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30"/>
  </p:notesMasterIdLst>
  <p:handoutMasterIdLst>
    <p:handoutMasterId r:id="rId31"/>
  </p:handoutMasterIdLst>
  <p:sldIdLst>
    <p:sldId id="293" r:id="rId2"/>
    <p:sldId id="260" r:id="rId3"/>
    <p:sldId id="261" r:id="rId4"/>
    <p:sldId id="262" r:id="rId5"/>
    <p:sldId id="264" r:id="rId6"/>
    <p:sldId id="292" r:id="rId7"/>
    <p:sldId id="265" r:id="rId8"/>
    <p:sldId id="266" r:id="rId9"/>
    <p:sldId id="267" r:id="rId10"/>
    <p:sldId id="268" r:id="rId11"/>
    <p:sldId id="269" r:id="rId12"/>
    <p:sldId id="270" r:id="rId13"/>
    <p:sldId id="271" r:id="rId14"/>
    <p:sldId id="288" r:id="rId15"/>
    <p:sldId id="272" r:id="rId16"/>
    <p:sldId id="273" r:id="rId17"/>
    <p:sldId id="274" r:id="rId18"/>
    <p:sldId id="275" r:id="rId19"/>
    <p:sldId id="276" r:id="rId20"/>
    <p:sldId id="277" r:id="rId21"/>
    <p:sldId id="278" r:id="rId22"/>
    <p:sldId id="284" r:id="rId23"/>
    <p:sldId id="280" r:id="rId24"/>
    <p:sldId id="281" r:id="rId25"/>
    <p:sldId id="294" r:id="rId26"/>
    <p:sldId id="291" r:id="rId27"/>
    <p:sldId id="290"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7133" autoAdjust="0"/>
  </p:normalViewPr>
  <p:slideViewPr>
    <p:cSldViewPr>
      <p:cViewPr varScale="1">
        <p:scale>
          <a:sx n="71" d="100"/>
          <a:sy n="71" d="100"/>
        </p:scale>
        <p:origin x="-136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34A0DF-D21C-4866-BE38-2324B9CC2920}" type="datetimeFigureOut">
              <a:rPr lang="en-US" smtClean="0"/>
              <a:pPr/>
              <a:t>21/09/2021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25F631-06CC-44ED-BD59-376E5EF80767}" type="slidenum">
              <a:rPr lang="en-GB" smtClean="0"/>
              <a:pPr/>
              <a:t>‹#›</a:t>
            </a:fld>
            <a:endParaRPr lang="en-GB"/>
          </a:p>
        </p:txBody>
      </p:sp>
    </p:spTree>
    <p:extLst>
      <p:ext uri="{BB962C8B-B14F-4D97-AF65-F5344CB8AC3E}">
        <p14:creationId xmlns:p14="http://schemas.microsoft.com/office/powerpoint/2010/main" val="2248324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29078-EAE4-441C-BC9C-7C30CC2B138D}" type="datetimeFigureOut">
              <a:rPr lang="en-US" smtClean="0"/>
              <a:pPr/>
              <a:t>21/09/2021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DFF90-92E3-4429-95E1-2628B2946ED4}" type="slidenum">
              <a:rPr lang="en-GB" smtClean="0"/>
              <a:pPr/>
              <a:t>‹#›</a:t>
            </a:fld>
            <a:endParaRPr lang="en-GB"/>
          </a:p>
        </p:txBody>
      </p:sp>
    </p:spTree>
    <p:extLst>
      <p:ext uri="{BB962C8B-B14F-4D97-AF65-F5344CB8AC3E}">
        <p14:creationId xmlns:p14="http://schemas.microsoft.com/office/powerpoint/2010/main" val="1562788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BDFF90-92E3-4429-95E1-2628B2946ED4}" type="slidenum">
              <a:rPr lang="en-GB" smtClean="0"/>
              <a:pPr/>
              <a:t>12</a:t>
            </a:fld>
            <a:endParaRPr lang="en-GB"/>
          </a:p>
        </p:txBody>
      </p:sp>
    </p:spTree>
    <p:extLst>
      <p:ext uri="{BB962C8B-B14F-4D97-AF65-F5344CB8AC3E}">
        <p14:creationId xmlns:p14="http://schemas.microsoft.com/office/powerpoint/2010/main" val="248360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BDFF90-92E3-4429-95E1-2628B2946ED4}" type="slidenum">
              <a:rPr lang="en-GB" smtClean="0"/>
              <a:pPr/>
              <a:t>28</a:t>
            </a:fld>
            <a:endParaRPr lang="en-GB"/>
          </a:p>
        </p:txBody>
      </p:sp>
    </p:spTree>
    <p:extLst>
      <p:ext uri="{BB962C8B-B14F-4D97-AF65-F5344CB8AC3E}">
        <p14:creationId xmlns:p14="http://schemas.microsoft.com/office/powerpoint/2010/main" val="178793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1858BFE-AB9D-47CC-818A-B93C1BE050C1}" type="datetime1">
              <a:rPr lang="en-US" smtClean="0"/>
              <a:pPr/>
              <a:t>21/09/2021</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7F4FC88-73E8-4300-B29C-42DC2F0FF40B}"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3C9D9B-11DF-44E1-AB84-B0440CF5C037}" type="datetime1">
              <a:rPr lang="en-US" smtClean="0"/>
              <a:pPr/>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4FC88-73E8-4300-B29C-42DC2F0FF40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7F6EF1-EC6C-4E1D-8954-9D64C13F44FA}" type="datetime1">
              <a:rPr lang="en-US" smtClean="0"/>
              <a:pPr/>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4FC88-73E8-4300-B29C-42DC2F0FF40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1E4F2C6-50D5-423D-9A33-793753C357C7}" type="datetime1">
              <a:rPr lang="en-US" smtClean="0"/>
              <a:pPr/>
              <a:t>21/09/2021</a:t>
            </a:fld>
            <a:endParaRPr lang="en-GB"/>
          </a:p>
        </p:txBody>
      </p:sp>
      <p:sp>
        <p:nvSpPr>
          <p:cNvPr id="9" name="Slide Number Placeholder 8"/>
          <p:cNvSpPr>
            <a:spLocks noGrp="1"/>
          </p:cNvSpPr>
          <p:nvPr>
            <p:ph type="sldNum" sz="quarter" idx="15"/>
          </p:nvPr>
        </p:nvSpPr>
        <p:spPr/>
        <p:txBody>
          <a:bodyPr rtlCol="0"/>
          <a:lstStyle/>
          <a:p>
            <a:fld id="{77F4FC88-73E8-4300-B29C-42DC2F0FF40B}"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FAE166E-4318-47D9-919C-5AC2A1F69240}" type="datetime1">
              <a:rPr lang="en-US" smtClean="0"/>
              <a:pPr/>
              <a:t>21/09/2021</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7F4FC88-73E8-4300-B29C-42DC2F0FF40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1F9A44-0C4C-4B39-B4F7-E0531849DED4}" type="datetime1">
              <a:rPr lang="en-US" smtClean="0"/>
              <a:pPr/>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4FC88-73E8-4300-B29C-42DC2F0FF40B}"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0D60CE2-8CCB-481C-89DF-1A6AABB4730D}" type="datetime1">
              <a:rPr lang="en-US" smtClean="0"/>
              <a:pPr/>
              <a:t>21/09/2021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F4FC88-73E8-4300-B29C-42DC2F0FF40B}"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CCCA4E4-BC22-4029-8DC0-18DBF366C275}" type="datetime1">
              <a:rPr lang="en-US" smtClean="0"/>
              <a:pPr/>
              <a:t>21/09/2021</a:t>
            </a:fld>
            <a:endParaRPr lang="en-GB"/>
          </a:p>
        </p:txBody>
      </p:sp>
      <p:sp>
        <p:nvSpPr>
          <p:cNvPr id="7" name="Slide Number Placeholder 6"/>
          <p:cNvSpPr>
            <a:spLocks noGrp="1"/>
          </p:cNvSpPr>
          <p:nvPr>
            <p:ph type="sldNum" sz="quarter" idx="11"/>
          </p:nvPr>
        </p:nvSpPr>
        <p:spPr/>
        <p:txBody>
          <a:bodyPr rtlCol="0"/>
          <a:lstStyle/>
          <a:p>
            <a:fld id="{77F4FC88-73E8-4300-B29C-42DC2F0FF40B}"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4A417-43EE-4A38-94A6-79B608CC426B}" type="datetime1">
              <a:rPr lang="en-US" smtClean="0"/>
              <a:pPr/>
              <a:t>21/09/2021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F4FC88-73E8-4300-B29C-42DC2F0FF40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F894849-88EA-4F52-9DD0-D7521A52C937}" type="datetime1">
              <a:rPr lang="en-US" smtClean="0"/>
              <a:pPr/>
              <a:t>21/09/2021</a:t>
            </a:fld>
            <a:endParaRPr lang="en-GB"/>
          </a:p>
        </p:txBody>
      </p:sp>
      <p:sp>
        <p:nvSpPr>
          <p:cNvPr id="22" name="Slide Number Placeholder 21"/>
          <p:cNvSpPr>
            <a:spLocks noGrp="1"/>
          </p:cNvSpPr>
          <p:nvPr>
            <p:ph type="sldNum" sz="quarter" idx="15"/>
          </p:nvPr>
        </p:nvSpPr>
        <p:spPr/>
        <p:txBody>
          <a:bodyPr rtlCol="0"/>
          <a:lstStyle/>
          <a:p>
            <a:fld id="{77F4FC88-73E8-4300-B29C-42DC2F0FF40B}"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5617610-DC24-4BB9-BB55-7C35BA69CE05}" type="datetime1">
              <a:rPr lang="en-US" smtClean="0"/>
              <a:pPr/>
              <a:t>21/09/2021</a:t>
            </a:fld>
            <a:endParaRPr lang="en-GB"/>
          </a:p>
        </p:txBody>
      </p:sp>
      <p:sp>
        <p:nvSpPr>
          <p:cNvPr id="18" name="Slide Number Placeholder 17"/>
          <p:cNvSpPr>
            <a:spLocks noGrp="1"/>
          </p:cNvSpPr>
          <p:nvPr>
            <p:ph type="sldNum" sz="quarter" idx="11"/>
          </p:nvPr>
        </p:nvSpPr>
        <p:spPr/>
        <p:txBody>
          <a:bodyPr rtlCol="0"/>
          <a:lstStyle/>
          <a:p>
            <a:fld id="{77F4FC88-73E8-4300-B29C-42DC2F0FF40B}"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0C1BAB-1F81-422F-9F40-97132A278E64}" type="datetime1">
              <a:rPr lang="en-US" smtClean="0"/>
              <a:pPr/>
              <a:t>21/09/2021</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7F4FC88-73E8-4300-B29C-42DC2F0FF40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5"/>
          </p:nvPr>
        </p:nvSpPr>
        <p:spPr/>
        <p:txBody>
          <a:bodyPr/>
          <a:lstStyle/>
          <a:p>
            <a:fld id="{77F4FC88-73E8-4300-B29C-42DC2F0FF40B}" type="slidenum">
              <a:rPr lang="en-GB" smtClean="0"/>
              <a:pPr/>
              <a:t>1</a:t>
            </a:fld>
            <a:endParaRPr lang="en-GB"/>
          </a:p>
        </p:txBody>
      </p:sp>
      <p:pic>
        <p:nvPicPr>
          <p:cNvPr id="10"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1837"/>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0" y="1412776"/>
            <a:ext cx="8738616" cy="2736304"/>
          </a:xfrm>
          <a:prstGeom prst="rect">
            <a:avLst/>
          </a:prstGeom>
        </p:spPr>
        <p:txBody>
          <a:bodyPr vert="horz" anchor="b">
            <a:normAutofit fontScale="25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lnSpc>
                <a:spcPct val="170000"/>
              </a:lnSpc>
              <a:spcAft>
                <a:spcPts val="600"/>
              </a:spcAft>
            </a:pPr>
            <a:r>
              <a:rPr lang="en-US" sz="5000" b="1" dirty="0" smtClean="0">
                <a:solidFill>
                  <a:srgbClr val="FF0000"/>
                </a:solidFill>
                <a:latin typeface="Times New Roman" pitchFamily="18" charset="0"/>
                <a:cs typeface="Times New Roman" pitchFamily="18" charset="0"/>
              </a:rPr>
              <a:t/>
            </a:r>
            <a:br>
              <a:rPr lang="en-US" sz="5000" b="1" dirty="0" smtClean="0">
                <a:solidFill>
                  <a:srgbClr val="FF0000"/>
                </a:solidFill>
                <a:latin typeface="Times New Roman" pitchFamily="18" charset="0"/>
                <a:cs typeface="Times New Roman" pitchFamily="18" charset="0"/>
              </a:rPr>
            </a:br>
            <a:r>
              <a:rPr lang="en-US" sz="14400" b="1" dirty="0" smtClean="0">
                <a:solidFill>
                  <a:srgbClr val="002060"/>
                </a:solidFill>
                <a:latin typeface="Times New Roman" pitchFamily="18" charset="0"/>
                <a:cs typeface="Times New Roman" pitchFamily="18" charset="0"/>
              </a:rPr>
              <a:t>CHỦ ĐỀ: ĐẤT TRỒNG</a:t>
            </a:r>
            <a:r>
              <a:rPr lang="en-US" sz="11100" b="1" dirty="0" smtClean="0">
                <a:solidFill>
                  <a:srgbClr val="FF0000"/>
                </a:solidFill>
                <a:latin typeface="Times New Roman" pitchFamily="18" charset="0"/>
                <a:cs typeface="Times New Roman" pitchFamily="18" charset="0"/>
              </a:rPr>
              <a:t/>
            </a:r>
            <a:br>
              <a:rPr lang="en-US" sz="11100" b="1" dirty="0" smtClean="0">
                <a:solidFill>
                  <a:srgbClr val="FF0000"/>
                </a:solidFill>
                <a:latin typeface="Times New Roman" pitchFamily="18" charset="0"/>
                <a:cs typeface="Times New Roman" pitchFamily="18" charset="0"/>
              </a:rPr>
            </a:br>
            <a:r>
              <a:rPr lang="vi-VN" sz="12000" b="1" u="sng" dirty="0" smtClean="0">
                <a:solidFill>
                  <a:srgbClr val="FF0000"/>
                </a:solidFill>
                <a:latin typeface="Times New Roman" pitchFamily="18" charset="0"/>
                <a:cs typeface="Times New Roman" pitchFamily="18" charset="0"/>
              </a:rPr>
              <a:t>BÀI 3:</a:t>
            </a:r>
            <a:endParaRPr lang="en-GB" sz="12000" b="1" u="sng" dirty="0">
              <a:solidFill>
                <a:srgbClr val="FF0000"/>
              </a:solidFill>
              <a:latin typeface="Times New Roman" pitchFamily="18" charset="0"/>
              <a:cs typeface="Times New Roman" pitchFamily="18" charset="0"/>
            </a:endParaRPr>
          </a:p>
          <a:p>
            <a:pPr algn="ctr">
              <a:lnSpc>
                <a:spcPct val="170000"/>
              </a:lnSpc>
              <a:spcAft>
                <a:spcPts val="600"/>
              </a:spcAft>
            </a:pPr>
            <a:r>
              <a:rPr lang="vi-VN" sz="12000" b="1" dirty="0" smtClean="0">
                <a:solidFill>
                  <a:srgbClr val="FF0000"/>
                </a:solidFill>
                <a:latin typeface="Times New Roman" pitchFamily="18" charset="0"/>
                <a:cs typeface="Times New Roman" pitchFamily="18" charset="0"/>
              </a:rPr>
              <a:t>MỘT SỐ TÍNH CHẤT CHÍNH CỦA ĐẤT TRỒNG</a:t>
            </a:r>
            <a:endParaRPr lang="en-GB" sz="12000" b="1" dirty="0">
              <a:solidFill>
                <a:srgbClr val="FF0000"/>
              </a:solidFill>
              <a:latin typeface="Times New Roman" pitchFamily="18" charset="0"/>
              <a:cs typeface="Times New Roman" pitchFamily="18" charset="0"/>
            </a:endParaRPr>
          </a:p>
        </p:txBody>
      </p:sp>
      <p:pic>
        <p:nvPicPr>
          <p:cNvPr id="12"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811631"/>
            <a:ext cx="2209800"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585406"/>
      </p:ext>
    </p:extLst>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0"/>
            <a:ext cx="7467600" cy="1143000"/>
          </a:xfrm>
        </p:spPr>
        <p:txBody>
          <a:bodyPr>
            <a:normAutofit/>
          </a:bodyPr>
          <a:lstStyle/>
          <a:p>
            <a:r>
              <a:rPr lang="vi-VN" sz="4000" b="1" dirty="0" smtClean="0">
                <a:solidFill>
                  <a:srgbClr val="FF0000"/>
                </a:solidFill>
                <a:latin typeface="Times New Roman" pitchFamily="18" charset="0"/>
                <a:cs typeface="Times New Roman" pitchFamily="18" charset="0"/>
              </a:rPr>
              <a:t>II. </a:t>
            </a:r>
            <a:r>
              <a:rPr lang="vi-VN" sz="4000" b="1" u="sng" dirty="0" smtClean="0">
                <a:solidFill>
                  <a:srgbClr val="FF0000"/>
                </a:solidFill>
                <a:latin typeface="Times New Roman" pitchFamily="18" charset="0"/>
                <a:cs typeface="Times New Roman" pitchFamily="18" charset="0"/>
              </a:rPr>
              <a:t>Độ chua, độ kiềm của đất:</a:t>
            </a:r>
            <a:endParaRPr lang="en-GB" sz="4000" b="1" u="sng"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5"/>
          </p:nvPr>
        </p:nvSpPr>
        <p:spPr/>
        <p:txBody>
          <a:bodyPr/>
          <a:lstStyle/>
          <a:p>
            <a:fld id="{77F4FC88-73E8-4300-B29C-42DC2F0FF40B}" type="slidenum">
              <a:rPr lang="en-GB" smtClean="0"/>
              <a:pPr/>
              <a:t>10</a:t>
            </a:fld>
            <a:endParaRPr lang="en-GB"/>
          </a:p>
        </p:txBody>
      </p:sp>
      <p:pic>
        <p:nvPicPr>
          <p:cNvPr id="4" name="Picture 11" descr="1"/>
          <p:cNvPicPr>
            <a:picLocks noChangeAspect="1" noChangeArrowheads="1"/>
          </p:cNvPicPr>
          <p:nvPr/>
        </p:nvPicPr>
        <p:blipFill>
          <a:blip r:embed="rId2"/>
          <a:srcRect/>
          <a:stretch>
            <a:fillRect/>
          </a:stretch>
        </p:blipFill>
        <p:spPr bwMode="auto">
          <a:xfrm>
            <a:off x="642910" y="1571612"/>
            <a:ext cx="3929090" cy="3962400"/>
          </a:xfrm>
          <a:prstGeom prst="rect">
            <a:avLst/>
          </a:prstGeom>
          <a:noFill/>
        </p:spPr>
      </p:pic>
      <p:pic>
        <p:nvPicPr>
          <p:cNvPr id="5" name="Picture 12" descr="images"/>
          <p:cNvPicPr>
            <a:picLocks noChangeAspect="1" noChangeArrowheads="1"/>
          </p:cNvPicPr>
          <p:nvPr/>
        </p:nvPicPr>
        <p:blipFill>
          <a:blip r:embed="rId3"/>
          <a:srcRect/>
          <a:stretch>
            <a:fillRect/>
          </a:stretch>
        </p:blipFill>
        <p:spPr bwMode="auto">
          <a:xfrm>
            <a:off x="5143504" y="1285860"/>
            <a:ext cx="4000496" cy="4429156"/>
          </a:xfrm>
          <a:prstGeom prst="rect">
            <a:avLst/>
          </a:prstGeom>
          <a:noFill/>
        </p:spPr>
      </p:pic>
      <p:sp>
        <p:nvSpPr>
          <p:cNvPr id="7" name="Rounded Rectangle 6"/>
          <p:cNvSpPr/>
          <p:nvPr/>
        </p:nvSpPr>
        <p:spPr>
          <a:xfrm>
            <a:off x="2571736" y="5929330"/>
            <a:ext cx="421484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tx1"/>
                </a:solidFill>
                <a:latin typeface="Times New Roman" pitchFamily="18" charset="0"/>
                <a:cs typeface="Times New Roman" pitchFamily="18" charset="0"/>
              </a:rPr>
              <a:t>Máy đo pH</a:t>
            </a:r>
            <a:endParaRPr lang="en-GB" sz="2800" b="1">
              <a:solidFill>
                <a:schemeClr val="tx1"/>
              </a:solidFill>
              <a:latin typeface="Times New Roman" pitchFamily="18" charset="0"/>
              <a:cs typeface="Times New Roman" pitchFamily="18" charset="0"/>
            </a:endParaRPr>
          </a:p>
        </p:txBody>
      </p:sp>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4348" y="-243408"/>
            <a:ext cx="7467600" cy="939784"/>
          </a:xfrm>
        </p:spPr>
        <p:txBody>
          <a:bodyPr>
            <a:normAutofit/>
          </a:bodyPr>
          <a:lstStyle/>
          <a:p>
            <a:r>
              <a:rPr lang="vi-VN" sz="4000" b="1" dirty="0" smtClean="0">
                <a:solidFill>
                  <a:srgbClr val="FF0000"/>
                </a:solidFill>
                <a:latin typeface="Times New Roman" pitchFamily="18" charset="0"/>
                <a:cs typeface="Times New Roman" pitchFamily="18" charset="0"/>
              </a:rPr>
              <a:t>II. </a:t>
            </a:r>
            <a:r>
              <a:rPr lang="vi-VN" sz="4000" b="1" u="sng" dirty="0" smtClean="0">
                <a:solidFill>
                  <a:srgbClr val="FF0000"/>
                </a:solidFill>
                <a:latin typeface="Times New Roman" pitchFamily="18" charset="0"/>
                <a:cs typeface="Times New Roman" pitchFamily="18" charset="0"/>
              </a:rPr>
              <a:t>Độ chua, độ kiềm của đất:</a:t>
            </a:r>
            <a:endParaRPr lang="en-GB" sz="4000" b="1" u="sng"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500034" y="2487164"/>
          <a:ext cx="8229600" cy="4370836"/>
        </p:xfrm>
        <a:graphic>
          <a:graphicData uri="http://schemas.openxmlformats.org/drawingml/2006/table">
            <a:tbl>
              <a:tblPr firstRow="1" bandRow="1">
                <a:tableStyleId>{5C22544A-7EE6-4342-B048-85BDC9FD1C3A}</a:tableStyleId>
              </a:tblPr>
              <a:tblGrid>
                <a:gridCol w="4114800"/>
                <a:gridCol w="4114800"/>
              </a:tblGrid>
              <a:tr h="813818">
                <a:tc>
                  <a:txBody>
                    <a:bodyPr/>
                    <a:lstStyle/>
                    <a:p>
                      <a:pPr algn="ctr"/>
                      <a:r>
                        <a:rPr lang="vi-VN" sz="2800" b="1" dirty="0" smtClean="0">
                          <a:solidFill>
                            <a:schemeClr val="tx1"/>
                          </a:solidFill>
                          <a:latin typeface="Times New Roman" pitchFamily="18" charset="0"/>
                          <a:cs typeface="Times New Roman" pitchFamily="18" charset="0"/>
                        </a:rPr>
                        <a:t>Câu</a:t>
                      </a:r>
                      <a:r>
                        <a:rPr lang="vi-VN" sz="2800" b="1" baseline="0" dirty="0" smtClean="0">
                          <a:solidFill>
                            <a:schemeClr val="tx1"/>
                          </a:solidFill>
                          <a:latin typeface="Times New Roman" pitchFamily="18" charset="0"/>
                          <a:cs typeface="Times New Roman" pitchFamily="18" charset="0"/>
                        </a:rPr>
                        <a:t> hỏi</a:t>
                      </a:r>
                      <a:endParaRPr lang="en-GB"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smtClean="0">
                          <a:solidFill>
                            <a:schemeClr val="tx1"/>
                          </a:solidFill>
                          <a:latin typeface="Times New Roman" pitchFamily="18" charset="0"/>
                          <a:cs typeface="Times New Roman" pitchFamily="18" charset="0"/>
                        </a:rPr>
                        <a:t>Nội</a:t>
                      </a:r>
                      <a:r>
                        <a:rPr lang="vi-VN" sz="2800" b="1" baseline="0" smtClean="0">
                          <a:solidFill>
                            <a:schemeClr val="tx1"/>
                          </a:solidFill>
                          <a:latin typeface="Times New Roman" pitchFamily="18" charset="0"/>
                          <a:cs typeface="Times New Roman" pitchFamily="18" charset="0"/>
                        </a:rPr>
                        <a:t> dung trả lời</a:t>
                      </a:r>
                      <a:endParaRPr lang="en-GB"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818">
                <a:tc>
                  <a:txBody>
                    <a:bodyPr/>
                    <a:lstStyle/>
                    <a:p>
                      <a:r>
                        <a:rPr lang="vi-VN" sz="2400" b="1" smtClean="0">
                          <a:latin typeface="Times New Roman" pitchFamily="18" charset="0"/>
                          <a:cs typeface="Times New Roman" pitchFamily="18" charset="0"/>
                        </a:rPr>
                        <a:t>1. Cho</a:t>
                      </a:r>
                      <a:r>
                        <a:rPr lang="vi-VN" sz="2400" b="1" baseline="0" smtClean="0">
                          <a:latin typeface="Times New Roman" pitchFamily="18" charset="0"/>
                          <a:cs typeface="Times New Roman" pitchFamily="18" charset="0"/>
                        </a:rPr>
                        <a:t> biết trị số pH của đất?</a:t>
                      </a:r>
                      <a:endParaRPr lang="en-GB" sz="24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1761">
                <a:tc>
                  <a:txBody>
                    <a:bodyPr/>
                    <a:lstStyle/>
                    <a:p>
                      <a:r>
                        <a:rPr lang="vi-VN" sz="2400" b="1" dirty="0" smtClean="0">
                          <a:latin typeface="Times New Roman" pitchFamily="18" charset="0"/>
                          <a:cs typeface="Times New Roman" pitchFamily="18" charset="0"/>
                        </a:rPr>
                        <a:t>2. Căn</a:t>
                      </a:r>
                      <a:r>
                        <a:rPr lang="vi-VN" sz="2400" b="1" baseline="0" dirty="0" smtClean="0">
                          <a:latin typeface="Times New Roman" pitchFamily="18" charset="0"/>
                          <a:cs typeface="Times New Roman" pitchFamily="18" charset="0"/>
                        </a:rPr>
                        <a:t> cứ vào trị số pH, có mấy loại đất chính? pH của đất chua, đất kiềm, đất trung tính?</a:t>
                      </a:r>
                      <a:endParaRPr lang="en-GB"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8233">
                <a:tc>
                  <a:txBody>
                    <a:bodyPr/>
                    <a:lstStyle/>
                    <a:p>
                      <a:r>
                        <a:rPr lang="vi-VN" sz="2400" b="1" smtClean="0">
                          <a:latin typeface="Times New Roman" pitchFamily="18" charset="0"/>
                          <a:cs typeface="Times New Roman" pitchFamily="18" charset="0"/>
                        </a:rPr>
                        <a:t>3. Người</a:t>
                      </a:r>
                      <a:r>
                        <a:rPr lang="vi-VN" sz="2400" b="1" baseline="0" smtClean="0">
                          <a:latin typeface="Times New Roman" pitchFamily="18" charset="0"/>
                          <a:cs typeface="Times New Roman" pitchFamily="18" charset="0"/>
                        </a:rPr>
                        <a:t> ta xác định đất chua, đất kiềm hay đất trung tính để làm gì?</a:t>
                      </a:r>
                      <a:endParaRPr lang="en-GB" sz="24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Slide Number Placeholder 10"/>
          <p:cNvSpPr>
            <a:spLocks noGrp="1"/>
          </p:cNvSpPr>
          <p:nvPr>
            <p:ph type="sldNum" sz="quarter" idx="15"/>
          </p:nvPr>
        </p:nvSpPr>
        <p:spPr/>
        <p:txBody>
          <a:bodyPr/>
          <a:lstStyle/>
          <a:p>
            <a:fld id="{77F4FC88-73E8-4300-B29C-42DC2F0FF40B}" type="slidenum">
              <a:rPr lang="en-GB" smtClean="0"/>
              <a:pPr/>
              <a:t>11</a:t>
            </a:fld>
            <a:endParaRPr lang="en-GB"/>
          </a:p>
        </p:txBody>
      </p:sp>
      <p:sp>
        <p:nvSpPr>
          <p:cNvPr id="5" name="Oval 4"/>
          <p:cNvSpPr/>
          <p:nvPr/>
        </p:nvSpPr>
        <p:spPr>
          <a:xfrm>
            <a:off x="357158" y="1142984"/>
            <a:ext cx="842965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itchFamily="18" charset="0"/>
                <a:cs typeface="Times New Roman" pitchFamily="18" charset="0"/>
              </a:rPr>
              <a:t>Em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hãy</a:t>
            </a:r>
            <a:r>
              <a:rPr lang="en-US" sz="3200" dirty="0" smtClean="0">
                <a:solidFill>
                  <a:schemeClr val="tx1"/>
                </a:solidFill>
                <a:latin typeface="Times New Roman" pitchFamily="18" charset="0"/>
                <a:cs typeface="Times New Roman" pitchFamily="18" charset="0"/>
              </a:rPr>
              <a:t> </a:t>
            </a:r>
            <a:r>
              <a:rPr lang="vi-VN" sz="3200" dirty="0" smtClean="0">
                <a:solidFill>
                  <a:schemeClr val="tx1"/>
                </a:solidFill>
                <a:latin typeface="Times New Roman" pitchFamily="18" charset="0"/>
                <a:cs typeface="Times New Roman" pitchFamily="18" charset="0"/>
              </a:rPr>
              <a:t>hoàn thành phiếu học tập sau:</a:t>
            </a:r>
            <a:endParaRPr lang="en-GB" sz="3200" dirty="0">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76" y="764704"/>
            <a:ext cx="8455533" cy="1724092"/>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939784"/>
          </a:xfrm>
        </p:spPr>
        <p:txBody>
          <a:bodyPr>
            <a:normAutofit/>
          </a:bodyPr>
          <a:lstStyle/>
          <a:p>
            <a:r>
              <a:rPr lang="vi-VN" sz="4000" b="1" smtClean="0">
                <a:solidFill>
                  <a:srgbClr val="FF0000"/>
                </a:solidFill>
                <a:latin typeface="Times New Roman" pitchFamily="18" charset="0"/>
                <a:cs typeface="Times New Roman" pitchFamily="18" charset="0"/>
              </a:rPr>
              <a:t>II. </a:t>
            </a:r>
            <a:r>
              <a:rPr lang="vi-VN" sz="4000" b="1" u="sng" smtClean="0">
                <a:solidFill>
                  <a:srgbClr val="FF0000"/>
                </a:solidFill>
                <a:latin typeface="Times New Roman" pitchFamily="18" charset="0"/>
                <a:cs typeface="Times New Roman" pitchFamily="18" charset="0"/>
              </a:rPr>
              <a:t>Độ chua, độ kiềm của đất:</a:t>
            </a:r>
            <a:endParaRPr lang="en-GB" sz="4000" b="1" u="sng">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0" y="1500175"/>
          <a:ext cx="9144000" cy="5357825"/>
        </p:xfrm>
        <a:graphic>
          <a:graphicData uri="http://schemas.openxmlformats.org/drawingml/2006/table">
            <a:tbl>
              <a:tblPr firstRow="1" bandRow="1">
                <a:tableStyleId>{5C22544A-7EE6-4342-B048-85BDC9FD1C3A}</a:tableStyleId>
              </a:tblPr>
              <a:tblGrid>
                <a:gridCol w="4572000"/>
                <a:gridCol w="4572000"/>
              </a:tblGrid>
              <a:tr h="1130304">
                <a:tc>
                  <a:txBody>
                    <a:bodyPr/>
                    <a:lstStyle/>
                    <a:p>
                      <a:pPr algn="ctr"/>
                      <a:r>
                        <a:rPr lang="vi-VN" sz="2800" smtClean="0">
                          <a:solidFill>
                            <a:schemeClr val="tx1"/>
                          </a:solidFill>
                          <a:latin typeface="Times New Roman" pitchFamily="18" charset="0"/>
                          <a:cs typeface="Times New Roman" pitchFamily="18" charset="0"/>
                        </a:rPr>
                        <a:t>Câu</a:t>
                      </a:r>
                      <a:r>
                        <a:rPr lang="vi-VN" sz="2800" baseline="0" smtClean="0">
                          <a:solidFill>
                            <a:schemeClr val="tx1"/>
                          </a:solidFill>
                          <a:latin typeface="Times New Roman" pitchFamily="18" charset="0"/>
                          <a:cs typeface="Times New Roman" pitchFamily="18" charset="0"/>
                        </a:rPr>
                        <a:t> hỏi</a:t>
                      </a:r>
                      <a:endParaRPr lang="en-GB" sz="2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smtClean="0">
                          <a:solidFill>
                            <a:schemeClr val="tx1"/>
                          </a:solidFill>
                          <a:latin typeface="Times New Roman" pitchFamily="18" charset="0"/>
                          <a:cs typeface="Times New Roman" pitchFamily="18" charset="0"/>
                        </a:rPr>
                        <a:t>Nội</a:t>
                      </a:r>
                      <a:r>
                        <a:rPr lang="vi-VN" sz="2800" baseline="0" smtClean="0">
                          <a:solidFill>
                            <a:schemeClr val="tx1"/>
                          </a:solidFill>
                          <a:latin typeface="Times New Roman" pitchFamily="18" charset="0"/>
                          <a:cs typeface="Times New Roman" pitchFamily="18" charset="0"/>
                        </a:rPr>
                        <a:t> dung trả lời</a:t>
                      </a:r>
                      <a:endParaRPr lang="en-GB" sz="2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0304">
                <a:tc>
                  <a:txBody>
                    <a:bodyPr/>
                    <a:lstStyle/>
                    <a:p>
                      <a:pPr algn="just"/>
                      <a:r>
                        <a:rPr lang="vi-VN" sz="2400" b="1" smtClean="0">
                          <a:latin typeface="Times New Roman" pitchFamily="18" charset="0"/>
                          <a:cs typeface="Times New Roman" pitchFamily="18" charset="0"/>
                        </a:rPr>
                        <a:t>1. Cho</a:t>
                      </a:r>
                      <a:r>
                        <a:rPr lang="vi-VN" sz="2400" b="1" baseline="0" smtClean="0">
                          <a:latin typeface="Times New Roman" pitchFamily="18" charset="0"/>
                          <a:cs typeface="Times New Roman" pitchFamily="18" charset="0"/>
                        </a:rPr>
                        <a:t> biết trị số pH của đất?</a:t>
                      </a:r>
                      <a:endParaRPr lang="en-GB" sz="24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1892">
                <a:tc>
                  <a:txBody>
                    <a:bodyPr/>
                    <a:lstStyle/>
                    <a:p>
                      <a:pPr algn="just"/>
                      <a:r>
                        <a:rPr lang="vi-VN" sz="2400" b="1" smtClean="0">
                          <a:latin typeface="Times New Roman" pitchFamily="18" charset="0"/>
                          <a:cs typeface="Times New Roman" pitchFamily="18" charset="0"/>
                        </a:rPr>
                        <a:t>2. Căn</a:t>
                      </a:r>
                      <a:r>
                        <a:rPr lang="vi-VN" sz="2400" b="1" baseline="0" smtClean="0">
                          <a:latin typeface="Times New Roman" pitchFamily="18" charset="0"/>
                          <a:cs typeface="Times New Roman" pitchFamily="18" charset="0"/>
                        </a:rPr>
                        <a:t> cứ vào trị số pH, có mấy loại đất chính? pH của đất chua, đất kiềm, đất trung tính?</a:t>
                      </a:r>
                      <a:endParaRPr lang="en-GB" sz="24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5325">
                <a:tc>
                  <a:txBody>
                    <a:bodyPr/>
                    <a:lstStyle/>
                    <a:p>
                      <a:pPr algn="just"/>
                      <a:r>
                        <a:rPr lang="vi-VN" sz="2400" b="1" smtClean="0">
                          <a:latin typeface="Times New Roman" pitchFamily="18" charset="0"/>
                          <a:cs typeface="Times New Roman" pitchFamily="18" charset="0"/>
                        </a:rPr>
                        <a:t>3. Người</a:t>
                      </a:r>
                      <a:r>
                        <a:rPr lang="vi-VN" sz="2400" b="1" baseline="0" smtClean="0">
                          <a:latin typeface="Times New Roman" pitchFamily="18" charset="0"/>
                          <a:cs typeface="Times New Roman" pitchFamily="18" charset="0"/>
                        </a:rPr>
                        <a:t> ta xác định đất chua, đất kiềm hay đất trung tính để làm gì?</a:t>
                      </a:r>
                      <a:endParaRPr lang="en-GB" sz="24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Slide Number Placeholder 12"/>
          <p:cNvSpPr>
            <a:spLocks noGrp="1"/>
          </p:cNvSpPr>
          <p:nvPr>
            <p:ph type="sldNum" sz="quarter" idx="15"/>
          </p:nvPr>
        </p:nvSpPr>
        <p:spPr/>
        <p:txBody>
          <a:bodyPr/>
          <a:lstStyle/>
          <a:p>
            <a:fld id="{77F4FC88-73E8-4300-B29C-42DC2F0FF40B}" type="slidenum">
              <a:rPr lang="en-GB" smtClean="0"/>
              <a:pPr/>
              <a:t>12</a:t>
            </a:fld>
            <a:endParaRPr lang="en-GB"/>
          </a:p>
        </p:txBody>
      </p:sp>
      <p:sp>
        <p:nvSpPr>
          <p:cNvPr id="5" name="TextBox 4"/>
          <p:cNvSpPr txBox="1"/>
          <p:nvPr/>
        </p:nvSpPr>
        <p:spPr>
          <a:xfrm>
            <a:off x="4786314" y="2928934"/>
            <a:ext cx="4357686"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1. </a:t>
            </a:r>
            <a:r>
              <a:rPr lang="vi-VN" sz="2400" b="1" smtClean="0">
                <a:solidFill>
                  <a:srgbClr val="FF0000"/>
                </a:solidFill>
                <a:latin typeface="Times New Roman" pitchFamily="18" charset="0"/>
                <a:cs typeface="Times New Roman" pitchFamily="18" charset="0"/>
              </a:rPr>
              <a:t>Trị số pH của đất từ 3 đến 9.</a:t>
            </a:r>
            <a:endParaRPr lang="en-GB" sz="2400" b="1">
              <a:solidFill>
                <a:srgbClr val="FF0000"/>
              </a:solidFill>
              <a:latin typeface="Times New Roman" pitchFamily="18" charset="0"/>
              <a:cs typeface="Times New Roman" pitchFamily="18" charset="0"/>
            </a:endParaRPr>
          </a:p>
        </p:txBody>
      </p:sp>
      <p:sp>
        <p:nvSpPr>
          <p:cNvPr id="6" name="TextBox 5"/>
          <p:cNvSpPr txBox="1"/>
          <p:nvPr/>
        </p:nvSpPr>
        <p:spPr>
          <a:xfrm>
            <a:off x="4714876" y="3857628"/>
            <a:ext cx="4429124" cy="1569660"/>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smtClean="0">
                <a:solidFill>
                  <a:srgbClr val="FF0000"/>
                </a:solidFill>
                <a:latin typeface="Times New Roman" pitchFamily="18" charset="0"/>
                <a:cs typeface="Times New Roman" pitchFamily="18" charset="0"/>
              </a:rPr>
              <a:t>. Có 3 loại:</a:t>
            </a:r>
          </a:p>
          <a:p>
            <a:r>
              <a:rPr lang="vi-VN" sz="2400" b="1" smtClean="0">
                <a:solidFill>
                  <a:srgbClr val="FF0000"/>
                </a:solidFill>
                <a:latin typeface="Times New Roman" pitchFamily="18" charset="0"/>
                <a:cs typeface="Times New Roman" pitchFamily="18" charset="0"/>
              </a:rPr>
              <a:t>+ Đất chua: pH &lt; 6,5 </a:t>
            </a:r>
          </a:p>
          <a:p>
            <a:r>
              <a:rPr lang="vi-VN" sz="2400" b="1" smtClean="0">
                <a:solidFill>
                  <a:srgbClr val="FF0000"/>
                </a:solidFill>
                <a:latin typeface="Times New Roman" pitchFamily="18" charset="0"/>
                <a:cs typeface="Times New Roman" pitchFamily="18" charset="0"/>
              </a:rPr>
              <a:t>+ Đất trung tính: pH = 6,6 – 7,5</a:t>
            </a:r>
          </a:p>
          <a:p>
            <a:r>
              <a:rPr lang="vi-VN" sz="2400" b="1" smtClean="0">
                <a:solidFill>
                  <a:srgbClr val="FF0000"/>
                </a:solidFill>
                <a:latin typeface="Times New Roman" pitchFamily="18" charset="0"/>
                <a:cs typeface="Times New Roman" pitchFamily="18" charset="0"/>
              </a:rPr>
              <a:t>+ Đất kiềm: pH &gt; 7,5</a:t>
            </a:r>
            <a:endParaRPr lang="en-GB" sz="2400" b="1">
              <a:solidFill>
                <a:srgbClr val="FF0000"/>
              </a:solidFill>
              <a:latin typeface="Times New Roman" pitchFamily="18" charset="0"/>
              <a:cs typeface="Times New Roman" pitchFamily="18" charset="0"/>
            </a:endParaRPr>
          </a:p>
        </p:txBody>
      </p:sp>
      <p:sp>
        <p:nvSpPr>
          <p:cNvPr id="7" name="TextBox 6"/>
          <p:cNvSpPr txBox="1"/>
          <p:nvPr/>
        </p:nvSpPr>
        <p:spPr>
          <a:xfrm>
            <a:off x="4714876" y="5786454"/>
            <a:ext cx="4143404" cy="830997"/>
          </a:xfrm>
          <a:prstGeom prst="rect">
            <a:avLst/>
          </a:prstGeom>
          <a:noFill/>
        </p:spPr>
        <p:txBody>
          <a:bodyPr wrap="square" rtlCol="0">
            <a:spAutoFit/>
          </a:bodyPr>
          <a:lstStyle/>
          <a:p>
            <a:r>
              <a:rPr lang="vi-VN" sz="2400" b="1" smtClean="0">
                <a:latin typeface="Times New Roman" pitchFamily="18" charset="0"/>
                <a:cs typeface="Times New Roman" pitchFamily="18" charset="0"/>
              </a:rPr>
              <a:t>3. </a:t>
            </a:r>
            <a:r>
              <a:rPr lang="vi-VN" sz="2400" b="1" smtClean="0">
                <a:solidFill>
                  <a:srgbClr val="FF0000"/>
                </a:solidFill>
                <a:latin typeface="Times New Roman" pitchFamily="18" charset="0"/>
                <a:cs typeface="Times New Roman" pitchFamily="18" charset="0"/>
              </a:rPr>
              <a:t>Để có kế hoạch sử dụng và cải tạo đất.</a:t>
            </a:r>
            <a:endParaRPr lang="en-GB" sz="2400" b="1">
              <a:solidFill>
                <a:srgbClr val="FF0000"/>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vi-VN" sz="4000" b="1" dirty="0" smtClean="0">
                <a:solidFill>
                  <a:srgbClr val="FF0000"/>
                </a:solidFill>
                <a:latin typeface="Times New Roman" pitchFamily="18" charset="0"/>
                <a:cs typeface="Times New Roman" pitchFamily="18" charset="0"/>
              </a:rPr>
              <a:t>II. </a:t>
            </a:r>
            <a:r>
              <a:rPr lang="vi-VN" sz="4000" b="1" u="sng" dirty="0" smtClean="0">
                <a:solidFill>
                  <a:srgbClr val="FF0000"/>
                </a:solidFill>
                <a:latin typeface="Times New Roman" pitchFamily="18" charset="0"/>
                <a:cs typeface="Times New Roman" pitchFamily="18" charset="0"/>
              </a:rPr>
              <a:t>Độ chua, độ kiềm của đất:</a:t>
            </a:r>
            <a:endParaRPr lang="en-GB" sz="4000" b="1" u="sng" dirty="0">
              <a:solidFill>
                <a:srgbClr val="FF0000"/>
              </a:solidFill>
              <a:latin typeface="Times New Roman" pitchFamily="18" charset="0"/>
              <a:cs typeface="Times New Roman" pitchFamily="18" charset="0"/>
            </a:endParaRPr>
          </a:p>
        </p:txBody>
      </p:sp>
      <p:sp>
        <p:nvSpPr>
          <p:cNvPr id="2" name="Content Placeholder 1"/>
          <p:cNvSpPr>
            <a:spLocks noGrp="1"/>
          </p:cNvSpPr>
          <p:nvPr>
            <p:ph sz="quarter" idx="1"/>
          </p:nvPr>
        </p:nvSpPr>
        <p:spPr>
          <a:xfrm>
            <a:off x="463936" y="1700808"/>
            <a:ext cx="8572560" cy="4240211"/>
          </a:xfrm>
        </p:spPr>
        <p:txBody>
          <a:bodyPr>
            <a:normAutofit/>
          </a:bodyPr>
          <a:lstStyle/>
          <a:p>
            <a:pPr>
              <a:buNone/>
            </a:pPr>
            <a:r>
              <a:rPr lang="en-GB" sz="4000" b="1" i="1" dirty="0" smtClean="0">
                <a:solidFill>
                  <a:srgbClr val="FF0000"/>
                </a:solidFill>
                <a:latin typeface="Times New Roman" pitchFamily="18" charset="0"/>
                <a:cs typeface="Times New Roman" pitchFamily="18" charset="0"/>
                <a:sym typeface="Wingdings"/>
              </a:rPr>
              <a:t>	 </a:t>
            </a:r>
            <a:r>
              <a:rPr lang="vi-VN" sz="3400" b="1" i="1" dirty="0" smtClean="0">
                <a:latin typeface="Times New Roman" pitchFamily="18" charset="0"/>
                <a:cs typeface="Times New Roman" pitchFamily="18" charset="0"/>
              </a:rPr>
              <a:t>-</a:t>
            </a:r>
            <a:r>
              <a:rPr lang="en-US" sz="3400" b="1" i="1" dirty="0" smtClean="0">
                <a:latin typeface="Times New Roman" pitchFamily="18" charset="0"/>
                <a:cs typeface="Times New Roman" pitchFamily="18" charset="0"/>
              </a:rPr>
              <a:t> </a:t>
            </a:r>
            <a:r>
              <a:rPr lang="en-US" sz="3400" b="1" i="1" dirty="0">
                <a:latin typeface="Times New Roman" pitchFamily="18" charset="0"/>
                <a:cs typeface="Times New Roman" pitchFamily="18" charset="0"/>
              </a:rPr>
              <a:t>Đ</a:t>
            </a:r>
            <a:r>
              <a:rPr lang="en-US" sz="3600" b="1" i="1" dirty="0" smtClean="0">
                <a:latin typeface="Times New Roman" pitchFamily="18" charset="0"/>
                <a:cs typeface="Times New Roman" pitchFamily="18" charset="0"/>
              </a:rPr>
              <a:t>o bằng độ pH</a:t>
            </a:r>
            <a:r>
              <a:rPr lang="vi-VN" sz="3600" b="1" i="1" dirty="0" smtClean="0">
                <a:latin typeface="Times New Roman" pitchFamily="18" charset="0"/>
                <a:cs typeface="Times New Roman" pitchFamily="18" charset="0"/>
              </a:rPr>
              <a:t>.</a:t>
            </a:r>
            <a:endParaRPr lang="en-US" sz="3600" b="1" i="1" dirty="0" smtClean="0">
              <a:latin typeface="Times New Roman" pitchFamily="18" charset="0"/>
              <a:cs typeface="Times New Roman" pitchFamily="18" charset="0"/>
            </a:endParaRPr>
          </a:p>
          <a:p>
            <a:pPr>
              <a:buNone/>
            </a:pPr>
            <a:r>
              <a:rPr lang="vi-VN" sz="3600" b="1" i="1" dirty="0" smtClean="0">
                <a:latin typeface="Times New Roman" pitchFamily="18" charset="0"/>
                <a:cs typeface="Times New Roman" pitchFamily="18" charset="0"/>
              </a:rPr>
              <a:t>   - </a:t>
            </a:r>
            <a:r>
              <a:rPr lang="en-US" sz="3600" b="1" i="1" dirty="0" smtClean="0">
                <a:latin typeface="Times New Roman" pitchFamily="18" charset="0"/>
                <a:cs typeface="Times New Roman" pitchFamily="18" charset="0"/>
              </a:rPr>
              <a:t>Căn cứ vào trị số pH, người ta chia đất làm 3 loại:</a:t>
            </a:r>
          </a:p>
          <a:p>
            <a:pPr>
              <a:buNone/>
            </a:pPr>
            <a:r>
              <a:rPr lang="vi-VN"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Đất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chua</a:t>
            </a:r>
            <a:r>
              <a:rPr lang="en-US" sz="3600" b="1" i="1" dirty="0" smtClean="0">
                <a:latin typeface="Times New Roman" pitchFamily="18" charset="0"/>
                <a:cs typeface="Times New Roman" pitchFamily="18" charset="0"/>
              </a:rPr>
              <a:t>: pH &lt; 6,5</a:t>
            </a:r>
          </a:p>
          <a:p>
            <a:pPr>
              <a:buNone/>
            </a:pPr>
            <a:r>
              <a:rPr lang="vi-VN"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Đất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trung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tính</a:t>
            </a:r>
            <a:r>
              <a:rPr lang="en-US" sz="3600" b="1" i="1" dirty="0" smtClean="0">
                <a:latin typeface="Times New Roman" pitchFamily="18" charset="0"/>
                <a:cs typeface="Times New Roman" pitchFamily="18" charset="0"/>
              </a:rPr>
              <a:t>: pH = 6,6-7,5</a:t>
            </a:r>
          </a:p>
          <a:p>
            <a:pPr>
              <a:buNone/>
            </a:pPr>
            <a:r>
              <a:rPr lang="vi-VN"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Đất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kiềm</a:t>
            </a:r>
            <a:r>
              <a:rPr lang="en-US" sz="3600" b="1" i="1" dirty="0" smtClean="0">
                <a:latin typeface="Times New Roman" pitchFamily="18" charset="0"/>
                <a:cs typeface="Times New Roman" pitchFamily="18" charset="0"/>
              </a:rPr>
              <a:t>: pH &gt; 7,5</a:t>
            </a:r>
          </a:p>
          <a:p>
            <a:endParaRPr lang="en-GB" sz="3400" dirty="0">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fld id="{77F4FC88-73E8-4300-B29C-42DC2F0FF40B}" type="slidenum">
              <a:rPr lang="en-GB" smtClean="0"/>
              <a:pPr/>
              <a:t>13</a:t>
            </a:fld>
            <a:endParaRPr lang="en-GB"/>
          </a:p>
        </p:txBody>
      </p:sp>
      <p:pic>
        <p:nvPicPr>
          <p:cNvPr id="4" name="Picture 11" descr="Book-09"/>
          <p:cNvPicPr>
            <a:picLocks noChangeAspect="1" noChangeArrowheads="1" noCrop="1"/>
          </p:cNvPicPr>
          <p:nvPr/>
        </p:nvPicPr>
        <p:blipFill>
          <a:blip r:embed="rId2"/>
          <a:srcRect/>
          <a:stretch>
            <a:fillRect/>
          </a:stretch>
        </p:blipFill>
        <p:spPr bwMode="auto">
          <a:xfrm>
            <a:off x="342900" y="1295400"/>
            <a:ext cx="914400" cy="6985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4FC88-73E8-4300-B29C-42DC2F0FF40B}" type="slidenum">
              <a:rPr lang="en-GB" smtClean="0"/>
              <a:pPr/>
              <a:t>14</a:t>
            </a:fld>
            <a:endParaRPr lang="en-GB"/>
          </a:p>
        </p:txBody>
      </p:sp>
      <p:sp>
        <p:nvSpPr>
          <p:cNvPr id="3" name="Title 1"/>
          <p:cNvSpPr txBox="1">
            <a:spLocks/>
          </p:cNvSpPr>
          <p:nvPr/>
        </p:nvSpPr>
        <p:spPr>
          <a:xfrm>
            <a:off x="0" y="428604"/>
            <a:ext cx="9144000" cy="63184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small" spc="0" normalizeH="0" baseline="0" noProof="0" smtClean="0">
                <a:ln>
                  <a:noFill/>
                </a:ln>
                <a:solidFill>
                  <a:schemeClr val="tx1"/>
                </a:solidFill>
                <a:effectLst/>
                <a:uLnTx/>
                <a:uFillTx/>
                <a:latin typeface="Times New Roman" pitchFamily="18" charset="0"/>
                <a:ea typeface="+mj-ea"/>
                <a:cs typeface="Times New Roman" pitchFamily="18" charset="0"/>
              </a:rPr>
              <a:t>Bảng thống kê khoảng pH cho từng loại cây</a:t>
            </a:r>
            <a:endParaRPr kumimoji="0" lang="en-GB" sz="3200" b="1" i="0" u="none" strike="noStrike" kern="1200" cap="small" spc="0" normalizeH="0" baseline="0" noProof="0">
              <a:ln>
                <a:noFill/>
              </a:ln>
              <a:solidFill>
                <a:schemeClr val="tx1"/>
              </a:solidFill>
              <a:effectLst/>
              <a:uLnTx/>
              <a:uFillTx/>
              <a:latin typeface="Times New Roman" pitchFamily="18" charset="0"/>
              <a:ea typeface="+mj-ea"/>
              <a:cs typeface="Times New Roman" pitchFamily="18" charset="0"/>
            </a:endParaRPr>
          </a:p>
        </p:txBody>
      </p:sp>
      <p:graphicFrame>
        <p:nvGraphicFramePr>
          <p:cNvPr id="4" name="Content Placeholder 4"/>
          <p:cNvGraphicFramePr>
            <a:graphicFrameLocks/>
          </p:cNvGraphicFramePr>
          <p:nvPr/>
        </p:nvGraphicFramePr>
        <p:xfrm>
          <a:off x="285720" y="1600200"/>
          <a:ext cx="8501122" cy="5091599"/>
        </p:xfrm>
        <a:graphic>
          <a:graphicData uri="http://schemas.openxmlformats.org/drawingml/2006/table">
            <a:tbl>
              <a:tblPr firstRow="1" bandRow="1">
                <a:tableStyleId>{5C22544A-7EE6-4342-B048-85BDC9FD1C3A}</a:tableStyleId>
              </a:tblPr>
              <a:tblGrid>
                <a:gridCol w="4250561"/>
                <a:gridCol w="4250561"/>
              </a:tblGrid>
              <a:tr h="504351">
                <a:tc>
                  <a:txBody>
                    <a:bodyPr/>
                    <a:lstStyle/>
                    <a:p>
                      <a:pPr algn="ctr"/>
                      <a:r>
                        <a:rPr lang="en-GB" sz="2800" b="1" smtClean="0">
                          <a:solidFill>
                            <a:srgbClr val="FF0000"/>
                          </a:solidFill>
                        </a:rPr>
                        <a:t>Cây</a:t>
                      </a:r>
                      <a:r>
                        <a:rPr lang="en-GB" sz="2800" b="1" baseline="0" smtClean="0">
                          <a:solidFill>
                            <a:srgbClr val="FF0000"/>
                          </a:solidFill>
                        </a:rPr>
                        <a:t> trồng</a:t>
                      </a:r>
                      <a:endParaRPr lang="en-GB" sz="2800" b="1">
                        <a:solidFill>
                          <a:srgbClr val="FF0000"/>
                        </a:solidFill>
                      </a:endParaRPr>
                    </a:p>
                  </a:txBody>
                  <a:tcPr/>
                </a:tc>
                <a:tc>
                  <a:txBody>
                    <a:bodyPr/>
                    <a:lstStyle/>
                    <a:p>
                      <a:pPr algn="ctr"/>
                      <a:r>
                        <a:rPr lang="en-GB" sz="2800" b="1" smtClean="0">
                          <a:solidFill>
                            <a:srgbClr val="FF0000"/>
                          </a:solidFill>
                        </a:rPr>
                        <a:t>pH thích</a:t>
                      </a:r>
                      <a:r>
                        <a:rPr lang="en-GB" sz="2800" b="1" baseline="0" smtClean="0">
                          <a:solidFill>
                            <a:srgbClr val="FF0000"/>
                          </a:solidFill>
                        </a:rPr>
                        <a:t> hợp</a:t>
                      </a:r>
                      <a:endParaRPr lang="en-GB" sz="2800" b="1">
                        <a:solidFill>
                          <a:srgbClr val="FF0000"/>
                        </a:solidFill>
                      </a:endParaRPr>
                    </a:p>
                  </a:txBody>
                  <a:tcPr/>
                </a:tc>
              </a:tr>
              <a:tr h="538631">
                <a:tc>
                  <a:txBody>
                    <a:bodyPr/>
                    <a:lstStyle/>
                    <a:p>
                      <a:r>
                        <a:rPr lang="en-GB" sz="2400" b="1" smtClean="0">
                          <a:solidFill>
                            <a:schemeClr val="tx1"/>
                          </a:solidFill>
                          <a:latin typeface="Times New Roman" pitchFamily="18" charset="0"/>
                          <a:cs typeface="Times New Roman" pitchFamily="18" charset="0"/>
                        </a:rPr>
                        <a:t>Cây</a:t>
                      </a:r>
                      <a:r>
                        <a:rPr lang="en-GB" sz="2400" b="1" baseline="0" smtClean="0">
                          <a:solidFill>
                            <a:schemeClr val="tx1"/>
                          </a:solidFill>
                          <a:latin typeface="Times New Roman" pitchFamily="18" charset="0"/>
                          <a:cs typeface="Times New Roman" pitchFamily="18" charset="0"/>
                        </a:rPr>
                        <a:t> bắp (ngô)</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5,7 – 7,5</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Họ</a:t>
                      </a:r>
                      <a:r>
                        <a:rPr lang="en-GB" sz="2400" b="1" baseline="0" smtClean="0">
                          <a:solidFill>
                            <a:schemeClr val="tx1"/>
                          </a:solidFill>
                          <a:latin typeface="Times New Roman" pitchFamily="18" charset="0"/>
                          <a:cs typeface="Times New Roman" pitchFamily="18" charset="0"/>
                        </a:rPr>
                        <a:t> bầu bí</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5,5 – 6,8</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Cà</a:t>
                      </a:r>
                      <a:r>
                        <a:rPr lang="en-GB" sz="2400" b="1" baseline="0" smtClean="0">
                          <a:solidFill>
                            <a:schemeClr val="tx1"/>
                          </a:solidFill>
                          <a:latin typeface="Times New Roman" pitchFamily="18" charset="0"/>
                          <a:cs typeface="Times New Roman" pitchFamily="18" charset="0"/>
                        </a:rPr>
                        <a:t> chua</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6 - 7</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Cà</a:t>
                      </a:r>
                      <a:r>
                        <a:rPr lang="en-GB" sz="2400" b="1" baseline="0" smtClean="0">
                          <a:solidFill>
                            <a:schemeClr val="tx1"/>
                          </a:solidFill>
                          <a:latin typeface="Times New Roman" pitchFamily="18" charset="0"/>
                          <a:cs typeface="Times New Roman" pitchFamily="18" charset="0"/>
                        </a:rPr>
                        <a:t> phê</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6 – 6,5</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Cà</a:t>
                      </a:r>
                      <a:r>
                        <a:rPr lang="en-GB" sz="2400" b="1" baseline="0" smtClean="0">
                          <a:solidFill>
                            <a:schemeClr val="tx1"/>
                          </a:solidFill>
                          <a:latin typeface="Times New Roman" pitchFamily="18" charset="0"/>
                          <a:cs typeface="Times New Roman" pitchFamily="18" charset="0"/>
                        </a:rPr>
                        <a:t> rốt</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5,5 - 7</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Cây</a:t>
                      </a:r>
                      <a:r>
                        <a:rPr lang="en-GB" sz="2400" b="1" baseline="0" smtClean="0">
                          <a:solidFill>
                            <a:schemeClr val="tx1"/>
                          </a:solidFill>
                          <a:latin typeface="Times New Roman" pitchFamily="18" charset="0"/>
                          <a:cs typeface="Times New Roman" pitchFamily="18" charset="0"/>
                        </a:rPr>
                        <a:t> cam - quýt</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5 - 6</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Cao su</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5 – 6,8</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Lúa</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5,5 – 6,5</a:t>
                      </a:r>
                      <a:endParaRPr lang="en-GB" sz="2000" b="1">
                        <a:solidFill>
                          <a:schemeClr val="tx1"/>
                        </a:solidFill>
                      </a:endParaRPr>
                    </a:p>
                  </a:txBody>
                  <a:tcPr/>
                </a:tc>
              </a:tr>
              <a:tr h="504351">
                <a:tc>
                  <a:txBody>
                    <a:bodyPr/>
                    <a:lstStyle/>
                    <a:p>
                      <a:r>
                        <a:rPr lang="en-GB" sz="2400" b="1" smtClean="0">
                          <a:solidFill>
                            <a:schemeClr val="tx1"/>
                          </a:solidFill>
                          <a:latin typeface="Times New Roman" pitchFamily="18" charset="0"/>
                          <a:cs typeface="Times New Roman" pitchFamily="18" charset="0"/>
                        </a:rPr>
                        <a:t>Mía</a:t>
                      </a:r>
                      <a:endParaRPr lang="en-GB" sz="2400" b="1">
                        <a:solidFill>
                          <a:schemeClr val="tx1"/>
                        </a:solidFill>
                        <a:latin typeface="Times New Roman" pitchFamily="18" charset="0"/>
                        <a:cs typeface="Times New Roman" pitchFamily="18" charset="0"/>
                      </a:endParaRPr>
                    </a:p>
                  </a:txBody>
                  <a:tcPr/>
                </a:tc>
                <a:tc>
                  <a:txBody>
                    <a:bodyPr/>
                    <a:lstStyle/>
                    <a:p>
                      <a:pPr algn="ctr"/>
                      <a:r>
                        <a:rPr lang="en-GB" sz="2000" b="1" smtClean="0">
                          <a:solidFill>
                            <a:schemeClr val="tx1"/>
                          </a:solidFill>
                        </a:rPr>
                        <a:t>5 - 8</a:t>
                      </a:r>
                      <a:endParaRPr lang="en-GB" sz="2000" b="1">
                        <a:solidFill>
                          <a:schemeClr val="tx1"/>
                        </a:solidFill>
                      </a:endParaRPr>
                    </a:p>
                  </a:txBody>
                  <a:tcPr/>
                </a:tc>
              </a:tr>
            </a:tbl>
          </a:graphicData>
        </a:graphic>
      </p:graphicFrame>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vi-VN" sz="4000" b="1" dirty="0" smtClean="0">
                <a:solidFill>
                  <a:srgbClr val="FF0000"/>
                </a:solidFill>
                <a:latin typeface="Times New Roman" pitchFamily="18" charset="0"/>
                <a:cs typeface="Times New Roman" pitchFamily="18" charset="0"/>
              </a:rPr>
              <a:t>II. </a:t>
            </a:r>
            <a:r>
              <a:rPr lang="vi-VN" sz="4000" b="1" u="sng" dirty="0" smtClean="0">
                <a:solidFill>
                  <a:srgbClr val="FF0000"/>
                </a:solidFill>
                <a:latin typeface="Times New Roman" pitchFamily="18" charset="0"/>
                <a:cs typeface="Times New Roman" pitchFamily="18" charset="0"/>
              </a:rPr>
              <a:t>Độ chua, độ kiềm của đất:</a:t>
            </a:r>
            <a:endParaRPr lang="en-GB" sz="4000" b="1" u="sng" dirty="0">
              <a:solidFill>
                <a:srgbClr val="FF00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fld id="{77F4FC88-73E8-4300-B29C-42DC2F0FF40B}" type="slidenum">
              <a:rPr lang="en-GB" smtClean="0"/>
              <a:pPr/>
              <a:t>15</a:t>
            </a:fld>
            <a:endParaRPr lang="en-GB"/>
          </a:p>
        </p:txBody>
      </p:sp>
      <p:sp>
        <p:nvSpPr>
          <p:cNvPr id="5" name="Cloud Callout 4"/>
          <p:cNvSpPr/>
          <p:nvPr/>
        </p:nvSpPr>
        <p:spPr>
          <a:xfrm>
            <a:off x="1071538" y="1928802"/>
            <a:ext cx="6929486" cy="30718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chemeClr val="tx1"/>
                </a:solidFill>
                <a:latin typeface="Times New Roman" pitchFamily="18" charset="0"/>
                <a:cs typeface="Times New Roman" pitchFamily="18" charset="0"/>
              </a:rPr>
              <a:t>Ở gia đình hoặc địa phương em đã áp dụng những biện pháp cải tạo đất nào?</a:t>
            </a:r>
            <a:endParaRPr lang="en-US" sz="3200" b="1" i="1">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7929618" cy="642942"/>
          </a:xfrm>
        </p:spPr>
        <p:style>
          <a:lnRef idx="1">
            <a:schemeClr val="accent2"/>
          </a:lnRef>
          <a:fillRef idx="3">
            <a:schemeClr val="accent2"/>
          </a:fillRef>
          <a:effectRef idx="2">
            <a:schemeClr val="accent2"/>
          </a:effectRef>
          <a:fontRef idx="minor">
            <a:schemeClr val="lt1"/>
          </a:fontRef>
        </p:style>
        <p:txBody>
          <a:bodyPr/>
          <a:lstStyle/>
          <a:p>
            <a:pPr algn="ctr"/>
            <a:r>
              <a:rPr lang="vi-VN" sz="3200" dirty="0" smtClean="0">
                <a:solidFill>
                  <a:schemeClr val="tx1"/>
                </a:solidFill>
              </a:rPr>
              <a:t>MỘT SỐ </a:t>
            </a:r>
            <a:r>
              <a:rPr lang="en-US" sz="3200" dirty="0" smtClean="0">
                <a:solidFill>
                  <a:schemeClr val="tx1"/>
                </a:solidFill>
                <a:latin typeface="Times New Roman" pitchFamily="18" charset="0"/>
                <a:cs typeface="Times New Roman" pitchFamily="18" charset="0"/>
              </a:rPr>
              <a:t>BIỆN</a:t>
            </a:r>
            <a:r>
              <a:rPr lang="vi-VN" sz="3200" dirty="0" smtClean="0">
                <a:solidFill>
                  <a:schemeClr val="tx1"/>
                </a:solidFill>
                <a:latin typeface="Times New Roman" pitchFamily="18" charset="0"/>
                <a:cs typeface="Times New Roman" pitchFamily="18" charset="0"/>
              </a:rPr>
              <a:t> </a:t>
            </a:r>
            <a:r>
              <a:rPr lang="vi-VN" sz="3200" dirty="0" smtClean="0">
                <a:solidFill>
                  <a:schemeClr val="tx1"/>
                </a:solidFill>
              </a:rPr>
              <a:t>PHÁP CẢI TẠO ĐẤT</a:t>
            </a:r>
            <a:endParaRPr lang="en-GB" sz="3200" dirty="0">
              <a:solidFill>
                <a:schemeClr val="tx1"/>
              </a:solidFill>
            </a:endParaRPr>
          </a:p>
        </p:txBody>
      </p:sp>
      <p:sp>
        <p:nvSpPr>
          <p:cNvPr id="16" name="Slide Number Placeholder 15"/>
          <p:cNvSpPr>
            <a:spLocks noGrp="1"/>
          </p:cNvSpPr>
          <p:nvPr>
            <p:ph type="sldNum" sz="quarter" idx="15"/>
          </p:nvPr>
        </p:nvSpPr>
        <p:spPr/>
        <p:txBody>
          <a:bodyPr/>
          <a:lstStyle/>
          <a:p>
            <a:fld id="{77F4FC88-73E8-4300-B29C-42DC2F0FF40B}" type="slidenum">
              <a:rPr lang="en-GB" smtClean="0"/>
              <a:pPr/>
              <a:t>16</a:t>
            </a:fld>
            <a:endParaRPr lang="en-GB"/>
          </a:p>
        </p:txBody>
      </p:sp>
      <p:pic>
        <p:nvPicPr>
          <p:cNvPr id="5" name="Picture 8" descr="bón phân"/>
          <p:cNvPicPr>
            <a:picLocks noChangeAspect="1" noChangeArrowheads="1"/>
          </p:cNvPicPr>
          <p:nvPr/>
        </p:nvPicPr>
        <p:blipFill>
          <a:blip r:embed="rId2"/>
          <a:srcRect/>
          <a:stretch>
            <a:fillRect/>
          </a:stretch>
        </p:blipFill>
        <p:spPr bwMode="auto">
          <a:xfrm>
            <a:off x="714348" y="1000108"/>
            <a:ext cx="3643338" cy="2357454"/>
          </a:xfrm>
          <a:prstGeom prst="rect">
            <a:avLst/>
          </a:prstGeom>
          <a:noFill/>
        </p:spPr>
      </p:pic>
      <p:pic>
        <p:nvPicPr>
          <p:cNvPr id="6" name="Picture 10" descr="bón vôi"/>
          <p:cNvPicPr>
            <a:picLocks noChangeAspect="1" noChangeArrowheads="1"/>
          </p:cNvPicPr>
          <p:nvPr/>
        </p:nvPicPr>
        <p:blipFill>
          <a:blip r:embed="rId3"/>
          <a:srcRect/>
          <a:stretch>
            <a:fillRect/>
          </a:stretch>
        </p:blipFill>
        <p:spPr bwMode="auto">
          <a:xfrm>
            <a:off x="4857752" y="1000108"/>
            <a:ext cx="3743327" cy="2362200"/>
          </a:xfrm>
          <a:prstGeom prst="rect">
            <a:avLst/>
          </a:prstGeom>
          <a:noFill/>
        </p:spPr>
      </p:pic>
      <p:sp>
        <p:nvSpPr>
          <p:cNvPr id="8" name="Flowchart: Process 7"/>
          <p:cNvSpPr/>
          <p:nvPr/>
        </p:nvSpPr>
        <p:spPr>
          <a:xfrm>
            <a:off x="1428728" y="3500438"/>
            <a:ext cx="1857388"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Times New Roman" pitchFamily="18" charset="0"/>
                <a:cs typeface="Times New Roman" pitchFamily="18" charset="0"/>
              </a:rPr>
              <a:t>Bón phân</a:t>
            </a:r>
            <a:endParaRPr lang="en-GB" sz="2400" b="1">
              <a:solidFill>
                <a:schemeClr val="tx1"/>
              </a:solidFill>
              <a:latin typeface="Times New Roman" pitchFamily="18" charset="0"/>
              <a:cs typeface="Times New Roman" pitchFamily="18" charset="0"/>
            </a:endParaRPr>
          </a:p>
        </p:txBody>
      </p:sp>
      <p:sp>
        <p:nvSpPr>
          <p:cNvPr id="10" name="Flowchart: Process 9"/>
          <p:cNvSpPr/>
          <p:nvPr/>
        </p:nvSpPr>
        <p:spPr>
          <a:xfrm>
            <a:off x="5929322" y="3500438"/>
            <a:ext cx="2143140"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rPr>
              <a:t>Bón vôi</a:t>
            </a:r>
            <a:endParaRPr lang="en-GB" sz="2400" b="1">
              <a:solidFill>
                <a:schemeClr val="tx1"/>
              </a:solidFill>
            </a:endParaRPr>
          </a:p>
        </p:txBody>
      </p:sp>
      <p:sp>
        <p:nvSpPr>
          <p:cNvPr id="11" name="Flowchart: Process 10"/>
          <p:cNvSpPr/>
          <p:nvPr/>
        </p:nvSpPr>
        <p:spPr>
          <a:xfrm>
            <a:off x="3571868" y="6357958"/>
            <a:ext cx="2714644" cy="5000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Bón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bếp</a:t>
            </a:r>
            <a:r>
              <a:rPr lang="vi-VN" sz="2400" b="1" dirty="0" smtClean="0">
                <a:solidFill>
                  <a:schemeClr val="tx1"/>
                </a:solidFill>
                <a:latin typeface="Times New Roman" pitchFamily="18" charset="0"/>
                <a:cs typeface="Times New Roman" pitchFamily="18" charset="0"/>
              </a:rPr>
              <a:t> </a:t>
            </a:r>
            <a:endParaRPr lang="en-GB" sz="2400"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16" y="4071942"/>
            <a:ext cx="3000395" cy="221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4624"/>
            <a:ext cx="8496944" cy="1143000"/>
          </a:xfrm>
        </p:spPr>
        <p:txBody>
          <a:bodyPr>
            <a:normAutofit/>
          </a:bodyPr>
          <a:lstStyle/>
          <a:p>
            <a:pPr algn="ctr"/>
            <a:r>
              <a:rPr lang="vi-VN" sz="3200" b="1" dirty="0" smtClean="0">
                <a:solidFill>
                  <a:srgbClr val="FF0000"/>
                </a:solidFill>
                <a:latin typeface="Times New Roman" pitchFamily="18" charset="0"/>
                <a:cs typeface="Times New Roman" pitchFamily="18" charset="0"/>
              </a:rPr>
              <a:t>III. </a:t>
            </a:r>
            <a:r>
              <a:rPr lang="vi-VN" sz="3200" b="1" u="sng" dirty="0" smtClean="0">
                <a:solidFill>
                  <a:srgbClr val="FF0000"/>
                </a:solidFill>
                <a:latin typeface="Times New Roman" pitchFamily="18" charset="0"/>
                <a:cs typeface="Times New Roman" pitchFamily="18" charset="0"/>
              </a:rPr>
              <a:t>Khả năng giữ nước và chất dinh dưỡng của đất:</a:t>
            </a:r>
            <a:endParaRPr lang="en-GB" sz="3200" b="1" u="sng" dirty="0">
              <a:solidFill>
                <a:srgbClr val="FF0000"/>
              </a:solidFill>
              <a:latin typeface="Times New Roman" pitchFamily="18" charset="0"/>
              <a:cs typeface="Times New Roman" pitchFamily="18" charset="0"/>
            </a:endParaRPr>
          </a:p>
        </p:txBody>
      </p:sp>
      <p:sp>
        <p:nvSpPr>
          <p:cNvPr id="11" name="Slide Number Placeholder 10"/>
          <p:cNvSpPr>
            <a:spLocks noGrp="1"/>
          </p:cNvSpPr>
          <p:nvPr>
            <p:ph type="sldNum" sz="quarter" idx="15"/>
          </p:nvPr>
        </p:nvSpPr>
        <p:spPr/>
        <p:txBody>
          <a:bodyPr/>
          <a:lstStyle/>
          <a:p>
            <a:fld id="{77F4FC88-73E8-4300-B29C-42DC2F0FF40B}" type="slidenum">
              <a:rPr lang="en-GB" smtClean="0"/>
              <a:pPr/>
              <a:t>17</a:t>
            </a:fld>
            <a:endParaRPr lang="en-GB"/>
          </a:p>
        </p:txBody>
      </p:sp>
      <p:sp>
        <p:nvSpPr>
          <p:cNvPr id="4" name="Oval Callout 3"/>
          <p:cNvSpPr/>
          <p:nvPr/>
        </p:nvSpPr>
        <p:spPr>
          <a:xfrm>
            <a:off x="755576" y="3284984"/>
            <a:ext cx="7704856" cy="207170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3200" b="1" dirty="0" smtClean="0">
                <a:solidFill>
                  <a:schemeClr val="tx1"/>
                </a:solidFill>
                <a:latin typeface="Times New Roman" pitchFamily="18" charset="0"/>
                <a:cs typeface="Times New Roman" pitchFamily="18" charset="0"/>
              </a:rPr>
              <a:t>Nhờ đâu đất giữ được nước và chất dinh dưỡng?</a:t>
            </a:r>
            <a:endParaRPr lang="en-GB" sz="3200" b="1" dirty="0">
              <a:solidFill>
                <a:schemeClr val="tx1"/>
              </a:solidFill>
              <a:latin typeface="Times New Roman" pitchFamily="18" charset="0"/>
              <a:cs typeface="Times New Roman" pitchFamily="18" charset="0"/>
            </a:endParaRPr>
          </a:p>
        </p:txBody>
      </p:sp>
      <p:sp>
        <p:nvSpPr>
          <p:cNvPr id="5" name="TextBox 4"/>
          <p:cNvSpPr txBox="1"/>
          <p:nvPr/>
        </p:nvSpPr>
        <p:spPr>
          <a:xfrm>
            <a:off x="500034" y="5889466"/>
            <a:ext cx="8429652" cy="707886"/>
          </a:xfrm>
          <a:prstGeom prst="rect">
            <a:avLst/>
          </a:prstGeom>
          <a:noFill/>
        </p:spPr>
        <p:txBody>
          <a:bodyPr wrap="square" rtlCol="0">
            <a:spAutoFit/>
          </a:bodyPr>
          <a:lstStyle/>
          <a:p>
            <a:r>
              <a:rPr lang="vi-VN" sz="4000" dirty="0" smtClean="0">
                <a:latin typeface="Times New Roman" pitchFamily="18" charset="0"/>
                <a:cs typeface="Times New Roman" pitchFamily="18" charset="0"/>
              </a:rPr>
              <a:t>Nhờ các hạt cát, limon, sét và chất mùn</a:t>
            </a:r>
            <a:r>
              <a:rPr lang="en-GB" sz="4000" dirty="0" smtClean="0">
                <a:latin typeface="Times New Roman" pitchFamily="18" charset="0"/>
                <a:cs typeface="Times New Roman" pitchFamily="18" charset="0"/>
              </a:rPr>
              <a:t>.</a:t>
            </a:r>
            <a:endParaRPr lang="en-GB" sz="40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93124"/>
            <a:ext cx="7560840" cy="1587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274638"/>
            <a:ext cx="8358246" cy="1143000"/>
          </a:xfrm>
        </p:spPr>
        <p:txBody>
          <a:bodyPr>
            <a:noAutofit/>
          </a:bodyPr>
          <a:lstStyle/>
          <a:p>
            <a:pPr algn="ctr"/>
            <a:r>
              <a:rPr lang="en-GB" sz="4000" b="1" dirty="0" smtClean="0">
                <a:solidFill>
                  <a:srgbClr val="FF0000"/>
                </a:solidFill>
                <a:latin typeface="Times New Roman" pitchFamily="18" charset="0"/>
                <a:cs typeface="Times New Roman" pitchFamily="18" charset="0"/>
              </a:rPr>
              <a:t>III. </a:t>
            </a:r>
            <a:r>
              <a:rPr lang="en-GB" sz="4000" b="1" u="sng" dirty="0" err="1" smtClean="0">
                <a:solidFill>
                  <a:srgbClr val="FF0000"/>
                </a:solidFill>
                <a:latin typeface="Times New Roman" pitchFamily="18" charset="0"/>
                <a:cs typeface="Times New Roman" pitchFamily="18" charset="0"/>
              </a:rPr>
              <a:t>Khả</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năng</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giữ</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nước</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và</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chất</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dinh</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dưỡng</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của</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đất</a:t>
            </a:r>
            <a:r>
              <a:rPr lang="vi-VN" sz="4000" b="1" u="sng" dirty="0" smtClean="0">
                <a:solidFill>
                  <a:srgbClr val="FF0000"/>
                </a:solidFill>
                <a:latin typeface="Times New Roman" pitchFamily="18" charset="0"/>
                <a:cs typeface="Times New Roman" pitchFamily="18" charset="0"/>
              </a:rPr>
              <a:t>:</a:t>
            </a:r>
            <a:endParaRPr lang="en-GB" sz="4000" b="1" u="sng"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142844" y="3000372"/>
          <a:ext cx="8715440" cy="3514094"/>
        </p:xfrm>
        <a:graphic>
          <a:graphicData uri="http://schemas.openxmlformats.org/drawingml/2006/table">
            <a:tbl>
              <a:tblPr firstRow="1" bandRow="1">
                <a:tableStyleId>{5C22544A-7EE6-4342-B048-85BDC9FD1C3A}</a:tableStyleId>
              </a:tblPr>
              <a:tblGrid>
                <a:gridCol w="2178860"/>
                <a:gridCol w="2178860"/>
                <a:gridCol w="2178860"/>
                <a:gridCol w="2178860"/>
              </a:tblGrid>
              <a:tr h="883066">
                <a:tc rowSpan="2">
                  <a:txBody>
                    <a:bodyPr/>
                    <a:lstStyle/>
                    <a:p>
                      <a:pPr algn="ctr"/>
                      <a:r>
                        <a:rPr lang="en-GB" sz="2800" b="1" smtClean="0">
                          <a:solidFill>
                            <a:schemeClr val="tx1"/>
                          </a:solidFill>
                          <a:effectLst/>
                        </a:rPr>
                        <a:t>Đất</a:t>
                      </a:r>
                      <a:endParaRPr lang="en-GB" sz="28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sz="2800" b="1" smtClean="0">
                          <a:solidFill>
                            <a:schemeClr val="tx1"/>
                          </a:solidFill>
                        </a:rPr>
                        <a:t>Khả</a:t>
                      </a:r>
                      <a:r>
                        <a:rPr lang="en-GB" sz="2800" b="1" baseline="0" smtClean="0">
                          <a:solidFill>
                            <a:schemeClr val="tx1"/>
                          </a:solidFill>
                        </a:rPr>
                        <a:t> năng giữ nước và chất dinh dưỡng</a:t>
                      </a:r>
                      <a:endParaRPr lang="en-GB" sz="2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672760">
                <a:tc vMerge="1">
                  <a:txBody>
                    <a:bodyPr/>
                    <a:lstStyle/>
                    <a:p>
                      <a:endParaRPr lang="en-GB"/>
                    </a:p>
                  </a:txBody>
                  <a:tcPr/>
                </a:tc>
                <a:tc>
                  <a:txBody>
                    <a:bodyPr/>
                    <a:lstStyle/>
                    <a:p>
                      <a:pPr algn="ctr"/>
                      <a:r>
                        <a:rPr lang="en-GB" sz="2800" b="1" smtClean="0"/>
                        <a:t>Tốt</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b="1" smtClean="0"/>
                        <a:t>Trung</a:t>
                      </a:r>
                      <a:r>
                        <a:rPr lang="en-GB" sz="2800" b="1" baseline="0" smtClean="0"/>
                        <a:t> bình</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b="1" smtClean="0"/>
                        <a:t>Kém</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6454">
                <a:tc>
                  <a:txBody>
                    <a:bodyPr/>
                    <a:lstStyle/>
                    <a:p>
                      <a:r>
                        <a:rPr lang="en-GB" sz="2800" b="1" smtClean="0"/>
                        <a:t>Đất</a:t>
                      </a:r>
                      <a:r>
                        <a:rPr lang="en-GB" sz="2800" b="1" baseline="0" smtClean="0"/>
                        <a:t> cát</a:t>
                      </a:r>
                    </a:p>
                    <a:p>
                      <a:r>
                        <a:rPr lang="en-GB" sz="2800" b="1" baseline="0" smtClean="0"/>
                        <a:t>Đất thịt</a:t>
                      </a:r>
                    </a:p>
                    <a:p>
                      <a:r>
                        <a:rPr lang="en-GB" sz="2800" b="1" baseline="0" smtClean="0"/>
                        <a:t>Đất sét</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smtClean="0"/>
                        <a:t>...................................................</a:t>
                      </a:r>
                      <a:r>
                        <a:rPr lang="vi-VN" sz="2800" smtClean="0"/>
                        <a:t>..........</a:t>
                      </a:r>
                      <a:endParaRPr lang="en-GB"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smtClean="0"/>
                        <a:t>...................................................</a:t>
                      </a:r>
                      <a:r>
                        <a:rPr lang="vi-VN" sz="2800" smtClean="0"/>
                        <a:t>..........</a:t>
                      </a:r>
                      <a:endParaRPr lang="en-GB"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smtClean="0"/>
                        <a:t>...................................................</a:t>
                      </a:r>
                      <a:r>
                        <a:rPr lang="vi-VN" sz="2800" smtClean="0"/>
                        <a:t>..........</a:t>
                      </a:r>
                      <a:endParaRPr lang="en-GB"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Slide Number Placeholder 10"/>
          <p:cNvSpPr>
            <a:spLocks noGrp="1"/>
          </p:cNvSpPr>
          <p:nvPr>
            <p:ph type="sldNum" sz="quarter" idx="15"/>
          </p:nvPr>
        </p:nvSpPr>
        <p:spPr/>
        <p:txBody>
          <a:bodyPr/>
          <a:lstStyle/>
          <a:p>
            <a:fld id="{77F4FC88-73E8-4300-B29C-42DC2F0FF40B}" type="slidenum">
              <a:rPr lang="en-GB" smtClean="0"/>
              <a:pPr/>
              <a:t>18</a:t>
            </a:fld>
            <a:endParaRPr lang="en-GB"/>
          </a:p>
        </p:txBody>
      </p:sp>
      <p:sp>
        <p:nvSpPr>
          <p:cNvPr id="5" name="Rectangle 4"/>
          <p:cNvSpPr/>
          <p:nvPr/>
        </p:nvSpPr>
        <p:spPr>
          <a:xfrm>
            <a:off x="428596" y="1643050"/>
            <a:ext cx="8358246" cy="1143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smtClean="0">
                <a:latin typeface="Times New Roman" pitchFamily="18" charset="0"/>
                <a:cs typeface="Times New Roman" pitchFamily="18" charset="0"/>
              </a:rPr>
              <a:t>Em hãy điền vào bài tập x vào cột tương ứng về khả năng giữ nước và chất dinh dưỡng của từng loại đất theo mẫu bảng sau:</a:t>
            </a:r>
            <a:endParaRPr lang="en-GB"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972452" cy="1143000"/>
          </a:xfrm>
        </p:spPr>
        <p:txBody>
          <a:bodyPr>
            <a:normAutofit fontScale="90000"/>
          </a:bodyPr>
          <a:lstStyle/>
          <a:p>
            <a:pPr algn="ctr"/>
            <a:r>
              <a:rPr lang="en-GB" sz="4000" b="1" dirty="0" smtClean="0">
                <a:solidFill>
                  <a:srgbClr val="FF0000"/>
                </a:solidFill>
                <a:latin typeface="Times New Roman" pitchFamily="18" charset="0"/>
                <a:cs typeface="Times New Roman" pitchFamily="18" charset="0"/>
              </a:rPr>
              <a:t>III</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Khả</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năng</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giữ</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nước</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và</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chất</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dinh</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dưỡng</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của</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đất</a:t>
            </a:r>
            <a:r>
              <a:rPr lang="vi-VN" sz="4000" b="1" u="sng" dirty="0" smtClean="0">
                <a:solidFill>
                  <a:srgbClr val="FF0000"/>
                </a:solidFill>
                <a:latin typeface="Times New Roman" pitchFamily="18" charset="0"/>
                <a:cs typeface="Times New Roman" pitchFamily="18" charset="0"/>
              </a:rPr>
              <a:t>:</a:t>
            </a:r>
            <a:endParaRPr lang="en-GB" sz="4000" b="1" u="sng"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85720" y="1857364"/>
          <a:ext cx="8501124" cy="4864885"/>
        </p:xfrm>
        <a:graphic>
          <a:graphicData uri="http://schemas.openxmlformats.org/drawingml/2006/table">
            <a:tbl>
              <a:tblPr firstRow="1" bandRow="1">
                <a:tableStyleId>{5C22544A-7EE6-4342-B048-85BDC9FD1C3A}</a:tableStyleId>
              </a:tblPr>
              <a:tblGrid>
                <a:gridCol w="2125281"/>
                <a:gridCol w="2125281"/>
                <a:gridCol w="2125281"/>
                <a:gridCol w="2125281"/>
              </a:tblGrid>
              <a:tr h="1810956">
                <a:tc rowSpan="2">
                  <a:txBody>
                    <a:bodyPr/>
                    <a:lstStyle/>
                    <a:p>
                      <a:pPr algn="ctr"/>
                      <a:r>
                        <a:rPr lang="en-GB" sz="3200" smtClean="0">
                          <a:solidFill>
                            <a:schemeClr val="tx1"/>
                          </a:solidFill>
                          <a:latin typeface="Times New Roman" pitchFamily="18" charset="0"/>
                          <a:cs typeface="Times New Roman" pitchFamily="18" charset="0"/>
                        </a:rPr>
                        <a:t>Đất</a:t>
                      </a:r>
                      <a:endParaRPr lang="en-GB" sz="3200">
                        <a:solidFill>
                          <a:schemeClr val="tx1"/>
                        </a:solidFill>
                        <a:latin typeface="Times New Roman" pitchFamily="18" charset="0"/>
                        <a:cs typeface="Times New Roman" pitchFamily="18" charset="0"/>
                      </a:endParaRPr>
                    </a:p>
                  </a:txBody>
                  <a:tcPr/>
                </a:tc>
                <a:tc gridSpan="3">
                  <a:txBody>
                    <a:bodyPr/>
                    <a:lstStyle/>
                    <a:p>
                      <a:pPr algn="ctr"/>
                      <a:r>
                        <a:rPr lang="en-GB" sz="3200" smtClean="0">
                          <a:solidFill>
                            <a:schemeClr val="tx1"/>
                          </a:solidFill>
                          <a:latin typeface="Times New Roman" pitchFamily="18" charset="0"/>
                          <a:cs typeface="Times New Roman" pitchFamily="18" charset="0"/>
                        </a:rPr>
                        <a:t>Khả</a:t>
                      </a:r>
                      <a:r>
                        <a:rPr lang="en-GB" sz="3200" baseline="0" smtClean="0">
                          <a:solidFill>
                            <a:schemeClr val="tx1"/>
                          </a:solidFill>
                          <a:latin typeface="Times New Roman" pitchFamily="18" charset="0"/>
                          <a:cs typeface="Times New Roman" pitchFamily="18" charset="0"/>
                        </a:rPr>
                        <a:t> năng giữ nước và chất dinh dưỡng</a:t>
                      </a:r>
                      <a:endParaRPr lang="en-GB" sz="3200">
                        <a:solidFill>
                          <a:schemeClr val="tx1"/>
                        </a:solidFill>
                        <a:latin typeface="Times New Roman" pitchFamily="18" charset="0"/>
                        <a:cs typeface="Times New Roman" pitchFamily="18" charset="0"/>
                      </a:endParaRPr>
                    </a:p>
                  </a:txBody>
                  <a:tcPr/>
                </a:tc>
                <a:tc hMerge="1">
                  <a:txBody>
                    <a:bodyPr/>
                    <a:lstStyle/>
                    <a:p>
                      <a:endParaRPr lang="en-GB"/>
                    </a:p>
                  </a:txBody>
                  <a:tcPr/>
                </a:tc>
                <a:tc hMerge="1">
                  <a:txBody>
                    <a:bodyPr/>
                    <a:lstStyle/>
                    <a:p>
                      <a:endParaRPr lang="en-GB"/>
                    </a:p>
                  </a:txBody>
                  <a:tcPr/>
                </a:tc>
              </a:tr>
              <a:tr h="832998">
                <a:tc vMerge="1">
                  <a:txBody>
                    <a:bodyPr/>
                    <a:lstStyle/>
                    <a:p>
                      <a:endParaRPr lang="en-GB"/>
                    </a:p>
                  </a:txBody>
                  <a:tcPr/>
                </a:tc>
                <a:tc>
                  <a:txBody>
                    <a:bodyPr/>
                    <a:lstStyle/>
                    <a:p>
                      <a:pPr algn="ctr"/>
                      <a:r>
                        <a:rPr lang="en-GB" sz="3200" b="1" smtClean="0">
                          <a:solidFill>
                            <a:schemeClr val="tx1"/>
                          </a:solidFill>
                          <a:latin typeface="Times New Roman" pitchFamily="18" charset="0"/>
                          <a:cs typeface="Times New Roman" pitchFamily="18" charset="0"/>
                        </a:rPr>
                        <a:t>Tốt</a:t>
                      </a:r>
                      <a:endParaRPr lang="en-GB" sz="3200" b="1">
                        <a:solidFill>
                          <a:schemeClr val="tx1"/>
                        </a:solidFill>
                        <a:latin typeface="Times New Roman" pitchFamily="18" charset="0"/>
                        <a:cs typeface="Times New Roman" pitchFamily="18" charset="0"/>
                      </a:endParaRPr>
                    </a:p>
                  </a:txBody>
                  <a:tcPr/>
                </a:tc>
                <a:tc>
                  <a:txBody>
                    <a:bodyPr/>
                    <a:lstStyle/>
                    <a:p>
                      <a:pPr algn="ctr"/>
                      <a:r>
                        <a:rPr lang="en-GB" sz="3200" b="1" smtClean="0">
                          <a:solidFill>
                            <a:schemeClr val="tx1"/>
                          </a:solidFill>
                          <a:latin typeface="Times New Roman" pitchFamily="18" charset="0"/>
                          <a:cs typeface="Times New Roman" pitchFamily="18" charset="0"/>
                        </a:rPr>
                        <a:t>Trung bình</a:t>
                      </a:r>
                      <a:endParaRPr lang="en-GB" sz="3200" b="1">
                        <a:solidFill>
                          <a:schemeClr val="tx1"/>
                        </a:solidFill>
                        <a:latin typeface="Times New Roman" pitchFamily="18" charset="0"/>
                        <a:cs typeface="Times New Roman" pitchFamily="18" charset="0"/>
                      </a:endParaRPr>
                    </a:p>
                  </a:txBody>
                  <a:tcPr/>
                </a:tc>
                <a:tc>
                  <a:txBody>
                    <a:bodyPr/>
                    <a:lstStyle/>
                    <a:p>
                      <a:pPr algn="ctr"/>
                      <a:r>
                        <a:rPr lang="en-GB" sz="3200" b="1" smtClean="0">
                          <a:solidFill>
                            <a:schemeClr val="tx1"/>
                          </a:solidFill>
                          <a:latin typeface="Times New Roman" pitchFamily="18" charset="0"/>
                          <a:cs typeface="Times New Roman" pitchFamily="18" charset="0"/>
                        </a:rPr>
                        <a:t>Kém</a:t>
                      </a:r>
                      <a:endParaRPr lang="en-GB" sz="3200" b="1">
                        <a:solidFill>
                          <a:schemeClr val="tx1"/>
                        </a:solidFill>
                        <a:latin typeface="Times New Roman" pitchFamily="18" charset="0"/>
                        <a:cs typeface="Times New Roman" pitchFamily="18" charset="0"/>
                      </a:endParaRPr>
                    </a:p>
                  </a:txBody>
                  <a:tcPr/>
                </a:tc>
              </a:tr>
              <a:tr h="1987129">
                <a:tc>
                  <a:txBody>
                    <a:bodyPr/>
                    <a:lstStyle/>
                    <a:p>
                      <a:r>
                        <a:rPr lang="en-GB" sz="3200" smtClean="0">
                          <a:latin typeface="Times New Roman" pitchFamily="18" charset="0"/>
                          <a:cs typeface="Times New Roman" pitchFamily="18" charset="0"/>
                        </a:rPr>
                        <a:t>Đất</a:t>
                      </a:r>
                      <a:r>
                        <a:rPr lang="en-GB" sz="3200" baseline="0" smtClean="0">
                          <a:latin typeface="Times New Roman" pitchFamily="18" charset="0"/>
                          <a:cs typeface="Times New Roman" pitchFamily="18" charset="0"/>
                        </a:rPr>
                        <a:t> cát</a:t>
                      </a:r>
                    </a:p>
                    <a:p>
                      <a:r>
                        <a:rPr lang="en-GB" sz="3200" baseline="0" smtClean="0">
                          <a:latin typeface="Times New Roman" pitchFamily="18" charset="0"/>
                          <a:cs typeface="Times New Roman" pitchFamily="18" charset="0"/>
                        </a:rPr>
                        <a:t>Đất thịt</a:t>
                      </a:r>
                    </a:p>
                    <a:p>
                      <a:r>
                        <a:rPr lang="en-GB" sz="3200" baseline="0" smtClean="0">
                          <a:latin typeface="Times New Roman" pitchFamily="18" charset="0"/>
                          <a:cs typeface="Times New Roman" pitchFamily="18" charset="0"/>
                        </a:rPr>
                        <a:t>Đất sét</a:t>
                      </a:r>
                      <a:endParaRPr lang="en-GB" sz="3200">
                        <a:latin typeface="Times New Roman" pitchFamily="18" charset="0"/>
                        <a:cs typeface="Times New Roman" pitchFamily="18" charset="0"/>
                      </a:endParaRPr>
                    </a:p>
                  </a:txBody>
                  <a:tcPr/>
                </a:tc>
                <a:tc>
                  <a:txBody>
                    <a:bodyPr/>
                    <a:lstStyle/>
                    <a:p>
                      <a:endParaRPr lang="en-GB"/>
                    </a:p>
                  </a:txBody>
                  <a:tcPr/>
                </a:tc>
                <a:tc>
                  <a:txBody>
                    <a:bodyPr/>
                    <a:lstStyle/>
                    <a:p>
                      <a:endParaRPr lang="en-GB"/>
                    </a:p>
                  </a:txBody>
                  <a:tcPr/>
                </a:tc>
                <a:tc>
                  <a:txBody>
                    <a:bodyPr/>
                    <a:lstStyle/>
                    <a:p>
                      <a:endParaRPr lang="en-GB"/>
                    </a:p>
                  </a:txBody>
                  <a:tcPr/>
                </a:tc>
              </a:tr>
            </a:tbl>
          </a:graphicData>
        </a:graphic>
      </p:graphicFrame>
      <p:sp>
        <p:nvSpPr>
          <p:cNvPr id="15" name="Slide Number Placeholder 14"/>
          <p:cNvSpPr>
            <a:spLocks noGrp="1"/>
          </p:cNvSpPr>
          <p:nvPr>
            <p:ph type="sldNum" sz="quarter" idx="15"/>
          </p:nvPr>
        </p:nvSpPr>
        <p:spPr/>
        <p:txBody>
          <a:bodyPr/>
          <a:lstStyle/>
          <a:p>
            <a:fld id="{77F4FC88-73E8-4300-B29C-42DC2F0FF40B}" type="slidenum">
              <a:rPr lang="en-GB" smtClean="0"/>
              <a:pPr/>
              <a:t>19</a:t>
            </a:fld>
            <a:endParaRPr lang="en-GB"/>
          </a:p>
        </p:txBody>
      </p:sp>
      <p:sp>
        <p:nvSpPr>
          <p:cNvPr id="11" name="TextBox 10"/>
          <p:cNvSpPr txBox="1"/>
          <p:nvPr/>
        </p:nvSpPr>
        <p:spPr>
          <a:xfrm>
            <a:off x="3357554" y="5786454"/>
            <a:ext cx="1000132" cy="461665"/>
          </a:xfrm>
          <a:prstGeom prst="rect">
            <a:avLst/>
          </a:prstGeom>
          <a:noFill/>
        </p:spPr>
        <p:txBody>
          <a:bodyPr wrap="square" rtlCol="0">
            <a:spAutoFit/>
          </a:bodyPr>
          <a:lstStyle/>
          <a:p>
            <a:r>
              <a:rPr lang="en-GB" sz="2400" b="1" smtClean="0">
                <a:solidFill>
                  <a:srgbClr val="FF0000"/>
                </a:solidFill>
              </a:rPr>
              <a:t>X</a:t>
            </a:r>
            <a:endParaRPr lang="en-GB" sz="2400" b="1">
              <a:solidFill>
                <a:srgbClr val="FF0000"/>
              </a:solidFill>
            </a:endParaRPr>
          </a:p>
        </p:txBody>
      </p:sp>
      <p:sp>
        <p:nvSpPr>
          <p:cNvPr id="12" name="TextBox 11"/>
          <p:cNvSpPr txBox="1"/>
          <p:nvPr/>
        </p:nvSpPr>
        <p:spPr>
          <a:xfrm>
            <a:off x="5357818" y="5286388"/>
            <a:ext cx="571504" cy="461665"/>
          </a:xfrm>
          <a:prstGeom prst="rect">
            <a:avLst/>
          </a:prstGeom>
          <a:noFill/>
        </p:spPr>
        <p:txBody>
          <a:bodyPr wrap="square" rtlCol="0">
            <a:spAutoFit/>
          </a:bodyPr>
          <a:lstStyle/>
          <a:p>
            <a:r>
              <a:rPr lang="en-GB" sz="2400" b="1" smtClean="0">
                <a:solidFill>
                  <a:srgbClr val="FF0000"/>
                </a:solidFill>
                <a:latin typeface="Times New Roman" pitchFamily="18" charset="0"/>
                <a:cs typeface="Times New Roman" pitchFamily="18" charset="0"/>
              </a:rPr>
              <a:t>X</a:t>
            </a:r>
            <a:endParaRPr lang="en-GB" sz="2400" b="1">
              <a:solidFill>
                <a:srgbClr val="FF0000"/>
              </a:solidFill>
              <a:latin typeface="Times New Roman" pitchFamily="18" charset="0"/>
              <a:cs typeface="Times New Roman" pitchFamily="18" charset="0"/>
            </a:endParaRPr>
          </a:p>
        </p:txBody>
      </p:sp>
      <p:sp>
        <p:nvSpPr>
          <p:cNvPr id="13" name="TextBox 12"/>
          <p:cNvSpPr txBox="1"/>
          <p:nvPr/>
        </p:nvSpPr>
        <p:spPr>
          <a:xfrm>
            <a:off x="7500958" y="4786322"/>
            <a:ext cx="500066" cy="461665"/>
          </a:xfrm>
          <a:prstGeom prst="rect">
            <a:avLst/>
          </a:prstGeom>
          <a:noFill/>
        </p:spPr>
        <p:txBody>
          <a:bodyPr wrap="square" rtlCol="0">
            <a:spAutoFit/>
          </a:bodyPr>
          <a:lstStyle/>
          <a:p>
            <a:r>
              <a:rPr lang="en-GB" sz="2400" b="1" smtClean="0">
                <a:solidFill>
                  <a:srgbClr val="FF0000"/>
                </a:solidFill>
                <a:latin typeface="Times New Roman" pitchFamily="18" charset="0"/>
                <a:cs typeface="Times New Roman" pitchFamily="18" charset="0"/>
              </a:rPr>
              <a:t>X</a:t>
            </a:r>
            <a:endParaRPr lang="en-GB" sz="2400" b="1">
              <a:solidFill>
                <a:srgbClr val="FF0000"/>
              </a:solidFill>
              <a:latin typeface="Times New Roman" pitchFamily="18" charset="0"/>
              <a:cs typeface="Times New Roman" pitchFamily="18" charset="0"/>
            </a:endParaRPr>
          </a:p>
        </p:txBody>
      </p:sp>
    </p:spTree>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3848" y="150876"/>
            <a:ext cx="3686172" cy="550414"/>
          </a:xfrm>
        </p:spPr>
        <p:txBody>
          <a:bodyPr/>
          <a:lstStyle/>
          <a:p>
            <a:r>
              <a:rPr lang="vi-VN" b="1" dirty="0" smtClean="0">
                <a:solidFill>
                  <a:srgbClr val="FF0000"/>
                </a:solidFill>
                <a:latin typeface="Times New Roman" pitchFamily="18" charset="0"/>
                <a:cs typeface="Times New Roman" pitchFamily="18" charset="0"/>
              </a:rPr>
              <a:t>NỘI DUNG</a:t>
            </a:r>
            <a:endParaRPr lang="en-GB" b="1" dirty="0">
              <a:solidFill>
                <a:srgbClr val="FF0000"/>
              </a:solidFill>
              <a:latin typeface="Times New Roman" pitchFamily="18" charset="0"/>
              <a:cs typeface="Times New Roman" pitchFamily="18" charset="0"/>
            </a:endParaRPr>
          </a:p>
        </p:txBody>
      </p:sp>
      <p:sp>
        <p:nvSpPr>
          <p:cNvPr id="4" name="Flowchart: Alternate Process 3">
            <a:hlinkClick r:id="rId2" action="ppaction://hlinksldjump"/>
          </p:cNvPr>
          <p:cNvSpPr/>
          <p:nvPr/>
        </p:nvSpPr>
        <p:spPr>
          <a:xfrm>
            <a:off x="1259632" y="714356"/>
            <a:ext cx="6696744" cy="78581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smtClean="0">
                <a:solidFill>
                  <a:schemeClr val="tx1"/>
                </a:solidFill>
              </a:rPr>
              <a:t>I. Thành ph</a:t>
            </a:r>
            <a:r>
              <a:rPr lang="en-GB" sz="2800" dirty="0">
                <a:solidFill>
                  <a:schemeClr val="tx1"/>
                </a:solidFill>
                <a:latin typeface="Times New Roman" panose="02020603050405020304" pitchFamily="18" charset="0"/>
                <a:cs typeface="Times New Roman" panose="02020603050405020304" pitchFamily="18" charset="0"/>
              </a:rPr>
              <a:t>ầ</a:t>
            </a:r>
            <a:r>
              <a:rPr lang="vi-VN" sz="2800" dirty="0" smtClean="0">
                <a:solidFill>
                  <a:schemeClr val="tx1"/>
                </a:solidFill>
                <a:latin typeface="Times New Roman" panose="02020603050405020304" pitchFamily="18" charset="0"/>
                <a:cs typeface="Times New Roman" panose="02020603050405020304" pitchFamily="18" charset="0"/>
              </a:rPr>
              <a:t>n </a:t>
            </a:r>
            <a:r>
              <a:rPr lang="vi-VN" sz="2800" dirty="0" smtClean="0">
                <a:solidFill>
                  <a:schemeClr val="tx1"/>
                </a:solidFill>
              </a:rPr>
              <a:t>cơ giới của đất là gì?</a:t>
            </a:r>
            <a:endParaRPr lang="en-GB" sz="2800" dirty="0">
              <a:solidFill>
                <a:schemeClr val="tx1"/>
              </a:solidFill>
            </a:endParaRPr>
          </a:p>
        </p:txBody>
      </p:sp>
      <p:sp>
        <p:nvSpPr>
          <p:cNvPr id="5" name="Flowchart: Alternate Process 4">
            <a:hlinkClick r:id="" action="ppaction://noaction"/>
          </p:cNvPr>
          <p:cNvSpPr/>
          <p:nvPr/>
        </p:nvSpPr>
        <p:spPr>
          <a:xfrm>
            <a:off x="1237093" y="1628800"/>
            <a:ext cx="6696744" cy="857256"/>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smtClean="0">
                <a:solidFill>
                  <a:schemeClr val="tx1"/>
                </a:solidFill>
              </a:rPr>
              <a:t>II. Độ chua, độ kiềm của đất</a:t>
            </a:r>
            <a:endParaRPr lang="en-GB" sz="2800" dirty="0">
              <a:solidFill>
                <a:schemeClr val="tx1"/>
              </a:solidFill>
            </a:endParaRPr>
          </a:p>
        </p:txBody>
      </p:sp>
      <p:sp>
        <p:nvSpPr>
          <p:cNvPr id="6" name="Flowchart: Alternate Process 5">
            <a:hlinkClick r:id="rId3" action="ppaction://hlinksldjump"/>
          </p:cNvPr>
          <p:cNvSpPr/>
          <p:nvPr/>
        </p:nvSpPr>
        <p:spPr>
          <a:xfrm>
            <a:off x="1225352" y="2638740"/>
            <a:ext cx="6674205" cy="78581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smtClean="0">
                <a:solidFill>
                  <a:schemeClr val="tx1"/>
                </a:solidFill>
              </a:rPr>
              <a:t>III. Khả năng giữ nước và chất dinh dưỡng của đất</a:t>
            </a:r>
            <a:endParaRPr lang="en-GB" sz="2800" dirty="0">
              <a:solidFill>
                <a:schemeClr val="tx1"/>
              </a:solidFill>
            </a:endParaRPr>
          </a:p>
        </p:txBody>
      </p:sp>
      <p:sp>
        <p:nvSpPr>
          <p:cNvPr id="7" name="Flowchart: Alternate Process 6">
            <a:hlinkClick r:id="rId4" action="ppaction://hlinksldjump"/>
          </p:cNvPr>
          <p:cNvSpPr/>
          <p:nvPr/>
        </p:nvSpPr>
        <p:spPr>
          <a:xfrm>
            <a:off x="1225352" y="3632988"/>
            <a:ext cx="6639925" cy="78581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smtClean="0">
                <a:solidFill>
                  <a:schemeClr val="tx1"/>
                </a:solidFill>
              </a:rPr>
              <a:t>IV. Độ phì nhiêu của đất là gì?</a:t>
            </a:r>
            <a:endParaRPr lang="en-GB" sz="2800" dirty="0">
              <a:solidFill>
                <a:schemeClr val="tx1"/>
              </a:solidFill>
            </a:endParaRPr>
          </a:p>
        </p:txBody>
      </p:sp>
      <p:sp>
        <p:nvSpPr>
          <p:cNvPr id="8" name="Flowchart: Alternate Process 7">
            <a:hlinkClick r:id="rId4" action="ppaction://hlinksldjump"/>
          </p:cNvPr>
          <p:cNvSpPr/>
          <p:nvPr/>
        </p:nvSpPr>
        <p:spPr>
          <a:xfrm>
            <a:off x="1237093" y="4581128"/>
            <a:ext cx="6639925" cy="78581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smtClean="0">
                <a:solidFill>
                  <a:schemeClr val="tx1"/>
                </a:solidFill>
              </a:rPr>
              <a:t>V.</a:t>
            </a:r>
            <a:r>
              <a:rPr lang="en-US" sz="2800" dirty="0" smtClean="0">
                <a:solidFill>
                  <a:schemeClr val="tx1"/>
                </a:solidFill>
              </a:rPr>
              <a:t> </a:t>
            </a:r>
            <a:r>
              <a:rPr lang="en-US" sz="2800" dirty="0" err="1" smtClean="0">
                <a:solidFill>
                  <a:schemeClr val="tx1"/>
                </a:solidFill>
                <a:latin typeface="Times New Roman" pitchFamily="18" charset="0"/>
                <a:cs typeface="Times New Roman" pitchFamily="18" charset="0"/>
              </a:rPr>
              <a:t>Luyện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tập</a:t>
            </a:r>
            <a:r>
              <a:rPr lang="en-US" sz="2800" dirty="0" smtClean="0">
                <a:solidFill>
                  <a:schemeClr val="tx1"/>
                </a:solidFill>
                <a:latin typeface="Times New Roman" pitchFamily="18" charset="0"/>
                <a:cs typeface="Times New Roman" pitchFamily="18" charset="0"/>
              </a:rPr>
              <a:t> </a:t>
            </a:r>
            <a:endParaRPr lang="en-GB" sz="2800" dirty="0">
              <a:solidFill>
                <a:schemeClr val="tx1"/>
              </a:solidFill>
              <a:latin typeface="Times New Roman" pitchFamily="18" charset="0"/>
              <a:cs typeface="Times New Roman" pitchFamily="18" charset="0"/>
            </a:endParaRPr>
          </a:p>
        </p:txBody>
      </p:sp>
      <p:sp>
        <p:nvSpPr>
          <p:cNvPr id="9" name="Flowchart: Alternate Process 8">
            <a:hlinkClick r:id="rId4" action="ppaction://hlinksldjump"/>
          </p:cNvPr>
          <p:cNvSpPr/>
          <p:nvPr/>
        </p:nvSpPr>
        <p:spPr>
          <a:xfrm>
            <a:off x="1237093" y="5589240"/>
            <a:ext cx="6628184" cy="78581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V</a:t>
            </a:r>
            <a:r>
              <a:rPr lang="vi-VN" sz="2800" dirty="0" smtClean="0">
                <a:solidFill>
                  <a:schemeClr val="tx1"/>
                </a:solidFill>
                <a:latin typeface="Times New Roman" pitchFamily="18" charset="0"/>
                <a:cs typeface="Times New Roman" pitchFamily="18" charset="0"/>
              </a:rPr>
              <a:t>I. </a:t>
            </a:r>
            <a:r>
              <a:rPr lang="en-US" sz="2800" dirty="0" err="1" smtClean="0">
                <a:solidFill>
                  <a:schemeClr val="tx1"/>
                </a:solidFill>
                <a:latin typeface="Times New Roman" panose="02020603050405020304" pitchFamily="18" charset="0"/>
                <a:cs typeface="Times New Roman" panose="02020603050405020304" pitchFamily="18" charset="0"/>
              </a:rPr>
              <a:t>Vận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dụng</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10" name="Slide Number Placeholder 7"/>
          <p:cNvSpPr txBox="1">
            <a:spLocks/>
          </p:cNvSpPr>
          <p:nvPr/>
        </p:nvSpPr>
        <p:spPr>
          <a:xfrm>
            <a:off x="8129016" y="5721545"/>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292" y="285728"/>
            <a:ext cx="8829708" cy="1143000"/>
          </a:xfrm>
        </p:spPr>
        <p:txBody>
          <a:bodyPr>
            <a:noAutofit/>
          </a:bodyPr>
          <a:lstStyle/>
          <a:p>
            <a:pPr algn="ctr"/>
            <a:r>
              <a:rPr lang="en-GB" sz="4000" b="1" dirty="0" smtClean="0">
                <a:solidFill>
                  <a:srgbClr val="FF0000"/>
                </a:solidFill>
                <a:latin typeface="Times New Roman" pitchFamily="18" charset="0"/>
                <a:cs typeface="Times New Roman" pitchFamily="18" charset="0"/>
              </a:rPr>
              <a:t>III. </a:t>
            </a:r>
            <a:r>
              <a:rPr lang="en-GB" sz="4000" b="1" u="sng" dirty="0" err="1" smtClean="0">
                <a:solidFill>
                  <a:srgbClr val="FF0000"/>
                </a:solidFill>
                <a:latin typeface="Times New Roman" pitchFamily="18" charset="0"/>
                <a:cs typeface="Times New Roman" pitchFamily="18" charset="0"/>
              </a:rPr>
              <a:t>Khả</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năng</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giữ</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nước</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và</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chất</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dinh</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dưỡng</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của</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đất</a:t>
            </a:r>
            <a:r>
              <a:rPr lang="vi-VN" sz="4000" b="1" u="sng" dirty="0" smtClean="0">
                <a:solidFill>
                  <a:srgbClr val="FF0000"/>
                </a:solidFill>
                <a:latin typeface="Times New Roman" pitchFamily="18" charset="0"/>
                <a:cs typeface="Times New Roman" pitchFamily="18" charset="0"/>
              </a:rPr>
              <a:t>:</a:t>
            </a:r>
            <a:endParaRPr lang="en-GB" sz="4000" b="1" u="sng" dirty="0">
              <a:solidFill>
                <a:srgbClr val="FF0000"/>
              </a:solidFill>
              <a:latin typeface="Times New Roman" pitchFamily="18" charset="0"/>
              <a:cs typeface="Times New Roman" pitchFamily="18" charset="0"/>
            </a:endParaRPr>
          </a:p>
        </p:txBody>
      </p:sp>
      <p:sp>
        <p:nvSpPr>
          <p:cNvPr id="2" name="Content Placeholder 1"/>
          <p:cNvSpPr>
            <a:spLocks noGrp="1"/>
          </p:cNvSpPr>
          <p:nvPr>
            <p:ph sz="quarter" idx="1"/>
          </p:nvPr>
        </p:nvSpPr>
        <p:spPr>
          <a:xfrm>
            <a:off x="642910" y="2928934"/>
            <a:ext cx="8229600" cy="2376300"/>
          </a:xfrm>
        </p:spPr>
        <p:txBody>
          <a:bodyPr>
            <a:normAutofit/>
          </a:bodyPr>
          <a:lstStyle/>
          <a:p>
            <a:pPr algn="just">
              <a:buNone/>
            </a:pPr>
            <a:r>
              <a:rPr lang="en-GB" sz="4400" b="1" dirty="0" smtClean="0">
                <a:solidFill>
                  <a:srgbClr val="FF0000"/>
                </a:solidFill>
                <a:latin typeface="Times New Roman" pitchFamily="18" charset="0"/>
                <a:cs typeface="Times New Roman" pitchFamily="18" charset="0"/>
                <a:sym typeface="Wingdings"/>
              </a:rPr>
              <a:t> </a:t>
            </a:r>
            <a:r>
              <a:rPr lang="en-GB" sz="3200" dirty="0" smtClean="0">
                <a:solidFill>
                  <a:srgbClr val="FF0000"/>
                </a:solidFill>
                <a:latin typeface="Times New Roman" pitchFamily="18" charset="0"/>
                <a:cs typeface="Times New Roman" pitchFamily="18" charset="0"/>
                <a:sym typeface="Wingdings"/>
              </a:rPr>
              <a:t> </a:t>
            </a:r>
            <a:r>
              <a:rPr lang="en-GB" sz="3200" dirty="0" smtClean="0">
                <a:latin typeface="Times New Roman" pitchFamily="18" charset="0"/>
                <a:cs typeface="Times New Roman" pitchFamily="18" charset="0"/>
                <a:sym typeface="Wingdings"/>
              </a:rPr>
              <a:t>-</a:t>
            </a:r>
            <a:r>
              <a:rPr lang="en-GB" sz="3200" dirty="0" smtClean="0">
                <a:solidFill>
                  <a:srgbClr val="FF0000"/>
                </a:solidFill>
                <a:latin typeface="Times New Roman" pitchFamily="18" charset="0"/>
                <a:cs typeface="Times New Roman" pitchFamily="18" charset="0"/>
                <a:sym typeface="Wingdings"/>
              </a:rPr>
              <a:t> </a:t>
            </a:r>
            <a:r>
              <a:rPr lang="en-GB" sz="4000" b="1" dirty="0" err="1" smtClean="0">
                <a:latin typeface="Times New Roman" pitchFamily="18" charset="0"/>
                <a:cs typeface="Times New Roman" pitchFamily="18" charset="0"/>
              </a:rPr>
              <a:t>Đất</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giữ</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được</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nước</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và</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chất</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dinh</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dưỡng</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là</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nhờ</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các</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hạt</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cát</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limon</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sét</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và</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chất</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mùn</a:t>
            </a:r>
            <a:r>
              <a:rPr lang="en-GB" sz="4000" b="1" dirty="0" smtClean="0">
                <a:latin typeface="Times New Roman" pitchFamily="18" charset="0"/>
                <a:cs typeface="Times New Roman" pitchFamily="18" charset="0"/>
              </a:rPr>
              <a:t>.</a:t>
            </a:r>
          </a:p>
          <a:p>
            <a:pPr>
              <a:buNone/>
            </a:pPr>
            <a:endParaRPr lang="en-GB" sz="3200" dirty="0">
              <a:solidFill>
                <a:srgbClr val="FF00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fld id="{77F4FC88-73E8-4300-B29C-42DC2F0FF40B}" type="slidenum">
              <a:rPr lang="en-GB" smtClean="0"/>
              <a:pPr/>
              <a:t>20</a:t>
            </a:fld>
            <a:endParaRPr lang="en-GB"/>
          </a:p>
        </p:txBody>
      </p:sp>
      <p:pic>
        <p:nvPicPr>
          <p:cNvPr id="4" name="Picture 11" descr="Book-09"/>
          <p:cNvPicPr>
            <a:picLocks noChangeAspect="1" noChangeArrowheads="1" noCrop="1"/>
          </p:cNvPicPr>
          <p:nvPr/>
        </p:nvPicPr>
        <p:blipFill>
          <a:blip r:embed="rId2"/>
          <a:srcRect/>
          <a:stretch>
            <a:fillRect/>
          </a:stretch>
        </p:blipFill>
        <p:spPr bwMode="auto">
          <a:xfrm>
            <a:off x="500034" y="1714488"/>
            <a:ext cx="914400" cy="6985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4348" y="357166"/>
            <a:ext cx="7467600" cy="1071562"/>
          </a:xfrm>
        </p:spPr>
        <p:txBody>
          <a:bodyPr>
            <a:normAutofit/>
          </a:bodyPr>
          <a:lstStyle/>
          <a:p>
            <a:pPr algn="ctr"/>
            <a:r>
              <a:rPr lang="en-GB" sz="4000" b="1" dirty="0" smtClean="0">
                <a:solidFill>
                  <a:srgbClr val="FF0000"/>
                </a:solidFill>
                <a:latin typeface="Times New Roman" pitchFamily="18" charset="0"/>
                <a:cs typeface="Times New Roman" pitchFamily="18" charset="0"/>
              </a:rPr>
              <a:t>IV. </a:t>
            </a:r>
            <a:r>
              <a:rPr lang="en-GB" sz="4000" b="1" u="sng" dirty="0" err="1" smtClean="0">
                <a:solidFill>
                  <a:srgbClr val="FF0000"/>
                </a:solidFill>
                <a:latin typeface="Times New Roman" pitchFamily="18" charset="0"/>
                <a:cs typeface="Times New Roman" pitchFamily="18" charset="0"/>
              </a:rPr>
              <a:t>Độ</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phì</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nhiêu</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của</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đất</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là</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gì</a:t>
            </a:r>
            <a:r>
              <a:rPr lang="en-GB" sz="4000" b="1" u="sng" dirty="0" smtClean="0">
                <a:solidFill>
                  <a:srgbClr val="FF0000"/>
                </a:solidFill>
                <a:latin typeface="Times New Roman" pitchFamily="18" charset="0"/>
                <a:cs typeface="Times New Roman" pitchFamily="18" charset="0"/>
              </a:rPr>
              <a:t>?</a:t>
            </a:r>
            <a:endParaRPr lang="en-GB" sz="4000" b="1" u="sng"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5"/>
          </p:nvPr>
        </p:nvSpPr>
        <p:spPr/>
        <p:txBody>
          <a:bodyPr/>
          <a:lstStyle/>
          <a:p>
            <a:fld id="{77F4FC88-73E8-4300-B29C-42DC2F0FF40B}" type="slidenum">
              <a:rPr lang="en-GB" smtClean="0"/>
              <a:pPr/>
              <a:t>21</a:t>
            </a:fld>
            <a:endParaRPr lang="en-GB"/>
          </a:p>
        </p:txBody>
      </p:sp>
      <p:sp>
        <p:nvSpPr>
          <p:cNvPr id="6" name="Cloud Callout 5"/>
          <p:cNvSpPr/>
          <p:nvPr/>
        </p:nvSpPr>
        <p:spPr>
          <a:xfrm>
            <a:off x="1643042" y="1714488"/>
            <a:ext cx="6000792" cy="2714644"/>
          </a:xfrm>
          <a:prstGeom prst="cloudCallout">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vi-VN" sz="3200" b="1" dirty="0" smtClean="0">
                <a:latin typeface="Times New Roman" pitchFamily="18" charset="0"/>
                <a:cs typeface="Times New Roman" pitchFamily="18" charset="0"/>
              </a:rPr>
              <a:t>Muốn cây phát triển tốt cần những điều kiện gì?</a:t>
            </a:r>
            <a:endParaRPr lang="en-GB" sz="3200" b="1" dirty="0">
              <a:latin typeface="Times New Roman" pitchFamily="18" charset="0"/>
              <a:cs typeface="Times New Roman" pitchFamily="18" charset="0"/>
            </a:endParaRPr>
          </a:p>
        </p:txBody>
      </p:sp>
      <p:sp>
        <p:nvSpPr>
          <p:cNvPr id="7" name="TextBox 6"/>
          <p:cNvSpPr txBox="1"/>
          <p:nvPr/>
        </p:nvSpPr>
        <p:spPr>
          <a:xfrm>
            <a:off x="0" y="4929198"/>
            <a:ext cx="9286940" cy="707886"/>
          </a:xfrm>
          <a:prstGeom prst="rect">
            <a:avLst/>
          </a:prstGeom>
          <a:noFill/>
        </p:spPr>
        <p:txBody>
          <a:bodyPr wrap="square" rtlCol="0">
            <a:spAutoFit/>
          </a:bodyPr>
          <a:lstStyle/>
          <a:p>
            <a:r>
              <a:rPr lang="vi-VN" sz="4000" smtClean="0">
                <a:latin typeface="Times New Roman" pitchFamily="18" charset="0"/>
                <a:cs typeface="Times New Roman" pitchFamily="18" charset="0"/>
              </a:rPr>
              <a:t>Cung cấp đủ nước, oxi và chất dinh dưỡng.</a:t>
            </a:r>
            <a:endParaRPr lang="en-GB"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450304"/>
            <a:ext cx="7467600" cy="1143000"/>
          </a:xfrm>
        </p:spPr>
        <p:txBody>
          <a:bodyPr>
            <a:normAutofit/>
          </a:bodyPr>
          <a:lstStyle/>
          <a:p>
            <a:r>
              <a:rPr lang="en-GB" sz="4000" b="1" dirty="0" smtClean="0">
                <a:solidFill>
                  <a:srgbClr val="FF0000"/>
                </a:solidFill>
                <a:latin typeface="Times New Roman" pitchFamily="18" charset="0"/>
                <a:cs typeface="Times New Roman" pitchFamily="18" charset="0"/>
              </a:rPr>
              <a:t>IV. </a:t>
            </a:r>
            <a:r>
              <a:rPr lang="en-GB" sz="4000" b="1" u="sng" dirty="0" err="1" smtClean="0">
                <a:solidFill>
                  <a:srgbClr val="FF0000"/>
                </a:solidFill>
                <a:latin typeface="Times New Roman" pitchFamily="18" charset="0"/>
                <a:cs typeface="Times New Roman" pitchFamily="18" charset="0"/>
              </a:rPr>
              <a:t>Độ</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phì</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nhiêu</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của</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đất</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là</a:t>
            </a:r>
            <a:r>
              <a:rPr lang="en-GB" sz="4000" b="1" u="sng" dirty="0" smtClean="0">
                <a:solidFill>
                  <a:srgbClr val="FF0000"/>
                </a:solidFill>
                <a:latin typeface="Times New Roman" pitchFamily="18" charset="0"/>
                <a:cs typeface="Times New Roman" pitchFamily="18" charset="0"/>
              </a:rPr>
              <a:t> </a:t>
            </a:r>
            <a:r>
              <a:rPr lang="en-GB" sz="4000" b="1" u="sng" dirty="0" err="1" smtClean="0">
                <a:solidFill>
                  <a:srgbClr val="FF0000"/>
                </a:solidFill>
                <a:latin typeface="Times New Roman" pitchFamily="18" charset="0"/>
                <a:cs typeface="Times New Roman" pitchFamily="18" charset="0"/>
              </a:rPr>
              <a:t>gì</a:t>
            </a:r>
            <a:r>
              <a:rPr lang="en-GB" sz="4000" b="1" u="sng" dirty="0" smtClean="0">
                <a:solidFill>
                  <a:srgbClr val="FF0000"/>
                </a:solidFill>
                <a:latin typeface="Times New Roman" pitchFamily="18" charset="0"/>
                <a:cs typeface="Times New Roman" pitchFamily="18" charset="0"/>
              </a:rPr>
              <a:t>?</a:t>
            </a:r>
            <a:endParaRPr lang="en-GB" sz="4000" b="1" u="sng" dirty="0">
              <a:solidFill>
                <a:srgbClr val="FF0000"/>
              </a:solidFill>
              <a:latin typeface="Times New Roman" pitchFamily="18" charset="0"/>
              <a:cs typeface="Times New Roman" pitchFamily="18" charset="0"/>
            </a:endParaRPr>
          </a:p>
        </p:txBody>
      </p:sp>
      <p:sp>
        <p:nvSpPr>
          <p:cNvPr id="5" name="Content Placeholder 1"/>
          <p:cNvSpPr>
            <a:spLocks noGrp="1"/>
          </p:cNvSpPr>
          <p:nvPr>
            <p:ph sz="quarter" idx="1"/>
          </p:nvPr>
        </p:nvSpPr>
        <p:spPr>
          <a:xfrm>
            <a:off x="251520" y="3717032"/>
            <a:ext cx="8229600" cy="3168352"/>
          </a:xfrm>
        </p:spPr>
        <p:txBody>
          <a:bodyPr>
            <a:noAutofit/>
          </a:bodyPr>
          <a:lstStyle/>
          <a:p>
            <a:pPr algn="just">
              <a:buNone/>
            </a:pPr>
            <a:r>
              <a:rPr lang="vi-VN" sz="4000" dirty="0" smtClean="0">
                <a:solidFill>
                  <a:srgbClr val="FF0000"/>
                </a:solidFill>
                <a:latin typeface="Times New Roman" pitchFamily="18" charset="0"/>
                <a:cs typeface="Times New Roman" pitchFamily="18" charset="0"/>
                <a:sym typeface="Wingdings"/>
              </a:rPr>
              <a:t> </a:t>
            </a:r>
            <a:r>
              <a:rPr lang="en-GB"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Độ phì nhiêu của đất là khả năng của đất cung cấp đủ nước, oxi, chất dinh dưỡng cần thiết cho cây trồng</a:t>
            </a:r>
            <a:r>
              <a:rPr lang="en-GB"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đồng thời không chứa các chất có hại cho cây.</a:t>
            </a:r>
            <a:endParaRPr lang="en-GB" sz="4000" dirty="0">
              <a:latin typeface="Times New Roman" pitchFamily="18" charset="0"/>
              <a:cs typeface="Times New Roman" pitchFamily="18" charset="0"/>
            </a:endParaRPr>
          </a:p>
        </p:txBody>
      </p:sp>
      <p:sp>
        <p:nvSpPr>
          <p:cNvPr id="11" name="Slide Number Placeholder 10"/>
          <p:cNvSpPr>
            <a:spLocks noGrp="1"/>
          </p:cNvSpPr>
          <p:nvPr>
            <p:ph type="sldNum" sz="quarter" idx="15"/>
          </p:nvPr>
        </p:nvSpPr>
        <p:spPr/>
        <p:txBody>
          <a:bodyPr/>
          <a:lstStyle/>
          <a:p>
            <a:fld id="{77F4FC88-73E8-4300-B29C-42DC2F0FF40B}" type="slidenum">
              <a:rPr lang="en-GB" smtClean="0"/>
              <a:pPr/>
              <a:t>22</a:t>
            </a:fld>
            <a:endParaRPr lang="en-GB"/>
          </a:p>
        </p:txBody>
      </p:sp>
      <p:sp>
        <p:nvSpPr>
          <p:cNvPr id="4" name="Striped Right Arrow 3"/>
          <p:cNvSpPr/>
          <p:nvPr/>
        </p:nvSpPr>
        <p:spPr>
          <a:xfrm>
            <a:off x="797908" y="1988840"/>
            <a:ext cx="7446500" cy="21602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smtClean="0">
                <a:solidFill>
                  <a:schemeClr val="tx1"/>
                </a:solidFill>
              </a:rPr>
              <a:t>Độ</a:t>
            </a:r>
            <a:r>
              <a:rPr lang="en-GB" sz="4000" dirty="0" smtClean="0">
                <a:solidFill>
                  <a:schemeClr val="tx1"/>
                </a:solidFill>
              </a:rPr>
              <a:t> </a:t>
            </a:r>
            <a:r>
              <a:rPr lang="en-GB" sz="4000" dirty="0" err="1" smtClean="0">
                <a:solidFill>
                  <a:schemeClr val="tx1"/>
                </a:solidFill>
              </a:rPr>
              <a:t>phì</a:t>
            </a:r>
            <a:r>
              <a:rPr lang="en-GB" sz="4000" dirty="0" smtClean="0">
                <a:solidFill>
                  <a:schemeClr val="tx1"/>
                </a:solidFill>
              </a:rPr>
              <a:t> </a:t>
            </a:r>
            <a:r>
              <a:rPr lang="en-GB" sz="4000" dirty="0" err="1" smtClean="0">
                <a:solidFill>
                  <a:schemeClr val="tx1"/>
                </a:solidFill>
              </a:rPr>
              <a:t>nhiêu</a:t>
            </a:r>
            <a:r>
              <a:rPr lang="en-GB" sz="4000" dirty="0" smtClean="0">
                <a:solidFill>
                  <a:schemeClr val="tx1"/>
                </a:solidFill>
              </a:rPr>
              <a:t> </a:t>
            </a:r>
            <a:r>
              <a:rPr lang="en-GB" sz="4000" dirty="0" err="1" smtClean="0">
                <a:solidFill>
                  <a:schemeClr val="tx1"/>
                </a:solidFill>
              </a:rPr>
              <a:t>của</a:t>
            </a:r>
            <a:r>
              <a:rPr lang="en-GB" sz="4000" dirty="0" smtClean="0">
                <a:solidFill>
                  <a:schemeClr val="tx1"/>
                </a:solidFill>
              </a:rPr>
              <a:t> </a:t>
            </a:r>
            <a:r>
              <a:rPr lang="en-GB" sz="4000" dirty="0" err="1" smtClean="0">
                <a:solidFill>
                  <a:schemeClr val="tx1"/>
                </a:solidFill>
              </a:rPr>
              <a:t>đất</a:t>
            </a:r>
            <a:r>
              <a:rPr lang="en-GB" sz="4000" dirty="0" smtClean="0">
                <a:solidFill>
                  <a:schemeClr val="tx1"/>
                </a:solidFill>
              </a:rPr>
              <a:t> </a:t>
            </a:r>
            <a:r>
              <a:rPr lang="en-GB" sz="4000" dirty="0" err="1" smtClean="0">
                <a:solidFill>
                  <a:schemeClr val="tx1"/>
                </a:solidFill>
              </a:rPr>
              <a:t>là</a:t>
            </a:r>
            <a:r>
              <a:rPr lang="en-GB" sz="4000" dirty="0" smtClean="0">
                <a:solidFill>
                  <a:schemeClr val="tx1"/>
                </a:solidFill>
              </a:rPr>
              <a:t> </a:t>
            </a:r>
            <a:r>
              <a:rPr lang="en-GB" sz="4000" dirty="0" err="1" smtClean="0">
                <a:solidFill>
                  <a:schemeClr val="tx1"/>
                </a:solidFill>
              </a:rPr>
              <a:t>gì</a:t>
            </a:r>
            <a:r>
              <a:rPr lang="en-GB" sz="4000" dirty="0" smtClean="0">
                <a:solidFill>
                  <a:schemeClr val="tx1"/>
                </a:solidFill>
              </a:rPr>
              <a:t>?</a:t>
            </a:r>
            <a:endParaRPr lang="en-GB" sz="4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97" y="692696"/>
            <a:ext cx="7510719" cy="1505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142852"/>
            <a:ext cx="7467600" cy="1143000"/>
          </a:xfrm>
        </p:spPr>
        <p:txBody>
          <a:bodyPr>
            <a:normAutofit/>
          </a:bodyPr>
          <a:lstStyle/>
          <a:p>
            <a:r>
              <a:rPr lang="vi-VN" sz="4000" b="1" dirty="0" smtClean="0">
                <a:solidFill>
                  <a:srgbClr val="FF0000"/>
                </a:solidFill>
                <a:latin typeface="Times New Roman" pitchFamily="18" charset="0"/>
                <a:cs typeface="Times New Roman" pitchFamily="18" charset="0"/>
              </a:rPr>
              <a:t>IV. </a:t>
            </a:r>
            <a:r>
              <a:rPr lang="vi-VN" sz="4000" b="1" u="sng" dirty="0" smtClean="0">
                <a:solidFill>
                  <a:srgbClr val="FF0000"/>
                </a:solidFill>
                <a:latin typeface="Times New Roman" pitchFamily="18" charset="0"/>
                <a:cs typeface="Times New Roman" pitchFamily="18" charset="0"/>
              </a:rPr>
              <a:t>Độ phì nhiêu của đất là gì?</a:t>
            </a:r>
            <a:endParaRPr lang="en-GB" sz="4000" b="1" u="sng" dirty="0">
              <a:solidFill>
                <a:srgbClr val="FF00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fld id="{77F4FC88-73E8-4300-B29C-42DC2F0FF40B}" type="slidenum">
              <a:rPr lang="en-GB" smtClean="0"/>
              <a:pPr/>
              <a:t>23</a:t>
            </a:fld>
            <a:endParaRPr lang="en-GB"/>
          </a:p>
        </p:txBody>
      </p:sp>
      <p:sp>
        <p:nvSpPr>
          <p:cNvPr id="4" name="Cloud Callout 3"/>
          <p:cNvSpPr/>
          <p:nvPr/>
        </p:nvSpPr>
        <p:spPr>
          <a:xfrm>
            <a:off x="642910" y="1571612"/>
            <a:ext cx="7572428" cy="2143140"/>
          </a:xfrm>
          <a:prstGeom prst="cloudCallout">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vi-VN" sz="3600" smtClean="0">
                <a:latin typeface="Times New Roman" pitchFamily="18" charset="0"/>
                <a:cs typeface="Times New Roman" pitchFamily="18" charset="0"/>
              </a:rPr>
              <a:t>Làm thế nào đảm bảo đất luôn luôn phì nhiêu?</a:t>
            </a:r>
            <a:endParaRPr lang="en-GB" sz="3600">
              <a:latin typeface="Times New Roman" pitchFamily="18" charset="0"/>
              <a:cs typeface="Times New Roman" pitchFamily="18" charset="0"/>
            </a:endParaRPr>
          </a:p>
        </p:txBody>
      </p:sp>
      <p:sp>
        <p:nvSpPr>
          <p:cNvPr id="2" name="TextBox 1"/>
          <p:cNvSpPr txBox="1"/>
          <p:nvPr/>
        </p:nvSpPr>
        <p:spPr>
          <a:xfrm>
            <a:off x="1692153" y="4725144"/>
            <a:ext cx="648072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Sử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hợp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lí</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910" y="285728"/>
            <a:ext cx="8229600" cy="1143000"/>
          </a:xfrm>
        </p:spPr>
        <p:txBody>
          <a:bodyPr>
            <a:normAutofit/>
          </a:bodyPr>
          <a:lstStyle/>
          <a:p>
            <a:r>
              <a:rPr lang="vi-VN" sz="4000" b="1" dirty="0" smtClean="0">
                <a:solidFill>
                  <a:srgbClr val="FF0000"/>
                </a:solidFill>
                <a:latin typeface="Times New Roman" pitchFamily="18" charset="0"/>
                <a:cs typeface="Times New Roman" pitchFamily="18" charset="0"/>
              </a:rPr>
              <a:t>IV. </a:t>
            </a:r>
            <a:r>
              <a:rPr lang="vi-VN" sz="4000" b="1" u="sng" dirty="0" smtClean="0">
                <a:solidFill>
                  <a:srgbClr val="FF0000"/>
                </a:solidFill>
                <a:latin typeface="Times New Roman" pitchFamily="18" charset="0"/>
                <a:cs typeface="Times New Roman" pitchFamily="18" charset="0"/>
              </a:rPr>
              <a:t>Độ phì nhiêu của đất là gì?</a:t>
            </a:r>
            <a:endParaRPr lang="en-GB" sz="4000" b="1" u="sng" dirty="0">
              <a:solidFill>
                <a:srgbClr val="FF0000"/>
              </a:solidFill>
            </a:endParaRPr>
          </a:p>
        </p:txBody>
      </p:sp>
      <p:sp>
        <p:nvSpPr>
          <p:cNvPr id="2" name="Content Placeholder 1"/>
          <p:cNvSpPr>
            <a:spLocks noGrp="1"/>
          </p:cNvSpPr>
          <p:nvPr>
            <p:ph sz="quarter" idx="1"/>
          </p:nvPr>
        </p:nvSpPr>
        <p:spPr>
          <a:xfrm>
            <a:off x="500034" y="1928802"/>
            <a:ext cx="8229600" cy="4525963"/>
          </a:xfrm>
        </p:spPr>
        <p:txBody>
          <a:bodyPr>
            <a:noAutofit/>
          </a:bodyPr>
          <a:lstStyle/>
          <a:p>
            <a:pPr algn="just">
              <a:buNone/>
            </a:pPr>
            <a:r>
              <a:rPr lang="en-GB" sz="3500" b="1" dirty="0" smtClean="0">
                <a:solidFill>
                  <a:srgbClr val="FF0000"/>
                </a:solidFill>
                <a:latin typeface="Times New Roman" pitchFamily="18" charset="0"/>
                <a:cs typeface="Times New Roman" pitchFamily="18" charset="0"/>
                <a:sym typeface="Wingdings"/>
              </a:rPr>
              <a:t>     </a:t>
            </a:r>
            <a:r>
              <a:rPr lang="en-GB" sz="3500" b="1" dirty="0">
                <a:latin typeface="Times New Roman" pitchFamily="18" charset="0"/>
                <a:cs typeface="Times New Roman" pitchFamily="18" charset="0"/>
              </a:rPr>
              <a:t>- </a:t>
            </a:r>
            <a:r>
              <a:rPr lang="vi-VN" sz="3500" b="1" dirty="0">
                <a:latin typeface="Times New Roman" pitchFamily="18" charset="0"/>
                <a:cs typeface="Times New Roman" pitchFamily="18" charset="0"/>
              </a:rPr>
              <a:t>Độ phì nhiêu của đất là khả năng của đất cung cấp đủ nước, oxi, chất dinh dưỡng cần thiết cho cây trồng đồng thời không chứa các chất có hại cho cây.</a:t>
            </a:r>
            <a:endParaRPr lang="en-GB" sz="3500" b="1" dirty="0">
              <a:latin typeface="Times New Roman" pitchFamily="18" charset="0"/>
              <a:cs typeface="Times New Roman" pitchFamily="18" charset="0"/>
            </a:endParaRPr>
          </a:p>
          <a:p>
            <a:pPr algn="just">
              <a:buNone/>
            </a:pPr>
            <a:endParaRPr lang="en-GB" sz="3500" b="1" dirty="0">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fld id="{77F4FC88-73E8-4300-B29C-42DC2F0FF40B}" type="slidenum">
              <a:rPr lang="en-GB" smtClean="0"/>
              <a:pPr/>
              <a:t>24</a:t>
            </a:fld>
            <a:endParaRPr lang="en-GB"/>
          </a:p>
        </p:txBody>
      </p:sp>
      <p:pic>
        <p:nvPicPr>
          <p:cNvPr id="4" name="Picture 11" descr="Book-09"/>
          <p:cNvPicPr>
            <a:picLocks noChangeAspect="1" noChangeArrowheads="1" noCrop="1"/>
          </p:cNvPicPr>
          <p:nvPr/>
        </p:nvPicPr>
        <p:blipFill>
          <a:blip r:embed="rId2"/>
          <a:srcRect/>
          <a:stretch>
            <a:fillRect/>
          </a:stretch>
        </p:blipFill>
        <p:spPr bwMode="auto">
          <a:xfrm>
            <a:off x="500034" y="1285860"/>
            <a:ext cx="914400" cy="84137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5"/>
          </p:nvPr>
        </p:nvSpPr>
        <p:spPr/>
        <p:txBody>
          <a:bodyPr/>
          <a:lstStyle/>
          <a:p>
            <a:fld id="{77F4FC88-73E8-4300-B29C-42DC2F0FF40B}" type="slidenum">
              <a:rPr lang="en-GB" smtClean="0"/>
              <a:pPr/>
              <a:t>25</a:t>
            </a:fld>
            <a:endParaRPr lang="en-GB"/>
          </a:p>
        </p:txBody>
      </p:sp>
      <p:sp>
        <p:nvSpPr>
          <p:cNvPr id="5" name="Right Arrow 4"/>
          <p:cNvSpPr/>
          <p:nvPr/>
        </p:nvSpPr>
        <p:spPr>
          <a:xfrm rot="1499127">
            <a:off x="54628" y="1295609"/>
            <a:ext cx="3186589" cy="1621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Times New Roman" pitchFamily="18" charset="0"/>
                <a:cs typeface="Times New Roman" pitchFamily="18" charset="0"/>
              </a:rPr>
              <a:t>Đất phì nhiêu</a:t>
            </a:r>
            <a:endParaRPr lang="en-GB" sz="2400" b="1" dirty="0">
              <a:solidFill>
                <a:schemeClr val="tx1"/>
              </a:solidFill>
              <a:latin typeface="Times New Roman" pitchFamily="18" charset="0"/>
              <a:cs typeface="Times New Roman" pitchFamily="18" charset="0"/>
            </a:endParaRPr>
          </a:p>
        </p:txBody>
      </p:sp>
      <p:sp>
        <p:nvSpPr>
          <p:cNvPr id="6" name="Flowchart: Alternate Process 5">
            <a:hlinkClick r:id="rId2" action="ppaction://hlinksldjump"/>
          </p:cNvPr>
          <p:cNvSpPr/>
          <p:nvPr/>
        </p:nvSpPr>
        <p:spPr>
          <a:xfrm>
            <a:off x="3091426" y="2636912"/>
            <a:ext cx="2776718" cy="2121622"/>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dirty="0" smtClean="0">
                <a:solidFill>
                  <a:srgbClr val="002060"/>
                </a:solidFill>
              </a:rPr>
              <a:t>NĂNG SUẤT CAO</a:t>
            </a:r>
            <a:endParaRPr lang="en-GB" sz="2800" dirty="0">
              <a:solidFill>
                <a:srgbClr val="002060"/>
              </a:solidFill>
            </a:endParaRPr>
          </a:p>
        </p:txBody>
      </p:sp>
      <p:sp>
        <p:nvSpPr>
          <p:cNvPr id="7" name="Right Arrow 6"/>
          <p:cNvSpPr/>
          <p:nvPr/>
        </p:nvSpPr>
        <p:spPr>
          <a:xfrm rot="12295108" flipV="1">
            <a:off x="5713796" y="4558110"/>
            <a:ext cx="3163470" cy="1630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Times New Roman" pitchFamily="18" charset="0"/>
                <a:cs typeface="Times New Roman" pitchFamily="18" charset="0"/>
              </a:rPr>
              <a:t>Thời tiết thuận lợi</a:t>
            </a:r>
            <a:endParaRPr lang="en-GB" sz="2400" b="1" dirty="0">
              <a:solidFill>
                <a:schemeClr val="tx1"/>
              </a:solidFill>
              <a:latin typeface="Times New Roman" pitchFamily="18" charset="0"/>
              <a:cs typeface="Times New Roman" pitchFamily="18" charset="0"/>
            </a:endParaRPr>
          </a:p>
        </p:txBody>
      </p:sp>
      <p:sp>
        <p:nvSpPr>
          <p:cNvPr id="8" name="Right Arrow 7"/>
          <p:cNvSpPr/>
          <p:nvPr/>
        </p:nvSpPr>
        <p:spPr>
          <a:xfrm rot="19901938">
            <a:off x="67755" y="4717961"/>
            <a:ext cx="3220837" cy="1580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Times New Roman" pitchFamily="18" charset="0"/>
                <a:cs typeface="Times New Roman" pitchFamily="18" charset="0"/>
              </a:rPr>
              <a:t>Chăm sóc tốt</a:t>
            </a:r>
            <a:endParaRPr lang="en-GB" sz="2400" b="1" dirty="0">
              <a:solidFill>
                <a:schemeClr val="tx1"/>
              </a:solidFill>
              <a:latin typeface="Times New Roman" pitchFamily="18" charset="0"/>
              <a:cs typeface="Times New Roman" pitchFamily="18" charset="0"/>
            </a:endParaRPr>
          </a:p>
        </p:txBody>
      </p:sp>
      <p:sp>
        <p:nvSpPr>
          <p:cNvPr id="9" name="Title 1"/>
          <p:cNvSpPr txBox="1">
            <a:spLocks/>
          </p:cNvSpPr>
          <p:nvPr/>
        </p:nvSpPr>
        <p:spPr>
          <a:xfrm>
            <a:off x="426841" y="29869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GB" dirty="0"/>
          </a:p>
        </p:txBody>
      </p:sp>
      <p:sp>
        <p:nvSpPr>
          <p:cNvPr id="10" name="Right Arrow 9"/>
          <p:cNvSpPr/>
          <p:nvPr/>
        </p:nvSpPr>
        <p:spPr>
          <a:xfrm rot="9093545" flipV="1">
            <a:off x="5668479" y="1115351"/>
            <a:ext cx="3286439" cy="1506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Times New Roman" pitchFamily="18" charset="0"/>
                <a:cs typeface="Times New Roman" pitchFamily="18" charset="0"/>
              </a:rPr>
              <a:t>Giống tốt</a:t>
            </a:r>
            <a:endParaRPr lang="en-GB"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97629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7467600" cy="576064"/>
          </a:xfrm>
        </p:spPr>
        <p:txBody>
          <a:bodyPr>
            <a:normAutofit fontScale="90000"/>
          </a:bodyPr>
          <a:lstStyle/>
          <a:p>
            <a:pPr algn="ctr"/>
            <a:r>
              <a:rPr lang="vi-VN" sz="4000" b="1" dirty="0" smtClean="0">
                <a:solidFill>
                  <a:srgbClr val="FF0000"/>
                </a:solidFill>
              </a:rPr>
              <a:t>V. </a:t>
            </a:r>
            <a:r>
              <a:rPr lang="en-US" sz="4000" b="1" u="sng" dirty="0" err="1" smtClean="0">
                <a:solidFill>
                  <a:srgbClr val="FF0000"/>
                </a:solidFill>
                <a:latin typeface="Times New Roman" pitchFamily="18" charset="0"/>
                <a:cs typeface="Times New Roman" pitchFamily="18" charset="0"/>
              </a:rPr>
              <a:t>Luyện</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tập</a:t>
            </a:r>
            <a:r>
              <a:rPr lang="vi-VN" sz="4000" b="1" u="sng" dirty="0" smtClean="0">
                <a:solidFill>
                  <a:srgbClr val="FF0000"/>
                </a:solidFill>
                <a:latin typeface="Times New Roman" pitchFamily="18" charset="0"/>
                <a:cs typeface="Times New Roman" pitchFamily="18" charset="0"/>
              </a:rPr>
              <a:t>:</a:t>
            </a:r>
            <a:endParaRPr lang="en-GB" sz="4000" b="1" u="sng"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5"/>
          </p:nvPr>
        </p:nvSpPr>
        <p:spPr/>
        <p:txBody>
          <a:bodyPr/>
          <a:lstStyle/>
          <a:p>
            <a:fld id="{77F4FC88-73E8-4300-B29C-42DC2F0FF40B}" type="slidenum">
              <a:rPr lang="en-GB" smtClean="0"/>
              <a:pPr/>
              <a:t>26</a:t>
            </a:fld>
            <a:endParaRPr lang="en-GB"/>
          </a:p>
        </p:txBody>
      </p:sp>
      <p:sp>
        <p:nvSpPr>
          <p:cNvPr id="4" name="Rounded Rectangle 3"/>
          <p:cNvSpPr/>
          <p:nvPr/>
        </p:nvSpPr>
        <p:spPr>
          <a:xfrm>
            <a:off x="179512" y="692696"/>
            <a:ext cx="8640959" cy="576064"/>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GB" sz="3000" b="1" dirty="0" smtClean="0">
                <a:solidFill>
                  <a:prstClr val="black"/>
                </a:solidFill>
                <a:latin typeface="Times New Roman" pitchFamily="18" charset="0"/>
                <a:cs typeface="Times New Roman" pitchFamily="18" charset="0"/>
              </a:rPr>
              <a:t>1.Đất </a:t>
            </a:r>
            <a:r>
              <a:rPr lang="en-GB" sz="3000" b="1" dirty="0" err="1" smtClean="0">
                <a:solidFill>
                  <a:prstClr val="black"/>
                </a:solidFill>
                <a:latin typeface="Times New Roman" pitchFamily="18" charset="0"/>
                <a:cs typeface="Times New Roman" pitchFamily="18" charset="0"/>
              </a:rPr>
              <a:t>chua</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đất</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kiềm</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và</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đất</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trung</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tính</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có</a:t>
            </a:r>
            <a:r>
              <a:rPr lang="en-GB" sz="3000" b="1" dirty="0" smtClean="0">
                <a:solidFill>
                  <a:prstClr val="black"/>
                </a:solidFill>
                <a:latin typeface="Times New Roman" pitchFamily="18" charset="0"/>
                <a:cs typeface="Times New Roman" pitchFamily="18" charset="0"/>
              </a:rPr>
              <a:t> </a:t>
            </a:r>
            <a:r>
              <a:rPr lang="en-GB" sz="3000" b="1" dirty="0" err="1" smtClean="0">
                <a:solidFill>
                  <a:prstClr val="black"/>
                </a:solidFill>
                <a:latin typeface="Times New Roman" pitchFamily="18" charset="0"/>
                <a:cs typeface="Times New Roman" pitchFamily="18" charset="0"/>
              </a:rPr>
              <a:t>độ</a:t>
            </a:r>
            <a:r>
              <a:rPr lang="en-GB" sz="3000" b="1" dirty="0" smtClean="0">
                <a:solidFill>
                  <a:prstClr val="black"/>
                </a:solidFill>
                <a:latin typeface="Times New Roman" pitchFamily="18" charset="0"/>
                <a:cs typeface="Times New Roman" pitchFamily="18" charset="0"/>
              </a:rPr>
              <a:t> pH </a:t>
            </a:r>
            <a:r>
              <a:rPr lang="en-GB" sz="3000" b="1" dirty="0" err="1" smtClean="0">
                <a:solidFill>
                  <a:prstClr val="black"/>
                </a:solidFill>
                <a:latin typeface="Times New Roman" pitchFamily="18" charset="0"/>
                <a:cs typeface="Times New Roman" pitchFamily="18" charset="0"/>
              </a:rPr>
              <a:t>là</a:t>
            </a:r>
            <a:r>
              <a:rPr lang="en-GB" sz="3000" b="1" dirty="0" smtClean="0">
                <a:solidFill>
                  <a:prstClr val="black"/>
                </a:solidFill>
                <a:latin typeface="Times New Roman" pitchFamily="18" charset="0"/>
                <a:cs typeface="Times New Roman" pitchFamily="18" charset="0"/>
              </a:rPr>
              <a:t>?</a:t>
            </a:r>
            <a:endParaRPr lang="en-GB" sz="3000" b="1" dirty="0">
              <a:solidFill>
                <a:prstClr val="black"/>
              </a:solidFill>
              <a:latin typeface="Times New Roman" pitchFamily="18" charset="0"/>
              <a:cs typeface="Times New Roman" pitchFamily="18" charset="0"/>
            </a:endParaRPr>
          </a:p>
        </p:txBody>
      </p:sp>
      <p:sp>
        <p:nvSpPr>
          <p:cNvPr id="5" name="Rounded Rectangle 4"/>
          <p:cNvSpPr/>
          <p:nvPr/>
        </p:nvSpPr>
        <p:spPr>
          <a:xfrm>
            <a:off x="179513" y="2452947"/>
            <a:ext cx="8640958" cy="72122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GB" sz="3200" b="1" dirty="0" smtClean="0">
                <a:solidFill>
                  <a:prstClr val="black"/>
                </a:solidFill>
                <a:latin typeface="Times New Roman" pitchFamily="18" charset="0"/>
                <a:cs typeface="Times New Roman" pitchFamily="18" charset="0"/>
              </a:rPr>
              <a:t>2.Vì </a:t>
            </a:r>
            <a:r>
              <a:rPr lang="en-GB" sz="3200" b="1" dirty="0" err="1" smtClean="0">
                <a:solidFill>
                  <a:prstClr val="black"/>
                </a:solidFill>
                <a:latin typeface="Times New Roman" pitchFamily="18" charset="0"/>
                <a:cs typeface="Times New Roman" pitchFamily="18" charset="0"/>
              </a:rPr>
              <a:t>sao</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đất</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giữ</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được</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nước</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và</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chất</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dinh</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dưỡng</a:t>
            </a:r>
            <a:r>
              <a:rPr lang="en-GB" sz="3200" b="1" dirty="0" smtClean="0">
                <a:solidFill>
                  <a:prstClr val="black"/>
                </a:solidFill>
                <a:latin typeface="Times New Roman" pitchFamily="18" charset="0"/>
                <a:cs typeface="Times New Roman" pitchFamily="18" charset="0"/>
              </a:rPr>
              <a:t>?</a:t>
            </a:r>
            <a:endParaRPr lang="en-GB" sz="3200" b="1" dirty="0">
              <a:solidFill>
                <a:prstClr val="black"/>
              </a:solidFill>
              <a:latin typeface="Times New Roman" pitchFamily="18" charset="0"/>
              <a:cs typeface="Times New Roman" pitchFamily="18" charset="0"/>
            </a:endParaRPr>
          </a:p>
        </p:txBody>
      </p:sp>
      <p:sp>
        <p:nvSpPr>
          <p:cNvPr id="6" name="Rounded Rectangle 5"/>
          <p:cNvSpPr/>
          <p:nvPr/>
        </p:nvSpPr>
        <p:spPr>
          <a:xfrm>
            <a:off x="1076981" y="4509120"/>
            <a:ext cx="6500858" cy="590314"/>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GB" sz="3200" b="1" dirty="0" smtClean="0">
                <a:solidFill>
                  <a:prstClr val="black"/>
                </a:solidFill>
                <a:latin typeface="Times New Roman" pitchFamily="18" charset="0"/>
                <a:cs typeface="Times New Roman" pitchFamily="18" charset="0"/>
              </a:rPr>
              <a:t>3.Độ </a:t>
            </a:r>
            <a:r>
              <a:rPr lang="en-GB" sz="3200" b="1" dirty="0" err="1" smtClean="0">
                <a:solidFill>
                  <a:prstClr val="black"/>
                </a:solidFill>
                <a:latin typeface="Times New Roman" pitchFamily="18" charset="0"/>
                <a:cs typeface="Times New Roman" pitchFamily="18" charset="0"/>
              </a:rPr>
              <a:t>phì</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nhiêu</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của</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đất</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là</a:t>
            </a:r>
            <a:r>
              <a:rPr lang="en-GB" sz="3200" b="1" dirty="0" smtClean="0">
                <a:solidFill>
                  <a:prstClr val="black"/>
                </a:solidFill>
                <a:latin typeface="Times New Roman" pitchFamily="18" charset="0"/>
                <a:cs typeface="Times New Roman" pitchFamily="18" charset="0"/>
              </a:rPr>
              <a:t> </a:t>
            </a:r>
            <a:r>
              <a:rPr lang="en-GB" sz="3200" b="1" dirty="0" err="1" smtClean="0">
                <a:solidFill>
                  <a:prstClr val="black"/>
                </a:solidFill>
                <a:latin typeface="Times New Roman" pitchFamily="18" charset="0"/>
                <a:cs typeface="Times New Roman" pitchFamily="18" charset="0"/>
              </a:rPr>
              <a:t>gì</a:t>
            </a:r>
            <a:r>
              <a:rPr lang="en-GB" sz="3200" b="1" dirty="0" smtClean="0">
                <a:solidFill>
                  <a:prstClr val="black"/>
                </a:solidFill>
                <a:latin typeface="Times New Roman" pitchFamily="18" charset="0"/>
                <a:cs typeface="Times New Roman" pitchFamily="18" charset="0"/>
              </a:rPr>
              <a:t>?</a:t>
            </a:r>
            <a:endParaRPr lang="en-GB" sz="3200" b="1" dirty="0">
              <a:solidFill>
                <a:prstClr val="black"/>
              </a:solidFill>
              <a:latin typeface="Times New Roman" pitchFamily="18" charset="0"/>
              <a:cs typeface="Times New Roman" pitchFamily="18" charset="0"/>
            </a:endParaRPr>
          </a:p>
        </p:txBody>
      </p:sp>
      <p:sp>
        <p:nvSpPr>
          <p:cNvPr id="7" name="Rounded Rectangle 6"/>
          <p:cNvSpPr/>
          <p:nvPr/>
        </p:nvSpPr>
        <p:spPr>
          <a:xfrm>
            <a:off x="179511" y="1340768"/>
            <a:ext cx="8640959" cy="1008112"/>
          </a:xfrm>
          <a:prstGeom prst="round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buNone/>
            </a:pPr>
            <a:r>
              <a:rPr lang="vi-VN" sz="3000" b="1" i="1" dirty="0" smtClean="0">
                <a:latin typeface="Times New Roman" pitchFamily="18" charset="0"/>
                <a:cs typeface="Times New Roman" pitchFamily="18" charset="0"/>
              </a:rPr>
              <a:t> </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Đất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chua</a:t>
            </a:r>
            <a:r>
              <a:rPr lang="en-US" sz="3000" dirty="0" smtClean="0">
                <a:solidFill>
                  <a:schemeClr val="tx1"/>
                </a:solidFill>
                <a:latin typeface="Times New Roman" pitchFamily="18" charset="0"/>
                <a:cs typeface="Times New Roman" pitchFamily="18" charset="0"/>
              </a:rPr>
              <a:t>: pH &lt; 6,5 ; </a:t>
            </a:r>
            <a:r>
              <a:rPr lang="en-US" sz="3000" dirty="0" err="1" smtClean="0">
                <a:solidFill>
                  <a:schemeClr val="tx1"/>
                </a:solidFill>
                <a:latin typeface="Times New Roman" pitchFamily="18" charset="0"/>
                <a:cs typeface="Times New Roman" pitchFamily="18" charset="0"/>
              </a:rPr>
              <a:t>Đất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trung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tính</a:t>
            </a:r>
            <a:r>
              <a:rPr lang="en-US" sz="3000" dirty="0" smtClean="0">
                <a:solidFill>
                  <a:schemeClr val="tx1"/>
                </a:solidFill>
                <a:latin typeface="Times New Roman" pitchFamily="18" charset="0"/>
                <a:cs typeface="Times New Roman" pitchFamily="18" charset="0"/>
              </a:rPr>
              <a:t>: pH = 6,6-7,5  </a:t>
            </a:r>
            <a:r>
              <a:rPr lang="en-US" sz="3000" dirty="0" err="1" smtClean="0">
                <a:solidFill>
                  <a:schemeClr val="tx1"/>
                </a:solidFill>
                <a:latin typeface="Times New Roman" pitchFamily="18" charset="0"/>
                <a:cs typeface="Times New Roman" pitchFamily="18" charset="0"/>
              </a:rPr>
              <a:t>Đất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kiềm</a:t>
            </a:r>
            <a:r>
              <a:rPr lang="en-US" sz="3000" dirty="0" smtClean="0">
                <a:solidFill>
                  <a:schemeClr val="tx1"/>
                </a:solidFill>
                <a:latin typeface="Times New Roman" pitchFamily="18" charset="0"/>
                <a:cs typeface="Times New Roman" pitchFamily="18" charset="0"/>
              </a:rPr>
              <a:t>: pH &gt; 7,5</a:t>
            </a:r>
            <a:endParaRPr lang="en-GB" sz="3000" dirty="0">
              <a:solidFill>
                <a:schemeClr val="tx1"/>
              </a:solidFill>
              <a:latin typeface="Times New Roman" pitchFamily="18" charset="0"/>
              <a:cs typeface="Times New Roman" pitchFamily="18" charset="0"/>
            </a:endParaRPr>
          </a:p>
        </p:txBody>
      </p:sp>
      <p:sp>
        <p:nvSpPr>
          <p:cNvPr id="10" name="Rounded Rectangle 9"/>
          <p:cNvSpPr/>
          <p:nvPr/>
        </p:nvSpPr>
        <p:spPr>
          <a:xfrm>
            <a:off x="179513" y="3284984"/>
            <a:ext cx="8640959" cy="1080120"/>
          </a:xfrm>
          <a:prstGeom prst="round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just">
              <a:buNone/>
            </a:pPr>
            <a:r>
              <a:rPr lang="en-GB" sz="3000" dirty="0" err="1">
                <a:solidFill>
                  <a:schemeClr val="tx1"/>
                </a:solidFill>
                <a:latin typeface="Times New Roman" pitchFamily="18" charset="0"/>
                <a:cs typeface="Times New Roman" pitchFamily="18" charset="0"/>
              </a:rPr>
              <a:t>Đất</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giữ</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được</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nước</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và</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chất</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dinh</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dưỡng</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là</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nhờ</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các</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hạt</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cát</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limon</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sét</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và</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chất</a:t>
            </a:r>
            <a:r>
              <a:rPr lang="en-GB" sz="3000" dirty="0">
                <a:solidFill>
                  <a:schemeClr val="tx1"/>
                </a:solidFill>
                <a:latin typeface="Times New Roman" pitchFamily="18" charset="0"/>
                <a:cs typeface="Times New Roman" pitchFamily="18" charset="0"/>
              </a:rPr>
              <a:t> </a:t>
            </a:r>
            <a:r>
              <a:rPr lang="en-GB" sz="3000" dirty="0" err="1">
                <a:solidFill>
                  <a:schemeClr val="tx1"/>
                </a:solidFill>
                <a:latin typeface="Times New Roman" pitchFamily="18" charset="0"/>
                <a:cs typeface="Times New Roman" pitchFamily="18" charset="0"/>
              </a:rPr>
              <a:t>mùn</a:t>
            </a:r>
            <a:r>
              <a:rPr lang="en-GB" sz="3000" dirty="0">
                <a:solidFill>
                  <a:schemeClr val="tx1"/>
                </a:solidFill>
                <a:latin typeface="Times New Roman" pitchFamily="18" charset="0"/>
                <a:cs typeface="Times New Roman" pitchFamily="18" charset="0"/>
              </a:rPr>
              <a:t>.</a:t>
            </a:r>
          </a:p>
        </p:txBody>
      </p:sp>
      <p:sp>
        <p:nvSpPr>
          <p:cNvPr id="11" name="Rounded Rectangle 10"/>
          <p:cNvSpPr/>
          <p:nvPr/>
        </p:nvSpPr>
        <p:spPr>
          <a:xfrm>
            <a:off x="179510" y="5301208"/>
            <a:ext cx="8640959" cy="1440160"/>
          </a:xfrm>
          <a:prstGeom prst="round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just">
              <a:buNone/>
            </a:pPr>
            <a:r>
              <a:rPr lang="en-GB"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Độ phì nhiêu của đất là khả năng của đất cung cấp đủ nước, oxi, chất dinh dưỡng cần thiết cho cây trồng đồng thời không chứa các chất có hại cho cây.</a:t>
            </a:r>
            <a:endParaRPr lang="en-GB" sz="3000" dirty="0">
              <a:latin typeface="Times New Roman" pitchFamily="18" charset="0"/>
              <a:cs typeface="Times New Roman" pitchFamily="18" charset="0"/>
            </a:endParaRPr>
          </a:p>
        </p:txBody>
      </p:sp>
    </p:spTree>
    <p:extLst>
      <p:ext uri="{BB962C8B-B14F-4D97-AF65-F5344CB8AC3E}">
        <p14:creationId xmlns:p14="http://schemas.microsoft.com/office/powerpoint/2010/main" val="12415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vi-VN" sz="4000" b="1" dirty="0" smtClean="0">
                <a:solidFill>
                  <a:srgbClr val="FF0000"/>
                </a:solidFill>
              </a:rPr>
              <a:t>V</a:t>
            </a:r>
            <a:r>
              <a:rPr lang="en-US" sz="4000" b="1" dirty="0">
                <a:solidFill>
                  <a:srgbClr val="FF0000"/>
                </a:solidFill>
              </a:rPr>
              <a:t>I</a:t>
            </a:r>
            <a:r>
              <a:rPr lang="vi-VN" sz="4000" b="1" dirty="0" smtClean="0">
                <a:solidFill>
                  <a:srgbClr val="FF0000"/>
                </a:solidFill>
              </a:rPr>
              <a:t>.</a:t>
            </a:r>
            <a:r>
              <a:rPr lang="en-US" sz="4000" b="1" dirty="0" smtClean="0">
                <a:solidFill>
                  <a:srgbClr val="FF0000"/>
                </a:solidFill>
              </a:rPr>
              <a:t> </a:t>
            </a:r>
            <a:r>
              <a:rPr lang="en-US" sz="4000" b="1" u="sng" dirty="0" err="1" smtClean="0">
                <a:solidFill>
                  <a:srgbClr val="FF0000"/>
                </a:solidFill>
                <a:latin typeface="Times New Roman" pitchFamily="18" charset="0"/>
                <a:cs typeface="Times New Roman" pitchFamily="18" charset="0"/>
              </a:rPr>
              <a:t>Vận</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dụng</a:t>
            </a:r>
            <a:r>
              <a:rPr lang="vi-VN" sz="4000" b="1" u="sng" dirty="0" smtClean="0">
                <a:solidFill>
                  <a:srgbClr val="FF0000"/>
                </a:solidFill>
                <a:latin typeface="Times New Roman" pitchFamily="18" charset="0"/>
                <a:cs typeface="Times New Roman" pitchFamily="18" charset="0"/>
              </a:rPr>
              <a:t>:</a:t>
            </a:r>
            <a:endParaRPr lang="en-GB" sz="4000" b="1" u="sng"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5"/>
          </p:nvPr>
        </p:nvSpPr>
        <p:spPr/>
        <p:txBody>
          <a:bodyPr/>
          <a:lstStyle/>
          <a:p>
            <a:fld id="{77F4FC88-73E8-4300-B29C-42DC2F0FF40B}" type="slidenum">
              <a:rPr lang="en-GB" smtClean="0"/>
              <a:pPr/>
              <a:t>27</a:t>
            </a:fld>
            <a:endParaRPr lang="en-GB"/>
          </a:p>
        </p:txBody>
      </p:sp>
      <p:sp>
        <p:nvSpPr>
          <p:cNvPr id="4" name="Rounded Rectangle 3"/>
          <p:cNvSpPr/>
          <p:nvPr/>
        </p:nvSpPr>
        <p:spPr>
          <a:xfrm>
            <a:off x="500034" y="1772816"/>
            <a:ext cx="8104414" cy="144016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nl-NL" sz="3200" b="1" dirty="0">
                <a:latin typeface="Times New Roman" pitchFamily="18" charset="0"/>
                <a:cs typeface="Times New Roman" pitchFamily="18" charset="0"/>
              </a:rPr>
              <a:t>Hãy chia sẻ với cha mẹ và mọi người trong gia đình những hiểu biết của em về thành phần của đất </a:t>
            </a:r>
            <a:r>
              <a:rPr lang="nl-NL" sz="3200" b="1" dirty="0" smtClean="0">
                <a:latin typeface="Times New Roman" pitchFamily="18" charset="0"/>
                <a:cs typeface="Times New Roman" pitchFamily="18" charset="0"/>
              </a:rPr>
              <a:t>trồng.</a:t>
            </a:r>
            <a:endParaRPr lang="en-GB" sz="3200" b="1" dirty="0">
              <a:solidFill>
                <a:prstClr val="black"/>
              </a:solidFill>
              <a:latin typeface="Times New Roman" pitchFamily="18" charset="0"/>
              <a:cs typeface="Times New Roman" pitchFamily="18" charset="0"/>
            </a:endParaRPr>
          </a:p>
        </p:txBody>
      </p:sp>
      <p:sp>
        <p:nvSpPr>
          <p:cNvPr id="5" name="Rounded Rectangle 4"/>
          <p:cNvSpPr/>
          <p:nvPr/>
        </p:nvSpPr>
        <p:spPr>
          <a:xfrm>
            <a:off x="500034" y="3571876"/>
            <a:ext cx="8104414" cy="2449412"/>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nl-NL" sz="3200" b="1" dirty="0">
                <a:latin typeface="Times New Roman" pitchFamily="18" charset="0"/>
                <a:cs typeface="Times New Roman" pitchFamily="18" charset="0"/>
              </a:rPr>
              <a:t>Tìm hiểu xem ở địa phương em đất trồng có những loại đất nào, đất trồng có vai trò quan trọng như thế </a:t>
            </a:r>
            <a:r>
              <a:rPr lang="nl-NL" sz="3200" b="1" dirty="0" smtClean="0">
                <a:latin typeface="Times New Roman" pitchFamily="18" charset="0"/>
                <a:cs typeface="Times New Roman" pitchFamily="18" charset="0"/>
              </a:rPr>
              <a:t>nào </a:t>
            </a:r>
            <a:r>
              <a:rPr lang="nl-NL" sz="3200" b="1" dirty="0">
                <a:latin typeface="Times New Roman" pitchFamily="18" charset="0"/>
                <a:cs typeface="Times New Roman" pitchFamily="18" charset="0"/>
              </a:rPr>
              <a:t>đối với người dân ở địa phương ?</a:t>
            </a:r>
            <a:endParaRPr lang="en-GB"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348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vi-VN" sz="4000" b="1" dirty="0" smtClean="0">
                <a:solidFill>
                  <a:srgbClr val="FF0000"/>
                </a:solidFill>
              </a:rPr>
              <a:t>V</a:t>
            </a:r>
            <a:r>
              <a:rPr lang="en-US" sz="4000" b="1" dirty="0" smtClean="0">
                <a:solidFill>
                  <a:srgbClr val="FF0000"/>
                </a:solidFill>
              </a:rPr>
              <a:t>II</a:t>
            </a:r>
            <a:r>
              <a:rPr lang="vi-VN" sz="4000" b="1" dirty="0" smtClean="0">
                <a:solidFill>
                  <a:srgbClr val="FF0000"/>
                </a:solidFill>
              </a:rPr>
              <a:t>. </a:t>
            </a:r>
            <a:r>
              <a:rPr lang="vi-VN" sz="4000" b="1" u="sng" dirty="0" smtClean="0">
                <a:solidFill>
                  <a:srgbClr val="FF0000"/>
                </a:solidFill>
              </a:rPr>
              <a:t>Hướng dẫn tự học:</a:t>
            </a:r>
            <a:endParaRPr lang="en-GB" sz="4000" b="1" u="sng" dirty="0">
              <a:solidFill>
                <a:srgbClr val="FF0000"/>
              </a:solidFill>
            </a:endParaRPr>
          </a:p>
        </p:txBody>
      </p:sp>
      <p:sp>
        <p:nvSpPr>
          <p:cNvPr id="11" name="Slide Number Placeholder 10"/>
          <p:cNvSpPr>
            <a:spLocks noGrp="1"/>
          </p:cNvSpPr>
          <p:nvPr>
            <p:ph type="sldNum" sz="quarter" idx="15"/>
          </p:nvPr>
        </p:nvSpPr>
        <p:spPr/>
        <p:txBody>
          <a:bodyPr/>
          <a:lstStyle/>
          <a:p>
            <a:fld id="{77F4FC88-73E8-4300-B29C-42DC2F0FF40B}" type="slidenum">
              <a:rPr lang="en-GB" smtClean="0"/>
              <a:pPr/>
              <a:t>28</a:t>
            </a:fld>
            <a:endParaRPr lang="en-GB"/>
          </a:p>
        </p:txBody>
      </p:sp>
      <p:sp>
        <p:nvSpPr>
          <p:cNvPr id="4" name="TextBox 3"/>
          <p:cNvSpPr txBox="1"/>
          <p:nvPr/>
        </p:nvSpPr>
        <p:spPr>
          <a:xfrm>
            <a:off x="642910" y="1714488"/>
            <a:ext cx="6215106" cy="1384995"/>
          </a:xfrm>
          <a:prstGeom prst="rect">
            <a:avLst/>
          </a:prstGeom>
          <a:noFill/>
        </p:spPr>
        <p:txBody>
          <a:bodyPr wrap="square" rtlCol="0">
            <a:spAutoFit/>
          </a:bodyPr>
          <a:lstStyle/>
          <a:p>
            <a:pPr marL="342900" indent="-342900">
              <a:buAutoNum type="arabicPeriod"/>
            </a:pPr>
            <a:r>
              <a:rPr lang="vi-VN" sz="2800" b="1" u="sng" dirty="0" smtClean="0">
                <a:latin typeface="Times New Roman" pitchFamily="18" charset="0"/>
                <a:cs typeface="Times New Roman" pitchFamily="18" charset="0"/>
              </a:rPr>
              <a:t>Bài vừa học:</a:t>
            </a:r>
          </a:p>
          <a:p>
            <a:pPr marL="342900" indent="-342900">
              <a:buFontTx/>
              <a:buChar char="-"/>
            </a:pPr>
            <a:r>
              <a:rPr lang="vi-VN" sz="2800" dirty="0" smtClean="0">
                <a:latin typeface="Times New Roman" pitchFamily="18" charset="0"/>
                <a:cs typeface="Times New Roman" pitchFamily="18" charset="0"/>
              </a:rPr>
              <a:t>Học bài.</a:t>
            </a:r>
          </a:p>
          <a:p>
            <a:pPr marL="342900" indent="-342900">
              <a:buFontTx/>
              <a:buChar char="-"/>
            </a:pPr>
            <a:r>
              <a:rPr lang="vi-VN" sz="2800" dirty="0" smtClean="0">
                <a:latin typeface="Times New Roman" pitchFamily="18" charset="0"/>
                <a:cs typeface="Times New Roman" pitchFamily="18" charset="0"/>
              </a:rPr>
              <a:t>Trả lời câu hỏi SGK/10</a:t>
            </a:r>
            <a:r>
              <a:rPr lang="vi-VN" dirty="0" smtClean="0"/>
              <a:t>.</a:t>
            </a:r>
            <a:endParaRPr lang="en-GB" dirty="0"/>
          </a:p>
        </p:txBody>
      </p:sp>
      <p:sp>
        <p:nvSpPr>
          <p:cNvPr id="7" name="TextBox 6"/>
          <p:cNvSpPr txBox="1"/>
          <p:nvPr/>
        </p:nvSpPr>
        <p:spPr>
          <a:xfrm>
            <a:off x="642910" y="3286124"/>
            <a:ext cx="7929618" cy="2523768"/>
          </a:xfrm>
          <a:prstGeom prst="rect">
            <a:avLst/>
          </a:prstGeom>
          <a:noFill/>
        </p:spPr>
        <p:txBody>
          <a:bodyPr wrap="square" rtlCol="0">
            <a:spAutoFit/>
          </a:bodyPr>
          <a:lstStyle/>
          <a:p>
            <a:r>
              <a:rPr lang="vi-VN" sz="2800" b="1" dirty="0" smtClean="0">
                <a:latin typeface="Times New Roman" pitchFamily="18" charset="0"/>
                <a:cs typeface="Times New Roman" pitchFamily="18" charset="0"/>
              </a:rPr>
              <a:t>2. </a:t>
            </a:r>
            <a:r>
              <a:rPr lang="vi-VN" sz="2800" b="1" u="sng" dirty="0" smtClean="0">
                <a:latin typeface="Times New Roman" pitchFamily="18" charset="0"/>
                <a:cs typeface="Times New Roman" pitchFamily="18" charset="0"/>
              </a:rPr>
              <a:t>Bài sắp học:</a:t>
            </a:r>
          </a:p>
          <a:p>
            <a:r>
              <a:rPr lang="en-GB" sz="2800" dirty="0" smtClean="0">
                <a:latin typeface="Times New Roman" pitchFamily="18" charset="0"/>
                <a:cs typeface="Times New Roman" pitchFamily="18" charset="0"/>
              </a:rPr>
              <a:t> - Đọc và nghiên cứu Bài 4: “</a:t>
            </a:r>
            <a:r>
              <a:rPr lang="en-GB" sz="2800" b="1" dirty="0" smtClean="0">
                <a:latin typeface="Times New Roman" pitchFamily="18" charset="0"/>
                <a:cs typeface="Times New Roman" pitchFamily="18" charset="0"/>
              </a:rPr>
              <a:t>TH: Xác định thành phần cơ giới của đất bằng phương pháp đơn giản (vê tay)”</a:t>
            </a:r>
            <a:r>
              <a:rPr lang="en-GB" sz="2800" dirty="0" smtClean="0">
                <a:latin typeface="Times New Roman" pitchFamily="18" charset="0"/>
                <a:cs typeface="Times New Roman" pitchFamily="18" charset="0"/>
              </a:rPr>
              <a:t> và </a:t>
            </a:r>
            <a:r>
              <a:rPr lang="en-GB" sz="2800" b="1" dirty="0" smtClean="0">
                <a:latin typeface="Times New Roman" pitchFamily="18" charset="0"/>
                <a:cs typeface="Times New Roman" pitchFamily="18" charset="0"/>
              </a:rPr>
              <a:t>Bài 5: “TH: Xác định độ pH của đất bằng phương pháp so màu”</a:t>
            </a:r>
          </a:p>
          <a:p>
            <a:endParaRPr lang="en-GB"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01080" cy="725470"/>
          </a:xfrm>
        </p:spPr>
        <p:txBody>
          <a:bodyPr>
            <a:normAutofit fontScale="90000"/>
          </a:bodyPr>
          <a:lstStyle/>
          <a:p>
            <a:r>
              <a:rPr lang="vi-VN" sz="4000" b="1" smtClean="0">
                <a:solidFill>
                  <a:srgbClr val="FF0000"/>
                </a:solidFill>
                <a:latin typeface="Times New Roman" pitchFamily="18" charset="0"/>
                <a:cs typeface="Times New Roman" pitchFamily="18" charset="0"/>
              </a:rPr>
              <a:t>I. </a:t>
            </a:r>
            <a:r>
              <a:rPr lang="vi-VN" sz="4400" b="1" u="sng" smtClean="0">
                <a:solidFill>
                  <a:srgbClr val="FF0000"/>
                </a:solidFill>
                <a:latin typeface="Times New Roman" pitchFamily="18" charset="0"/>
                <a:cs typeface="Times New Roman" pitchFamily="18" charset="0"/>
              </a:rPr>
              <a:t>Thành</a:t>
            </a:r>
            <a:r>
              <a:rPr lang="vi-VN" sz="4000" b="1" u="sng" smtClean="0">
                <a:solidFill>
                  <a:srgbClr val="FF0000"/>
                </a:solidFill>
                <a:latin typeface="Times New Roman" pitchFamily="18" charset="0"/>
                <a:cs typeface="Times New Roman" pitchFamily="18" charset="0"/>
              </a:rPr>
              <a:t> phần cơ giới của đất là gì?</a:t>
            </a:r>
            <a:endParaRPr lang="en-GB" sz="4000" b="1" u="sng">
              <a:solidFill>
                <a:srgbClr val="FF0000"/>
              </a:solidFill>
              <a:latin typeface="Times New Roman" pitchFamily="18" charset="0"/>
              <a:cs typeface="Times New Roman" pitchFamily="18" charset="0"/>
            </a:endParaRPr>
          </a:p>
        </p:txBody>
      </p:sp>
      <p:sp>
        <p:nvSpPr>
          <p:cNvPr id="2" name="Content Placeholder 1"/>
          <p:cNvSpPr>
            <a:spLocks noGrp="1"/>
          </p:cNvSpPr>
          <p:nvPr>
            <p:ph sz="quarter" idx="1"/>
          </p:nvPr>
        </p:nvSpPr>
        <p:spPr>
          <a:xfrm>
            <a:off x="571472" y="5000636"/>
            <a:ext cx="8115328" cy="1078093"/>
          </a:xfrm>
        </p:spPr>
        <p:txBody>
          <a:bodyPr>
            <a:noAutofit/>
          </a:bodyPr>
          <a:lstStyle/>
          <a:p>
            <a:pPr>
              <a:buNone/>
            </a:pPr>
            <a:r>
              <a:rPr lang="vi-VN" sz="4000" smtClean="0"/>
              <a:t>Phần rắn bao gồm: Thành phần vô cơ và thành phần hữu cơ.</a:t>
            </a:r>
            <a:endParaRPr lang="en-GB" sz="4000"/>
          </a:p>
        </p:txBody>
      </p:sp>
      <p:sp>
        <p:nvSpPr>
          <p:cNvPr id="10" name="Slide Number Placeholder 9"/>
          <p:cNvSpPr>
            <a:spLocks noGrp="1"/>
          </p:cNvSpPr>
          <p:nvPr>
            <p:ph type="sldNum" sz="quarter" idx="15"/>
          </p:nvPr>
        </p:nvSpPr>
        <p:spPr/>
        <p:txBody>
          <a:bodyPr/>
          <a:lstStyle/>
          <a:p>
            <a:fld id="{77F4FC88-73E8-4300-B29C-42DC2F0FF40B}" type="slidenum">
              <a:rPr lang="en-GB" smtClean="0"/>
              <a:pPr/>
              <a:t>3</a:t>
            </a:fld>
            <a:endParaRPr lang="en-GB"/>
          </a:p>
        </p:txBody>
      </p:sp>
      <p:sp>
        <p:nvSpPr>
          <p:cNvPr id="4" name="Cloud Callout 3"/>
          <p:cNvSpPr/>
          <p:nvPr/>
        </p:nvSpPr>
        <p:spPr>
          <a:xfrm>
            <a:off x="1571604" y="1428736"/>
            <a:ext cx="6929486" cy="27146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rPr>
              <a:t>Phần rắn của đất gồm những thành phần nào?</a:t>
            </a:r>
            <a:endParaRPr lang="en-GB" sz="320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85728"/>
            <a:ext cx="8429684" cy="774720"/>
          </a:xfrm>
        </p:spPr>
        <p:txBody>
          <a:bodyPr>
            <a:normAutofit fontScale="90000"/>
          </a:bodyPr>
          <a:lstStyle/>
          <a:p>
            <a:r>
              <a:rPr lang="vi-VN" sz="4000" b="1" smtClean="0">
                <a:solidFill>
                  <a:srgbClr val="FF0000"/>
                </a:solidFill>
                <a:latin typeface="Times New Roman" pitchFamily="18" charset="0"/>
                <a:cs typeface="Times New Roman" pitchFamily="18" charset="0"/>
              </a:rPr>
              <a:t>I. </a:t>
            </a:r>
            <a:r>
              <a:rPr lang="vi-VN" sz="4400" b="1" u="sng" smtClean="0">
                <a:solidFill>
                  <a:srgbClr val="FF0000"/>
                </a:solidFill>
                <a:latin typeface="Times New Roman" pitchFamily="18" charset="0"/>
                <a:cs typeface="Times New Roman" pitchFamily="18" charset="0"/>
              </a:rPr>
              <a:t>Thành</a:t>
            </a:r>
            <a:r>
              <a:rPr lang="vi-VN" sz="4000" b="1" u="sng" smtClean="0">
                <a:solidFill>
                  <a:srgbClr val="FF0000"/>
                </a:solidFill>
                <a:latin typeface="Times New Roman" pitchFamily="18" charset="0"/>
                <a:cs typeface="Times New Roman" pitchFamily="18" charset="0"/>
              </a:rPr>
              <a:t> phần cơ giới của đất là gì?</a:t>
            </a:r>
            <a:endParaRPr lang="en-GB" sz="4000" b="1" u="sng">
              <a:solidFill>
                <a:srgbClr val="FF0000"/>
              </a:solidFill>
              <a:latin typeface="Times New Roman" pitchFamily="18" charset="0"/>
              <a:cs typeface="Times New Roman" pitchFamily="18" charset="0"/>
            </a:endParaRPr>
          </a:p>
        </p:txBody>
      </p:sp>
      <p:sp>
        <p:nvSpPr>
          <p:cNvPr id="17" name="Slide Number Placeholder 16"/>
          <p:cNvSpPr>
            <a:spLocks noGrp="1"/>
          </p:cNvSpPr>
          <p:nvPr>
            <p:ph type="sldNum" sz="quarter" idx="15"/>
          </p:nvPr>
        </p:nvSpPr>
        <p:spPr/>
        <p:txBody>
          <a:bodyPr/>
          <a:lstStyle/>
          <a:p>
            <a:fld id="{77F4FC88-73E8-4300-B29C-42DC2F0FF40B}" type="slidenum">
              <a:rPr lang="en-GB" smtClean="0"/>
              <a:pPr/>
              <a:t>4</a:t>
            </a:fld>
            <a:endParaRPr lang="en-GB"/>
          </a:p>
        </p:txBody>
      </p:sp>
      <p:sp>
        <p:nvSpPr>
          <p:cNvPr id="4" name="Flowchart: Sequential Access Storage 3"/>
          <p:cNvSpPr/>
          <p:nvPr/>
        </p:nvSpPr>
        <p:spPr>
          <a:xfrm>
            <a:off x="222884" y="980728"/>
            <a:ext cx="7373452" cy="201622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N</a:t>
            </a:r>
            <a:r>
              <a:rPr lang="vi-VN" sz="3200" dirty="0" smtClean="0">
                <a:solidFill>
                  <a:schemeClr val="tx1"/>
                </a:solidFill>
                <a:latin typeface="Times New Roman" pitchFamily="18" charset="0"/>
                <a:cs typeface="Times New Roman" pitchFamily="18" charset="0"/>
              </a:rPr>
              <a:t>ghiên cứu SGK/9 cho biết phần </a:t>
            </a:r>
            <a:r>
              <a:rPr lang="en-GB" sz="3200" dirty="0" err="1" smtClean="0">
                <a:solidFill>
                  <a:schemeClr val="tx1"/>
                </a:solidFill>
                <a:latin typeface="Times New Roman" pitchFamily="18" charset="0"/>
                <a:cs typeface="Times New Roman" pitchFamily="18" charset="0"/>
              </a:rPr>
              <a:t>vô</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cơ</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của</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đất</a:t>
            </a:r>
            <a:r>
              <a:rPr lang="vi-VN" sz="3200" dirty="0" smtClean="0">
                <a:solidFill>
                  <a:schemeClr val="tx1"/>
                </a:solidFill>
                <a:latin typeface="Times New Roman" pitchFamily="18" charset="0"/>
                <a:cs typeface="Times New Roman" pitchFamily="18" charset="0"/>
              </a:rPr>
              <a:t> bao gồm các cấp hạt nào?</a:t>
            </a:r>
            <a:endParaRPr lang="en-GB" sz="3200" dirty="0">
              <a:solidFill>
                <a:schemeClr val="tx1"/>
              </a:solidFill>
              <a:latin typeface="Times New Roman" pitchFamily="18" charset="0"/>
              <a:cs typeface="Times New Roman" pitchFamily="18" charset="0"/>
            </a:endParaRPr>
          </a:p>
        </p:txBody>
      </p:sp>
      <p:sp>
        <p:nvSpPr>
          <p:cNvPr id="2" name="TextBox 1"/>
          <p:cNvSpPr txBox="1"/>
          <p:nvPr/>
        </p:nvSpPr>
        <p:spPr>
          <a:xfrm>
            <a:off x="3691048" y="3789040"/>
            <a:ext cx="4916731"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Hạt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limon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sét</a:t>
            </a:r>
            <a:endParaRPr lang="en-US" sz="3600" dirty="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75" y="2818836"/>
            <a:ext cx="7372661" cy="4039164"/>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nodeType="clickEffect">
                                  <p:stCondLst>
                                    <p:cond delay="0"/>
                                  </p:stCondLst>
                                  <p:childTnLst>
                                    <p:animEffect transition="out" filter="wheel(1)">
                                      <p:cBhvr>
                                        <p:cTn id="13" dur="2000"/>
                                        <p:tgtEl>
                                          <p:spTgt spid="9"/>
                                        </p:tgtEl>
                                      </p:cBhvr>
                                    </p:animEffect>
                                    <p:set>
                                      <p:cBhvr>
                                        <p:cTn id="14" dur="1" fill="hold">
                                          <p:stCondLst>
                                            <p:cond delay="19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142852"/>
            <a:ext cx="8858280" cy="1143000"/>
          </a:xfrm>
        </p:spPr>
        <p:txBody>
          <a:bodyPr>
            <a:noAutofit/>
          </a:bodyPr>
          <a:lstStyle/>
          <a:p>
            <a:r>
              <a:rPr lang="vi-VN" sz="4000" b="1" dirty="0" smtClean="0">
                <a:solidFill>
                  <a:srgbClr val="FF0000"/>
                </a:solidFill>
                <a:latin typeface="Times New Roman" pitchFamily="18" charset="0"/>
                <a:cs typeface="Times New Roman" pitchFamily="18" charset="0"/>
              </a:rPr>
              <a:t>I. </a:t>
            </a:r>
            <a:r>
              <a:rPr lang="vi-VN" sz="4000" b="1" u="sng" dirty="0" smtClean="0">
                <a:solidFill>
                  <a:srgbClr val="FF0000"/>
                </a:solidFill>
                <a:latin typeface="Times New Roman" pitchFamily="18" charset="0"/>
                <a:cs typeface="Times New Roman" pitchFamily="18" charset="0"/>
              </a:rPr>
              <a:t>Thành phần cơ giới của đất là gì?</a:t>
            </a:r>
            <a:endParaRPr lang="en-GB" sz="4000" b="1" u="sng" dirty="0">
              <a:solidFill>
                <a:srgbClr val="FF0000"/>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07319335"/>
              </p:ext>
            </p:extLst>
          </p:nvPr>
        </p:nvGraphicFramePr>
        <p:xfrm>
          <a:off x="323528" y="1412776"/>
          <a:ext cx="8229600" cy="5073631"/>
        </p:xfrm>
        <a:graphic>
          <a:graphicData uri="http://schemas.openxmlformats.org/drawingml/2006/table">
            <a:tbl>
              <a:tblPr firstRow="1" bandRow="1">
                <a:tableStyleId>{5C22544A-7EE6-4342-B048-85BDC9FD1C3A}</a:tableStyleId>
              </a:tblPr>
              <a:tblGrid>
                <a:gridCol w="3043230"/>
                <a:gridCol w="1714512"/>
                <a:gridCol w="2000264"/>
                <a:gridCol w="1471594"/>
              </a:tblGrid>
              <a:tr h="1143008">
                <a:tc>
                  <a:txBody>
                    <a:bodyPr/>
                    <a:lstStyle/>
                    <a:p>
                      <a:pPr algn="r"/>
                      <a:r>
                        <a:rPr lang="vi-VN" sz="3200" b="1" dirty="0" smtClean="0">
                          <a:solidFill>
                            <a:schemeClr val="tx1"/>
                          </a:solidFill>
                          <a:latin typeface="Times New Roman" pitchFamily="18" charset="0"/>
                          <a:cs typeface="Times New Roman" pitchFamily="18" charset="0"/>
                        </a:rPr>
                        <a:t>                                Tỉ</a:t>
                      </a:r>
                      <a:r>
                        <a:rPr lang="vi-VN" sz="3200" b="1" baseline="0" dirty="0" smtClean="0">
                          <a:solidFill>
                            <a:schemeClr val="tx1"/>
                          </a:solidFill>
                          <a:latin typeface="Times New Roman" pitchFamily="18" charset="0"/>
                          <a:cs typeface="Times New Roman" pitchFamily="18" charset="0"/>
                        </a:rPr>
                        <a:t> lệ</a:t>
                      </a:r>
                    </a:p>
                    <a:p>
                      <a:r>
                        <a:rPr lang="vi-VN" sz="3200" b="1" baseline="0" dirty="0" smtClean="0">
                          <a:solidFill>
                            <a:schemeClr val="tx1"/>
                          </a:solidFill>
                          <a:latin typeface="Times New Roman" pitchFamily="18" charset="0"/>
                          <a:cs typeface="Times New Roman" pitchFamily="18" charset="0"/>
                        </a:rPr>
                        <a:t>Đất</a:t>
                      </a:r>
                      <a:endParaRPr lang="en-GB" sz="3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dirty="0" smtClean="0">
                          <a:solidFill>
                            <a:schemeClr val="tx1"/>
                          </a:solidFill>
                          <a:latin typeface="Times New Roman" pitchFamily="18" charset="0"/>
                          <a:cs typeface="Times New Roman" pitchFamily="18" charset="0"/>
                        </a:rPr>
                        <a:t>Cát</a:t>
                      </a:r>
                      <a:endParaRPr lang="en-GB" sz="3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solidFill>
                            <a:schemeClr val="tx1"/>
                          </a:solidFill>
                          <a:latin typeface="Times New Roman" pitchFamily="18" charset="0"/>
                          <a:cs typeface="Times New Roman" pitchFamily="18" charset="0"/>
                        </a:rPr>
                        <a:t>Limon</a:t>
                      </a:r>
                      <a:endParaRPr lang="en-GB" sz="32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solidFill>
                            <a:schemeClr val="tx1"/>
                          </a:solidFill>
                          <a:latin typeface="Times New Roman" pitchFamily="18" charset="0"/>
                          <a:cs typeface="Times New Roman" pitchFamily="18" charset="0"/>
                        </a:rPr>
                        <a:t>Sét</a:t>
                      </a:r>
                      <a:endParaRPr lang="en-GB" sz="32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60164">
                <a:tc>
                  <a:txBody>
                    <a:bodyPr/>
                    <a:lstStyle/>
                    <a:p>
                      <a:pPr algn="l"/>
                      <a:r>
                        <a:rPr lang="vi-VN" sz="3200" b="1" dirty="0" smtClean="0">
                          <a:latin typeface="Times New Roman" pitchFamily="18" charset="0"/>
                          <a:cs typeface="Times New Roman" pitchFamily="18" charset="0"/>
                        </a:rPr>
                        <a:t>Đất</a:t>
                      </a:r>
                      <a:r>
                        <a:rPr lang="vi-VN" sz="3200" b="1" baseline="0" dirty="0" smtClean="0">
                          <a:latin typeface="Times New Roman" pitchFamily="18" charset="0"/>
                          <a:cs typeface="Times New Roman" pitchFamily="18" charset="0"/>
                        </a:rPr>
                        <a:t> cát</a:t>
                      </a:r>
                      <a:endParaRPr lang="en-GB" sz="32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dirty="0" smtClean="0"/>
                        <a:t>85%</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t>10%</a:t>
                      </a: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t>5%</a:t>
                      </a: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14446">
                <a:tc>
                  <a:txBody>
                    <a:bodyPr/>
                    <a:lstStyle/>
                    <a:p>
                      <a:pPr algn="l"/>
                      <a:r>
                        <a:rPr lang="vi-VN" sz="3200" b="1" smtClean="0">
                          <a:latin typeface="Times New Roman" pitchFamily="18" charset="0"/>
                          <a:cs typeface="Times New Roman" pitchFamily="18" charset="0"/>
                        </a:rPr>
                        <a:t>Đất</a:t>
                      </a:r>
                      <a:r>
                        <a:rPr lang="vi-VN" sz="3200" b="1" baseline="0" smtClean="0">
                          <a:latin typeface="Times New Roman" pitchFamily="18" charset="0"/>
                          <a:cs typeface="Times New Roman" pitchFamily="18" charset="0"/>
                        </a:rPr>
                        <a:t> thịt</a:t>
                      </a:r>
                      <a:endParaRPr lang="en-GB" sz="32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t>45%</a:t>
                      </a: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t>40%</a:t>
                      </a: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t>15%</a:t>
                      </a: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44541">
                <a:tc>
                  <a:txBody>
                    <a:bodyPr/>
                    <a:lstStyle/>
                    <a:p>
                      <a:pPr algn="l"/>
                      <a:r>
                        <a:rPr lang="vi-VN" sz="3200" b="1" smtClean="0">
                          <a:latin typeface="Times New Roman" pitchFamily="18" charset="0"/>
                          <a:cs typeface="Times New Roman" pitchFamily="18" charset="0"/>
                        </a:rPr>
                        <a:t>Đất</a:t>
                      </a:r>
                      <a:r>
                        <a:rPr lang="vi-VN" sz="3200" b="1" baseline="0" smtClean="0">
                          <a:latin typeface="Times New Roman" pitchFamily="18" charset="0"/>
                          <a:cs typeface="Times New Roman" pitchFamily="18" charset="0"/>
                        </a:rPr>
                        <a:t> sét</a:t>
                      </a:r>
                      <a:endParaRPr lang="en-GB" sz="32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t>25%</a:t>
                      </a: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smtClean="0"/>
                        <a:t>30%</a:t>
                      </a: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200" b="1" dirty="0" smtClean="0"/>
                        <a:t>45%</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Slide Number Placeholder 9"/>
          <p:cNvSpPr>
            <a:spLocks noGrp="1"/>
          </p:cNvSpPr>
          <p:nvPr>
            <p:ph type="sldNum" sz="quarter" idx="15"/>
          </p:nvPr>
        </p:nvSpPr>
        <p:spPr/>
        <p:txBody>
          <a:bodyPr/>
          <a:lstStyle/>
          <a:p>
            <a:fld id="{77F4FC88-73E8-4300-B29C-42DC2F0FF40B}" type="slidenum">
              <a:rPr lang="en-GB" smtClean="0"/>
              <a:pPr/>
              <a:t>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7424"/>
            <a:ext cx="8543956" cy="1560538"/>
          </a:xfrm>
        </p:spPr>
        <p:txBody>
          <a:bodyPr>
            <a:normAutofit fontScale="90000"/>
          </a:bodyPr>
          <a:lstStyle/>
          <a:p>
            <a:r>
              <a:rPr lang="vi-VN" sz="4000" b="1" dirty="0" smtClean="0">
                <a:solidFill>
                  <a:srgbClr val="FF0000"/>
                </a:solidFill>
                <a:latin typeface="Times New Roman" pitchFamily="18" charset="0"/>
                <a:cs typeface="Times New Roman" pitchFamily="18" charset="0"/>
              </a:rPr>
              <a:t>I. </a:t>
            </a:r>
            <a:r>
              <a:rPr lang="vi-VN" sz="4000" b="1" u="sng" dirty="0" smtClean="0">
                <a:solidFill>
                  <a:srgbClr val="FF0000"/>
                </a:solidFill>
                <a:latin typeface="Times New Roman" pitchFamily="18" charset="0"/>
                <a:cs typeface="Times New Roman" pitchFamily="18" charset="0"/>
              </a:rPr>
              <a:t>Thành phần cơ giới của đất là gì?</a:t>
            </a:r>
            <a:r>
              <a:rPr lang="vi-VN" sz="4000" u="sng" dirty="0" smtClean="0">
                <a:solidFill>
                  <a:srgbClr val="FF0000"/>
                </a:solidFill>
                <a:latin typeface="Times New Roman" pitchFamily="18" charset="0"/>
                <a:cs typeface="Times New Roman" pitchFamily="18" charset="0"/>
              </a:rPr>
              <a:t/>
            </a:r>
            <a:br>
              <a:rPr lang="vi-VN" sz="4000" u="sng" dirty="0" smtClean="0">
                <a:solidFill>
                  <a:srgbClr val="FF0000"/>
                </a:solidFill>
                <a:latin typeface="Times New Roman" pitchFamily="18" charset="0"/>
                <a:cs typeface="Times New Roman" pitchFamily="18" charset="0"/>
              </a:rPr>
            </a:br>
            <a:endParaRPr lang="en-GB" sz="4000" u="sng" dirty="0">
              <a:solidFill>
                <a:srgbClr val="FF0000"/>
              </a:solidFill>
              <a:latin typeface="Times New Roman" pitchFamily="18" charset="0"/>
              <a:cs typeface="Times New Roman" pitchFamily="18" charset="0"/>
            </a:endParaRPr>
          </a:p>
        </p:txBody>
      </p:sp>
      <p:sp>
        <p:nvSpPr>
          <p:cNvPr id="10" name="Slide Number Placeholder 9"/>
          <p:cNvSpPr>
            <a:spLocks noGrp="1"/>
          </p:cNvSpPr>
          <p:nvPr>
            <p:ph type="sldNum" sz="quarter" idx="15"/>
          </p:nvPr>
        </p:nvSpPr>
        <p:spPr/>
        <p:txBody>
          <a:bodyPr/>
          <a:lstStyle/>
          <a:p>
            <a:fld id="{77F4FC88-73E8-4300-B29C-42DC2F0FF40B}" type="slidenum">
              <a:rPr lang="en-GB" smtClean="0"/>
              <a:pPr/>
              <a:t>6</a:t>
            </a:fld>
            <a:endParaRPr lang="en-GB"/>
          </a:p>
        </p:txBody>
      </p:sp>
      <p:sp>
        <p:nvSpPr>
          <p:cNvPr id="4" name="Right Arrow 3"/>
          <p:cNvSpPr/>
          <p:nvPr/>
        </p:nvSpPr>
        <p:spPr>
          <a:xfrm>
            <a:off x="1142976" y="4437112"/>
            <a:ext cx="6786610" cy="136815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b="1" dirty="0" smtClean="0">
                <a:solidFill>
                  <a:prstClr val="black"/>
                </a:solidFill>
                <a:cs typeface="Times New Roman" pitchFamily="18" charset="0"/>
              </a:rPr>
              <a:t>Thành phần cơ giới của đất là gì?</a:t>
            </a:r>
            <a:endParaRPr lang="en-GB" sz="3200" b="1" dirty="0">
              <a:solidFill>
                <a:prstClr val="black"/>
              </a:solidFill>
              <a:latin typeface="Times New Roman" pitchFamily="18" charset="0"/>
              <a:cs typeface="Times New Roman" pitchFamily="18" charset="0"/>
            </a:endParaRPr>
          </a:p>
        </p:txBody>
      </p:sp>
      <p:sp>
        <p:nvSpPr>
          <p:cNvPr id="1025" name="Rectangle 1"/>
          <p:cNvSpPr>
            <a:spLocks noChangeArrowheads="1"/>
          </p:cNvSpPr>
          <p:nvPr/>
        </p:nvSpPr>
        <p:spPr bwMode="auto">
          <a:xfrm>
            <a:off x="357158" y="4365104"/>
            <a:ext cx="8358246"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4000" dirty="0" err="1" smtClean="0">
                <a:solidFill>
                  <a:prstClr val="black"/>
                </a:solidFill>
                <a:latin typeface="Times New Roman" pitchFamily="18" charset="0"/>
                <a:ea typeface="Calibri" pitchFamily="34" charset="0"/>
                <a:cs typeface="Times New Roman" pitchFamily="18" charset="0"/>
              </a:rPr>
              <a:t>Tỉ</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lệ</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phần</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trăm</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của</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các</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hạt</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Cát</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limon</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sét</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có</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trong</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đất</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được</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gọi</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là</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thành</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phần</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cơ</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giới</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của</a:t>
            </a:r>
            <a:r>
              <a:rPr lang="en-GB" sz="4000" dirty="0" smtClean="0">
                <a:solidFill>
                  <a:prstClr val="black"/>
                </a:solidFill>
                <a:latin typeface="Times New Roman" pitchFamily="18" charset="0"/>
                <a:ea typeface="Calibri" pitchFamily="34" charset="0"/>
                <a:cs typeface="Times New Roman" pitchFamily="18" charset="0"/>
              </a:rPr>
              <a:t> </a:t>
            </a:r>
            <a:r>
              <a:rPr lang="en-GB" sz="4000" dirty="0" err="1" smtClean="0">
                <a:solidFill>
                  <a:prstClr val="black"/>
                </a:solidFill>
                <a:latin typeface="Times New Roman" pitchFamily="18" charset="0"/>
                <a:ea typeface="Calibri" pitchFamily="34" charset="0"/>
                <a:cs typeface="Times New Roman" pitchFamily="18" charset="0"/>
              </a:rPr>
              <a:t>đất</a:t>
            </a:r>
            <a:r>
              <a:rPr lang="en-GB" sz="4000" dirty="0" smtClean="0">
                <a:solidFill>
                  <a:prstClr val="black"/>
                </a:solidFill>
                <a:latin typeface="Times New Roman" pitchFamily="18" charset="0"/>
                <a:ea typeface="Calibri" pitchFamily="34" charset="0"/>
                <a:cs typeface="Times New Roman" pitchFamily="18" charset="0"/>
              </a:rPr>
              <a:t>.</a:t>
            </a:r>
            <a:endParaRPr lang="en-GB" sz="4000" dirty="0" smtClean="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 y="619014"/>
            <a:ext cx="8075240" cy="3458058"/>
          </a:xfrm>
          <a:prstGeom prst="rect">
            <a:avLst/>
          </a:prstGeom>
        </p:spPr>
      </p:pic>
    </p:spTree>
    <p:extLst>
      <p:ext uri="{BB962C8B-B14F-4D97-AF65-F5344CB8AC3E}">
        <p14:creationId xmlns:p14="http://schemas.microsoft.com/office/powerpoint/2010/main" val="306165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additive="base">
                                        <p:cTn id="12" dur="1000" fill="hold"/>
                                        <p:tgtEl>
                                          <p:spTgt spid="1025"/>
                                        </p:tgtEl>
                                        <p:attrNameLst>
                                          <p:attrName>ppt_x</p:attrName>
                                        </p:attrNameLst>
                                      </p:cBhvr>
                                      <p:tavLst>
                                        <p:tav tm="0">
                                          <p:val>
                                            <p:strVal val="#ppt_x"/>
                                          </p:val>
                                        </p:tav>
                                        <p:tav tm="100000">
                                          <p:val>
                                            <p:strVal val="#ppt_x"/>
                                          </p:val>
                                        </p:tav>
                                      </p:tavLst>
                                    </p:anim>
                                    <p:anim calcmode="lin" valueType="num">
                                      <p:cBhvr additive="base">
                                        <p:cTn id="13" dur="10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8604"/>
            <a:ext cx="9001156" cy="774720"/>
          </a:xfrm>
        </p:spPr>
        <p:txBody>
          <a:bodyPr>
            <a:noAutofit/>
          </a:bodyPr>
          <a:lstStyle/>
          <a:p>
            <a:r>
              <a:rPr lang="vi-VN" sz="4000" b="1" dirty="0" smtClean="0">
                <a:solidFill>
                  <a:srgbClr val="FF0000"/>
                </a:solidFill>
                <a:effectLst/>
                <a:latin typeface="Times New Roman" pitchFamily="18" charset="0"/>
                <a:cs typeface="Times New Roman" pitchFamily="18" charset="0"/>
              </a:rPr>
              <a:t>I. </a:t>
            </a:r>
            <a:r>
              <a:rPr lang="vi-VN" sz="4000" b="1" u="sng" dirty="0" smtClean="0">
                <a:solidFill>
                  <a:srgbClr val="FF0000"/>
                </a:solidFill>
                <a:effectLst/>
                <a:latin typeface="Times New Roman" pitchFamily="18" charset="0"/>
                <a:cs typeface="Times New Roman" pitchFamily="18" charset="0"/>
              </a:rPr>
              <a:t>Thành phần cơ giới của đất là gì?</a:t>
            </a:r>
            <a:endParaRPr lang="en-GB" sz="4000" b="1" u="sng" dirty="0">
              <a:solidFill>
                <a:srgbClr val="FF0000"/>
              </a:solidFill>
              <a:effectLst/>
              <a:latin typeface="Times New Roman" pitchFamily="18" charset="0"/>
              <a:cs typeface="Times New Roman" pitchFamily="18" charset="0"/>
            </a:endParaRPr>
          </a:p>
        </p:txBody>
      </p:sp>
      <p:sp>
        <p:nvSpPr>
          <p:cNvPr id="2" name="Content Placeholder 1"/>
          <p:cNvSpPr>
            <a:spLocks noGrp="1"/>
          </p:cNvSpPr>
          <p:nvPr>
            <p:ph sz="quarter" idx="1"/>
          </p:nvPr>
        </p:nvSpPr>
        <p:spPr>
          <a:xfrm>
            <a:off x="556700" y="2492896"/>
            <a:ext cx="8072494" cy="2857520"/>
          </a:xfrm>
        </p:spPr>
        <p:txBody>
          <a:bodyPr>
            <a:normAutofit fontScale="40000" lnSpcReduction="20000"/>
          </a:bodyPr>
          <a:lstStyle/>
          <a:p>
            <a:pPr>
              <a:buNone/>
            </a:pPr>
            <a:r>
              <a:rPr lang="en-GB" sz="5100" b="1" dirty="0" smtClean="0">
                <a:latin typeface="Times New Roman" pitchFamily="18" charset="0"/>
                <a:cs typeface="Times New Roman" pitchFamily="18" charset="0"/>
              </a:rPr>
              <a:t>     </a:t>
            </a:r>
            <a:r>
              <a:rPr lang="vi-VN" sz="9000" b="1" dirty="0" smtClean="0">
                <a:latin typeface="Times New Roman" pitchFamily="18" charset="0"/>
                <a:cs typeface="Times New Roman" pitchFamily="18" charset="0"/>
              </a:rPr>
              <a:t>- Căn cứ vào tỉ lệ các loại hạt trong đất người ta chia đất thành 3 loại chính:</a:t>
            </a:r>
          </a:p>
          <a:p>
            <a:pPr>
              <a:buNone/>
            </a:pPr>
            <a:r>
              <a:rPr lang="vi-VN" sz="9000" b="1" dirty="0" smtClean="0">
                <a:latin typeface="Times New Roman" pitchFamily="18" charset="0"/>
                <a:cs typeface="Times New Roman" pitchFamily="18" charset="0"/>
              </a:rPr>
              <a:t>+ Đất cát.</a:t>
            </a:r>
          </a:p>
          <a:p>
            <a:pPr>
              <a:buNone/>
            </a:pPr>
            <a:r>
              <a:rPr lang="vi-VN" sz="9000" b="1" dirty="0" smtClean="0">
                <a:latin typeface="Times New Roman" pitchFamily="18" charset="0"/>
                <a:cs typeface="Times New Roman" pitchFamily="18" charset="0"/>
              </a:rPr>
              <a:t>+ Đất thịt.</a:t>
            </a:r>
          </a:p>
          <a:p>
            <a:pPr>
              <a:buNone/>
            </a:pPr>
            <a:r>
              <a:rPr lang="vi-VN" sz="9000" b="1" dirty="0" smtClean="0">
                <a:latin typeface="Times New Roman" pitchFamily="18" charset="0"/>
                <a:cs typeface="Times New Roman" pitchFamily="18" charset="0"/>
              </a:rPr>
              <a:t>+ Đất sét.</a:t>
            </a:r>
          </a:p>
          <a:p>
            <a:pPr>
              <a:buNone/>
            </a:pPr>
            <a:endParaRPr lang="en-GB" sz="9000" dirty="0"/>
          </a:p>
        </p:txBody>
      </p:sp>
      <p:sp>
        <p:nvSpPr>
          <p:cNvPr id="12" name="Slide Number Placeholder 11"/>
          <p:cNvSpPr>
            <a:spLocks noGrp="1"/>
          </p:cNvSpPr>
          <p:nvPr>
            <p:ph type="sldNum" sz="quarter" idx="15"/>
          </p:nvPr>
        </p:nvSpPr>
        <p:spPr/>
        <p:txBody>
          <a:bodyPr/>
          <a:lstStyle/>
          <a:p>
            <a:fld id="{77F4FC88-73E8-4300-B29C-42DC2F0FF40B}" type="slidenum">
              <a:rPr lang="en-GB" smtClean="0"/>
              <a:pPr/>
              <a:t>7</a:t>
            </a:fld>
            <a:endParaRPr lang="en-GB"/>
          </a:p>
        </p:txBody>
      </p:sp>
      <p:sp>
        <p:nvSpPr>
          <p:cNvPr id="7" name="TextBox 6"/>
          <p:cNvSpPr txBox="1"/>
          <p:nvPr/>
        </p:nvSpPr>
        <p:spPr>
          <a:xfrm>
            <a:off x="1035978" y="1124744"/>
            <a:ext cx="8072526" cy="1200329"/>
          </a:xfrm>
          <a:prstGeom prst="rect">
            <a:avLst/>
          </a:prstGeom>
          <a:noFill/>
        </p:spPr>
        <p:txBody>
          <a:bodyPr wrap="square" rtlCol="0">
            <a:spAutoFit/>
          </a:bodyPr>
          <a:lstStyle/>
          <a:p>
            <a:pPr lvl="0" fontAlgn="base">
              <a:spcBef>
                <a:spcPct val="0"/>
              </a:spcBef>
              <a:spcAft>
                <a:spcPct val="0"/>
              </a:spcAft>
            </a:pPr>
            <a:r>
              <a:rPr lang="vi-VN" sz="3600" dirty="0" smtClean="0">
                <a:latin typeface="Times New Roman" pitchFamily="18" charset="0"/>
                <a:ea typeface="Calibri" pitchFamily="34" charset="0"/>
                <a:cs typeface="Times New Roman" pitchFamily="18" charset="0"/>
              </a:rPr>
              <a:t>- </a:t>
            </a:r>
            <a:r>
              <a:rPr lang="en-GB" sz="3600" b="1" dirty="0" smtClean="0">
                <a:latin typeface="Times New Roman" pitchFamily="18" charset="0"/>
                <a:ea typeface="Calibri" pitchFamily="34" charset="0"/>
                <a:cs typeface="Times New Roman" pitchFamily="18" charset="0"/>
              </a:rPr>
              <a:t>Là tỉ lệ phần trăm của các hạt cát, limon, sét có trong đất.</a:t>
            </a:r>
            <a:endParaRPr lang="en-GB" sz="3600" b="1" dirty="0" smtClean="0">
              <a:latin typeface="Times New Roman" pitchFamily="18" charset="0"/>
              <a:cs typeface="Times New Roman" pitchFamily="18" charset="0"/>
            </a:endParaRPr>
          </a:p>
        </p:txBody>
      </p:sp>
      <p:pic>
        <p:nvPicPr>
          <p:cNvPr id="5" name="Picture 11" descr="Book-09"/>
          <p:cNvPicPr>
            <a:picLocks noChangeAspect="1" noChangeArrowheads="1" noCrop="1"/>
          </p:cNvPicPr>
          <p:nvPr/>
        </p:nvPicPr>
        <p:blipFill>
          <a:blip r:embed="rId2"/>
          <a:srcRect/>
          <a:stretch>
            <a:fillRect/>
          </a:stretch>
        </p:blipFill>
        <p:spPr bwMode="auto">
          <a:xfrm>
            <a:off x="179512" y="1146324"/>
            <a:ext cx="914400" cy="698500"/>
          </a:xfrm>
          <a:prstGeom prst="rect">
            <a:avLst/>
          </a:prstGeom>
          <a:noFill/>
        </p:spPr>
      </p:pic>
      <p:graphicFrame>
        <p:nvGraphicFramePr>
          <p:cNvPr id="9" name="Content Placeholder 4"/>
          <p:cNvGraphicFramePr>
            <a:graphicFrameLocks/>
          </p:cNvGraphicFramePr>
          <p:nvPr>
            <p:extLst>
              <p:ext uri="{D42A27DB-BD31-4B8C-83A1-F6EECF244321}">
                <p14:modId xmlns:p14="http://schemas.microsoft.com/office/powerpoint/2010/main" val="3121700936"/>
              </p:ext>
            </p:extLst>
          </p:nvPr>
        </p:nvGraphicFramePr>
        <p:xfrm>
          <a:off x="2987824" y="3571448"/>
          <a:ext cx="5205264" cy="3169920"/>
        </p:xfrm>
        <a:graphic>
          <a:graphicData uri="http://schemas.openxmlformats.org/drawingml/2006/table">
            <a:tbl>
              <a:tblPr firstRow="1" bandRow="1">
                <a:tableStyleId>{5C22544A-7EE6-4342-B048-85BDC9FD1C3A}</a:tableStyleId>
              </a:tblPr>
              <a:tblGrid>
                <a:gridCol w="1924859"/>
                <a:gridCol w="1084438"/>
                <a:gridCol w="1265177"/>
                <a:gridCol w="930790"/>
              </a:tblGrid>
              <a:tr h="1157648">
                <a:tc>
                  <a:txBody>
                    <a:bodyPr/>
                    <a:lstStyle/>
                    <a:p>
                      <a:pPr algn="r"/>
                      <a:r>
                        <a:rPr lang="vi-VN" sz="3200" b="1" dirty="0" smtClean="0">
                          <a:solidFill>
                            <a:schemeClr val="tx1"/>
                          </a:solidFill>
                          <a:latin typeface="Times New Roman" pitchFamily="18" charset="0"/>
                          <a:cs typeface="Times New Roman" pitchFamily="18" charset="0"/>
                        </a:rPr>
                        <a:t>                                </a:t>
                      </a:r>
                      <a:r>
                        <a:rPr lang="vi-VN" sz="2800" b="1" dirty="0" smtClean="0">
                          <a:solidFill>
                            <a:schemeClr val="tx1"/>
                          </a:solidFill>
                          <a:latin typeface="Times New Roman" pitchFamily="18" charset="0"/>
                          <a:cs typeface="Times New Roman" pitchFamily="18" charset="0"/>
                        </a:rPr>
                        <a:t>Tỉ</a:t>
                      </a:r>
                      <a:r>
                        <a:rPr lang="vi-VN" sz="2800" b="1" baseline="0" dirty="0" smtClean="0">
                          <a:solidFill>
                            <a:schemeClr val="tx1"/>
                          </a:solidFill>
                          <a:latin typeface="Times New Roman" pitchFamily="18" charset="0"/>
                          <a:cs typeface="Times New Roman" pitchFamily="18" charset="0"/>
                        </a:rPr>
                        <a:t> lệ</a:t>
                      </a:r>
                    </a:p>
                    <a:p>
                      <a:r>
                        <a:rPr lang="vi-VN" sz="2800" b="1" baseline="0" dirty="0" smtClean="0">
                          <a:solidFill>
                            <a:schemeClr val="tx1"/>
                          </a:solidFill>
                          <a:latin typeface="Times New Roman" pitchFamily="18" charset="0"/>
                          <a:cs typeface="Times New Roman" pitchFamily="18" charset="0"/>
                        </a:rPr>
                        <a:t>Đất</a:t>
                      </a:r>
                      <a:endParaRPr lang="en-GB"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dirty="0" smtClean="0">
                          <a:solidFill>
                            <a:schemeClr val="tx1"/>
                          </a:solidFill>
                          <a:latin typeface="Times New Roman" pitchFamily="18" charset="0"/>
                          <a:cs typeface="Times New Roman" pitchFamily="18" charset="0"/>
                        </a:rPr>
                        <a:t>Cát</a:t>
                      </a:r>
                      <a:endParaRPr lang="en-GB"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dirty="0" smtClean="0">
                          <a:solidFill>
                            <a:schemeClr val="tx1"/>
                          </a:solidFill>
                          <a:latin typeface="Times New Roman" pitchFamily="18" charset="0"/>
                          <a:cs typeface="Times New Roman" pitchFamily="18" charset="0"/>
                        </a:rPr>
                        <a:t>Limon</a:t>
                      </a:r>
                      <a:endParaRPr lang="en-GB"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dirty="0" smtClean="0">
                          <a:solidFill>
                            <a:schemeClr val="tx1"/>
                          </a:solidFill>
                          <a:latin typeface="Times New Roman" pitchFamily="18" charset="0"/>
                          <a:cs typeface="Times New Roman" pitchFamily="18" charset="0"/>
                        </a:rPr>
                        <a:t>Sét</a:t>
                      </a:r>
                      <a:endParaRPr lang="en-GB"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862">
                <a:tc>
                  <a:txBody>
                    <a:bodyPr/>
                    <a:lstStyle/>
                    <a:p>
                      <a:pPr algn="l"/>
                      <a:r>
                        <a:rPr lang="vi-VN" sz="3200" b="1" dirty="0" smtClean="0">
                          <a:latin typeface="Times New Roman" pitchFamily="18" charset="0"/>
                          <a:cs typeface="Times New Roman" pitchFamily="18" charset="0"/>
                        </a:rPr>
                        <a:t>Đất</a:t>
                      </a:r>
                      <a:r>
                        <a:rPr lang="vi-VN" sz="3200" b="1" baseline="0" dirty="0" smtClean="0">
                          <a:latin typeface="Times New Roman" pitchFamily="18" charset="0"/>
                          <a:cs typeface="Times New Roman" pitchFamily="18" charset="0"/>
                        </a:rPr>
                        <a:t> cát</a:t>
                      </a:r>
                      <a:endParaRPr lang="en-GB" sz="32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dirty="0" smtClean="0"/>
                        <a:t>85%</a:t>
                      </a:r>
                      <a:endParaRPr lang="en-GB"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smtClean="0"/>
                        <a:t>10%</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smtClean="0"/>
                        <a:t>5%</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6502">
                <a:tc>
                  <a:txBody>
                    <a:bodyPr/>
                    <a:lstStyle/>
                    <a:p>
                      <a:pPr algn="l"/>
                      <a:r>
                        <a:rPr lang="vi-VN" sz="3200" b="1" smtClean="0">
                          <a:latin typeface="Times New Roman" pitchFamily="18" charset="0"/>
                          <a:cs typeface="Times New Roman" pitchFamily="18" charset="0"/>
                        </a:rPr>
                        <a:t>Đất</a:t>
                      </a:r>
                      <a:r>
                        <a:rPr lang="vi-VN" sz="3200" b="1" baseline="0" smtClean="0">
                          <a:latin typeface="Times New Roman" pitchFamily="18" charset="0"/>
                          <a:cs typeface="Times New Roman" pitchFamily="18" charset="0"/>
                        </a:rPr>
                        <a:t> thịt</a:t>
                      </a:r>
                      <a:endParaRPr lang="en-GB" sz="32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smtClean="0"/>
                        <a:t>45%</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dirty="0" smtClean="0"/>
                        <a:t>40%</a:t>
                      </a:r>
                      <a:endParaRPr lang="en-GB"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smtClean="0"/>
                        <a:t>15%</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7347">
                <a:tc>
                  <a:txBody>
                    <a:bodyPr/>
                    <a:lstStyle/>
                    <a:p>
                      <a:pPr algn="l"/>
                      <a:r>
                        <a:rPr lang="vi-VN" sz="3200" b="1" smtClean="0">
                          <a:latin typeface="Times New Roman" pitchFamily="18" charset="0"/>
                          <a:cs typeface="Times New Roman" pitchFamily="18" charset="0"/>
                        </a:rPr>
                        <a:t>Đất</a:t>
                      </a:r>
                      <a:r>
                        <a:rPr lang="vi-VN" sz="3200" b="1" baseline="0" smtClean="0">
                          <a:latin typeface="Times New Roman" pitchFamily="18" charset="0"/>
                          <a:cs typeface="Times New Roman" pitchFamily="18" charset="0"/>
                        </a:rPr>
                        <a:t> sét</a:t>
                      </a:r>
                      <a:endParaRPr lang="en-GB" sz="32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smtClean="0"/>
                        <a:t>25%</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smtClean="0"/>
                        <a:t>30%</a:t>
                      </a:r>
                      <a:endParaRPr lang="en-GB" sz="2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b="1" dirty="0" smtClean="0"/>
                        <a:t>45%</a:t>
                      </a:r>
                      <a:endParaRPr lang="en-GB"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1000"/>
                                        <p:tgtEl>
                                          <p:spTgt spid="2">
                                            <p:txEl>
                                              <p:pRg st="3" end="3"/>
                                            </p:txEl>
                                          </p:spTgt>
                                        </p:tgtEl>
                                      </p:cBhvr>
                                    </p:animEffect>
                                    <p:anim calcmode="lin" valueType="num">
                                      <p:cBhvr>
                                        <p:cTn id="4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44" y="0"/>
            <a:ext cx="9001156" cy="1143000"/>
          </a:xfrm>
        </p:spPr>
        <p:txBody>
          <a:bodyPr>
            <a:noAutofit/>
          </a:bodyPr>
          <a:lstStyle/>
          <a:p>
            <a:r>
              <a:rPr lang="vi-VN" sz="4000" b="1" dirty="0" smtClean="0">
                <a:solidFill>
                  <a:srgbClr val="FF0000"/>
                </a:solidFill>
                <a:latin typeface="Times New Roman" pitchFamily="18" charset="0"/>
                <a:cs typeface="Times New Roman" pitchFamily="18" charset="0"/>
              </a:rPr>
              <a:t>I. </a:t>
            </a:r>
            <a:r>
              <a:rPr lang="vi-VN" sz="4000" b="1" u="sng" dirty="0" smtClean="0">
                <a:solidFill>
                  <a:srgbClr val="FF0000"/>
                </a:solidFill>
                <a:latin typeface="Times New Roman" pitchFamily="18" charset="0"/>
                <a:cs typeface="Times New Roman" pitchFamily="18" charset="0"/>
              </a:rPr>
              <a:t>Thành phần cơ giới của đất là gì?</a:t>
            </a:r>
            <a:endParaRPr lang="en-GB" sz="4000" b="1" u="sng" dirty="0">
              <a:solidFill>
                <a:srgbClr val="FF0000"/>
              </a:solidFill>
              <a:latin typeface="Times New Roman" pitchFamily="18" charset="0"/>
              <a:cs typeface="Times New Roman" pitchFamily="18" charset="0"/>
            </a:endParaRPr>
          </a:p>
        </p:txBody>
      </p:sp>
      <p:sp>
        <p:nvSpPr>
          <p:cNvPr id="16" name="Slide Number Placeholder 15"/>
          <p:cNvSpPr>
            <a:spLocks noGrp="1"/>
          </p:cNvSpPr>
          <p:nvPr>
            <p:ph type="sldNum" sz="quarter" idx="15"/>
          </p:nvPr>
        </p:nvSpPr>
        <p:spPr/>
        <p:txBody>
          <a:bodyPr/>
          <a:lstStyle/>
          <a:p>
            <a:fld id="{77F4FC88-73E8-4300-B29C-42DC2F0FF40B}" type="slidenum">
              <a:rPr lang="en-GB" smtClean="0"/>
              <a:pPr/>
              <a:t>8</a:t>
            </a:fld>
            <a:endParaRPr lang="en-GB"/>
          </a:p>
        </p:txBody>
      </p:sp>
      <p:pic>
        <p:nvPicPr>
          <p:cNvPr id="4" name="Picture 16" descr="đất thịt"/>
          <p:cNvPicPr>
            <a:picLocks noChangeAspect="1" noChangeArrowheads="1"/>
          </p:cNvPicPr>
          <p:nvPr/>
        </p:nvPicPr>
        <p:blipFill>
          <a:blip r:embed="rId2"/>
          <a:srcRect/>
          <a:stretch>
            <a:fillRect/>
          </a:stretch>
        </p:blipFill>
        <p:spPr bwMode="auto">
          <a:xfrm>
            <a:off x="428596" y="3140968"/>
            <a:ext cx="3783364" cy="2952328"/>
          </a:xfrm>
          <a:prstGeom prst="rect">
            <a:avLst/>
          </a:prstGeom>
          <a:noFill/>
        </p:spPr>
      </p:pic>
      <p:pic>
        <p:nvPicPr>
          <p:cNvPr id="5" name="Picture 14" descr="đất cát"/>
          <p:cNvPicPr>
            <a:picLocks noChangeAspect="1" noChangeArrowheads="1"/>
          </p:cNvPicPr>
          <p:nvPr/>
        </p:nvPicPr>
        <p:blipFill>
          <a:blip r:embed="rId3"/>
          <a:srcRect/>
          <a:stretch>
            <a:fillRect/>
          </a:stretch>
        </p:blipFill>
        <p:spPr bwMode="auto">
          <a:xfrm>
            <a:off x="4286248" y="1071546"/>
            <a:ext cx="4246192" cy="2362200"/>
          </a:xfrm>
          <a:prstGeom prst="rect">
            <a:avLst/>
          </a:prstGeom>
          <a:noFill/>
        </p:spPr>
      </p:pic>
      <p:sp>
        <p:nvSpPr>
          <p:cNvPr id="7" name="Right Arrow 6"/>
          <p:cNvSpPr/>
          <p:nvPr/>
        </p:nvSpPr>
        <p:spPr>
          <a:xfrm rot="350184">
            <a:off x="585268" y="1401257"/>
            <a:ext cx="2924046" cy="1284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3 loại đất chính:</a:t>
            </a:r>
            <a:endParaRPr lang="en-GB" sz="2400" b="1" dirty="0">
              <a:solidFill>
                <a:schemeClr val="tx1"/>
              </a:solidFill>
              <a:latin typeface="Times New Roman" pitchFamily="18" charset="0"/>
              <a:cs typeface="Times New Roman" pitchFamily="18" charset="0"/>
            </a:endParaRPr>
          </a:p>
        </p:txBody>
      </p:sp>
      <p:sp>
        <p:nvSpPr>
          <p:cNvPr id="8" name="TextBox 7"/>
          <p:cNvSpPr txBox="1"/>
          <p:nvPr/>
        </p:nvSpPr>
        <p:spPr>
          <a:xfrm>
            <a:off x="1635632" y="6093296"/>
            <a:ext cx="2000264" cy="461665"/>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Đất thịt</a:t>
            </a:r>
            <a:endParaRPr lang="en-GB" sz="2400" b="1" dirty="0">
              <a:latin typeface="Times New Roman" pitchFamily="18" charset="0"/>
              <a:cs typeface="Times New Roman" pitchFamily="18" charset="0"/>
            </a:endParaRPr>
          </a:p>
        </p:txBody>
      </p:sp>
      <p:sp>
        <p:nvSpPr>
          <p:cNvPr id="9" name="TextBox 8"/>
          <p:cNvSpPr txBox="1"/>
          <p:nvPr/>
        </p:nvSpPr>
        <p:spPr>
          <a:xfrm>
            <a:off x="5954402" y="3399383"/>
            <a:ext cx="1785950" cy="461665"/>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Đất cát</a:t>
            </a:r>
            <a:endParaRPr lang="en-GB" sz="2400" b="1" dirty="0">
              <a:latin typeface="Times New Roman" pitchFamily="18" charset="0"/>
              <a:cs typeface="Times New Roman" pitchFamily="18" charset="0"/>
            </a:endParaRPr>
          </a:p>
        </p:txBody>
      </p:sp>
      <p:sp>
        <p:nvSpPr>
          <p:cNvPr id="10" name="TextBox 9"/>
          <p:cNvSpPr txBox="1"/>
          <p:nvPr/>
        </p:nvSpPr>
        <p:spPr>
          <a:xfrm>
            <a:off x="6012160" y="6381328"/>
            <a:ext cx="1428760" cy="461665"/>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Đất sét</a:t>
            </a:r>
            <a:endParaRPr lang="en-GB" sz="2400" b="1" dirty="0">
              <a:latin typeface="Times New Roman" pitchFamily="18" charset="0"/>
              <a:cs typeface="Times New Roman" pitchFamily="18" charset="0"/>
            </a:endParaRPr>
          </a:p>
        </p:txBody>
      </p:sp>
      <p:pic>
        <p:nvPicPr>
          <p:cNvPr id="1026" name="Picture 2" descr="C:\Users\user\Pictures\ds.jpg"/>
          <p:cNvPicPr>
            <a:picLocks noChangeAspect="1" noChangeArrowheads="1"/>
          </p:cNvPicPr>
          <p:nvPr/>
        </p:nvPicPr>
        <p:blipFill>
          <a:blip r:embed="rId4"/>
          <a:srcRect/>
          <a:stretch>
            <a:fillRect/>
          </a:stretch>
        </p:blipFill>
        <p:spPr bwMode="auto">
          <a:xfrm>
            <a:off x="4286248" y="4077071"/>
            <a:ext cx="4246192" cy="23192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800" y="-387424"/>
            <a:ext cx="7467600" cy="1143000"/>
          </a:xfrm>
        </p:spPr>
        <p:txBody>
          <a:bodyPr>
            <a:normAutofit/>
          </a:bodyPr>
          <a:lstStyle/>
          <a:p>
            <a:r>
              <a:rPr lang="vi-VN" sz="4000" b="1" dirty="0" smtClean="0">
                <a:solidFill>
                  <a:srgbClr val="FF0000"/>
                </a:solidFill>
                <a:latin typeface="Times New Roman" pitchFamily="18" charset="0"/>
                <a:cs typeface="Times New Roman" pitchFamily="18" charset="0"/>
              </a:rPr>
              <a:t>II. </a:t>
            </a:r>
            <a:r>
              <a:rPr lang="vi-VN" sz="4000" b="1" u="sng" dirty="0" smtClean="0">
                <a:solidFill>
                  <a:srgbClr val="FF0000"/>
                </a:solidFill>
                <a:latin typeface="Times New Roman" pitchFamily="18" charset="0"/>
                <a:cs typeface="Times New Roman" pitchFamily="18" charset="0"/>
              </a:rPr>
              <a:t>Độ chua, độ kiềm của đất:</a:t>
            </a:r>
            <a:endParaRPr lang="en-GB" sz="4000" b="1" u="sng" dirty="0">
              <a:solidFill>
                <a:srgbClr val="FF0000"/>
              </a:solidFill>
              <a:latin typeface="Times New Roman" pitchFamily="18" charset="0"/>
              <a:cs typeface="Times New Roman" pitchFamily="18" charset="0"/>
            </a:endParaRPr>
          </a:p>
        </p:txBody>
      </p:sp>
      <p:sp>
        <p:nvSpPr>
          <p:cNvPr id="11" name="Slide Number Placeholder 10"/>
          <p:cNvSpPr>
            <a:spLocks noGrp="1"/>
          </p:cNvSpPr>
          <p:nvPr>
            <p:ph type="sldNum" sz="quarter" idx="15"/>
          </p:nvPr>
        </p:nvSpPr>
        <p:spPr/>
        <p:txBody>
          <a:bodyPr/>
          <a:lstStyle/>
          <a:p>
            <a:fld id="{77F4FC88-73E8-4300-B29C-42DC2F0FF40B}" type="slidenum">
              <a:rPr lang="en-GB" smtClean="0"/>
              <a:pPr/>
              <a:t>9</a:t>
            </a:fld>
            <a:endParaRPr lang="en-GB"/>
          </a:p>
        </p:txBody>
      </p:sp>
      <p:pic>
        <p:nvPicPr>
          <p:cNvPr id="4" name="Picture 12" descr="giấy quỳ là loại chất chỉ thị pH đơn giản và thông dụng"/>
          <p:cNvPicPr>
            <a:picLocks noChangeAspect="1" noChangeArrowheads="1"/>
          </p:cNvPicPr>
          <p:nvPr/>
        </p:nvPicPr>
        <p:blipFill>
          <a:blip r:embed="rId2"/>
          <a:srcRect/>
          <a:stretch>
            <a:fillRect/>
          </a:stretch>
        </p:blipFill>
        <p:spPr bwMode="auto">
          <a:xfrm>
            <a:off x="1000100" y="3143248"/>
            <a:ext cx="6629400" cy="3714752"/>
          </a:xfrm>
          <a:prstGeom prst="rect">
            <a:avLst/>
          </a:prstGeom>
          <a:noFill/>
        </p:spPr>
      </p:pic>
      <p:sp>
        <p:nvSpPr>
          <p:cNvPr id="5" name="Rounded Rectangle 4"/>
          <p:cNvSpPr/>
          <p:nvPr/>
        </p:nvSpPr>
        <p:spPr>
          <a:xfrm>
            <a:off x="785786" y="2860346"/>
            <a:ext cx="750099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Giấy quỳ là loại chất chỉ thị pH đơn giản và thông dụng</a:t>
            </a:r>
            <a:endParaRPr lang="en-GB" sz="3200"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6712"/>
            <a:ext cx="7675216" cy="1724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1969</TotalTime>
  <Words>1329</Words>
  <Application>Microsoft Office PowerPoint</Application>
  <PresentationFormat>On-screen Show (4:3)</PresentationFormat>
  <Paragraphs>212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PowerPoint Presentation</vt:lpstr>
      <vt:lpstr>NỘI DUNG</vt:lpstr>
      <vt:lpstr>I. Thành phần cơ giới của đất là gì?</vt:lpstr>
      <vt:lpstr>I. Thành phần cơ giới của đất là gì?</vt:lpstr>
      <vt:lpstr>I. Thành phần cơ giới của đất là gì?</vt:lpstr>
      <vt:lpstr>I. Thành phần cơ giới của đất là gì? </vt:lpstr>
      <vt:lpstr>I. Thành phần cơ giới của đất là gì?</vt:lpstr>
      <vt:lpstr>I. Thành phần cơ giới của đất là gì?</vt:lpstr>
      <vt:lpstr>II. Độ chua, độ kiềm của đất:</vt:lpstr>
      <vt:lpstr>II. Độ chua, độ kiềm của đất:</vt:lpstr>
      <vt:lpstr>II. Độ chua, độ kiềm của đất:</vt:lpstr>
      <vt:lpstr>II. Độ chua, độ kiềm của đất:</vt:lpstr>
      <vt:lpstr>II. Độ chua, độ kiềm của đất:</vt:lpstr>
      <vt:lpstr>PowerPoint Presentation</vt:lpstr>
      <vt:lpstr>II. Độ chua, độ kiềm của đất:</vt:lpstr>
      <vt:lpstr>MỘT SỐ BIỆN PHÁP CẢI TẠO ĐẤT</vt:lpstr>
      <vt:lpstr>III. Khả năng giữ nước và chất dinh dưỡng của đất:</vt:lpstr>
      <vt:lpstr>III. Khả năng giữ nước và chất dinh dưỡng của đất:</vt:lpstr>
      <vt:lpstr>III. Khả năng giữ nước và chất dinh dưỡng của đất:</vt:lpstr>
      <vt:lpstr>III. Khả năng giữ nước và chất dinh dưỡng của đất:</vt:lpstr>
      <vt:lpstr>IV. Độ phì nhiêu của đất là gì?</vt:lpstr>
      <vt:lpstr>IV. Độ phì nhiêu của đất là gì?</vt:lpstr>
      <vt:lpstr>IV. Độ phì nhiêu của đất là gì?</vt:lpstr>
      <vt:lpstr>IV. Độ phì nhiêu của đất là gì?</vt:lpstr>
      <vt:lpstr>PowerPoint Presentation</vt:lpstr>
      <vt:lpstr>V. Luyện tập:</vt:lpstr>
      <vt:lpstr>VI. Vận dụng:</vt:lpstr>
      <vt:lpstr>VII. Hướng dẫn tự học: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user</dc:creator>
  <cp:lastModifiedBy>Windows User</cp:lastModifiedBy>
  <cp:revision>183</cp:revision>
  <dcterms:created xsi:type="dcterms:W3CDTF">2015-09-19T09:29:10Z</dcterms:created>
  <dcterms:modified xsi:type="dcterms:W3CDTF">2021-09-21T12:18:37Z</dcterms:modified>
</cp:coreProperties>
</file>