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BÀI 13: PHẢN ỨNG HÓA HỌC </a:t>
            </a:r>
            <a:endParaRPr lang="vi-VN" dirty="0">
              <a:solidFill>
                <a:srgbClr val="FF0000"/>
              </a:solidFill>
            </a:endParaRPr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AutoNum type="romanUcPeriod"/>
            </a:pPr>
            <a:r>
              <a:rPr lang="en-US" b="1" dirty="0" smtClean="0">
                <a:solidFill>
                  <a:srgbClr val="FF0000"/>
                </a:solidFill>
              </a:rPr>
              <a:t>ĐỊNH </a:t>
            </a:r>
            <a:r>
              <a:rPr lang="en-US" b="1" dirty="0">
                <a:solidFill>
                  <a:srgbClr val="FF0000"/>
                </a:solidFill>
              </a:rPr>
              <a:t>NGHĨA </a:t>
            </a:r>
            <a:endParaRPr lang="en-US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vi-VN" dirty="0">
              <a:solidFill>
                <a:srgbClr val="FF0000"/>
              </a:solidFill>
            </a:endParaRPr>
          </a:p>
        </p:txBody>
      </p:sp>
      <p:pic>
        <p:nvPicPr>
          <p:cNvPr id="5" name="Ảnh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3280" y="3657600"/>
            <a:ext cx="5461502" cy="3176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4057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BÀI 13: PHẢN ỨNG HÓA HỌC </a:t>
            </a:r>
            <a:endParaRPr lang="vi-VN" dirty="0">
              <a:solidFill>
                <a:srgbClr val="FF0000"/>
              </a:solidFill>
            </a:endParaRPr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IV. DẤU HIỆU PUHH </a:t>
            </a:r>
            <a:endParaRPr lang="en-US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vi-VN" dirty="0">
              <a:solidFill>
                <a:srgbClr val="FF0000"/>
              </a:solidFill>
            </a:endParaRPr>
          </a:p>
        </p:txBody>
      </p:sp>
      <p:pic>
        <p:nvPicPr>
          <p:cNvPr id="5" name="Ảnh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4495800"/>
            <a:ext cx="4191000" cy="2334492"/>
          </a:xfrm>
          <a:prstGeom prst="rect">
            <a:avLst/>
          </a:prstGeom>
        </p:spPr>
      </p:pic>
      <p:pic>
        <p:nvPicPr>
          <p:cNvPr id="6" name="Ảnh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209799"/>
            <a:ext cx="4114800" cy="2285999"/>
          </a:xfrm>
          <a:prstGeom prst="rect">
            <a:avLst/>
          </a:prstGeom>
        </p:spPr>
      </p:pic>
      <p:pic>
        <p:nvPicPr>
          <p:cNvPr id="7" name="Ảnh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4495800"/>
            <a:ext cx="4114800" cy="2396835"/>
          </a:xfrm>
          <a:prstGeom prst="rect">
            <a:avLst/>
          </a:prstGeom>
        </p:spPr>
      </p:pic>
      <p:pic>
        <p:nvPicPr>
          <p:cNvPr id="9" name="Ảnh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2209800"/>
            <a:ext cx="4149436" cy="2285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7509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BÀI 13: PHẢN ỨNG HÓA HỌC </a:t>
            </a:r>
            <a:endParaRPr lang="vi-VN" dirty="0">
              <a:solidFill>
                <a:srgbClr val="FF0000"/>
              </a:solidFill>
            </a:endParaRPr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IV. DẤU HIỆU PUHH </a:t>
            </a:r>
            <a:endParaRPr lang="vi-VN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smtClean="0"/>
              <a:t>- </a:t>
            </a:r>
            <a:r>
              <a:rPr lang="en-US" dirty="0" err="1"/>
              <a:t>Thay</a:t>
            </a:r>
            <a:r>
              <a:rPr lang="en-US" dirty="0"/>
              <a:t> </a:t>
            </a:r>
            <a:r>
              <a:rPr lang="en-US" dirty="0" err="1"/>
              <a:t>đổi</a:t>
            </a:r>
            <a:r>
              <a:rPr lang="en-US" dirty="0"/>
              <a:t> </a:t>
            </a:r>
            <a:r>
              <a:rPr lang="en-US" dirty="0" err="1"/>
              <a:t>màu</a:t>
            </a:r>
            <a:r>
              <a:rPr lang="en-US" dirty="0"/>
              <a:t> </a:t>
            </a:r>
            <a:r>
              <a:rPr lang="en-US" dirty="0" err="1"/>
              <a:t>sắc</a:t>
            </a:r>
            <a:r>
              <a:rPr lang="en-US" dirty="0"/>
              <a:t> </a:t>
            </a:r>
            <a:endParaRPr lang="vi-VN" dirty="0"/>
          </a:p>
          <a:p>
            <a:pPr>
              <a:buFontTx/>
              <a:buChar char="-"/>
            </a:pP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/>
              <a:t>chất</a:t>
            </a:r>
            <a:r>
              <a:rPr lang="en-US" dirty="0"/>
              <a:t> </a:t>
            </a:r>
            <a:r>
              <a:rPr lang="en-US" dirty="0" err="1"/>
              <a:t>khí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 smtClean="0"/>
              <a:t>- </a:t>
            </a:r>
            <a:r>
              <a:rPr lang="en-US" dirty="0" err="1"/>
              <a:t>Tạo</a:t>
            </a:r>
            <a:r>
              <a:rPr lang="en-US" dirty="0"/>
              <a:t> </a:t>
            </a:r>
            <a:r>
              <a:rPr lang="en-US" dirty="0" err="1"/>
              <a:t>chất</a:t>
            </a:r>
            <a:r>
              <a:rPr lang="en-US" dirty="0"/>
              <a:t> </a:t>
            </a:r>
            <a:r>
              <a:rPr lang="en-US" dirty="0" err="1"/>
              <a:t>kết</a:t>
            </a:r>
            <a:r>
              <a:rPr lang="en-US" dirty="0"/>
              <a:t> </a:t>
            </a:r>
            <a:r>
              <a:rPr lang="en-US" dirty="0" err="1"/>
              <a:t>tủa</a:t>
            </a:r>
            <a:r>
              <a:rPr lang="en-US" dirty="0"/>
              <a:t> </a:t>
            </a:r>
            <a:endParaRPr lang="vi-VN" dirty="0"/>
          </a:p>
          <a:p>
            <a:pPr marL="0" indent="0">
              <a:buNone/>
            </a:pPr>
            <a:r>
              <a:rPr lang="en-US" dirty="0" smtClean="0"/>
              <a:t>- </a:t>
            </a:r>
            <a:r>
              <a:rPr lang="en-US" dirty="0" err="1"/>
              <a:t>Tỏa</a:t>
            </a:r>
            <a:r>
              <a:rPr lang="en-US" dirty="0"/>
              <a:t> </a:t>
            </a:r>
            <a:r>
              <a:rPr lang="en-US" dirty="0" err="1"/>
              <a:t>nhiệt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phát</a:t>
            </a:r>
            <a:r>
              <a:rPr lang="en-US" dirty="0"/>
              <a:t> </a:t>
            </a:r>
            <a:r>
              <a:rPr lang="en-US" dirty="0" err="1"/>
              <a:t>sáng</a:t>
            </a:r>
            <a:r>
              <a:rPr lang="en-US" dirty="0"/>
              <a:t> </a:t>
            </a: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1921035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BÀI 13: PHẢN ỨNG HÓA HỌC </a:t>
            </a:r>
            <a:endParaRPr lang="vi-VN" dirty="0">
              <a:solidFill>
                <a:srgbClr val="FF0000"/>
              </a:solidFill>
            </a:endParaRPr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AutoNum type="romanUcPeriod"/>
            </a:pPr>
            <a:r>
              <a:rPr lang="en-US" b="1" dirty="0" smtClean="0">
                <a:solidFill>
                  <a:srgbClr val="FF0000"/>
                </a:solidFill>
              </a:rPr>
              <a:t>ĐỊNH NGHĨA</a:t>
            </a:r>
          </a:p>
          <a:p>
            <a:pPr marL="0" indent="0">
              <a:buNone/>
            </a:pPr>
            <a:endParaRPr lang="vi-VN" dirty="0">
              <a:solidFill>
                <a:srgbClr val="FF0000"/>
              </a:solidFill>
            </a:endParaRPr>
          </a:p>
        </p:txBody>
      </p:sp>
      <p:pic>
        <p:nvPicPr>
          <p:cNvPr id="4" name="Ản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6440" y="4105275"/>
            <a:ext cx="5267560" cy="275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7618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BÀI 13: PHẢN ỨNG HÓA HỌC </a:t>
            </a:r>
            <a:endParaRPr lang="vi-VN" dirty="0">
              <a:solidFill>
                <a:srgbClr val="FF0000"/>
              </a:solidFill>
            </a:endParaRPr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I. </a:t>
            </a:r>
            <a:r>
              <a:rPr lang="en-US" b="1" dirty="0">
                <a:solidFill>
                  <a:srgbClr val="FF0000"/>
                </a:solidFill>
              </a:rPr>
              <a:t>ĐỊNH NGHĨA </a:t>
            </a:r>
            <a:endParaRPr lang="vi-VN" dirty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r>
              <a:rPr lang="en-US" dirty="0" err="1" smtClean="0"/>
              <a:t>Phản</a:t>
            </a:r>
            <a:r>
              <a:rPr lang="en-US" dirty="0" smtClean="0"/>
              <a:t> </a:t>
            </a:r>
            <a:r>
              <a:rPr lang="en-US" dirty="0" err="1"/>
              <a:t>ứng</a:t>
            </a:r>
            <a:r>
              <a:rPr lang="en-US" dirty="0"/>
              <a:t> </a:t>
            </a:r>
            <a:r>
              <a:rPr lang="en-US" dirty="0" err="1"/>
              <a:t>hóa</a:t>
            </a:r>
            <a:r>
              <a:rPr lang="en-US" dirty="0"/>
              <a:t> </a:t>
            </a:r>
            <a:r>
              <a:rPr lang="en-US" dirty="0" err="1"/>
              <a:t>học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quá</a:t>
            </a:r>
            <a:r>
              <a:rPr lang="en-US" dirty="0"/>
              <a:t> </a:t>
            </a:r>
            <a:r>
              <a:rPr lang="en-US" dirty="0" err="1"/>
              <a:t>trình</a:t>
            </a:r>
            <a:r>
              <a:rPr lang="en-US" dirty="0"/>
              <a:t> </a:t>
            </a:r>
            <a:r>
              <a:rPr lang="en-US" dirty="0" err="1"/>
              <a:t>biến</a:t>
            </a:r>
            <a:r>
              <a:rPr lang="en-US" dirty="0"/>
              <a:t> </a:t>
            </a:r>
            <a:r>
              <a:rPr lang="en-US" dirty="0" err="1"/>
              <a:t>đổi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i="1" dirty="0" err="1" smtClean="0">
                <a:solidFill>
                  <a:schemeClr val="accent1"/>
                </a:solidFill>
              </a:rPr>
              <a:t>chất</a:t>
            </a:r>
            <a:r>
              <a:rPr lang="en-US" i="1" dirty="0" smtClean="0">
                <a:solidFill>
                  <a:schemeClr val="accent1"/>
                </a:solidFill>
              </a:rPr>
              <a:t> </a:t>
            </a:r>
            <a:r>
              <a:rPr lang="en-US" i="1" dirty="0" err="1" smtClean="0">
                <a:solidFill>
                  <a:schemeClr val="accent1"/>
                </a:solidFill>
              </a:rPr>
              <a:t>này</a:t>
            </a:r>
            <a:r>
              <a:rPr lang="en-US" dirty="0" smtClean="0"/>
              <a:t> </a:t>
            </a:r>
            <a:r>
              <a:rPr lang="en-US" dirty="0" err="1"/>
              <a:t>thành</a:t>
            </a:r>
            <a:r>
              <a:rPr lang="en-US" dirty="0"/>
              <a:t> </a:t>
            </a:r>
            <a:r>
              <a:rPr lang="en-US" i="1" dirty="0" err="1" smtClean="0">
                <a:solidFill>
                  <a:schemeClr val="accent1"/>
                </a:solidFill>
              </a:rPr>
              <a:t>chất</a:t>
            </a:r>
            <a:r>
              <a:rPr lang="en-US" i="1" dirty="0" smtClean="0">
                <a:solidFill>
                  <a:schemeClr val="accent1"/>
                </a:solidFill>
              </a:rPr>
              <a:t> </a:t>
            </a:r>
            <a:r>
              <a:rPr lang="en-US" i="1" dirty="0" err="1" smtClean="0">
                <a:solidFill>
                  <a:schemeClr val="accent1"/>
                </a:solidFill>
              </a:rPr>
              <a:t>khác</a:t>
            </a:r>
            <a:r>
              <a:rPr lang="en-US" i="1" dirty="0">
                <a:solidFill>
                  <a:schemeClr val="accent1"/>
                </a:solidFill>
              </a:rPr>
              <a:t>.</a:t>
            </a:r>
            <a:endParaRPr lang="en-US" i="1" dirty="0" smtClean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325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BÀI 13: PHẢN ỨNG HÓA HỌC </a:t>
            </a:r>
            <a:endParaRPr lang="vi-VN" dirty="0">
              <a:solidFill>
                <a:srgbClr val="FF0000"/>
              </a:solidFill>
            </a:endParaRPr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I. </a:t>
            </a:r>
            <a:r>
              <a:rPr lang="en-US" b="1" dirty="0">
                <a:solidFill>
                  <a:srgbClr val="FF0000"/>
                </a:solidFill>
              </a:rPr>
              <a:t>ĐỊNH NGHĨA </a:t>
            </a:r>
            <a:endParaRPr lang="vi-VN" dirty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r>
              <a:rPr lang="en-US" i="1" dirty="0" err="1" smtClean="0">
                <a:solidFill>
                  <a:schemeClr val="accent1"/>
                </a:solidFill>
              </a:rPr>
              <a:t>Phương</a:t>
            </a:r>
            <a:r>
              <a:rPr lang="en-US" i="1" dirty="0" smtClean="0">
                <a:solidFill>
                  <a:schemeClr val="accent1"/>
                </a:solidFill>
              </a:rPr>
              <a:t> </a:t>
            </a:r>
            <a:r>
              <a:rPr lang="en-US" i="1" dirty="0" err="1" smtClean="0">
                <a:solidFill>
                  <a:schemeClr val="accent1"/>
                </a:solidFill>
              </a:rPr>
              <a:t>trình</a:t>
            </a:r>
            <a:r>
              <a:rPr lang="en-US" i="1" dirty="0" smtClean="0">
                <a:solidFill>
                  <a:schemeClr val="accent1"/>
                </a:solidFill>
              </a:rPr>
              <a:t> </a:t>
            </a:r>
            <a:r>
              <a:rPr lang="en-US" i="1" dirty="0" err="1" smtClean="0">
                <a:solidFill>
                  <a:schemeClr val="accent1"/>
                </a:solidFill>
              </a:rPr>
              <a:t>chữ</a:t>
            </a:r>
            <a:r>
              <a:rPr lang="en-US" i="1" dirty="0" smtClean="0">
                <a:solidFill>
                  <a:schemeClr val="accent1"/>
                </a:solidFill>
              </a:rPr>
              <a:t>: </a:t>
            </a:r>
          </a:p>
          <a:p>
            <a:pPr marL="0" indent="0" algn="ctr">
              <a:buNone/>
            </a:pPr>
            <a:r>
              <a:rPr lang="en-US" b="1" i="1" dirty="0" err="1">
                <a:solidFill>
                  <a:schemeClr val="accent1"/>
                </a:solidFill>
              </a:rPr>
              <a:t>Tên</a:t>
            </a:r>
            <a:r>
              <a:rPr lang="en-US" b="1" i="1" dirty="0">
                <a:solidFill>
                  <a:schemeClr val="accent1"/>
                </a:solidFill>
              </a:rPr>
              <a:t> </a:t>
            </a:r>
            <a:r>
              <a:rPr lang="en-US" b="1" i="1" dirty="0" err="1">
                <a:solidFill>
                  <a:schemeClr val="accent1"/>
                </a:solidFill>
              </a:rPr>
              <a:t>các</a:t>
            </a:r>
            <a:r>
              <a:rPr lang="en-US" b="1" i="1" dirty="0">
                <a:solidFill>
                  <a:schemeClr val="accent1"/>
                </a:solidFill>
              </a:rPr>
              <a:t> </a:t>
            </a:r>
            <a:r>
              <a:rPr lang="en-US" b="1" i="1" dirty="0" err="1">
                <a:solidFill>
                  <a:schemeClr val="accent1"/>
                </a:solidFill>
              </a:rPr>
              <a:t>chất</a:t>
            </a:r>
            <a:r>
              <a:rPr lang="en-US" b="1" i="1" dirty="0">
                <a:solidFill>
                  <a:schemeClr val="accent1"/>
                </a:solidFill>
              </a:rPr>
              <a:t> </a:t>
            </a:r>
            <a:r>
              <a:rPr lang="en-US" b="1" i="1" dirty="0" err="1">
                <a:solidFill>
                  <a:schemeClr val="accent1"/>
                </a:solidFill>
              </a:rPr>
              <a:t>phản</a:t>
            </a:r>
            <a:r>
              <a:rPr lang="en-US" b="1" i="1" dirty="0">
                <a:solidFill>
                  <a:schemeClr val="accent1"/>
                </a:solidFill>
              </a:rPr>
              <a:t> </a:t>
            </a:r>
            <a:r>
              <a:rPr lang="en-US" b="1" i="1" dirty="0" err="1">
                <a:solidFill>
                  <a:schemeClr val="accent1"/>
                </a:solidFill>
              </a:rPr>
              <a:t>ứng</a:t>
            </a:r>
            <a:r>
              <a:rPr lang="en-US" b="1" i="1" dirty="0">
                <a:solidFill>
                  <a:schemeClr val="accent1"/>
                </a:solidFill>
              </a:rPr>
              <a:t> </a:t>
            </a:r>
            <a:r>
              <a:rPr lang="en-US" b="1" i="1" dirty="0" smtClean="0">
                <a:solidFill>
                  <a:schemeClr val="accent1"/>
                </a:solidFill>
                <a:sym typeface="Wingdings"/>
              </a:rPr>
              <a:t> </a:t>
            </a:r>
            <a:r>
              <a:rPr lang="en-US" b="1" i="1" dirty="0" err="1" smtClean="0">
                <a:solidFill>
                  <a:schemeClr val="accent1"/>
                </a:solidFill>
              </a:rPr>
              <a:t>Tên</a:t>
            </a:r>
            <a:r>
              <a:rPr lang="en-US" b="1" i="1" dirty="0" smtClean="0">
                <a:solidFill>
                  <a:schemeClr val="accent1"/>
                </a:solidFill>
              </a:rPr>
              <a:t> </a:t>
            </a:r>
            <a:r>
              <a:rPr lang="en-US" b="1" i="1" dirty="0" err="1">
                <a:solidFill>
                  <a:schemeClr val="accent1"/>
                </a:solidFill>
              </a:rPr>
              <a:t>các</a:t>
            </a:r>
            <a:r>
              <a:rPr lang="en-US" b="1" i="1" dirty="0">
                <a:solidFill>
                  <a:schemeClr val="accent1"/>
                </a:solidFill>
              </a:rPr>
              <a:t> </a:t>
            </a:r>
            <a:r>
              <a:rPr lang="en-US" b="1" i="1" dirty="0" err="1">
                <a:solidFill>
                  <a:schemeClr val="accent1"/>
                </a:solidFill>
              </a:rPr>
              <a:t>sản</a:t>
            </a:r>
            <a:r>
              <a:rPr lang="en-US" b="1" i="1" dirty="0">
                <a:solidFill>
                  <a:schemeClr val="accent1"/>
                </a:solidFill>
              </a:rPr>
              <a:t> </a:t>
            </a:r>
            <a:r>
              <a:rPr lang="en-US" b="1" i="1" dirty="0" err="1">
                <a:solidFill>
                  <a:schemeClr val="accent1"/>
                </a:solidFill>
              </a:rPr>
              <a:t>phẩm</a:t>
            </a:r>
            <a:r>
              <a:rPr lang="en-US" b="1" i="1" dirty="0">
                <a:solidFill>
                  <a:schemeClr val="accent1"/>
                </a:solidFill>
              </a:rPr>
              <a:t> </a:t>
            </a:r>
            <a:endParaRPr lang="en-US" b="1" i="1" dirty="0" smtClean="0">
              <a:solidFill>
                <a:schemeClr val="accent1"/>
              </a:solidFill>
            </a:endParaRPr>
          </a:p>
          <a:p>
            <a:pPr marL="0" indent="0" algn="just">
              <a:buNone/>
            </a:pPr>
            <a:r>
              <a:rPr lang="en-US" dirty="0" smtClean="0"/>
              <a:t>VD: </a:t>
            </a:r>
            <a:r>
              <a:rPr lang="en-US" dirty="0" err="1" smtClean="0"/>
              <a:t>Phương</a:t>
            </a:r>
            <a:r>
              <a:rPr lang="en-US" dirty="0" smtClean="0"/>
              <a:t> </a:t>
            </a:r>
            <a:r>
              <a:rPr lang="en-US" dirty="0" err="1" smtClean="0"/>
              <a:t>trình</a:t>
            </a:r>
            <a:r>
              <a:rPr lang="en-US" dirty="0"/>
              <a:t>:</a:t>
            </a:r>
            <a:endParaRPr lang="en-US" dirty="0" smtClean="0"/>
          </a:p>
          <a:p>
            <a:pPr marL="0" indent="0" algn="ctr">
              <a:buNone/>
            </a:pPr>
            <a:r>
              <a:rPr lang="en-US" sz="2200" dirty="0" smtClean="0"/>
              <a:t>Barium chloride + sulfuric acid -&gt; barium sulfate + hydrochloric acid </a:t>
            </a:r>
          </a:p>
          <a:p>
            <a:pPr marL="0" indent="0" algn="just">
              <a:buNone/>
            </a:pPr>
            <a:r>
              <a:rPr lang="en-US" dirty="0" smtClean="0"/>
              <a:t>-&gt; </a:t>
            </a:r>
            <a:r>
              <a:rPr lang="en-US" dirty="0" err="1" smtClean="0"/>
              <a:t>Tên</a:t>
            </a:r>
            <a:r>
              <a:rPr lang="en-US" dirty="0" smtClean="0"/>
              <a:t> </a:t>
            </a:r>
            <a:r>
              <a:rPr lang="en-US" dirty="0" err="1" smtClean="0"/>
              <a:t>chất</a:t>
            </a:r>
            <a:r>
              <a:rPr lang="en-US" dirty="0" smtClean="0"/>
              <a:t> </a:t>
            </a:r>
            <a:r>
              <a:rPr lang="en-US" dirty="0" err="1" smtClean="0"/>
              <a:t>phản</a:t>
            </a:r>
            <a:r>
              <a:rPr lang="en-US" dirty="0" smtClean="0"/>
              <a:t> </a:t>
            </a:r>
            <a:r>
              <a:rPr lang="en-US" dirty="0" err="1" smtClean="0"/>
              <a:t>ứng</a:t>
            </a:r>
            <a:r>
              <a:rPr lang="en-US" dirty="0" smtClean="0"/>
              <a:t>: </a:t>
            </a: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-&gt; </a:t>
            </a:r>
            <a:r>
              <a:rPr lang="en-US" dirty="0" err="1" smtClean="0"/>
              <a:t>Tên</a:t>
            </a:r>
            <a:r>
              <a:rPr lang="en-US" dirty="0" smtClean="0"/>
              <a:t> </a:t>
            </a:r>
            <a:r>
              <a:rPr lang="en-US" dirty="0" err="1" smtClean="0"/>
              <a:t>sản</a:t>
            </a:r>
            <a:r>
              <a:rPr lang="en-US" dirty="0" smtClean="0"/>
              <a:t> </a:t>
            </a:r>
            <a:r>
              <a:rPr lang="en-US" dirty="0" err="1" smtClean="0"/>
              <a:t>phẩm</a:t>
            </a:r>
            <a:r>
              <a:rPr lang="en-US" smtClean="0"/>
              <a:t> </a:t>
            </a:r>
            <a:r>
              <a:rPr lang="en-US" smtClean="0"/>
              <a:t>:</a:t>
            </a:r>
            <a:endParaRPr lang="vi-VN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5263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BÀI 13: PHẢN ỨNG HÓA HỌC </a:t>
            </a:r>
            <a:endParaRPr lang="vi-VN" dirty="0">
              <a:solidFill>
                <a:srgbClr val="FF0000"/>
              </a:solidFill>
            </a:endParaRPr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I. </a:t>
            </a:r>
            <a:r>
              <a:rPr lang="en-US" b="1" dirty="0">
                <a:solidFill>
                  <a:srgbClr val="FF0000"/>
                </a:solidFill>
              </a:rPr>
              <a:t>ĐỊNH NGHĨA </a:t>
            </a:r>
            <a:endParaRPr lang="vi-VN" dirty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/>
              <a:t>quá</a:t>
            </a:r>
            <a:r>
              <a:rPr lang="en-US" dirty="0"/>
              <a:t> </a:t>
            </a:r>
            <a:r>
              <a:rPr lang="en-US" dirty="0" err="1"/>
              <a:t>trình</a:t>
            </a:r>
            <a:r>
              <a:rPr lang="en-US" dirty="0"/>
              <a:t> </a:t>
            </a:r>
            <a:r>
              <a:rPr lang="en-US" dirty="0" err="1"/>
              <a:t>phản</a:t>
            </a:r>
            <a:r>
              <a:rPr lang="en-US" dirty="0"/>
              <a:t> </a:t>
            </a:r>
            <a:r>
              <a:rPr lang="en-US" dirty="0" err="1"/>
              <a:t>ứng</a:t>
            </a:r>
            <a:r>
              <a:rPr lang="en-US" dirty="0"/>
              <a:t> </a:t>
            </a:r>
            <a:r>
              <a:rPr lang="en-US" dirty="0" err="1"/>
              <a:t>lượng</a:t>
            </a:r>
            <a:r>
              <a:rPr lang="en-US" dirty="0"/>
              <a:t> </a:t>
            </a:r>
            <a:r>
              <a:rPr lang="en-US" dirty="0" err="1"/>
              <a:t>chất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i="1" dirty="0" err="1" smtClean="0">
                <a:solidFill>
                  <a:schemeClr val="accent1"/>
                </a:solidFill>
              </a:rPr>
              <a:t>phản</a:t>
            </a:r>
            <a:r>
              <a:rPr lang="en-US" i="1" dirty="0" smtClean="0">
                <a:solidFill>
                  <a:schemeClr val="accent1"/>
                </a:solidFill>
              </a:rPr>
              <a:t> </a:t>
            </a:r>
            <a:r>
              <a:rPr lang="en-US" i="1" dirty="0" err="1" smtClean="0">
                <a:solidFill>
                  <a:schemeClr val="accent1"/>
                </a:solidFill>
              </a:rPr>
              <a:t>ứng</a:t>
            </a:r>
            <a:r>
              <a:rPr lang="en-US" i="1" dirty="0" smtClean="0">
                <a:solidFill>
                  <a:schemeClr val="accent1"/>
                </a:solidFill>
              </a:rPr>
              <a:t> (</a:t>
            </a:r>
            <a:r>
              <a:rPr lang="en-US" i="1" dirty="0" err="1" smtClean="0">
                <a:solidFill>
                  <a:schemeClr val="accent1"/>
                </a:solidFill>
              </a:rPr>
              <a:t>tham</a:t>
            </a:r>
            <a:r>
              <a:rPr lang="en-US" i="1" dirty="0" smtClean="0">
                <a:solidFill>
                  <a:schemeClr val="accent1"/>
                </a:solidFill>
              </a:rPr>
              <a:t> </a:t>
            </a:r>
            <a:r>
              <a:rPr lang="en-US" i="1" dirty="0" err="1" smtClean="0">
                <a:solidFill>
                  <a:schemeClr val="accent1"/>
                </a:solidFill>
              </a:rPr>
              <a:t>gia</a:t>
            </a:r>
            <a:r>
              <a:rPr lang="en-US" i="1" dirty="0" smtClean="0">
                <a:solidFill>
                  <a:schemeClr val="accent1"/>
                </a:solidFill>
              </a:rPr>
              <a:t>) </a:t>
            </a:r>
            <a:r>
              <a:rPr lang="en-US" dirty="0" err="1" smtClean="0"/>
              <a:t>giảm</a:t>
            </a:r>
            <a:r>
              <a:rPr lang="en-US" dirty="0" smtClean="0"/>
              <a:t> </a:t>
            </a:r>
            <a:r>
              <a:rPr lang="en-US" dirty="0" err="1"/>
              <a:t>dần</a:t>
            </a:r>
            <a:r>
              <a:rPr lang="en-US" dirty="0"/>
              <a:t>, </a:t>
            </a:r>
            <a:r>
              <a:rPr lang="en-US" dirty="0" err="1"/>
              <a:t>lượng</a:t>
            </a:r>
            <a:r>
              <a:rPr lang="en-US" dirty="0"/>
              <a:t> </a:t>
            </a:r>
            <a:r>
              <a:rPr lang="en-US" dirty="0" err="1" smtClean="0"/>
              <a:t>sản</a:t>
            </a:r>
            <a:r>
              <a:rPr lang="en-US" dirty="0" smtClean="0"/>
              <a:t> </a:t>
            </a:r>
            <a:r>
              <a:rPr lang="en-US" i="1" dirty="0" err="1" smtClean="0">
                <a:solidFill>
                  <a:schemeClr val="accent1"/>
                </a:solidFill>
              </a:rPr>
              <a:t>phẩm</a:t>
            </a:r>
            <a:r>
              <a:rPr lang="en-US" i="1" dirty="0" smtClean="0">
                <a:solidFill>
                  <a:schemeClr val="accent1"/>
                </a:solidFill>
              </a:rPr>
              <a:t> (</a:t>
            </a:r>
            <a:r>
              <a:rPr lang="en-US" i="1" dirty="0" err="1" smtClean="0">
                <a:solidFill>
                  <a:schemeClr val="accent1"/>
                </a:solidFill>
              </a:rPr>
              <a:t>tạo</a:t>
            </a:r>
            <a:r>
              <a:rPr lang="en-US" i="1" dirty="0" smtClean="0">
                <a:solidFill>
                  <a:schemeClr val="accent1"/>
                </a:solidFill>
              </a:rPr>
              <a:t> </a:t>
            </a:r>
            <a:r>
              <a:rPr lang="en-US" i="1" dirty="0" err="1" smtClean="0">
                <a:solidFill>
                  <a:schemeClr val="accent1"/>
                </a:solidFill>
              </a:rPr>
              <a:t>thành</a:t>
            </a:r>
            <a:r>
              <a:rPr lang="en-US" i="1" dirty="0" smtClean="0">
                <a:solidFill>
                  <a:schemeClr val="accent1"/>
                </a:solidFill>
              </a:rPr>
              <a:t>) </a:t>
            </a:r>
            <a:r>
              <a:rPr lang="en-US" dirty="0" err="1"/>
              <a:t>tăng</a:t>
            </a:r>
            <a:r>
              <a:rPr lang="en-US" dirty="0"/>
              <a:t> </a:t>
            </a:r>
            <a:r>
              <a:rPr lang="en-US" dirty="0" err="1"/>
              <a:t>dần</a:t>
            </a:r>
            <a:r>
              <a:rPr lang="en-US" dirty="0"/>
              <a:t>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73293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BÀI 13: PHẢN ỨNG HÓA HỌC </a:t>
            </a:r>
            <a:endParaRPr lang="vi-VN" dirty="0">
              <a:solidFill>
                <a:srgbClr val="FF0000"/>
              </a:solidFill>
            </a:endParaRPr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II. DIỄN BIẾN CỦA PHẢN ỨNG HÓA HỌC </a:t>
            </a:r>
            <a:endParaRPr lang="vi-VN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vi-VN" dirty="0"/>
          </a:p>
        </p:txBody>
      </p:sp>
      <p:pic>
        <p:nvPicPr>
          <p:cNvPr id="5" name="Ảnh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2586037"/>
            <a:ext cx="5998598" cy="3738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5910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BÀI 13: PHẢN ỨNG HÓA HỌC </a:t>
            </a:r>
            <a:endParaRPr lang="vi-VN" dirty="0">
              <a:solidFill>
                <a:srgbClr val="FF0000"/>
              </a:solidFill>
            </a:endParaRPr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II. DIỄN BIẾN CỦA PHẢN ỨNG HÓA HỌC </a:t>
            </a:r>
            <a:endParaRPr lang="vi-VN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smtClean="0"/>
              <a:t>-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phản</a:t>
            </a:r>
            <a:r>
              <a:rPr lang="en-US" dirty="0"/>
              <a:t> </a:t>
            </a:r>
            <a:r>
              <a:rPr lang="en-US" dirty="0" err="1"/>
              <a:t>ứng</a:t>
            </a:r>
            <a:r>
              <a:rPr lang="en-US" dirty="0"/>
              <a:t> </a:t>
            </a:r>
            <a:r>
              <a:rPr lang="en-US" dirty="0" err="1"/>
              <a:t>hóa</a:t>
            </a:r>
            <a:r>
              <a:rPr lang="en-US" dirty="0"/>
              <a:t> </a:t>
            </a:r>
            <a:r>
              <a:rPr lang="en-US" dirty="0" err="1"/>
              <a:t>học</a:t>
            </a:r>
            <a:r>
              <a:rPr lang="en-US" dirty="0"/>
              <a:t> </a:t>
            </a:r>
            <a:r>
              <a:rPr lang="en-US" dirty="0" err="1"/>
              <a:t>chỉ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i="1" dirty="0" err="1" smtClean="0">
                <a:solidFill>
                  <a:schemeClr val="accent1"/>
                </a:solidFill>
              </a:rPr>
              <a:t>liên</a:t>
            </a:r>
            <a:r>
              <a:rPr lang="en-US" i="1" dirty="0" smtClean="0">
                <a:solidFill>
                  <a:schemeClr val="accent1"/>
                </a:solidFill>
              </a:rPr>
              <a:t> </a:t>
            </a:r>
            <a:r>
              <a:rPr lang="en-US" i="1" dirty="0" err="1" smtClean="0">
                <a:solidFill>
                  <a:schemeClr val="accent1"/>
                </a:solidFill>
              </a:rPr>
              <a:t>kết</a:t>
            </a:r>
            <a:r>
              <a:rPr lang="en-US" i="1" dirty="0" smtClean="0">
                <a:solidFill>
                  <a:schemeClr val="accent1"/>
                </a:solidFill>
              </a:rPr>
              <a:t> </a:t>
            </a:r>
            <a:r>
              <a:rPr lang="en-US" dirty="0" err="1"/>
              <a:t>giữa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nguyên</a:t>
            </a:r>
            <a:r>
              <a:rPr lang="en-US" dirty="0"/>
              <a:t> </a:t>
            </a:r>
            <a:r>
              <a:rPr lang="en-US" dirty="0" err="1"/>
              <a:t>tử</a:t>
            </a:r>
            <a:r>
              <a:rPr lang="en-US" dirty="0"/>
              <a:t> </a:t>
            </a:r>
            <a:r>
              <a:rPr lang="en-US" dirty="0" err="1"/>
              <a:t>thay</a:t>
            </a:r>
            <a:r>
              <a:rPr lang="en-US" dirty="0"/>
              <a:t> </a:t>
            </a:r>
            <a:r>
              <a:rPr lang="en-US" dirty="0" err="1"/>
              <a:t>đổi</a:t>
            </a:r>
            <a:r>
              <a:rPr lang="en-US" dirty="0"/>
              <a:t> </a:t>
            </a:r>
            <a:r>
              <a:rPr lang="en-US" dirty="0" err="1"/>
              <a:t>làm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i="1" dirty="0" err="1" smtClean="0">
                <a:solidFill>
                  <a:schemeClr val="accent1"/>
                </a:solidFill>
              </a:rPr>
              <a:t>chất</a:t>
            </a:r>
            <a:r>
              <a:rPr lang="en-US" i="1" dirty="0" smtClean="0">
                <a:solidFill>
                  <a:schemeClr val="accent1"/>
                </a:solidFill>
              </a:rPr>
              <a:t> </a:t>
            </a:r>
            <a:r>
              <a:rPr lang="en-US" dirty="0" err="1" smtClean="0"/>
              <a:t>này</a:t>
            </a:r>
            <a:r>
              <a:rPr lang="en-US" dirty="0" smtClean="0"/>
              <a:t> </a:t>
            </a:r>
            <a:r>
              <a:rPr lang="en-US" dirty="0" err="1"/>
              <a:t>biến</a:t>
            </a:r>
            <a:r>
              <a:rPr lang="en-US" dirty="0"/>
              <a:t> </a:t>
            </a:r>
            <a:r>
              <a:rPr lang="en-US" dirty="0" err="1"/>
              <a:t>đổi</a:t>
            </a:r>
            <a:r>
              <a:rPr lang="en-US" dirty="0"/>
              <a:t> </a:t>
            </a:r>
            <a:r>
              <a:rPr lang="en-US" dirty="0" err="1"/>
              <a:t>thành</a:t>
            </a:r>
            <a:r>
              <a:rPr lang="en-US" dirty="0"/>
              <a:t> </a:t>
            </a:r>
            <a:r>
              <a:rPr lang="en-US" i="1" dirty="0" err="1" smtClean="0">
                <a:solidFill>
                  <a:schemeClr val="accent1"/>
                </a:solidFill>
              </a:rPr>
              <a:t>chất</a:t>
            </a:r>
            <a:r>
              <a:rPr lang="en-US" dirty="0" smtClean="0"/>
              <a:t> </a:t>
            </a:r>
            <a:r>
              <a:rPr lang="en-US" dirty="0" err="1"/>
              <a:t>khác</a:t>
            </a:r>
            <a:r>
              <a:rPr lang="en-US" dirty="0"/>
              <a:t> </a:t>
            </a: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6405198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BÀI 13: PHẢN ỨNG HÓA HỌC </a:t>
            </a:r>
            <a:endParaRPr lang="vi-VN" dirty="0">
              <a:solidFill>
                <a:srgbClr val="FF0000"/>
              </a:solidFill>
            </a:endParaRPr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III. KHI NÀO PUHH XẢY </a:t>
            </a:r>
            <a:r>
              <a:rPr lang="en-US" b="1" dirty="0" smtClean="0">
                <a:solidFill>
                  <a:srgbClr val="FF0000"/>
                </a:solidFill>
              </a:rPr>
              <a:t>RA</a:t>
            </a:r>
            <a:endParaRPr lang="vi-VN" dirty="0">
              <a:solidFill>
                <a:srgbClr val="FF0000"/>
              </a:solidFill>
            </a:endParaRPr>
          </a:p>
        </p:txBody>
      </p:sp>
      <p:pic>
        <p:nvPicPr>
          <p:cNvPr id="5" name="Ảnh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14600"/>
            <a:ext cx="2743200" cy="2837041"/>
          </a:xfrm>
          <a:prstGeom prst="rect">
            <a:avLst/>
          </a:prstGeom>
        </p:spPr>
      </p:pic>
      <p:pic>
        <p:nvPicPr>
          <p:cNvPr id="6" name="Ảnh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3297" y="2555431"/>
            <a:ext cx="2874103" cy="2778569"/>
          </a:xfrm>
          <a:prstGeom prst="rect">
            <a:avLst/>
          </a:prstGeom>
        </p:spPr>
      </p:pic>
      <p:pic>
        <p:nvPicPr>
          <p:cNvPr id="7" name="Ảnh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2555431"/>
            <a:ext cx="2819400" cy="2778569"/>
          </a:xfrm>
          <a:prstGeom prst="rect">
            <a:avLst/>
          </a:prstGeom>
        </p:spPr>
      </p:pic>
      <p:sp>
        <p:nvSpPr>
          <p:cNvPr id="8" name="Hộp_Văn_Bản 7"/>
          <p:cNvSpPr txBox="1"/>
          <p:nvPr/>
        </p:nvSpPr>
        <p:spPr>
          <a:xfrm>
            <a:off x="762000" y="5715000"/>
            <a:ext cx="213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Tiếp</a:t>
            </a:r>
            <a:r>
              <a:rPr lang="en-US" sz="2800" dirty="0" smtClean="0"/>
              <a:t> </a:t>
            </a:r>
            <a:r>
              <a:rPr lang="en-US" sz="2800" dirty="0" err="1" smtClean="0"/>
              <a:t>xúc</a:t>
            </a:r>
            <a:r>
              <a:rPr lang="en-US" sz="2800" dirty="0" smtClean="0"/>
              <a:t> </a:t>
            </a:r>
            <a:endParaRPr lang="vi-VN" sz="2800" dirty="0"/>
          </a:p>
        </p:txBody>
      </p:sp>
      <p:sp>
        <p:nvSpPr>
          <p:cNvPr id="9" name="Hộp_Văn_Bản 8"/>
          <p:cNvSpPr txBox="1"/>
          <p:nvPr/>
        </p:nvSpPr>
        <p:spPr>
          <a:xfrm>
            <a:off x="3810000" y="5725180"/>
            <a:ext cx="213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Nhiệt</a:t>
            </a:r>
            <a:r>
              <a:rPr lang="en-US" sz="2800" dirty="0" smtClean="0"/>
              <a:t> </a:t>
            </a:r>
            <a:r>
              <a:rPr lang="en-US" sz="2800" dirty="0" err="1" smtClean="0"/>
              <a:t>độ</a:t>
            </a:r>
            <a:r>
              <a:rPr lang="en-US" sz="2800" dirty="0" smtClean="0"/>
              <a:t> </a:t>
            </a:r>
            <a:endParaRPr lang="vi-VN" sz="2800" dirty="0"/>
          </a:p>
        </p:txBody>
      </p:sp>
      <p:sp>
        <p:nvSpPr>
          <p:cNvPr id="10" name="Hộp_Văn_Bản 9"/>
          <p:cNvSpPr txBox="1"/>
          <p:nvPr/>
        </p:nvSpPr>
        <p:spPr>
          <a:xfrm>
            <a:off x="6629400" y="5728855"/>
            <a:ext cx="213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Chất</a:t>
            </a:r>
            <a:r>
              <a:rPr lang="en-US" sz="2800" dirty="0" smtClean="0"/>
              <a:t> </a:t>
            </a:r>
            <a:r>
              <a:rPr lang="en-US" sz="2800" dirty="0" err="1" smtClean="0"/>
              <a:t>xúc</a:t>
            </a:r>
            <a:r>
              <a:rPr lang="en-US" sz="2800" dirty="0" smtClean="0"/>
              <a:t> </a:t>
            </a:r>
            <a:r>
              <a:rPr lang="en-US" sz="2800" dirty="0" err="1" smtClean="0"/>
              <a:t>tác</a:t>
            </a:r>
            <a:r>
              <a:rPr lang="en-US" sz="2800" dirty="0" smtClean="0"/>
              <a:t> </a:t>
            </a:r>
            <a:endParaRPr lang="vi-VN" sz="2800" dirty="0"/>
          </a:p>
        </p:txBody>
      </p:sp>
    </p:spTree>
    <p:extLst>
      <p:ext uri="{BB962C8B-B14F-4D97-AF65-F5344CB8AC3E}">
        <p14:creationId xmlns:p14="http://schemas.microsoft.com/office/powerpoint/2010/main" val="558438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BÀI 13: PHẢN ỨNG HÓA HỌC </a:t>
            </a:r>
            <a:endParaRPr lang="vi-VN" dirty="0">
              <a:solidFill>
                <a:srgbClr val="FF0000"/>
              </a:solidFill>
            </a:endParaRPr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III. KHI NÀO PUHH XẢY RA</a:t>
            </a:r>
            <a:endParaRPr lang="vi-VN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smtClean="0"/>
              <a:t>-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chất</a:t>
            </a:r>
            <a:r>
              <a:rPr lang="en-US" dirty="0"/>
              <a:t> </a:t>
            </a:r>
            <a:r>
              <a:rPr lang="en-US" dirty="0" err="1"/>
              <a:t>tham</a:t>
            </a:r>
            <a:r>
              <a:rPr lang="en-US" dirty="0"/>
              <a:t> </a:t>
            </a:r>
            <a:r>
              <a:rPr lang="en-US" dirty="0" err="1"/>
              <a:t>gia</a:t>
            </a:r>
            <a:r>
              <a:rPr lang="en-US" dirty="0"/>
              <a:t> </a:t>
            </a:r>
            <a:r>
              <a:rPr lang="en-US" i="1" dirty="0" err="1" smtClean="0">
                <a:solidFill>
                  <a:schemeClr val="accent1"/>
                </a:solidFill>
              </a:rPr>
              <a:t>tiếp</a:t>
            </a:r>
            <a:r>
              <a:rPr lang="en-US" i="1" dirty="0" smtClean="0">
                <a:solidFill>
                  <a:schemeClr val="accent1"/>
                </a:solidFill>
              </a:rPr>
              <a:t> </a:t>
            </a:r>
            <a:r>
              <a:rPr lang="en-US" i="1" dirty="0" err="1" smtClean="0">
                <a:solidFill>
                  <a:schemeClr val="accent1"/>
                </a:solidFill>
              </a:rPr>
              <a:t>xúc</a:t>
            </a:r>
            <a:r>
              <a:rPr lang="en-US" i="1" dirty="0" smtClean="0">
                <a:solidFill>
                  <a:schemeClr val="accent1"/>
                </a:solidFill>
              </a:rPr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nhau</a:t>
            </a:r>
            <a:r>
              <a:rPr lang="en-US" dirty="0"/>
              <a:t> </a:t>
            </a:r>
            <a:endParaRPr lang="vi-VN" dirty="0"/>
          </a:p>
          <a:p>
            <a:pPr marL="0" indent="0">
              <a:buNone/>
            </a:pPr>
            <a:r>
              <a:rPr lang="en-US" dirty="0" smtClean="0"/>
              <a:t>- </a:t>
            </a:r>
            <a:r>
              <a:rPr lang="en-US" dirty="0" err="1"/>
              <a:t>Cần</a:t>
            </a:r>
            <a:r>
              <a:rPr lang="en-US" dirty="0"/>
              <a:t> </a:t>
            </a:r>
            <a:r>
              <a:rPr lang="en-US" dirty="0" err="1"/>
              <a:t>đun</a:t>
            </a:r>
            <a:r>
              <a:rPr lang="en-US" dirty="0"/>
              <a:t> </a:t>
            </a:r>
            <a:r>
              <a:rPr lang="en-US" dirty="0" err="1"/>
              <a:t>nóng</a:t>
            </a:r>
            <a:r>
              <a:rPr lang="en-US" dirty="0"/>
              <a:t> </a:t>
            </a:r>
            <a:r>
              <a:rPr lang="en-US" dirty="0" err="1"/>
              <a:t>đến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i="1" dirty="0" err="1" smtClean="0">
                <a:solidFill>
                  <a:schemeClr val="accent1"/>
                </a:solidFill>
              </a:rPr>
              <a:t>nhiệt</a:t>
            </a:r>
            <a:r>
              <a:rPr lang="en-US" i="1" dirty="0" smtClean="0">
                <a:solidFill>
                  <a:schemeClr val="accent1"/>
                </a:solidFill>
              </a:rPr>
              <a:t> </a:t>
            </a:r>
            <a:r>
              <a:rPr lang="en-US" i="1" dirty="0" err="1" smtClean="0">
                <a:solidFill>
                  <a:schemeClr val="accent1"/>
                </a:solidFill>
              </a:rPr>
              <a:t>độ</a:t>
            </a:r>
            <a:r>
              <a:rPr lang="en-US" i="1" dirty="0" smtClean="0">
                <a:solidFill>
                  <a:schemeClr val="accent1"/>
                </a:solidFill>
              </a:rPr>
              <a:t> </a:t>
            </a:r>
            <a:r>
              <a:rPr lang="en-US" dirty="0" err="1"/>
              <a:t>nào</a:t>
            </a:r>
            <a:r>
              <a:rPr lang="en-US" dirty="0"/>
              <a:t> </a:t>
            </a:r>
            <a:r>
              <a:rPr lang="en-US" dirty="0" err="1"/>
              <a:t>đó</a:t>
            </a:r>
            <a:r>
              <a:rPr lang="en-US" dirty="0"/>
              <a:t> </a:t>
            </a:r>
            <a:endParaRPr lang="vi-VN" dirty="0"/>
          </a:p>
          <a:p>
            <a:pPr marL="0" indent="0">
              <a:buNone/>
            </a:pPr>
            <a:r>
              <a:rPr lang="en-US" dirty="0" smtClean="0"/>
              <a:t>-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những</a:t>
            </a:r>
            <a:r>
              <a:rPr lang="en-US" dirty="0"/>
              <a:t> </a:t>
            </a:r>
            <a:r>
              <a:rPr lang="en-US" dirty="0" err="1"/>
              <a:t>phản</a:t>
            </a:r>
            <a:r>
              <a:rPr lang="en-US" dirty="0"/>
              <a:t> </a:t>
            </a:r>
            <a:r>
              <a:rPr lang="en-US" dirty="0" err="1"/>
              <a:t>ứng</a:t>
            </a:r>
            <a:r>
              <a:rPr lang="en-US" dirty="0"/>
              <a:t> </a:t>
            </a:r>
            <a:r>
              <a:rPr lang="en-US" dirty="0" err="1"/>
              <a:t>cần</a:t>
            </a:r>
            <a:r>
              <a:rPr lang="en-US" dirty="0"/>
              <a:t> </a:t>
            </a:r>
            <a:r>
              <a:rPr lang="en-US" i="1" dirty="0" err="1">
                <a:solidFill>
                  <a:schemeClr val="accent1"/>
                </a:solidFill>
              </a:rPr>
              <a:t>chất</a:t>
            </a:r>
            <a:r>
              <a:rPr lang="en-US" i="1" dirty="0">
                <a:solidFill>
                  <a:schemeClr val="accent1"/>
                </a:solidFill>
              </a:rPr>
              <a:t> </a:t>
            </a:r>
            <a:r>
              <a:rPr lang="en-US" i="1" dirty="0" err="1">
                <a:solidFill>
                  <a:schemeClr val="accent1"/>
                </a:solidFill>
              </a:rPr>
              <a:t>xúc</a:t>
            </a:r>
            <a:r>
              <a:rPr lang="en-US" i="1" dirty="0">
                <a:solidFill>
                  <a:schemeClr val="accent1"/>
                </a:solidFill>
              </a:rPr>
              <a:t> </a:t>
            </a:r>
            <a:r>
              <a:rPr lang="en-US" i="1" dirty="0" err="1">
                <a:solidFill>
                  <a:schemeClr val="accent1"/>
                </a:solidFill>
              </a:rPr>
              <a:t>tác</a:t>
            </a:r>
            <a:r>
              <a:rPr lang="en-US" i="1" dirty="0">
                <a:solidFill>
                  <a:schemeClr val="accent1"/>
                </a:solidFill>
              </a:rPr>
              <a:t> </a:t>
            </a:r>
            <a:r>
              <a:rPr lang="en-US" dirty="0"/>
              <a:t>(</a:t>
            </a:r>
            <a:r>
              <a:rPr lang="en-US" dirty="0" err="1"/>
              <a:t>giúp</a:t>
            </a:r>
            <a:r>
              <a:rPr lang="en-US" dirty="0"/>
              <a:t> </a:t>
            </a:r>
            <a:r>
              <a:rPr lang="en-US" dirty="0" err="1"/>
              <a:t>phản</a:t>
            </a:r>
            <a:r>
              <a:rPr lang="en-US" dirty="0"/>
              <a:t> </a:t>
            </a:r>
            <a:r>
              <a:rPr lang="en-US" dirty="0" err="1"/>
              <a:t>ứng</a:t>
            </a:r>
            <a:r>
              <a:rPr lang="en-US" dirty="0"/>
              <a:t> </a:t>
            </a:r>
            <a:r>
              <a:rPr lang="en-US" dirty="0" err="1"/>
              <a:t>xảy</a:t>
            </a:r>
            <a:r>
              <a:rPr lang="en-US" dirty="0"/>
              <a:t> </a:t>
            </a:r>
            <a:r>
              <a:rPr lang="en-US" dirty="0" err="1"/>
              <a:t>ra</a:t>
            </a:r>
            <a:r>
              <a:rPr lang="en-US" dirty="0"/>
              <a:t> </a:t>
            </a:r>
            <a:r>
              <a:rPr lang="en-US" dirty="0" err="1"/>
              <a:t>nhanh</a:t>
            </a:r>
            <a:r>
              <a:rPr lang="en-US" dirty="0"/>
              <a:t> </a:t>
            </a:r>
            <a:r>
              <a:rPr lang="en-US" dirty="0" err="1"/>
              <a:t>hơn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biến</a:t>
            </a:r>
            <a:r>
              <a:rPr lang="en-US" dirty="0"/>
              <a:t> </a:t>
            </a:r>
            <a:r>
              <a:rPr lang="en-US" dirty="0" err="1"/>
              <a:t>đổi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khi</a:t>
            </a:r>
            <a:r>
              <a:rPr lang="en-US" dirty="0"/>
              <a:t> </a:t>
            </a:r>
            <a:r>
              <a:rPr lang="en-US" dirty="0" err="1"/>
              <a:t>phản</a:t>
            </a:r>
            <a:r>
              <a:rPr lang="en-US" dirty="0"/>
              <a:t> </a:t>
            </a:r>
            <a:r>
              <a:rPr lang="en-US" dirty="0" err="1"/>
              <a:t>ứng</a:t>
            </a:r>
            <a:r>
              <a:rPr lang="en-US" dirty="0"/>
              <a:t> </a:t>
            </a:r>
            <a:r>
              <a:rPr lang="en-US" dirty="0" err="1"/>
              <a:t>kết</a:t>
            </a:r>
            <a:r>
              <a:rPr lang="en-US" dirty="0"/>
              <a:t> </a:t>
            </a:r>
            <a:r>
              <a:rPr lang="en-US" dirty="0" err="1"/>
              <a:t>thúc</a:t>
            </a:r>
            <a:r>
              <a:rPr lang="en-US" dirty="0"/>
              <a:t>) </a:t>
            </a: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235371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315</Words>
  <Application>Microsoft Office PowerPoint</Application>
  <PresentationFormat>Trình chiếu trên màn hình (4:3)</PresentationFormat>
  <Paragraphs>41</Paragraphs>
  <Slides>11</Slides>
  <Notes>0</Notes>
  <HiddenSlides>0</HiddenSlides>
  <MMClips>0</MMClips>
  <ScaleCrop>false</ScaleCrop>
  <HeadingPairs>
    <vt:vector size="4" baseType="variant">
      <vt:variant>
        <vt:lpstr>Chủ đề</vt:lpstr>
      </vt:variant>
      <vt:variant>
        <vt:i4>1</vt:i4>
      </vt:variant>
      <vt:variant>
        <vt:lpstr>Tiêu đề Bản chiếu</vt:lpstr>
      </vt:variant>
      <vt:variant>
        <vt:i4>11</vt:i4>
      </vt:variant>
    </vt:vector>
  </HeadingPairs>
  <TitlesOfParts>
    <vt:vector size="12" baseType="lpstr">
      <vt:lpstr>Office Theme</vt:lpstr>
      <vt:lpstr>BÀI 13: PHẢN ỨNG HÓA HỌC </vt:lpstr>
      <vt:lpstr>BÀI 13: PHẢN ỨNG HÓA HỌC </vt:lpstr>
      <vt:lpstr>BÀI 13: PHẢN ỨNG HÓA HỌC </vt:lpstr>
      <vt:lpstr>BÀI 13: PHẢN ỨNG HÓA HỌC </vt:lpstr>
      <vt:lpstr>BÀI 13: PHẢN ỨNG HÓA HỌC </vt:lpstr>
      <vt:lpstr>BÀI 13: PHẢN ỨNG HÓA HỌC </vt:lpstr>
      <vt:lpstr>BÀI 13: PHẢN ỨNG HÓA HỌC </vt:lpstr>
      <vt:lpstr>BÀI 13: PHẢN ỨNG HÓA HỌC </vt:lpstr>
      <vt:lpstr>BÀI 13: PHẢN ỨNG HÓA HỌC </vt:lpstr>
      <vt:lpstr>BÀI 13: PHẢN ỨNG HÓA HỌC </vt:lpstr>
      <vt:lpstr>BÀI 13: PHẢN ỨNG HÓA HỌC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13: PHẢN ỨNG HÓA HỌC </dc:title>
  <dc:creator>Administrator</dc:creator>
  <cp:lastModifiedBy>Administrator</cp:lastModifiedBy>
  <cp:revision>16</cp:revision>
  <dcterms:created xsi:type="dcterms:W3CDTF">2006-08-16T00:00:00Z</dcterms:created>
  <dcterms:modified xsi:type="dcterms:W3CDTF">2021-11-15T07:28:00Z</dcterms:modified>
</cp:coreProperties>
</file>