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28EA5EE-19CE-4C79-82F2-0B92712EC832}" type="datetimeFigureOut">
              <a:rPr lang="vi-VN" smtClean="0"/>
              <a:t>17/12/2021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109009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28EA5EE-19CE-4C79-82F2-0B92712EC832}" type="datetimeFigureOut">
              <a:rPr lang="vi-VN" smtClean="0"/>
              <a:t>17/12/2021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40475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28EA5EE-19CE-4C79-82F2-0B92712EC832}" type="datetimeFigureOut">
              <a:rPr lang="vi-VN" smtClean="0"/>
              <a:t>17/12/2021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146305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28EA5EE-19CE-4C79-82F2-0B92712EC832}" type="datetimeFigureOut">
              <a:rPr lang="vi-VN" smtClean="0"/>
              <a:t>17/12/2021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385125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8EA5EE-19CE-4C79-82F2-0B92712EC832}" type="datetimeFigureOut">
              <a:rPr lang="vi-VN" smtClean="0"/>
              <a:t>17/12/2021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355381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28EA5EE-19CE-4C79-82F2-0B92712EC832}" type="datetimeFigureOut">
              <a:rPr lang="vi-VN" smtClean="0"/>
              <a:t>17/12/2021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272309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28EA5EE-19CE-4C79-82F2-0B92712EC832}" type="datetimeFigureOut">
              <a:rPr lang="vi-VN" smtClean="0"/>
              <a:t>17/12/2021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247895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28EA5EE-19CE-4C79-82F2-0B92712EC832}" type="datetimeFigureOut">
              <a:rPr lang="vi-VN" smtClean="0"/>
              <a:t>17/12/2021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292320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EA5EE-19CE-4C79-82F2-0B92712EC832}" type="datetimeFigureOut">
              <a:rPr lang="vi-VN" smtClean="0"/>
              <a:t>17/12/2021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71969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8EA5EE-19CE-4C79-82F2-0B92712EC832}" type="datetimeFigureOut">
              <a:rPr lang="vi-VN" smtClean="0"/>
              <a:t>17/12/2021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424785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8EA5EE-19CE-4C79-82F2-0B92712EC832}" type="datetimeFigureOut">
              <a:rPr lang="vi-VN" smtClean="0"/>
              <a:t>17/12/2021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AB63E68C-2047-4A8B-9F5F-A04EC770F889}" type="slidenum">
              <a:rPr lang="vi-VN" smtClean="0"/>
              <a:t>‹#›</a:t>
            </a:fld>
            <a:endParaRPr lang="vi-VN"/>
          </a:p>
        </p:txBody>
      </p:sp>
    </p:spTree>
    <p:extLst>
      <p:ext uri="{BB962C8B-B14F-4D97-AF65-F5344CB8AC3E}">
        <p14:creationId xmlns:p14="http://schemas.microsoft.com/office/powerpoint/2010/main" val="163501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EA5EE-19CE-4C79-82F2-0B92712EC832}" type="datetimeFigureOut">
              <a:rPr lang="vi-VN" smtClean="0"/>
              <a:t>17/12/2021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3E68C-2047-4A8B-9F5F-A04EC770F889}" type="slidenum">
              <a:rPr lang="vi-VN" smtClean="0"/>
              <a:t>‹#›</a:t>
            </a:fld>
            <a:endParaRPr lang="vi-VN"/>
          </a:p>
        </p:txBody>
      </p:sp>
    </p:spTree>
    <p:extLst>
      <p:ext uri="{BB962C8B-B14F-4D97-AF65-F5344CB8AC3E}">
        <p14:creationId xmlns:p14="http://schemas.microsoft.com/office/powerpoint/2010/main" val="155323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14" y="2132855"/>
            <a:ext cx="9129186" cy="2213845"/>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vi-VN"/>
          </a:p>
        </p:txBody>
      </p:sp>
      <p:sp>
        <p:nvSpPr>
          <p:cNvPr id="3" name="TextBox 2"/>
          <p:cNvSpPr txBox="1"/>
          <p:nvPr/>
        </p:nvSpPr>
        <p:spPr>
          <a:xfrm>
            <a:off x="-64333" y="2485724"/>
            <a:ext cx="9212913" cy="1508105"/>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4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Bài </a:t>
            </a:r>
            <a:r>
              <a:rPr lang="en-US" sz="4400" b="1" smtClean="0">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31</a:t>
            </a:r>
            <a:endParaRPr lang="en-US" sz="4400" b="1" smtClean="0">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endParaRPr>
          </a:p>
          <a:p>
            <a:pPr algn="ctr" fontAlgn="auto">
              <a:spcBef>
                <a:spcPts val="0"/>
              </a:spcBef>
              <a:spcAft>
                <a:spcPts val="0"/>
              </a:spcAft>
              <a:defRPr/>
            </a:pPr>
            <a:r>
              <a:rPr lang="en-US" sz="4800" b="1"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TRAO ĐỔI CHẤT</a:t>
            </a:r>
            <a:endParaRPr lang="en-US" sz="48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TextBox 5"/>
          <p:cNvSpPr txBox="1">
            <a:spLocks noChangeArrowheads="1"/>
          </p:cNvSpPr>
          <p:nvPr/>
        </p:nvSpPr>
        <p:spPr bwMode="auto">
          <a:xfrm>
            <a:off x="2995082" y="241484"/>
            <a:ext cx="3168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800" b="1">
                <a:latin typeface="Times New Roman" pitchFamily="18" charset="0"/>
                <a:cs typeface="Times New Roman" pitchFamily="18" charset="0"/>
              </a:rPr>
              <a:t>Sinh học 8</a:t>
            </a:r>
            <a:endParaRPr lang="vi-VN" sz="2800" b="1">
              <a:latin typeface="Times New Roman" pitchFamily="18" charset="0"/>
              <a:cs typeface="Times New Roman" pitchFamily="18" charset="0"/>
            </a:endParaRPr>
          </a:p>
        </p:txBody>
      </p:sp>
      <p:sp>
        <p:nvSpPr>
          <p:cNvPr id="5" name="TextBox 4"/>
          <p:cNvSpPr txBox="1"/>
          <p:nvPr/>
        </p:nvSpPr>
        <p:spPr>
          <a:xfrm>
            <a:off x="372876" y="764704"/>
            <a:ext cx="8301755" cy="1077218"/>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smtClean="0">
                <a:ln w="11430"/>
                <a:solidFill>
                  <a:schemeClr val="accent3">
                    <a:lumMod val="75000"/>
                  </a:schemeClr>
                </a:solidFill>
                <a:effectLst>
                  <a:outerShdw blurRad="50800" dist="39000" dir="5460000" algn="tl">
                    <a:srgbClr val="000000">
                      <a:alpha val="38000"/>
                    </a:srgbClr>
                  </a:outerShdw>
                </a:effectLst>
                <a:latin typeface="Times New Roman" pitchFamily="18" charset="0"/>
                <a:cs typeface="Times New Roman" pitchFamily="18" charset="0"/>
              </a:rPr>
              <a:t>CHƯƠNG </a:t>
            </a:r>
            <a:r>
              <a:rPr lang="en-US" sz="3200" b="1" smtClean="0">
                <a:ln w="11430"/>
                <a:solidFill>
                  <a:schemeClr val="accent3">
                    <a:lumMod val="75000"/>
                  </a:schemeClr>
                </a:solidFill>
                <a:effectLst>
                  <a:outerShdw blurRad="50800" dist="39000" dir="5460000" algn="tl">
                    <a:srgbClr val="000000">
                      <a:alpha val="38000"/>
                    </a:srgbClr>
                  </a:outerShdw>
                </a:effectLst>
                <a:latin typeface="Times New Roman" pitchFamily="18" charset="0"/>
                <a:cs typeface="Times New Roman" pitchFamily="18" charset="0"/>
              </a:rPr>
              <a:t>VI   TRAO ĐỔI CHẤT </a:t>
            </a:r>
          </a:p>
          <a:p>
            <a:pPr algn="ctr" fontAlgn="auto">
              <a:spcBef>
                <a:spcPts val="0"/>
              </a:spcBef>
              <a:spcAft>
                <a:spcPts val="0"/>
              </a:spcAft>
              <a:defRPr/>
            </a:pPr>
            <a:r>
              <a:rPr lang="en-US" sz="3200" b="1" smtClean="0">
                <a:ln w="11430"/>
                <a:solidFill>
                  <a:schemeClr val="accent3">
                    <a:lumMod val="75000"/>
                  </a:schemeClr>
                </a:solidFill>
                <a:effectLst>
                  <a:outerShdw blurRad="50800" dist="39000" dir="5460000" algn="tl">
                    <a:srgbClr val="000000">
                      <a:alpha val="38000"/>
                    </a:srgbClr>
                  </a:outerShdw>
                </a:effectLst>
                <a:latin typeface="Times New Roman" pitchFamily="18" charset="0"/>
                <a:cs typeface="Times New Roman" pitchFamily="18" charset="0"/>
              </a:rPr>
              <a:t>VÀ NĂNG LƯỢNG</a:t>
            </a:r>
            <a:endParaRPr lang="en-US" sz="3200" b="1">
              <a:ln w="11430"/>
              <a:solidFill>
                <a:schemeClr val="accent3">
                  <a:lumMod val="75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4040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5862"/>
            <a:ext cx="5734872" cy="369332"/>
          </a:xfrm>
          <a:prstGeom prst="rect">
            <a:avLst/>
          </a:prstGeom>
          <a:noFill/>
        </p:spPr>
        <p:txBody>
          <a:bodyPr wrap="square">
            <a:spAutoFit/>
          </a:bodyPr>
          <a:lstStyle/>
          <a:p>
            <a:pPr algn="ctr" fontAlgn="auto">
              <a:spcBef>
                <a:spcPts val="0"/>
              </a:spcBef>
              <a:spcAft>
                <a:spcPts val="0"/>
              </a:spcAft>
              <a:defRPr/>
            </a:pPr>
            <a:r>
              <a:rPr lang="en-US">
                <a:solidFill>
                  <a:schemeClr val="accent1">
                    <a:lumMod val="50000"/>
                  </a:schemeClr>
                </a:solidFill>
                <a:latin typeface="Times New Roman" pitchFamily="18" charset="0"/>
                <a:cs typeface="Times New Roman" pitchFamily="18" charset="0"/>
              </a:rPr>
              <a:t>Bài </a:t>
            </a:r>
            <a:r>
              <a:rPr lang="en-US" smtClean="0">
                <a:solidFill>
                  <a:schemeClr val="accent1">
                    <a:lumMod val="50000"/>
                  </a:schemeClr>
                </a:solidFill>
                <a:latin typeface="Times New Roman" pitchFamily="18" charset="0"/>
                <a:cs typeface="Times New Roman" pitchFamily="18" charset="0"/>
              </a:rPr>
              <a:t>31. Trao đổi chất</a:t>
            </a:r>
            <a:endParaRPr lang="vi-VN">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146738" y="329073"/>
            <a:ext cx="8817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 </a:t>
            </a:r>
            <a:r>
              <a:rPr lang="en-US" sz="2800" b="1" smtClean="0">
                <a:solidFill>
                  <a:srgbClr val="FF0000"/>
                </a:solidFill>
                <a:latin typeface="Times New Roman" pitchFamily="18" charset="0"/>
                <a:cs typeface="Times New Roman" pitchFamily="18" charset="0"/>
              </a:rPr>
              <a:t>Trao đổi chất giữa cơ thể và môi trường ngoài</a:t>
            </a:r>
            <a:endParaRPr lang="vi-VN" sz="2800" b="1">
              <a:solidFill>
                <a:srgbClr val="FF0000"/>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65" y="1484784"/>
            <a:ext cx="8453095" cy="3075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454578" y="5090215"/>
            <a:ext cx="6785140" cy="461665"/>
          </a:xfrm>
          <a:prstGeom prst="rect">
            <a:avLst/>
          </a:prstGeom>
          <a:noFill/>
        </p:spPr>
        <p:txBody>
          <a:bodyPr wrap="square" rtlCol="0">
            <a:spAutoFit/>
          </a:bodyPr>
          <a:lstStyle/>
          <a:p>
            <a:pPr algn="ctr"/>
            <a:r>
              <a:rPr lang="en-US" sz="2400" i="1" smtClean="0">
                <a:latin typeface="Times New Roman" pitchFamily="18" charset="0"/>
                <a:cs typeface="Times New Roman" pitchFamily="18" charset="0"/>
              </a:rPr>
              <a:t>Hình. Sơ đồ trao đổi chất giữa cơ thể với môi trường</a:t>
            </a:r>
            <a:endParaRPr lang="vi-VN" sz="2400" i="1">
              <a:latin typeface="Times New Roman" pitchFamily="18" charset="0"/>
              <a:cs typeface="Times New Roman" pitchFamily="18" charset="0"/>
            </a:endParaRPr>
          </a:p>
        </p:txBody>
      </p:sp>
    </p:spTree>
    <p:extLst>
      <p:ext uri="{BB962C8B-B14F-4D97-AF65-F5344CB8AC3E}">
        <p14:creationId xmlns:p14="http://schemas.microsoft.com/office/powerpoint/2010/main" val="326109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5862"/>
            <a:ext cx="5734872" cy="369332"/>
          </a:xfrm>
          <a:prstGeom prst="rect">
            <a:avLst/>
          </a:prstGeom>
          <a:noFill/>
        </p:spPr>
        <p:txBody>
          <a:bodyPr wrap="square">
            <a:spAutoFit/>
          </a:bodyPr>
          <a:lstStyle/>
          <a:p>
            <a:pPr algn="ctr" fontAlgn="auto">
              <a:spcBef>
                <a:spcPts val="0"/>
              </a:spcBef>
              <a:spcAft>
                <a:spcPts val="0"/>
              </a:spcAft>
              <a:defRPr/>
            </a:pPr>
            <a:r>
              <a:rPr lang="en-US">
                <a:solidFill>
                  <a:schemeClr val="accent1">
                    <a:lumMod val="50000"/>
                  </a:schemeClr>
                </a:solidFill>
                <a:latin typeface="Times New Roman" pitchFamily="18" charset="0"/>
                <a:cs typeface="Times New Roman" pitchFamily="18" charset="0"/>
              </a:rPr>
              <a:t>Bài </a:t>
            </a:r>
            <a:r>
              <a:rPr lang="en-US" smtClean="0">
                <a:solidFill>
                  <a:schemeClr val="accent1">
                    <a:lumMod val="50000"/>
                  </a:schemeClr>
                </a:solidFill>
                <a:latin typeface="Times New Roman" pitchFamily="18" charset="0"/>
                <a:cs typeface="Times New Roman" pitchFamily="18" charset="0"/>
              </a:rPr>
              <a:t>31. Trao đổi chất</a:t>
            </a:r>
            <a:endParaRPr lang="vi-VN">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142221" y="590683"/>
            <a:ext cx="8817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 </a:t>
            </a:r>
            <a:r>
              <a:rPr lang="en-US" sz="2800" b="1" smtClean="0">
                <a:solidFill>
                  <a:srgbClr val="FF0000"/>
                </a:solidFill>
                <a:latin typeface="Times New Roman" pitchFamily="18" charset="0"/>
                <a:cs typeface="Times New Roman" pitchFamily="18" charset="0"/>
              </a:rPr>
              <a:t>Trao đổi chất giữa cơ thể và môi trường ngoài</a:t>
            </a:r>
            <a:endParaRPr lang="vi-VN" sz="2800" b="1">
              <a:solidFill>
                <a:srgbClr val="FF0000"/>
              </a:solidFill>
              <a:latin typeface="Times New Roman" pitchFamily="18" charset="0"/>
              <a:cs typeface="Times New Roman" pitchFamily="18" charset="0"/>
            </a:endParaRPr>
          </a:p>
        </p:txBody>
      </p:sp>
      <p:sp>
        <p:nvSpPr>
          <p:cNvPr id="2" name="Rectangle 1"/>
          <p:cNvSpPr/>
          <p:nvPr/>
        </p:nvSpPr>
        <p:spPr>
          <a:xfrm>
            <a:off x="172487" y="1268760"/>
            <a:ext cx="8787484" cy="2062103"/>
          </a:xfrm>
          <a:prstGeom prst="rect">
            <a:avLst/>
          </a:prstGeom>
        </p:spPr>
        <p:txBody>
          <a:bodyPr wrap="square">
            <a:spAutoFit/>
          </a:bodyPr>
          <a:lstStyle/>
          <a:p>
            <a:pPr algn="just"/>
            <a:r>
              <a:rPr lang="vi-VN" sz="3200" smtClean="0">
                <a:latin typeface="+mj-lt"/>
              </a:rPr>
              <a:t>Môi trường ngoài cung cấp cho cơ thể thức ăn, nước uống muối khoáng thông qua hệ tiêu hoá, hệ hô hấp đồng thời tiếp nhận chất cặn bã, sản phẩm phân huỷ,</a:t>
            </a:r>
            <a:r>
              <a:rPr lang="en-US" sz="3200" smtClean="0">
                <a:latin typeface="+mj-lt"/>
              </a:rPr>
              <a:t> </a:t>
            </a:r>
            <a:r>
              <a:rPr lang="en-US" sz="3200" smtClean="0">
                <a:latin typeface="Times New Roman" pitchFamily="18" charset="0"/>
                <a:cs typeface="Times New Roman" pitchFamily="18" charset="0"/>
              </a:rPr>
              <a:t>CO</a:t>
            </a:r>
            <a:r>
              <a:rPr lang="en-US" sz="3200" baseline="-25000" smtClean="0">
                <a:latin typeface="Times New Roman" pitchFamily="18" charset="0"/>
                <a:cs typeface="Times New Roman" pitchFamily="18" charset="0"/>
              </a:rPr>
              <a:t>2</a:t>
            </a:r>
            <a:r>
              <a:rPr lang="en-US" sz="3200" smtClean="0"/>
              <a:t> </a:t>
            </a:r>
            <a:r>
              <a:rPr lang="vi-VN" sz="3200" smtClean="0">
                <a:latin typeface="+mj-lt"/>
              </a:rPr>
              <a:t>từ cơ thể thải ra.</a:t>
            </a:r>
            <a:endParaRPr lang="vi-VN" sz="3200">
              <a:latin typeface="+mj-lt"/>
            </a:endParaRPr>
          </a:p>
        </p:txBody>
      </p:sp>
    </p:spTree>
    <p:extLst>
      <p:ext uri="{BB962C8B-B14F-4D97-AF65-F5344CB8AC3E}">
        <p14:creationId xmlns:p14="http://schemas.microsoft.com/office/powerpoint/2010/main" val="276831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5862"/>
            <a:ext cx="5734872" cy="369332"/>
          </a:xfrm>
          <a:prstGeom prst="rect">
            <a:avLst/>
          </a:prstGeom>
          <a:noFill/>
        </p:spPr>
        <p:txBody>
          <a:bodyPr wrap="square">
            <a:spAutoFit/>
          </a:bodyPr>
          <a:lstStyle/>
          <a:p>
            <a:pPr algn="ctr" fontAlgn="auto">
              <a:spcBef>
                <a:spcPts val="0"/>
              </a:spcBef>
              <a:spcAft>
                <a:spcPts val="0"/>
              </a:spcAft>
              <a:defRPr/>
            </a:pPr>
            <a:r>
              <a:rPr lang="en-US">
                <a:solidFill>
                  <a:schemeClr val="accent1">
                    <a:lumMod val="50000"/>
                  </a:schemeClr>
                </a:solidFill>
                <a:latin typeface="Times New Roman" pitchFamily="18" charset="0"/>
                <a:cs typeface="Times New Roman" pitchFamily="18" charset="0"/>
              </a:rPr>
              <a:t>Bài </a:t>
            </a:r>
            <a:r>
              <a:rPr lang="en-US" smtClean="0">
                <a:solidFill>
                  <a:schemeClr val="accent1">
                    <a:lumMod val="50000"/>
                  </a:schemeClr>
                </a:solidFill>
                <a:latin typeface="Times New Roman" pitchFamily="18" charset="0"/>
                <a:cs typeface="Times New Roman" pitchFamily="18" charset="0"/>
              </a:rPr>
              <a:t>31. Trao đổi chất</a:t>
            </a:r>
            <a:endParaRPr lang="vi-VN">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146738" y="396214"/>
            <a:ext cx="8817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smtClean="0">
                <a:solidFill>
                  <a:srgbClr val="FF0000"/>
                </a:solidFill>
                <a:latin typeface="Times New Roman" pitchFamily="18" charset="0"/>
                <a:cs typeface="Times New Roman" pitchFamily="18" charset="0"/>
              </a:rPr>
              <a:t>II</a:t>
            </a:r>
            <a:r>
              <a:rPr lang="en-US" sz="2800" b="1">
                <a:solidFill>
                  <a:srgbClr val="FF0000"/>
                </a:solidFill>
                <a:latin typeface="Times New Roman" pitchFamily="18" charset="0"/>
                <a:cs typeface="Times New Roman" pitchFamily="18" charset="0"/>
              </a:rPr>
              <a:t>. </a:t>
            </a:r>
            <a:r>
              <a:rPr lang="en-US" sz="2800" b="1" smtClean="0">
                <a:solidFill>
                  <a:srgbClr val="FF0000"/>
                </a:solidFill>
                <a:latin typeface="Times New Roman" pitchFamily="18" charset="0"/>
                <a:cs typeface="Times New Roman" pitchFamily="18" charset="0"/>
              </a:rPr>
              <a:t>Trao đổi chất giữa tế bào và môi trường trong</a:t>
            </a:r>
            <a:endParaRPr lang="vi-VN" sz="2800" b="1">
              <a:solidFill>
                <a:srgbClr val="FF0000"/>
              </a:solidFill>
              <a:latin typeface="Times New Roman" pitchFamily="18" charset="0"/>
              <a:cs typeface="Times New Roman" pitchFamily="18" charset="0"/>
            </a:endParaRPr>
          </a:p>
        </p:txBody>
      </p:sp>
      <p:sp>
        <p:nvSpPr>
          <p:cNvPr id="2" name="TextBox 1"/>
          <p:cNvSpPr txBox="1"/>
          <p:nvPr/>
        </p:nvSpPr>
        <p:spPr>
          <a:xfrm>
            <a:off x="146738" y="1196752"/>
            <a:ext cx="8817750" cy="2554545"/>
          </a:xfrm>
          <a:prstGeom prst="rect">
            <a:avLst/>
          </a:prstGeom>
          <a:noFill/>
        </p:spPr>
        <p:txBody>
          <a:bodyPr wrap="square" rtlCol="0">
            <a:spAutoFit/>
          </a:bodyPr>
          <a:lstStyle/>
          <a:p>
            <a:pPr marL="457200" indent="-457200" algn="just">
              <a:buFont typeface="Arial" pitchFamily="34" charset="0"/>
              <a:buChar char="•"/>
            </a:pPr>
            <a:r>
              <a:rPr lang="en-US" sz="3200" smtClean="0">
                <a:latin typeface="Times New Roman" pitchFamily="18" charset="0"/>
                <a:cs typeface="Times New Roman" pitchFamily="18" charset="0"/>
              </a:rPr>
              <a:t>Chất dinh dưỡng và oxi được tế bào sử dụng cho các hoạt động sống, đồng thời các sản phẩm phân hủy đưa đến các cơ quan thải ra ngoài.</a:t>
            </a:r>
          </a:p>
          <a:p>
            <a:pPr marL="457200" indent="-457200" algn="just">
              <a:buFont typeface="Arial" pitchFamily="34" charset="0"/>
              <a:buChar char="•"/>
            </a:pPr>
            <a:r>
              <a:rPr lang="en-US" sz="3200" smtClean="0">
                <a:latin typeface="Times New Roman" pitchFamily="18" charset="0"/>
                <a:cs typeface="Times New Roman" pitchFamily="18" charset="0"/>
              </a:rPr>
              <a:t>Sự trao đổi chất ở tế bào thông qua môi trường trong.</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3740066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5862"/>
            <a:ext cx="5734872" cy="369332"/>
          </a:xfrm>
          <a:prstGeom prst="rect">
            <a:avLst/>
          </a:prstGeom>
          <a:noFill/>
        </p:spPr>
        <p:txBody>
          <a:bodyPr wrap="square">
            <a:spAutoFit/>
          </a:bodyPr>
          <a:lstStyle/>
          <a:p>
            <a:pPr algn="ctr" fontAlgn="auto">
              <a:spcBef>
                <a:spcPts val="0"/>
              </a:spcBef>
              <a:spcAft>
                <a:spcPts val="0"/>
              </a:spcAft>
              <a:defRPr/>
            </a:pPr>
            <a:r>
              <a:rPr lang="en-US">
                <a:solidFill>
                  <a:schemeClr val="accent1">
                    <a:lumMod val="50000"/>
                  </a:schemeClr>
                </a:solidFill>
                <a:latin typeface="Times New Roman" pitchFamily="18" charset="0"/>
                <a:cs typeface="Times New Roman" pitchFamily="18" charset="0"/>
              </a:rPr>
              <a:t>Bài </a:t>
            </a:r>
            <a:r>
              <a:rPr lang="en-US" smtClean="0">
                <a:solidFill>
                  <a:schemeClr val="accent1">
                    <a:lumMod val="50000"/>
                  </a:schemeClr>
                </a:solidFill>
                <a:latin typeface="Times New Roman" pitchFamily="18" charset="0"/>
                <a:cs typeface="Times New Roman" pitchFamily="18" charset="0"/>
              </a:rPr>
              <a:t>31. Trao đổi chất</a:t>
            </a:r>
            <a:endParaRPr lang="vi-VN">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146738" y="396214"/>
            <a:ext cx="88177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smtClean="0">
                <a:solidFill>
                  <a:srgbClr val="FF0000"/>
                </a:solidFill>
                <a:latin typeface="Times New Roman" pitchFamily="18" charset="0"/>
                <a:cs typeface="Times New Roman" pitchFamily="18" charset="0"/>
              </a:rPr>
              <a:t>III. Mối quan hệ giữa trao đổi chất ở cấp độ cơ thể với trao đổi chất ở cấp độ tế bào</a:t>
            </a:r>
            <a:endParaRPr lang="vi-VN" sz="2800" b="1">
              <a:solidFill>
                <a:srgbClr val="FF0000"/>
              </a:solidFill>
              <a:latin typeface="Times New Roman" pitchFamily="18" charset="0"/>
              <a:cs typeface="Times New Roman" pitchFamily="18" charset="0"/>
            </a:endParaRPr>
          </a:p>
        </p:txBody>
      </p:sp>
      <p:sp>
        <p:nvSpPr>
          <p:cNvPr id="3" name="TextBox 2"/>
          <p:cNvSpPr txBox="1"/>
          <p:nvPr/>
        </p:nvSpPr>
        <p:spPr>
          <a:xfrm>
            <a:off x="323528" y="1628800"/>
            <a:ext cx="8496944" cy="1077218"/>
          </a:xfrm>
          <a:prstGeom prst="rect">
            <a:avLst/>
          </a:prstGeom>
          <a:noFill/>
        </p:spPr>
        <p:txBody>
          <a:bodyPr wrap="square" rtlCol="0">
            <a:spAutoFit/>
          </a:bodyPr>
          <a:lstStyle/>
          <a:p>
            <a:pPr algn="just"/>
            <a:r>
              <a:rPr lang="en-US" sz="3200" smtClean="0">
                <a:latin typeface="Times New Roman" pitchFamily="18" charset="0"/>
                <a:cs typeface="Times New Roman" pitchFamily="18" charset="0"/>
              </a:rPr>
              <a:t>Trao đổi chất ở hai cấp độ có liên quan mật thiết với nhau, đảm bảo cho cơ thể tồn tại và phát triển.</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1105973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227</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cp:lastModifiedBy>
  <cp:revision>15</cp:revision>
  <dcterms:created xsi:type="dcterms:W3CDTF">2021-12-17T12:53:37Z</dcterms:created>
  <dcterms:modified xsi:type="dcterms:W3CDTF">2021-12-17T13:14:16Z</dcterms:modified>
</cp:coreProperties>
</file>