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6" r:id="rId4"/>
    <p:sldId id="261" r:id="rId5"/>
    <p:sldId id="260" r:id="rId6"/>
    <p:sldId id="262" r:id="rId7"/>
    <p:sldId id="264" r:id="rId8"/>
    <p:sldId id="265" r:id="rId9"/>
    <p:sldId id="263" r:id="rId10"/>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8E5B839F-C365-48C1-B006-484EB7E0A515}" type="datetimeFigureOut">
              <a:rPr lang="vi-VN" smtClean="0"/>
              <a:t>02/12/2021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5C613EB-D2A5-406A-AF01-CC6075032CF0}" type="slidenum">
              <a:rPr lang="vi-VN" smtClean="0"/>
              <a:t>‹#›</a:t>
            </a:fld>
            <a:endParaRPr lang="vi-VN"/>
          </a:p>
        </p:txBody>
      </p:sp>
    </p:spTree>
    <p:extLst>
      <p:ext uri="{BB962C8B-B14F-4D97-AF65-F5344CB8AC3E}">
        <p14:creationId xmlns:p14="http://schemas.microsoft.com/office/powerpoint/2010/main" val="384773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E5B839F-C365-48C1-B006-484EB7E0A515}" type="datetimeFigureOut">
              <a:rPr lang="vi-VN" smtClean="0"/>
              <a:t>02/12/2021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5C613EB-D2A5-406A-AF01-CC6075032CF0}" type="slidenum">
              <a:rPr lang="vi-VN" smtClean="0"/>
              <a:t>‹#›</a:t>
            </a:fld>
            <a:endParaRPr lang="vi-VN"/>
          </a:p>
        </p:txBody>
      </p:sp>
    </p:spTree>
    <p:extLst>
      <p:ext uri="{BB962C8B-B14F-4D97-AF65-F5344CB8AC3E}">
        <p14:creationId xmlns:p14="http://schemas.microsoft.com/office/powerpoint/2010/main" val="633543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E5B839F-C365-48C1-B006-484EB7E0A515}" type="datetimeFigureOut">
              <a:rPr lang="vi-VN" smtClean="0"/>
              <a:t>02/12/2021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5C613EB-D2A5-406A-AF01-CC6075032CF0}" type="slidenum">
              <a:rPr lang="vi-VN" smtClean="0"/>
              <a:t>‹#›</a:t>
            </a:fld>
            <a:endParaRPr lang="vi-VN"/>
          </a:p>
        </p:txBody>
      </p:sp>
    </p:spTree>
    <p:extLst>
      <p:ext uri="{BB962C8B-B14F-4D97-AF65-F5344CB8AC3E}">
        <p14:creationId xmlns:p14="http://schemas.microsoft.com/office/powerpoint/2010/main" val="3228781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E5B839F-C365-48C1-B006-484EB7E0A515}" type="datetimeFigureOut">
              <a:rPr lang="vi-VN" smtClean="0"/>
              <a:t>02/12/2021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5C613EB-D2A5-406A-AF01-CC6075032CF0}" type="slidenum">
              <a:rPr lang="vi-VN" smtClean="0"/>
              <a:t>‹#›</a:t>
            </a:fld>
            <a:endParaRPr lang="vi-VN"/>
          </a:p>
        </p:txBody>
      </p:sp>
    </p:spTree>
    <p:extLst>
      <p:ext uri="{BB962C8B-B14F-4D97-AF65-F5344CB8AC3E}">
        <p14:creationId xmlns:p14="http://schemas.microsoft.com/office/powerpoint/2010/main" val="4156966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5B839F-C365-48C1-B006-484EB7E0A515}" type="datetimeFigureOut">
              <a:rPr lang="vi-VN" smtClean="0"/>
              <a:t>02/12/2021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5C613EB-D2A5-406A-AF01-CC6075032CF0}" type="slidenum">
              <a:rPr lang="vi-VN" smtClean="0"/>
              <a:t>‹#›</a:t>
            </a:fld>
            <a:endParaRPr lang="vi-VN"/>
          </a:p>
        </p:txBody>
      </p:sp>
    </p:spTree>
    <p:extLst>
      <p:ext uri="{BB962C8B-B14F-4D97-AF65-F5344CB8AC3E}">
        <p14:creationId xmlns:p14="http://schemas.microsoft.com/office/powerpoint/2010/main" val="416594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8E5B839F-C365-48C1-B006-484EB7E0A515}" type="datetimeFigureOut">
              <a:rPr lang="vi-VN" smtClean="0"/>
              <a:t>02/12/2021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5C613EB-D2A5-406A-AF01-CC6075032CF0}" type="slidenum">
              <a:rPr lang="vi-VN" smtClean="0"/>
              <a:t>‹#›</a:t>
            </a:fld>
            <a:endParaRPr lang="vi-VN"/>
          </a:p>
        </p:txBody>
      </p:sp>
    </p:spTree>
    <p:extLst>
      <p:ext uri="{BB962C8B-B14F-4D97-AF65-F5344CB8AC3E}">
        <p14:creationId xmlns:p14="http://schemas.microsoft.com/office/powerpoint/2010/main" val="191039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8E5B839F-C365-48C1-B006-484EB7E0A515}" type="datetimeFigureOut">
              <a:rPr lang="vi-VN" smtClean="0"/>
              <a:t>02/12/2021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5C613EB-D2A5-406A-AF01-CC6075032CF0}" type="slidenum">
              <a:rPr lang="vi-VN" smtClean="0"/>
              <a:t>‹#›</a:t>
            </a:fld>
            <a:endParaRPr lang="vi-VN"/>
          </a:p>
        </p:txBody>
      </p:sp>
    </p:spTree>
    <p:extLst>
      <p:ext uri="{BB962C8B-B14F-4D97-AF65-F5344CB8AC3E}">
        <p14:creationId xmlns:p14="http://schemas.microsoft.com/office/powerpoint/2010/main" val="368713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8E5B839F-C365-48C1-B006-484EB7E0A515}" type="datetimeFigureOut">
              <a:rPr lang="vi-VN" smtClean="0"/>
              <a:t>02/12/2021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5C613EB-D2A5-406A-AF01-CC6075032CF0}" type="slidenum">
              <a:rPr lang="vi-VN" smtClean="0"/>
              <a:t>‹#›</a:t>
            </a:fld>
            <a:endParaRPr lang="vi-VN"/>
          </a:p>
        </p:txBody>
      </p:sp>
    </p:spTree>
    <p:extLst>
      <p:ext uri="{BB962C8B-B14F-4D97-AF65-F5344CB8AC3E}">
        <p14:creationId xmlns:p14="http://schemas.microsoft.com/office/powerpoint/2010/main" val="405165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5B839F-C365-48C1-B006-484EB7E0A515}" type="datetimeFigureOut">
              <a:rPr lang="vi-VN" smtClean="0"/>
              <a:t>02/12/2021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5C613EB-D2A5-406A-AF01-CC6075032CF0}" type="slidenum">
              <a:rPr lang="vi-VN" smtClean="0"/>
              <a:t>‹#›</a:t>
            </a:fld>
            <a:endParaRPr lang="vi-VN"/>
          </a:p>
        </p:txBody>
      </p:sp>
    </p:spTree>
    <p:extLst>
      <p:ext uri="{BB962C8B-B14F-4D97-AF65-F5344CB8AC3E}">
        <p14:creationId xmlns:p14="http://schemas.microsoft.com/office/powerpoint/2010/main" val="2190423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5B839F-C365-48C1-B006-484EB7E0A515}" type="datetimeFigureOut">
              <a:rPr lang="vi-VN" smtClean="0"/>
              <a:t>02/12/2021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5C613EB-D2A5-406A-AF01-CC6075032CF0}" type="slidenum">
              <a:rPr lang="vi-VN" smtClean="0"/>
              <a:t>‹#›</a:t>
            </a:fld>
            <a:endParaRPr lang="vi-VN"/>
          </a:p>
        </p:txBody>
      </p:sp>
    </p:spTree>
    <p:extLst>
      <p:ext uri="{BB962C8B-B14F-4D97-AF65-F5344CB8AC3E}">
        <p14:creationId xmlns:p14="http://schemas.microsoft.com/office/powerpoint/2010/main" val="2123260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5B839F-C365-48C1-B006-484EB7E0A515}" type="datetimeFigureOut">
              <a:rPr lang="vi-VN" smtClean="0"/>
              <a:t>02/12/2021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5C613EB-D2A5-406A-AF01-CC6075032CF0}" type="slidenum">
              <a:rPr lang="vi-VN" smtClean="0"/>
              <a:t>‹#›</a:t>
            </a:fld>
            <a:endParaRPr lang="vi-VN"/>
          </a:p>
        </p:txBody>
      </p:sp>
    </p:spTree>
    <p:extLst>
      <p:ext uri="{BB962C8B-B14F-4D97-AF65-F5344CB8AC3E}">
        <p14:creationId xmlns:p14="http://schemas.microsoft.com/office/powerpoint/2010/main" val="3199112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B839F-C365-48C1-B006-484EB7E0A515}" type="datetimeFigureOut">
              <a:rPr lang="vi-VN" smtClean="0"/>
              <a:t>02/12/2021</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C613EB-D2A5-406A-AF01-CC6075032CF0}" type="slidenum">
              <a:rPr lang="vi-VN" smtClean="0"/>
              <a:t>‹#›</a:t>
            </a:fld>
            <a:endParaRPr lang="vi-VN"/>
          </a:p>
        </p:txBody>
      </p:sp>
    </p:spTree>
    <p:extLst>
      <p:ext uri="{BB962C8B-B14F-4D97-AF65-F5344CB8AC3E}">
        <p14:creationId xmlns:p14="http://schemas.microsoft.com/office/powerpoint/2010/main" val="195665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00808"/>
            <a:ext cx="9175335" cy="252028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solidFill>
                <a:schemeClr val="accent2">
                  <a:lumMod val="40000"/>
                  <a:lumOff val="60000"/>
                </a:schemeClr>
              </a:solidFill>
            </a:endParaRPr>
          </a:p>
        </p:txBody>
      </p:sp>
      <p:sp>
        <p:nvSpPr>
          <p:cNvPr id="4" name="TextBox 4"/>
          <p:cNvSpPr txBox="1">
            <a:spLocks noChangeArrowheads="1"/>
          </p:cNvSpPr>
          <p:nvPr/>
        </p:nvSpPr>
        <p:spPr bwMode="auto">
          <a:xfrm>
            <a:off x="-43874" y="764704"/>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800" b="1" cap="all">
                <a:ln w="0"/>
                <a:solidFill>
                  <a:srgbClr val="00B050"/>
                </a:solidFill>
                <a:effectLst>
                  <a:reflection blurRad="12700" stA="50000" endPos="50000" dist="5000" dir="5400000" sy="-100000" rotWithShape="0"/>
                </a:effectLst>
                <a:latin typeface="Times New Roman" pitchFamily="18" charset="0"/>
                <a:cs typeface="Times New Roman" pitchFamily="18" charset="0"/>
              </a:rPr>
              <a:t>CHƯƠNG </a:t>
            </a:r>
            <a:r>
              <a:rPr lang="en-US" sz="2800" b="1" cap="all" smtClean="0">
                <a:ln w="0"/>
                <a:solidFill>
                  <a:srgbClr val="00B050"/>
                </a:solidFill>
                <a:effectLst>
                  <a:reflection blurRad="12700" stA="50000" endPos="50000" dist="5000" dir="5400000" sy="-100000" rotWithShape="0"/>
                </a:effectLst>
                <a:latin typeface="Times New Roman" pitchFamily="18" charset="0"/>
                <a:cs typeface="Times New Roman" pitchFamily="18" charset="0"/>
              </a:rPr>
              <a:t>v   di truyền học người</a:t>
            </a:r>
            <a:endParaRPr lang="vi-VN" sz="2800" b="1" cap="all">
              <a:ln w="0"/>
              <a:solidFill>
                <a:srgbClr val="00B050"/>
              </a:solidFill>
              <a:effectLst>
                <a:reflection blurRad="12700" stA="50000" endPos="50000" dist="5000" dir="5400000" sy="-100000" rotWithShape="0"/>
              </a:effectLst>
              <a:latin typeface="Times New Roman" pitchFamily="18" charset="0"/>
              <a:cs typeface="Times New Roman" pitchFamily="18" charset="0"/>
            </a:endParaRPr>
          </a:p>
        </p:txBody>
      </p:sp>
      <p:sp>
        <p:nvSpPr>
          <p:cNvPr id="5" name="TextBox 4"/>
          <p:cNvSpPr txBox="1"/>
          <p:nvPr/>
        </p:nvSpPr>
        <p:spPr>
          <a:xfrm>
            <a:off x="349183" y="1988840"/>
            <a:ext cx="8301755" cy="1938992"/>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4000" b="1" smtClean="0">
                <a:ln w="11430"/>
                <a:solidFill>
                  <a:schemeClr val="tx2"/>
                </a:solidFill>
                <a:effectLst>
                  <a:outerShdw blurRad="50800" dist="39000" dir="5460000" algn="tl">
                    <a:srgbClr val="000000">
                      <a:alpha val="38000"/>
                    </a:srgbClr>
                  </a:outerShdw>
                </a:effectLst>
                <a:latin typeface="Times New Roman" pitchFamily="18" charset="0"/>
                <a:cs typeface="Times New Roman" pitchFamily="18" charset="0"/>
              </a:rPr>
              <a:t>Bài </a:t>
            </a:r>
            <a:r>
              <a:rPr lang="en-US" sz="4000" b="1" smtClean="0">
                <a:ln w="11430"/>
                <a:solidFill>
                  <a:schemeClr val="tx2"/>
                </a:solidFill>
                <a:effectLst>
                  <a:outerShdw blurRad="50800" dist="39000" dir="5460000" algn="tl">
                    <a:srgbClr val="000000">
                      <a:alpha val="38000"/>
                    </a:srgbClr>
                  </a:outerShdw>
                </a:effectLst>
                <a:latin typeface="Times New Roman" pitchFamily="18" charset="0"/>
                <a:cs typeface="Times New Roman" pitchFamily="18" charset="0"/>
              </a:rPr>
              <a:t>28</a:t>
            </a:r>
          </a:p>
          <a:p>
            <a:pPr algn="ctr" fontAlgn="auto">
              <a:spcBef>
                <a:spcPts val="0"/>
              </a:spcBef>
              <a:spcAft>
                <a:spcPts val="0"/>
              </a:spcAft>
              <a:defRPr/>
            </a:pPr>
            <a:r>
              <a:rPr lang="en-US" sz="4000" b="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PHƯƠNG PHÁP NGHIÊN CỨU</a:t>
            </a:r>
          </a:p>
          <a:p>
            <a:pPr algn="ctr" fontAlgn="auto">
              <a:spcBef>
                <a:spcPts val="0"/>
              </a:spcBef>
              <a:spcAft>
                <a:spcPts val="0"/>
              </a:spcAft>
              <a:defRPr/>
            </a:pPr>
            <a:r>
              <a:rPr lang="en-US" sz="4000" b="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DI TRUYỀN NGƯỜI</a:t>
            </a:r>
            <a:endParaRPr lang="en-US" sz="4000" b="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5162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0021" y="400110"/>
            <a:ext cx="84531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800" b="1" smtClean="0">
                <a:solidFill>
                  <a:srgbClr val="FF0000"/>
                </a:solidFill>
                <a:latin typeface="Times New Roman" pitchFamily="18" charset="0"/>
                <a:cs typeface="Times New Roman" pitchFamily="18" charset="0"/>
              </a:rPr>
              <a:t>I. </a:t>
            </a:r>
            <a:r>
              <a:rPr lang="en-US" sz="2800" b="1">
                <a:solidFill>
                  <a:srgbClr val="FF0000"/>
                </a:solidFill>
                <a:latin typeface="Times New Roman" pitchFamily="18" charset="0"/>
                <a:cs typeface="Times New Roman" pitchFamily="18" charset="0"/>
              </a:rPr>
              <a:t>N</a:t>
            </a:r>
            <a:r>
              <a:rPr lang="en-US" sz="2800" b="1" smtClean="0">
                <a:solidFill>
                  <a:srgbClr val="FF0000"/>
                </a:solidFill>
                <a:latin typeface="Times New Roman" pitchFamily="18" charset="0"/>
                <a:cs typeface="Times New Roman" pitchFamily="18" charset="0"/>
              </a:rPr>
              <a:t>ghiên cứu phả hệ</a:t>
            </a:r>
            <a:endParaRPr lang="vi-VN" sz="2800" b="1">
              <a:solidFill>
                <a:srgbClr val="FF0000"/>
              </a:solidFill>
              <a:latin typeface="Times New Roman" pitchFamily="18" charset="0"/>
              <a:cs typeface="Times New Roman" pitchFamily="18" charset="0"/>
            </a:endParaRPr>
          </a:p>
        </p:txBody>
      </p:sp>
      <p:sp>
        <p:nvSpPr>
          <p:cNvPr id="5" name="TextBox 4"/>
          <p:cNvSpPr txBox="1"/>
          <p:nvPr/>
        </p:nvSpPr>
        <p:spPr>
          <a:xfrm>
            <a:off x="2237558" y="0"/>
            <a:ext cx="5430786" cy="400110"/>
          </a:xfrm>
          <a:prstGeom prst="rect">
            <a:avLst/>
          </a:prstGeom>
          <a:noFill/>
        </p:spPr>
        <p:txBody>
          <a:bodyPr wrap="square">
            <a:spAutoFit/>
          </a:bodyPr>
          <a:lstStyle/>
          <a:p>
            <a:pPr algn="ctr" fontAlgn="auto">
              <a:spcBef>
                <a:spcPts val="0"/>
              </a:spcBef>
              <a:spcAft>
                <a:spcPts val="0"/>
              </a:spcAft>
              <a:defRPr/>
            </a:pPr>
            <a:r>
              <a:rPr lang="en-US" sz="2000" smtClean="0">
                <a:solidFill>
                  <a:schemeClr val="accent1">
                    <a:lumMod val="50000"/>
                  </a:schemeClr>
                </a:solidFill>
                <a:latin typeface="Times New Roman" pitchFamily="18" charset="0"/>
                <a:cs typeface="Times New Roman" pitchFamily="18" charset="0"/>
              </a:rPr>
              <a:t>Bài 28. Phương pháp nghiên cứu di truyền người</a:t>
            </a:r>
            <a:endParaRPr lang="vi-VN" sz="2000">
              <a:solidFill>
                <a:schemeClr val="accent1">
                  <a:lumMod val="50000"/>
                </a:schemeClr>
              </a:solidFill>
              <a:latin typeface="Times New Roman" pitchFamily="18" charset="0"/>
              <a:cs typeface="Times New Roman" pitchFamily="18" charset="0"/>
            </a:endParaRPr>
          </a:p>
        </p:txBody>
      </p:sp>
      <p:sp>
        <p:nvSpPr>
          <p:cNvPr id="2" name="Rectangle 1"/>
          <p:cNvSpPr/>
          <p:nvPr/>
        </p:nvSpPr>
        <p:spPr>
          <a:xfrm>
            <a:off x="277625" y="1057835"/>
            <a:ext cx="8453160" cy="2554545"/>
          </a:xfrm>
          <a:prstGeom prst="rect">
            <a:avLst/>
          </a:prstGeom>
        </p:spPr>
        <p:txBody>
          <a:bodyPr wrap="square">
            <a:spAutoFit/>
          </a:bodyPr>
          <a:lstStyle/>
          <a:p>
            <a:pPr algn="just"/>
            <a:r>
              <a:rPr lang="en-US" sz="3200">
                <a:latin typeface="Times New Roman" pitchFamily="18" charset="0"/>
                <a:cs typeface="Times New Roman" pitchFamily="18" charset="0"/>
              </a:rPr>
              <a:t>Phương pháp nghiên cứu phả hệ là phương pháp theo dõi sự di truyền của một tính trạng nhất định trên những người thuộc cùng một dòng họ qua nhiều thế hệ để xác định đặc điểm di truyền của tính trạng đó.</a:t>
            </a:r>
            <a:endParaRPr lang="vi-VN" sz="3200">
              <a:latin typeface="Times New Roman" pitchFamily="18" charset="0"/>
              <a:cs typeface="Times New Roman" pitchFamily="18" charset="0"/>
            </a:endParaRPr>
          </a:p>
        </p:txBody>
      </p:sp>
    </p:spTree>
    <p:extLst>
      <p:ext uri="{BB962C8B-B14F-4D97-AF65-F5344CB8AC3E}">
        <p14:creationId xmlns:p14="http://schemas.microsoft.com/office/powerpoint/2010/main" val="3225253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0021" y="400110"/>
            <a:ext cx="84531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800" b="1" smtClean="0">
                <a:solidFill>
                  <a:srgbClr val="FF0000"/>
                </a:solidFill>
                <a:latin typeface="Times New Roman" pitchFamily="18" charset="0"/>
                <a:cs typeface="Times New Roman" pitchFamily="18" charset="0"/>
              </a:rPr>
              <a:t>I. </a:t>
            </a:r>
            <a:r>
              <a:rPr lang="en-US" sz="2800" b="1">
                <a:solidFill>
                  <a:srgbClr val="FF0000"/>
                </a:solidFill>
                <a:latin typeface="Times New Roman" pitchFamily="18" charset="0"/>
                <a:cs typeface="Times New Roman" pitchFamily="18" charset="0"/>
              </a:rPr>
              <a:t>N</a:t>
            </a:r>
            <a:r>
              <a:rPr lang="en-US" sz="2800" b="1" smtClean="0">
                <a:solidFill>
                  <a:srgbClr val="FF0000"/>
                </a:solidFill>
                <a:latin typeface="Times New Roman" pitchFamily="18" charset="0"/>
                <a:cs typeface="Times New Roman" pitchFamily="18" charset="0"/>
              </a:rPr>
              <a:t>ghiên cứu phả hệ</a:t>
            </a:r>
            <a:endParaRPr lang="vi-VN" sz="2800" b="1">
              <a:solidFill>
                <a:srgbClr val="FF0000"/>
              </a:solidFill>
              <a:latin typeface="Times New Roman" pitchFamily="18" charset="0"/>
              <a:cs typeface="Times New Roman" pitchFamily="18" charset="0"/>
            </a:endParaRPr>
          </a:p>
        </p:txBody>
      </p:sp>
      <p:sp>
        <p:nvSpPr>
          <p:cNvPr id="5" name="TextBox 4"/>
          <p:cNvSpPr txBox="1"/>
          <p:nvPr/>
        </p:nvSpPr>
        <p:spPr>
          <a:xfrm>
            <a:off x="2237558" y="0"/>
            <a:ext cx="5430786" cy="400110"/>
          </a:xfrm>
          <a:prstGeom prst="rect">
            <a:avLst/>
          </a:prstGeom>
          <a:noFill/>
        </p:spPr>
        <p:txBody>
          <a:bodyPr wrap="square">
            <a:spAutoFit/>
          </a:bodyPr>
          <a:lstStyle/>
          <a:p>
            <a:pPr algn="ctr" fontAlgn="auto">
              <a:spcBef>
                <a:spcPts val="0"/>
              </a:spcBef>
              <a:spcAft>
                <a:spcPts val="0"/>
              </a:spcAft>
              <a:defRPr/>
            </a:pPr>
            <a:r>
              <a:rPr lang="en-US" sz="2000" smtClean="0">
                <a:solidFill>
                  <a:schemeClr val="accent1">
                    <a:lumMod val="50000"/>
                  </a:schemeClr>
                </a:solidFill>
                <a:latin typeface="Times New Roman" pitchFamily="18" charset="0"/>
                <a:cs typeface="Times New Roman" pitchFamily="18" charset="0"/>
              </a:rPr>
              <a:t>Bài 28. Phương pháp nghiên cứu di truyền người</a:t>
            </a:r>
            <a:endParaRPr lang="vi-VN" sz="2000">
              <a:solidFill>
                <a:schemeClr val="accent1">
                  <a:lumMod val="50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659" y="1916832"/>
            <a:ext cx="8129607"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95536" y="923330"/>
            <a:ext cx="6624736" cy="461665"/>
          </a:xfrm>
          <a:prstGeom prst="rect">
            <a:avLst/>
          </a:prstGeom>
          <a:noFill/>
        </p:spPr>
        <p:txBody>
          <a:bodyPr wrap="square" rtlCol="0">
            <a:spAutoFit/>
          </a:bodyPr>
          <a:lstStyle/>
          <a:p>
            <a:r>
              <a:rPr lang="en-US" sz="2400" smtClean="0">
                <a:latin typeface="Times New Roman" pitchFamily="18" charset="0"/>
                <a:cs typeface="Times New Roman" pitchFamily="18" charset="0"/>
              </a:rPr>
              <a:t>Ví dụ 1 : SGK tr. 78</a:t>
            </a:r>
            <a:endParaRPr lang="vi-VN" sz="2400">
              <a:latin typeface="Times New Roman" pitchFamily="18" charset="0"/>
              <a:cs typeface="Times New Roman" pitchFamily="18" charset="0"/>
            </a:endParaRPr>
          </a:p>
        </p:txBody>
      </p:sp>
      <p:sp>
        <p:nvSpPr>
          <p:cNvPr id="7" name="TextBox 6"/>
          <p:cNvSpPr txBox="1"/>
          <p:nvPr/>
        </p:nvSpPr>
        <p:spPr>
          <a:xfrm>
            <a:off x="505659" y="5922510"/>
            <a:ext cx="2698189" cy="461665"/>
          </a:xfrm>
          <a:prstGeom prst="rect">
            <a:avLst/>
          </a:prstGeom>
          <a:noFill/>
        </p:spPr>
        <p:txBody>
          <a:bodyPr wrap="square" rtlCol="0">
            <a:spAutoFit/>
          </a:bodyPr>
          <a:lstStyle/>
          <a:p>
            <a:r>
              <a:rPr lang="en-US" sz="2400" smtClean="0">
                <a:latin typeface="Times New Roman" pitchFamily="18" charset="0"/>
                <a:cs typeface="Times New Roman" pitchFamily="18" charset="0"/>
              </a:rPr>
              <a:t>Ví dụ 2: </a:t>
            </a:r>
            <a:endParaRPr lang="vi-VN" sz="2400">
              <a:latin typeface="Times New Roman" pitchFamily="18" charset="0"/>
              <a:cs typeface="Times New Roman" pitchFamily="18" charset="0"/>
            </a:endParaRPr>
          </a:p>
        </p:txBody>
      </p:sp>
    </p:spTree>
    <p:extLst>
      <p:ext uri="{BB962C8B-B14F-4D97-AF65-F5344CB8AC3E}">
        <p14:creationId xmlns:p14="http://schemas.microsoft.com/office/powerpoint/2010/main" val="2214882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0021" y="400110"/>
            <a:ext cx="84531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800" b="1" smtClean="0">
                <a:solidFill>
                  <a:srgbClr val="FF0000"/>
                </a:solidFill>
                <a:latin typeface="Times New Roman" pitchFamily="18" charset="0"/>
                <a:cs typeface="Times New Roman" pitchFamily="18" charset="0"/>
              </a:rPr>
              <a:t>I. </a:t>
            </a:r>
            <a:r>
              <a:rPr lang="en-US" sz="2800" b="1">
                <a:solidFill>
                  <a:srgbClr val="FF0000"/>
                </a:solidFill>
                <a:latin typeface="Times New Roman" pitchFamily="18" charset="0"/>
                <a:cs typeface="Times New Roman" pitchFamily="18" charset="0"/>
              </a:rPr>
              <a:t>N</a:t>
            </a:r>
            <a:r>
              <a:rPr lang="en-US" sz="2800" b="1" smtClean="0">
                <a:solidFill>
                  <a:srgbClr val="FF0000"/>
                </a:solidFill>
                <a:latin typeface="Times New Roman" pitchFamily="18" charset="0"/>
                <a:cs typeface="Times New Roman" pitchFamily="18" charset="0"/>
              </a:rPr>
              <a:t>ghiên cứu phả hệ</a:t>
            </a:r>
            <a:endParaRPr lang="vi-VN" sz="2800" b="1">
              <a:solidFill>
                <a:srgbClr val="FF0000"/>
              </a:solidFill>
              <a:latin typeface="Times New Roman" pitchFamily="18" charset="0"/>
              <a:cs typeface="Times New Roman" pitchFamily="18" charset="0"/>
            </a:endParaRPr>
          </a:p>
        </p:txBody>
      </p:sp>
      <p:sp>
        <p:nvSpPr>
          <p:cNvPr id="5" name="TextBox 4"/>
          <p:cNvSpPr txBox="1"/>
          <p:nvPr/>
        </p:nvSpPr>
        <p:spPr>
          <a:xfrm>
            <a:off x="2237558" y="0"/>
            <a:ext cx="5430786" cy="400110"/>
          </a:xfrm>
          <a:prstGeom prst="rect">
            <a:avLst/>
          </a:prstGeom>
          <a:noFill/>
        </p:spPr>
        <p:txBody>
          <a:bodyPr wrap="square">
            <a:spAutoFit/>
          </a:bodyPr>
          <a:lstStyle/>
          <a:p>
            <a:pPr algn="ctr" fontAlgn="auto">
              <a:spcBef>
                <a:spcPts val="0"/>
              </a:spcBef>
              <a:spcAft>
                <a:spcPts val="0"/>
              </a:spcAft>
              <a:defRPr/>
            </a:pPr>
            <a:r>
              <a:rPr lang="en-US" sz="2000" smtClean="0">
                <a:solidFill>
                  <a:schemeClr val="accent1">
                    <a:lumMod val="50000"/>
                  </a:schemeClr>
                </a:solidFill>
                <a:latin typeface="Times New Roman" pitchFamily="18" charset="0"/>
                <a:cs typeface="Times New Roman" pitchFamily="18" charset="0"/>
              </a:rPr>
              <a:t>Bài 28. Phương pháp nghiên cứu di truyền người</a:t>
            </a:r>
            <a:endParaRPr lang="vi-VN" sz="2000">
              <a:solidFill>
                <a:schemeClr val="accent1">
                  <a:lumMod val="50000"/>
                </a:schemeClr>
              </a:solidFill>
              <a:latin typeface="Times New Roman" pitchFamily="18" charset="0"/>
              <a:cs typeface="Times New Roman" pitchFamily="18" charset="0"/>
            </a:endParaRPr>
          </a:p>
        </p:txBody>
      </p:sp>
      <p:sp>
        <p:nvSpPr>
          <p:cNvPr id="6" name="TextBox 5"/>
          <p:cNvSpPr txBox="1"/>
          <p:nvPr/>
        </p:nvSpPr>
        <p:spPr>
          <a:xfrm>
            <a:off x="395536" y="923330"/>
            <a:ext cx="6624736" cy="461665"/>
          </a:xfrm>
          <a:prstGeom prst="rect">
            <a:avLst/>
          </a:prstGeom>
          <a:noFill/>
        </p:spPr>
        <p:txBody>
          <a:bodyPr wrap="square" rtlCol="0">
            <a:spAutoFit/>
          </a:bodyPr>
          <a:lstStyle/>
          <a:p>
            <a:r>
              <a:rPr lang="en-US" sz="2400" smtClean="0">
                <a:latin typeface="Times New Roman" pitchFamily="18" charset="0"/>
                <a:cs typeface="Times New Roman" pitchFamily="18" charset="0"/>
              </a:rPr>
              <a:t>Ví dụ 2 : SGK tr. 79</a:t>
            </a:r>
            <a:endParaRPr lang="vi-VN" sz="2400">
              <a:latin typeface="Times New Roman" pitchFamily="18" charset="0"/>
              <a:cs typeface="Times New Roman" pitchFamily="18" charset="0"/>
            </a:endParaRPr>
          </a:p>
        </p:txBody>
      </p:sp>
    </p:spTree>
    <p:extLst>
      <p:ext uri="{BB962C8B-B14F-4D97-AF65-F5344CB8AC3E}">
        <p14:creationId xmlns:p14="http://schemas.microsoft.com/office/powerpoint/2010/main" val="2144499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0021" y="400110"/>
            <a:ext cx="84531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800" b="1" smtClean="0">
                <a:solidFill>
                  <a:srgbClr val="FF0000"/>
                </a:solidFill>
                <a:latin typeface="Times New Roman" pitchFamily="18" charset="0"/>
                <a:cs typeface="Times New Roman" pitchFamily="18" charset="0"/>
              </a:rPr>
              <a:t>II. Nghiên cứu trẻ đồng sinh</a:t>
            </a:r>
            <a:endParaRPr lang="vi-VN" sz="2800" b="1">
              <a:solidFill>
                <a:srgbClr val="FF0000"/>
              </a:solidFill>
              <a:latin typeface="Times New Roman" pitchFamily="18" charset="0"/>
              <a:cs typeface="Times New Roman" pitchFamily="18" charset="0"/>
            </a:endParaRPr>
          </a:p>
        </p:txBody>
      </p:sp>
      <p:sp>
        <p:nvSpPr>
          <p:cNvPr id="5" name="TextBox 4"/>
          <p:cNvSpPr txBox="1"/>
          <p:nvPr/>
        </p:nvSpPr>
        <p:spPr>
          <a:xfrm>
            <a:off x="2237558" y="0"/>
            <a:ext cx="5430786" cy="400110"/>
          </a:xfrm>
          <a:prstGeom prst="rect">
            <a:avLst/>
          </a:prstGeom>
          <a:noFill/>
        </p:spPr>
        <p:txBody>
          <a:bodyPr wrap="square">
            <a:spAutoFit/>
          </a:bodyPr>
          <a:lstStyle/>
          <a:p>
            <a:pPr algn="ctr" fontAlgn="auto">
              <a:spcBef>
                <a:spcPts val="0"/>
              </a:spcBef>
              <a:spcAft>
                <a:spcPts val="0"/>
              </a:spcAft>
              <a:defRPr/>
            </a:pPr>
            <a:r>
              <a:rPr lang="en-US" sz="2000" smtClean="0">
                <a:solidFill>
                  <a:schemeClr val="accent1">
                    <a:lumMod val="50000"/>
                  </a:schemeClr>
                </a:solidFill>
                <a:latin typeface="Times New Roman" pitchFamily="18" charset="0"/>
                <a:cs typeface="Times New Roman" pitchFamily="18" charset="0"/>
              </a:rPr>
              <a:t>Bài 28. Phương pháp nghiên cứu di truyền người</a:t>
            </a:r>
            <a:endParaRPr lang="vi-VN" sz="2000">
              <a:solidFill>
                <a:schemeClr val="accent1">
                  <a:lumMod val="50000"/>
                </a:schemeClr>
              </a:solidFill>
              <a:latin typeface="Times New Roman" pitchFamily="18" charset="0"/>
              <a:cs typeface="Times New Roman" pitchFamily="18" charset="0"/>
            </a:endParaRPr>
          </a:p>
        </p:txBody>
      </p:sp>
      <p:sp>
        <p:nvSpPr>
          <p:cNvPr id="2" name="Rectangle 1"/>
          <p:cNvSpPr/>
          <p:nvPr/>
        </p:nvSpPr>
        <p:spPr>
          <a:xfrm>
            <a:off x="251520" y="1556792"/>
            <a:ext cx="8642323" cy="3539430"/>
          </a:xfrm>
          <a:prstGeom prst="rect">
            <a:avLst/>
          </a:prstGeom>
        </p:spPr>
        <p:txBody>
          <a:bodyPr wrap="square">
            <a:spAutoFit/>
          </a:bodyPr>
          <a:lstStyle/>
          <a:p>
            <a:pPr algn="just"/>
            <a:r>
              <a:rPr lang="en-US" sz="2800" smtClean="0">
                <a:latin typeface="Times New Roman" pitchFamily="18" charset="0"/>
                <a:cs typeface="Times New Roman" pitchFamily="18" charset="0"/>
              </a:rPr>
              <a:t>- Trẻ đồng sinh: trẻ sinh ra cùng một lần sinh.</a:t>
            </a:r>
            <a:endParaRPr lang="vi-VN" sz="2800" smtClean="0">
              <a:latin typeface="Times New Roman" pitchFamily="18" charset="0"/>
              <a:cs typeface="Times New Roman" pitchFamily="18" charset="0"/>
            </a:endParaRPr>
          </a:p>
          <a:p>
            <a:pPr algn="just"/>
            <a:r>
              <a:rPr lang="en-US" sz="2800" smtClean="0">
                <a:latin typeface="Times New Roman" pitchFamily="18" charset="0"/>
                <a:cs typeface="Times New Roman" pitchFamily="18" charset="0"/>
              </a:rPr>
              <a:t>- Có 2 trường hợp:</a:t>
            </a:r>
            <a:endParaRPr lang="vi-VN" sz="2800" smtClean="0">
              <a:latin typeface="Times New Roman" pitchFamily="18" charset="0"/>
              <a:cs typeface="Times New Roman" pitchFamily="18" charset="0"/>
            </a:endParaRPr>
          </a:p>
          <a:p>
            <a:pPr algn="just"/>
            <a:r>
              <a:rPr lang="en-US" sz="2800" smtClean="0">
                <a:latin typeface="Times New Roman" pitchFamily="18" charset="0"/>
                <a:cs typeface="Times New Roman" pitchFamily="18" charset="0"/>
              </a:rPr>
              <a:t>      </a:t>
            </a:r>
            <a:r>
              <a:rPr lang="en-US" sz="2800" smtClean="0">
                <a:solidFill>
                  <a:srgbClr val="FF0000"/>
                </a:solidFill>
                <a:latin typeface="Times New Roman" pitchFamily="18" charset="0"/>
                <a:cs typeface="Times New Roman" pitchFamily="18" charset="0"/>
              </a:rPr>
              <a:t>+ Cùng trứng</a:t>
            </a:r>
            <a:endParaRPr lang="vi-VN" sz="2800" smtClean="0">
              <a:solidFill>
                <a:srgbClr val="FF0000"/>
              </a:solidFill>
              <a:latin typeface="Times New Roman" pitchFamily="18" charset="0"/>
              <a:cs typeface="Times New Roman" pitchFamily="18" charset="0"/>
            </a:endParaRPr>
          </a:p>
          <a:p>
            <a:pPr algn="just"/>
            <a:r>
              <a:rPr lang="en-US" sz="2800" smtClean="0">
                <a:solidFill>
                  <a:srgbClr val="FF0000"/>
                </a:solidFill>
                <a:latin typeface="Times New Roman" pitchFamily="18" charset="0"/>
                <a:cs typeface="Times New Roman" pitchFamily="18" charset="0"/>
              </a:rPr>
              <a:t>      + Khác trứng</a:t>
            </a:r>
            <a:endParaRPr lang="vi-VN" sz="2800" smtClean="0">
              <a:solidFill>
                <a:srgbClr val="FF0000"/>
              </a:solidFill>
              <a:latin typeface="Times New Roman" pitchFamily="18" charset="0"/>
              <a:cs typeface="Times New Roman" pitchFamily="18" charset="0"/>
            </a:endParaRPr>
          </a:p>
          <a:p>
            <a:pPr algn="just"/>
            <a:r>
              <a:rPr lang="en-US" sz="2800" smtClean="0">
                <a:latin typeface="Times New Roman" pitchFamily="18" charset="0"/>
                <a:cs typeface="Times New Roman" pitchFamily="18" charset="0"/>
              </a:rPr>
              <a:t>- Sự khác nhau:</a:t>
            </a:r>
            <a:endParaRPr lang="vi-VN" sz="2800" smtClean="0">
              <a:latin typeface="Times New Roman" pitchFamily="18" charset="0"/>
              <a:cs typeface="Times New Roman" pitchFamily="18" charset="0"/>
            </a:endParaRPr>
          </a:p>
          <a:p>
            <a:pPr algn="just"/>
            <a:r>
              <a:rPr lang="en-US" sz="2800" smtClean="0">
                <a:latin typeface="Times New Roman" pitchFamily="18" charset="0"/>
                <a:cs typeface="Times New Roman" pitchFamily="18" charset="0"/>
              </a:rPr>
              <a:t>+ Đồng sinh cùng trứng có cùng kiểu gen </a:t>
            </a:r>
            <a:r>
              <a:rPr lang="en-US" sz="2800" smtClean="0">
                <a:latin typeface="Times New Roman" pitchFamily="18" charset="0"/>
                <a:cs typeface="Times New Roman" pitchFamily="18" charset="0"/>
                <a:sym typeface="Wingdings" pitchFamily="2" charset="2"/>
              </a:rPr>
              <a:t></a:t>
            </a:r>
            <a:r>
              <a:rPr lang="en-US" sz="2800" smtClean="0">
                <a:latin typeface="Times New Roman" pitchFamily="18" charset="0"/>
                <a:cs typeface="Times New Roman" pitchFamily="18" charset="0"/>
              </a:rPr>
              <a:t> cùng giới</a:t>
            </a:r>
            <a:endParaRPr lang="vi-VN" sz="2800" smtClean="0">
              <a:latin typeface="Times New Roman" pitchFamily="18" charset="0"/>
              <a:cs typeface="Times New Roman" pitchFamily="18" charset="0"/>
            </a:endParaRPr>
          </a:p>
          <a:p>
            <a:pPr algn="just"/>
            <a:r>
              <a:rPr lang="en-US" sz="2800" smtClean="0">
                <a:latin typeface="Times New Roman" pitchFamily="18" charset="0"/>
                <a:cs typeface="Times New Roman" pitchFamily="18" charset="0"/>
              </a:rPr>
              <a:t>+ Đồng sinh </a:t>
            </a:r>
            <a:r>
              <a:rPr lang="en-US" sz="2800" u="sng" smtClean="0">
                <a:latin typeface="Times New Roman" pitchFamily="18" charset="0"/>
                <a:cs typeface="Times New Roman" pitchFamily="18" charset="0"/>
              </a:rPr>
              <a:t>khác trứng</a:t>
            </a:r>
            <a:r>
              <a:rPr lang="en-US" sz="2800" smtClean="0">
                <a:latin typeface="Times New Roman" pitchFamily="18" charset="0"/>
                <a:cs typeface="Times New Roman" pitchFamily="18" charset="0"/>
              </a:rPr>
              <a:t> khác nhau kiểu gen </a:t>
            </a:r>
            <a:r>
              <a:rPr lang="en-US" sz="2800" smtClean="0">
                <a:latin typeface="Times New Roman" pitchFamily="18" charset="0"/>
                <a:cs typeface="Times New Roman" pitchFamily="18" charset="0"/>
                <a:sym typeface="Wingdings" pitchFamily="2" charset="2"/>
              </a:rPr>
              <a:t></a:t>
            </a:r>
            <a:r>
              <a:rPr lang="en-US" sz="2800" smtClean="0">
                <a:latin typeface="Times New Roman" pitchFamily="18" charset="0"/>
                <a:cs typeface="Times New Roman" pitchFamily="18" charset="0"/>
              </a:rPr>
              <a:t> </a:t>
            </a:r>
            <a:r>
              <a:rPr lang="en-US" sz="2800" u="sng" smtClean="0">
                <a:latin typeface="Times New Roman" pitchFamily="18" charset="0"/>
                <a:cs typeface="Times New Roman" pitchFamily="18" charset="0"/>
              </a:rPr>
              <a:t>cùng giới hoặc khác giới</a:t>
            </a:r>
            <a:endParaRPr lang="vi-VN" sz="2800" u="sng">
              <a:latin typeface="Times New Roman" pitchFamily="18" charset="0"/>
              <a:cs typeface="Times New Roman" pitchFamily="18" charset="0"/>
            </a:endParaRPr>
          </a:p>
        </p:txBody>
      </p:sp>
      <p:sp>
        <p:nvSpPr>
          <p:cNvPr id="3" name="TextBox 2"/>
          <p:cNvSpPr txBox="1"/>
          <p:nvPr/>
        </p:nvSpPr>
        <p:spPr>
          <a:xfrm>
            <a:off x="259368" y="940078"/>
            <a:ext cx="7624999" cy="523220"/>
          </a:xfrm>
          <a:prstGeom prst="rect">
            <a:avLst/>
          </a:prstGeom>
          <a:noFill/>
        </p:spPr>
        <p:txBody>
          <a:bodyPr wrap="square" rtlCol="0">
            <a:spAutoFit/>
          </a:bodyPr>
          <a:lstStyle/>
          <a:p>
            <a:pPr algn="just"/>
            <a:r>
              <a:rPr lang="en-US" sz="2800" b="1" i="1" smtClean="0">
                <a:latin typeface="Times New Roman" pitchFamily="18" charset="0"/>
                <a:cs typeface="Times New Roman" pitchFamily="18" charset="0"/>
              </a:rPr>
              <a:t>1. Trẻ đồng sinh cùng trứng và khác trứng</a:t>
            </a:r>
            <a:endParaRPr lang="vi-VN" sz="2800" b="1" i="1">
              <a:latin typeface="Times New Roman" pitchFamily="18" charset="0"/>
              <a:cs typeface="Times New Roman" pitchFamily="18" charset="0"/>
            </a:endParaRPr>
          </a:p>
        </p:txBody>
      </p:sp>
    </p:spTree>
    <p:extLst>
      <p:ext uri="{BB962C8B-B14F-4D97-AF65-F5344CB8AC3E}">
        <p14:creationId xmlns:p14="http://schemas.microsoft.com/office/powerpoint/2010/main" val="3316405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250549"/>
            <a:ext cx="84531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800" b="1" smtClean="0">
                <a:solidFill>
                  <a:srgbClr val="FF0000"/>
                </a:solidFill>
                <a:latin typeface="Times New Roman" pitchFamily="18" charset="0"/>
                <a:cs typeface="Times New Roman" pitchFamily="18" charset="0"/>
              </a:rPr>
              <a:t>II. Nghiên cứu trẻ đồng sinh</a:t>
            </a:r>
            <a:endParaRPr lang="vi-VN" sz="2800" b="1">
              <a:solidFill>
                <a:srgbClr val="FF0000"/>
              </a:solidFill>
              <a:latin typeface="Times New Roman" pitchFamily="18" charset="0"/>
              <a:cs typeface="Times New Roman" pitchFamily="18" charset="0"/>
            </a:endParaRPr>
          </a:p>
        </p:txBody>
      </p:sp>
      <p:sp>
        <p:nvSpPr>
          <p:cNvPr id="5" name="TextBox 4"/>
          <p:cNvSpPr txBox="1"/>
          <p:nvPr/>
        </p:nvSpPr>
        <p:spPr>
          <a:xfrm>
            <a:off x="2237558" y="0"/>
            <a:ext cx="5430786" cy="400110"/>
          </a:xfrm>
          <a:prstGeom prst="rect">
            <a:avLst/>
          </a:prstGeom>
          <a:noFill/>
        </p:spPr>
        <p:txBody>
          <a:bodyPr wrap="square">
            <a:spAutoFit/>
          </a:bodyPr>
          <a:lstStyle/>
          <a:p>
            <a:pPr algn="ctr" fontAlgn="auto">
              <a:spcBef>
                <a:spcPts val="0"/>
              </a:spcBef>
              <a:spcAft>
                <a:spcPts val="0"/>
              </a:spcAft>
              <a:defRPr/>
            </a:pPr>
            <a:r>
              <a:rPr lang="en-US" sz="2000" smtClean="0">
                <a:solidFill>
                  <a:schemeClr val="accent1">
                    <a:lumMod val="50000"/>
                  </a:schemeClr>
                </a:solidFill>
                <a:latin typeface="Times New Roman" pitchFamily="18" charset="0"/>
                <a:cs typeface="Times New Roman" pitchFamily="18" charset="0"/>
              </a:rPr>
              <a:t>Bài 28. Phương pháp nghiên cứu di truyền người</a:t>
            </a:r>
            <a:endParaRPr lang="vi-VN" sz="2000">
              <a:solidFill>
                <a:schemeClr val="accent1">
                  <a:lumMod val="50000"/>
                </a:schemeClr>
              </a:solidFill>
              <a:latin typeface="Times New Roman" pitchFamily="18" charset="0"/>
              <a:cs typeface="Times New Roman" pitchFamily="18" charset="0"/>
            </a:endParaRPr>
          </a:p>
        </p:txBody>
      </p:sp>
      <p:sp>
        <p:nvSpPr>
          <p:cNvPr id="3" name="TextBox 2"/>
          <p:cNvSpPr txBox="1"/>
          <p:nvPr/>
        </p:nvSpPr>
        <p:spPr>
          <a:xfrm>
            <a:off x="262637" y="705699"/>
            <a:ext cx="7624999" cy="523220"/>
          </a:xfrm>
          <a:prstGeom prst="rect">
            <a:avLst/>
          </a:prstGeom>
          <a:noFill/>
        </p:spPr>
        <p:txBody>
          <a:bodyPr wrap="square" rtlCol="0">
            <a:spAutoFit/>
          </a:bodyPr>
          <a:lstStyle/>
          <a:p>
            <a:pPr algn="just"/>
            <a:r>
              <a:rPr lang="en-US" sz="2800" b="1" i="1" smtClean="0">
                <a:latin typeface="Times New Roman" pitchFamily="18" charset="0"/>
                <a:cs typeface="Times New Roman" pitchFamily="18" charset="0"/>
              </a:rPr>
              <a:t>1. Trẻ đồng sinh cùng trứng và khác trứng</a:t>
            </a:r>
            <a:endParaRPr lang="vi-VN" sz="2800" b="1" i="1">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670" y="1250143"/>
            <a:ext cx="7669921" cy="553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703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250549"/>
            <a:ext cx="84531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800" b="1" smtClean="0">
                <a:solidFill>
                  <a:srgbClr val="FF0000"/>
                </a:solidFill>
                <a:latin typeface="Times New Roman" pitchFamily="18" charset="0"/>
                <a:cs typeface="Times New Roman" pitchFamily="18" charset="0"/>
              </a:rPr>
              <a:t>II. Nghiên cứu trẻ đồng sinh</a:t>
            </a:r>
            <a:endParaRPr lang="vi-VN" sz="2800" b="1">
              <a:solidFill>
                <a:srgbClr val="FF0000"/>
              </a:solidFill>
              <a:latin typeface="Times New Roman" pitchFamily="18" charset="0"/>
              <a:cs typeface="Times New Roman" pitchFamily="18" charset="0"/>
            </a:endParaRPr>
          </a:p>
        </p:txBody>
      </p:sp>
      <p:sp>
        <p:nvSpPr>
          <p:cNvPr id="5" name="TextBox 4"/>
          <p:cNvSpPr txBox="1"/>
          <p:nvPr/>
        </p:nvSpPr>
        <p:spPr>
          <a:xfrm>
            <a:off x="2237558" y="0"/>
            <a:ext cx="5430786" cy="400110"/>
          </a:xfrm>
          <a:prstGeom prst="rect">
            <a:avLst/>
          </a:prstGeom>
          <a:noFill/>
        </p:spPr>
        <p:txBody>
          <a:bodyPr wrap="square">
            <a:spAutoFit/>
          </a:bodyPr>
          <a:lstStyle/>
          <a:p>
            <a:pPr algn="ctr" fontAlgn="auto">
              <a:spcBef>
                <a:spcPts val="0"/>
              </a:spcBef>
              <a:spcAft>
                <a:spcPts val="0"/>
              </a:spcAft>
              <a:defRPr/>
            </a:pPr>
            <a:r>
              <a:rPr lang="en-US" sz="2000" smtClean="0">
                <a:solidFill>
                  <a:schemeClr val="accent1">
                    <a:lumMod val="50000"/>
                  </a:schemeClr>
                </a:solidFill>
                <a:latin typeface="Times New Roman" pitchFamily="18" charset="0"/>
                <a:cs typeface="Times New Roman" pitchFamily="18" charset="0"/>
              </a:rPr>
              <a:t>Bài 28. Phương pháp nghiên cứu di truyền người</a:t>
            </a:r>
            <a:endParaRPr lang="vi-VN" sz="2000">
              <a:solidFill>
                <a:schemeClr val="accent1">
                  <a:lumMod val="50000"/>
                </a:schemeClr>
              </a:solidFill>
              <a:latin typeface="Times New Roman" pitchFamily="18" charset="0"/>
              <a:cs typeface="Times New Roman" pitchFamily="18" charset="0"/>
            </a:endParaRPr>
          </a:p>
        </p:txBody>
      </p:sp>
      <p:sp>
        <p:nvSpPr>
          <p:cNvPr id="3" name="TextBox 2"/>
          <p:cNvSpPr txBox="1"/>
          <p:nvPr/>
        </p:nvSpPr>
        <p:spPr>
          <a:xfrm>
            <a:off x="262637" y="705699"/>
            <a:ext cx="7624999" cy="523220"/>
          </a:xfrm>
          <a:prstGeom prst="rect">
            <a:avLst/>
          </a:prstGeom>
          <a:noFill/>
        </p:spPr>
        <p:txBody>
          <a:bodyPr wrap="square" rtlCol="0">
            <a:spAutoFit/>
          </a:bodyPr>
          <a:lstStyle/>
          <a:p>
            <a:pPr algn="just"/>
            <a:r>
              <a:rPr lang="en-US" sz="2800" b="1" i="1" smtClean="0">
                <a:latin typeface="Times New Roman" pitchFamily="18" charset="0"/>
                <a:cs typeface="Times New Roman" pitchFamily="18" charset="0"/>
              </a:rPr>
              <a:t>1. Trẻ đồng sinh cùng trứng và khác trứng</a:t>
            </a:r>
            <a:endParaRPr lang="vi-VN" sz="2800" b="1" i="1">
              <a:latin typeface="Times New Roman" pitchFamily="18" charset="0"/>
              <a:cs typeface="Times New Roman" pitchFamily="18" charset="0"/>
            </a:endParaRPr>
          </a:p>
        </p:txBody>
      </p:sp>
      <p:pic>
        <p:nvPicPr>
          <p:cNvPr id="3074" name="Picture 2" descr="Hai em bé đồng sinh - Sinh học 9 - Trương Hoàng Anh - Thư viện Tư liệu giáo  d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986" y="1412776"/>
            <a:ext cx="4863087" cy="530680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410" y="1700808"/>
            <a:ext cx="4800533"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5195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250549"/>
            <a:ext cx="84531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800" b="1" smtClean="0">
                <a:solidFill>
                  <a:srgbClr val="FF0000"/>
                </a:solidFill>
                <a:latin typeface="Times New Roman" pitchFamily="18" charset="0"/>
                <a:cs typeface="Times New Roman" pitchFamily="18" charset="0"/>
              </a:rPr>
              <a:t>II. Nghiên cứu trẻ đồng sinh</a:t>
            </a:r>
            <a:endParaRPr lang="vi-VN" sz="2800" b="1">
              <a:solidFill>
                <a:srgbClr val="FF0000"/>
              </a:solidFill>
              <a:latin typeface="Times New Roman" pitchFamily="18" charset="0"/>
              <a:cs typeface="Times New Roman" pitchFamily="18" charset="0"/>
            </a:endParaRPr>
          </a:p>
        </p:txBody>
      </p:sp>
      <p:sp>
        <p:nvSpPr>
          <p:cNvPr id="5" name="TextBox 4"/>
          <p:cNvSpPr txBox="1"/>
          <p:nvPr/>
        </p:nvSpPr>
        <p:spPr>
          <a:xfrm>
            <a:off x="2237558" y="0"/>
            <a:ext cx="5430786" cy="400110"/>
          </a:xfrm>
          <a:prstGeom prst="rect">
            <a:avLst/>
          </a:prstGeom>
          <a:noFill/>
        </p:spPr>
        <p:txBody>
          <a:bodyPr wrap="square">
            <a:spAutoFit/>
          </a:bodyPr>
          <a:lstStyle/>
          <a:p>
            <a:pPr algn="ctr" fontAlgn="auto">
              <a:spcBef>
                <a:spcPts val="0"/>
              </a:spcBef>
              <a:spcAft>
                <a:spcPts val="0"/>
              </a:spcAft>
              <a:defRPr/>
            </a:pPr>
            <a:r>
              <a:rPr lang="en-US" sz="2000" smtClean="0">
                <a:solidFill>
                  <a:schemeClr val="accent1">
                    <a:lumMod val="50000"/>
                  </a:schemeClr>
                </a:solidFill>
                <a:latin typeface="Times New Roman" pitchFamily="18" charset="0"/>
                <a:cs typeface="Times New Roman" pitchFamily="18" charset="0"/>
              </a:rPr>
              <a:t>Bài 28. Phương pháp nghiên cứu di truyền người</a:t>
            </a:r>
            <a:endParaRPr lang="vi-VN" sz="2000">
              <a:solidFill>
                <a:schemeClr val="accent1">
                  <a:lumMod val="50000"/>
                </a:schemeClr>
              </a:solidFill>
              <a:latin typeface="Times New Roman" pitchFamily="18" charset="0"/>
              <a:cs typeface="Times New Roman" pitchFamily="18" charset="0"/>
            </a:endParaRPr>
          </a:p>
        </p:txBody>
      </p:sp>
      <p:sp>
        <p:nvSpPr>
          <p:cNvPr id="3" name="TextBox 2"/>
          <p:cNvSpPr txBox="1"/>
          <p:nvPr/>
        </p:nvSpPr>
        <p:spPr>
          <a:xfrm>
            <a:off x="262637" y="705699"/>
            <a:ext cx="7624999" cy="523220"/>
          </a:xfrm>
          <a:prstGeom prst="rect">
            <a:avLst/>
          </a:prstGeom>
          <a:noFill/>
        </p:spPr>
        <p:txBody>
          <a:bodyPr wrap="square" rtlCol="0">
            <a:spAutoFit/>
          </a:bodyPr>
          <a:lstStyle/>
          <a:p>
            <a:pPr algn="just"/>
            <a:r>
              <a:rPr lang="en-US" sz="2800" b="1" i="1" smtClean="0">
                <a:latin typeface="Times New Roman" pitchFamily="18" charset="0"/>
                <a:cs typeface="Times New Roman" pitchFamily="18" charset="0"/>
              </a:rPr>
              <a:t>1. Trẻ đồng sinh cùng trứng và khác trứng</a:t>
            </a:r>
            <a:endParaRPr lang="vi-VN" sz="2800" b="1" i="1">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7558" y="1228919"/>
            <a:ext cx="4176464" cy="5561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220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0021" y="400110"/>
            <a:ext cx="84531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800" b="1" smtClean="0">
                <a:solidFill>
                  <a:srgbClr val="FF0000"/>
                </a:solidFill>
                <a:latin typeface="Times New Roman" pitchFamily="18" charset="0"/>
                <a:cs typeface="Times New Roman" pitchFamily="18" charset="0"/>
              </a:rPr>
              <a:t>II. Nghiên cứu trẻ đồng sinh</a:t>
            </a:r>
            <a:endParaRPr lang="vi-VN" sz="2800" b="1">
              <a:solidFill>
                <a:srgbClr val="FF0000"/>
              </a:solidFill>
              <a:latin typeface="Times New Roman" pitchFamily="18" charset="0"/>
              <a:cs typeface="Times New Roman" pitchFamily="18" charset="0"/>
            </a:endParaRPr>
          </a:p>
        </p:txBody>
      </p:sp>
      <p:sp>
        <p:nvSpPr>
          <p:cNvPr id="5" name="TextBox 4"/>
          <p:cNvSpPr txBox="1"/>
          <p:nvPr/>
        </p:nvSpPr>
        <p:spPr>
          <a:xfrm>
            <a:off x="2237558" y="0"/>
            <a:ext cx="5430786" cy="400110"/>
          </a:xfrm>
          <a:prstGeom prst="rect">
            <a:avLst/>
          </a:prstGeom>
          <a:noFill/>
        </p:spPr>
        <p:txBody>
          <a:bodyPr wrap="square">
            <a:spAutoFit/>
          </a:bodyPr>
          <a:lstStyle/>
          <a:p>
            <a:pPr algn="ctr" fontAlgn="auto">
              <a:spcBef>
                <a:spcPts val="0"/>
              </a:spcBef>
              <a:spcAft>
                <a:spcPts val="0"/>
              </a:spcAft>
              <a:defRPr/>
            </a:pPr>
            <a:r>
              <a:rPr lang="en-US" sz="2000" smtClean="0">
                <a:solidFill>
                  <a:schemeClr val="accent1">
                    <a:lumMod val="50000"/>
                  </a:schemeClr>
                </a:solidFill>
                <a:latin typeface="Times New Roman" pitchFamily="18" charset="0"/>
                <a:cs typeface="Times New Roman" pitchFamily="18" charset="0"/>
              </a:rPr>
              <a:t>Bài 28. Phương pháp nghiên cứu di truyền người</a:t>
            </a:r>
            <a:endParaRPr lang="vi-VN" sz="2000">
              <a:solidFill>
                <a:schemeClr val="accent1">
                  <a:lumMod val="50000"/>
                </a:schemeClr>
              </a:solidFill>
              <a:latin typeface="Times New Roman" pitchFamily="18" charset="0"/>
              <a:cs typeface="Times New Roman" pitchFamily="18" charset="0"/>
            </a:endParaRPr>
          </a:p>
        </p:txBody>
      </p:sp>
      <p:sp>
        <p:nvSpPr>
          <p:cNvPr id="3" name="TextBox 2"/>
          <p:cNvSpPr txBox="1"/>
          <p:nvPr/>
        </p:nvSpPr>
        <p:spPr>
          <a:xfrm>
            <a:off x="259368" y="940078"/>
            <a:ext cx="7624999" cy="523220"/>
          </a:xfrm>
          <a:prstGeom prst="rect">
            <a:avLst/>
          </a:prstGeom>
          <a:noFill/>
        </p:spPr>
        <p:txBody>
          <a:bodyPr wrap="square" rtlCol="0">
            <a:spAutoFit/>
          </a:bodyPr>
          <a:lstStyle/>
          <a:p>
            <a:pPr algn="just"/>
            <a:r>
              <a:rPr lang="en-US" sz="2800" b="1" i="1" smtClean="0">
                <a:latin typeface="Times New Roman" pitchFamily="18" charset="0"/>
                <a:cs typeface="Times New Roman" pitchFamily="18" charset="0"/>
              </a:rPr>
              <a:t>1. Ý nghĩa của nghiên cứu trẻ đồng sinh</a:t>
            </a:r>
            <a:endParaRPr lang="vi-VN" sz="2800" b="1" i="1">
              <a:latin typeface="Times New Roman" pitchFamily="18" charset="0"/>
              <a:cs typeface="Times New Roman" pitchFamily="18" charset="0"/>
            </a:endParaRPr>
          </a:p>
        </p:txBody>
      </p:sp>
      <p:sp>
        <p:nvSpPr>
          <p:cNvPr id="2" name="Rectangle 1"/>
          <p:cNvSpPr/>
          <p:nvPr/>
        </p:nvSpPr>
        <p:spPr>
          <a:xfrm>
            <a:off x="395536" y="1699838"/>
            <a:ext cx="8280920" cy="2246769"/>
          </a:xfrm>
          <a:prstGeom prst="rect">
            <a:avLst/>
          </a:prstGeom>
        </p:spPr>
        <p:txBody>
          <a:bodyPr wrap="square">
            <a:spAutoFit/>
          </a:bodyPr>
          <a:lstStyle/>
          <a:p>
            <a:pPr algn="just"/>
            <a:r>
              <a:rPr lang="en-US" sz="2800">
                <a:latin typeface="Times New Roman" pitchFamily="18" charset="0"/>
                <a:cs typeface="Times New Roman" pitchFamily="18" charset="0"/>
              </a:rPr>
              <a:t>- Nghiên cứu trẻ đồng sinh giúp ta hiểu rõ vai trò kiểu gen và vai trò môi trường đối với sự hình thành </a:t>
            </a:r>
            <a:r>
              <a:rPr lang="en-US" sz="2800">
                <a:latin typeface="Times New Roman" pitchFamily="18" charset="0"/>
                <a:cs typeface="Times New Roman" pitchFamily="18" charset="0"/>
              </a:rPr>
              <a:t>tính </a:t>
            </a:r>
            <a:r>
              <a:rPr lang="en-US" sz="2800" smtClean="0">
                <a:latin typeface="Times New Roman" pitchFamily="18" charset="0"/>
                <a:cs typeface="Times New Roman" pitchFamily="18" charset="0"/>
              </a:rPr>
              <a:t>trạng. </a:t>
            </a:r>
            <a:endParaRPr lang="vi-VN" sz="2800">
              <a:latin typeface="Times New Roman" pitchFamily="18" charset="0"/>
              <a:cs typeface="Times New Roman" pitchFamily="18" charset="0"/>
            </a:endParaRPr>
          </a:p>
          <a:p>
            <a:pPr algn="just"/>
            <a:r>
              <a:rPr lang="en-US" sz="2800">
                <a:latin typeface="Times New Roman" pitchFamily="18" charset="0"/>
                <a:cs typeface="Times New Roman" pitchFamily="18" charset="0"/>
              </a:rPr>
              <a:t>- Hiểu rõ sự ảnh hưởng khác nhau của môi trường đối với tính trạng số lượng và chất lượng.</a:t>
            </a:r>
            <a:endParaRPr lang="vi-VN" sz="2800">
              <a:latin typeface="Times New Roman" pitchFamily="18" charset="0"/>
              <a:cs typeface="Times New Roman" pitchFamily="18" charset="0"/>
            </a:endParaRPr>
          </a:p>
        </p:txBody>
      </p:sp>
    </p:spTree>
    <p:extLst>
      <p:ext uri="{BB962C8B-B14F-4D97-AF65-F5344CB8AC3E}">
        <p14:creationId xmlns:p14="http://schemas.microsoft.com/office/powerpoint/2010/main" val="446809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369</Words>
  <Application>Microsoft Office PowerPoint</Application>
  <PresentationFormat>On-screen Show (4:3)</PresentationFormat>
  <Paragraphs>38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cp:lastModifiedBy>
  <cp:revision>13</cp:revision>
  <dcterms:created xsi:type="dcterms:W3CDTF">2021-12-02T13:39:28Z</dcterms:created>
  <dcterms:modified xsi:type="dcterms:W3CDTF">2021-12-02T14:06:14Z</dcterms:modified>
</cp:coreProperties>
</file>