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1"/>
  </p:notesMasterIdLst>
  <p:sldIdLst>
    <p:sldId id="340" r:id="rId2"/>
    <p:sldId id="262" r:id="rId3"/>
    <p:sldId id="263" r:id="rId4"/>
    <p:sldId id="332" r:id="rId5"/>
    <p:sldId id="265" r:id="rId6"/>
    <p:sldId id="266" r:id="rId7"/>
    <p:sldId id="267" r:id="rId8"/>
    <p:sldId id="268" r:id="rId9"/>
    <p:sldId id="269" r:id="rId10"/>
    <p:sldId id="270" r:id="rId11"/>
    <p:sldId id="271" r:id="rId12"/>
    <p:sldId id="272" r:id="rId13"/>
    <p:sldId id="339" r:id="rId14"/>
    <p:sldId id="333" r:id="rId15"/>
    <p:sldId id="276" r:id="rId16"/>
    <p:sldId id="277" r:id="rId17"/>
    <p:sldId id="278" r:id="rId18"/>
    <p:sldId id="286" r:id="rId19"/>
    <p:sldId id="288" r:id="rId20"/>
    <p:sldId id="290" r:id="rId21"/>
    <p:sldId id="291" r:id="rId22"/>
    <p:sldId id="292" r:id="rId23"/>
    <p:sldId id="293" r:id="rId24"/>
    <p:sldId id="294" r:id="rId25"/>
    <p:sldId id="295" r:id="rId26"/>
    <p:sldId id="325" r:id="rId27"/>
    <p:sldId id="326" r:id="rId28"/>
    <p:sldId id="299" r:id="rId29"/>
    <p:sldId id="317" r:id="rId30"/>
    <p:sldId id="303" r:id="rId31"/>
    <p:sldId id="318" r:id="rId32"/>
    <p:sldId id="306" r:id="rId33"/>
    <p:sldId id="307" r:id="rId34"/>
    <p:sldId id="308" r:id="rId35"/>
    <p:sldId id="309" r:id="rId36"/>
    <p:sldId id="335" r:id="rId37"/>
    <p:sldId id="336" r:id="rId38"/>
    <p:sldId id="334" r:id="rId39"/>
    <p:sldId id="321" r:id="rId40"/>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06" autoAdjust="0"/>
  </p:normalViewPr>
  <p:slideViewPr>
    <p:cSldViewPr>
      <p:cViewPr>
        <p:scale>
          <a:sx n="60" d="100"/>
          <a:sy n="60" d="100"/>
        </p:scale>
        <p:origin x="-3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CD5643-665B-4C97-9E7E-252BDF7AFD0A}" type="datetimeFigureOut">
              <a:rPr lang="en-US" smtClean="0"/>
              <a:pPr/>
              <a:t>11/22/2021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D7FDF-A63C-4661-B6C9-8A651EE62E63}" type="slidenum">
              <a:rPr lang="en-US" smtClean="0"/>
              <a:pPr/>
              <a:t>‹#›</a:t>
            </a:fld>
            <a:endParaRPr lang="en-US"/>
          </a:p>
        </p:txBody>
      </p:sp>
    </p:spTree>
    <p:extLst>
      <p:ext uri="{BB962C8B-B14F-4D97-AF65-F5344CB8AC3E}">
        <p14:creationId xmlns:p14="http://schemas.microsoft.com/office/powerpoint/2010/main" val="193277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72F5B2-96D9-471E-826A-D0D8D57C3ACD}"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AD7FDF-A63C-4661-B6C9-8A651EE62E63}" type="slidenum">
              <a:rPr lang="en-US" smtClean="0"/>
              <a:pPr/>
              <a:t>5</a:t>
            </a:fld>
            <a:endParaRPr lang="en-US"/>
          </a:p>
        </p:txBody>
      </p:sp>
    </p:spTree>
    <p:extLst>
      <p:ext uri="{BB962C8B-B14F-4D97-AF65-F5344CB8AC3E}">
        <p14:creationId xmlns:p14="http://schemas.microsoft.com/office/powerpoint/2010/main" val="3601133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72F5B2-96D9-471E-826A-D0D8D57C3ACD}"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72F5B2-96D9-471E-826A-D0D8D57C3ACD}" type="slidenum">
              <a:rPr lang="en-US" smtClean="0">
                <a:latin typeface="Arial" pitchFamily="34" charset="0"/>
                <a:cs typeface="Arial" pitchFamily="34" charset="0"/>
              </a:rPr>
              <a:pPr/>
              <a:t>14</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A96C787-6D43-457E-A0AE-06EC6F01C162}" type="slidenum">
              <a:rPr lang="en-US" smtClean="0">
                <a:latin typeface="Arial" pitchFamily="34" charset="0"/>
                <a:cs typeface="Arial" pitchFamily="34" charset="0"/>
              </a:rPr>
              <a:pPr/>
              <a:t>34</a:t>
            </a:fld>
            <a:endParaRPr lang="en-US" smtClean="0">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091A465-E88F-43F4-B23C-BDDEBFFA01AC}" type="slidenum">
              <a:rPr lang="en-US" smtClean="0">
                <a:latin typeface="Arial" pitchFamily="34" charset="0"/>
                <a:cs typeface="Arial" pitchFamily="34" charset="0"/>
              </a:rPr>
              <a:pPr/>
              <a:t>35</a:t>
            </a:fld>
            <a:endParaRPr lang="en-US" smtClean="0">
              <a:latin typeface="Arial" pitchFamily="34" charset="0"/>
              <a:cs typeface="Arial"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A40B7357-ED1C-42B3-AF95-AAAFE111E252}" type="datetimeFigureOut">
              <a:rPr lang="en-US" smtClean="0"/>
              <a:pPr/>
              <a:t>11/22/2021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28EAAB7-3CCD-4C5F-94CF-6F96CFD286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B7357-ED1C-42B3-AF95-AAAFE111E252}"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EAAB7-3CCD-4C5F-94CF-6F96CFD286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B7357-ED1C-42B3-AF95-AAAFE111E252}"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EAAB7-3CCD-4C5F-94CF-6F96CFD2860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8BC03B-78E1-40A6-B4FD-145665DFB760}" type="slidenum">
              <a:rPr lang="en-US"/>
              <a:pPr>
                <a:defRPr/>
              </a:pPr>
              <a:t>‹#›</a:t>
            </a:fld>
            <a:endParaRPr lang="en-US"/>
          </a:p>
        </p:txBody>
      </p:sp>
    </p:spTree>
    <p:extLst>
      <p:ext uri="{BB962C8B-B14F-4D97-AF65-F5344CB8AC3E}">
        <p14:creationId xmlns:p14="http://schemas.microsoft.com/office/powerpoint/2010/main" val="126722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90F5F1-BAA7-4241-A401-81C8345AE194}" type="slidenum">
              <a:rPr lang="en-US"/>
              <a:pPr>
                <a:defRPr/>
              </a:pPr>
              <a:t>‹#›</a:t>
            </a:fld>
            <a:endParaRPr lang="en-US"/>
          </a:p>
        </p:txBody>
      </p:sp>
    </p:spTree>
    <p:extLst>
      <p:ext uri="{BB962C8B-B14F-4D97-AF65-F5344CB8AC3E}">
        <p14:creationId xmlns:p14="http://schemas.microsoft.com/office/powerpoint/2010/main" val="263253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0B7357-ED1C-42B3-AF95-AAAFE111E252}"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EAAB7-3CCD-4C5F-94CF-6F96CFD286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0B7357-ED1C-42B3-AF95-AAAFE111E252}" type="datetimeFigureOut">
              <a:rPr lang="en-US" smtClean="0"/>
              <a:pPr/>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EAAB7-3CCD-4C5F-94CF-6F96CFD286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0B7357-ED1C-42B3-AF95-AAAFE111E252}"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EAAB7-3CCD-4C5F-94CF-6F96CFD286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40B7357-ED1C-42B3-AF95-AAAFE111E252}" type="datetimeFigureOut">
              <a:rPr lang="en-US" smtClean="0"/>
              <a:pPr/>
              <a:t>11/22/2021</a:t>
            </a:fld>
            <a:endParaRPr lang="en-US"/>
          </a:p>
        </p:txBody>
      </p:sp>
      <p:sp>
        <p:nvSpPr>
          <p:cNvPr id="27" name="Slide Number Placeholder 26"/>
          <p:cNvSpPr>
            <a:spLocks noGrp="1"/>
          </p:cNvSpPr>
          <p:nvPr>
            <p:ph type="sldNum" sz="quarter" idx="11"/>
          </p:nvPr>
        </p:nvSpPr>
        <p:spPr/>
        <p:txBody>
          <a:bodyPr rtlCol="0"/>
          <a:lstStyle/>
          <a:p>
            <a:fld id="{D28EAAB7-3CCD-4C5F-94CF-6F96CFD2860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A40B7357-ED1C-42B3-AF95-AAAFE111E252}" type="datetimeFigureOut">
              <a:rPr lang="en-US" smtClean="0"/>
              <a:pPr/>
              <a:t>11/22/2021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D28EAAB7-3CCD-4C5F-94CF-6F96CFD286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B7357-ED1C-42B3-AF95-AAAFE111E252}" type="datetimeFigureOut">
              <a:rPr lang="en-US" smtClean="0"/>
              <a:pPr/>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EAAB7-3CCD-4C5F-94CF-6F96CFD286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40B7357-ED1C-42B3-AF95-AAAFE111E252}"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EAAB7-3CCD-4C5F-94CF-6F96CFD286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40B7357-ED1C-42B3-AF95-AAAFE111E252}" type="datetimeFigureOut">
              <a:rPr lang="en-US" smtClean="0"/>
              <a:pPr/>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EAAB7-3CCD-4C5F-94CF-6F96CFD286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40B7357-ED1C-42B3-AF95-AAAFE111E252}" type="datetimeFigureOut">
              <a:rPr lang="en-US" smtClean="0"/>
              <a:pPr/>
              <a:t>11/22/2021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28EAAB7-3CCD-4C5F-94CF-6F96CFD286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audio" Target="file:///D:\Huong%20GVG%20sinh\Huong\cua%20nhen.wav" TargetMode="External"/><Relationship Id="rId6" Type="http://schemas.openxmlformats.org/officeDocument/2006/relationships/image" Target="../media/image19.png"/><Relationship Id="rId5" Type="http://schemas.openxmlformats.org/officeDocument/2006/relationships/image" Target="../media/image8.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audio" Target="file:///D:\Huong%20GVG%20sinh\Huong\tom%20o%20nho.wav" TargetMode="External"/><Relationship Id="rId6" Type="http://schemas.openxmlformats.org/officeDocument/2006/relationships/image" Target="../media/image19.pn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image" Target="../media/image57.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3.xml"/><Relationship Id="rId5" Type="http://schemas.openxmlformats.org/officeDocument/2006/relationships/image" Target="../media/image66.jpeg"/><Relationship Id="rId4" Type="http://schemas.openxmlformats.org/officeDocument/2006/relationships/image" Target="../media/image65.jpeg"/></Relationships>
</file>

<file path=ppt/slides/_rels/slide24.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13.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5" Type="http://schemas.openxmlformats.org/officeDocument/2006/relationships/image" Target="../media/image82.jpeg"/><Relationship Id="rId4" Type="http://schemas.openxmlformats.org/officeDocument/2006/relationships/image" Target="../media/image81.jpeg"/></Relationships>
</file>

<file path=ppt/slides/_rels/slide3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4.xml"/><Relationship Id="rId4" Type="http://schemas.openxmlformats.org/officeDocument/2006/relationships/image" Target="../media/image85.png"/></Relationships>
</file>

<file path=ppt/slides/_rels/slide32.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5" Type="http://schemas.openxmlformats.org/officeDocument/2006/relationships/image" Target="../media/image82.jpeg"/><Relationship Id="rId4" Type="http://schemas.openxmlformats.org/officeDocument/2006/relationships/image" Target="../media/image81.jpe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4.jpeg"/></Relationships>
</file>

<file path=ppt/slides/_rels/slide35.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4.jpe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3" Type="http://schemas.openxmlformats.org/officeDocument/2006/relationships/tags" Target="../tags/tag6.xml"/><Relationship Id="rId21" Type="http://schemas.openxmlformats.org/officeDocument/2006/relationships/tags" Target="../tags/tag24.xml"/><Relationship Id="rId34" Type="http://schemas.openxmlformats.org/officeDocument/2006/relationships/tags" Target="../tags/tag37.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41"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2.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2.xml"/><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audio" Target="file:///D:\Huong%20GVG%20sinh\Huong\mot%20am.wav" TargetMode="Externa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file:///D:\Huong%20GVG%20sinh\Huong\sun.wav" TargetMode="External"/><Relationship Id="rId6" Type="http://schemas.openxmlformats.org/officeDocument/2006/relationships/image" Target="../media/image19.png"/><Relationship Id="rId5" Type="http://schemas.openxmlformats.org/officeDocument/2006/relationships/image" Target="../media/image21.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jpeg"/><Relationship Id="rId7" Type="http://schemas.openxmlformats.org/officeDocument/2006/relationships/hyperlink" Target="http://media.tinmoitruong.vn/public/media/media/picture/08/5(27).jpg" TargetMode="External"/><Relationship Id="rId2" Type="http://schemas.openxmlformats.org/officeDocument/2006/relationships/slideLayout" Target="../slideLayouts/slideLayout2.xml"/><Relationship Id="rId1" Type="http://schemas.openxmlformats.org/officeDocument/2006/relationships/audio" Target="file:///D:\Huong%20GVG%20sinh\Huong\gian%20nuoc.wav" TargetMode="External"/><Relationship Id="rId6" Type="http://schemas.openxmlformats.org/officeDocument/2006/relationships/image" Target="../media/image24.jpeg"/><Relationship Id="rId5" Type="http://schemas.openxmlformats.org/officeDocument/2006/relationships/hyperlink" Target="http://cms.kienthuc.net.vn/zoomh/500/uploaded/luuthoa/2014_10_01/chuy%E1%BB%83n%20gi%E1%BB%9Bi/chuyengioi7kienthuc_evti.jpg" TargetMode="External"/><Relationship Id="rId4" Type="http://schemas.openxmlformats.org/officeDocument/2006/relationships/image" Target="../media/image23.jpe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file:///D:\Huong%20GVG%20sinh\Huong\chan%20kien.wav" TargetMode="External"/><Relationship Id="rId6" Type="http://schemas.openxmlformats.org/officeDocument/2006/relationships/image" Target="../media/image28.jpeg"/><Relationship Id="rId5" Type="http://schemas.openxmlformats.org/officeDocument/2006/relationships/image" Target="../media/image7.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audio" Target="file:///D:\Huong%20GVG%20sinh\Huong\cua%20dong.wav" TargetMode="External"/><Relationship Id="rId6" Type="http://schemas.openxmlformats.org/officeDocument/2006/relationships/image" Target="../media/image19.png"/><Relationship Id="rId5" Type="http://schemas.openxmlformats.org/officeDocument/2006/relationships/image" Target="../media/image30.jpe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76264"/>
          </a:xfrm>
        </p:spPr>
        <p:txBody>
          <a:bodyPr>
            <a:normAutofit/>
          </a:bodyPr>
          <a:lstStyle/>
          <a:p>
            <a:pPr algn="ctr"/>
            <a:r>
              <a:rPr lang="en-US" b="1" dirty="0" err="1" smtClean="0"/>
              <a:t>Bài</a:t>
            </a:r>
            <a:r>
              <a:rPr lang="en-US" b="1" dirty="0" smtClean="0"/>
              <a:t> 24: </a:t>
            </a:r>
            <a:br>
              <a:rPr lang="en-US" b="1" dirty="0" smtClean="0"/>
            </a:br>
            <a:r>
              <a:rPr lang="en-US" b="1" dirty="0" err="1" smtClean="0"/>
              <a:t>Một</a:t>
            </a:r>
            <a:r>
              <a:rPr lang="en-US" b="1" dirty="0" smtClean="0"/>
              <a:t> </a:t>
            </a:r>
            <a:r>
              <a:rPr lang="en-US" b="1" dirty="0" err="1" smtClean="0"/>
              <a:t>số</a:t>
            </a:r>
            <a:r>
              <a:rPr lang="en-US" b="1" dirty="0" smtClean="0"/>
              <a:t> </a:t>
            </a:r>
            <a:r>
              <a:rPr lang="en-US" b="1" dirty="0" err="1" smtClean="0"/>
              <a:t>giáp</a:t>
            </a:r>
            <a:r>
              <a:rPr lang="en-US" b="1" dirty="0" smtClean="0"/>
              <a:t> </a:t>
            </a:r>
            <a:r>
              <a:rPr lang="en-US" b="1" dirty="0" err="1" smtClean="0"/>
              <a:t>xác</a:t>
            </a:r>
            <a:r>
              <a:rPr lang="en-US" b="1" dirty="0" smtClean="0"/>
              <a:t> </a:t>
            </a:r>
            <a:r>
              <a:rPr lang="en-US" b="1" dirty="0" err="1" smtClean="0"/>
              <a:t>khác</a:t>
            </a:r>
            <a:r>
              <a:rPr lang="en-US" b="1" dirty="0" smtClean="0"/>
              <a:t/>
            </a:r>
            <a:br>
              <a:rPr lang="en-US" b="1" dirty="0" smtClean="0"/>
            </a:br>
            <a:r>
              <a:rPr lang="en-US" b="1" dirty="0" smtClean="0"/>
              <a:t> </a:t>
            </a:r>
            <a:r>
              <a:rPr lang="en-US" b="1" dirty="0" err="1" smtClean="0"/>
              <a:t>và</a:t>
            </a:r>
            <a:r>
              <a:rPr lang="en-US" b="1" dirty="0" smtClean="0"/>
              <a:t> </a:t>
            </a:r>
            <a:r>
              <a:rPr lang="en-US" b="1" dirty="0" err="1" smtClean="0"/>
              <a:t>vai</a:t>
            </a:r>
            <a:r>
              <a:rPr lang="en-US" b="1" dirty="0" smtClean="0"/>
              <a:t> </a:t>
            </a:r>
            <a:r>
              <a:rPr lang="en-US" b="1" dirty="0" err="1" smtClean="0"/>
              <a:t>trò</a:t>
            </a:r>
            <a:r>
              <a:rPr lang="en-US" b="1" dirty="0" smtClean="0"/>
              <a:t> </a:t>
            </a:r>
            <a:r>
              <a:rPr lang="en-US" b="1" dirty="0" err="1" smtClean="0"/>
              <a:t>của</a:t>
            </a:r>
            <a:r>
              <a:rPr lang="en-US" b="1" dirty="0" smtClean="0"/>
              <a:t> </a:t>
            </a:r>
            <a:r>
              <a:rPr lang="en-US" b="1" dirty="0" err="1" smtClean="0"/>
              <a:t>giáp</a:t>
            </a:r>
            <a:r>
              <a:rPr lang="en-US" b="1" dirty="0" smtClean="0"/>
              <a:t> </a:t>
            </a:r>
            <a:r>
              <a:rPr lang="en-US" b="1" dirty="0" err="1" smtClean="0"/>
              <a:t>xác</a:t>
            </a:r>
            <a:endParaRPr lang="en-US" b="1" dirty="0"/>
          </a:p>
        </p:txBody>
      </p:sp>
    </p:spTree>
    <p:extLst>
      <p:ext uri="{BB962C8B-B14F-4D97-AF65-F5344CB8AC3E}">
        <p14:creationId xmlns:p14="http://schemas.microsoft.com/office/powerpoint/2010/main" val="2317927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cua nhen 4"/>
          <p:cNvPicPr>
            <a:picLocks noChangeAspect="1" noChangeArrowheads="1"/>
          </p:cNvPicPr>
          <p:nvPr/>
        </p:nvPicPr>
        <p:blipFill>
          <a:blip r:embed="rId3"/>
          <a:srcRect/>
          <a:stretch>
            <a:fillRect/>
          </a:stretch>
        </p:blipFill>
        <p:spPr bwMode="auto">
          <a:xfrm>
            <a:off x="4629150" y="4419600"/>
            <a:ext cx="4419600" cy="2343150"/>
          </a:xfrm>
          <a:prstGeom prst="rect">
            <a:avLst/>
          </a:prstGeom>
          <a:ln>
            <a:noFill/>
          </a:ln>
          <a:effectLst>
            <a:softEdge rad="112500"/>
          </a:effectLst>
        </p:spPr>
      </p:pic>
      <p:pic>
        <p:nvPicPr>
          <p:cNvPr id="12292" name="Picture 4" descr="cua nhen 2"/>
          <p:cNvPicPr>
            <a:picLocks noChangeAspect="1" noChangeArrowheads="1"/>
          </p:cNvPicPr>
          <p:nvPr/>
        </p:nvPicPr>
        <p:blipFill>
          <a:blip r:embed="rId4"/>
          <a:srcRect/>
          <a:stretch>
            <a:fillRect/>
          </a:stretch>
        </p:blipFill>
        <p:spPr bwMode="auto">
          <a:xfrm>
            <a:off x="119134" y="1600200"/>
            <a:ext cx="4343400" cy="2632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3" name="Text Box 6"/>
          <p:cNvSpPr txBox="1">
            <a:spLocks noChangeArrowheads="1"/>
          </p:cNvSpPr>
          <p:nvPr/>
        </p:nvSpPr>
        <p:spPr bwMode="auto">
          <a:xfrm>
            <a:off x="0" y="-23813"/>
            <a:ext cx="9144000" cy="160043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pPr>
            <a:r>
              <a:rPr lang="en-US" sz="2800" b="1">
                <a:solidFill>
                  <a:schemeClr val="tx1"/>
                </a:solidFill>
                <a:latin typeface="Times New Roman" pitchFamily="18" charset="0"/>
                <a:cs typeface="Times New Roman" pitchFamily="18" charset="0"/>
              </a:rPr>
              <a:t>6. Cua nhện</a:t>
            </a:r>
          </a:p>
          <a:p>
            <a:pPr algn="just">
              <a:spcBef>
                <a:spcPct val="50000"/>
              </a:spcBef>
            </a:pPr>
            <a:r>
              <a:rPr lang="en-US" sz="2800">
                <a:solidFill>
                  <a:schemeClr val="tx1"/>
                </a:solidFill>
                <a:latin typeface="Times New Roman" pitchFamily="18" charset="0"/>
                <a:cs typeface="Times New Roman" pitchFamily="18" charset="0"/>
              </a:rPr>
              <a:t>Sống ở biển, </a:t>
            </a:r>
            <a:r>
              <a:rPr lang="en-US" sz="2800" smtClean="0">
                <a:solidFill>
                  <a:schemeClr val="tx1"/>
                </a:solidFill>
                <a:latin typeface="Times New Roman" pitchFamily="18" charset="0"/>
                <a:cs typeface="Times New Roman" pitchFamily="18" charset="0"/>
              </a:rPr>
              <a:t>kích </a:t>
            </a:r>
            <a:r>
              <a:rPr lang="en-US" sz="2800">
                <a:solidFill>
                  <a:schemeClr val="tx1"/>
                </a:solidFill>
                <a:latin typeface="Times New Roman" pitchFamily="18" charset="0"/>
                <a:cs typeface="Times New Roman" pitchFamily="18" charset="0"/>
              </a:rPr>
              <a:t>thước lớn nhất trong lớp giáp </a:t>
            </a:r>
            <a:r>
              <a:rPr lang="en-US" sz="2800" smtClean="0">
                <a:solidFill>
                  <a:schemeClr val="tx1"/>
                </a:solidFill>
                <a:latin typeface="Times New Roman" pitchFamily="18" charset="0"/>
                <a:cs typeface="Times New Roman" pitchFamily="18" charset="0"/>
              </a:rPr>
              <a:t>xác, nặng </a:t>
            </a:r>
            <a:r>
              <a:rPr lang="en-US" sz="2800">
                <a:solidFill>
                  <a:schemeClr val="tx1"/>
                </a:solidFill>
                <a:latin typeface="Times New Roman" pitchFamily="18" charset="0"/>
                <a:cs typeface="Times New Roman" pitchFamily="18" charset="0"/>
              </a:rPr>
              <a:t>tới 7kg. Chân dài giống nhện. Thịt ăn ngon.</a:t>
            </a:r>
            <a:r>
              <a:rPr lang="en-US" sz="2800" b="1">
                <a:solidFill>
                  <a:schemeClr val="tx1"/>
                </a:solidFill>
                <a:latin typeface="Times New Roman" pitchFamily="18" charset="0"/>
                <a:cs typeface="Times New Roman" pitchFamily="18" charset="0"/>
              </a:rPr>
              <a:t> </a:t>
            </a:r>
          </a:p>
        </p:txBody>
      </p:sp>
      <p:pic>
        <p:nvPicPr>
          <p:cNvPr id="12294" name="Picture 6" descr="Hết hồn cua nhện quái vật to hơn người - 4"/>
          <p:cNvPicPr>
            <a:picLocks noChangeAspect="1" noChangeArrowheads="1"/>
          </p:cNvPicPr>
          <p:nvPr/>
        </p:nvPicPr>
        <p:blipFill>
          <a:blip r:embed="rId5"/>
          <a:srcRect/>
          <a:stretch>
            <a:fillRect/>
          </a:stretch>
        </p:blipFill>
        <p:spPr bwMode="auto">
          <a:xfrm>
            <a:off x="95250" y="4419600"/>
            <a:ext cx="4343400" cy="2343150"/>
          </a:xfrm>
          <a:prstGeom prst="ellipse">
            <a:avLst/>
          </a:prstGeom>
          <a:ln>
            <a:noFill/>
          </a:ln>
          <a:effectLst>
            <a:softEdge rad="112500"/>
          </a:effectLst>
        </p:spPr>
      </p:pic>
      <p:pic>
        <p:nvPicPr>
          <p:cNvPr id="13320" name="cua nhen.wav">
            <a:hlinkClick r:id="" action="ppaction://media"/>
          </p:cNvPr>
          <p:cNvPicPr>
            <a:picLocks noRot="1" noChangeAspect="1" noChangeArrowheads="1"/>
          </p:cNvPicPr>
          <p:nvPr>
            <a:audioFile r:link="rId1"/>
          </p:nvPr>
        </p:nvPicPr>
        <p:blipFill>
          <a:blip r:embed="rId6"/>
          <a:srcRect/>
          <a:stretch>
            <a:fillRect/>
          </a:stretch>
        </p:blipFill>
        <p:spPr bwMode="auto">
          <a:xfrm>
            <a:off x="-609600" y="6705600"/>
            <a:ext cx="304800" cy="304800"/>
          </a:xfrm>
          <a:prstGeom prst="rect">
            <a:avLst/>
          </a:prstGeom>
          <a:noFill/>
          <a:ln w="9525">
            <a:noFill/>
            <a:miter lim="800000"/>
            <a:headEnd/>
            <a:tailEnd/>
          </a:ln>
        </p:spPr>
      </p:pic>
      <p:pic>
        <p:nvPicPr>
          <p:cNvPr id="1026" name="Picture 2" descr="C:\Users\Administrator\Desktop\tan-mat-loai-thuy-quai-cua-nhen-6.jpg"/>
          <p:cNvPicPr>
            <a:picLocks noChangeAspect="1" noChangeArrowheads="1"/>
          </p:cNvPicPr>
          <p:nvPr/>
        </p:nvPicPr>
        <p:blipFill>
          <a:blip r:embed="rId7"/>
          <a:srcRect/>
          <a:stretch>
            <a:fillRect/>
          </a:stretch>
        </p:blipFill>
        <p:spPr bwMode="auto">
          <a:xfrm>
            <a:off x="4595766" y="1643050"/>
            <a:ext cx="4262514" cy="2428891"/>
          </a:xfrm>
          <a:prstGeom prst="rect">
            <a:avLst/>
          </a:prstGeom>
          <a:noFill/>
        </p:spPr>
      </p:pic>
    </p:spTree>
    <p:extLst>
      <p:ext uri="{BB962C8B-B14F-4D97-AF65-F5344CB8AC3E}">
        <p14:creationId xmlns:p14="http://schemas.microsoft.com/office/powerpoint/2010/main" val="1408023405"/>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592" fill="hold"/>
                                        <p:tgtEl>
                                          <p:spTgt spid="133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32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7" descr="tom o nho 3"/>
          <p:cNvPicPr>
            <a:picLocks noChangeAspect="1" noChangeArrowheads="1"/>
          </p:cNvPicPr>
          <p:nvPr/>
        </p:nvPicPr>
        <p:blipFill>
          <a:blip r:embed="rId3"/>
          <a:srcRect/>
          <a:stretch>
            <a:fillRect/>
          </a:stretch>
        </p:blipFill>
        <p:spPr bwMode="auto">
          <a:xfrm>
            <a:off x="304800" y="3263122"/>
            <a:ext cx="3657600" cy="25796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316" name="Text Box 8"/>
          <p:cNvSpPr txBox="1">
            <a:spLocks noChangeArrowheads="1"/>
          </p:cNvSpPr>
          <p:nvPr/>
        </p:nvSpPr>
        <p:spPr bwMode="auto">
          <a:xfrm>
            <a:off x="0" y="0"/>
            <a:ext cx="9144000" cy="203132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pPr>
            <a:r>
              <a:rPr lang="en-US" sz="2800" b="1">
                <a:solidFill>
                  <a:schemeClr val="tx1"/>
                </a:solidFill>
                <a:latin typeface="Times New Roman" pitchFamily="18" charset="0"/>
                <a:cs typeface="Times New Roman" pitchFamily="18" charset="0"/>
              </a:rPr>
              <a:t>7. Tôm ở nhờ</a:t>
            </a:r>
          </a:p>
          <a:p>
            <a:pPr algn="just">
              <a:spcBef>
                <a:spcPct val="50000"/>
              </a:spcBef>
            </a:pPr>
            <a:r>
              <a:rPr lang="en-US" sz="2800" smtClean="0">
                <a:solidFill>
                  <a:schemeClr val="tx1"/>
                </a:solidFill>
                <a:latin typeface="Times New Roman" pitchFamily="18" charset="0"/>
                <a:cs typeface="Times New Roman" pitchFamily="18" charset="0"/>
              </a:rPr>
              <a:t>Gặp </a:t>
            </a:r>
            <a:r>
              <a:rPr lang="en-US" sz="2800">
                <a:solidFill>
                  <a:schemeClr val="tx1"/>
                </a:solidFill>
                <a:latin typeface="Times New Roman" pitchFamily="18" charset="0"/>
                <a:cs typeface="Times New Roman" pitchFamily="18" charset="0"/>
              </a:rPr>
              <a:t>ở ven bờ biển.Có phần bụng vỏ mỏng và mềm, thường ẩn dấu vào chiếc vỏ ốc rỗng. Khi di chuyển chúng kéo vỏ ốc </a:t>
            </a:r>
            <a:r>
              <a:rPr lang="en-US" sz="2800" smtClean="0">
                <a:solidFill>
                  <a:schemeClr val="tx1"/>
                </a:solidFill>
                <a:latin typeface="Times New Roman" pitchFamily="18" charset="0"/>
                <a:cs typeface="Times New Roman" pitchFamily="18" charset="0"/>
              </a:rPr>
              <a:t>theo. Sống </a:t>
            </a:r>
            <a:r>
              <a:rPr lang="en-US" sz="2800">
                <a:solidFill>
                  <a:schemeClr val="tx1"/>
                </a:solidFill>
                <a:latin typeface="Times New Roman" pitchFamily="18" charset="0"/>
                <a:cs typeface="Times New Roman" pitchFamily="18" charset="0"/>
              </a:rPr>
              <a:t>cộng sinh với hải quỳ </a:t>
            </a:r>
          </a:p>
        </p:txBody>
      </p:sp>
      <p:pic>
        <p:nvPicPr>
          <p:cNvPr id="13317" name="Picture 17" descr="Hai quy cong sinh voi tom o nho"/>
          <p:cNvPicPr>
            <a:picLocks noChangeAspect="1" noChangeArrowheads="1"/>
          </p:cNvPicPr>
          <p:nvPr/>
        </p:nvPicPr>
        <p:blipFill>
          <a:blip r:embed="rId4"/>
          <a:srcRect l="23540" t="56473" r="3000" b="5727"/>
          <a:stretch>
            <a:fillRect/>
          </a:stretch>
        </p:blipFill>
        <p:spPr bwMode="auto">
          <a:xfrm>
            <a:off x="4267200" y="2031324"/>
            <a:ext cx="4362450" cy="2279093"/>
          </a:xfrm>
          <a:prstGeom prst="rect">
            <a:avLst/>
          </a:prstGeom>
          <a:ln>
            <a:noFill/>
          </a:ln>
          <a:effectLst>
            <a:outerShdw blurRad="190500" algn="tl" rotWithShape="0">
              <a:srgbClr val="000000">
                <a:alpha val="70000"/>
              </a:srgbClr>
            </a:outerShdw>
          </a:effectLst>
        </p:spPr>
      </p:pic>
      <p:pic>
        <p:nvPicPr>
          <p:cNvPr id="13318" name="Picture 6" descr="tom o nho 2"/>
          <p:cNvPicPr>
            <a:picLocks noChangeAspect="1" noChangeArrowheads="1"/>
          </p:cNvPicPr>
          <p:nvPr/>
        </p:nvPicPr>
        <p:blipFill>
          <a:blip r:embed="rId5"/>
          <a:srcRect/>
          <a:stretch>
            <a:fillRect/>
          </a:stretch>
        </p:blipFill>
        <p:spPr bwMode="auto">
          <a:xfrm>
            <a:off x="4267200" y="4310418"/>
            <a:ext cx="4362450" cy="2438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344" name="tom o nho.wav">
            <a:hlinkClick r:id="" action="ppaction://media"/>
          </p:cNvPr>
          <p:cNvPicPr>
            <a:picLocks noRot="1" noChangeAspect="1" noChangeArrowheads="1"/>
          </p:cNvPicPr>
          <p:nvPr>
            <a:audioFile r:link="rId1"/>
          </p:nvPr>
        </p:nvPicPr>
        <p:blipFill>
          <a:blip r:embed="rId6"/>
          <a:srcRect/>
          <a:stretch>
            <a:fillRect/>
          </a:stretch>
        </p:blipFill>
        <p:spPr bwMode="auto">
          <a:xfrm>
            <a:off x="-533400" y="6858000"/>
            <a:ext cx="304800" cy="304800"/>
          </a:xfrm>
          <a:prstGeom prst="rect">
            <a:avLst/>
          </a:prstGeom>
          <a:noFill/>
          <a:ln w="9525">
            <a:noFill/>
            <a:miter lim="800000"/>
            <a:headEnd/>
            <a:tailEnd/>
          </a:ln>
        </p:spPr>
      </p:pic>
    </p:spTree>
    <p:extLst>
      <p:ext uri="{BB962C8B-B14F-4D97-AF65-F5344CB8AC3E}">
        <p14:creationId xmlns:p14="http://schemas.microsoft.com/office/powerpoint/2010/main" val="2324798666"/>
      </p:ext>
    </p:extLst>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393" fill="hold"/>
                                        <p:tgtEl>
                                          <p:spTgt spid="1434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34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3" name="Picture 13" descr="con sun 3"/>
          <p:cNvPicPr>
            <a:picLocks noChangeAspect="1" noChangeArrowheads="1"/>
          </p:cNvPicPr>
          <p:nvPr/>
        </p:nvPicPr>
        <p:blipFill>
          <a:blip r:embed="rId2"/>
          <a:srcRect/>
          <a:stretch>
            <a:fillRect/>
          </a:stretch>
        </p:blipFill>
        <p:spPr bwMode="auto">
          <a:xfrm>
            <a:off x="2286000" y="685800"/>
            <a:ext cx="2362200" cy="2362200"/>
          </a:xfrm>
          <a:prstGeom prst="rect">
            <a:avLst/>
          </a:prstGeom>
          <a:noFill/>
          <a:ln w="9525">
            <a:solidFill>
              <a:srgbClr val="FF0000"/>
            </a:solidFill>
            <a:miter lim="800000"/>
            <a:headEnd/>
            <a:tailEnd/>
          </a:ln>
        </p:spPr>
      </p:pic>
      <p:pic>
        <p:nvPicPr>
          <p:cNvPr id="15374" name="Picture 14" descr="mot am 1"/>
          <p:cNvPicPr>
            <a:picLocks noChangeAspect="1" noChangeArrowheads="1"/>
          </p:cNvPicPr>
          <p:nvPr/>
        </p:nvPicPr>
        <p:blipFill>
          <a:blip r:embed="rId3"/>
          <a:srcRect/>
          <a:stretch>
            <a:fillRect/>
          </a:stretch>
        </p:blipFill>
        <p:spPr bwMode="auto">
          <a:xfrm>
            <a:off x="0" y="685800"/>
            <a:ext cx="2286000" cy="2362200"/>
          </a:xfrm>
          <a:prstGeom prst="rect">
            <a:avLst/>
          </a:prstGeom>
          <a:noFill/>
          <a:ln w="9525">
            <a:solidFill>
              <a:srgbClr val="FF0000"/>
            </a:solidFill>
            <a:miter lim="800000"/>
            <a:headEnd/>
            <a:tailEnd/>
          </a:ln>
        </p:spPr>
      </p:pic>
      <p:pic>
        <p:nvPicPr>
          <p:cNvPr id="15375" name="Picture 15" descr="ran nuoc 3"/>
          <p:cNvPicPr>
            <a:picLocks noChangeAspect="1" noChangeArrowheads="1"/>
          </p:cNvPicPr>
          <p:nvPr/>
        </p:nvPicPr>
        <p:blipFill>
          <a:blip r:embed="rId4"/>
          <a:srcRect/>
          <a:stretch>
            <a:fillRect/>
          </a:stretch>
        </p:blipFill>
        <p:spPr bwMode="auto">
          <a:xfrm>
            <a:off x="4648200" y="685800"/>
            <a:ext cx="2209800" cy="2362200"/>
          </a:xfrm>
          <a:prstGeom prst="rect">
            <a:avLst/>
          </a:prstGeom>
          <a:noFill/>
          <a:ln w="9525">
            <a:solidFill>
              <a:srgbClr val="FF0000"/>
            </a:solidFill>
            <a:miter lim="800000"/>
            <a:headEnd/>
            <a:tailEnd/>
          </a:ln>
        </p:spPr>
      </p:pic>
      <p:pic>
        <p:nvPicPr>
          <p:cNvPr id="15376" name="Picture 16" descr="tom o nho 1"/>
          <p:cNvPicPr>
            <a:picLocks noChangeAspect="1" noChangeArrowheads="1"/>
          </p:cNvPicPr>
          <p:nvPr/>
        </p:nvPicPr>
        <p:blipFill>
          <a:blip r:embed="rId5"/>
          <a:srcRect/>
          <a:stretch>
            <a:fillRect/>
          </a:stretch>
        </p:blipFill>
        <p:spPr bwMode="auto">
          <a:xfrm>
            <a:off x="6096000" y="3657600"/>
            <a:ext cx="3048000" cy="2590800"/>
          </a:xfrm>
          <a:prstGeom prst="rect">
            <a:avLst/>
          </a:prstGeom>
          <a:noFill/>
          <a:ln w="9525">
            <a:solidFill>
              <a:srgbClr val="FF0000"/>
            </a:solidFill>
            <a:miter lim="800000"/>
            <a:headEnd/>
            <a:tailEnd/>
          </a:ln>
        </p:spPr>
      </p:pic>
      <p:pic>
        <p:nvPicPr>
          <p:cNvPr id="15377" name="Picture 17" descr="cua dong 1"/>
          <p:cNvPicPr>
            <a:picLocks noChangeAspect="1" noChangeArrowheads="1"/>
          </p:cNvPicPr>
          <p:nvPr/>
        </p:nvPicPr>
        <p:blipFill>
          <a:blip r:embed="rId6"/>
          <a:srcRect/>
          <a:stretch>
            <a:fillRect/>
          </a:stretch>
        </p:blipFill>
        <p:spPr bwMode="auto">
          <a:xfrm>
            <a:off x="0" y="3657600"/>
            <a:ext cx="2971800" cy="2590800"/>
          </a:xfrm>
          <a:prstGeom prst="rect">
            <a:avLst/>
          </a:prstGeom>
          <a:noFill/>
          <a:ln w="9525">
            <a:solidFill>
              <a:srgbClr val="FF0000"/>
            </a:solidFill>
            <a:miter lim="800000"/>
            <a:headEnd/>
            <a:tailEnd/>
          </a:ln>
        </p:spPr>
      </p:pic>
      <p:sp>
        <p:nvSpPr>
          <p:cNvPr id="15379" name="Text Box 19"/>
          <p:cNvSpPr txBox="1">
            <a:spLocks noChangeArrowheads="1"/>
          </p:cNvSpPr>
          <p:nvPr/>
        </p:nvSpPr>
        <p:spPr bwMode="auto">
          <a:xfrm>
            <a:off x="266700" y="3127375"/>
            <a:ext cx="1752600" cy="396875"/>
          </a:xfrm>
          <a:prstGeom prst="rect">
            <a:avLst/>
          </a:prstGeom>
          <a:noFill/>
          <a:ln w="9525">
            <a:noFill/>
            <a:miter lim="800000"/>
            <a:headEnd/>
            <a:tailEnd/>
          </a:ln>
        </p:spPr>
        <p:txBody>
          <a:bodyPr>
            <a:spAutoFit/>
          </a:bodyPr>
          <a:lstStyle/>
          <a:p>
            <a:pPr algn="ctr">
              <a:spcBef>
                <a:spcPct val="50000"/>
              </a:spcBef>
            </a:pPr>
            <a:r>
              <a:rPr lang="en-US" sz="2000" b="1">
                <a:solidFill>
                  <a:srgbClr val="0000CC"/>
                </a:solidFill>
              </a:rPr>
              <a:t>Mọt ẩm</a:t>
            </a:r>
          </a:p>
        </p:txBody>
      </p:sp>
      <p:sp>
        <p:nvSpPr>
          <p:cNvPr id="15380" name="Text Box 20"/>
          <p:cNvSpPr txBox="1">
            <a:spLocks noChangeArrowheads="1"/>
          </p:cNvSpPr>
          <p:nvPr/>
        </p:nvSpPr>
        <p:spPr bwMode="auto">
          <a:xfrm>
            <a:off x="2476500" y="3124200"/>
            <a:ext cx="1981200" cy="396875"/>
          </a:xfrm>
          <a:prstGeom prst="rect">
            <a:avLst/>
          </a:prstGeom>
          <a:noFill/>
          <a:ln w="9525">
            <a:noFill/>
            <a:miter lim="800000"/>
            <a:headEnd/>
            <a:tailEnd/>
          </a:ln>
        </p:spPr>
        <p:txBody>
          <a:bodyPr>
            <a:spAutoFit/>
          </a:bodyPr>
          <a:lstStyle/>
          <a:p>
            <a:pPr algn="ctr">
              <a:spcBef>
                <a:spcPct val="50000"/>
              </a:spcBef>
            </a:pPr>
            <a:r>
              <a:rPr lang="en-US" sz="2000" b="1">
                <a:solidFill>
                  <a:srgbClr val="0000CC"/>
                </a:solidFill>
              </a:rPr>
              <a:t>Con sun</a:t>
            </a:r>
          </a:p>
        </p:txBody>
      </p:sp>
      <p:sp>
        <p:nvSpPr>
          <p:cNvPr id="15381" name="Text Box 21"/>
          <p:cNvSpPr txBox="1">
            <a:spLocks noChangeArrowheads="1"/>
          </p:cNvSpPr>
          <p:nvPr/>
        </p:nvSpPr>
        <p:spPr bwMode="auto">
          <a:xfrm>
            <a:off x="4953000" y="3124200"/>
            <a:ext cx="1600200" cy="396875"/>
          </a:xfrm>
          <a:prstGeom prst="rect">
            <a:avLst/>
          </a:prstGeom>
          <a:noFill/>
          <a:ln w="9525">
            <a:noFill/>
            <a:miter lim="800000"/>
            <a:headEnd/>
            <a:tailEnd/>
          </a:ln>
        </p:spPr>
        <p:txBody>
          <a:bodyPr>
            <a:spAutoFit/>
          </a:bodyPr>
          <a:lstStyle/>
          <a:p>
            <a:pPr algn="ctr">
              <a:spcBef>
                <a:spcPct val="50000"/>
              </a:spcBef>
            </a:pPr>
            <a:r>
              <a:rPr lang="en-US" sz="2000" b="1">
                <a:solidFill>
                  <a:srgbClr val="0000CC"/>
                </a:solidFill>
              </a:rPr>
              <a:t>Rận nước</a:t>
            </a:r>
          </a:p>
        </p:txBody>
      </p:sp>
      <p:sp>
        <p:nvSpPr>
          <p:cNvPr id="15382" name="Text Box 22"/>
          <p:cNvSpPr txBox="1">
            <a:spLocks noChangeArrowheads="1"/>
          </p:cNvSpPr>
          <p:nvPr/>
        </p:nvSpPr>
        <p:spPr bwMode="auto">
          <a:xfrm>
            <a:off x="7162800" y="3124200"/>
            <a:ext cx="1600200" cy="396875"/>
          </a:xfrm>
          <a:prstGeom prst="rect">
            <a:avLst/>
          </a:prstGeom>
          <a:noFill/>
          <a:ln w="9525">
            <a:noFill/>
            <a:miter lim="800000"/>
            <a:headEnd/>
            <a:tailEnd/>
          </a:ln>
        </p:spPr>
        <p:txBody>
          <a:bodyPr>
            <a:spAutoFit/>
          </a:bodyPr>
          <a:lstStyle/>
          <a:p>
            <a:pPr algn="ctr">
              <a:spcBef>
                <a:spcPct val="50000"/>
              </a:spcBef>
            </a:pPr>
            <a:r>
              <a:rPr lang="en-US" sz="2000" b="1">
                <a:solidFill>
                  <a:srgbClr val="0000CC"/>
                </a:solidFill>
              </a:rPr>
              <a:t>Chân kiếm</a:t>
            </a:r>
          </a:p>
        </p:txBody>
      </p:sp>
      <p:sp>
        <p:nvSpPr>
          <p:cNvPr id="15383" name="Text Box 23"/>
          <p:cNvSpPr txBox="1">
            <a:spLocks noChangeArrowheads="1"/>
          </p:cNvSpPr>
          <p:nvPr/>
        </p:nvSpPr>
        <p:spPr bwMode="auto">
          <a:xfrm>
            <a:off x="838200" y="6308725"/>
            <a:ext cx="1371600" cy="396875"/>
          </a:xfrm>
          <a:prstGeom prst="rect">
            <a:avLst/>
          </a:prstGeom>
          <a:noFill/>
          <a:ln w="9525">
            <a:noFill/>
            <a:miter lim="800000"/>
            <a:headEnd/>
            <a:tailEnd/>
          </a:ln>
        </p:spPr>
        <p:txBody>
          <a:bodyPr>
            <a:spAutoFit/>
          </a:bodyPr>
          <a:lstStyle/>
          <a:p>
            <a:pPr>
              <a:spcBef>
                <a:spcPct val="50000"/>
              </a:spcBef>
            </a:pPr>
            <a:r>
              <a:rPr lang="en-US" sz="2000" b="1">
                <a:solidFill>
                  <a:srgbClr val="FF0000"/>
                </a:solidFill>
              </a:rPr>
              <a:t>Cua đồng</a:t>
            </a:r>
          </a:p>
        </p:txBody>
      </p:sp>
      <p:sp>
        <p:nvSpPr>
          <p:cNvPr id="15384" name="Text Box 24"/>
          <p:cNvSpPr txBox="1">
            <a:spLocks noChangeArrowheads="1"/>
          </p:cNvSpPr>
          <p:nvPr/>
        </p:nvSpPr>
        <p:spPr bwMode="auto">
          <a:xfrm>
            <a:off x="3733800" y="6308725"/>
            <a:ext cx="1447800" cy="396875"/>
          </a:xfrm>
          <a:prstGeom prst="rect">
            <a:avLst/>
          </a:prstGeom>
          <a:noFill/>
          <a:ln w="9525">
            <a:noFill/>
            <a:miter lim="800000"/>
            <a:headEnd/>
            <a:tailEnd/>
          </a:ln>
        </p:spPr>
        <p:txBody>
          <a:bodyPr>
            <a:spAutoFit/>
          </a:bodyPr>
          <a:lstStyle/>
          <a:p>
            <a:pPr algn="ctr">
              <a:spcBef>
                <a:spcPct val="50000"/>
              </a:spcBef>
            </a:pPr>
            <a:r>
              <a:rPr lang="en-US" sz="2000" b="1">
                <a:solidFill>
                  <a:srgbClr val="FF0000"/>
                </a:solidFill>
              </a:rPr>
              <a:t>Cua nhện</a:t>
            </a:r>
          </a:p>
        </p:txBody>
      </p:sp>
      <p:sp>
        <p:nvSpPr>
          <p:cNvPr id="15385" name="Text Box 25"/>
          <p:cNvSpPr txBox="1">
            <a:spLocks noChangeArrowheads="1"/>
          </p:cNvSpPr>
          <p:nvPr/>
        </p:nvSpPr>
        <p:spPr bwMode="auto">
          <a:xfrm>
            <a:off x="6705600" y="6305550"/>
            <a:ext cx="1752600" cy="400050"/>
          </a:xfrm>
          <a:prstGeom prst="rect">
            <a:avLst/>
          </a:prstGeom>
          <a:noFill/>
          <a:ln w="9525">
            <a:noFill/>
            <a:miter lim="800000"/>
            <a:headEnd/>
            <a:tailEnd/>
          </a:ln>
        </p:spPr>
        <p:txBody>
          <a:bodyPr>
            <a:spAutoFit/>
          </a:bodyPr>
          <a:lstStyle/>
          <a:p>
            <a:pPr algn="ctr">
              <a:spcBef>
                <a:spcPct val="50000"/>
              </a:spcBef>
            </a:pPr>
            <a:r>
              <a:rPr lang="en-US" sz="2000" b="1">
                <a:solidFill>
                  <a:srgbClr val="FF0000"/>
                </a:solidFill>
              </a:rPr>
              <a:t>Tôm ở nhờ</a:t>
            </a:r>
          </a:p>
        </p:txBody>
      </p:sp>
      <p:pic>
        <p:nvPicPr>
          <p:cNvPr id="2" name="Picture 6" descr="http://www.micromagus.net/animalcules/copepoda/diaptomus04.jpg"/>
          <p:cNvPicPr>
            <a:picLocks noChangeAspect="1" noChangeArrowheads="1"/>
          </p:cNvPicPr>
          <p:nvPr/>
        </p:nvPicPr>
        <p:blipFill>
          <a:blip r:embed="rId7"/>
          <a:srcRect/>
          <a:stretch>
            <a:fillRect/>
          </a:stretch>
        </p:blipFill>
        <p:spPr bwMode="auto">
          <a:xfrm>
            <a:off x="6858000" y="685800"/>
            <a:ext cx="2286000" cy="2362200"/>
          </a:xfrm>
          <a:prstGeom prst="rect">
            <a:avLst/>
          </a:prstGeom>
          <a:noFill/>
          <a:ln w="9525">
            <a:solidFill>
              <a:srgbClr val="FF0000"/>
            </a:solidFill>
            <a:miter lim="800000"/>
            <a:headEnd/>
            <a:tailEnd/>
          </a:ln>
        </p:spPr>
      </p:pic>
      <p:pic>
        <p:nvPicPr>
          <p:cNvPr id="3" name="Picture 17" descr="Hết hồn cua nhện quái vật to hơn người - 4"/>
          <p:cNvPicPr>
            <a:picLocks noChangeAspect="1" noChangeArrowheads="1"/>
          </p:cNvPicPr>
          <p:nvPr/>
        </p:nvPicPr>
        <p:blipFill>
          <a:blip r:embed="rId8"/>
          <a:srcRect/>
          <a:stretch>
            <a:fillRect/>
          </a:stretch>
        </p:blipFill>
        <p:spPr bwMode="auto">
          <a:xfrm>
            <a:off x="2971800" y="3657600"/>
            <a:ext cx="3124200" cy="259080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613332819"/>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diamond(in)">
                                      <p:cBhvr>
                                        <p:cTn id="7" dur="500"/>
                                        <p:tgtEl>
                                          <p:spTgt spid="1537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379"/>
                                        </p:tgtEl>
                                        <p:attrNameLst>
                                          <p:attrName>style.visibility</p:attrName>
                                        </p:attrNameLst>
                                      </p:cBhvr>
                                      <p:to>
                                        <p:strVal val="visible"/>
                                      </p:to>
                                    </p:set>
                                    <p:animEffect transition="in" filter="diamond(in)">
                                      <p:cBhvr>
                                        <p:cTn id="10" dur="2000"/>
                                        <p:tgtEl>
                                          <p:spTgt spid="15379"/>
                                        </p:tgtEl>
                                      </p:cBhvr>
                                    </p:animEffect>
                                  </p:childTnLst>
                                </p:cTn>
                              </p:par>
                              <p:par>
                                <p:cTn id="11" presetID="8" presetClass="entr" presetSubtype="16" fill="hold" nodeType="withEffect">
                                  <p:stCondLst>
                                    <p:cond delay="0"/>
                                  </p:stCondLst>
                                  <p:childTnLst>
                                    <p:set>
                                      <p:cBhvr>
                                        <p:cTn id="12" dur="1" fill="hold">
                                          <p:stCondLst>
                                            <p:cond delay="0"/>
                                          </p:stCondLst>
                                        </p:cTn>
                                        <p:tgtEl>
                                          <p:spTgt spid="15373"/>
                                        </p:tgtEl>
                                        <p:attrNameLst>
                                          <p:attrName>style.visibility</p:attrName>
                                        </p:attrNameLst>
                                      </p:cBhvr>
                                      <p:to>
                                        <p:strVal val="visible"/>
                                      </p:to>
                                    </p:set>
                                    <p:animEffect transition="in" filter="diamond(in)">
                                      <p:cBhvr>
                                        <p:cTn id="13" dur="500"/>
                                        <p:tgtEl>
                                          <p:spTgt spid="15373"/>
                                        </p:tgtEl>
                                      </p:cBhvr>
                                    </p:animEffect>
                                  </p:childTnLst>
                                </p:cTn>
                              </p:par>
                              <p:par>
                                <p:cTn id="14" presetID="8" presetClass="entr" presetSubtype="16" fill="hold" nodeType="withEffect">
                                  <p:stCondLst>
                                    <p:cond delay="0"/>
                                  </p:stCondLst>
                                  <p:childTnLst>
                                    <p:set>
                                      <p:cBhvr>
                                        <p:cTn id="15" dur="1" fill="hold">
                                          <p:stCondLst>
                                            <p:cond delay="0"/>
                                          </p:stCondLst>
                                        </p:cTn>
                                        <p:tgtEl>
                                          <p:spTgt spid="15380">
                                            <p:txEl>
                                              <p:pRg st="0" end="0"/>
                                            </p:txEl>
                                          </p:spTgt>
                                        </p:tgtEl>
                                        <p:attrNameLst>
                                          <p:attrName>style.visibility</p:attrName>
                                        </p:attrNameLst>
                                      </p:cBhvr>
                                      <p:to>
                                        <p:strVal val="visible"/>
                                      </p:to>
                                    </p:set>
                                    <p:animEffect transition="in" filter="diamond(in)">
                                      <p:cBhvr>
                                        <p:cTn id="16" dur="2000"/>
                                        <p:tgtEl>
                                          <p:spTgt spid="15380">
                                            <p:txEl>
                                              <p:pRg st="0" end="0"/>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15375"/>
                                        </p:tgtEl>
                                        <p:attrNameLst>
                                          <p:attrName>style.visibility</p:attrName>
                                        </p:attrNameLst>
                                      </p:cBhvr>
                                      <p:to>
                                        <p:strVal val="visible"/>
                                      </p:to>
                                    </p:set>
                                    <p:animEffect transition="in" filter="diamond(in)">
                                      <p:cBhvr>
                                        <p:cTn id="19" dur="500"/>
                                        <p:tgtEl>
                                          <p:spTgt spid="15375"/>
                                        </p:tgtEl>
                                      </p:cBhvr>
                                    </p:animEffect>
                                  </p:childTnLst>
                                </p:cTn>
                              </p:par>
                              <p:par>
                                <p:cTn id="20" presetID="8" presetClass="entr" presetSubtype="16" fill="hold" nodeType="withEffect">
                                  <p:stCondLst>
                                    <p:cond delay="0"/>
                                  </p:stCondLst>
                                  <p:childTnLst>
                                    <p:set>
                                      <p:cBhvr>
                                        <p:cTn id="21" dur="1" fill="hold">
                                          <p:stCondLst>
                                            <p:cond delay="0"/>
                                          </p:stCondLst>
                                        </p:cTn>
                                        <p:tgtEl>
                                          <p:spTgt spid="15381">
                                            <p:txEl>
                                              <p:pRg st="0" end="0"/>
                                            </p:txEl>
                                          </p:spTgt>
                                        </p:tgtEl>
                                        <p:attrNameLst>
                                          <p:attrName>style.visibility</p:attrName>
                                        </p:attrNameLst>
                                      </p:cBhvr>
                                      <p:to>
                                        <p:strVal val="visible"/>
                                      </p:to>
                                    </p:set>
                                    <p:animEffect transition="in" filter="diamond(in)">
                                      <p:cBhvr>
                                        <p:cTn id="22" dur="2000"/>
                                        <p:tgtEl>
                                          <p:spTgt spid="15381">
                                            <p:txEl>
                                              <p:pRg st="0" end="0"/>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500"/>
                                        <p:tgtEl>
                                          <p:spTgt spid="2"/>
                                        </p:tgtEl>
                                      </p:cBhvr>
                                    </p:animEffect>
                                  </p:childTnLst>
                                </p:cTn>
                              </p:par>
                              <p:par>
                                <p:cTn id="26" presetID="8" presetClass="entr" presetSubtype="16" fill="hold" nodeType="withEffect">
                                  <p:stCondLst>
                                    <p:cond delay="0"/>
                                  </p:stCondLst>
                                  <p:childTnLst>
                                    <p:set>
                                      <p:cBhvr>
                                        <p:cTn id="27" dur="1" fill="hold">
                                          <p:stCondLst>
                                            <p:cond delay="0"/>
                                          </p:stCondLst>
                                        </p:cTn>
                                        <p:tgtEl>
                                          <p:spTgt spid="15382">
                                            <p:txEl>
                                              <p:pRg st="0" end="0"/>
                                            </p:txEl>
                                          </p:spTgt>
                                        </p:tgtEl>
                                        <p:attrNameLst>
                                          <p:attrName>style.visibility</p:attrName>
                                        </p:attrNameLst>
                                      </p:cBhvr>
                                      <p:to>
                                        <p:strVal val="visible"/>
                                      </p:to>
                                    </p:set>
                                    <p:animEffect transition="in" filter="diamond(in)">
                                      <p:cBhvr>
                                        <p:cTn id="28" dur="2000"/>
                                        <p:tgtEl>
                                          <p:spTgt spid="15382">
                                            <p:txEl>
                                              <p:pRg st="0" end="0"/>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15377"/>
                                        </p:tgtEl>
                                        <p:attrNameLst>
                                          <p:attrName>style.visibility</p:attrName>
                                        </p:attrNameLst>
                                      </p:cBhvr>
                                      <p:to>
                                        <p:strVal val="visible"/>
                                      </p:to>
                                    </p:set>
                                    <p:animEffect transition="in" filter="diamond(in)">
                                      <p:cBhvr>
                                        <p:cTn id="31" dur="500"/>
                                        <p:tgtEl>
                                          <p:spTgt spid="15377"/>
                                        </p:tgtEl>
                                      </p:cBhvr>
                                    </p:animEffect>
                                  </p:childTnLst>
                                </p:cTn>
                              </p:par>
                              <p:par>
                                <p:cTn id="32" presetID="8" presetClass="entr" presetSubtype="16" fill="hold" nodeType="withEffect">
                                  <p:stCondLst>
                                    <p:cond delay="0"/>
                                  </p:stCondLst>
                                  <p:childTnLst>
                                    <p:set>
                                      <p:cBhvr>
                                        <p:cTn id="33" dur="1" fill="hold">
                                          <p:stCondLst>
                                            <p:cond delay="0"/>
                                          </p:stCondLst>
                                        </p:cTn>
                                        <p:tgtEl>
                                          <p:spTgt spid="15383">
                                            <p:txEl>
                                              <p:pRg st="0" end="0"/>
                                            </p:txEl>
                                          </p:spTgt>
                                        </p:tgtEl>
                                        <p:attrNameLst>
                                          <p:attrName>style.visibility</p:attrName>
                                        </p:attrNameLst>
                                      </p:cBhvr>
                                      <p:to>
                                        <p:strVal val="visible"/>
                                      </p:to>
                                    </p:set>
                                    <p:animEffect transition="in" filter="diamond(in)">
                                      <p:cBhvr>
                                        <p:cTn id="34" dur="2000"/>
                                        <p:tgtEl>
                                          <p:spTgt spid="15383">
                                            <p:txEl>
                                              <p:pRg st="0" end="0"/>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amond(in)">
                                      <p:cBhvr>
                                        <p:cTn id="37" dur="500"/>
                                        <p:tgtEl>
                                          <p:spTgt spid="3"/>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15384"/>
                                        </p:tgtEl>
                                        <p:attrNameLst>
                                          <p:attrName>style.visibility</p:attrName>
                                        </p:attrNameLst>
                                      </p:cBhvr>
                                      <p:to>
                                        <p:strVal val="visible"/>
                                      </p:to>
                                    </p:set>
                                    <p:animEffect transition="in" filter="diamond(in)">
                                      <p:cBhvr>
                                        <p:cTn id="40" dur="500"/>
                                        <p:tgtEl>
                                          <p:spTgt spid="15384"/>
                                        </p:tgtEl>
                                      </p:cBhvr>
                                    </p:animEffect>
                                  </p:childTnLst>
                                </p:cTn>
                              </p:par>
                              <p:par>
                                <p:cTn id="41" presetID="8" presetClass="entr" presetSubtype="16" fill="hold" nodeType="withEffect">
                                  <p:stCondLst>
                                    <p:cond delay="0"/>
                                  </p:stCondLst>
                                  <p:childTnLst>
                                    <p:set>
                                      <p:cBhvr>
                                        <p:cTn id="42" dur="1" fill="hold">
                                          <p:stCondLst>
                                            <p:cond delay="0"/>
                                          </p:stCondLst>
                                        </p:cTn>
                                        <p:tgtEl>
                                          <p:spTgt spid="15376"/>
                                        </p:tgtEl>
                                        <p:attrNameLst>
                                          <p:attrName>style.visibility</p:attrName>
                                        </p:attrNameLst>
                                      </p:cBhvr>
                                      <p:to>
                                        <p:strVal val="visible"/>
                                      </p:to>
                                    </p:set>
                                    <p:animEffect transition="in" filter="diamond(in)">
                                      <p:cBhvr>
                                        <p:cTn id="43" dur="500"/>
                                        <p:tgtEl>
                                          <p:spTgt spid="15376"/>
                                        </p:tgtEl>
                                      </p:cBhvr>
                                    </p:animEffect>
                                  </p:childTnLst>
                                </p:cTn>
                              </p:par>
                              <p:par>
                                <p:cTn id="44" presetID="8" presetClass="entr" presetSubtype="16" fill="hold" nodeType="withEffect">
                                  <p:stCondLst>
                                    <p:cond delay="0"/>
                                  </p:stCondLst>
                                  <p:childTnLst>
                                    <p:set>
                                      <p:cBhvr>
                                        <p:cTn id="45" dur="1" fill="hold">
                                          <p:stCondLst>
                                            <p:cond delay="0"/>
                                          </p:stCondLst>
                                        </p:cTn>
                                        <p:tgtEl>
                                          <p:spTgt spid="15385">
                                            <p:txEl>
                                              <p:pRg st="0" end="0"/>
                                            </p:txEl>
                                          </p:spTgt>
                                        </p:tgtEl>
                                        <p:attrNameLst>
                                          <p:attrName>style.visibility</p:attrName>
                                        </p:attrNameLst>
                                      </p:cBhvr>
                                      <p:to>
                                        <p:strVal val="visible"/>
                                      </p:to>
                                    </p:set>
                                    <p:animEffect transition="in" filter="diamond(in)">
                                      <p:cBhvr>
                                        <p:cTn id="46" dur="500"/>
                                        <p:tgtEl>
                                          <p:spTgt spid="153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p:bldP spid="153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64" name="Group 180"/>
          <p:cNvGraphicFramePr>
            <a:graphicFrameLocks noGrp="1"/>
          </p:cNvGraphicFramePr>
          <p:nvPr>
            <p:ph idx="1"/>
            <p:extLst>
              <p:ext uri="{D42A27DB-BD31-4B8C-83A1-F6EECF244321}">
                <p14:modId xmlns:p14="http://schemas.microsoft.com/office/powerpoint/2010/main" val="2061934385"/>
              </p:ext>
            </p:extLst>
          </p:nvPr>
        </p:nvGraphicFramePr>
        <p:xfrm>
          <a:off x="0" y="642918"/>
          <a:ext cx="8929717" cy="6213497"/>
        </p:xfrm>
        <a:graphic>
          <a:graphicData uri="http://schemas.openxmlformats.org/drawingml/2006/table">
            <a:tbl>
              <a:tblPr/>
              <a:tblGrid>
                <a:gridCol w="2915499"/>
                <a:gridCol w="1457771"/>
                <a:gridCol w="1518501"/>
                <a:gridCol w="1591411"/>
                <a:gridCol w="1446535"/>
              </a:tblGrid>
              <a:tr h="1101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Lối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err="1" smtClean="0">
                          <a:ln>
                            <a:noFill/>
                          </a:ln>
                          <a:solidFill>
                            <a:schemeClr val="tx1"/>
                          </a:solidFill>
                          <a:effectLst/>
                          <a:latin typeface="Times New Roman" pitchFamily="18" charset="0"/>
                          <a:cs typeface="Times New Roman" pitchFamily="18" charset="0"/>
                        </a:rPr>
                        <a:t>sống</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môi trường sống</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Kích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thước</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Cơ</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di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chuyển</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427" name="Text Box 151"/>
          <p:cNvSpPr txBox="1">
            <a:spLocks noChangeArrowheads="1"/>
          </p:cNvSpPr>
          <p:nvPr/>
        </p:nvSpPr>
        <p:spPr bwMode="auto">
          <a:xfrm>
            <a:off x="380999" y="762000"/>
            <a:ext cx="1606777" cy="338138"/>
          </a:xfrm>
          <a:prstGeom prst="rect">
            <a:avLst/>
          </a:prstGeom>
          <a:noFill/>
          <a:ln w="9525">
            <a:noFill/>
            <a:miter lim="800000"/>
            <a:headEnd/>
            <a:tailEnd/>
          </a:ln>
        </p:spPr>
        <p:txBody>
          <a:bodyPr wrap="square">
            <a:spAutoFit/>
          </a:bodyPr>
          <a:lstStyle/>
          <a:p>
            <a:pPr>
              <a:spcBef>
                <a:spcPct val="50000"/>
              </a:spcBef>
            </a:pPr>
            <a:r>
              <a:rPr lang="en-US" sz="1600" b="1" dirty="0" err="1"/>
              <a:t>Đặc</a:t>
            </a:r>
            <a:r>
              <a:rPr lang="en-US" sz="1600" b="1" dirty="0"/>
              <a:t> </a:t>
            </a:r>
            <a:r>
              <a:rPr lang="en-US" sz="1600" b="1" dirty="0" err="1"/>
              <a:t>điểm</a:t>
            </a:r>
            <a:endParaRPr lang="en-US" sz="1600" b="1" dirty="0"/>
          </a:p>
        </p:txBody>
      </p:sp>
      <p:sp>
        <p:nvSpPr>
          <p:cNvPr id="15428" name="Text Box 152"/>
          <p:cNvSpPr txBox="1">
            <a:spLocks noChangeArrowheads="1"/>
          </p:cNvSpPr>
          <p:nvPr/>
        </p:nvSpPr>
        <p:spPr bwMode="auto">
          <a:xfrm>
            <a:off x="38099" y="1371600"/>
            <a:ext cx="1606777" cy="338138"/>
          </a:xfrm>
          <a:prstGeom prst="rect">
            <a:avLst/>
          </a:prstGeom>
          <a:noFill/>
          <a:ln w="9525">
            <a:noFill/>
            <a:miter lim="800000"/>
            <a:headEnd/>
            <a:tailEnd/>
          </a:ln>
        </p:spPr>
        <p:txBody>
          <a:bodyPr wrap="square">
            <a:spAutoFit/>
          </a:bodyPr>
          <a:lstStyle/>
          <a:p>
            <a:pPr>
              <a:spcBef>
                <a:spcPct val="50000"/>
              </a:spcBef>
            </a:pPr>
            <a:r>
              <a:rPr lang="en-US" sz="1600" b="1">
                <a:solidFill>
                  <a:srgbClr val="FFC000"/>
                </a:solidFill>
              </a:rPr>
              <a:t>Đại diện</a:t>
            </a:r>
          </a:p>
        </p:txBody>
      </p:sp>
      <p:cxnSp>
        <p:nvCxnSpPr>
          <p:cNvPr id="15429" name="Straight Connector 11"/>
          <p:cNvCxnSpPr>
            <a:cxnSpLocks noChangeShapeType="1"/>
          </p:cNvCxnSpPr>
          <p:nvPr/>
        </p:nvCxnSpPr>
        <p:spPr bwMode="auto">
          <a:xfrm>
            <a:off x="0" y="762000"/>
            <a:ext cx="1524000" cy="914400"/>
          </a:xfrm>
          <a:prstGeom prst="line">
            <a:avLst/>
          </a:prstGeom>
          <a:noFill/>
          <a:ln w="9525" algn="ctr">
            <a:solidFill>
              <a:schemeClr val="tx1"/>
            </a:solidFill>
            <a:round/>
            <a:headEnd/>
            <a:tailEnd/>
          </a:ln>
        </p:spPr>
      </p:cxnSp>
      <p:pic>
        <p:nvPicPr>
          <p:cNvPr id="15430" name="Picture 5" descr="mot am 1"/>
          <p:cNvPicPr>
            <a:picLocks noChangeAspect="1" noChangeArrowheads="1"/>
          </p:cNvPicPr>
          <p:nvPr/>
        </p:nvPicPr>
        <p:blipFill>
          <a:blip r:embed="rId3"/>
          <a:srcRect/>
          <a:stretch>
            <a:fillRect/>
          </a:stretch>
        </p:blipFill>
        <p:spPr bwMode="auto">
          <a:xfrm>
            <a:off x="1071538" y="1569774"/>
            <a:ext cx="1190964" cy="926487"/>
          </a:xfrm>
          <a:prstGeom prst="rect">
            <a:avLst/>
          </a:prstGeom>
          <a:solidFill>
            <a:schemeClr val="bg1"/>
          </a:solidFill>
          <a:ln w="9525">
            <a:solidFill>
              <a:schemeClr val="bg1"/>
            </a:solidFill>
            <a:miter lim="800000"/>
            <a:headEnd/>
            <a:tailEnd/>
          </a:ln>
        </p:spPr>
      </p:pic>
      <p:pic>
        <p:nvPicPr>
          <p:cNvPr id="15431" name="Picture 7" descr="con sun 3"/>
          <p:cNvPicPr>
            <a:picLocks noChangeAspect="1" noChangeArrowheads="1"/>
          </p:cNvPicPr>
          <p:nvPr/>
        </p:nvPicPr>
        <p:blipFill>
          <a:blip r:embed="rId4">
            <a:lum bright="12000" contrast="-6000"/>
          </a:blip>
          <a:srcRect/>
          <a:stretch>
            <a:fillRect/>
          </a:stretch>
        </p:blipFill>
        <p:spPr bwMode="auto">
          <a:xfrm>
            <a:off x="1285852" y="2309401"/>
            <a:ext cx="816346" cy="738599"/>
          </a:xfrm>
          <a:prstGeom prst="rect">
            <a:avLst/>
          </a:prstGeom>
          <a:noFill/>
          <a:ln w="9525">
            <a:noFill/>
            <a:miter lim="800000"/>
            <a:headEnd/>
            <a:tailEnd/>
          </a:ln>
        </p:spPr>
      </p:pic>
      <p:sp>
        <p:nvSpPr>
          <p:cNvPr id="15432" name="TextBox 10"/>
          <p:cNvSpPr txBox="1">
            <a:spLocks noChangeArrowheads="1"/>
          </p:cNvSpPr>
          <p:nvPr/>
        </p:nvSpPr>
        <p:spPr bwMode="auto">
          <a:xfrm>
            <a:off x="-76201" y="1884363"/>
            <a:ext cx="2073261" cy="369332"/>
          </a:xfrm>
          <a:prstGeom prst="rect">
            <a:avLst/>
          </a:prstGeom>
          <a:noFill/>
          <a:ln w="9525">
            <a:noFill/>
            <a:miter lim="800000"/>
            <a:headEnd/>
            <a:tailEnd/>
          </a:ln>
        </p:spPr>
        <p:txBody>
          <a:bodyPr wrap="square">
            <a:spAutoFit/>
          </a:bodyPr>
          <a:lstStyle/>
          <a:p>
            <a:r>
              <a:rPr lang="en-US" b="1">
                <a:solidFill>
                  <a:srgbClr val="008000"/>
                </a:solidFill>
                <a:latin typeface="Arial" pitchFamily="34" charset="0"/>
                <a:cs typeface="Arial" pitchFamily="34" charset="0"/>
              </a:rPr>
              <a:t>1. </a:t>
            </a:r>
            <a:r>
              <a:rPr lang="en-US" b="1" smtClean="0">
                <a:solidFill>
                  <a:srgbClr val="008000"/>
                </a:solidFill>
                <a:latin typeface="Arial" pitchFamily="34" charset="0"/>
                <a:cs typeface="Arial" pitchFamily="34" charset="0"/>
              </a:rPr>
              <a:t>Mọt </a:t>
            </a:r>
            <a:r>
              <a:rPr lang="en-US" b="1">
                <a:solidFill>
                  <a:srgbClr val="008000"/>
                </a:solidFill>
                <a:latin typeface="Arial" pitchFamily="34" charset="0"/>
                <a:cs typeface="Arial" pitchFamily="34" charset="0"/>
              </a:rPr>
              <a:t>ẩm</a:t>
            </a:r>
          </a:p>
        </p:txBody>
      </p:sp>
      <p:sp>
        <p:nvSpPr>
          <p:cNvPr id="15433" name="TextBox 13"/>
          <p:cNvSpPr txBox="1">
            <a:spLocks noChangeArrowheads="1"/>
          </p:cNvSpPr>
          <p:nvPr/>
        </p:nvSpPr>
        <p:spPr bwMode="auto">
          <a:xfrm>
            <a:off x="-76201" y="3349625"/>
            <a:ext cx="2641860" cy="369332"/>
          </a:xfrm>
          <a:prstGeom prst="rect">
            <a:avLst/>
          </a:prstGeom>
          <a:noFill/>
          <a:ln w="9525">
            <a:noFill/>
            <a:miter lim="800000"/>
            <a:headEnd/>
            <a:tailEnd/>
          </a:ln>
        </p:spPr>
        <p:txBody>
          <a:bodyPr wrap="square">
            <a:spAutoFit/>
          </a:bodyPr>
          <a:lstStyle/>
          <a:p>
            <a:r>
              <a:rPr lang="en-US" b="1">
                <a:solidFill>
                  <a:srgbClr val="1403ED"/>
                </a:solidFill>
                <a:latin typeface="Arial" pitchFamily="34" charset="0"/>
                <a:cs typeface="Arial" pitchFamily="34" charset="0"/>
              </a:rPr>
              <a:t>3. Rận nước</a:t>
            </a:r>
          </a:p>
        </p:txBody>
      </p:sp>
      <p:sp>
        <p:nvSpPr>
          <p:cNvPr id="15434" name="TextBox 14"/>
          <p:cNvSpPr txBox="1">
            <a:spLocks noChangeArrowheads="1"/>
          </p:cNvSpPr>
          <p:nvPr/>
        </p:nvSpPr>
        <p:spPr bwMode="auto">
          <a:xfrm>
            <a:off x="-76200" y="4191000"/>
            <a:ext cx="2176924" cy="369332"/>
          </a:xfrm>
          <a:prstGeom prst="rect">
            <a:avLst/>
          </a:prstGeom>
          <a:noFill/>
          <a:ln w="9525">
            <a:noFill/>
            <a:miter lim="800000"/>
            <a:headEnd/>
            <a:tailEnd/>
          </a:ln>
        </p:spPr>
        <p:txBody>
          <a:bodyPr wrap="square">
            <a:spAutoFit/>
          </a:bodyPr>
          <a:lstStyle/>
          <a:p>
            <a:r>
              <a:rPr lang="en-US" b="1">
                <a:solidFill>
                  <a:srgbClr val="660066"/>
                </a:solidFill>
                <a:latin typeface="Arial" pitchFamily="34" charset="0"/>
                <a:cs typeface="Arial" pitchFamily="34" charset="0"/>
              </a:rPr>
              <a:t>4. Chân kiếm</a:t>
            </a:r>
          </a:p>
        </p:txBody>
      </p:sp>
      <p:sp>
        <p:nvSpPr>
          <p:cNvPr id="15435" name="TextBox 15"/>
          <p:cNvSpPr txBox="1">
            <a:spLocks noChangeArrowheads="1"/>
          </p:cNvSpPr>
          <p:nvPr/>
        </p:nvSpPr>
        <p:spPr bwMode="auto">
          <a:xfrm>
            <a:off x="77621" y="4817226"/>
            <a:ext cx="2280587" cy="646331"/>
          </a:xfrm>
          <a:prstGeom prst="rect">
            <a:avLst/>
          </a:prstGeom>
          <a:noFill/>
          <a:ln w="9525">
            <a:noFill/>
            <a:miter lim="800000"/>
            <a:headEnd/>
            <a:tailEnd/>
          </a:ln>
        </p:spPr>
        <p:txBody>
          <a:bodyPr wrap="square">
            <a:spAutoFit/>
          </a:bodyPr>
          <a:lstStyle/>
          <a:p>
            <a:r>
              <a:rPr lang="en-US" b="1">
                <a:solidFill>
                  <a:srgbClr val="F09010"/>
                </a:solidFill>
                <a:latin typeface="Arial" pitchFamily="34" charset="0"/>
                <a:cs typeface="Arial" pitchFamily="34" charset="0"/>
              </a:rPr>
              <a:t>5. Cua đồng </a:t>
            </a:r>
          </a:p>
          <a:p>
            <a:r>
              <a:rPr lang="en-US" b="1">
                <a:solidFill>
                  <a:srgbClr val="F09010"/>
                </a:solidFill>
                <a:latin typeface="Arial" pitchFamily="34" charset="0"/>
                <a:cs typeface="Arial" pitchFamily="34" charset="0"/>
              </a:rPr>
              <a:t>      đực</a:t>
            </a:r>
          </a:p>
        </p:txBody>
      </p:sp>
      <p:sp>
        <p:nvSpPr>
          <p:cNvPr id="15436" name="TextBox 16"/>
          <p:cNvSpPr txBox="1">
            <a:spLocks noChangeArrowheads="1"/>
          </p:cNvSpPr>
          <p:nvPr/>
        </p:nvSpPr>
        <p:spPr bwMode="auto">
          <a:xfrm>
            <a:off x="80321" y="5439504"/>
            <a:ext cx="2309307" cy="369332"/>
          </a:xfrm>
          <a:prstGeom prst="rect">
            <a:avLst/>
          </a:prstGeom>
          <a:noFill/>
          <a:ln w="9525">
            <a:noFill/>
            <a:miter lim="800000"/>
            <a:headEnd/>
            <a:tailEnd/>
          </a:ln>
        </p:spPr>
        <p:txBody>
          <a:bodyPr wrap="square">
            <a:spAutoFit/>
          </a:bodyPr>
          <a:lstStyle/>
          <a:p>
            <a:r>
              <a:rPr lang="en-US" b="1">
                <a:solidFill>
                  <a:srgbClr val="002060"/>
                </a:solidFill>
                <a:latin typeface="Arial" pitchFamily="34" charset="0"/>
                <a:cs typeface="Arial" pitchFamily="34" charset="0"/>
              </a:rPr>
              <a:t>6. Cua </a:t>
            </a:r>
            <a:r>
              <a:rPr lang="en-US" b="1" smtClean="0">
                <a:solidFill>
                  <a:srgbClr val="002060"/>
                </a:solidFill>
                <a:latin typeface="Arial" pitchFamily="34" charset="0"/>
                <a:cs typeface="Arial" pitchFamily="34" charset="0"/>
              </a:rPr>
              <a:t>nhện</a:t>
            </a:r>
            <a:endParaRPr lang="en-US" b="1">
              <a:solidFill>
                <a:srgbClr val="002060"/>
              </a:solidFill>
              <a:latin typeface="Arial" pitchFamily="34" charset="0"/>
              <a:cs typeface="Arial" pitchFamily="34" charset="0"/>
            </a:endParaRPr>
          </a:p>
        </p:txBody>
      </p:sp>
      <p:sp>
        <p:nvSpPr>
          <p:cNvPr id="15437" name="TextBox 17"/>
          <p:cNvSpPr txBox="1">
            <a:spLocks noChangeArrowheads="1"/>
          </p:cNvSpPr>
          <p:nvPr/>
        </p:nvSpPr>
        <p:spPr bwMode="auto">
          <a:xfrm>
            <a:off x="-23790" y="6271572"/>
            <a:ext cx="2280587" cy="369332"/>
          </a:xfrm>
          <a:prstGeom prst="rect">
            <a:avLst/>
          </a:prstGeom>
          <a:noFill/>
          <a:ln w="9525">
            <a:noFill/>
            <a:miter lim="800000"/>
            <a:headEnd/>
            <a:tailEnd/>
          </a:ln>
        </p:spPr>
        <p:txBody>
          <a:bodyPr wrap="square">
            <a:spAutoFit/>
          </a:bodyPr>
          <a:lstStyle/>
          <a:p>
            <a:r>
              <a:rPr lang="en-US" b="1">
                <a:solidFill>
                  <a:srgbClr val="FF0000"/>
                </a:solidFill>
                <a:latin typeface="Arial" pitchFamily="34" charset="0"/>
                <a:cs typeface="Arial" pitchFamily="34" charset="0"/>
              </a:rPr>
              <a:t>7. </a:t>
            </a:r>
            <a:r>
              <a:rPr lang="en-US" b="1" smtClean="0">
                <a:solidFill>
                  <a:srgbClr val="FF0000"/>
                </a:solidFill>
                <a:latin typeface="Arial" pitchFamily="34" charset="0"/>
                <a:cs typeface="Arial" pitchFamily="34" charset="0"/>
              </a:rPr>
              <a:t>Tôm </a:t>
            </a:r>
            <a:r>
              <a:rPr lang="en-US" b="1">
                <a:solidFill>
                  <a:srgbClr val="FF0000"/>
                </a:solidFill>
                <a:latin typeface="Arial" pitchFamily="34" charset="0"/>
                <a:cs typeface="Arial" pitchFamily="34" charset="0"/>
              </a:rPr>
              <a:t>ở nhờ</a:t>
            </a:r>
          </a:p>
        </p:txBody>
      </p:sp>
      <p:pic>
        <p:nvPicPr>
          <p:cNvPr id="15438" name="Picture 4" descr="ran nuoc 3"/>
          <p:cNvPicPr>
            <a:picLocks noChangeAspect="1" noChangeArrowheads="1"/>
          </p:cNvPicPr>
          <p:nvPr/>
        </p:nvPicPr>
        <p:blipFill>
          <a:blip r:embed="rId5"/>
          <a:srcRect/>
          <a:stretch>
            <a:fillRect/>
          </a:stretch>
        </p:blipFill>
        <p:spPr bwMode="auto">
          <a:xfrm>
            <a:off x="1428728" y="2913544"/>
            <a:ext cx="673810" cy="932968"/>
          </a:xfrm>
          <a:prstGeom prst="rect">
            <a:avLst/>
          </a:prstGeom>
          <a:solidFill>
            <a:schemeClr val="bg1"/>
          </a:solidFill>
          <a:ln w="9525">
            <a:solidFill>
              <a:schemeClr val="bg1"/>
            </a:solidFill>
            <a:miter lim="800000"/>
            <a:headEnd/>
            <a:tailEnd/>
          </a:ln>
        </p:spPr>
      </p:pic>
      <p:pic>
        <p:nvPicPr>
          <p:cNvPr id="15439" name="Picture 5" descr="cua dong 1"/>
          <p:cNvPicPr>
            <a:picLocks noChangeAspect="1" noChangeArrowheads="1"/>
          </p:cNvPicPr>
          <p:nvPr/>
        </p:nvPicPr>
        <p:blipFill>
          <a:blip r:embed="rId6"/>
          <a:srcRect/>
          <a:stretch>
            <a:fillRect/>
          </a:stretch>
        </p:blipFill>
        <p:spPr bwMode="auto">
          <a:xfrm>
            <a:off x="1500166" y="4552451"/>
            <a:ext cx="803388" cy="829304"/>
          </a:xfrm>
          <a:prstGeom prst="rect">
            <a:avLst/>
          </a:prstGeom>
          <a:noFill/>
          <a:ln w="9525">
            <a:solidFill>
              <a:schemeClr val="bg1"/>
            </a:solidFill>
            <a:miter lim="800000"/>
            <a:headEnd/>
            <a:tailEnd/>
          </a:ln>
        </p:spPr>
      </p:pic>
      <p:pic>
        <p:nvPicPr>
          <p:cNvPr id="15440" name="Picture 6" descr="http://www.micromagus.net/animalcules/copepoda/diaptomus04.jpg"/>
          <p:cNvPicPr>
            <a:picLocks noChangeAspect="1" noChangeArrowheads="1"/>
          </p:cNvPicPr>
          <p:nvPr/>
        </p:nvPicPr>
        <p:blipFill>
          <a:blip r:embed="rId7"/>
          <a:srcRect/>
          <a:stretch>
            <a:fillRect/>
          </a:stretch>
        </p:blipFill>
        <p:spPr bwMode="auto">
          <a:xfrm>
            <a:off x="1428728" y="3777289"/>
            <a:ext cx="820666" cy="872498"/>
          </a:xfrm>
          <a:prstGeom prst="rect">
            <a:avLst/>
          </a:prstGeom>
          <a:noFill/>
          <a:ln w="9525">
            <a:solidFill>
              <a:schemeClr val="bg1"/>
            </a:solidFill>
            <a:miter lim="800000"/>
            <a:headEnd/>
            <a:tailEnd/>
          </a:ln>
        </p:spPr>
      </p:pic>
      <p:pic>
        <p:nvPicPr>
          <p:cNvPr id="15441" name="Picture 6" descr="Hết hồn cua nhện quái vật to hơn người - 4"/>
          <p:cNvPicPr>
            <a:picLocks noChangeAspect="1" noChangeArrowheads="1"/>
          </p:cNvPicPr>
          <p:nvPr/>
        </p:nvPicPr>
        <p:blipFill>
          <a:blip r:embed="rId8"/>
          <a:srcRect/>
          <a:stretch>
            <a:fillRect/>
          </a:stretch>
        </p:blipFill>
        <p:spPr bwMode="auto">
          <a:xfrm>
            <a:off x="1500165" y="5183220"/>
            <a:ext cx="777473" cy="749397"/>
          </a:xfrm>
          <a:prstGeom prst="rect">
            <a:avLst/>
          </a:prstGeom>
          <a:noFill/>
          <a:ln w="9525">
            <a:solidFill>
              <a:schemeClr val="bg1"/>
            </a:solidFill>
            <a:miter lim="800000"/>
            <a:headEnd/>
            <a:tailEnd/>
          </a:ln>
        </p:spPr>
      </p:pic>
      <p:pic>
        <p:nvPicPr>
          <p:cNvPr id="15442" name="Picture 7" descr="tom o nho 3"/>
          <p:cNvPicPr>
            <a:picLocks noChangeAspect="1" noChangeArrowheads="1"/>
          </p:cNvPicPr>
          <p:nvPr/>
        </p:nvPicPr>
        <p:blipFill>
          <a:blip r:embed="rId9"/>
          <a:srcRect/>
          <a:stretch>
            <a:fillRect/>
          </a:stretch>
        </p:blipFill>
        <p:spPr bwMode="auto">
          <a:xfrm>
            <a:off x="1571603" y="5852400"/>
            <a:ext cx="699725" cy="881135"/>
          </a:xfrm>
          <a:prstGeom prst="rect">
            <a:avLst/>
          </a:prstGeom>
          <a:noFill/>
          <a:ln w="9525">
            <a:solidFill>
              <a:schemeClr val="bg1"/>
            </a:solidFill>
            <a:miter lim="800000"/>
            <a:headEnd/>
            <a:tailEnd/>
          </a:ln>
        </p:spPr>
      </p:pic>
      <p:sp>
        <p:nvSpPr>
          <p:cNvPr id="15443" name="TextBox 12"/>
          <p:cNvSpPr txBox="1">
            <a:spLocks noChangeArrowheads="1"/>
          </p:cNvSpPr>
          <p:nvPr/>
        </p:nvSpPr>
        <p:spPr bwMode="auto">
          <a:xfrm>
            <a:off x="-76201" y="2587625"/>
            <a:ext cx="2073261" cy="338554"/>
          </a:xfrm>
          <a:prstGeom prst="rect">
            <a:avLst/>
          </a:prstGeom>
          <a:noFill/>
          <a:ln w="9525">
            <a:noFill/>
            <a:miter lim="800000"/>
            <a:headEnd/>
            <a:tailEnd/>
          </a:ln>
        </p:spPr>
        <p:txBody>
          <a:bodyPr wrap="square">
            <a:spAutoFit/>
          </a:bodyPr>
          <a:lstStyle/>
          <a:p>
            <a:r>
              <a:rPr lang="en-US" sz="1600" b="1">
                <a:solidFill>
                  <a:srgbClr val="660066"/>
                </a:solidFill>
                <a:latin typeface="Arial" pitchFamily="34" charset="0"/>
                <a:cs typeface="Arial" pitchFamily="34" charset="0"/>
              </a:rPr>
              <a:t>2. Con sun</a:t>
            </a:r>
          </a:p>
        </p:txBody>
      </p:sp>
      <p:sp>
        <p:nvSpPr>
          <p:cNvPr id="20" name="TextBox 19"/>
          <p:cNvSpPr txBox="1"/>
          <p:nvPr/>
        </p:nvSpPr>
        <p:spPr>
          <a:xfrm>
            <a:off x="3011031" y="1942358"/>
            <a:ext cx="1419868" cy="369332"/>
          </a:xfrm>
          <a:prstGeom prst="rect">
            <a:avLst/>
          </a:prstGeom>
          <a:noFill/>
        </p:spPr>
        <p:txBody>
          <a:bodyPr wrap="square" rtlCol="0">
            <a:spAutoFit/>
          </a:bodyPr>
          <a:lstStyle/>
          <a:p>
            <a:r>
              <a:rPr lang="en-US" smtClean="0"/>
              <a:t>Tự do</a:t>
            </a:r>
            <a:endParaRPr lang="vi-VN"/>
          </a:p>
        </p:txBody>
      </p:sp>
      <p:sp>
        <p:nvSpPr>
          <p:cNvPr id="21" name="TextBox 20"/>
          <p:cNvSpPr txBox="1"/>
          <p:nvPr/>
        </p:nvSpPr>
        <p:spPr>
          <a:xfrm>
            <a:off x="4500563" y="1928802"/>
            <a:ext cx="1554956" cy="369332"/>
          </a:xfrm>
          <a:prstGeom prst="rect">
            <a:avLst/>
          </a:prstGeom>
          <a:noFill/>
        </p:spPr>
        <p:txBody>
          <a:bodyPr wrap="square" rtlCol="0">
            <a:spAutoFit/>
          </a:bodyPr>
          <a:lstStyle/>
          <a:p>
            <a:r>
              <a:rPr lang="en-US" smtClean="0"/>
              <a:t>Trên cạn</a:t>
            </a:r>
            <a:endParaRPr lang="vi-VN"/>
          </a:p>
        </p:txBody>
      </p:sp>
      <p:sp>
        <p:nvSpPr>
          <p:cNvPr id="22" name="TextBox 21"/>
          <p:cNvSpPr txBox="1"/>
          <p:nvPr/>
        </p:nvSpPr>
        <p:spPr>
          <a:xfrm>
            <a:off x="6000760" y="1928802"/>
            <a:ext cx="1166217" cy="369332"/>
          </a:xfrm>
          <a:prstGeom prst="rect">
            <a:avLst/>
          </a:prstGeom>
          <a:noFill/>
        </p:spPr>
        <p:txBody>
          <a:bodyPr wrap="square" rtlCol="0">
            <a:spAutoFit/>
          </a:bodyPr>
          <a:lstStyle/>
          <a:p>
            <a:r>
              <a:rPr lang="en-US" smtClean="0"/>
              <a:t>Nhỏ</a:t>
            </a:r>
            <a:endParaRPr lang="vi-VN"/>
          </a:p>
        </p:txBody>
      </p:sp>
      <p:sp>
        <p:nvSpPr>
          <p:cNvPr id="24" name="TextBox 23"/>
          <p:cNvSpPr txBox="1"/>
          <p:nvPr/>
        </p:nvSpPr>
        <p:spPr>
          <a:xfrm>
            <a:off x="7594878" y="1928802"/>
            <a:ext cx="1263402" cy="369332"/>
          </a:xfrm>
          <a:prstGeom prst="rect">
            <a:avLst/>
          </a:prstGeom>
          <a:noFill/>
        </p:spPr>
        <p:txBody>
          <a:bodyPr wrap="square" rtlCol="0">
            <a:spAutoFit/>
          </a:bodyPr>
          <a:lstStyle/>
          <a:p>
            <a:r>
              <a:rPr lang="en-US" smtClean="0"/>
              <a:t>Chân</a:t>
            </a:r>
            <a:endParaRPr lang="vi-VN"/>
          </a:p>
        </p:txBody>
      </p:sp>
      <p:sp>
        <p:nvSpPr>
          <p:cNvPr id="31" name="TextBox 30"/>
          <p:cNvSpPr txBox="1"/>
          <p:nvPr/>
        </p:nvSpPr>
        <p:spPr>
          <a:xfrm>
            <a:off x="3068538" y="2500306"/>
            <a:ext cx="1263402" cy="369332"/>
          </a:xfrm>
          <a:prstGeom prst="rect">
            <a:avLst/>
          </a:prstGeom>
          <a:noFill/>
        </p:spPr>
        <p:txBody>
          <a:bodyPr wrap="square" rtlCol="0">
            <a:spAutoFit/>
          </a:bodyPr>
          <a:lstStyle/>
          <a:p>
            <a:r>
              <a:rPr lang="en-US" smtClean="0"/>
              <a:t>Cố định</a:t>
            </a:r>
            <a:endParaRPr lang="vi-VN"/>
          </a:p>
        </p:txBody>
      </p:sp>
      <p:sp>
        <p:nvSpPr>
          <p:cNvPr id="33" name="TextBox 32"/>
          <p:cNvSpPr txBox="1"/>
          <p:nvPr/>
        </p:nvSpPr>
        <p:spPr>
          <a:xfrm>
            <a:off x="3211413" y="3286124"/>
            <a:ext cx="1360587" cy="369332"/>
          </a:xfrm>
          <a:prstGeom prst="rect">
            <a:avLst/>
          </a:prstGeom>
          <a:noFill/>
        </p:spPr>
        <p:txBody>
          <a:bodyPr wrap="square" rtlCol="0">
            <a:spAutoFit/>
          </a:bodyPr>
          <a:lstStyle/>
          <a:p>
            <a:r>
              <a:rPr lang="en-US" smtClean="0"/>
              <a:t>Tự do</a:t>
            </a:r>
            <a:endParaRPr lang="vi-VN"/>
          </a:p>
        </p:txBody>
      </p:sp>
      <p:sp>
        <p:nvSpPr>
          <p:cNvPr id="34" name="TextBox 33"/>
          <p:cNvSpPr txBox="1"/>
          <p:nvPr/>
        </p:nvSpPr>
        <p:spPr>
          <a:xfrm>
            <a:off x="2997099" y="4071942"/>
            <a:ext cx="1457771" cy="646331"/>
          </a:xfrm>
          <a:prstGeom prst="rect">
            <a:avLst/>
          </a:prstGeom>
          <a:noFill/>
        </p:spPr>
        <p:txBody>
          <a:bodyPr wrap="square" rtlCol="0">
            <a:spAutoFit/>
          </a:bodyPr>
          <a:lstStyle/>
          <a:p>
            <a:r>
              <a:rPr lang="en-US" smtClean="0"/>
              <a:t>Tự do, </a:t>
            </a:r>
          </a:p>
          <a:p>
            <a:r>
              <a:rPr lang="en-US" smtClean="0"/>
              <a:t>kí sinh</a:t>
            </a:r>
            <a:endParaRPr lang="vi-VN"/>
          </a:p>
        </p:txBody>
      </p:sp>
      <p:sp>
        <p:nvSpPr>
          <p:cNvPr id="35" name="TextBox 34"/>
          <p:cNvSpPr txBox="1"/>
          <p:nvPr/>
        </p:nvSpPr>
        <p:spPr>
          <a:xfrm>
            <a:off x="3139975" y="4720248"/>
            <a:ext cx="1166217" cy="923330"/>
          </a:xfrm>
          <a:prstGeom prst="rect">
            <a:avLst/>
          </a:prstGeom>
          <a:noFill/>
        </p:spPr>
        <p:txBody>
          <a:bodyPr wrap="square" rtlCol="0">
            <a:spAutoFit/>
          </a:bodyPr>
          <a:lstStyle/>
          <a:p>
            <a:r>
              <a:rPr lang="en-US" smtClean="0"/>
              <a:t> Trong</a:t>
            </a:r>
          </a:p>
          <a:p>
            <a:r>
              <a:rPr lang="en-US" smtClean="0"/>
              <a:t> hang</a:t>
            </a:r>
            <a:endParaRPr lang="vi-VN" smtClean="0"/>
          </a:p>
          <a:p>
            <a:endParaRPr lang="vi-VN"/>
          </a:p>
        </p:txBody>
      </p:sp>
      <p:sp>
        <p:nvSpPr>
          <p:cNvPr id="36" name="TextBox 35"/>
          <p:cNvSpPr txBox="1"/>
          <p:nvPr/>
        </p:nvSpPr>
        <p:spPr>
          <a:xfrm>
            <a:off x="3068537" y="5572140"/>
            <a:ext cx="1360587" cy="369332"/>
          </a:xfrm>
          <a:prstGeom prst="rect">
            <a:avLst/>
          </a:prstGeom>
          <a:noFill/>
        </p:spPr>
        <p:txBody>
          <a:bodyPr wrap="square" rtlCol="0">
            <a:spAutoFit/>
          </a:bodyPr>
          <a:lstStyle/>
          <a:p>
            <a:r>
              <a:rPr lang="en-US" smtClean="0"/>
              <a:t>Tự do</a:t>
            </a:r>
            <a:endParaRPr lang="vi-VN"/>
          </a:p>
        </p:txBody>
      </p:sp>
      <p:sp>
        <p:nvSpPr>
          <p:cNvPr id="37" name="TextBox 36"/>
          <p:cNvSpPr txBox="1"/>
          <p:nvPr/>
        </p:nvSpPr>
        <p:spPr>
          <a:xfrm>
            <a:off x="2997100" y="6000768"/>
            <a:ext cx="1554956" cy="646331"/>
          </a:xfrm>
          <a:prstGeom prst="rect">
            <a:avLst/>
          </a:prstGeom>
          <a:noFill/>
          <a:ln>
            <a:noFill/>
          </a:ln>
        </p:spPr>
        <p:txBody>
          <a:bodyPr wrap="square" rtlCol="0">
            <a:spAutoFit/>
          </a:bodyPr>
          <a:lstStyle/>
          <a:p>
            <a:r>
              <a:rPr lang="en-US" smtClean="0"/>
              <a:t>Ẩn mình Trong vỏ ốc</a:t>
            </a:r>
            <a:endParaRPr lang="vi-VN"/>
          </a:p>
        </p:txBody>
      </p:sp>
      <p:sp>
        <p:nvSpPr>
          <p:cNvPr id="38" name="TextBox 37"/>
          <p:cNvSpPr txBox="1"/>
          <p:nvPr/>
        </p:nvSpPr>
        <p:spPr>
          <a:xfrm>
            <a:off x="4643438" y="2643182"/>
            <a:ext cx="1166217" cy="369332"/>
          </a:xfrm>
          <a:prstGeom prst="rect">
            <a:avLst/>
          </a:prstGeom>
          <a:noFill/>
        </p:spPr>
        <p:txBody>
          <a:bodyPr wrap="square" rtlCol="0">
            <a:spAutoFit/>
          </a:bodyPr>
          <a:lstStyle/>
          <a:p>
            <a:r>
              <a:rPr lang="en-US" smtClean="0"/>
              <a:t>Ở biển</a:t>
            </a:r>
            <a:endParaRPr lang="vi-VN"/>
          </a:p>
        </p:txBody>
      </p:sp>
      <p:sp>
        <p:nvSpPr>
          <p:cNvPr id="39" name="TextBox 38"/>
          <p:cNvSpPr txBox="1"/>
          <p:nvPr/>
        </p:nvSpPr>
        <p:spPr>
          <a:xfrm>
            <a:off x="4357686" y="3357562"/>
            <a:ext cx="1652141" cy="369332"/>
          </a:xfrm>
          <a:prstGeom prst="rect">
            <a:avLst/>
          </a:prstGeom>
          <a:noFill/>
        </p:spPr>
        <p:txBody>
          <a:bodyPr wrap="square" rtlCol="0">
            <a:spAutoFit/>
          </a:bodyPr>
          <a:lstStyle/>
          <a:p>
            <a:r>
              <a:rPr lang="en-US" smtClean="0"/>
              <a:t>Dưới nước</a:t>
            </a:r>
            <a:endParaRPr lang="vi-VN"/>
          </a:p>
        </p:txBody>
      </p:sp>
      <p:sp>
        <p:nvSpPr>
          <p:cNvPr id="40" name="TextBox 39"/>
          <p:cNvSpPr txBox="1"/>
          <p:nvPr/>
        </p:nvSpPr>
        <p:spPr>
          <a:xfrm>
            <a:off x="4357686" y="4214818"/>
            <a:ext cx="1652141" cy="369332"/>
          </a:xfrm>
          <a:prstGeom prst="rect">
            <a:avLst/>
          </a:prstGeom>
          <a:noFill/>
        </p:spPr>
        <p:txBody>
          <a:bodyPr wrap="square" rtlCol="0">
            <a:spAutoFit/>
          </a:bodyPr>
          <a:lstStyle/>
          <a:p>
            <a:r>
              <a:rPr lang="en-US" smtClean="0"/>
              <a:t>Dưới nước</a:t>
            </a:r>
            <a:endParaRPr lang="vi-VN"/>
          </a:p>
        </p:txBody>
      </p:sp>
      <p:sp>
        <p:nvSpPr>
          <p:cNvPr id="41" name="TextBox 40"/>
          <p:cNvSpPr txBox="1"/>
          <p:nvPr/>
        </p:nvSpPr>
        <p:spPr>
          <a:xfrm>
            <a:off x="4572000" y="6286520"/>
            <a:ext cx="1457771" cy="369332"/>
          </a:xfrm>
          <a:prstGeom prst="rect">
            <a:avLst/>
          </a:prstGeom>
          <a:noFill/>
          <a:ln>
            <a:noFill/>
          </a:ln>
        </p:spPr>
        <p:txBody>
          <a:bodyPr wrap="square" rtlCol="0">
            <a:spAutoFit/>
          </a:bodyPr>
          <a:lstStyle/>
          <a:p>
            <a:r>
              <a:rPr lang="en-US" smtClean="0"/>
              <a:t>Ở biển</a:t>
            </a:r>
            <a:endParaRPr lang="vi-VN"/>
          </a:p>
        </p:txBody>
      </p:sp>
      <p:sp>
        <p:nvSpPr>
          <p:cNvPr id="42" name="TextBox 41"/>
          <p:cNvSpPr txBox="1"/>
          <p:nvPr/>
        </p:nvSpPr>
        <p:spPr>
          <a:xfrm>
            <a:off x="4357686" y="4917056"/>
            <a:ext cx="1652141" cy="369332"/>
          </a:xfrm>
          <a:prstGeom prst="rect">
            <a:avLst/>
          </a:prstGeom>
          <a:noFill/>
        </p:spPr>
        <p:txBody>
          <a:bodyPr wrap="square" rtlCol="0">
            <a:spAutoFit/>
          </a:bodyPr>
          <a:lstStyle/>
          <a:p>
            <a:r>
              <a:rPr lang="en-US" smtClean="0"/>
              <a:t>Dưới nước</a:t>
            </a:r>
            <a:endParaRPr lang="vi-VN"/>
          </a:p>
        </p:txBody>
      </p:sp>
      <p:sp>
        <p:nvSpPr>
          <p:cNvPr id="44" name="TextBox 43"/>
          <p:cNvSpPr txBox="1"/>
          <p:nvPr/>
        </p:nvSpPr>
        <p:spPr>
          <a:xfrm>
            <a:off x="4643438" y="5572140"/>
            <a:ext cx="1166217" cy="369332"/>
          </a:xfrm>
          <a:prstGeom prst="rect">
            <a:avLst/>
          </a:prstGeom>
          <a:noFill/>
        </p:spPr>
        <p:txBody>
          <a:bodyPr wrap="square" rtlCol="0">
            <a:spAutoFit/>
          </a:bodyPr>
          <a:lstStyle/>
          <a:p>
            <a:r>
              <a:rPr lang="en-US" smtClean="0"/>
              <a:t>Ở biển</a:t>
            </a:r>
            <a:endParaRPr lang="vi-VN"/>
          </a:p>
        </p:txBody>
      </p:sp>
      <p:sp>
        <p:nvSpPr>
          <p:cNvPr id="45" name="TextBox 44"/>
          <p:cNvSpPr txBox="1"/>
          <p:nvPr/>
        </p:nvSpPr>
        <p:spPr>
          <a:xfrm>
            <a:off x="6143636" y="2714620"/>
            <a:ext cx="1457771" cy="369332"/>
          </a:xfrm>
          <a:prstGeom prst="rect">
            <a:avLst/>
          </a:prstGeom>
          <a:noFill/>
        </p:spPr>
        <p:txBody>
          <a:bodyPr wrap="square" rtlCol="0">
            <a:spAutoFit/>
          </a:bodyPr>
          <a:lstStyle/>
          <a:p>
            <a:r>
              <a:rPr lang="en-US" smtClean="0"/>
              <a:t>Nhỏ</a:t>
            </a:r>
            <a:endParaRPr lang="vi-VN"/>
          </a:p>
        </p:txBody>
      </p:sp>
      <p:sp>
        <p:nvSpPr>
          <p:cNvPr id="46" name="TextBox 45"/>
          <p:cNvSpPr txBox="1"/>
          <p:nvPr/>
        </p:nvSpPr>
        <p:spPr>
          <a:xfrm>
            <a:off x="6143637" y="3286124"/>
            <a:ext cx="971848" cy="369332"/>
          </a:xfrm>
          <a:prstGeom prst="rect">
            <a:avLst/>
          </a:prstGeom>
          <a:noFill/>
        </p:spPr>
        <p:txBody>
          <a:bodyPr wrap="square" rtlCol="0">
            <a:spAutoFit/>
          </a:bodyPr>
          <a:lstStyle/>
          <a:p>
            <a:r>
              <a:rPr lang="en-US" smtClean="0"/>
              <a:t>Rất nhỏ</a:t>
            </a:r>
            <a:endParaRPr lang="vi-VN"/>
          </a:p>
        </p:txBody>
      </p:sp>
      <p:sp>
        <p:nvSpPr>
          <p:cNvPr id="47" name="TextBox 46"/>
          <p:cNvSpPr txBox="1"/>
          <p:nvPr/>
        </p:nvSpPr>
        <p:spPr>
          <a:xfrm>
            <a:off x="6072199" y="4143380"/>
            <a:ext cx="1069032" cy="369332"/>
          </a:xfrm>
          <a:prstGeom prst="rect">
            <a:avLst/>
          </a:prstGeom>
          <a:noFill/>
        </p:spPr>
        <p:txBody>
          <a:bodyPr wrap="square" rtlCol="0">
            <a:spAutoFit/>
          </a:bodyPr>
          <a:lstStyle/>
          <a:p>
            <a:r>
              <a:rPr lang="en-US" smtClean="0"/>
              <a:t>Rất nhỏ</a:t>
            </a:r>
            <a:endParaRPr lang="vi-VN"/>
          </a:p>
        </p:txBody>
      </p:sp>
      <p:sp>
        <p:nvSpPr>
          <p:cNvPr id="48" name="TextBox 47"/>
          <p:cNvSpPr txBox="1"/>
          <p:nvPr/>
        </p:nvSpPr>
        <p:spPr>
          <a:xfrm>
            <a:off x="6000760" y="4786322"/>
            <a:ext cx="1166217" cy="646331"/>
          </a:xfrm>
          <a:prstGeom prst="rect">
            <a:avLst/>
          </a:prstGeom>
          <a:noFill/>
        </p:spPr>
        <p:txBody>
          <a:bodyPr wrap="square" rtlCol="0">
            <a:spAutoFit/>
          </a:bodyPr>
          <a:lstStyle/>
          <a:p>
            <a:r>
              <a:rPr lang="en-US" smtClean="0"/>
              <a:t>Trung bình</a:t>
            </a:r>
            <a:endParaRPr lang="vi-VN"/>
          </a:p>
        </p:txBody>
      </p:sp>
      <p:sp>
        <p:nvSpPr>
          <p:cNvPr id="49" name="TextBox 48"/>
          <p:cNvSpPr txBox="1"/>
          <p:nvPr/>
        </p:nvSpPr>
        <p:spPr>
          <a:xfrm>
            <a:off x="6072199" y="5572140"/>
            <a:ext cx="1554956" cy="369332"/>
          </a:xfrm>
          <a:prstGeom prst="rect">
            <a:avLst/>
          </a:prstGeom>
          <a:noFill/>
        </p:spPr>
        <p:txBody>
          <a:bodyPr wrap="square" rtlCol="0">
            <a:spAutoFit/>
          </a:bodyPr>
          <a:lstStyle/>
          <a:p>
            <a:r>
              <a:rPr lang="en-US" smtClean="0"/>
              <a:t>Rất lớn</a:t>
            </a:r>
            <a:endParaRPr lang="vi-VN"/>
          </a:p>
        </p:txBody>
      </p:sp>
      <p:sp>
        <p:nvSpPr>
          <p:cNvPr id="50" name="TextBox 49"/>
          <p:cNvSpPr txBox="1"/>
          <p:nvPr/>
        </p:nvSpPr>
        <p:spPr>
          <a:xfrm>
            <a:off x="5929322" y="6286520"/>
            <a:ext cx="1360587" cy="369332"/>
          </a:xfrm>
          <a:prstGeom prst="rect">
            <a:avLst/>
          </a:prstGeom>
          <a:noFill/>
          <a:ln>
            <a:noFill/>
          </a:ln>
        </p:spPr>
        <p:txBody>
          <a:bodyPr wrap="square" rtlCol="0">
            <a:spAutoFit/>
          </a:bodyPr>
          <a:lstStyle/>
          <a:p>
            <a:r>
              <a:rPr lang="en-US" smtClean="0"/>
              <a:t>Lớn</a:t>
            </a:r>
            <a:endParaRPr lang="vi-VN"/>
          </a:p>
        </p:txBody>
      </p:sp>
      <p:sp>
        <p:nvSpPr>
          <p:cNvPr id="54" name="TextBox 53"/>
          <p:cNvSpPr txBox="1"/>
          <p:nvPr/>
        </p:nvSpPr>
        <p:spPr>
          <a:xfrm>
            <a:off x="7614823" y="2500306"/>
            <a:ext cx="1166217" cy="369332"/>
          </a:xfrm>
          <a:prstGeom prst="rect">
            <a:avLst/>
          </a:prstGeom>
          <a:noFill/>
        </p:spPr>
        <p:txBody>
          <a:bodyPr wrap="square" rtlCol="0">
            <a:spAutoFit/>
          </a:bodyPr>
          <a:lstStyle/>
          <a:p>
            <a:r>
              <a:rPr lang="en-US" smtClean="0"/>
              <a:t>Không có</a:t>
            </a:r>
            <a:endParaRPr lang="vi-VN"/>
          </a:p>
        </p:txBody>
      </p:sp>
      <p:sp>
        <p:nvSpPr>
          <p:cNvPr id="55" name="TextBox 54"/>
          <p:cNvSpPr txBox="1"/>
          <p:nvPr/>
        </p:nvSpPr>
        <p:spPr>
          <a:xfrm>
            <a:off x="7614823" y="3429000"/>
            <a:ext cx="1166217" cy="369332"/>
          </a:xfrm>
          <a:prstGeom prst="rect">
            <a:avLst/>
          </a:prstGeom>
          <a:noFill/>
        </p:spPr>
        <p:txBody>
          <a:bodyPr wrap="square" rtlCol="0">
            <a:spAutoFit/>
          </a:bodyPr>
          <a:lstStyle/>
          <a:p>
            <a:r>
              <a:rPr lang="en-US" smtClean="0"/>
              <a:t>Râu</a:t>
            </a:r>
            <a:endParaRPr lang="vi-VN"/>
          </a:p>
        </p:txBody>
      </p:sp>
      <p:sp>
        <p:nvSpPr>
          <p:cNvPr id="56" name="TextBox 55"/>
          <p:cNvSpPr txBox="1"/>
          <p:nvPr/>
        </p:nvSpPr>
        <p:spPr>
          <a:xfrm>
            <a:off x="7543385" y="4071942"/>
            <a:ext cx="1457771" cy="646331"/>
          </a:xfrm>
          <a:prstGeom prst="rect">
            <a:avLst/>
          </a:prstGeom>
          <a:noFill/>
        </p:spPr>
        <p:txBody>
          <a:bodyPr wrap="square" rtlCol="0">
            <a:spAutoFit/>
          </a:bodyPr>
          <a:lstStyle/>
          <a:p>
            <a:r>
              <a:rPr lang="en-US" smtClean="0"/>
              <a:t>Chân </a:t>
            </a:r>
          </a:p>
          <a:p>
            <a:r>
              <a:rPr lang="en-US" smtClean="0"/>
              <a:t>kiếm</a:t>
            </a:r>
            <a:endParaRPr lang="vi-VN"/>
          </a:p>
        </p:txBody>
      </p:sp>
      <p:sp>
        <p:nvSpPr>
          <p:cNvPr id="57" name="TextBox 56"/>
          <p:cNvSpPr txBox="1"/>
          <p:nvPr/>
        </p:nvSpPr>
        <p:spPr>
          <a:xfrm>
            <a:off x="7686262" y="4714884"/>
            <a:ext cx="1263402" cy="369332"/>
          </a:xfrm>
          <a:prstGeom prst="rect">
            <a:avLst/>
          </a:prstGeom>
          <a:noFill/>
        </p:spPr>
        <p:txBody>
          <a:bodyPr wrap="square" rtlCol="0">
            <a:spAutoFit/>
          </a:bodyPr>
          <a:lstStyle/>
          <a:p>
            <a:r>
              <a:rPr lang="en-US" smtClean="0"/>
              <a:t>Chân bò</a:t>
            </a:r>
            <a:endParaRPr lang="vi-VN"/>
          </a:p>
        </p:txBody>
      </p:sp>
      <p:sp>
        <p:nvSpPr>
          <p:cNvPr id="58" name="TextBox 57"/>
          <p:cNvSpPr txBox="1"/>
          <p:nvPr/>
        </p:nvSpPr>
        <p:spPr>
          <a:xfrm>
            <a:off x="7686262" y="5357826"/>
            <a:ext cx="1263402" cy="369332"/>
          </a:xfrm>
          <a:prstGeom prst="rect">
            <a:avLst/>
          </a:prstGeom>
          <a:noFill/>
        </p:spPr>
        <p:txBody>
          <a:bodyPr wrap="square" rtlCol="0">
            <a:spAutoFit/>
          </a:bodyPr>
          <a:lstStyle/>
          <a:p>
            <a:r>
              <a:rPr lang="en-US" smtClean="0"/>
              <a:t>Chân bò</a:t>
            </a:r>
            <a:endParaRPr lang="vi-VN"/>
          </a:p>
        </p:txBody>
      </p:sp>
      <p:sp>
        <p:nvSpPr>
          <p:cNvPr id="59" name="TextBox 58"/>
          <p:cNvSpPr txBox="1"/>
          <p:nvPr/>
        </p:nvSpPr>
        <p:spPr>
          <a:xfrm>
            <a:off x="7614823" y="6143644"/>
            <a:ext cx="1166217" cy="369332"/>
          </a:xfrm>
          <a:prstGeom prst="rect">
            <a:avLst/>
          </a:prstGeom>
          <a:noFill/>
          <a:ln>
            <a:noFill/>
          </a:ln>
        </p:spPr>
        <p:txBody>
          <a:bodyPr wrap="square" rtlCol="0">
            <a:spAutoFit/>
          </a:bodyPr>
          <a:lstStyle/>
          <a:p>
            <a:r>
              <a:rPr lang="en-US" smtClean="0"/>
              <a:t>Chân  bò</a:t>
            </a:r>
            <a:endParaRPr lang="vi-VN"/>
          </a:p>
        </p:txBody>
      </p:sp>
    </p:spTree>
    <p:extLst>
      <p:ext uri="{BB962C8B-B14F-4D97-AF65-F5344CB8AC3E}">
        <p14:creationId xmlns:p14="http://schemas.microsoft.com/office/powerpoint/2010/main" val="193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28"/>
                                        </p:tgtEl>
                                        <p:attrNameLst>
                                          <p:attrName>style.visibility</p:attrName>
                                        </p:attrNameLst>
                                      </p:cBhvr>
                                      <p:to>
                                        <p:strVal val="visible"/>
                                      </p:to>
                                    </p:set>
                                    <p:animEffect transition="in" filter="blinds(horizontal)">
                                      <p:cBhvr>
                                        <p:cTn id="7" dur="500"/>
                                        <p:tgtEl>
                                          <p:spTgt spid="154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427"/>
                                        </p:tgtEl>
                                        <p:attrNameLst>
                                          <p:attrName>style.visibility</p:attrName>
                                        </p:attrNameLst>
                                      </p:cBhvr>
                                      <p:to>
                                        <p:strVal val="visible"/>
                                      </p:to>
                                    </p:set>
                                    <p:animEffect transition="in" filter="blinds(horizontal)">
                                      <p:cBhvr>
                                        <p:cTn id="12" dur="500"/>
                                        <p:tgtEl>
                                          <p:spTgt spid="154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432"/>
                                        </p:tgtEl>
                                        <p:attrNameLst>
                                          <p:attrName>style.visibility</p:attrName>
                                        </p:attrNameLst>
                                      </p:cBhvr>
                                      <p:to>
                                        <p:strVal val="visible"/>
                                      </p:to>
                                    </p:set>
                                    <p:animEffect transition="in" filter="blinds(horizontal)">
                                      <p:cBhvr>
                                        <p:cTn id="15" dur="500"/>
                                        <p:tgtEl>
                                          <p:spTgt spid="1543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5443"/>
                                        </p:tgtEl>
                                        <p:attrNameLst>
                                          <p:attrName>style.visibility</p:attrName>
                                        </p:attrNameLst>
                                      </p:cBhvr>
                                      <p:to>
                                        <p:strVal val="visible"/>
                                      </p:to>
                                    </p:set>
                                    <p:animEffect transition="in" filter="blinds(horizontal)">
                                      <p:cBhvr>
                                        <p:cTn id="18" dur="500"/>
                                        <p:tgtEl>
                                          <p:spTgt spid="1544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433"/>
                                        </p:tgtEl>
                                        <p:attrNameLst>
                                          <p:attrName>style.visibility</p:attrName>
                                        </p:attrNameLst>
                                      </p:cBhvr>
                                      <p:to>
                                        <p:strVal val="visible"/>
                                      </p:to>
                                    </p:set>
                                    <p:animEffect transition="in" filter="blinds(horizontal)">
                                      <p:cBhvr>
                                        <p:cTn id="21" dur="500"/>
                                        <p:tgtEl>
                                          <p:spTgt spid="1543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434"/>
                                        </p:tgtEl>
                                        <p:attrNameLst>
                                          <p:attrName>style.visibility</p:attrName>
                                        </p:attrNameLst>
                                      </p:cBhvr>
                                      <p:to>
                                        <p:strVal val="visible"/>
                                      </p:to>
                                    </p:set>
                                    <p:animEffect transition="in" filter="blinds(horizontal)">
                                      <p:cBhvr>
                                        <p:cTn id="24" dur="500"/>
                                        <p:tgtEl>
                                          <p:spTgt spid="1543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435"/>
                                        </p:tgtEl>
                                        <p:attrNameLst>
                                          <p:attrName>style.visibility</p:attrName>
                                        </p:attrNameLst>
                                      </p:cBhvr>
                                      <p:to>
                                        <p:strVal val="visible"/>
                                      </p:to>
                                    </p:set>
                                    <p:animEffect transition="in" filter="blinds(horizontal)">
                                      <p:cBhvr>
                                        <p:cTn id="27" dur="500"/>
                                        <p:tgtEl>
                                          <p:spTgt spid="1543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437"/>
                                        </p:tgtEl>
                                        <p:attrNameLst>
                                          <p:attrName>style.visibility</p:attrName>
                                        </p:attrNameLst>
                                      </p:cBhvr>
                                      <p:to>
                                        <p:strVal val="visible"/>
                                      </p:to>
                                    </p:set>
                                    <p:animEffect transition="in" filter="blinds(horizontal)">
                                      <p:cBhvr>
                                        <p:cTn id="30" dur="500"/>
                                        <p:tgtEl>
                                          <p:spTgt spid="1543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436"/>
                                        </p:tgtEl>
                                        <p:attrNameLst>
                                          <p:attrName>style.visibility</p:attrName>
                                        </p:attrNameLst>
                                      </p:cBhvr>
                                      <p:to>
                                        <p:strVal val="visible"/>
                                      </p:to>
                                    </p:set>
                                    <p:animEffect transition="in" filter="blinds(horizontal)">
                                      <p:cBhvr>
                                        <p:cTn id="33" dur="500"/>
                                        <p:tgtEl>
                                          <p:spTgt spid="15436"/>
                                        </p:tgtEl>
                                      </p:cBhvr>
                                    </p:animEffect>
                                  </p:childTnLst>
                                </p:cTn>
                              </p:par>
                              <p:par>
                                <p:cTn id="34" presetID="3" presetClass="entr" presetSubtype="10" fill="hold" nodeType="withEffect">
                                  <p:stCondLst>
                                    <p:cond delay="0"/>
                                  </p:stCondLst>
                                  <p:childTnLst>
                                    <p:set>
                                      <p:cBhvr>
                                        <p:cTn id="35" dur="1" fill="hold">
                                          <p:stCondLst>
                                            <p:cond delay="0"/>
                                          </p:stCondLst>
                                        </p:cTn>
                                        <p:tgtEl>
                                          <p:spTgt spid="15441"/>
                                        </p:tgtEl>
                                        <p:attrNameLst>
                                          <p:attrName>style.visibility</p:attrName>
                                        </p:attrNameLst>
                                      </p:cBhvr>
                                      <p:to>
                                        <p:strVal val="visible"/>
                                      </p:to>
                                    </p:set>
                                    <p:animEffect transition="in" filter="blinds(horizontal)">
                                      <p:cBhvr>
                                        <p:cTn id="36" dur="500"/>
                                        <p:tgtEl>
                                          <p:spTgt spid="15441"/>
                                        </p:tgtEl>
                                      </p:cBhvr>
                                    </p:animEffect>
                                  </p:childTnLst>
                                </p:cTn>
                              </p:par>
                              <p:par>
                                <p:cTn id="37" presetID="3" presetClass="entr" presetSubtype="10" fill="hold" nodeType="withEffect">
                                  <p:stCondLst>
                                    <p:cond delay="0"/>
                                  </p:stCondLst>
                                  <p:childTnLst>
                                    <p:set>
                                      <p:cBhvr>
                                        <p:cTn id="38" dur="1" fill="hold">
                                          <p:stCondLst>
                                            <p:cond delay="0"/>
                                          </p:stCondLst>
                                        </p:cTn>
                                        <p:tgtEl>
                                          <p:spTgt spid="15442"/>
                                        </p:tgtEl>
                                        <p:attrNameLst>
                                          <p:attrName>style.visibility</p:attrName>
                                        </p:attrNameLst>
                                      </p:cBhvr>
                                      <p:to>
                                        <p:strVal val="visible"/>
                                      </p:to>
                                    </p:set>
                                    <p:animEffect transition="in" filter="blinds(horizontal)">
                                      <p:cBhvr>
                                        <p:cTn id="39" dur="500"/>
                                        <p:tgtEl>
                                          <p:spTgt spid="15442"/>
                                        </p:tgtEl>
                                      </p:cBhvr>
                                    </p:animEffect>
                                  </p:childTnLst>
                                </p:cTn>
                              </p:par>
                              <p:par>
                                <p:cTn id="40" presetID="3" presetClass="entr" presetSubtype="10" fill="hold" nodeType="withEffect">
                                  <p:stCondLst>
                                    <p:cond delay="0"/>
                                  </p:stCondLst>
                                  <p:childTnLst>
                                    <p:set>
                                      <p:cBhvr>
                                        <p:cTn id="41" dur="1" fill="hold">
                                          <p:stCondLst>
                                            <p:cond delay="0"/>
                                          </p:stCondLst>
                                        </p:cTn>
                                        <p:tgtEl>
                                          <p:spTgt spid="15439"/>
                                        </p:tgtEl>
                                        <p:attrNameLst>
                                          <p:attrName>style.visibility</p:attrName>
                                        </p:attrNameLst>
                                      </p:cBhvr>
                                      <p:to>
                                        <p:strVal val="visible"/>
                                      </p:to>
                                    </p:set>
                                    <p:animEffect transition="in" filter="blinds(horizontal)">
                                      <p:cBhvr>
                                        <p:cTn id="42" dur="500"/>
                                        <p:tgtEl>
                                          <p:spTgt spid="15439"/>
                                        </p:tgtEl>
                                      </p:cBhvr>
                                    </p:animEffect>
                                  </p:childTnLst>
                                </p:cTn>
                              </p:par>
                              <p:par>
                                <p:cTn id="43" presetID="3" presetClass="entr" presetSubtype="10" fill="hold" nodeType="withEffect">
                                  <p:stCondLst>
                                    <p:cond delay="0"/>
                                  </p:stCondLst>
                                  <p:childTnLst>
                                    <p:set>
                                      <p:cBhvr>
                                        <p:cTn id="44" dur="1" fill="hold">
                                          <p:stCondLst>
                                            <p:cond delay="0"/>
                                          </p:stCondLst>
                                        </p:cTn>
                                        <p:tgtEl>
                                          <p:spTgt spid="15440"/>
                                        </p:tgtEl>
                                        <p:attrNameLst>
                                          <p:attrName>style.visibility</p:attrName>
                                        </p:attrNameLst>
                                      </p:cBhvr>
                                      <p:to>
                                        <p:strVal val="visible"/>
                                      </p:to>
                                    </p:set>
                                    <p:animEffect transition="in" filter="blinds(horizontal)">
                                      <p:cBhvr>
                                        <p:cTn id="45" dur="500"/>
                                        <p:tgtEl>
                                          <p:spTgt spid="15440"/>
                                        </p:tgtEl>
                                      </p:cBhvr>
                                    </p:animEffect>
                                  </p:childTnLst>
                                </p:cTn>
                              </p:par>
                              <p:par>
                                <p:cTn id="46" presetID="3" presetClass="entr" presetSubtype="10" fill="hold" nodeType="withEffect">
                                  <p:stCondLst>
                                    <p:cond delay="0"/>
                                  </p:stCondLst>
                                  <p:childTnLst>
                                    <p:set>
                                      <p:cBhvr>
                                        <p:cTn id="47" dur="1" fill="hold">
                                          <p:stCondLst>
                                            <p:cond delay="0"/>
                                          </p:stCondLst>
                                        </p:cTn>
                                        <p:tgtEl>
                                          <p:spTgt spid="15431"/>
                                        </p:tgtEl>
                                        <p:attrNameLst>
                                          <p:attrName>style.visibility</p:attrName>
                                        </p:attrNameLst>
                                      </p:cBhvr>
                                      <p:to>
                                        <p:strVal val="visible"/>
                                      </p:to>
                                    </p:set>
                                    <p:animEffect transition="in" filter="blinds(horizontal)">
                                      <p:cBhvr>
                                        <p:cTn id="48" dur="500"/>
                                        <p:tgtEl>
                                          <p:spTgt spid="15431"/>
                                        </p:tgtEl>
                                      </p:cBhvr>
                                    </p:animEffect>
                                  </p:childTnLst>
                                </p:cTn>
                              </p:par>
                              <p:par>
                                <p:cTn id="49" presetID="3" presetClass="entr" presetSubtype="10" fill="hold" nodeType="withEffect">
                                  <p:stCondLst>
                                    <p:cond delay="0"/>
                                  </p:stCondLst>
                                  <p:childTnLst>
                                    <p:set>
                                      <p:cBhvr>
                                        <p:cTn id="50" dur="1" fill="hold">
                                          <p:stCondLst>
                                            <p:cond delay="0"/>
                                          </p:stCondLst>
                                        </p:cTn>
                                        <p:tgtEl>
                                          <p:spTgt spid="15438"/>
                                        </p:tgtEl>
                                        <p:attrNameLst>
                                          <p:attrName>style.visibility</p:attrName>
                                        </p:attrNameLst>
                                      </p:cBhvr>
                                      <p:to>
                                        <p:strVal val="visible"/>
                                      </p:to>
                                    </p:set>
                                    <p:animEffect transition="in" filter="blinds(horizontal)">
                                      <p:cBhvr>
                                        <p:cTn id="51" dur="500"/>
                                        <p:tgtEl>
                                          <p:spTgt spid="15438"/>
                                        </p:tgtEl>
                                      </p:cBhvr>
                                    </p:animEffect>
                                  </p:childTnLst>
                                </p:cTn>
                              </p:par>
                              <p:par>
                                <p:cTn id="52" presetID="3" presetClass="entr" presetSubtype="10" fill="hold" nodeType="withEffect">
                                  <p:stCondLst>
                                    <p:cond delay="0"/>
                                  </p:stCondLst>
                                  <p:childTnLst>
                                    <p:set>
                                      <p:cBhvr>
                                        <p:cTn id="53" dur="1" fill="hold">
                                          <p:stCondLst>
                                            <p:cond delay="0"/>
                                          </p:stCondLst>
                                        </p:cTn>
                                        <p:tgtEl>
                                          <p:spTgt spid="15430"/>
                                        </p:tgtEl>
                                        <p:attrNameLst>
                                          <p:attrName>style.visibility</p:attrName>
                                        </p:attrNameLst>
                                      </p:cBhvr>
                                      <p:to>
                                        <p:strVal val="visible"/>
                                      </p:to>
                                    </p:set>
                                    <p:animEffect transition="in" filter="blinds(horizontal)">
                                      <p:cBhvr>
                                        <p:cTn id="54" dur="500"/>
                                        <p:tgtEl>
                                          <p:spTgt spid="15430"/>
                                        </p:tgtEl>
                                      </p:cBhvr>
                                    </p:animEffect>
                                  </p:childTnLst>
                                </p:cTn>
                              </p:par>
                              <p:par>
                                <p:cTn id="55" presetID="3" presetClass="entr" presetSubtype="10" fill="hold" nodeType="withEffect">
                                  <p:stCondLst>
                                    <p:cond delay="0"/>
                                  </p:stCondLst>
                                  <p:childTnLst>
                                    <p:set>
                                      <p:cBhvr>
                                        <p:cTn id="56" dur="1" fill="hold">
                                          <p:stCondLst>
                                            <p:cond delay="0"/>
                                          </p:stCondLst>
                                        </p:cTn>
                                        <p:tgtEl>
                                          <p:spTgt spid="16564"/>
                                        </p:tgtEl>
                                        <p:attrNameLst>
                                          <p:attrName>style.visibility</p:attrName>
                                        </p:attrNameLst>
                                      </p:cBhvr>
                                      <p:to>
                                        <p:strVal val="visible"/>
                                      </p:to>
                                    </p:set>
                                    <p:animEffect transition="in" filter="blinds(horizontal)">
                                      <p:cBhvr>
                                        <p:cTn id="57" dur="500"/>
                                        <p:tgtEl>
                                          <p:spTgt spid="1656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linds(horizontal)">
                                      <p:cBhvr>
                                        <p:cTn id="65" dur="500"/>
                                        <p:tgtEl>
                                          <p:spTgt spid="31"/>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blinds(horizontal)">
                                      <p:cBhvr>
                                        <p:cTn id="68" dur="500"/>
                                        <p:tgtEl>
                                          <p:spTgt spid="33"/>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linds(horizontal)">
                                      <p:cBhvr>
                                        <p:cTn id="71" dur="500"/>
                                        <p:tgtEl>
                                          <p:spTgt spid="34"/>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linds(horizontal)">
                                      <p:cBhvr>
                                        <p:cTn id="74" dur="500"/>
                                        <p:tgtEl>
                                          <p:spTgt spid="3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linds(horizontal)">
                                      <p:cBhvr>
                                        <p:cTn id="77" dur="500"/>
                                        <p:tgtEl>
                                          <p:spTgt spid="36"/>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blinds(horizontal)">
                                      <p:cBhvr>
                                        <p:cTn id="80" dur="500"/>
                                        <p:tgtEl>
                                          <p:spTgt spid="37"/>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linds(horizontal)">
                                      <p:cBhvr>
                                        <p:cTn id="85" dur="500"/>
                                        <p:tgtEl>
                                          <p:spTgt spid="21"/>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blinds(horizontal)">
                                      <p:cBhvr>
                                        <p:cTn id="88" dur="500"/>
                                        <p:tgtEl>
                                          <p:spTgt spid="38"/>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blinds(horizontal)">
                                      <p:cBhvr>
                                        <p:cTn id="91" dur="500"/>
                                        <p:tgtEl>
                                          <p:spTgt spid="39"/>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blinds(horizontal)">
                                      <p:cBhvr>
                                        <p:cTn id="94" dur="500"/>
                                        <p:tgtEl>
                                          <p:spTgt spid="40"/>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blinds(horizontal)">
                                      <p:cBhvr>
                                        <p:cTn id="97" dur="500"/>
                                        <p:tgtEl>
                                          <p:spTgt spid="42"/>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blinds(horizontal)">
                                      <p:cBhvr>
                                        <p:cTn id="100" dur="500"/>
                                        <p:tgtEl>
                                          <p:spTgt spid="44"/>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blinds(horizontal)">
                                      <p:cBhvr>
                                        <p:cTn id="103" dur="500"/>
                                        <p:tgtEl>
                                          <p:spTgt spid="41"/>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blinds(horizontal)">
                                      <p:cBhvr>
                                        <p:cTn id="108" dur="500"/>
                                        <p:tgtEl>
                                          <p:spTgt spid="22"/>
                                        </p:tgtEl>
                                      </p:cBhvr>
                                    </p:animEffect>
                                  </p:childTnLst>
                                </p:cTn>
                              </p:par>
                              <p:par>
                                <p:cTn id="109" presetID="3" presetClass="entr" presetSubtype="1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blinds(horizontal)">
                                      <p:cBhvr>
                                        <p:cTn id="111" dur="500"/>
                                        <p:tgtEl>
                                          <p:spTgt spid="45"/>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blinds(horizontal)">
                                      <p:cBhvr>
                                        <p:cTn id="114" dur="500"/>
                                        <p:tgtEl>
                                          <p:spTgt spid="46"/>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blinds(horizontal)">
                                      <p:cBhvr>
                                        <p:cTn id="117" dur="500"/>
                                        <p:tgtEl>
                                          <p:spTgt spid="47"/>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blinds(horizontal)">
                                      <p:cBhvr>
                                        <p:cTn id="120" dur="500"/>
                                        <p:tgtEl>
                                          <p:spTgt spid="48"/>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blinds(horizontal)">
                                      <p:cBhvr>
                                        <p:cTn id="123" dur="500"/>
                                        <p:tgtEl>
                                          <p:spTgt spid="49"/>
                                        </p:tgtEl>
                                      </p:cBhvr>
                                    </p:animEffect>
                                  </p:childTnLst>
                                </p:cTn>
                              </p:par>
                              <p:par>
                                <p:cTn id="124" presetID="3" presetClass="entr" presetSubtype="1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Effect transition="in" filter="blinds(horizontal)">
                                      <p:cBhvr>
                                        <p:cTn id="126" dur="500"/>
                                        <p:tgtEl>
                                          <p:spTgt spid="50"/>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blinds(horizontal)">
                                      <p:cBhvr>
                                        <p:cTn id="131" dur="500"/>
                                        <p:tgtEl>
                                          <p:spTgt spid="24"/>
                                        </p:tgtEl>
                                      </p:cBhvr>
                                    </p:animEffect>
                                  </p:childTnLst>
                                </p:cTn>
                              </p:par>
                              <p:par>
                                <p:cTn id="132" presetID="3" presetClass="entr" presetSubtype="10" fill="hold" grpId="0" nodeType="withEffect">
                                  <p:stCondLst>
                                    <p:cond delay="0"/>
                                  </p:stCondLst>
                                  <p:childTnLst>
                                    <p:set>
                                      <p:cBhvr>
                                        <p:cTn id="133" dur="1" fill="hold">
                                          <p:stCondLst>
                                            <p:cond delay="0"/>
                                          </p:stCondLst>
                                        </p:cTn>
                                        <p:tgtEl>
                                          <p:spTgt spid="54"/>
                                        </p:tgtEl>
                                        <p:attrNameLst>
                                          <p:attrName>style.visibility</p:attrName>
                                        </p:attrNameLst>
                                      </p:cBhvr>
                                      <p:to>
                                        <p:strVal val="visible"/>
                                      </p:to>
                                    </p:set>
                                    <p:animEffect transition="in" filter="blinds(horizontal)">
                                      <p:cBhvr>
                                        <p:cTn id="134" dur="500"/>
                                        <p:tgtEl>
                                          <p:spTgt spid="54"/>
                                        </p:tgtEl>
                                      </p:cBhvr>
                                    </p:animEffect>
                                  </p:childTnLst>
                                </p:cTn>
                              </p:par>
                              <p:par>
                                <p:cTn id="135" presetID="3" presetClass="entr" presetSubtype="10" fill="hold" grpId="0" nodeType="withEffect">
                                  <p:stCondLst>
                                    <p:cond delay="0"/>
                                  </p:stCondLst>
                                  <p:childTnLst>
                                    <p:set>
                                      <p:cBhvr>
                                        <p:cTn id="136" dur="1" fill="hold">
                                          <p:stCondLst>
                                            <p:cond delay="0"/>
                                          </p:stCondLst>
                                        </p:cTn>
                                        <p:tgtEl>
                                          <p:spTgt spid="55"/>
                                        </p:tgtEl>
                                        <p:attrNameLst>
                                          <p:attrName>style.visibility</p:attrName>
                                        </p:attrNameLst>
                                      </p:cBhvr>
                                      <p:to>
                                        <p:strVal val="visible"/>
                                      </p:to>
                                    </p:set>
                                    <p:animEffect transition="in" filter="blinds(horizontal)">
                                      <p:cBhvr>
                                        <p:cTn id="137" dur="500"/>
                                        <p:tgtEl>
                                          <p:spTgt spid="55"/>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blinds(horizontal)">
                                      <p:cBhvr>
                                        <p:cTn id="140" dur="500"/>
                                        <p:tgtEl>
                                          <p:spTgt spid="56"/>
                                        </p:tgtEl>
                                      </p:cBhvr>
                                    </p:animEffect>
                                  </p:childTnLst>
                                </p:cTn>
                              </p:par>
                              <p:par>
                                <p:cTn id="141" presetID="3" presetClass="entr" presetSubtype="10" fill="hold" grpId="0" nodeType="withEffect">
                                  <p:stCondLst>
                                    <p:cond delay="0"/>
                                  </p:stCondLst>
                                  <p:childTnLst>
                                    <p:set>
                                      <p:cBhvr>
                                        <p:cTn id="142" dur="1" fill="hold">
                                          <p:stCondLst>
                                            <p:cond delay="0"/>
                                          </p:stCondLst>
                                        </p:cTn>
                                        <p:tgtEl>
                                          <p:spTgt spid="57"/>
                                        </p:tgtEl>
                                        <p:attrNameLst>
                                          <p:attrName>style.visibility</p:attrName>
                                        </p:attrNameLst>
                                      </p:cBhvr>
                                      <p:to>
                                        <p:strVal val="visible"/>
                                      </p:to>
                                    </p:set>
                                    <p:animEffect transition="in" filter="blinds(horizontal)">
                                      <p:cBhvr>
                                        <p:cTn id="143" dur="500"/>
                                        <p:tgtEl>
                                          <p:spTgt spid="57"/>
                                        </p:tgtEl>
                                      </p:cBhvr>
                                    </p:animEffect>
                                  </p:childTnLst>
                                </p:cTn>
                              </p:par>
                              <p:par>
                                <p:cTn id="144" presetID="3" presetClass="entr" presetSubtype="10"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blinds(horizontal)">
                                      <p:cBhvr>
                                        <p:cTn id="146" dur="500"/>
                                        <p:tgtEl>
                                          <p:spTgt spid="58"/>
                                        </p:tgtEl>
                                      </p:cBhvr>
                                    </p:animEffect>
                                  </p:childTnLst>
                                </p:cTn>
                              </p:par>
                              <p:par>
                                <p:cTn id="147" presetID="3" presetClass="entr" presetSubtype="1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blinds(horizontal)">
                                      <p:cBhvr>
                                        <p:cTn id="14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7" grpId="0"/>
      <p:bldP spid="15428" grpId="0"/>
      <p:bldP spid="15432" grpId="0"/>
      <p:bldP spid="15433" grpId="0"/>
      <p:bldP spid="15434" grpId="0"/>
      <p:bldP spid="15435" grpId="0"/>
      <p:bldP spid="15436" grpId="0"/>
      <p:bldP spid="15437" grpId="0"/>
      <p:bldP spid="15443" grpId="0"/>
      <p:bldP spid="20" grpId="0"/>
      <p:bldP spid="21" grpId="0"/>
      <p:bldP spid="22" grpId="0"/>
      <p:bldP spid="24" grpId="0"/>
      <p:bldP spid="31" grpId="0"/>
      <p:bldP spid="33" grpId="0"/>
      <p:bldP spid="34" grpId="0"/>
      <p:bldP spid="35" grpId="0"/>
      <p:bldP spid="36" grpId="0"/>
      <p:bldP spid="37" grpId="0"/>
      <p:bldP spid="38" grpId="0"/>
      <p:bldP spid="39" grpId="0"/>
      <p:bldP spid="40" grpId="0"/>
      <p:bldP spid="41" grpId="0"/>
      <p:bldP spid="42" grpId="0"/>
      <p:bldP spid="44" grpId="0"/>
      <p:bldP spid="45" grpId="0"/>
      <p:bldP spid="46" grpId="0"/>
      <p:bldP spid="47" grpId="0"/>
      <p:bldP spid="48" grpId="0"/>
      <p:bldP spid="49" grpId="0"/>
      <p:bldP spid="50" grpId="0"/>
      <p:bldP spid="54" grpId="0"/>
      <p:bldP spid="55" grpId="0"/>
      <p:bldP spid="56" grpId="0"/>
      <p:bldP spid="57" grpId="0"/>
      <p:bldP spid="58" grpId="0"/>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64" name="Group 180"/>
          <p:cNvGraphicFramePr>
            <a:graphicFrameLocks noGrp="1"/>
          </p:cNvGraphicFramePr>
          <p:nvPr>
            <p:ph idx="1"/>
            <p:extLst>
              <p:ext uri="{D42A27DB-BD31-4B8C-83A1-F6EECF244321}">
                <p14:modId xmlns:p14="http://schemas.microsoft.com/office/powerpoint/2010/main" val="2061934385"/>
              </p:ext>
            </p:extLst>
          </p:nvPr>
        </p:nvGraphicFramePr>
        <p:xfrm>
          <a:off x="0" y="642918"/>
          <a:ext cx="9067800" cy="6213497"/>
        </p:xfrm>
        <a:graphic>
          <a:graphicData uri="http://schemas.openxmlformats.org/drawingml/2006/table">
            <a:tbl>
              <a:tblPr/>
              <a:tblGrid>
                <a:gridCol w="2143108"/>
                <a:gridCol w="1071570"/>
                <a:gridCol w="1116211"/>
                <a:gridCol w="1169805"/>
                <a:gridCol w="1063310"/>
                <a:gridCol w="2503796"/>
              </a:tblGrid>
              <a:tr h="1101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Lối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err="1" smtClean="0">
                          <a:ln>
                            <a:noFill/>
                          </a:ln>
                          <a:solidFill>
                            <a:schemeClr val="tx1"/>
                          </a:solidFill>
                          <a:effectLst/>
                          <a:latin typeface="Times New Roman" pitchFamily="18" charset="0"/>
                          <a:cs typeface="Times New Roman" pitchFamily="18" charset="0"/>
                        </a:rPr>
                        <a:t>sống</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môi trường sống</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Kích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thước</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Cơ</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di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chuyển</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Đặc</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điểm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khác</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0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0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solidFill>
                          <a:schemeClr val="tx1"/>
                        </a:solidFill>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8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1" name="TextBox 60"/>
          <p:cNvSpPr txBox="1"/>
          <p:nvPr/>
        </p:nvSpPr>
        <p:spPr>
          <a:xfrm>
            <a:off x="6572264" y="5929330"/>
            <a:ext cx="2428860" cy="1015663"/>
          </a:xfrm>
          <a:prstGeom prst="rect">
            <a:avLst/>
          </a:prstGeom>
          <a:noFill/>
          <a:ln>
            <a:noFill/>
          </a:ln>
        </p:spPr>
        <p:txBody>
          <a:bodyPr wrap="square" rtlCol="0">
            <a:spAutoFit/>
          </a:bodyPr>
          <a:lstStyle/>
          <a:p>
            <a:pPr lvl="0">
              <a:defRPr/>
            </a:pPr>
            <a:r>
              <a:rPr lang="en-US" sz="2000" smtClean="0">
                <a:latin typeface="Times New Roman" pitchFamily="18" charset="0"/>
                <a:cs typeface="Times New Roman" pitchFamily="18" charset="0"/>
              </a:rPr>
              <a:t>Phần bụng vỏ mỏng và mềm, cộng sinh với hải quỳ</a:t>
            </a:r>
          </a:p>
        </p:txBody>
      </p:sp>
      <p:sp>
        <p:nvSpPr>
          <p:cNvPr id="15427" name="Text Box 151"/>
          <p:cNvSpPr txBox="1">
            <a:spLocks noChangeArrowheads="1"/>
          </p:cNvSpPr>
          <p:nvPr/>
        </p:nvSpPr>
        <p:spPr bwMode="auto">
          <a:xfrm>
            <a:off x="381000" y="762000"/>
            <a:ext cx="1181100" cy="338138"/>
          </a:xfrm>
          <a:prstGeom prst="rect">
            <a:avLst/>
          </a:prstGeom>
          <a:noFill/>
          <a:ln w="9525">
            <a:noFill/>
            <a:miter lim="800000"/>
            <a:headEnd/>
            <a:tailEnd/>
          </a:ln>
        </p:spPr>
        <p:txBody>
          <a:bodyPr>
            <a:spAutoFit/>
          </a:bodyPr>
          <a:lstStyle/>
          <a:p>
            <a:pPr>
              <a:spcBef>
                <a:spcPct val="50000"/>
              </a:spcBef>
            </a:pPr>
            <a:r>
              <a:rPr lang="en-US" sz="1600" b="1" dirty="0" err="1"/>
              <a:t>Đặc</a:t>
            </a:r>
            <a:r>
              <a:rPr lang="en-US" sz="1600" b="1" dirty="0"/>
              <a:t> </a:t>
            </a:r>
            <a:r>
              <a:rPr lang="en-US" sz="1600" b="1" dirty="0" err="1"/>
              <a:t>điểm</a:t>
            </a:r>
            <a:endParaRPr lang="en-US" sz="1600" b="1" dirty="0"/>
          </a:p>
        </p:txBody>
      </p:sp>
      <p:sp>
        <p:nvSpPr>
          <p:cNvPr id="15428" name="Text Box 152"/>
          <p:cNvSpPr txBox="1">
            <a:spLocks noChangeArrowheads="1"/>
          </p:cNvSpPr>
          <p:nvPr/>
        </p:nvSpPr>
        <p:spPr bwMode="auto">
          <a:xfrm>
            <a:off x="38100" y="1371600"/>
            <a:ext cx="1181100" cy="338138"/>
          </a:xfrm>
          <a:prstGeom prst="rect">
            <a:avLst/>
          </a:prstGeom>
          <a:noFill/>
          <a:ln w="9525">
            <a:noFill/>
            <a:miter lim="800000"/>
            <a:headEnd/>
            <a:tailEnd/>
          </a:ln>
        </p:spPr>
        <p:txBody>
          <a:bodyPr>
            <a:spAutoFit/>
          </a:bodyPr>
          <a:lstStyle/>
          <a:p>
            <a:pPr>
              <a:spcBef>
                <a:spcPct val="50000"/>
              </a:spcBef>
            </a:pPr>
            <a:r>
              <a:rPr lang="en-US" sz="1600" b="1">
                <a:solidFill>
                  <a:srgbClr val="FFC000"/>
                </a:solidFill>
              </a:rPr>
              <a:t>Đại diện</a:t>
            </a:r>
          </a:p>
        </p:txBody>
      </p:sp>
      <p:cxnSp>
        <p:nvCxnSpPr>
          <p:cNvPr id="15429" name="Straight Connector 11"/>
          <p:cNvCxnSpPr>
            <a:cxnSpLocks noChangeShapeType="1"/>
          </p:cNvCxnSpPr>
          <p:nvPr/>
        </p:nvCxnSpPr>
        <p:spPr bwMode="auto">
          <a:xfrm>
            <a:off x="0" y="762000"/>
            <a:ext cx="1524000" cy="914400"/>
          </a:xfrm>
          <a:prstGeom prst="line">
            <a:avLst/>
          </a:prstGeom>
          <a:noFill/>
          <a:ln w="9525" algn="ctr">
            <a:solidFill>
              <a:schemeClr val="tx1"/>
            </a:solidFill>
            <a:round/>
            <a:headEnd/>
            <a:tailEnd/>
          </a:ln>
        </p:spPr>
      </p:cxnSp>
      <p:pic>
        <p:nvPicPr>
          <p:cNvPr id="15430" name="Picture 5" descr="mot am 1"/>
          <p:cNvPicPr>
            <a:picLocks noChangeAspect="1" noChangeArrowheads="1"/>
          </p:cNvPicPr>
          <p:nvPr/>
        </p:nvPicPr>
        <p:blipFill>
          <a:blip r:embed="rId3"/>
          <a:srcRect/>
          <a:stretch>
            <a:fillRect/>
          </a:stretch>
        </p:blipFill>
        <p:spPr bwMode="auto">
          <a:xfrm>
            <a:off x="1071538" y="1815224"/>
            <a:ext cx="875447" cy="681037"/>
          </a:xfrm>
          <a:prstGeom prst="rect">
            <a:avLst/>
          </a:prstGeom>
          <a:solidFill>
            <a:schemeClr val="bg1"/>
          </a:solidFill>
          <a:ln w="9525">
            <a:solidFill>
              <a:schemeClr val="bg1"/>
            </a:solidFill>
            <a:miter lim="800000"/>
            <a:headEnd/>
            <a:tailEnd/>
          </a:ln>
        </p:spPr>
      </p:pic>
      <p:pic>
        <p:nvPicPr>
          <p:cNvPr id="15431" name="Picture 7" descr="con sun 3"/>
          <p:cNvPicPr>
            <a:picLocks noChangeAspect="1" noChangeArrowheads="1"/>
          </p:cNvPicPr>
          <p:nvPr/>
        </p:nvPicPr>
        <p:blipFill>
          <a:blip r:embed="rId4">
            <a:lum bright="12000" contrast="-6000"/>
          </a:blip>
          <a:srcRect/>
          <a:stretch>
            <a:fillRect/>
          </a:stretch>
        </p:blipFill>
        <p:spPr bwMode="auto">
          <a:xfrm>
            <a:off x="1285852" y="2505075"/>
            <a:ext cx="600075" cy="542925"/>
          </a:xfrm>
          <a:prstGeom prst="rect">
            <a:avLst/>
          </a:prstGeom>
          <a:noFill/>
          <a:ln w="9525">
            <a:noFill/>
            <a:miter lim="800000"/>
            <a:headEnd/>
            <a:tailEnd/>
          </a:ln>
        </p:spPr>
      </p:pic>
      <p:sp>
        <p:nvSpPr>
          <p:cNvPr id="15432" name="TextBox 10"/>
          <p:cNvSpPr txBox="1">
            <a:spLocks noChangeArrowheads="1"/>
          </p:cNvSpPr>
          <p:nvPr/>
        </p:nvSpPr>
        <p:spPr bwMode="auto">
          <a:xfrm>
            <a:off x="-76200" y="1884363"/>
            <a:ext cx="1524000" cy="369332"/>
          </a:xfrm>
          <a:prstGeom prst="rect">
            <a:avLst/>
          </a:prstGeom>
          <a:noFill/>
          <a:ln w="9525">
            <a:noFill/>
            <a:miter lim="800000"/>
            <a:headEnd/>
            <a:tailEnd/>
          </a:ln>
        </p:spPr>
        <p:txBody>
          <a:bodyPr wrap="square">
            <a:spAutoFit/>
          </a:bodyPr>
          <a:lstStyle/>
          <a:p>
            <a:r>
              <a:rPr lang="en-US" b="1">
                <a:solidFill>
                  <a:srgbClr val="008000"/>
                </a:solidFill>
                <a:latin typeface="Arial" pitchFamily="34" charset="0"/>
                <a:cs typeface="Arial" pitchFamily="34" charset="0"/>
              </a:rPr>
              <a:t>1. </a:t>
            </a:r>
            <a:r>
              <a:rPr lang="en-US" b="1" smtClean="0">
                <a:solidFill>
                  <a:srgbClr val="008000"/>
                </a:solidFill>
                <a:latin typeface="Arial" pitchFamily="34" charset="0"/>
                <a:cs typeface="Arial" pitchFamily="34" charset="0"/>
              </a:rPr>
              <a:t>Mọt </a:t>
            </a:r>
            <a:r>
              <a:rPr lang="en-US" b="1">
                <a:solidFill>
                  <a:srgbClr val="008000"/>
                </a:solidFill>
                <a:latin typeface="Arial" pitchFamily="34" charset="0"/>
                <a:cs typeface="Arial" pitchFamily="34" charset="0"/>
              </a:rPr>
              <a:t>ẩm</a:t>
            </a:r>
          </a:p>
        </p:txBody>
      </p:sp>
      <p:sp>
        <p:nvSpPr>
          <p:cNvPr id="15433" name="TextBox 13"/>
          <p:cNvSpPr txBox="1">
            <a:spLocks noChangeArrowheads="1"/>
          </p:cNvSpPr>
          <p:nvPr/>
        </p:nvSpPr>
        <p:spPr bwMode="auto">
          <a:xfrm>
            <a:off x="-76201" y="3349625"/>
            <a:ext cx="1941963" cy="369332"/>
          </a:xfrm>
          <a:prstGeom prst="rect">
            <a:avLst/>
          </a:prstGeom>
          <a:noFill/>
          <a:ln w="9525">
            <a:noFill/>
            <a:miter lim="800000"/>
            <a:headEnd/>
            <a:tailEnd/>
          </a:ln>
        </p:spPr>
        <p:txBody>
          <a:bodyPr wrap="square">
            <a:spAutoFit/>
          </a:bodyPr>
          <a:lstStyle/>
          <a:p>
            <a:r>
              <a:rPr lang="en-US" b="1">
                <a:solidFill>
                  <a:srgbClr val="1403ED"/>
                </a:solidFill>
                <a:latin typeface="Arial" pitchFamily="34" charset="0"/>
                <a:cs typeface="Arial" pitchFamily="34" charset="0"/>
              </a:rPr>
              <a:t>3. Rận nước</a:t>
            </a:r>
          </a:p>
        </p:txBody>
      </p:sp>
      <p:sp>
        <p:nvSpPr>
          <p:cNvPr id="15434" name="TextBox 14"/>
          <p:cNvSpPr txBox="1">
            <a:spLocks noChangeArrowheads="1"/>
          </p:cNvSpPr>
          <p:nvPr/>
        </p:nvSpPr>
        <p:spPr bwMode="auto">
          <a:xfrm>
            <a:off x="-76200" y="4191000"/>
            <a:ext cx="1600200" cy="369332"/>
          </a:xfrm>
          <a:prstGeom prst="rect">
            <a:avLst/>
          </a:prstGeom>
          <a:noFill/>
          <a:ln w="9525">
            <a:noFill/>
            <a:miter lim="800000"/>
            <a:headEnd/>
            <a:tailEnd/>
          </a:ln>
        </p:spPr>
        <p:txBody>
          <a:bodyPr>
            <a:spAutoFit/>
          </a:bodyPr>
          <a:lstStyle/>
          <a:p>
            <a:r>
              <a:rPr lang="en-US" b="1">
                <a:solidFill>
                  <a:srgbClr val="660066"/>
                </a:solidFill>
                <a:latin typeface="Arial" pitchFamily="34" charset="0"/>
                <a:cs typeface="Arial" pitchFamily="34" charset="0"/>
              </a:rPr>
              <a:t>4. Chân kiếm</a:t>
            </a:r>
          </a:p>
        </p:txBody>
      </p:sp>
      <p:sp>
        <p:nvSpPr>
          <p:cNvPr id="15435" name="TextBox 15"/>
          <p:cNvSpPr txBox="1">
            <a:spLocks noChangeArrowheads="1"/>
          </p:cNvSpPr>
          <p:nvPr/>
        </p:nvSpPr>
        <p:spPr bwMode="auto">
          <a:xfrm>
            <a:off x="77622" y="4817226"/>
            <a:ext cx="1676400" cy="646331"/>
          </a:xfrm>
          <a:prstGeom prst="rect">
            <a:avLst/>
          </a:prstGeom>
          <a:noFill/>
          <a:ln w="9525">
            <a:noFill/>
            <a:miter lim="800000"/>
            <a:headEnd/>
            <a:tailEnd/>
          </a:ln>
        </p:spPr>
        <p:txBody>
          <a:bodyPr>
            <a:spAutoFit/>
          </a:bodyPr>
          <a:lstStyle/>
          <a:p>
            <a:r>
              <a:rPr lang="en-US" b="1">
                <a:solidFill>
                  <a:srgbClr val="F09010"/>
                </a:solidFill>
                <a:latin typeface="Arial" pitchFamily="34" charset="0"/>
                <a:cs typeface="Arial" pitchFamily="34" charset="0"/>
              </a:rPr>
              <a:t>5. Cua đồng </a:t>
            </a:r>
          </a:p>
          <a:p>
            <a:r>
              <a:rPr lang="en-US" b="1">
                <a:solidFill>
                  <a:srgbClr val="F09010"/>
                </a:solidFill>
                <a:latin typeface="Arial" pitchFamily="34" charset="0"/>
                <a:cs typeface="Arial" pitchFamily="34" charset="0"/>
              </a:rPr>
              <a:t>      đực</a:t>
            </a:r>
          </a:p>
        </p:txBody>
      </p:sp>
      <p:sp>
        <p:nvSpPr>
          <p:cNvPr id="15436" name="TextBox 16"/>
          <p:cNvSpPr txBox="1">
            <a:spLocks noChangeArrowheads="1"/>
          </p:cNvSpPr>
          <p:nvPr/>
        </p:nvSpPr>
        <p:spPr bwMode="auto">
          <a:xfrm>
            <a:off x="80322" y="5439504"/>
            <a:ext cx="1697512" cy="369332"/>
          </a:xfrm>
          <a:prstGeom prst="rect">
            <a:avLst/>
          </a:prstGeom>
          <a:noFill/>
          <a:ln w="9525">
            <a:noFill/>
            <a:miter lim="800000"/>
            <a:headEnd/>
            <a:tailEnd/>
          </a:ln>
        </p:spPr>
        <p:txBody>
          <a:bodyPr wrap="square">
            <a:spAutoFit/>
          </a:bodyPr>
          <a:lstStyle/>
          <a:p>
            <a:r>
              <a:rPr lang="en-US" b="1">
                <a:solidFill>
                  <a:srgbClr val="002060"/>
                </a:solidFill>
                <a:latin typeface="Arial" pitchFamily="34" charset="0"/>
                <a:cs typeface="Arial" pitchFamily="34" charset="0"/>
              </a:rPr>
              <a:t>6. Cua </a:t>
            </a:r>
            <a:r>
              <a:rPr lang="en-US" b="1" smtClean="0">
                <a:solidFill>
                  <a:srgbClr val="002060"/>
                </a:solidFill>
                <a:latin typeface="Arial" pitchFamily="34" charset="0"/>
                <a:cs typeface="Arial" pitchFamily="34" charset="0"/>
              </a:rPr>
              <a:t>nhện</a:t>
            </a:r>
            <a:endParaRPr lang="en-US" b="1">
              <a:solidFill>
                <a:srgbClr val="002060"/>
              </a:solidFill>
              <a:latin typeface="Arial" pitchFamily="34" charset="0"/>
              <a:cs typeface="Arial" pitchFamily="34" charset="0"/>
            </a:endParaRPr>
          </a:p>
        </p:txBody>
      </p:sp>
      <p:sp>
        <p:nvSpPr>
          <p:cNvPr id="15437" name="TextBox 17"/>
          <p:cNvSpPr txBox="1">
            <a:spLocks noChangeArrowheads="1"/>
          </p:cNvSpPr>
          <p:nvPr/>
        </p:nvSpPr>
        <p:spPr bwMode="auto">
          <a:xfrm>
            <a:off x="-23789" y="6271572"/>
            <a:ext cx="1676400" cy="369332"/>
          </a:xfrm>
          <a:prstGeom prst="rect">
            <a:avLst/>
          </a:prstGeom>
          <a:noFill/>
          <a:ln w="9525">
            <a:noFill/>
            <a:miter lim="800000"/>
            <a:headEnd/>
            <a:tailEnd/>
          </a:ln>
        </p:spPr>
        <p:txBody>
          <a:bodyPr>
            <a:spAutoFit/>
          </a:bodyPr>
          <a:lstStyle/>
          <a:p>
            <a:r>
              <a:rPr lang="en-US" b="1">
                <a:solidFill>
                  <a:srgbClr val="FF0000"/>
                </a:solidFill>
                <a:latin typeface="Arial" pitchFamily="34" charset="0"/>
                <a:cs typeface="Arial" pitchFamily="34" charset="0"/>
              </a:rPr>
              <a:t>7. </a:t>
            </a:r>
            <a:r>
              <a:rPr lang="en-US" b="1" smtClean="0">
                <a:solidFill>
                  <a:srgbClr val="FF0000"/>
                </a:solidFill>
                <a:latin typeface="Arial" pitchFamily="34" charset="0"/>
                <a:cs typeface="Arial" pitchFamily="34" charset="0"/>
              </a:rPr>
              <a:t>Tôm </a:t>
            </a:r>
            <a:r>
              <a:rPr lang="en-US" b="1">
                <a:solidFill>
                  <a:srgbClr val="FF0000"/>
                </a:solidFill>
                <a:latin typeface="Arial" pitchFamily="34" charset="0"/>
                <a:cs typeface="Arial" pitchFamily="34" charset="0"/>
              </a:rPr>
              <a:t>ở nhờ</a:t>
            </a:r>
          </a:p>
        </p:txBody>
      </p:sp>
      <p:pic>
        <p:nvPicPr>
          <p:cNvPr id="15438" name="Picture 4" descr="ran nuoc 3"/>
          <p:cNvPicPr>
            <a:picLocks noChangeAspect="1" noChangeArrowheads="1"/>
          </p:cNvPicPr>
          <p:nvPr/>
        </p:nvPicPr>
        <p:blipFill>
          <a:blip r:embed="rId5"/>
          <a:srcRect/>
          <a:stretch>
            <a:fillRect/>
          </a:stretch>
        </p:blipFill>
        <p:spPr bwMode="auto">
          <a:xfrm>
            <a:off x="1428728" y="3160712"/>
            <a:ext cx="495300" cy="685800"/>
          </a:xfrm>
          <a:prstGeom prst="rect">
            <a:avLst/>
          </a:prstGeom>
          <a:solidFill>
            <a:schemeClr val="bg1"/>
          </a:solidFill>
          <a:ln w="9525">
            <a:solidFill>
              <a:schemeClr val="bg1"/>
            </a:solidFill>
            <a:miter lim="800000"/>
            <a:headEnd/>
            <a:tailEnd/>
          </a:ln>
        </p:spPr>
      </p:pic>
      <p:pic>
        <p:nvPicPr>
          <p:cNvPr id="15439" name="Picture 5" descr="cua dong 1"/>
          <p:cNvPicPr>
            <a:picLocks noChangeAspect="1" noChangeArrowheads="1"/>
          </p:cNvPicPr>
          <p:nvPr/>
        </p:nvPicPr>
        <p:blipFill>
          <a:blip r:embed="rId6"/>
          <a:srcRect/>
          <a:stretch>
            <a:fillRect/>
          </a:stretch>
        </p:blipFill>
        <p:spPr bwMode="auto">
          <a:xfrm>
            <a:off x="1500166" y="4772155"/>
            <a:ext cx="590550" cy="609600"/>
          </a:xfrm>
          <a:prstGeom prst="rect">
            <a:avLst/>
          </a:prstGeom>
          <a:noFill/>
          <a:ln w="9525">
            <a:solidFill>
              <a:schemeClr val="bg1"/>
            </a:solidFill>
            <a:miter lim="800000"/>
            <a:headEnd/>
            <a:tailEnd/>
          </a:ln>
        </p:spPr>
      </p:pic>
      <p:pic>
        <p:nvPicPr>
          <p:cNvPr id="15440" name="Picture 6" descr="http://www.micromagus.net/animalcules/copepoda/diaptomus04.jpg"/>
          <p:cNvPicPr>
            <a:picLocks noChangeAspect="1" noChangeArrowheads="1"/>
          </p:cNvPicPr>
          <p:nvPr/>
        </p:nvPicPr>
        <p:blipFill>
          <a:blip r:embed="rId7"/>
          <a:srcRect/>
          <a:stretch>
            <a:fillRect/>
          </a:stretch>
        </p:blipFill>
        <p:spPr bwMode="auto">
          <a:xfrm>
            <a:off x="1428728" y="4008437"/>
            <a:ext cx="603250" cy="641350"/>
          </a:xfrm>
          <a:prstGeom prst="rect">
            <a:avLst/>
          </a:prstGeom>
          <a:noFill/>
          <a:ln w="9525">
            <a:solidFill>
              <a:schemeClr val="bg1"/>
            </a:solidFill>
            <a:miter lim="800000"/>
            <a:headEnd/>
            <a:tailEnd/>
          </a:ln>
        </p:spPr>
      </p:pic>
      <p:pic>
        <p:nvPicPr>
          <p:cNvPr id="15441" name="Picture 6" descr="Hết hồn cua nhện quái vật to hơn người - 4"/>
          <p:cNvPicPr>
            <a:picLocks noChangeAspect="1" noChangeArrowheads="1"/>
          </p:cNvPicPr>
          <p:nvPr/>
        </p:nvPicPr>
        <p:blipFill>
          <a:blip r:embed="rId8"/>
          <a:srcRect/>
          <a:stretch>
            <a:fillRect/>
          </a:stretch>
        </p:blipFill>
        <p:spPr bwMode="auto">
          <a:xfrm>
            <a:off x="1500166" y="5381755"/>
            <a:ext cx="571500" cy="550862"/>
          </a:xfrm>
          <a:prstGeom prst="rect">
            <a:avLst/>
          </a:prstGeom>
          <a:noFill/>
          <a:ln w="9525">
            <a:solidFill>
              <a:schemeClr val="bg1"/>
            </a:solidFill>
            <a:miter lim="800000"/>
            <a:headEnd/>
            <a:tailEnd/>
          </a:ln>
        </p:spPr>
      </p:pic>
      <p:pic>
        <p:nvPicPr>
          <p:cNvPr id="15442" name="Picture 7" descr="tom o nho 3"/>
          <p:cNvPicPr>
            <a:picLocks noChangeAspect="1" noChangeArrowheads="1"/>
          </p:cNvPicPr>
          <p:nvPr/>
        </p:nvPicPr>
        <p:blipFill>
          <a:blip r:embed="rId9"/>
          <a:srcRect/>
          <a:stretch>
            <a:fillRect/>
          </a:stretch>
        </p:blipFill>
        <p:spPr bwMode="auto">
          <a:xfrm>
            <a:off x="1571604" y="6085835"/>
            <a:ext cx="514350" cy="647700"/>
          </a:xfrm>
          <a:prstGeom prst="rect">
            <a:avLst/>
          </a:prstGeom>
          <a:noFill/>
          <a:ln w="9525">
            <a:solidFill>
              <a:schemeClr val="bg1"/>
            </a:solidFill>
            <a:miter lim="800000"/>
            <a:headEnd/>
            <a:tailEnd/>
          </a:ln>
        </p:spPr>
      </p:pic>
      <p:sp>
        <p:nvSpPr>
          <p:cNvPr id="15443" name="TextBox 12"/>
          <p:cNvSpPr txBox="1">
            <a:spLocks noChangeArrowheads="1"/>
          </p:cNvSpPr>
          <p:nvPr/>
        </p:nvSpPr>
        <p:spPr bwMode="auto">
          <a:xfrm>
            <a:off x="-76200" y="2587625"/>
            <a:ext cx="1524000" cy="338554"/>
          </a:xfrm>
          <a:prstGeom prst="rect">
            <a:avLst/>
          </a:prstGeom>
          <a:noFill/>
          <a:ln w="9525">
            <a:noFill/>
            <a:miter lim="800000"/>
            <a:headEnd/>
            <a:tailEnd/>
          </a:ln>
        </p:spPr>
        <p:txBody>
          <a:bodyPr wrap="square">
            <a:spAutoFit/>
          </a:bodyPr>
          <a:lstStyle/>
          <a:p>
            <a:r>
              <a:rPr lang="en-US" sz="1600" b="1">
                <a:solidFill>
                  <a:srgbClr val="660066"/>
                </a:solidFill>
                <a:latin typeface="Arial" pitchFamily="34" charset="0"/>
                <a:cs typeface="Arial" pitchFamily="34" charset="0"/>
              </a:rPr>
              <a:t>2. Con sun</a:t>
            </a:r>
          </a:p>
        </p:txBody>
      </p:sp>
      <p:sp>
        <p:nvSpPr>
          <p:cNvPr id="20" name="TextBox 19"/>
          <p:cNvSpPr txBox="1"/>
          <p:nvPr/>
        </p:nvSpPr>
        <p:spPr>
          <a:xfrm>
            <a:off x="2157039" y="1942358"/>
            <a:ext cx="1043708" cy="369332"/>
          </a:xfrm>
          <a:prstGeom prst="rect">
            <a:avLst/>
          </a:prstGeom>
          <a:noFill/>
        </p:spPr>
        <p:txBody>
          <a:bodyPr wrap="square" rtlCol="0">
            <a:spAutoFit/>
          </a:bodyPr>
          <a:lstStyle/>
          <a:p>
            <a:r>
              <a:rPr lang="en-US" smtClean="0"/>
              <a:t>Tự do</a:t>
            </a:r>
            <a:endParaRPr lang="vi-VN"/>
          </a:p>
        </p:txBody>
      </p:sp>
      <p:sp>
        <p:nvSpPr>
          <p:cNvPr id="21" name="TextBox 20"/>
          <p:cNvSpPr txBox="1"/>
          <p:nvPr/>
        </p:nvSpPr>
        <p:spPr>
          <a:xfrm>
            <a:off x="3286116" y="1928802"/>
            <a:ext cx="1143008" cy="369332"/>
          </a:xfrm>
          <a:prstGeom prst="rect">
            <a:avLst/>
          </a:prstGeom>
          <a:noFill/>
        </p:spPr>
        <p:txBody>
          <a:bodyPr wrap="square" rtlCol="0">
            <a:spAutoFit/>
          </a:bodyPr>
          <a:lstStyle/>
          <a:p>
            <a:r>
              <a:rPr lang="en-US" smtClean="0"/>
              <a:t>Trên cạn</a:t>
            </a:r>
            <a:endParaRPr lang="vi-VN"/>
          </a:p>
        </p:txBody>
      </p:sp>
      <p:sp>
        <p:nvSpPr>
          <p:cNvPr id="22" name="TextBox 21"/>
          <p:cNvSpPr txBox="1"/>
          <p:nvPr/>
        </p:nvSpPr>
        <p:spPr>
          <a:xfrm>
            <a:off x="4500562" y="1928802"/>
            <a:ext cx="857256" cy="369332"/>
          </a:xfrm>
          <a:prstGeom prst="rect">
            <a:avLst/>
          </a:prstGeom>
          <a:noFill/>
        </p:spPr>
        <p:txBody>
          <a:bodyPr wrap="square" rtlCol="0">
            <a:spAutoFit/>
          </a:bodyPr>
          <a:lstStyle/>
          <a:p>
            <a:r>
              <a:rPr lang="en-US" smtClean="0"/>
              <a:t>Nhỏ</a:t>
            </a:r>
            <a:endParaRPr lang="vi-VN"/>
          </a:p>
        </p:txBody>
      </p:sp>
      <p:sp>
        <p:nvSpPr>
          <p:cNvPr id="24" name="TextBox 23"/>
          <p:cNvSpPr txBox="1"/>
          <p:nvPr/>
        </p:nvSpPr>
        <p:spPr>
          <a:xfrm>
            <a:off x="5643570" y="1928802"/>
            <a:ext cx="928694" cy="369332"/>
          </a:xfrm>
          <a:prstGeom prst="rect">
            <a:avLst/>
          </a:prstGeom>
          <a:noFill/>
        </p:spPr>
        <p:txBody>
          <a:bodyPr wrap="square" rtlCol="0">
            <a:spAutoFit/>
          </a:bodyPr>
          <a:lstStyle/>
          <a:p>
            <a:r>
              <a:rPr lang="en-US" smtClean="0"/>
              <a:t>Chân</a:t>
            </a:r>
            <a:endParaRPr lang="vi-VN"/>
          </a:p>
        </p:txBody>
      </p:sp>
      <p:sp>
        <p:nvSpPr>
          <p:cNvPr id="25" name="TextBox 24"/>
          <p:cNvSpPr txBox="1"/>
          <p:nvPr/>
        </p:nvSpPr>
        <p:spPr>
          <a:xfrm>
            <a:off x="6858016" y="2000240"/>
            <a:ext cx="2285984" cy="400110"/>
          </a:xfrm>
          <a:prstGeom prst="rect">
            <a:avLst/>
          </a:prstGeom>
          <a:noFill/>
        </p:spPr>
        <p:txBody>
          <a:bodyPr wrap="square" rtlCol="0">
            <a:spAutoFit/>
          </a:bodyPr>
          <a:lstStyle/>
          <a:p>
            <a:pPr lvl="0" fontAlgn="base">
              <a:spcBef>
                <a:spcPct val="0"/>
              </a:spcBef>
              <a:spcAft>
                <a:spcPct val="0"/>
              </a:spcAft>
            </a:pPr>
            <a:r>
              <a:rPr lang="en-US" sz="2000" smtClean="0">
                <a:latin typeface="Times New Roman" pitchFamily="18" charset="0"/>
                <a:cs typeface="Times New Roman" pitchFamily="18" charset="0"/>
              </a:rPr>
              <a:t>Thở bằng mang</a:t>
            </a:r>
          </a:p>
        </p:txBody>
      </p:sp>
      <p:sp>
        <p:nvSpPr>
          <p:cNvPr id="26" name="TextBox 25"/>
          <p:cNvSpPr txBox="1"/>
          <p:nvPr/>
        </p:nvSpPr>
        <p:spPr>
          <a:xfrm>
            <a:off x="6715140" y="2571744"/>
            <a:ext cx="2428860" cy="400110"/>
          </a:xfrm>
          <a:prstGeom prst="rect">
            <a:avLst/>
          </a:prstGeom>
          <a:noFill/>
        </p:spPr>
        <p:txBody>
          <a:bodyPr wrap="square" rtlCol="0">
            <a:spAutoFit/>
          </a:bodyPr>
          <a:lstStyle/>
          <a:p>
            <a:pPr lvl="0" fontAlgn="base">
              <a:spcBef>
                <a:spcPct val="0"/>
              </a:spcBef>
              <a:spcAft>
                <a:spcPct val="0"/>
              </a:spcAft>
            </a:pPr>
            <a:r>
              <a:rPr lang="en-US" sz="2000" smtClean="0">
                <a:latin typeface="Times New Roman" pitchFamily="18" charset="0"/>
                <a:cs typeface="Times New Roman" pitchFamily="18" charset="0"/>
              </a:rPr>
              <a:t>Sống bám vào vỏ tàu</a:t>
            </a:r>
            <a:endParaRPr lang="en-US" sz="2000" dirty="0" smtClean="0">
              <a:latin typeface="Times New Roman" pitchFamily="18" charset="0"/>
              <a:cs typeface="Times New Roman" pitchFamily="18" charset="0"/>
            </a:endParaRPr>
          </a:p>
        </p:txBody>
      </p:sp>
      <p:sp>
        <p:nvSpPr>
          <p:cNvPr id="27" name="TextBox 26"/>
          <p:cNvSpPr txBox="1"/>
          <p:nvPr/>
        </p:nvSpPr>
        <p:spPr>
          <a:xfrm>
            <a:off x="6500826" y="3214686"/>
            <a:ext cx="2643174" cy="707886"/>
          </a:xfrm>
          <a:prstGeom prst="rect">
            <a:avLst/>
          </a:prstGeom>
          <a:noFill/>
        </p:spPr>
        <p:txBody>
          <a:bodyPr wrap="square" rtlCol="0">
            <a:spAutoFit/>
          </a:bodyPr>
          <a:lstStyle/>
          <a:p>
            <a:pPr lvl="0" fontAlgn="base">
              <a:spcBef>
                <a:spcPct val="0"/>
              </a:spcBef>
              <a:spcAft>
                <a:spcPct val="0"/>
              </a:spcAft>
            </a:pPr>
            <a:r>
              <a:rPr lang="en-US" sz="2000" smtClean="0">
                <a:latin typeface="Times New Roman" pitchFamily="18" charset="0"/>
                <a:cs typeface="Times New Roman" pitchFamily="18" charset="0"/>
              </a:rPr>
              <a:t>Mùa hạ sinh toàn con cái</a:t>
            </a:r>
            <a:endParaRPr lang="en-US" sz="2000" dirty="0" smtClean="0">
              <a:latin typeface="Times New Roman" pitchFamily="18" charset="0"/>
              <a:cs typeface="Times New Roman" pitchFamily="18" charset="0"/>
            </a:endParaRPr>
          </a:p>
        </p:txBody>
      </p:sp>
      <p:sp>
        <p:nvSpPr>
          <p:cNvPr id="28" name="TextBox 27"/>
          <p:cNvSpPr txBox="1"/>
          <p:nvPr/>
        </p:nvSpPr>
        <p:spPr>
          <a:xfrm>
            <a:off x="6715140" y="3857628"/>
            <a:ext cx="2143140" cy="1015663"/>
          </a:xfrm>
          <a:prstGeom prst="rect">
            <a:avLst/>
          </a:prstGeom>
          <a:noFill/>
        </p:spPr>
        <p:txBody>
          <a:bodyPr wrap="square" rtlCol="0">
            <a:spAutoFit/>
          </a:bodyPr>
          <a:lstStyle/>
          <a:p>
            <a:pPr lvl="0" fontAlgn="base">
              <a:spcBef>
                <a:spcPct val="0"/>
              </a:spcBef>
              <a:spcAft>
                <a:spcPct val="0"/>
              </a:spcAft>
            </a:pPr>
            <a:r>
              <a:rPr lang="en-US" sz="2000" smtClean="0">
                <a:latin typeface="Times New Roman" pitchFamily="18" charset="0"/>
                <a:cs typeface="Times New Roman" pitchFamily="18" charset="0"/>
              </a:rPr>
              <a:t>Kí sinh: phần phụ tiêu giảm, râu biến thành móc bám</a:t>
            </a:r>
            <a:endParaRPr lang="en-US" sz="2000" dirty="0" smtClean="0">
              <a:latin typeface="Times New Roman" pitchFamily="18" charset="0"/>
              <a:cs typeface="Times New Roman" pitchFamily="18" charset="0"/>
            </a:endParaRPr>
          </a:p>
        </p:txBody>
      </p:sp>
      <p:sp>
        <p:nvSpPr>
          <p:cNvPr id="29" name="TextBox 28"/>
          <p:cNvSpPr txBox="1"/>
          <p:nvPr/>
        </p:nvSpPr>
        <p:spPr>
          <a:xfrm>
            <a:off x="6643702" y="4886278"/>
            <a:ext cx="2500298" cy="400110"/>
          </a:xfrm>
          <a:prstGeom prst="rect">
            <a:avLst/>
          </a:prstGeom>
          <a:noFill/>
        </p:spPr>
        <p:txBody>
          <a:bodyPr wrap="square" rtlCol="0">
            <a:spAutoFit/>
          </a:bodyPr>
          <a:lstStyle/>
          <a:p>
            <a:pPr lvl="0" fontAlgn="base">
              <a:spcBef>
                <a:spcPct val="0"/>
              </a:spcBef>
              <a:spcAft>
                <a:spcPct val="0"/>
              </a:spcAft>
            </a:pPr>
            <a:r>
              <a:rPr lang="en-US" sz="2000" smtClean="0">
                <a:latin typeface="Times New Roman" pitchFamily="18" charset="0"/>
                <a:cs typeface="Times New Roman" pitchFamily="18" charset="0"/>
              </a:rPr>
              <a:t>Phần bụng tiêu giảm</a:t>
            </a:r>
          </a:p>
        </p:txBody>
      </p:sp>
      <p:sp>
        <p:nvSpPr>
          <p:cNvPr id="31" name="TextBox 30"/>
          <p:cNvSpPr txBox="1"/>
          <p:nvPr/>
        </p:nvSpPr>
        <p:spPr>
          <a:xfrm>
            <a:off x="2214546" y="2500306"/>
            <a:ext cx="928694" cy="646331"/>
          </a:xfrm>
          <a:prstGeom prst="rect">
            <a:avLst/>
          </a:prstGeom>
          <a:noFill/>
        </p:spPr>
        <p:txBody>
          <a:bodyPr wrap="square" rtlCol="0">
            <a:spAutoFit/>
          </a:bodyPr>
          <a:lstStyle/>
          <a:p>
            <a:r>
              <a:rPr lang="en-US" smtClean="0"/>
              <a:t>Cố định</a:t>
            </a:r>
            <a:endParaRPr lang="vi-VN"/>
          </a:p>
        </p:txBody>
      </p:sp>
      <p:sp>
        <p:nvSpPr>
          <p:cNvPr id="33" name="TextBox 32"/>
          <p:cNvSpPr txBox="1"/>
          <p:nvPr/>
        </p:nvSpPr>
        <p:spPr>
          <a:xfrm>
            <a:off x="2357422" y="3286124"/>
            <a:ext cx="1000132" cy="369332"/>
          </a:xfrm>
          <a:prstGeom prst="rect">
            <a:avLst/>
          </a:prstGeom>
          <a:noFill/>
        </p:spPr>
        <p:txBody>
          <a:bodyPr wrap="square" rtlCol="0">
            <a:spAutoFit/>
          </a:bodyPr>
          <a:lstStyle/>
          <a:p>
            <a:r>
              <a:rPr lang="en-US" smtClean="0"/>
              <a:t>Tự do</a:t>
            </a:r>
            <a:endParaRPr lang="vi-VN"/>
          </a:p>
        </p:txBody>
      </p:sp>
      <p:sp>
        <p:nvSpPr>
          <p:cNvPr id="34" name="TextBox 33"/>
          <p:cNvSpPr txBox="1"/>
          <p:nvPr/>
        </p:nvSpPr>
        <p:spPr>
          <a:xfrm>
            <a:off x="2143108" y="4071942"/>
            <a:ext cx="1071570" cy="646331"/>
          </a:xfrm>
          <a:prstGeom prst="rect">
            <a:avLst/>
          </a:prstGeom>
          <a:noFill/>
        </p:spPr>
        <p:txBody>
          <a:bodyPr wrap="square" rtlCol="0">
            <a:spAutoFit/>
          </a:bodyPr>
          <a:lstStyle/>
          <a:p>
            <a:r>
              <a:rPr lang="en-US" smtClean="0"/>
              <a:t>Tự do, </a:t>
            </a:r>
          </a:p>
          <a:p>
            <a:r>
              <a:rPr lang="en-US" smtClean="0"/>
              <a:t>kí sinh</a:t>
            </a:r>
            <a:endParaRPr lang="vi-VN"/>
          </a:p>
        </p:txBody>
      </p:sp>
      <p:sp>
        <p:nvSpPr>
          <p:cNvPr id="35" name="TextBox 34"/>
          <p:cNvSpPr txBox="1"/>
          <p:nvPr/>
        </p:nvSpPr>
        <p:spPr>
          <a:xfrm>
            <a:off x="2285984" y="4720248"/>
            <a:ext cx="857256" cy="923330"/>
          </a:xfrm>
          <a:prstGeom prst="rect">
            <a:avLst/>
          </a:prstGeom>
          <a:noFill/>
        </p:spPr>
        <p:txBody>
          <a:bodyPr wrap="square" rtlCol="0">
            <a:spAutoFit/>
          </a:bodyPr>
          <a:lstStyle/>
          <a:p>
            <a:r>
              <a:rPr lang="en-US" smtClean="0"/>
              <a:t> Trong</a:t>
            </a:r>
          </a:p>
          <a:p>
            <a:r>
              <a:rPr lang="en-US" smtClean="0"/>
              <a:t> hang</a:t>
            </a:r>
            <a:endParaRPr lang="vi-VN" smtClean="0"/>
          </a:p>
          <a:p>
            <a:endParaRPr lang="vi-VN"/>
          </a:p>
        </p:txBody>
      </p:sp>
      <p:sp>
        <p:nvSpPr>
          <p:cNvPr id="36" name="TextBox 35"/>
          <p:cNvSpPr txBox="1"/>
          <p:nvPr/>
        </p:nvSpPr>
        <p:spPr>
          <a:xfrm>
            <a:off x="2214546" y="5572140"/>
            <a:ext cx="1000132" cy="369332"/>
          </a:xfrm>
          <a:prstGeom prst="rect">
            <a:avLst/>
          </a:prstGeom>
          <a:noFill/>
        </p:spPr>
        <p:txBody>
          <a:bodyPr wrap="square" rtlCol="0">
            <a:spAutoFit/>
          </a:bodyPr>
          <a:lstStyle/>
          <a:p>
            <a:r>
              <a:rPr lang="en-US" smtClean="0"/>
              <a:t>Tự do</a:t>
            </a:r>
            <a:endParaRPr lang="vi-VN"/>
          </a:p>
        </p:txBody>
      </p:sp>
      <p:sp>
        <p:nvSpPr>
          <p:cNvPr id="37" name="TextBox 36"/>
          <p:cNvSpPr txBox="1"/>
          <p:nvPr/>
        </p:nvSpPr>
        <p:spPr>
          <a:xfrm>
            <a:off x="2143108" y="6000768"/>
            <a:ext cx="1143008" cy="923330"/>
          </a:xfrm>
          <a:prstGeom prst="rect">
            <a:avLst/>
          </a:prstGeom>
          <a:noFill/>
          <a:ln>
            <a:noFill/>
          </a:ln>
        </p:spPr>
        <p:txBody>
          <a:bodyPr wrap="square" rtlCol="0">
            <a:spAutoFit/>
          </a:bodyPr>
          <a:lstStyle/>
          <a:p>
            <a:r>
              <a:rPr lang="en-US" smtClean="0"/>
              <a:t>Ẩn mình Trong vỏ ốc</a:t>
            </a:r>
            <a:endParaRPr lang="vi-VN"/>
          </a:p>
        </p:txBody>
      </p:sp>
      <p:sp>
        <p:nvSpPr>
          <p:cNvPr id="38" name="TextBox 37"/>
          <p:cNvSpPr txBox="1"/>
          <p:nvPr/>
        </p:nvSpPr>
        <p:spPr>
          <a:xfrm>
            <a:off x="3428992" y="2643182"/>
            <a:ext cx="857256" cy="369332"/>
          </a:xfrm>
          <a:prstGeom prst="rect">
            <a:avLst/>
          </a:prstGeom>
          <a:noFill/>
        </p:spPr>
        <p:txBody>
          <a:bodyPr wrap="square" rtlCol="0">
            <a:spAutoFit/>
          </a:bodyPr>
          <a:lstStyle/>
          <a:p>
            <a:r>
              <a:rPr lang="en-US" smtClean="0"/>
              <a:t>Ở biển</a:t>
            </a:r>
            <a:endParaRPr lang="vi-VN"/>
          </a:p>
        </p:txBody>
      </p:sp>
      <p:sp>
        <p:nvSpPr>
          <p:cNvPr id="39" name="TextBox 38"/>
          <p:cNvSpPr txBox="1"/>
          <p:nvPr/>
        </p:nvSpPr>
        <p:spPr>
          <a:xfrm>
            <a:off x="3143240" y="3357562"/>
            <a:ext cx="1214446" cy="369332"/>
          </a:xfrm>
          <a:prstGeom prst="rect">
            <a:avLst/>
          </a:prstGeom>
          <a:noFill/>
        </p:spPr>
        <p:txBody>
          <a:bodyPr wrap="square" rtlCol="0">
            <a:spAutoFit/>
          </a:bodyPr>
          <a:lstStyle/>
          <a:p>
            <a:r>
              <a:rPr lang="en-US" smtClean="0"/>
              <a:t>Dưới nước</a:t>
            </a:r>
            <a:endParaRPr lang="vi-VN"/>
          </a:p>
        </p:txBody>
      </p:sp>
      <p:sp>
        <p:nvSpPr>
          <p:cNvPr id="40" name="TextBox 39"/>
          <p:cNvSpPr txBox="1"/>
          <p:nvPr/>
        </p:nvSpPr>
        <p:spPr>
          <a:xfrm>
            <a:off x="3143240" y="4214818"/>
            <a:ext cx="1214446" cy="369332"/>
          </a:xfrm>
          <a:prstGeom prst="rect">
            <a:avLst/>
          </a:prstGeom>
          <a:noFill/>
        </p:spPr>
        <p:txBody>
          <a:bodyPr wrap="square" rtlCol="0">
            <a:spAutoFit/>
          </a:bodyPr>
          <a:lstStyle/>
          <a:p>
            <a:r>
              <a:rPr lang="en-US" smtClean="0"/>
              <a:t>Dưới nước</a:t>
            </a:r>
            <a:endParaRPr lang="vi-VN"/>
          </a:p>
        </p:txBody>
      </p:sp>
      <p:sp>
        <p:nvSpPr>
          <p:cNvPr id="41" name="TextBox 40"/>
          <p:cNvSpPr txBox="1"/>
          <p:nvPr/>
        </p:nvSpPr>
        <p:spPr>
          <a:xfrm>
            <a:off x="3357554" y="6286520"/>
            <a:ext cx="1071570" cy="369332"/>
          </a:xfrm>
          <a:prstGeom prst="rect">
            <a:avLst/>
          </a:prstGeom>
          <a:noFill/>
          <a:ln>
            <a:noFill/>
          </a:ln>
        </p:spPr>
        <p:txBody>
          <a:bodyPr wrap="square" rtlCol="0">
            <a:spAutoFit/>
          </a:bodyPr>
          <a:lstStyle/>
          <a:p>
            <a:r>
              <a:rPr lang="en-US" smtClean="0"/>
              <a:t>Ở biển</a:t>
            </a:r>
            <a:endParaRPr lang="vi-VN"/>
          </a:p>
        </p:txBody>
      </p:sp>
      <p:sp>
        <p:nvSpPr>
          <p:cNvPr id="42" name="TextBox 41"/>
          <p:cNvSpPr txBox="1"/>
          <p:nvPr/>
        </p:nvSpPr>
        <p:spPr>
          <a:xfrm>
            <a:off x="3143240" y="4917056"/>
            <a:ext cx="1214446" cy="369332"/>
          </a:xfrm>
          <a:prstGeom prst="rect">
            <a:avLst/>
          </a:prstGeom>
          <a:noFill/>
        </p:spPr>
        <p:txBody>
          <a:bodyPr wrap="square" rtlCol="0">
            <a:spAutoFit/>
          </a:bodyPr>
          <a:lstStyle/>
          <a:p>
            <a:r>
              <a:rPr lang="en-US" smtClean="0"/>
              <a:t>Dưới nước</a:t>
            </a:r>
            <a:endParaRPr lang="vi-VN"/>
          </a:p>
        </p:txBody>
      </p:sp>
      <p:sp>
        <p:nvSpPr>
          <p:cNvPr id="44" name="TextBox 43"/>
          <p:cNvSpPr txBox="1"/>
          <p:nvPr/>
        </p:nvSpPr>
        <p:spPr>
          <a:xfrm>
            <a:off x="3428992" y="5572140"/>
            <a:ext cx="857256" cy="369332"/>
          </a:xfrm>
          <a:prstGeom prst="rect">
            <a:avLst/>
          </a:prstGeom>
          <a:noFill/>
        </p:spPr>
        <p:txBody>
          <a:bodyPr wrap="square" rtlCol="0">
            <a:spAutoFit/>
          </a:bodyPr>
          <a:lstStyle/>
          <a:p>
            <a:r>
              <a:rPr lang="en-US" smtClean="0"/>
              <a:t>Ở biển</a:t>
            </a:r>
            <a:endParaRPr lang="vi-VN"/>
          </a:p>
        </p:txBody>
      </p:sp>
      <p:sp>
        <p:nvSpPr>
          <p:cNvPr id="45" name="TextBox 44"/>
          <p:cNvSpPr txBox="1"/>
          <p:nvPr/>
        </p:nvSpPr>
        <p:spPr>
          <a:xfrm>
            <a:off x="4643438" y="2714620"/>
            <a:ext cx="1071570" cy="369332"/>
          </a:xfrm>
          <a:prstGeom prst="rect">
            <a:avLst/>
          </a:prstGeom>
          <a:noFill/>
        </p:spPr>
        <p:txBody>
          <a:bodyPr wrap="square" rtlCol="0">
            <a:spAutoFit/>
          </a:bodyPr>
          <a:lstStyle/>
          <a:p>
            <a:r>
              <a:rPr lang="en-US" smtClean="0"/>
              <a:t>Nhỏ</a:t>
            </a:r>
            <a:endParaRPr lang="vi-VN"/>
          </a:p>
        </p:txBody>
      </p:sp>
      <p:sp>
        <p:nvSpPr>
          <p:cNvPr id="46" name="TextBox 45"/>
          <p:cNvSpPr txBox="1"/>
          <p:nvPr/>
        </p:nvSpPr>
        <p:spPr>
          <a:xfrm>
            <a:off x="4643438" y="3286124"/>
            <a:ext cx="714380" cy="646331"/>
          </a:xfrm>
          <a:prstGeom prst="rect">
            <a:avLst/>
          </a:prstGeom>
          <a:noFill/>
        </p:spPr>
        <p:txBody>
          <a:bodyPr wrap="square" rtlCol="0">
            <a:spAutoFit/>
          </a:bodyPr>
          <a:lstStyle/>
          <a:p>
            <a:r>
              <a:rPr lang="en-US" smtClean="0"/>
              <a:t>Rất nhỏ</a:t>
            </a:r>
            <a:endParaRPr lang="vi-VN"/>
          </a:p>
        </p:txBody>
      </p:sp>
      <p:sp>
        <p:nvSpPr>
          <p:cNvPr id="47" name="TextBox 46"/>
          <p:cNvSpPr txBox="1"/>
          <p:nvPr/>
        </p:nvSpPr>
        <p:spPr>
          <a:xfrm>
            <a:off x="4572000" y="4143380"/>
            <a:ext cx="785818" cy="646331"/>
          </a:xfrm>
          <a:prstGeom prst="rect">
            <a:avLst/>
          </a:prstGeom>
          <a:noFill/>
        </p:spPr>
        <p:txBody>
          <a:bodyPr wrap="square" rtlCol="0">
            <a:spAutoFit/>
          </a:bodyPr>
          <a:lstStyle/>
          <a:p>
            <a:r>
              <a:rPr lang="en-US" smtClean="0"/>
              <a:t>Rất nhỏ</a:t>
            </a:r>
            <a:endParaRPr lang="vi-VN"/>
          </a:p>
        </p:txBody>
      </p:sp>
      <p:sp>
        <p:nvSpPr>
          <p:cNvPr id="48" name="TextBox 47"/>
          <p:cNvSpPr txBox="1"/>
          <p:nvPr/>
        </p:nvSpPr>
        <p:spPr>
          <a:xfrm>
            <a:off x="4500562" y="4786322"/>
            <a:ext cx="857256" cy="646331"/>
          </a:xfrm>
          <a:prstGeom prst="rect">
            <a:avLst/>
          </a:prstGeom>
          <a:noFill/>
        </p:spPr>
        <p:txBody>
          <a:bodyPr wrap="square" rtlCol="0">
            <a:spAutoFit/>
          </a:bodyPr>
          <a:lstStyle/>
          <a:p>
            <a:r>
              <a:rPr lang="en-US" smtClean="0"/>
              <a:t>Trung bình</a:t>
            </a:r>
            <a:endParaRPr lang="vi-VN"/>
          </a:p>
        </p:txBody>
      </p:sp>
      <p:sp>
        <p:nvSpPr>
          <p:cNvPr id="49" name="TextBox 48"/>
          <p:cNvSpPr txBox="1"/>
          <p:nvPr/>
        </p:nvSpPr>
        <p:spPr>
          <a:xfrm>
            <a:off x="4572000" y="5572140"/>
            <a:ext cx="1143008" cy="369332"/>
          </a:xfrm>
          <a:prstGeom prst="rect">
            <a:avLst/>
          </a:prstGeom>
          <a:noFill/>
        </p:spPr>
        <p:txBody>
          <a:bodyPr wrap="square" rtlCol="0">
            <a:spAutoFit/>
          </a:bodyPr>
          <a:lstStyle/>
          <a:p>
            <a:r>
              <a:rPr lang="en-US" smtClean="0"/>
              <a:t>Rất lớn</a:t>
            </a:r>
            <a:endParaRPr lang="vi-VN"/>
          </a:p>
        </p:txBody>
      </p:sp>
      <p:sp>
        <p:nvSpPr>
          <p:cNvPr id="50" name="TextBox 49"/>
          <p:cNvSpPr txBox="1"/>
          <p:nvPr/>
        </p:nvSpPr>
        <p:spPr>
          <a:xfrm>
            <a:off x="4429124" y="6286520"/>
            <a:ext cx="1000132" cy="369332"/>
          </a:xfrm>
          <a:prstGeom prst="rect">
            <a:avLst/>
          </a:prstGeom>
          <a:noFill/>
          <a:ln>
            <a:noFill/>
          </a:ln>
        </p:spPr>
        <p:txBody>
          <a:bodyPr wrap="square" rtlCol="0">
            <a:spAutoFit/>
          </a:bodyPr>
          <a:lstStyle/>
          <a:p>
            <a:r>
              <a:rPr lang="en-US" smtClean="0"/>
              <a:t>Lớn</a:t>
            </a:r>
            <a:endParaRPr lang="vi-VN"/>
          </a:p>
        </p:txBody>
      </p:sp>
      <p:sp>
        <p:nvSpPr>
          <p:cNvPr id="54" name="TextBox 53"/>
          <p:cNvSpPr txBox="1"/>
          <p:nvPr/>
        </p:nvSpPr>
        <p:spPr>
          <a:xfrm>
            <a:off x="5572132" y="2500306"/>
            <a:ext cx="857256" cy="646331"/>
          </a:xfrm>
          <a:prstGeom prst="rect">
            <a:avLst/>
          </a:prstGeom>
          <a:noFill/>
        </p:spPr>
        <p:txBody>
          <a:bodyPr wrap="square" rtlCol="0">
            <a:spAutoFit/>
          </a:bodyPr>
          <a:lstStyle/>
          <a:p>
            <a:r>
              <a:rPr lang="en-US" smtClean="0"/>
              <a:t>Không có</a:t>
            </a:r>
            <a:endParaRPr lang="vi-VN"/>
          </a:p>
        </p:txBody>
      </p:sp>
      <p:sp>
        <p:nvSpPr>
          <p:cNvPr id="55" name="TextBox 54"/>
          <p:cNvSpPr txBox="1"/>
          <p:nvPr/>
        </p:nvSpPr>
        <p:spPr>
          <a:xfrm>
            <a:off x="5572132" y="3429000"/>
            <a:ext cx="857256" cy="369332"/>
          </a:xfrm>
          <a:prstGeom prst="rect">
            <a:avLst/>
          </a:prstGeom>
          <a:noFill/>
        </p:spPr>
        <p:txBody>
          <a:bodyPr wrap="square" rtlCol="0">
            <a:spAutoFit/>
          </a:bodyPr>
          <a:lstStyle/>
          <a:p>
            <a:r>
              <a:rPr lang="en-US" smtClean="0"/>
              <a:t>Râu</a:t>
            </a:r>
            <a:endParaRPr lang="vi-VN"/>
          </a:p>
        </p:txBody>
      </p:sp>
      <p:sp>
        <p:nvSpPr>
          <p:cNvPr id="56" name="TextBox 55"/>
          <p:cNvSpPr txBox="1"/>
          <p:nvPr/>
        </p:nvSpPr>
        <p:spPr>
          <a:xfrm>
            <a:off x="5500694" y="4071942"/>
            <a:ext cx="1071570" cy="646331"/>
          </a:xfrm>
          <a:prstGeom prst="rect">
            <a:avLst/>
          </a:prstGeom>
          <a:noFill/>
        </p:spPr>
        <p:txBody>
          <a:bodyPr wrap="square" rtlCol="0">
            <a:spAutoFit/>
          </a:bodyPr>
          <a:lstStyle/>
          <a:p>
            <a:r>
              <a:rPr lang="en-US" smtClean="0"/>
              <a:t>Chân </a:t>
            </a:r>
          </a:p>
          <a:p>
            <a:r>
              <a:rPr lang="en-US" smtClean="0"/>
              <a:t>kiếm</a:t>
            </a:r>
            <a:endParaRPr lang="vi-VN"/>
          </a:p>
        </p:txBody>
      </p:sp>
      <p:sp>
        <p:nvSpPr>
          <p:cNvPr id="57" name="TextBox 56"/>
          <p:cNvSpPr txBox="1"/>
          <p:nvPr/>
        </p:nvSpPr>
        <p:spPr>
          <a:xfrm>
            <a:off x="5643570" y="4714884"/>
            <a:ext cx="928694" cy="646331"/>
          </a:xfrm>
          <a:prstGeom prst="rect">
            <a:avLst/>
          </a:prstGeom>
          <a:noFill/>
        </p:spPr>
        <p:txBody>
          <a:bodyPr wrap="square" rtlCol="0">
            <a:spAutoFit/>
          </a:bodyPr>
          <a:lstStyle/>
          <a:p>
            <a:r>
              <a:rPr lang="en-US" smtClean="0"/>
              <a:t>Chân bò</a:t>
            </a:r>
            <a:endParaRPr lang="vi-VN"/>
          </a:p>
        </p:txBody>
      </p:sp>
      <p:sp>
        <p:nvSpPr>
          <p:cNvPr id="58" name="TextBox 57"/>
          <p:cNvSpPr txBox="1"/>
          <p:nvPr/>
        </p:nvSpPr>
        <p:spPr>
          <a:xfrm>
            <a:off x="5643570" y="5357826"/>
            <a:ext cx="928694" cy="646331"/>
          </a:xfrm>
          <a:prstGeom prst="rect">
            <a:avLst/>
          </a:prstGeom>
          <a:noFill/>
        </p:spPr>
        <p:txBody>
          <a:bodyPr wrap="square" rtlCol="0">
            <a:spAutoFit/>
          </a:bodyPr>
          <a:lstStyle/>
          <a:p>
            <a:r>
              <a:rPr lang="en-US" smtClean="0"/>
              <a:t>Chân bò</a:t>
            </a:r>
            <a:endParaRPr lang="vi-VN"/>
          </a:p>
        </p:txBody>
      </p:sp>
      <p:sp>
        <p:nvSpPr>
          <p:cNvPr id="59" name="TextBox 58"/>
          <p:cNvSpPr txBox="1"/>
          <p:nvPr/>
        </p:nvSpPr>
        <p:spPr>
          <a:xfrm>
            <a:off x="5572132" y="6143644"/>
            <a:ext cx="857256" cy="646331"/>
          </a:xfrm>
          <a:prstGeom prst="rect">
            <a:avLst/>
          </a:prstGeom>
          <a:noFill/>
          <a:ln>
            <a:noFill/>
          </a:ln>
        </p:spPr>
        <p:txBody>
          <a:bodyPr wrap="square" rtlCol="0">
            <a:spAutoFit/>
          </a:bodyPr>
          <a:lstStyle/>
          <a:p>
            <a:r>
              <a:rPr lang="en-US" smtClean="0"/>
              <a:t>Chân  bò</a:t>
            </a:r>
            <a:endParaRPr lang="vi-VN"/>
          </a:p>
        </p:txBody>
      </p:sp>
      <p:sp>
        <p:nvSpPr>
          <p:cNvPr id="60" name="TextBox 59"/>
          <p:cNvSpPr txBox="1"/>
          <p:nvPr/>
        </p:nvSpPr>
        <p:spPr>
          <a:xfrm>
            <a:off x="6500826" y="5500702"/>
            <a:ext cx="2643174" cy="400110"/>
          </a:xfrm>
          <a:prstGeom prst="rect">
            <a:avLst/>
          </a:prstGeom>
          <a:noFill/>
        </p:spPr>
        <p:txBody>
          <a:bodyPr wrap="square" rtlCol="0">
            <a:spAutoFit/>
          </a:bodyPr>
          <a:lstStyle/>
          <a:p>
            <a:pPr lvl="0">
              <a:defRPr/>
            </a:pPr>
            <a:r>
              <a:rPr lang="en-US" sz="2000" smtClean="0">
                <a:latin typeface="Times New Roman" pitchFamily="18" charset="0"/>
                <a:cs typeface="Times New Roman" pitchFamily="18" charset="0"/>
              </a:rPr>
              <a:t>Chân dài giống nhện</a:t>
            </a:r>
          </a:p>
        </p:txBody>
      </p:sp>
    </p:spTree>
    <p:extLst>
      <p:ext uri="{BB962C8B-B14F-4D97-AF65-F5344CB8AC3E}">
        <p14:creationId xmlns:p14="http://schemas.microsoft.com/office/powerpoint/2010/main" val="193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blinds(horizontal)">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blinds(horizontal)">
                                      <p:cBhvr>
                                        <p:cTn id="3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5" grpId="0"/>
      <p:bldP spid="26" grpId="0"/>
      <p:bldP spid="27" grpId="0"/>
      <p:bldP spid="28" grpId="0"/>
      <p:bldP spid="29" grpId="0"/>
      <p:bldP spid="6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52400" y="0"/>
            <a:ext cx="6575839" cy="36933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wrap="none">
            <a:spAutoFit/>
          </a:bodyPr>
          <a:lstStyle/>
          <a:p>
            <a:r>
              <a:rPr lang="en-US" b="1">
                <a:solidFill>
                  <a:srgbClr val="FF0000"/>
                </a:solidFill>
              </a:rPr>
              <a:t>Một số đại diện khác của lớp Giáp xác nước mặn, nước lợ</a:t>
            </a:r>
          </a:p>
        </p:txBody>
      </p:sp>
      <p:pic>
        <p:nvPicPr>
          <p:cNvPr id="13317" name="Picture 5" descr="Tom su"/>
          <p:cNvPicPr>
            <a:picLocks noChangeAspect="1" noChangeArrowheads="1"/>
          </p:cNvPicPr>
          <p:nvPr/>
        </p:nvPicPr>
        <p:blipFill>
          <a:blip r:embed="rId2"/>
          <a:srcRect t="4715" r="15826"/>
          <a:stretch>
            <a:fillRect/>
          </a:stretch>
        </p:blipFill>
        <p:spPr bwMode="auto">
          <a:xfrm>
            <a:off x="381000" y="533400"/>
            <a:ext cx="3962400" cy="2667000"/>
          </a:xfrm>
          <a:prstGeom prst="rect">
            <a:avLst/>
          </a:prstGeom>
          <a:ln>
            <a:noFill/>
          </a:ln>
          <a:effectLst>
            <a:softEdge rad="112500"/>
          </a:effectLst>
        </p:spPr>
      </p:pic>
      <p:sp>
        <p:nvSpPr>
          <p:cNvPr id="13318" name="Text Box 6"/>
          <p:cNvSpPr txBox="1">
            <a:spLocks noChangeArrowheads="1"/>
          </p:cNvSpPr>
          <p:nvPr/>
        </p:nvSpPr>
        <p:spPr bwMode="auto">
          <a:xfrm>
            <a:off x="1219200" y="3200400"/>
            <a:ext cx="2057400" cy="381000"/>
          </a:xfrm>
          <a:prstGeom prst="rect">
            <a:avLst/>
          </a:prstGeom>
          <a:noFill/>
          <a:ln w="9525">
            <a:noFill/>
            <a:miter lim="800000"/>
            <a:headEnd/>
            <a:tailEnd/>
          </a:ln>
        </p:spPr>
        <p:txBody>
          <a:bodyPr>
            <a:spAutoFit/>
          </a:bodyPr>
          <a:lstStyle/>
          <a:p>
            <a:pPr algn="ctr">
              <a:spcBef>
                <a:spcPct val="50000"/>
              </a:spcBef>
            </a:pPr>
            <a:r>
              <a:rPr lang="en-US" sz="1800" b="1">
                <a:solidFill>
                  <a:srgbClr val="1403ED"/>
                </a:solidFill>
              </a:rPr>
              <a:t>Tôm sú</a:t>
            </a:r>
          </a:p>
        </p:txBody>
      </p:sp>
      <p:pic>
        <p:nvPicPr>
          <p:cNvPr id="13319" name="Picture 7" descr="TomHeTruDong"/>
          <p:cNvPicPr>
            <a:picLocks noChangeAspect="1" noChangeArrowheads="1"/>
          </p:cNvPicPr>
          <p:nvPr/>
        </p:nvPicPr>
        <p:blipFill>
          <a:blip r:embed="rId3"/>
          <a:srcRect/>
          <a:stretch>
            <a:fillRect/>
          </a:stretch>
        </p:blipFill>
        <p:spPr bwMode="auto">
          <a:xfrm>
            <a:off x="4708939" y="533400"/>
            <a:ext cx="4038600" cy="2667000"/>
          </a:xfrm>
          <a:prstGeom prst="rect">
            <a:avLst/>
          </a:prstGeom>
          <a:ln>
            <a:noFill/>
          </a:ln>
          <a:effectLst>
            <a:softEdge rad="112500"/>
          </a:effectLst>
        </p:spPr>
      </p:pic>
      <p:sp>
        <p:nvSpPr>
          <p:cNvPr id="13320" name="Text Box 8"/>
          <p:cNvSpPr txBox="1">
            <a:spLocks noChangeArrowheads="1"/>
          </p:cNvSpPr>
          <p:nvPr/>
        </p:nvSpPr>
        <p:spPr bwMode="auto">
          <a:xfrm>
            <a:off x="6386513" y="3211513"/>
            <a:ext cx="1004887" cy="369887"/>
          </a:xfrm>
          <a:prstGeom prst="rect">
            <a:avLst/>
          </a:prstGeom>
          <a:noFill/>
          <a:ln w="9525">
            <a:noFill/>
            <a:miter lim="800000"/>
            <a:headEnd/>
            <a:tailEnd/>
          </a:ln>
        </p:spPr>
        <p:txBody>
          <a:bodyPr wrap="none">
            <a:spAutoFit/>
          </a:bodyPr>
          <a:lstStyle/>
          <a:p>
            <a:r>
              <a:rPr lang="en-US" sz="1800" b="1">
                <a:solidFill>
                  <a:srgbClr val="1403ED"/>
                </a:solidFill>
              </a:rPr>
              <a:t>Tôm he</a:t>
            </a:r>
          </a:p>
        </p:txBody>
      </p:sp>
      <p:pic>
        <p:nvPicPr>
          <p:cNvPr id="13325" name="Picture 13" descr="tom_cang-xanh"/>
          <p:cNvPicPr>
            <a:picLocks noChangeAspect="1" noChangeArrowheads="1"/>
          </p:cNvPicPr>
          <p:nvPr/>
        </p:nvPicPr>
        <p:blipFill>
          <a:blip r:embed="rId4"/>
          <a:srcRect/>
          <a:stretch>
            <a:fillRect/>
          </a:stretch>
        </p:blipFill>
        <p:spPr bwMode="auto">
          <a:xfrm>
            <a:off x="566549" y="3662752"/>
            <a:ext cx="4038600" cy="2743200"/>
          </a:xfrm>
          <a:prstGeom prst="rect">
            <a:avLst/>
          </a:prstGeom>
          <a:ln>
            <a:noFill/>
          </a:ln>
          <a:effectLst>
            <a:softEdge rad="112500"/>
          </a:effectLst>
        </p:spPr>
      </p:pic>
      <p:sp>
        <p:nvSpPr>
          <p:cNvPr id="13326" name="Text Box 14"/>
          <p:cNvSpPr txBox="1">
            <a:spLocks noChangeArrowheads="1"/>
          </p:cNvSpPr>
          <p:nvPr/>
        </p:nvSpPr>
        <p:spPr bwMode="auto">
          <a:xfrm>
            <a:off x="711011" y="6405952"/>
            <a:ext cx="3749675" cy="369888"/>
          </a:xfrm>
          <a:prstGeom prst="rect">
            <a:avLst/>
          </a:prstGeom>
          <a:noFill/>
          <a:ln w="9525">
            <a:noFill/>
            <a:miter lim="800000"/>
            <a:headEnd/>
            <a:tailEnd/>
          </a:ln>
        </p:spPr>
        <p:txBody>
          <a:bodyPr>
            <a:spAutoFit/>
          </a:bodyPr>
          <a:lstStyle/>
          <a:p>
            <a:pPr algn="ctr"/>
            <a:r>
              <a:rPr lang="en-US" sz="1800" b="1">
                <a:solidFill>
                  <a:srgbClr val="0000CC"/>
                </a:solidFill>
              </a:rPr>
              <a:t>Tôm càng xanh</a:t>
            </a:r>
          </a:p>
        </p:txBody>
      </p:sp>
      <p:pic>
        <p:nvPicPr>
          <p:cNvPr id="13" name="Picture 9" descr="Tom-hum-2"/>
          <p:cNvPicPr>
            <a:picLocks noChangeAspect="1" noChangeArrowheads="1"/>
          </p:cNvPicPr>
          <p:nvPr/>
        </p:nvPicPr>
        <p:blipFill>
          <a:blip r:embed="rId5"/>
          <a:srcRect/>
          <a:stretch>
            <a:fillRect/>
          </a:stretch>
        </p:blipFill>
        <p:spPr bwMode="auto">
          <a:xfrm>
            <a:off x="4654112" y="3660124"/>
            <a:ext cx="4355460" cy="2661670"/>
          </a:xfrm>
          <a:prstGeom prst="rect">
            <a:avLst/>
          </a:prstGeom>
          <a:ln>
            <a:noFill/>
          </a:ln>
          <a:effectLst>
            <a:softEdge rad="112500"/>
          </a:effectLst>
        </p:spPr>
      </p:pic>
      <p:sp>
        <p:nvSpPr>
          <p:cNvPr id="14" name="Text Box 10"/>
          <p:cNvSpPr txBox="1">
            <a:spLocks noChangeArrowheads="1"/>
          </p:cNvSpPr>
          <p:nvPr/>
        </p:nvSpPr>
        <p:spPr bwMode="auto">
          <a:xfrm>
            <a:off x="5841242" y="6324422"/>
            <a:ext cx="1981200" cy="400110"/>
          </a:xfrm>
          <a:prstGeom prst="rect">
            <a:avLst/>
          </a:prstGeom>
          <a:noFill/>
          <a:ln w="9525">
            <a:noFill/>
            <a:miter lim="800000"/>
            <a:headEnd/>
            <a:tailEnd/>
          </a:ln>
        </p:spPr>
        <p:txBody>
          <a:bodyPr>
            <a:spAutoFit/>
          </a:bodyPr>
          <a:lstStyle/>
          <a:p>
            <a:pPr algn="ctr"/>
            <a:r>
              <a:rPr lang="en-US" sz="2000" b="1">
                <a:solidFill>
                  <a:srgbClr val="0070C0"/>
                </a:solidFill>
              </a:rPr>
              <a:t>Tôm hùm</a:t>
            </a:r>
          </a:p>
        </p:txBody>
      </p:sp>
    </p:spTree>
    <p:extLst>
      <p:ext uri="{BB962C8B-B14F-4D97-AF65-F5344CB8AC3E}">
        <p14:creationId xmlns:p14="http://schemas.microsoft.com/office/powerpoint/2010/main" val="413741957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diamond(in)">
                                      <p:cBhvr>
                                        <p:cTn id="7" dur="500"/>
                                        <p:tgtEl>
                                          <p:spTgt spid="1331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3318"/>
                                        </p:tgtEl>
                                        <p:attrNameLst>
                                          <p:attrName>style.visibility</p:attrName>
                                        </p:attrNameLst>
                                      </p:cBhvr>
                                      <p:to>
                                        <p:strVal val="visible"/>
                                      </p:to>
                                    </p:set>
                                    <p:animEffect transition="in" filter="diamond(in)">
                                      <p:cBhvr>
                                        <p:cTn id="10" dur="500"/>
                                        <p:tgtEl>
                                          <p:spTgt spid="13318"/>
                                        </p:tgtEl>
                                      </p:cBhvr>
                                    </p:animEffect>
                                  </p:childTnLst>
                                </p:cTn>
                              </p:par>
                              <p:par>
                                <p:cTn id="11" presetID="8" presetClass="entr" presetSubtype="16" fill="hold" nodeType="withEffect">
                                  <p:stCondLst>
                                    <p:cond delay="0"/>
                                  </p:stCondLst>
                                  <p:childTnLst>
                                    <p:set>
                                      <p:cBhvr>
                                        <p:cTn id="12" dur="1" fill="hold">
                                          <p:stCondLst>
                                            <p:cond delay="0"/>
                                          </p:stCondLst>
                                        </p:cTn>
                                        <p:tgtEl>
                                          <p:spTgt spid="13319"/>
                                        </p:tgtEl>
                                        <p:attrNameLst>
                                          <p:attrName>style.visibility</p:attrName>
                                        </p:attrNameLst>
                                      </p:cBhvr>
                                      <p:to>
                                        <p:strVal val="visible"/>
                                      </p:to>
                                    </p:set>
                                    <p:animEffect transition="in" filter="diamond(in)">
                                      <p:cBhvr>
                                        <p:cTn id="13" dur="500"/>
                                        <p:tgtEl>
                                          <p:spTgt spid="13319"/>
                                        </p:tgtEl>
                                      </p:cBhvr>
                                    </p:animEffect>
                                  </p:childTnLst>
                                </p:cTn>
                              </p:par>
                              <p:par>
                                <p:cTn id="14" presetID="8" presetClass="entr" presetSubtype="16" fill="hold" nodeType="withEffect">
                                  <p:stCondLst>
                                    <p:cond delay="0"/>
                                  </p:stCondLst>
                                  <p:childTnLst>
                                    <p:set>
                                      <p:cBhvr>
                                        <p:cTn id="15" dur="1" fill="hold">
                                          <p:stCondLst>
                                            <p:cond delay="0"/>
                                          </p:stCondLst>
                                        </p:cTn>
                                        <p:tgtEl>
                                          <p:spTgt spid="13320">
                                            <p:txEl>
                                              <p:pRg st="0" end="0"/>
                                            </p:txEl>
                                          </p:spTgt>
                                        </p:tgtEl>
                                        <p:attrNameLst>
                                          <p:attrName>style.visibility</p:attrName>
                                        </p:attrNameLst>
                                      </p:cBhvr>
                                      <p:to>
                                        <p:strVal val="visible"/>
                                      </p:to>
                                    </p:set>
                                    <p:animEffect transition="in" filter="diamond(in)">
                                      <p:cBhvr>
                                        <p:cTn id="16" dur="500"/>
                                        <p:tgtEl>
                                          <p:spTgt spid="13320">
                                            <p:txEl>
                                              <p:pRg st="0" end="0"/>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13325"/>
                                        </p:tgtEl>
                                        <p:attrNameLst>
                                          <p:attrName>style.visibility</p:attrName>
                                        </p:attrNameLst>
                                      </p:cBhvr>
                                      <p:to>
                                        <p:strVal val="visible"/>
                                      </p:to>
                                    </p:set>
                                    <p:animEffect transition="in" filter="diamond(in)">
                                      <p:cBhvr>
                                        <p:cTn id="19" dur="500"/>
                                        <p:tgtEl>
                                          <p:spTgt spid="13325"/>
                                        </p:tgtEl>
                                      </p:cBhvr>
                                    </p:animEffect>
                                  </p:childTnLst>
                                </p:cTn>
                              </p:par>
                              <p:par>
                                <p:cTn id="20" presetID="8" presetClass="entr" presetSubtype="16" fill="hold" nodeType="withEffect">
                                  <p:stCondLst>
                                    <p:cond delay="0"/>
                                  </p:stCondLst>
                                  <p:childTnLst>
                                    <p:set>
                                      <p:cBhvr>
                                        <p:cTn id="21" dur="1" fill="hold">
                                          <p:stCondLst>
                                            <p:cond delay="0"/>
                                          </p:stCondLst>
                                        </p:cTn>
                                        <p:tgtEl>
                                          <p:spTgt spid="13326">
                                            <p:txEl>
                                              <p:pRg st="0" end="0"/>
                                            </p:txEl>
                                          </p:spTgt>
                                        </p:tgtEl>
                                        <p:attrNameLst>
                                          <p:attrName>style.visibility</p:attrName>
                                        </p:attrNameLst>
                                      </p:cBhvr>
                                      <p:to>
                                        <p:strVal val="visible"/>
                                      </p:to>
                                    </p:set>
                                    <p:animEffect transition="in" filter="diamond(in)">
                                      <p:cBhvr>
                                        <p:cTn id="22" dur="750"/>
                                        <p:tgtEl>
                                          <p:spTgt spid="13326">
                                            <p:txEl>
                                              <p:pRg st="0" end="0"/>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diamond(in)">
                                      <p:cBhvr>
                                        <p:cTn id="2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609600"/>
          </a:xfrm>
        </p:spPr>
        <p:style>
          <a:lnRef idx="2">
            <a:schemeClr val="accent1"/>
          </a:lnRef>
          <a:fillRef idx="1">
            <a:schemeClr val="lt1"/>
          </a:fillRef>
          <a:effectRef idx="0">
            <a:schemeClr val="accent1"/>
          </a:effectRef>
          <a:fontRef idx="minor">
            <a:schemeClr val="dk1"/>
          </a:fontRef>
        </p:style>
        <p:txBody>
          <a:bodyPr/>
          <a:lstStyle/>
          <a:p>
            <a:r>
              <a:rPr lang="en-US" sz="2400" b="1" smtClean="0">
                <a:solidFill>
                  <a:srgbClr val="FF0000"/>
                </a:solidFill>
                <a:latin typeface="Arial" pitchFamily="34" charset="0"/>
                <a:cs typeface="Arial" pitchFamily="34" charset="0"/>
              </a:rPr>
              <a:t>Các loại tép</a:t>
            </a:r>
          </a:p>
        </p:txBody>
      </p:sp>
      <p:sp>
        <p:nvSpPr>
          <p:cNvPr id="19459" name="Content Placeholder 2"/>
          <p:cNvSpPr>
            <a:spLocks noGrp="1"/>
          </p:cNvSpPr>
          <p:nvPr>
            <p:ph idx="1"/>
          </p:nvPr>
        </p:nvSpPr>
        <p:spPr>
          <a:xfrm>
            <a:off x="1066800" y="3246438"/>
            <a:ext cx="2819400" cy="487362"/>
          </a:xfrm>
        </p:spPr>
        <p:txBody>
          <a:bodyPr/>
          <a:lstStyle/>
          <a:p>
            <a:pPr algn="ctr">
              <a:buFont typeface="Arial" pitchFamily="34" charset="0"/>
              <a:buNone/>
            </a:pPr>
            <a:r>
              <a:rPr lang="en-US" sz="1800" smtClean="0">
                <a:solidFill>
                  <a:srgbClr val="FF0000"/>
                </a:solidFill>
                <a:latin typeface="Arial" pitchFamily="34" charset="0"/>
                <a:cs typeface="Arial" pitchFamily="34" charset="0"/>
              </a:rPr>
              <a:t>Ruốc biển</a:t>
            </a:r>
          </a:p>
        </p:txBody>
      </p:sp>
      <p:pic>
        <p:nvPicPr>
          <p:cNvPr id="19460" name="Picture 3" descr="http://mytour.vn/upload_images/Image/Dung%20%C4%90%E1%BA%B7ng/m%20th%E1%BB%B1c/M%E1%BA%AFm%20t%C3%A9p/umv1346393049.jpg"/>
          <p:cNvPicPr>
            <a:picLocks noChangeAspect="1" noChangeArrowheads="1"/>
          </p:cNvPicPr>
          <p:nvPr/>
        </p:nvPicPr>
        <p:blipFill>
          <a:blip r:embed="rId2"/>
          <a:srcRect/>
          <a:stretch>
            <a:fillRect/>
          </a:stretch>
        </p:blipFill>
        <p:spPr bwMode="auto">
          <a:xfrm>
            <a:off x="247650" y="609600"/>
            <a:ext cx="4191000" cy="2600325"/>
          </a:xfrm>
          <a:prstGeom prst="ellipse">
            <a:avLst/>
          </a:prstGeom>
          <a:ln>
            <a:noFill/>
          </a:ln>
          <a:effectLst>
            <a:softEdge rad="112500"/>
          </a:effectLst>
        </p:spPr>
      </p:pic>
      <p:pic>
        <p:nvPicPr>
          <p:cNvPr id="19461" name="Picture 4" descr="http://baoapbac.vn/dataimages/201309/original/images760327_IMG_0157.JPG"/>
          <p:cNvPicPr>
            <a:picLocks noChangeAspect="1" noChangeArrowheads="1"/>
          </p:cNvPicPr>
          <p:nvPr/>
        </p:nvPicPr>
        <p:blipFill>
          <a:blip r:embed="rId3"/>
          <a:srcRect/>
          <a:stretch>
            <a:fillRect/>
          </a:stretch>
        </p:blipFill>
        <p:spPr bwMode="auto">
          <a:xfrm>
            <a:off x="4648200" y="609600"/>
            <a:ext cx="4267200" cy="2590800"/>
          </a:xfrm>
          <a:prstGeom prst="ellipse">
            <a:avLst/>
          </a:prstGeom>
          <a:ln>
            <a:noFill/>
          </a:ln>
          <a:effectLst>
            <a:softEdge rad="112500"/>
          </a:effectLst>
        </p:spPr>
      </p:pic>
      <p:pic>
        <p:nvPicPr>
          <p:cNvPr id="19462" name="Picture 5" descr="https://thuysanco.files.wordpress.com/2012/03/tep_rong.jpg"/>
          <p:cNvPicPr>
            <a:picLocks noChangeAspect="1" noChangeArrowheads="1"/>
          </p:cNvPicPr>
          <p:nvPr/>
        </p:nvPicPr>
        <p:blipFill>
          <a:blip r:embed="rId4"/>
          <a:srcRect/>
          <a:stretch>
            <a:fillRect/>
          </a:stretch>
        </p:blipFill>
        <p:spPr bwMode="auto">
          <a:xfrm>
            <a:off x="228600" y="3657600"/>
            <a:ext cx="4210050" cy="2819400"/>
          </a:xfrm>
          <a:prstGeom prst="ellipse">
            <a:avLst/>
          </a:prstGeom>
          <a:ln>
            <a:noFill/>
          </a:ln>
          <a:effectLst>
            <a:softEdge rad="112500"/>
          </a:effectLst>
        </p:spPr>
      </p:pic>
      <p:pic>
        <p:nvPicPr>
          <p:cNvPr id="19463" name="Picture 6" descr="http://i43.photobucket.com/albums/e359/canloooong/tep3-1.jpg"/>
          <p:cNvPicPr>
            <a:picLocks noChangeAspect="1" noChangeArrowheads="1"/>
          </p:cNvPicPr>
          <p:nvPr/>
        </p:nvPicPr>
        <p:blipFill>
          <a:blip r:embed="rId5"/>
          <a:srcRect/>
          <a:stretch>
            <a:fillRect/>
          </a:stretch>
        </p:blipFill>
        <p:spPr bwMode="auto">
          <a:xfrm>
            <a:off x="4762500" y="3702216"/>
            <a:ext cx="4267200" cy="2819400"/>
          </a:xfrm>
          <a:prstGeom prst="ellipse">
            <a:avLst/>
          </a:prstGeom>
          <a:ln>
            <a:noFill/>
          </a:ln>
          <a:effectLst>
            <a:softEdge rad="112500"/>
          </a:effectLst>
        </p:spPr>
      </p:pic>
      <p:sp>
        <p:nvSpPr>
          <p:cNvPr id="19464" name="Content Placeholder 2"/>
          <p:cNvSpPr txBox="1">
            <a:spLocks/>
          </p:cNvSpPr>
          <p:nvPr/>
        </p:nvSpPr>
        <p:spPr bwMode="auto">
          <a:xfrm>
            <a:off x="5486400" y="3238500"/>
            <a:ext cx="2819400" cy="487363"/>
          </a:xfrm>
          <a:prstGeom prst="rect">
            <a:avLst/>
          </a:prstGeom>
          <a:noFill/>
          <a:ln w="9525">
            <a:noFill/>
            <a:miter lim="800000"/>
            <a:headEnd/>
            <a:tailEnd/>
          </a:ln>
        </p:spPr>
        <p:txBody>
          <a:bodyPr/>
          <a:lstStyle/>
          <a:p>
            <a:pPr marL="342900" indent="-342900" algn="ctr" eaLnBrk="0" hangingPunct="0">
              <a:spcBef>
                <a:spcPct val="20000"/>
              </a:spcBef>
              <a:buFont typeface="Arial" pitchFamily="34" charset="0"/>
              <a:buNone/>
            </a:pPr>
            <a:r>
              <a:rPr lang="en-US" sz="1800">
                <a:solidFill>
                  <a:srgbClr val="FF0000"/>
                </a:solidFill>
              </a:rPr>
              <a:t>Tép đồng</a:t>
            </a:r>
          </a:p>
        </p:txBody>
      </p:sp>
      <p:sp>
        <p:nvSpPr>
          <p:cNvPr id="19465" name="Content Placeholder 2"/>
          <p:cNvSpPr txBox="1">
            <a:spLocks/>
          </p:cNvSpPr>
          <p:nvPr/>
        </p:nvSpPr>
        <p:spPr bwMode="auto">
          <a:xfrm>
            <a:off x="5334000" y="6484938"/>
            <a:ext cx="2819400" cy="487362"/>
          </a:xfrm>
          <a:prstGeom prst="rect">
            <a:avLst/>
          </a:prstGeom>
          <a:noFill/>
          <a:ln w="9525">
            <a:noFill/>
            <a:miter lim="800000"/>
            <a:headEnd/>
            <a:tailEnd/>
          </a:ln>
        </p:spPr>
        <p:txBody>
          <a:bodyPr/>
          <a:lstStyle/>
          <a:p>
            <a:pPr marL="342900" indent="-342900" algn="ctr" eaLnBrk="0" hangingPunct="0">
              <a:spcBef>
                <a:spcPct val="20000"/>
              </a:spcBef>
              <a:buFont typeface="Arial" pitchFamily="34" charset="0"/>
              <a:buNone/>
            </a:pPr>
            <a:r>
              <a:rPr lang="en-US" sz="1800">
                <a:solidFill>
                  <a:srgbClr val="FF0000"/>
                </a:solidFill>
              </a:rPr>
              <a:t>Tép cảnh</a:t>
            </a:r>
          </a:p>
        </p:txBody>
      </p:sp>
      <p:sp>
        <p:nvSpPr>
          <p:cNvPr id="19466" name="Content Placeholder 2"/>
          <p:cNvSpPr txBox="1">
            <a:spLocks/>
          </p:cNvSpPr>
          <p:nvPr/>
        </p:nvSpPr>
        <p:spPr bwMode="auto">
          <a:xfrm>
            <a:off x="914400" y="6503988"/>
            <a:ext cx="2819400" cy="487362"/>
          </a:xfrm>
          <a:prstGeom prst="rect">
            <a:avLst/>
          </a:prstGeom>
          <a:noFill/>
          <a:ln w="9525">
            <a:noFill/>
            <a:miter lim="800000"/>
            <a:headEnd/>
            <a:tailEnd/>
          </a:ln>
        </p:spPr>
        <p:txBody>
          <a:bodyPr/>
          <a:lstStyle/>
          <a:p>
            <a:pPr marL="342900" indent="-342900" algn="ctr" eaLnBrk="0" hangingPunct="0">
              <a:spcBef>
                <a:spcPct val="20000"/>
              </a:spcBef>
              <a:buFont typeface="Arial" pitchFamily="34" charset="0"/>
              <a:buNone/>
            </a:pPr>
            <a:r>
              <a:rPr lang="en-US" sz="1800">
                <a:solidFill>
                  <a:srgbClr val="FF0000"/>
                </a:solidFill>
              </a:rPr>
              <a:t>Tép sông</a:t>
            </a:r>
          </a:p>
        </p:txBody>
      </p:sp>
    </p:spTree>
    <p:extLst>
      <p:ext uri="{BB962C8B-B14F-4D97-AF65-F5344CB8AC3E}">
        <p14:creationId xmlns:p14="http://schemas.microsoft.com/office/powerpoint/2010/main" val="1746702837"/>
      </p:ext>
    </p:extLst>
  </p:cSld>
  <p:clrMapOvr>
    <a:masterClrMapping/>
  </p:clrMapOvr>
  <p:transition spd="slow" advClick="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Cay%20ND"/>
          <p:cNvPicPr>
            <a:picLocks noChangeAspect="1" noChangeArrowheads="1"/>
          </p:cNvPicPr>
          <p:nvPr/>
        </p:nvPicPr>
        <p:blipFill>
          <a:blip r:embed="rId2"/>
          <a:srcRect/>
          <a:stretch>
            <a:fillRect/>
          </a:stretch>
        </p:blipFill>
        <p:spPr bwMode="auto">
          <a:xfrm>
            <a:off x="0" y="0"/>
            <a:ext cx="4648200"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438" name="Text Box 6"/>
          <p:cNvSpPr txBox="1">
            <a:spLocks noChangeArrowheads="1"/>
          </p:cNvSpPr>
          <p:nvPr/>
        </p:nvSpPr>
        <p:spPr bwMode="auto">
          <a:xfrm>
            <a:off x="1580271" y="3124200"/>
            <a:ext cx="1205779" cy="400110"/>
          </a:xfrm>
          <a:prstGeom prst="rect">
            <a:avLst/>
          </a:prstGeom>
          <a:noFill/>
          <a:ln w="9525">
            <a:noFill/>
            <a:miter lim="800000"/>
            <a:headEnd/>
            <a:tailEnd/>
          </a:ln>
        </p:spPr>
        <p:txBody>
          <a:bodyPr wrap="none">
            <a:spAutoFit/>
          </a:bodyPr>
          <a:lstStyle/>
          <a:p>
            <a:r>
              <a:rPr lang="en-US" sz="2000" b="1">
                <a:solidFill>
                  <a:srgbClr val="FF0000"/>
                </a:solidFill>
              </a:rPr>
              <a:t>Con </a:t>
            </a:r>
            <a:r>
              <a:rPr lang="en-US" sz="2000" b="1" smtClean="0">
                <a:solidFill>
                  <a:srgbClr val="FF0000"/>
                </a:solidFill>
              </a:rPr>
              <a:t>cáy</a:t>
            </a:r>
            <a:endParaRPr lang="en-US" sz="2000" b="1">
              <a:solidFill>
                <a:srgbClr val="FF0000"/>
              </a:solidFill>
            </a:endParaRPr>
          </a:p>
        </p:txBody>
      </p:sp>
      <p:sp>
        <p:nvSpPr>
          <p:cNvPr id="18441" name="Text Box 9"/>
          <p:cNvSpPr txBox="1">
            <a:spLocks noChangeArrowheads="1"/>
          </p:cNvSpPr>
          <p:nvPr/>
        </p:nvSpPr>
        <p:spPr bwMode="auto">
          <a:xfrm>
            <a:off x="6172200" y="3184525"/>
            <a:ext cx="1305165" cy="400110"/>
          </a:xfrm>
          <a:prstGeom prst="rect">
            <a:avLst/>
          </a:prstGeom>
          <a:noFill/>
          <a:ln w="9525">
            <a:noFill/>
            <a:miter lim="800000"/>
            <a:headEnd/>
            <a:tailEnd/>
          </a:ln>
        </p:spPr>
        <p:txBody>
          <a:bodyPr wrap="none">
            <a:spAutoFit/>
          </a:bodyPr>
          <a:lstStyle/>
          <a:p>
            <a:r>
              <a:rPr lang="en-US" sz="2000" b="1">
                <a:solidFill>
                  <a:srgbClr val="FF0000"/>
                </a:solidFill>
              </a:rPr>
              <a:t>Cua biển</a:t>
            </a:r>
          </a:p>
        </p:txBody>
      </p:sp>
      <p:pic>
        <p:nvPicPr>
          <p:cNvPr id="18445" name="Picture 13" descr="còng"/>
          <p:cNvPicPr>
            <a:picLocks noChangeAspect="1" noChangeArrowheads="1"/>
          </p:cNvPicPr>
          <p:nvPr/>
        </p:nvPicPr>
        <p:blipFill>
          <a:blip r:embed="rId3"/>
          <a:srcRect/>
          <a:stretch>
            <a:fillRect/>
          </a:stretch>
        </p:blipFill>
        <p:spPr bwMode="auto">
          <a:xfrm>
            <a:off x="4648200" y="3657600"/>
            <a:ext cx="4495800" cy="2743200"/>
          </a:xfrm>
          <a:prstGeom prst="rect">
            <a:avLst/>
          </a:prstGeom>
          <a:ln>
            <a:noFill/>
          </a:ln>
          <a:effectLst>
            <a:outerShdw blurRad="292100" dist="139700" dir="2700000" algn="tl" rotWithShape="0">
              <a:srgbClr val="333333">
                <a:alpha val="65000"/>
              </a:srgbClr>
            </a:outerShdw>
          </a:effectLst>
        </p:spPr>
      </p:pic>
      <p:sp>
        <p:nvSpPr>
          <p:cNvPr id="18446" name="Text Box 14"/>
          <p:cNvSpPr txBox="1">
            <a:spLocks noChangeArrowheads="1"/>
          </p:cNvSpPr>
          <p:nvPr/>
        </p:nvSpPr>
        <p:spPr bwMode="auto">
          <a:xfrm>
            <a:off x="4648200" y="6411913"/>
            <a:ext cx="4495800" cy="369887"/>
          </a:xfrm>
          <a:prstGeom prst="rect">
            <a:avLst/>
          </a:prstGeom>
          <a:noFill/>
          <a:ln w="9525">
            <a:noFill/>
            <a:miter lim="800000"/>
            <a:headEnd/>
            <a:tailEnd/>
          </a:ln>
        </p:spPr>
        <p:txBody>
          <a:bodyPr>
            <a:spAutoFit/>
          </a:bodyPr>
          <a:lstStyle/>
          <a:p>
            <a:pPr algn="ctr"/>
            <a:r>
              <a:rPr lang="en-US" sz="1800" b="1">
                <a:solidFill>
                  <a:srgbClr val="FF0000"/>
                </a:solidFill>
              </a:rPr>
              <a:t>Con </a:t>
            </a:r>
            <a:r>
              <a:rPr lang="en-US" sz="1800" b="1" smtClean="0">
                <a:solidFill>
                  <a:srgbClr val="FF0000"/>
                </a:solidFill>
              </a:rPr>
              <a:t>còng</a:t>
            </a:r>
            <a:endParaRPr lang="en-US" sz="1800" b="1">
              <a:solidFill>
                <a:srgbClr val="FF0000"/>
              </a:solidFill>
            </a:endParaRPr>
          </a:p>
        </p:txBody>
      </p:sp>
      <p:pic>
        <p:nvPicPr>
          <p:cNvPr id="18449" name="Picture 17" descr="ghẹ"/>
          <p:cNvPicPr>
            <a:picLocks noChangeAspect="1" noChangeArrowheads="1"/>
          </p:cNvPicPr>
          <p:nvPr/>
        </p:nvPicPr>
        <p:blipFill>
          <a:blip r:embed="rId4"/>
          <a:srcRect t="1248" r="1042" b="5173"/>
          <a:stretch>
            <a:fillRect/>
          </a:stretch>
        </p:blipFill>
        <p:spPr bwMode="auto">
          <a:xfrm>
            <a:off x="0" y="3657600"/>
            <a:ext cx="4572000" cy="2743200"/>
          </a:xfrm>
          <a:prstGeom prst="rect">
            <a:avLst/>
          </a:prstGeom>
          <a:ln>
            <a:noFill/>
          </a:ln>
          <a:effectLst>
            <a:outerShdw blurRad="292100" dist="139700" dir="2700000" algn="tl" rotWithShape="0">
              <a:srgbClr val="333333">
                <a:alpha val="65000"/>
              </a:srgbClr>
            </a:outerShdw>
          </a:effectLst>
        </p:spPr>
      </p:pic>
      <p:sp>
        <p:nvSpPr>
          <p:cNvPr id="18450" name="Text Box 18"/>
          <p:cNvSpPr txBox="1">
            <a:spLocks noChangeArrowheads="1"/>
          </p:cNvSpPr>
          <p:nvPr/>
        </p:nvSpPr>
        <p:spPr bwMode="auto">
          <a:xfrm>
            <a:off x="1084263" y="6384925"/>
            <a:ext cx="1201737" cy="396875"/>
          </a:xfrm>
          <a:prstGeom prst="rect">
            <a:avLst/>
          </a:prstGeom>
          <a:noFill/>
          <a:ln w="9525">
            <a:noFill/>
            <a:miter lim="800000"/>
            <a:headEnd/>
            <a:tailEnd/>
          </a:ln>
        </p:spPr>
        <p:txBody>
          <a:bodyPr wrap="none">
            <a:spAutoFit/>
          </a:bodyPr>
          <a:lstStyle/>
          <a:p>
            <a:r>
              <a:rPr lang="en-US" sz="2000" b="1">
                <a:solidFill>
                  <a:srgbClr val="FF0000"/>
                </a:solidFill>
              </a:rPr>
              <a:t>Con ghẹ</a:t>
            </a:r>
          </a:p>
        </p:txBody>
      </p:sp>
      <p:pic>
        <p:nvPicPr>
          <p:cNvPr id="2050" name="Picture 2" descr="C:\Users\Administrator\Desktop\MudCrabScylla_serrata.jpg"/>
          <p:cNvPicPr>
            <a:picLocks noChangeAspect="1" noChangeArrowheads="1"/>
          </p:cNvPicPr>
          <p:nvPr/>
        </p:nvPicPr>
        <p:blipFill>
          <a:blip r:embed="rId5"/>
          <a:srcRect/>
          <a:stretch>
            <a:fillRect/>
          </a:stretch>
        </p:blipFill>
        <p:spPr bwMode="auto">
          <a:xfrm>
            <a:off x="4643438" y="214290"/>
            <a:ext cx="4294323" cy="2786082"/>
          </a:xfrm>
          <a:prstGeom prst="rect">
            <a:avLst/>
          </a:prstGeom>
          <a:noFill/>
        </p:spPr>
      </p:pic>
    </p:spTree>
    <p:extLst>
      <p:ext uri="{BB962C8B-B14F-4D97-AF65-F5344CB8AC3E}">
        <p14:creationId xmlns:p14="http://schemas.microsoft.com/office/powerpoint/2010/main" val="2003306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diamond(in)">
                                      <p:cBhvr>
                                        <p:cTn id="7" dur="500"/>
                                        <p:tgtEl>
                                          <p:spTgt spid="18437"/>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438"/>
                                        </p:tgtEl>
                                        <p:attrNameLst>
                                          <p:attrName>style.visibility</p:attrName>
                                        </p:attrNameLst>
                                      </p:cBhvr>
                                      <p:to>
                                        <p:strVal val="visible"/>
                                      </p:to>
                                    </p:set>
                                    <p:animEffect transition="in" filter="diamond(in)">
                                      <p:cBhvr>
                                        <p:cTn id="10" dur="500"/>
                                        <p:tgtEl>
                                          <p:spTgt spid="184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linds(horizontal)">
                                      <p:cBhvr>
                                        <p:cTn id="15" dur="500"/>
                                        <p:tgtEl>
                                          <p:spTgt spid="2050"/>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8441"/>
                                        </p:tgtEl>
                                        <p:attrNameLst>
                                          <p:attrName>style.visibility</p:attrName>
                                        </p:attrNameLst>
                                      </p:cBhvr>
                                      <p:to>
                                        <p:strVal val="visible"/>
                                      </p:to>
                                    </p:set>
                                    <p:animEffect transition="in" filter="diamond(in)">
                                      <p:cBhvr>
                                        <p:cTn id="18" dur="500"/>
                                        <p:tgtEl>
                                          <p:spTgt spid="18441"/>
                                        </p:tgtEl>
                                      </p:cBhvr>
                                    </p:animEffect>
                                  </p:childTnLst>
                                </p:cTn>
                              </p:par>
                              <p:par>
                                <p:cTn id="19" presetID="8" presetClass="entr" presetSubtype="16" fill="hold" nodeType="withEffect">
                                  <p:stCondLst>
                                    <p:cond delay="0"/>
                                  </p:stCondLst>
                                  <p:childTnLst>
                                    <p:set>
                                      <p:cBhvr>
                                        <p:cTn id="20" dur="1" fill="hold">
                                          <p:stCondLst>
                                            <p:cond delay="0"/>
                                          </p:stCondLst>
                                        </p:cTn>
                                        <p:tgtEl>
                                          <p:spTgt spid="18449"/>
                                        </p:tgtEl>
                                        <p:attrNameLst>
                                          <p:attrName>style.visibility</p:attrName>
                                        </p:attrNameLst>
                                      </p:cBhvr>
                                      <p:to>
                                        <p:strVal val="visible"/>
                                      </p:to>
                                    </p:set>
                                    <p:animEffect transition="in" filter="diamond(in)">
                                      <p:cBhvr>
                                        <p:cTn id="21" dur="500"/>
                                        <p:tgtEl>
                                          <p:spTgt spid="18449"/>
                                        </p:tgtEl>
                                      </p:cBhvr>
                                    </p:animEffect>
                                  </p:childTnLst>
                                </p:cTn>
                              </p:par>
                              <p:par>
                                <p:cTn id="22" presetID="8" presetClass="entr" presetSubtype="16" fill="hold" nodeType="withEffect">
                                  <p:stCondLst>
                                    <p:cond delay="0"/>
                                  </p:stCondLst>
                                  <p:childTnLst>
                                    <p:set>
                                      <p:cBhvr>
                                        <p:cTn id="23" dur="1" fill="hold">
                                          <p:stCondLst>
                                            <p:cond delay="0"/>
                                          </p:stCondLst>
                                        </p:cTn>
                                        <p:tgtEl>
                                          <p:spTgt spid="18450">
                                            <p:txEl>
                                              <p:pRg st="0" end="0"/>
                                            </p:txEl>
                                          </p:spTgt>
                                        </p:tgtEl>
                                        <p:attrNameLst>
                                          <p:attrName>style.visibility</p:attrName>
                                        </p:attrNameLst>
                                      </p:cBhvr>
                                      <p:to>
                                        <p:strVal val="visible"/>
                                      </p:to>
                                    </p:set>
                                    <p:animEffect transition="in" filter="diamond(in)">
                                      <p:cBhvr>
                                        <p:cTn id="24" dur="500"/>
                                        <p:tgtEl>
                                          <p:spTgt spid="18450">
                                            <p:txEl>
                                              <p:pRg st="0" end="0"/>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8445"/>
                                        </p:tgtEl>
                                        <p:attrNameLst>
                                          <p:attrName>style.visibility</p:attrName>
                                        </p:attrNameLst>
                                      </p:cBhvr>
                                      <p:to>
                                        <p:strVal val="visible"/>
                                      </p:to>
                                    </p:set>
                                    <p:animEffect transition="in" filter="diamond(in)">
                                      <p:cBhvr>
                                        <p:cTn id="27" dur="500"/>
                                        <p:tgtEl>
                                          <p:spTgt spid="18445"/>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8446"/>
                                        </p:tgtEl>
                                        <p:attrNameLst>
                                          <p:attrName>style.visibility</p:attrName>
                                        </p:attrNameLst>
                                      </p:cBhvr>
                                      <p:to>
                                        <p:strVal val="visible"/>
                                      </p:to>
                                    </p:set>
                                    <p:animEffect transition="in" filter="diamond(in)">
                                      <p:cBhvr>
                                        <p:cTn id="30" dur="5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1" grpId="0"/>
      <p:bldP spid="184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0" y="0"/>
            <a:ext cx="9144000" cy="8382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eaLnBrk="1" hangingPunct="1"/>
            <a:r>
              <a:rPr lang="en-US" sz="2800" b="1" u="sng" smtClean="0">
                <a:solidFill>
                  <a:srgbClr val="FF0000"/>
                </a:solidFill>
              </a:rPr>
              <a:t>Tiết 25:</a:t>
            </a:r>
            <a:r>
              <a:rPr lang="en-US" sz="2800" b="1" smtClean="0">
                <a:solidFill>
                  <a:srgbClr val="FF0000"/>
                </a:solidFill>
              </a:rPr>
              <a:t>  ĐA DẠNG VÀ VAI TRÒ CỦA LỚP GIÁP XÁC</a:t>
            </a:r>
          </a:p>
        </p:txBody>
      </p:sp>
      <p:sp>
        <p:nvSpPr>
          <p:cNvPr id="28675" name="Rectangle 5"/>
          <p:cNvSpPr>
            <a:spLocks noGrp="1" noChangeArrowheads="1"/>
          </p:cNvSpPr>
          <p:nvPr>
            <p:ph idx="1"/>
          </p:nvPr>
        </p:nvSpPr>
        <p:spPr>
          <a:xfrm>
            <a:off x="513953" y="1844722"/>
            <a:ext cx="7467600" cy="457200"/>
          </a:xfrm>
        </p:spPr>
        <p:txBody>
          <a:bodyPr>
            <a:normAutofit fontScale="92500" lnSpcReduction="10000"/>
          </a:bodyPr>
          <a:lstStyle/>
          <a:p>
            <a:pPr eaLnBrk="1" hangingPunct="1">
              <a:buFontTx/>
              <a:buNone/>
            </a:pPr>
            <a:r>
              <a:rPr lang="en-US" b="1" u="sng" dirty="0" smtClean="0">
                <a:solidFill>
                  <a:srgbClr val="FF0000"/>
                </a:solidFill>
              </a:rPr>
              <a:t>I- MỘT SỐ GIÁP XÁC KHÁC</a:t>
            </a:r>
          </a:p>
        </p:txBody>
      </p:sp>
      <p:sp>
        <p:nvSpPr>
          <p:cNvPr id="2" name="TextBox 1"/>
          <p:cNvSpPr txBox="1"/>
          <p:nvPr/>
        </p:nvSpPr>
        <p:spPr>
          <a:xfrm>
            <a:off x="501443" y="2514600"/>
            <a:ext cx="8305800" cy="3970318"/>
          </a:xfrm>
          <a:prstGeom prst="rect">
            <a:avLst/>
          </a:prstGeom>
          <a:noFill/>
        </p:spPr>
        <p:txBody>
          <a:bodyPr wrap="square" rtlCol="0">
            <a:spAutoFit/>
          </a:bodyPr>
          <a:lstStyle/>
          <a:p>
            <a:pPr marL="457200" indent="-457200" algn="just">
              <a:lnSpc>
                <a:spcPct val="150000"/>
              </a:lnSpc>
              <a:buFontTx/>
              <a:buChar char="-"/>
            </a:pPr>
            <a:r>
              <a:rPr lang="en-US" sz="2800" smtClean="0">
                <a:latin typeface="Arial" pitchFamily="34" charset="0"/>
                <a:cs typeface="Arial" pitchFamily="34" charset="0"/>
              </a:rPr>
              <a:t>Giáp xác rất đa dạng (khoảng 20.000 loài).</a:t>
            </a:r>
          </a:p>
          <a:p>
            <a:pPr marL="457200" indent="-457200" algn="just">
              <a:lnSpc>
                <a:spcPct val="150000"/>
              </a:lnSpc>
              <a:buFontTx/>
              <a:buChar char="-"/>
            </a:pPr>
            <a:r>
              <a:rPr lang="en-US" sz="2800" smtClean="0">
                <a:latin typeface="Arial" pitchFamily="34" charset="0"/>
                <a:cs typeface="Arial" pitchFamily="34" charset="0"/>
              </a:rPr>
              <a:t>Phân bố chủ yếu ở môi trường nước, một số sống ở cạn, số nhỏ sống kí sinh.</a:t>
            </a:r>
          </a:p>
          <a:p>
            <a:pPr algn="just">
              <a:lnSpc>
                <a:spcPct val="150000"/>
              </a:lnSpc>
            </a:pPr>
            <a:r>
              <a:rPr lang="en-US" sz="2800" smtClean="0">
                <a:latin typeface="Arial" pitchFamily="34" charset="0"/>
                <a:cs typeface="Arial" pitchFamily="34" charset="0"/>
              </a:rPr>
              <a:t>+ Ở nước: tôm, cua, rận nước, chân kiếm, sun.</a:t>
            </a:r>
          </a:p>
          <a:p>
            <a:pPr algn="just">
              <a:lnSpc>
                <a:spcPct val="150000"/>
              </a:lnSpc>
            </a:pPr>
            <a:r>
              <a:rPr lang="en-US" sz="2800" smtClean="0">
                <a:latin typeface="Arial" pitchFamily="34" charset="0"/>
                <a:cs typeface="Arial" pitchFamily="34" charset="0"/>
              </a:rPr>
              <a:t>+ Ở cạn: mọt ẩm.</a:t>
            </a:r>
          </a:p>
          <a:p>
            <a:pPr algn="just">
              <a:lnSpc>
                <a:spcPct val="150000"/>
              </a:lnSpc>
            </a:pPr>
            <a:r>
              <a:rPr lang="en-US" sz="2800" smtClean="0">
                <a:latin typeface="Arial" pitchFamily="34" charset="0"/>
                <a:cs typeface="Arial" pitchFamily="34" charset="0"/>
              </a:rPr>
              <a:t>+ Sống kí sinh: chân kiếm.</a:t>
            </a:r>
            <a:endParaRPr lang="en-US" sz="2800">
              <a:latin typeface="Arial" pitchFamily="34" charset="0"/>
              <a:cs typeface="Arial" pitchFamily="34" charset="0"/>
            </a:endParaRPr>
          </a:p>
        </p:txBody>
      </p:sp>
      <p:pic>
        <p:nvPicPr>
          <p:cNvPr id="6" name="Picture 9"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306" y="1066800"/>
            <a:ext cx="95329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602273"/>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70" name="Group 90"/>
          <p:cNvGraphicFramePr>
            <a:graphicFrameLocks noGrp="1"/>
          </p:cNvGraphicFramePr>
          <p:nvPr>
            <p:ph/>
            <p:extLst>
              <p:ext uri="{D42A27DB-BD31-4B8C-83A1-F6EECF244321}">
                <p14:modId xmlns:p14="http://schemas.microsoft.com/office/powerpoint/2010/main" val="3278439965"/>
              </p:ext>
            </p:extLst>
          </p:nvPr>
        </p:nvGraphicFramePr>
        <p:xfrm>
          <a:off x="381000" y="1295400"/>
          <a:ext cx="8534400" cy="5632896"/>
        </p:xfrm>
        <a:graphic>
          <a:graphicData uri="http://schemas.openxmlformats.org/drawingml/2006/table">
            <a:tbl>
              <a:tblPr/>
              <a:tblGrid>
                <a:gridCol w="642938"/>
                <a:gridCol w="2982912"/>
                <a:gridCol w="2339975"/>
                <a:gridCol w="2568575"/>
              </a:tblGrid>
              <a:tr h="773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cs typeface="Times New Roman" pitchFamily="18"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tx1"/>
                          </a:solidFill>
                          <a:effectLst/>
                          <a:latin typeface="Times New Roman" pitchFamily="18" charset="0"/>
                          <a:cs typeface="Times New Roman" pitchFamily="18" charset="0"/>
                        </a:rPr>
                        <a:t>Các mặt có ý nghĩa thực tiễn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tx1"/>
                          </a:solidFill>
                          <a:effectLst/>
                          <a:latin typeface="Times New Roman" pitchFamily="18" charset="0"/>
                          <a:cs typeface="Times New Roman" pitchFamily="18" charset="0"/>
                        </a:rPr>
                        <a:t>Tên các loài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tx1"/>
                          </a:solidFill>
                          <a:effectLst/>
                          <a:latin typeface="Times New Roman" pitchFamily="18" charset="0"/>
                          <a:cs typeface="Times New Roman" pitchFamily="18" charset="0"/>
                        </a:rPr>
                        <a:t>ví dụ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1" u="none" strike="noStrike" cap="none" normalizeH="0" baseline="0" smtClean="0">
                          <a:ln>
                            <a:noFill/>
                          </a:ln>
                          <a:solidFill>
                            <a:schemeClr val="tx1"/>
                          </a:solidFill>
                          <a:effectLst/>
                          <a:latin typeface="Times New Roman" pitchFamily="18" charset="0"/>
                          <a:cs typeface="Times New Roman" pitchFamily="18" charset="0"/>
                        </a:rPr>
                        <a:t>Tên các loài có ở địa phương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Thực phẩm đông lạnh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73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Thực phẩm khô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Nguyên liệu để làm mắm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73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Thực phẩm tươi sống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Có hại cho giao thông thủy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73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Kí sinh gây hại cá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64" name="Rectangle 104"/>
          <p:cNvSpPr>
            <a:spLocks noChangeArrowheads="1"/>
          </p:cNvSpPr>
          <p:nvPr/>
        </p:nvSpPr>
        <p:spPr bwMode="auto">
          <a:xfrm>
            <a:off x="6316663" y="2051050"/>
            <a:ext cx="2598737" cy="844550"/>
          </a:xfrm>
          <a:prstGeom prst="rect">
            <a:avLst/>
          </a:prstGeom>
          <a:noFill/>
          <a:ln w="9525">
            <a:noFill/>
            <a:miter lim="800000"/>
            <a:headEnd/>
            <a:tailEnd/>
          </a:ln>
        </p:spPr>
        <p:txBody>
          <a:bodyPr wrap="none" anchor="ctr"/>
          <a:lstStyle/>
          <a:p>
            <a:endParaRPr lang="en-US"/>
          </a:p>
        </p:txBody>
      </p:sp>
      <p:sp>
        <p:nvSpPr>
          <p:cNvPr id="30765" name="Text Box 108"/>
          <p:cNvSpPr txBox="1">
            <a:spLocks noChangeArrowheads="1"/>
          </p:cNvSpPr>
          <p:nvPr/>
        </p:nvSpPr>
        <p:spPr bwMode="auto">
          <a:xfrm>
            <a:off x="553038" y="762000"/>
            <a:ext cx="7981362" cy="523220"/>
          </a:xfrm>
          <a:prstGeom prst="rect">
            <a:avLst/>
          </a:prstGeom>
          <a:noFill/>
          <a:ln w="9525">
            <a:noFill/>
            <a:miter lim="800000"/>
            <a:headEnd/>
            <a:tailEnd/>
          </a:ln>
        </p:spPr>
        <p:txBody>
          <a:bodyPr wrap="square">
            <a:spAutoFit/>
          </a:bodyPr>
          <a:lstStyle/>
          <a:p>
            <a:pPr algn="ctr"/>
            <a:r>
              <a:rPr lang="en-US" sz="2800" b="1" smtClean="0">
                <a:latin typeface="Arial" pitchFamily="34" charset="0"/>
                <a:cs typeface="Arial" pitchFamily="34" charset="0"/>
              </a:rPr>
              <a:t>Bảng:  ý nghĩa </a:t>
            </a:r>
            <a:r>
              <a:rPr lang="en-US" sz="2800" b="1">
                <a:latin typeface="Arial" pitchFamily="34" charset="0"/>
                <a:cs typeface="Arial" pitchFamily="34" charset="0"/>
              </a:rPr>
              <a:t>thực tiễn của lớp Giáp xác</a:t>
            </a:r>
          </a:p>
        </p:txBody>
      </p:sp>
    </p:spTree>
    <p:extLst>
      <p:ext uri="{BB962C8B-B14F-4D97-AF65-F5344CB8AC3E}">
        <p14:creationId xmlns:p14="http://schemas.microsoft.com/office/powerpoint/2010/main" val="934961689"/>
      </p:ext>
    </p:extLst>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3" name="Picture 13" descr="con sun 3"/>
          <p:cNvPicPr>
            <a:picLocks noChangeAspect="1" noChangeArrowheads="1"/>
          </p:cNvPicPr>
          <p:nvPr/>
        </p:nvPicPr>
        <p:blipFill>
          <a:blip r:embed="rId2"/>
          <a:srcRect/>
          <a:stretch>
            <a:fillRect/>
          </a:stretch>
        </p:blipFill>
        <p:spPr bwMode="auto">
          <a:xfrm>
            <a:off x="2286000" y="762000"/>
            <a:ext cx="2362200" cy="2362200"/>
          </a:xfrm>
          <a:prstGeom prst="rect">
            <a:avLst/>
          </a:prstGeom>
          <a:ln>
            <a:noFill/>
          </a:ln>
          <a:effectLst>
            <a:softEdge rad="112500"/>
          </a:effectLst>
        </p:spPr>
      </p:pic>
      <p:pic>
        <p:nvPicPr>
          <p:cNvPr id="15374" name="Picture 14" descr="mot am 1"/>
          <p:cNvPicPr>
            <a:picLocks noChangeAspect="1" noChangeArrowheads="1"/>
          </p:cNvPicPr>
          <p:nvPr/>
        </p:nvPicPr>
        <p:blipFill>
          <a:blip r:embed="rId3"/>
          <a:srcRect/>
          <a:stretch>
            <a:fillRect/>
          </a:stretch>
        </p:blipFill>
        <p:spPr bwMode="auto">
          <a:xfrm>
            <a:off x="0" y="762000"/>
            <a:ext cx="2286000" cy="2362200"/>
          </a:xfrm>
          <a:prstGeom prst="rect">
            <a:avLst/>
          </a:prstGeom>
          <a:ln>
            <a:noFill/>
          </a:ln>
          <a:effectLst>
            <a:softEdge rad="112500"/>
          </a:effectLst>
        </p:spPr>
      </p:pic>
      <p:pic>
        <p:nvPicPr>
          <p:cNvPr id="15375" name="Picture 15" descr="ran nuoc 3"/>
          <p:cNvPicPr>
            <a:picLocks noChangeAspect="1" noChangeArrowheads="1"/>
          </p:cNvPicPr>
          <p:nvPr/>
        </p:nvPicPr>
        <p:blipFill>
          <a:blip r:embed="rId4"/>
          <a:srcRect/>
          <a:stretch>
            <a:fillRect/>
          </a:stretch>
        </p:blipFill>
        <p:spPr bwMode="auto">
          <a:xfrm>
            <a:off x="4648200" y="762000"/>
            <a:ext cx="2209800" cy="2362200"/>
          </a:xfrm>
          <a:prstGeom prst="rect">
            <a:avLst/>
          </a:prstGeom>
          <a:ln>
            <a:noFill/>
          </a:ln>
          <a:effectLst>
            <a:softEdge rad="112500"/>
          </a:effectLst>
        </p:spPr>
      </p:pic>
      <p:pic>
        <p:nvPicPr>
          <p:cNvPr id="15376" name="Picture 16" descr="tom o nho 1"/>
          <p:cNvPicPr>
            <a:picLocks noChangeAspect="1" noChangeArrowheads="1"/>
          </p:cNvPicPr>
          <p:nvPr/>
        </p:nvPicPr>
        <p:blipFill>
          <a:blip r:embed="rId5"/>
          <a:srcRect/>
          <a:stretch>
            <a:fillRect/>
          </a:stretch>
        </p:blipFill>
        <p:spPr bwMode="auto">
          <a:xfrm>
            <a:off x="6096000" y="3657600"/>
            <a:ext cx="3048000" cy="2590800"/>
          </a:xfrm>
          <a:prstGeom prst="rect">
            <a:avLst/>
          </a:prstGeom>
          <a:ln>
            <a:noFill/>
          </a:ln>
          <a:effectLst>
            <a:softEdge rad="112500"/>
          </a:effectLst>
        </p:spPr>
      </p:pic>
      <p:pic>
        <p:nvPicPr>
          <p:cNvPr id="15377" name="Picture 17" descr="cua dong 1"/>
          <p:cNvPicPr>
            <a:picLocks noChangeAspect="1" noChangeArrowheads="1"/>
          </p:cNvPicPr>
          <p:nvPr/>
        </p:nvPicPr>
        <p:blipFill>
          <a:blip r:embed="rId6"/>
          <a:srcRect/>
          <a:stretch>
            <a:fillRect/>
          </a:stretch>
        </p:blipFill>
        <p:spPr bwMode="auto">
          <a:xfrm>
            <a:off x="0" y="3657600"/>
            <a:ext cx="2971800" cy="2590800"/>
          </a:xfrm>
          <a:prstGeom prst="rect">
            <a:avLst/>
          </a:prstGeom>
          <a:ln>
            <a:noFill/>
          </a:ln>
          <a:effectLst>
            <a:softEdge rad="112500"/>
          </a:effectLst>
        </p:spPr>
      </p:pic>
      <p:sp>
        <p:nvSpPr>
          <p:cNvPr id="15379" name="Text Box 19"/>
          <p:cNvSpPr txBox="1">
            <a:spLocks noChangeArrowheads="1"/>
          </p:cNvSpPr>
          <p:nvPr/>
        </p:nvSpPr>
        <p:spPr bwMode="auto">
          <a:xfrm>
            <a:off x="266700" y="3184525"/>
            <a:ext cx="1752600" cy="396875"/>
          </a:xfrm>
          <a:prstGeom prst="rect">
            <a:avLst/>
          </a:prstGeom>
          <a:noFill/>
          <a:ln w="9525">
            <a:noFill/>
            <a:miter lim="800000"/>
            <a:headEnd/>
            <a:tailEnd/>
          </a:ln>
        </p:spPr>
        <p:txBody>
          <a:bodyPr>
            <a:spAutoFit/>
          </a:bodyPr>
          <a:lstStyle/>
          <a:p>
            <a:pPr algn="ctr">
              <a:spcBef>
                <a:spcPct val="50000"/>
              </a:spcBef>
            </a:pPr>
            <a:r>
              <a:rPr lang="en-US" sz="2000" b="1"/>
              <a:t>Mọt ẩm</a:t>
            </a:r>
          </a:p>
        </p:txBody>
      </p:sp>
      <p:sp>
        <p:nvSpPr>
          <p:cNvPr id="15380" name="Text Box 20"/>
          <p:cNvSpPr txBox="1">
            <a:spLocks noChangeArrowheads="1"/>
          </p:cNvSpPr>
          <p:nvPr/>
        </p:nvSpPr>
        <p:spPr bwMode="auto">
          <a:xfrm>
            <a:off x="2476500" y="3124200"/>
            <a:ext cx="1981200" cy="396875"/>
          </a:xfrm>
          <a:prstGeom prst="rect">
            <a:avLst/>
          </a:prstGeom>
          <a:noFill/>
          <a:ln w="9525">
            <a:noFill/>
            <a:miter lim="800000"/>
            <a:headEnd/>
            <a:tailEnd/>
          </a:ln>
        </p:spPr>
        <p:txBody>
          <a:bodyPr>
            <a:spAutoFit/>
          </a:bodyPr>
          <a:lstStyle/>
          <a:p>
            <a:pPr algn="ctr">
              <a:spcBef>
                <a:spcPct val="50000"/>
              </a:spcBef>
            </a:pPr>
            <a:r>
              <a:rPr lang="en-US" sz="2000" b="1"/>
              <a:t>Con sun</a:t>
            </a:r>
          </a:p>
        </p:txBody>
      </p:sp>
      <p:sp>
        <p:nvSpPr>
          <p:cNvPr id="15381" name="Text Box 21"/>
          <p:cNvSpPr txBox="1">
            <a:spLocks noChangeArrowheads="1"/>
          </p:cNvSpPr>
          <p:nvPr/>
        </p:nvSpPr>
        <p:spPr bwMode="auto">
          <a:xfrm>
            <a:off x="4953000" y="3124200"/>
            <a:ext cx="1600200" cy="396875"/>
          </a:xfrm>
          <a:prstGeom prst="rect">
            <a:avLst/>
          </a:prstGeom>
          <a:noFill/>
          <a:ln w="9525">
            <a:noFill/>
            <a:miter lim="800000"/>
            <a:headEnd/>
            <a:tailEnd/>
          </a:ln>
        </p:spPr>
        <p:txBody>
          <a:bodyPr>
            <a:spAutoFit/>
          </a:bodyPr>
          <a:lstStyle/>
          <a:p>
            <a:pPr algn="ctr">
              <a:spcBef>
                <a:spcPct val="50000"/>
              </a:spcBef>
            </a:pPr>
            <a:r>
              <a:rPr lang="en-US" sz="2000" b="1"/>
              <a:t>Rận nước</a:t>
            </a:r>
          </a:p>
        </p:txBody>
      </p:sp>
      <p:sp>
        <p:nvSpPr>
          <p:cNvPr id="15382" name="Text Box 22"/>
          <p:cNvSpPr txBox="1">
            <a:spLocks noChangeArrowheads="1"/>
          </p:cNvSpPr>
          <p:nvPr/>
        </p:nvSpPr>
        <p:spPr bwMode="auto">
          <a:xfrm>
            <a:off x="7162800" y="3124200"/>
            <a:ext cx="1600200" cy="396875"/>
          </a:xfrm>
          <a:prstGeom prst="rect">
            <a:avLst/>
          </a:prstGeom>
          <a:noFill/>
          <a:ln w="9525">
            <a:noFill/>
            <a:miter lim="800000"/>
            <a:headEnd/>
            <a:tailEnd/>
          </a:ln>
        </p:spPr>
        <p:txBody>
          <a:bodyPr>
            <a:spAutoFit/>
          </a:bodyPr>
          <a:lstStyle/>
          <a:p>
            <a:pPr algn="ctr">
              <a:spcBef>
                <a:spcPct val="50000"/>
              </a:spcBef>
            </a:pPr>
            <a:r>
              <a:rPr lang="en-US" sz="2000" b="1"/>
              <a:t>Chân kiếm</a:t>
            </a:r>
          </a:p>
        </p:txBody>
      </p:sp>
      <p:sp>
        <p:nvSpPr>
          <p:cNvPr id="15383" name="Text Box 23"/>
          <p:cNvSpPr txBox="1">
            <a:spLocks noChangeArrowheads="1"/>
          </p:cNvSpPr>
          <p:nvPr/>
        </p:nvSpPr>
        <p:spPr bwMode="auto">
          <a:xfrm>
            <a:off x="838200" y="6308725"/>
            <a:ext cx="1371600" cy="396875"/>
          </a:xfrm>
          <a:prstGeom prst="rect">
            <a:avLst/>
          </a:prstGeom>
          <a:noFill/>
          <a:ln w="9525">
            <a:noFill/>
            <a:miter lim="800000"/>
            <a:headEnd/>
            <a:tailEnd/>
          </a:ln>
        </p:spPr>
        <p:txBody>
          <a:bodyPr>
            <a:spAutoFit/>
          </a:bodyPr>
          <a:lstStyle/>
          <a:p>
            <a:pPr>
              <a:spcBef>
                <a:spcPct val="50000"/>
              </a:spcBef>
            </a:pPr>
            <a:r>
              <a:rPr lang="en-US" sz="2000" b="1"/>
              <a:t>Cua đồng</a:t>
            </a:r>
          </a:p>
        </p:txBody>
      </p:sp>
      <p:sp>
        <p:nvSpPr>
          <p:cNvPr id="15384" name="Text Box 24"/>
          <p:cNvSpPr txBox="1">
            <a:spLocks noChangeArrowheads="1"/>
          </p:cNvSpPr>
          <p:nvPr/>
        </p:nvSpPr>
        <p:spPr bwMode="auto">
          <a:xfrm>
            <a:off x="3733800" y="6232525"/>
            <a:ext cx="1447800" cy="396875"/>
          </a:xfrm>
          <a:prstGeom prst="rect">
            <a:avLst/>
          </a:prstGeom>
          <a:noFill/>
          <a:ln w="9525">
            <a:noFill/>
            <a:miter lim="800000"/>
            <a:headEnd/>
            <a:tailEnd/>
          </a:ln>
        </p:spPr>
        <p:txBody>
          <a:bodyPr>
            <a:spAutoFit/>
          </a:bodyPr>
          <a:lstStyle/>
          <a:p>
            <a:pPr algn="ctr">
              <a:spcBef>
                <a:spcPct val="50000"/>
              </a:spcBef>
            </a:pPr>
            <a:r>
              <a:rPr lang="en-US" sz="2000" b="1"/>
              <a:t>Cua nhện</a:t>
            </a:r>
          </a:p>
        </p:txBody>
      </p:sp>
      <p:sp>
        <p:nvSpPr>
          <p:cNvPr id="15385" name="Text Box 25"/>
          <p:cNvSpPr txBox="1">
            <a:spLocks noChangeArrowheads="1"/>
          </p:cNvSpPr>
          <p:nvPr/>
        </p:nvSpPr>
        <p:spPr bwMode="auto">
          <a:xfrm>
            <a:off x="6705600" y="6305550"/>
            <a:ext cx="1752600" cy="400050"/>
          </a:xfrm>
          <a:prstGeom prst="rect">
            <a:avLst/>
          </a:prstGeom>
          <a:noFill/>
          <a:ln w="9525">
            <a:noFill/>
            <a:miter lim="800000"/>
            <a:headEnd/>
            <a:tailEnd/>
          </a:ln>
        </p:spPr>
        <p:txBody>
          <a:bodyPr>
            <a:spAutoFit/>
          </a:bodyPr>
          <a:lstStyle/>
          <a:p>
            <a:pPr algn="ctr">
              <a:spcBef>
                <a:spcPct val="50000"/>
              </a:spcBef>
            </a:pPr>
            <a:r>
              <a:rPr lang="en-US" sz="2000" b="1"/>
              <a:t>Tôm ở nhờ</a:t>
            </a:r>
          </a:p>
        </p:txBody>
      </p:sp>
      <p:pic>
        <p:nvPicPr>
          <p:cNvPr id="6159" name="Picture 6" descr="http://www.micromagus.net/animalcules/copepoda/diaptomus04.jpg"/>
          <p:cNvPicPr>
            <a:picLocks noChangeAspect="1" noChangeArrowheads="1"/>
          </p:cNvPicPr>
          <p:nvPr/>
        </p:nvPicPr>
        <p:blipFill>
          <a:blip r:embed="rId7"/>
          <a:srcRect/>
          <a:stretch>
            <a:fillRect/>
          </a:stretch>
        </p:blipFill>
        <p:spPr bwMode="auto">
          <a:xfrm>
            <a:off x="6858000" y="762000"/>
            <a:ext cx="2286000" cy="2362200"/>
          </a:xfrm>
          <a:prstGeom prst="rect">
            <a:avLst/>
          </a:prstGeom>
          <a:ln>
            <a:noFill/>
          </a:ln>
          <a:effectLst>
            <a:softEdge rad="112500"/>
          </a:effectLst>
        </p:spPr>
      </p:pic>
      <p:pic>
        <p:nvPicPr>
          <p:cNvPr id="6160" name="Picture 17" descr="Hết hồn cua nhện quái vật to hơn người - 4"/>
          <p:cNvPicPr>
            <a:picLocks noChangeAspect="1" noChangeArrowheads="1"/>
          </p:cNvPicPr>
          <p:nvPr/>
        </p:nvPicPr>
        <p:blipFill>
          <a:blip r:embed="rId8"/>
          <a:srcRect/>
          <a:stretch>
            <a:fillRect/>
          </a:stretch>
        </p:blipFill>
        <p:spPr bwMode="auto">
          <a:xfrm>
            <a:off x="2971800" y="3657600"/>
            <a:ext cx="3124200" cy="2590800"/>
          </a:xfrm>
          <a:prstGeom prst="rect">
            <a:avLst/>
          </a:prstGeom>
          <a:ln>
            <a:noFill/>
          </a:ln>
          <a:effectLst>
            <a:softEdge rad="112500"/>
          </a:effectLst>
        </p:spPr>
      </p:pic>
      <p:sp>
        <p:nvSpPr>
          <p:cNvPr id="6162" name="Rectangle 18"/>
          <p:cNvSpPr>
            <a:spLocks noChangeArrowheads="1"/>
          </p:cNvSpPr>
          <p:nvPr/>
        </p:nvSpPr>
        <p:spPr bwMode="auto">
          <a:xfrm>
            <a:off x="0" y="0"/>
            <a:ext cx="9144000" cy="83099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400" b="1" dirty="0">
                <a:solidFill>
                  <a:schemeClr val="tx1"/>
                </a:solidFill>
                <a:latin typeface="Times New Roman" pitchFamily="18" charset="0"/>
                <a:cs typeface="Times New Roman" pitchFamily="18" charset="0"/>
              </a:rPr>
              <a:t>Lớp giáp xác có khoảng 20 nghìn loài, sống ở hầu hết các ao, hồ, sông, biển, một số ở trên cạn  và một số nhỏ sống kí sinh</a:t>
            </a:r>
          </a:p>
        </p:txBody>
      </p:sp>
    </p:spTree>
    <p:extLst>
      <p:ext uri="{BB962C8B-B14F-4D97-AF65-F5344CB8AC3E}">
        <p14:creationId xmlns:p14="http://schemas.microsoft.com/office/powerpoint/2010/main" val="4799596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barn(inHorizontal)">
                                      <p:cBhvr>
                                        <p:cTn id="7" dur="500"/>
                                        <p:tgtEl>
                                          <p:spTgt spid="1537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5379"/>
                                        </p:tgtEl>
                                        <p:attrNameLst>
                                          <p:attrName>style.visibility</p:attrName>
                                        </p:attrNameLst>
                                      </p:cBhvr>
                                      <p:to>
                                        <p:strVal val="visible"/>
                                      </p:to>
                                    </p:set>
                                    <p:animEffect transition="in" filter="diamond(in)">
                                      <p:cBhvr>
                                        <p:cTn id="10" dur="2000"/>
                                        <p:tgtEl>
                                          <p:spTgt spid="15379"/>
                                        </p:tgtEl>
                                      </p:cBhvr>
                                    </p:animEffect>
                                  </p:childTnLst>
                                </p:cTn>
                              </p:par>
                              <p:par>
                                <p:cTn id="11" presetID="18" presetClass="entr" presetSubtype="12" fill="hold" nodeType="withEffect">
                                  <p:stCondLst>
                                    <p:cond delay="0"/>
                                  </p:stCondLst>
                                  <p:childTnLst>
                                    <p:set>
                                      <p:cBhvr>
                                        <p:cTn id="12" dur="1" fill="hold">
                                          <p:stCondLst>
                                            <p:cond delay="0"/>
                                          </p:stCondLst>
                                        </p:cTn>
                                        <p:tgtEl>
                                          <p:spTgt spid="15373"/>
                                        </p:tgtEl>
                                        <p:attrNameLst>
                                          <p:attrName>style.visibility</p:attrName>
                                        </p:attrNameLst>
                                      </p:cBhvr>
                                      <p:to>
                                        <p:strVal val="visible"/>
                                      </p:to>
                                    </p:set>
                                    <p:animEffect transition="in" filter="strips(downLeft)">
                                      <p:cBhvr>
                                        <p:cTn id="13" dur="500"/>
                                        <p:tgtEl>
                                          <p:spTgt spid="15373"/>
                                        </p:tgtEl>
                                      </p:cBhvr>
                                    </p:animEffect>
                                  </p:childTnLst>
                                </p:cTn>
                              </p:par>
                              <p:par>
                                <p:cTn id="14" presetID="8" presetClass="entr" presetSubtype="16" fill="hold" nodeType="withEffect">
                                  <p:stCondLst>
                                    <p:cond delay="0"/>
                                  </p:stCondLst>
                                  <p:childTnLst>
                                    <p:set>
                                      <p:cBhvr>
                                        <p:cTn id="15" dur="1" fill="hold">
                                          <p:stCondLst>
                                            <p:cond delay="0"/>
                                          </p:stCondLst>
                                        </p:cTn>
                                        <p:tgtEl>
                                          <p:spTgt spid="15380">
                                            <p:txEl>
                                              <p:pRg st="0" end="0"/>
                                            </p:txEl>
                                          </p:spTgt>
                                        </p:tgtEl>
                                        <p:attrNameLst>
                                          <p:attrName>style.visibility</p:attrName>
                                        </p:attrNameLst>
                                      </p:cBhvr>
                                      <p:to>
                                        <p:strVal val="visible"/>
                                      </p:to>
                                    </p:set>
                                    <p:animEffect transition="in" filter="diamond(in)">
                                      <p:cBhvr>
                                        <p:cTn id="16" dur="2000"/>
                                        <p:tgtEl>
                                          <p:spTgt spid="15380">
                                            <p:txEl>
                                              <p:pRg st="0" end="0"/>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15375"/>
                                        </p:tgtEl>
                                        <p:attrNameLst>
                                          <p:attrName>style.visibility</p:attrName>
                                        </p:attrNameLst>
                                      </p:cBhvr>
                                      <p:to>
                                        <p:strVal val="visible"/>
                                      </p:to>
                                    </p:set>
                                    <p:animEffect transition="in" filter="wedge">
                                      <p:cBhvr>
                                        <p:cTn id="19" dur="500"/>
                                        <p:tgtEl>
                                          <p:spTgt spid="15375"/>
                                        </p:tgtEl>
                                      </p:cBhvr>
                                    </p:animEffect>
                                  </p:childTnLst>
                                </p:cTn>
                              </p:par>
                              <p:par>
                                <p:cTn id="20" presetID="8" presetClass="entr" presetSubtype="16" fill="hold" nodeType="withEffect">
                                  <p:stCondLst>
                                    <p:cond delay="0"/>
                                  </p:stCondLst>
                                  <p:childTnLst>
                                    <p:set>
                                      <p:cBhvr>
                                        <p:cTn id="21" dur="1" fill="hold">
                                          <p:stCondLst>
                                            <p:cond delay="0"/>
                                          </p:stCondLst>
                                        </p:cTn>
                                        <p:tgtEl>
                                          <p:spTgt spid="15381">
                                            <p:txEl>
                                              <p:pRg st="0" end="0"/>
                                            </p:txEl>
                                          </p:spTgt>
                                        </p:tgtEl>
                                        <p:attrNameLst>
                                          <p:attrName>style.visibility</p:attrName>
                                        </p:attrNameLst>
                                      </p:cBhvr>
                                      <p:to>
                                        <p:strVal val="visible"/>
                                      </p:to>
                                    </p:set>
                                    <p:animEffect transition="in" filter="diamond(in)">
                                      <p:cBhvr>
                                        <p:cTn id="22" dur="2000"/>
                                        <p:tgtEl>
                                          <p:spTgt spid="15381">
                                            <p:txEl>
                                              <p:pRg st="0" end="0"/>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6159"/>
                                        </p:tgtEl>
                                        <p:attrNameLst>
                                          <p:attrName>style.visibility</p:attrName>
                                        </p:attrNameLst>
                                      </p:cBhvr>
                                      <p:to>
                                        <p:strVal val="visible"/>
                                      </p:to>
                                    </p:set>
                                    <p:animEffect transition="in" filter="diamond(in)">
                                      <p:cBhvr>
                                        <p:cTn id="25" dur="500"/>
                                        <p:tgtEl>
                                          <p:spTgt spid="6159"/>
                                        </p:tgtEl>
                                      </p:cBhvr>
                                    </p:animEffect>
                                  </p:childTnLst>
                                </p:cTn>
                              </p:par>
                              <p:par>
                                <p:cTn id="26" presetID="8" presetClass="entr" presetSubtype="16" fill="hold" nodeType="withEffect">
                                  <p:stCondLst>
                                    <p:cond delay="0"/>
                                  </p:stCondLst>
                                  <p:childTnLst>
                                    <p:set>
                                      <p:cBhvr>
                                        <p:cTn id="27" dur="1" fill="hold">
                                          <p:stCondLst>
                                            <p:cond delay="0"/>
                                          </p:stCondLst>
                                        </p:cTn>
                                        <p:tgtEl>
                                          <p:spTgt spid="15382">
                                            <p:txEl>
                                              <p:pRg st="0" end="0"/>
                                            </p:txEl>
                                          </p:spTgt>
                                        </p:tgtEl>
                                        <p:attrNameLst>
                                          <p:attrName>style.visibility</p:attrName>
                                        </p:attrNameLst>
                                      </p:cBhvr>
                                      <p:to>
                                        <p:strVal val="visible"/>
                                      </p:to>
                                    </p:set>
                                    <p:animEffect transition="in" filter="diamond(in)">
                                      <p:cBhvr>
                                        <p:cTn id="28" dur="2000"/>
                                        <p:tgtEl>
                                          <p:spTgt spid="15382">
                                            <p:txEl>
                                              <p:pRg st="0" end="0"/>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15383">
                                            <p:txEl>
                                              <p:pRg st="0" end="0"/>
                                            </p:txEl>
                                          </p:spTgt>
                                        </p:tgtEl>
                                        <p:attrNameLst>
                                          <p:attrName>style.visibility</p:attrName>
                                        </p:attrNameLst>
                                      </p:cBhvr>
                                      <p:to>
                                        <p:strVal val="visible"/>
                                      </p:to>
                                    </p:set>
                                    <p:animEffect transition="in" filter="diamond(in)">
                                      <p:cBhvr>
                                        <p:cTn id="31" dur="2000"/>
                                        <p:tgtEl>
                                          <p:spTgt spid="15383">
                                            <p:txEl>
                                              <p:pRg st="0" end="0"/>
                                            </p:txEl>
                                          </p:spTgt>
                                        </p:tgtEl>
                                      </p:cBhvr>
                                    </p:animEffect>
                                  </p:childTnLst>
                                </p:cTn>
                              </p:par>
                              <p:par>
                                <p:cTn id="32" presetID="2" presetClass="entr" presetSubtype="4" fill="hold" nodeType="withEffect">
                                  <p:stCondLst>
                                    <p:cond delay="0"/>
                                  </p:stCondLst>
                                  <p:childTnLst>
                                    <p:set>
                                      <p:cBhvr>
                                        <p:cTn id="33" dur="1" fill="hold">
                                          <p:stCondLst>
                                            <p:cond delay="0"/>
                                          </p:stCondLst>
                                        </p:cTn>
                                        <p:tgtEl>
                                          <p:spTgt spid="15377"/>
                                        </p:tgtEl>
                                        <p:attrNameLst>
                                          <p:attrName>style.visibility</p:attrName>
                                        </p:attrNameLst>
                                      </p:cBhvr>
                                      <p:to>
                                        <p:strVal val="visible"/>
                                      </p:to>
                                    </p:set>
                                    <p:anim calcmode="lin" valueType="num">
                                      <p:cBhvr additive="base">
                                        <p:cTn id="34" dur="500" fill="hold"/>
                                        <p:tgtEl>
                                          <p:spTgt spid="15377"/>
                                        </p:tgtEl>
                                        <p:attrNameLst>
                                          <p:attrName>ppt_x</p:attrName>
                                        </p:attrNameLst>
                                      </p:cBhvr>
                                      <p:tavLst>
                                        <p:tav tm="0">
                                          <p:val>
                                            <p:strVal val="#ppt_x"/>
                                          </p:val>
                                        </p:tav>
                                        <p:tav tm="100000">
                                          <p:val>
                                            <p:strVal val="#ppt_x"/>
                                          </p:val>
                                        </p:tav>
                                      </p:tavLst>
                                    </p:anim>
                                    <p:anim calcmode="lin" valueType="num">
                                      <p:cBhvr additive="base">
                                        <p:cTn id="35" dur="500" fill="hold"/>
                                        <p:tgtEl>
                                          <p:spTgt spid="15377"/>
                                        </p:tgtEl>
                                        <p:attrNameLst>
                                          <p:attrName>ppt_y</p:attrName>
                                        </p:attrNameLst>
                                      </p:cBhvr>
                                      <p:tavLst>
                                        <p:tav tm="0">
                                          <p:val>
                                            <p:strVal val="1+#ppt_h/2"/>
                                          </p:val>
                                        </p:tav>
                                        <p:tav tm="100000">
                                          <p:val>
                                            <p:strVal val="#ppt_y"/>
                                          </p:val>
                                        </p:tav>
                                      </p:tavLst>
                                    </p:anim>
                                  </p:childTnLst>
                                </p:cTn>
                              </p:par>
                              <p:par>
                                <p:cTn id="36" presetID="4" presetClass="entr" presetSubtype="16" fill="hold" nodeType="withEffect">
                                  <p:stCondLst>
                                    <p:cond delay="0"/>
                                  </p:stCondLst>
                                  <p:childTnLst>
                                    <p:set>
                                      <p:cBhvr>
                                        <p:cTn id="37" dur="1" fill="hold">
                                          <p:stCondLst>
                                            <p:cond delay="0"/>
                                          </p:stCondLst>
                                        </p:cTn>
                                        <p:tgtEl>
                                          <p:spTgt spid="6160"/>
                                        </p:tgtEl>
                                        <p:attrNameLst>
                                          <p:attrName>style.visibility</p:attrName>
                                        </p:attrNameLst>
                                      </p:cBhvr>
                                      <p:to>
                                        <p:strVal val="visible"/>
                                      </p:to>
                                    </p:set>
                                    <p:animEffect transition="in" filter="box(in)">
                                      <p:cBhvr>
                                        <p:cTn id="38" dur="500"/>
                                        <p:tgtEl>
                                          <p:spTgt spid="616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5384"/>
                                        </p:tgtEl>
                                        <p:attrNameLst>
                                          <p:attrName>style.visibility</p:attrName>
                                        </p:attrNameLst>
                                      </p:cBhvr>
                                      <p:to>
                                        <p:strVal val="visible"/>
                                      </p:to>
                                    </p:set>
                                    <p:animEffect transition="in" filter="diamond(in)">
                                      <p:cBhvr>
                                        <p:cTn id="41" dur="2000"/>
                                        <p:tgtEl>
                                          <p:spTgt spid="15384"/>
                                        </p:tgtEl>
                                      </p:cBhvr>
                                    </p:animEffect>
                                  </p:childTnLst>
                                </p:cTn>
                              </p:par>
                              <p:par>
                                <p:cTn id="42" presetID="8" presetClass="entr" presetSubtype="16" fill="hold" nodeType="withEffect">
                                  <p:stCondLst>
                                    <p:cond delay="0"/>
                                  </p:stCondLst>
                                  <p:childTnLst>
                                    <p:set>
                                      <p:cBhvr>
                                        <p:cTn id="43" dur="1" fill="hold">
                                          <p:stCondLst>
                                            <p:cond delay="0"/>
                                          </p:stCondLst>
                                        </p:cTn>
                                        <p:tgtEl>
                                          <p:spTgt spid="15376"/>
                                        </p:tgtEl>
                                        <p:attrNameLst>
                                          <p:attrName>style.visibility</p:attrName>
                                        </p:attrNameLst>
                                      </p:cBhvr>
                                      <p:to>
                                        <p:strVal val="visible"/>
                                      </p:to>
                                    </p:set>
                                    <p:animEffect transition="in" filter="diamond(in)">
                                      <p:cBhvr>
                                        <p:cTn id="44" dur="500"/>
                                        <p:tgtEl>
                                          <p:spTgt spid="15376"/>
                                        </p:tgtEl>
                                      </p:cBhvr>
                                    </p:animEffect>
                                  </p:childTnLst>
                                </p:cTn>
                              </p:par>
                              <p:par>
                                <p:cTn id="45" presetID="8" presetClass="entr" presetSubtype="16" fill="hold" nodeType="withEffect">
                                  <p:stCondLst>
                                    <p:cond delay="0"/>
                                  </p:stCondLst>
                                  <p:childTnLst>
                                    <p:set>
                                      <p:cBhvr>
                                        <p:cTn id="46" dur="1" fill="hold">
                                          <p:stCondLst>
                                            <p:cond delay="0"/>
                                          </p:stCondLst>
                                        </p:cTn>
                                        <p:tgtEl>
                                          <p:spTgt spid="15385">
                                            <p:txEl>
                                              <p:pRg st="0" end="0"/>
                                            </p:txEl>
                                          </p:spTgt>
                                        </p:tgtEl>
                                        <p:attrNameLst>
                                          <p:attrName>style.visibility</p:attrName>
                                        </p:attrNameLst>
                                      </p:cBhvr>
                                      <p:to>
                                        <p:strVal val="visible"/>
                                      </p:to>
                                    </p:set>
                                    <p:animEffect transition="in" filter="diamond(in)">
                                      <p:cBhvr>
                                        <p:cTn id="47" dur="2000"/>
                                        <p:tgtEl>
                                          <p:spTgt spid="153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9" grpId="0"/>
      <p:bldP spid="153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2552700" y="533400"/>
            <a:ext cx="4762500" cy="461665"/>
          </a:xfrm>
          <a:prstGeom prst="rect">
            <a:avLst/>
          </a:prstGeom>
          <a:noFill/>
          <a:ln w="9525">
            <a:noFill/>
            <a:miter lim="800000"/>
            <a:headEnd/>
            <a:tailEnd/>
          </a:ln>
        </p:spPr>
        <p:txBody>
          <a:bodyPr>
            <a:spAutoFit/>
          </a:bodyPr>
          <a:lstStyle/>
          <a:p>
            <a:pPr>
              <a:spcBef>
                <a:spcPct val="50000"/>
              </a:spcBef>
            </a:pPr>
            <a:r>
              <a:rPr lang="en-US" altLang="en-US" sz="2400" b="1" i="1">
                <a:solidFill>
                  <a:srgbClr val="009900"/>
                </a:solidFill>
                <a:latin typeface="Arial" pitchFamily="34" charset="0"/>
                <a:cs typeface="Arial" pitchFamily="34" charset="0"/>
              </a:rPr>
              <a:t>Thực phẩm tươi sống:</a:t>
            </a:r>
          </a:p>
        </p:txBody>
      </p:sp>
      <p:sp>
        <p:nvSpPr>
          <p:cNvPr id="59395" name="Text Box 7"/>
          <p:cNvSpPr txBox="1">
            <a:spLocks noChangeArrowheads="1"/>
          </p:cNvSpPr>
          <p:nvPr/>
        </p:nvSpPr>
        <p:spPr bwMode="auto">
          <a:xfrm>
            <a:off x="5791200" y="6019800"/>
            <a:ext cx="2133600" cy="457200"/>
          </a:xfrm>
          <a:prstGeom prst="rect">
            <a:avLst/>
          </a:prstGeom>
          <a:noFill/>
          <a:ln w="9525">
            <a:noFill/>
            <a:miter lim="800000"/>
            <a:headEnd/>
            <a:tailEnd/>
          </a:ln>
        </p:spPr>
        <p:txBody>
          <a:bodyPr>
            <a:spAutoFit/>
          </a:bodyPr>
          <a:lstStyle/>
          <a:p>
            <a:pPr>
              <a:spcBef>
                <a:spcPct val="50000"/>
              </a:spcBef>
            </a:pPr>
            <a:r>
              <a:rPr lang="en-US" altLang="en-US" i="1"/>
              <a:t>Tôm nương</a:t>
            </a:r>
          </a:p>
        </p:txBody>
      </p:sp>
      <p:pic>
        <p:nvPicPr>
          <p:cNvPr id="59396" name="Picture 11" descr="hùm"/>
          <p:cNvPicPr>
            <a:picLocks noChangeAspect="1" noChangeArrowheads="1"/>
          </p:cNvPicPr>
          <p:nvPr/>
        </p:nvPicPr>
        <p:blipFill>
          <a:blip r:embed="rId2"/>
          <a:srcRect/>
          <a:stretch>
            <a:fillRect/>
          </a:stretch>
        </p:blipFill>
        <p:spPr bwMode="auto">
          <a:xfrm>
            <a:off x="152400" y="1285860"/>
            <a:ext cx="4343400" cy="2266950"/>
          </a:xfrm>
          <a:prstGeom prst="rect">
            <a:avLst/>
          </a:prstGeom>
          <a:noFill/>
          <a:ln w="9525">
            <a:solidFill>
              <a:srgbClr val="FF0000"/>
            </a:solidFill>
            <a:miter lim="800000"/>
            <a:headEnd/>
            <a:tailEnd/>
          </a:ln>
        </p:spPr>
      </p:pic>
      <p:pic>
        <p:nvPicPr>
          <p:cNvPr id="59397" name="Picture 13" descr="Cua Be"/>
          <p:cNvPicPr>
            <a:picLocks noChangeAspect="1" noChangeArrowheads="1"/>
          </p:cNvPicPr>
          <p:nvPr/>
        </p:nvPicPr>
        <p:blipFill>
          <a:blip r:embed="rId3"/>
          <a:srcRect/>
          <a:stretch>
            <a:fillRect/>
          </a:stretch>
        </p:blipFill>
        <p:spPr bwMode="auto">
          <a:xfrm>
            <a:off x="228600" y="4071942"/>
            <a:ext cx="4400550" cy="2428892"/>
          </a:xfrm>
          <a:prstGeom prst="rect">
            <a:avLst/>
          </a:prstGeom>
          <a:noFill/>
          <a:ln w="9525">
            <a:solidFill>
              <a:srgbClr val="FF0000"/>
            </a:solidFill>
            <a:miter lim="800000"/>
            <a:headEnd/>
            <a:tailEnd/>
          </a:ln>
        </p:spPr>
      </p:pic>
      <p:pic>
        <p:nvPicPr>
          <p:cNvPr id="59398" name="Picture 14" descr="Newly_intro_female_being_paired[1]"/>
          <p:cNvPicPr>
            <a:picLocks noChangeAspect="1" noChangeArrowheads="1"/>
          </p:cNvPicPr>
          <p:nvPr/>
        </p:nvPicPr>
        <p:blipFill>
          <a:blip r:embed="rId4"/>
          <a:srcRect/>
          <a:stretch>
            <a:fillRect/>
          </a:stretch>
        </p:blipFill>
        <p:spPr bwMode="auto">
          <a:xfrm>
            <a:off x="4876800" y="4143380"/>
            <a:ext cx="4267200" cy="2357454"/>
          </a:xfrm>
          <a:prstGeom prst="rect">
            <a:avLst/>
          </a:prstGeom>
          <a:noFill/>
          <a:ln w="9525">
            <a:solidFill>
              <a:srgbClr val="FF0000"/>
            </a:solidFill>
            <a:miter lim="800000"/>
            <a:headEnd/>
            <a:tailEnd/>
          </a:ln>
        </p:spPr>
      </p:pic>
      <p:pic>
        <p:nvPicPr>
          <p:cNvPr id="59399" name="Picture 16" descr="tôm càng xanh"/>
          <p:cNvPicPr>
            <a:picLocks noChangeAspect="1" noChangeArrowheads="1"/>
          </p:cNvPicPr>
          <p:nvPr/>
        </p:nvPicPr>
        <p:blipFill>
          <a:blip r:embed="rId5"/>
          <a:srcRect/>
          <a:stretch>
            <a:fillRect/>
          </a:stretch>
        </p:blipFill>
        <p:spPr bwMode="auto">
          <a:xfrm>
            <a:off x="4876800" y="1214422"/>
            <a:ext cx="4267200" cy="2347914"/>
          </a:xfrm>
          <a:prstGeom prst="rect">
            <a:avLst/>
          </a:prstGeom>
          <a:noFill/>
          <a:ln w="9525">
            <a:solidFill>
              <a:srgbClr val="FF0000"/>
            </a:solidFill>
            <a:miter lim="800000"/>
            <a:headEnd/>
            <a:tailEnd/>
          </a:ln>
        </p:spPr>
      </p:pic>
      <p:sp>
        <p:nvSpPr>
          <p:cNvPr id="59400" name="Text Box 17"/>
          <p:cNvSpPr txBox="1">
            <a:spLocks noChangeArrowheads="1"/>
          </p:cNvSpPr>
          <p:nvPr/>
        </p:nvSpPr>
        <p:spPr bwMode="auto">
          <a:xfrm>
            <a:off x="6000760" y="3631172"/>
            <a:ext cx="2500330" cy="369332"/>
          </a:xfrm>
          <a:prstGeom prst="rect">
            <a:avLst/>
          </a:prstGeom>
          <a:solidFill>
            <a:srgbClr val="FAFEC2"/>
          </a:solidFill>
          <a:ln w="9525">
            <a:noFill/>
            <a:miter lim="800000"/>
            <a:headEnd/>
            <a:tailEnd/>
          </a:ln>
        </p:spPr>
        <p:txBody>
          <a:bodyPr wrap="square">
            <a:spAutoFit/>
          </a:bodyPr>
          <a:lstStyle/>
          <a:p>
            <a:pPr algn="ctr">
              <a:spcBef>
                <a:spcPct val="50000"/>
              </a:spcBef>
            </a:pPr>
            <a:r>
              <a:rPr lang="en-US" altLang="en-US" b="1" i="1"/>
              <a:t>Tôm càng xanh</a:t>
            </a:r>
          </a:p>
        </p:txBody>
      </p:sp>
      <p:sp>
        <p:nvSpPr>
          <p:cNvPr id="59401" name="Text Box 18"/>
          <p:cNvSpPr txBox="1">
            <a:spLocks noChangeArrowheads="1"/>
          </p:cNvSpPr>
          <p:nvPr/>
        </p:nvSpPr>
        <p:spPr bwMode="auto">
          <a:xfrm>
            <a:off x="1571604" y="3631172"/>
            <a:ext cx="1428760" cy="369332"/>
          </a:xfrm>
          <a:prstGeom prst="rect">
            <a:avLst/>
          </a:prstGeom>
          <a:solidFill>
            <a:srgbClr val="FAFEC2"/>
          </a:solidFill>
          <a:ln w="9525">
            <a:noFill/>
            <a:miter lim="800000"/>
            <a:headEnd/>
            <a:tailEnd/>
          </a:ln>
        </p:spPr>
        <p:txBody>
          <a:bodyPr wrap="square">
            <a:spAutoFit/>
          </a:bodyPr>
          <a:lstStyle/>
          <a:p>
            <a:pPr algn="ctr">
              <a:spcBef>
                <a:spcPct val="50000"/>
              </a:spcBef>
            </a:pPr>
            <a:r>
              <a:rPr lang="en-US" altLang="en-US" b="1" i="1"/>
              <a:t>Tôm hùm</a:t>
            </a:r>
          </a:p>
        </p:txBody>
      </p:sp>
      <p:sp>
        <p:nvSpPr>
          <p:cNvPr id="59402" name="Text Box 19"/>
          <p:cNvSpPr txBox="1">
            <a:spLocks noChangeArrowheads="1"/>
          </p:cNvSpPr>
          <p:nvPr/>
        </p:nvSpPr>
        <p:spPr bwMode="auto">
          <a:xfrm>
            <a:off x="1643042" y="6488692"/>
            <a:ext cx="1571636" cy="369332"/>
          </a:xfrm>
          <a:prstGeom prst="rect">
            <a:avLst/>
          </a:prstGeom>
          <a:solidFill>
            <a:srgbClr val="FAFEC2"/>
          </a:solidFill>
          <a:ln w="9525">
            <a:noFill/>
            <a:miter lim="800000"/>
            <a:headEnd/>
            <a:tailEnd/>
          </a:ln>
        </p:spPr>
        <p:txBody>
          <a:bodyPr wrap="square">
            <a:spAutoFit/>
          </a:bodyPr>
          <a:lstStyle/>
          <a:p>
            <a:pPr algn="ctr">
              <a:spcBef>
                <a:spcPct val="50000"/>
              </a:spcBef>
            </a:pPr>
            <a:r>
              <a:rPr lang="en-US" altLang="en-US" b="1" i="1"/>
              <a:t>Cua biển</a:t>
            </a:r>
          </a:p>
        </p:txBody>
      </p:sp>
      <p:sp>
        <p:nvSpPr>
          <p:cNvPr id="59403" name="Text Box 20"/>
          <p:cNvSpPr txBox="1">
            <a:spLocks noChangeArrowheads="1"/>
          </p:cNvSpPr>
          <p:nvPr/>
        </p:nvSpPr>
        <p:spPr bwMode="auto">
          <a:xfrm>
            <a:off x="6357950" y="6488692"/>
            <a:ext cx="1371600" cy="369332"/>
          </a:xfrm>
          <a:prstGeom prst="rect">
            <a:avLst/>
          </a:prstGeom>
          <a:solidFill>
            <a:srgbClr val="FAFEC2"/>
          </a:solidFill>
          <a:ln w="9525">
            <a:noFill/>
            <a:miter lim="800000"/>
            <a:headEnd/>
            <a:tailEnd/>
          </a:ln>
        </p:spPr>
        <p:txBody>
          <a:bodyPr>
            <a:spAutoFit/>
          </a:bodyPr>
          <a:lstStyle/>
          <a:p>
            <a:pPr algn="ctr">
              <a:spcBef>
                <a:spcPct val="50000"/>
              </a:spcBef>
            </a:pPr>
            <a:r>
              <a:rPr lang="en-US" altLang="en-US" b="1" i="1"/>
              <a:t>Ghẹ</a:t>
            </a:r>
          </a:p>
        </p:txBody>
      </p:sp>
      <p:sp>
        <p:nvSpPr>
          <p:cNvPr id="12" name="Text Box 4"/>
          <p:cNvSpPr txBox="1">
            <a:spLocks noChangeArrowheads="1"/>
          </p:cNvSpPr>
          <p:nvPr/>
        </p:nvSpPr>
        <p:spPr bwMode="auto">
          <a:xfrm>
            <a:off x="301388" y="0"/>
            <a:ext cx="8610600" cy="5842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spcBef>
                <a:spcPct val="50000"/>
              </a:spcBef>
            </a:pPr>
            <a:r>
              <a:rPr lang="en-US" altLang="en-US" sz="3200" b="1" dirty="0">
                <a:solidFill>
                  <a:srgbClr val="FF0000"/>
                </a:solidFill>
              </a:rPr>
              <a:t>II. VAI TRÒ THỰC TIỄN</a:t>
            </a:r>
          </a:p>
        </p:txBody>
      </p:sp>
    </p:spTree>
    <p:extLst>
      <p:ext uri="{BB962C8B-B14F-4D97-AF65-F5344CB8AC3E}">
        <p14:creationId xmlns:p14="http://schemas.microsoft.com/office/powerpoint/2010/main" val="3801874400"/>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1"/>
          <p:cNvSpPr>
            <a:spLocks noChangeArrowheads="1"/>
          </p:cNvSpPr>
          <p:nvPr/>
        </p:nvSpPr>
        <p:spPr bwMode="auto">
          <a:xfrm>
            <a:off x="1635125" y="6248400"/>
            <a:ext cx="1460657" cy="461665"/>
          </a:xfrm>
          <a:prstGeom prst="rect">
            <a:avLst/>
          </a:prstGeom>
          <a:solidFill>
            <a:srgbClr val="FAFEC2"/>
          </a:solid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Cua đồng</a:t>
            </a:r>
          </a:p>
        </p:txBody>
      </p:sp>
      <p:sp>
        <p:nvSpPr>
          <p:cNvPr id="60419" name="Text Box 20"/>
          <p:cNvSpPr txBox="1">
            <a:spLocks noChangeArrowheads="1"/>
          </p:cNvSpPr>
          <p:nvPr/>
        </p:nvSpPr>
        <p:spPr bwMode="auto">
          <a:xfrm>
            <a:off x="6705600" y="3352800"/>
            <a:ext cx="762000" cy="461665"/>
          </a:xfrm>
          <a:prstGeom prst="rect">
            <a:avLst/>
          </a:prstGeom>
          <a:solidFill>
            <a:srgbClr val="FAFEC2"/>
          </a:solidFill>
          <a:ln w="9525">
            <a:noFill/>
            <a:miter lim="800000"/>
            <a:headEnd/>
            <a:tailEnd/>
          </a:ln>
        </p:spPr>
        <p:txBody>
          <a:bodyPr>
            <a:spAutoFit/>
          </a:bodyPr>
          <a:lstStyle/>
          <a:p>
            <a:pPr algn="ctr">
              <a:spcBef>
                <a:spcPct val="50000"/>
              </a:spcBef>
            </a:pPr>
            <a:r>
              <a:rPr lang="en-US" altLang="en-US" sz="2400" b="1">
                <a:latin typeface="Times New Roman" pitchFamily="18" charset="0"/>
                <a:cs typeface="Times New Roman" pitchFamily="18" charset="0"/>
              </a:rPr>
              <a:t>Tép</a:t>
            </a:r>
          </a:p>
        </p:txBody>
      </p:sp>
      <p:sp>
        <p:nvSpPr>
          <p:cNvPr id="60420" name="Rectangle 22"/>
          <p:cNvSpPr>
            <a:spLocks noChangeArrowheads="1"/>
          </p:cNvSpPr>
          <p:nvPr/>
        </p:nvSpPr>
        <p:spPr bwMode="auto">
          <a:xfrm>
            <a:off x="6716713" y="6324600"/>
            <a:ext cx="715260" cy="461665"/>
          </a:xfrm>
          <a:prstGeom prst="rect">
            <a:avLst/>
          </a:prstGeom>
          <a:solidFill>
            <a:srgbClr val="FAFEC2"/>
          </a:solid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Cáy</a:t>
            </a:r>
          </a:p>
        </p:txBody>
      </p:sp>
      <p:pic>
        <p:nvPicPr>
          <p:cNvPr id="60421" name="Picture 15" descr="tom song"/>
          <p:cNvPicPr>
            <a:picLocks noChangeAspect="1" noChangeArrowheads="1"/>
          </p:cNvPicPr>
          <p:nvPr/>
        </p:nvPicPr>
        <p:blipFill>
          <a:blip r:embed="rId2"/>
          <a:srcRect/>
          <a:stretch>
            <a:fillRect/>
          </a:stretch>
        </p:blipFill>
        <p:spPr bwMode="auto">
          <a:xfrm>
            <a:off x="381000" y="685800"/>
            <a:ext cx="4267200" cy="2667000"/>
          </a:xfrm>
          <a:prstGeom prst="rect">
            <a:avLst/>
          </a:prstGeom>
          <a:noFill/>
          <a:ln w="9525">
            <a:solidFill>
              <a:srgbClr val="FF0000"/>
            </a:solidFill>
            <a:miter lim="800000"/>
            <a:headEnd/>
            <a:tailEnd/>
          </a:ln>
        </p:spPr>
      </p:pic>
      <p:sp>
        <p:nvSpPr>
          <p:cNvPr id="60422" name="Text Box 5"/>
          <p:cNvSpPr txBox="1">
            <a:spLocks noChangeArrowheads="1"/>
          </p:cNvSpPr>
          <p:nvPr/>
        </p:nvSpPr>
        <p:spPr bwMode="auto">
          <a:xfrm>
            <a:off x="0" y="0"/>
            <a:ext cx="9144000" cy="5238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spcBef>
                <a:spcPct val="50000"/>
              </a:spcBef>
            </a:pPr>
            <a:r>
              <a:rPr lang="en-US" altLang="en-US" sz="2800" b="1" i="1">
                <a:solidFill>
                  <a:srgbClr val="FF0000"/>
                </a:solidFill>
                <a:latin typeface="Arial" pitchFamily="34" charset="0"/>
                <a:cs typeface="Arial" pitchFamily="34" charset="0"/>
              </a:rPr>
              <a:t>Thực phẩm tươi sống:</a:t>
            </a:r>
          </a:p>
        </p:txBody>
      </p:sp>
      <p:sp>
        <p:nvSpPr>
          <p:cNvPr id="60423" name="Text Box 13"/>
          <p:cNvSpPr txBox="1">
            <a:spLocks noChangeArrowheads="1"/>
          </p:cNvSpPr>
          <p:nvPr/>
        </p:nvSpPr>
        <p:spPr bwMode="auto">
          <a:xfrm>
            <a:off x="1228716" y="3400428"/>
            <a:ext cx="2057400" cy="461665"/>
          </a:xfrm>
          <a:prstGeom prst="rect">
            <a:avLst/>
          </a:prstGeom>
          <a:solidFill>
            <a:srgbClr val="FAFEC2"/>
          </a:solidFill>
          <a:ln w="9525">
            <a:noFill/>
            <a:miter lim="800000"/>
            <a:headEnd/>
            <a:tailEnd/>
          </a:ln>
        </p:spPr>
        <p:txBody>
          <a:bodyPr>
            <a:spAutoFit/>
          </a:bodyPr>
          <a:lstStyle/>
          <a:p>
            <a:pPr algn="ctr">
              <a:spcBef>
                <a:spcPct val="50000"/>
              </a:spcBef>
            </a:pPr>
            <a:r>
              <a:rPr lang="en-US" altLang="en-US" sz="2400" b="1">
                <a:latin typeface="Times New Roman" pitchFamily="18" charset="0"/>
                <a:cs typeface="Times New Roman" pitchFamily="18" charset="0"/>
              </a:rPr>
              <a:t>Tôm sông</a:t>
            </a:r>
          </a:p>
        </p:txBody>
      </p:sp>
      <p:pic>
        <p:nvPicPr>
          <p:cNvPr id="60424" name="Picture 16" descr="tep "/>
          <p:cNvPicPr>
            <a:picLocks noChangeAspect="1" noChangeArrowheads="1"/>
          </p:cNvPicPr>
          <p:nvPr/>
        </p:nvPicPr>
        <p:blipFill>
          <a:blip r:embed="rId3"/>
          <a:srcRect/>
          <a:stretch>
            <a:fillRect/>
          </a:stretch>
        </p:blipFill>
        <p:spPr bwMode="auto">
          <a:xfrm>
            <a:off x="4876800" y="685800"/>
            <a:ext cx="3962400" cy="2667000"/>
          </a:xfrm>
          <a:prstGeom prst="rect">
            <a:avLst/>
          </a:prstGeom>
          <a:noFill/>
          <a:ln w="9525">
            <a:solidFill>
              <a:srgbClr val="FF0000"/>
            </a:solidFill>
            <a:miter lim="800000"/>
            <a:headEnd/>
            <a:tailEnd/>
          </a:ln>
        </p:spPr>
      </p:pic>
      <p:pic>
        <p:nvPicPr>
          <p:cNvPr id="60425" name="Picture 17" descr="cua dông"/>
          <p:cNvPicPr>
            <a:picLocks noChangeAspect="1" noChangeArrowheads="1"/>
          </p:cNvPicPr>
          <p:nvPr/>
        </p:nvPicPr>
        <p:blipFill>
          <a:blip r:embed="rId4"/>
          <a:srcRect/>
          <a:stretch>
            <a:fillRect/>
          </a:stretch>
        </p:blipFill>
        <p:spPr bwMode="auto">
          <a:xfrm>
            <a:off x="381000" y="3886200"/>
            <a:ext cx="4267200" cy="2362200"/>
          </a:xfrm>
          <a:prstGeom prst="rect">
            <a:avLst/>
          </a:prstGeom>
          <a:noFill/>
          <a:ln w="9525">
            <a:solidFill>
              <a:srgbClr val="FF0000"/>
            </a:solidFill>
            <a:miter lim="800000"/>
            <a:headEnd/>
            <a:tailEnd/>
          </a:ln>
        </p:spPr>
      </p:pic>
      <p:pic>
        <p:nvPicPr>
          <p:cNvPr id="60426" name="Picture 18" descr="cay"/>
          <p:cNvPicPr>
            <a:picLocks noChangeAspect="1" noChangeArrowheads="1"/>
          </p:cNvPicPr>
          <p:nvPr/>
        </p:nvPicPr>
        <p:blipFill>
          <a:blip r:embed="rId5"/>
          <a:srcRect/>
          <a:stretch>
            <a:fillRect/>
          </a:stretch>
        </p:blipFill>
        <p:spPr bwMode="auto">
          <a:xfrm>
            <a:off x="4876800" y="3886200"/>
            <a:ext cx="3962400" cy="2438400"/>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620979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tom-dong-lanh"/>
          <p:cNvPicPr>
            <a:picLocks noChangeAspect="1" noChangeArrowheads="1"/>
          </p:cNvPicPr>
          <p:nvPr/>
        </p:nvPicPr>
        <p:blipFill>
          <a:blip r:embed="rId2"/>
          <a:srcRect/>
          <a:stretch>
            <a:fillRect/>
          </a:stretch>
        </p:blipFill>
        <p:spPr bwMode="auto">
          <a:xfrm>
            <a:off x="381000" y="1295400"/>
            <a:ext cx="3886200" cy="2286000"/>
          </a:xfrm>
          <a:prstGeom prst="rect">
            <a:avLst/>
          </a:prstGeom>
          <a:noFill/>
          <a:ln w="9525">
            <a:solidFill>
              <a:srgbClr val="FF0000"/>
            </a:solidFill>
            <a:miter lim="800000"/>
            <a:headEnd/>
            <a:tailEnd/>
          </a:ln>
        </p:spPr>
      </p:pic>
      <p:pic>
        <p:nvPicPr>
          <p:cNvPr id="56323" name="Picture 6" descr="item_34"/>
          <p:cNvPicPr>
            <a:picLocks noChangeAspect="1" noChangeArrowheads="1"/>
          </p:cNvPicPr>
          <p:nvPr/>
        </p:nvPicPr>
        <p:blipFill>
          <a:blip r:embed="rId3"/>
          <a:srcRect/>
          <a:stretch>
            <a:fillRect/>
          </a:stretch>
        </p:blipFill>
        <p:spPr bwMode="auto">
          <a:xfrm>
            <a:off x="4495800" y="1295400"/>
            <a:ext cx="4267200" cy="2286000"/>
          </a:xfrm>
          <a:prstGeom prst="rect">
            <a:avLst/>
          </a:prstGeom>
          <a:noFill/>
          <a:ln w="9525">
            <a:solidFill>
              <a:srgbClr val="FF0000"/>
            </a:solidFill>
            <a:miter lim="800000"/>
            <a:headEnd/>
            <a:tailEnd/>
          </a:ln>
        </p:spPr>
      </p:pic>
      <p:pic>
        <p:nvPicPr>
          <p:cNvPr id="56324" name="Picture 7" descr="frozencrap"/>
          <p:cNvPicPr>
            <a:picLocks noChangeAspect="1" noChangeArrowheads="1"/>
          </p:cNvPicPr>
          <p:nvPr/>
        </p:nvPicPr>
        <p:blipFill>
          <a:blip r:embed="rId4"/>
          <a:srcRect/>
          <a:stretch>
            <a:fillRect/>
          </a:stretch>
        </p:blipFill>
        <p:spPr bwMode="auto">
          <a:xfrm>
            <a:off x="381000" y="3962400"/>
            <a:ext cx="3886200" cy="2667000"/>
          </a:xfrm>
          <a:prstGeom prst="rect">
            <a:avLst/>
          </a:prstGeom>
          <a:noFill/>
          <a:ln w="9525">
            <a:solidFill>
              <a:srgbClr val="FF0000"/>
            </a:solidFill>
            <a:miter lim="800000"/>
            <a:headEnd/>
            <a:tailEnd/>
          </a:ln>
        </p:spPr>
      </p:pic>
      <p:pic>
        <p:nvPicPr>
          <p:cNvPr id="56325" name="Picture 8" descr="image"/>
          <p:cNvPicPr>
            <a:picLocks noChangeAspect="1" noChangeArrowheads="1"/>
          </p:cNvPicPr>
          <p:nvPr/>
        </p:nvPicPr>
        <p:blipFill>
          <a:blip r:embed="rId5"/>
          <a:srcRect/>
          <a:stretch>
            <a:fillRect/>
          </a:stretch>
        </p:blipFill>
        <p:spPr bwMode="auto">
          <a:xfrm>
            <a:off x="4495800" y="3962400"/>
            <a:ext cx="4267200" cy="2667000"/>
          </a:xfrm>
          <a:prstGeom prst="rect">
            <a:avLst/>
          </a:prstGeom>
          <a:noFill/>
          <a:ln w="9525">
            <a:solidFill>
              <a:srgbClr val="FF0000"/>
            </a:solidFill>
            <a:miter lim="800000"/>
            <a:headEnd/>
            <a:tailEnd/>
          </a:ln>
        </p:spPr>
      </p:pic>
      <p:sp>
        <p:nvSpPr>
          <p:cNvPr id="56326" name="Text Box 9"/>
          <p:cNvSpPr txBox="1">
            <a:spLocks noChangeArrowheads="1"/>
          </p:cNvSpPr>
          <p:nvPr/>
        </p:nvSpPr>
        <p:spPr bwMode="auto">
          <a:xfrm>
            <a:off x="36394" y="0"/>
            <a:ext cx="9144000" cy="646331"/>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3600" b="1" dirty="0">
                <a:solidFill>
                  <a:srgbClr val="FF0000"/>
                </a:solidFill>
                <a:latin typeface="Arial" pitchFamily="34" charset="0"/>
                <a:cs typeface="Arial" pitchFamily="34" charset="0"/>
              </a:rPr>
              <a:t>Thực phẩm đông lạnh</a:t>
            </a:r>
          </a:p>
        </p:txBody>
      </p:sp>
    </p:spTree>
    <p:extLst>
      <p:ext uri="{BB962C8B-B14F-4D97-AF65-F5344CB8AC3E}">
        <p14:creationId xmlns:p14="http://schemas.microsoft.com/office/powerpoint/2010/main" val="1879632445"/>
      </p:ext>
    </p:extLst>
  </p:cSld>
  <p:clrMapOvr>
    <a:masterClrMapping/>
  </p:clrMapOvr>
  <p:transition>
    <p:push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descr="hu0ngl0v3_9020111269162762_0"/>
          <p:cNvPicPr>
            <a:picLocks noChangeAspect="1" noChangeArrowheads="1"/>
          </p:cNvPicPr>
          <p:nvPr/>
        </p:nvPicPr>
        <p:blipFill>
          <a:blip r:embed="rId2"/>
          <a:srcRect/>
          <a:stretch>
            <a:fillRect/>
          </a:stretch>
        </p:blipFill>
        <p:spPr bwMode="auto">
          <a:xfrm>
            <a:off x="152400" y="3429000"/>
            <a:ext cx="4267200" cy="2705100"/>
          </a:xfrm>
          <a:prstGeom prst="rect">
            <a:avLst/>
          </a:prstGeom>
          <a:noFill/>
          <a:ln w="9525">
            <a:solidFill>
              <a:srgbClr val="FF0000"/>
            </a:solidFill>
            <a:miter lim="800000"/>
            <a:headEnd/>
            <a:tailEnd/>
          </a:ln>
        </p:spPr>
      </p:pic>
      <p:pic>
        <p:nvPicPr>
          <p:cNvPr id="57347" name="Picture 6" descr="1216655927_1"/>
          <p:cNvPicPr>
            <a:picLocks noChangeAspect="1" noChangeArrowheads="1"/>
          </p:cNvPicPr>
          <p:nvPr/>
        </p:nvPicPr>
        <p:blipFill>
          <a:blip r:embed="rId3"/>
          <a:srcRect/>
          <a:stretch>
            <a:fillRect/>
          </a:stretch>
        </p:blipFill>
        <p:spPr bwMode="auto">
          <a:xfrm>
            <a:off x="4610100" y="3429000"/>
            <a:ext cx="4229100" cy="2667000"/>
          </a:xfrm>
          <a:prstGeom prst="rect">
            <a:avLst/>
          </a:prstGeom>
          <a:noFill/>
          <a:ln w="9525">
            <a:solidFill>
              <a:srgbClr val="FF0000"/>
            </a:solidFill>
            <a:miter lim="800000"/>
            <a:headEnd/>
            <a:tailEnd/>
          </a:ln>
        </p:spPr>
      </p:pic>
      <p:pic>
        <p:nvPicPr>
          <p:cNvPr id="57348" name="Picture 7" descr="1330751554167251128_574_574"/>
          <p:cNvPicPr>
            <a:picLocks noChangeAspect="1" noChangeArrowheads="1"/>
          </p:cNvPicPr>
          <p:nvPr/>
        </p:nvPicPr>
        <p:blipFill>
          <a:blip r:embed="rId4"/>
          <a:srcRect/>
          <a:stretch>
            <a:fillRect/>
          </a:stretch>
        </p:blipFill>
        <p:spPr bwMode="auto">
          <a:xfrm>
            <a:off x="228600" y="685800"/>
            <a:ext cx="4114800" cy="2276475"/>
          </a:xfrm>
          <a:prstGeom prst="rect">
            <a:avLst/>
          </a:prstGeom>
          <a:noFill/>
          <a:ln w="9525">
            <a:solidFill>
              <a:srgbClr val="FF0000"/>
            </a:solidFill>
            <a:miter lim="800000"/>
            <a:headEnd/>
            <a:tailEnd/>
          </a:ln>
        </p:spPr>
      </p:pic>
      <p:pic>
        <p:nvPicPr>
          <p:cNvPr id="57349" name="Picture 8" descr="ruoc-kho-goi-200g-1-500x500"/>
          <p:cNvPicPr>
            <a:picLocks noChangeAspect="1" noChangeArrowheads="1"/>
          </p:cNvPicPr>
          <p:nvPr/>
        </p:nvPicPr>
        <p:blipFill>
          <a:blip r:embed="rId5"/>
          <a:srcRect/>
          <a:stretch>
            <a:fillRect/>
          </a:stretch>
        </p:blipFill>
        <p:spPr bwMode="auto">
          <a:xfrm>
            <a:off x="4686300" y="609600"/>
            <a:ext cx="4076700" cy="2362200"/>
          </a:xfrm>
          <a:prstGeom prst="rect">
            <a:avLst/>
          </a:prstGeom>
          <a:noFill/>
          <a:ln w="9525">
            <a:solidFill>
              <a:srgbClr val="FF0000"/>
            </a:solidFill>
            <a:miter lim="800000"/>
            <a:headEnd/>
            <a:tailEnd/>
          </a:ln>
        </p:spPr>
      </p:pic>
      <p:sp>
        <p:nvSpPr>
          <p:cNvPr id="57350" name="Text Box 9"/>
          <p:cNvSpPr txBox="1">
            <a:spLocks noChangeArrowheads="1"/>
          </p:cNvSpPr>
          <p:nvPr/>
        </p:nvSpPr>
        <p:spPr bwMode="auto">
          <a:xfrm>
            <a:off x="1" y="76200"/>
            <a:ext cx="8991600" cy="52322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800" b="1">
                <a:solidFill>
                  <a:srgbClr val="FF0000"/>
                </a:solidFill>
              </a:rPr>
              <a:t>Thực phẩm khô</a:t>
            </a:r>
          </a:p>
        </p:txBody>
      </p:sp>
      <p:sp>
        <p:nvSpPr>
          <p:cNvPr id="57351" name="Text Placeholder 10"/>
          <p:cNvSpPr>
            <a:spLocks noGrp="1"/>
          </p:cNvSpPr>
          <p:nvPr>
            <p:ph type="body" sz="half" idx="1"/>
          </p:nvPr>
        </p:nvSpPr>
        <p:spPr>
          <a:xfrm>
            <a:off x="3429000" y="6294438"/>
            <a:ext cx="2286000" cy="563562"/>
          </a:xfrm>
        </p:spPr>
        <p:txBody>
          <a:bodyPr/>
          <a:lstStyle/>
          <a:p>
            <a:pPr algn="ctr">
              <a:buFont typeface="Arial" pitchFamily="34" charset="0"/>
              <a:buNone/>
            </a:pPr>
            <a:r>
              <a:rPr lang="en-US" sz="2400" b="1" smtClean="0">
                <a:latin typeface="Times New Roman" pitchFamily="18" charset="0"/>
                <a:cs typeface="Times New Roman" pitchFamily="18" charset="0"/>
              </a:rPr>
              <a:t>Tôm khô</a:t>
            </a:r>
          </a:p>
        </p:txBody>
      </p:sp>
      <p:sp>
        <p:nvSpPr>
          <p:cNvPr id="57352" name="Text Placeholder 10"/>
          <p:cNvSpPr txBox="1">
            <a:spLocks/>
          </p:cNvSpPr>
          <p:nvPr/>
        </p:nvSpPr>
        <p:spPr bwMode="auto">
          <a:xfrm>
            <a:off x="3429000" y="2941638"/>
            <a:ext cx="2286000" cy="563562"/>
          </a:xfrm>
          <a:prstGeom prst="rect">
            <a:avLst/>
          </a:prstGeom>
          <a:noFill/>
          <a:ln w="9525">
            <a:noFill/>
            <a:miter lim="800000"/>
            <a:headEnd/>
            <a:tailEnd/>
          </a:ln>
        </p:spPr>
        <p:txBody>
          <a:bodyPr/>
          <a:lstStyle/>
          <a:p>
            <a:pPr marL="342900" indent="-342900" algn="ctr" eaLnBrk="0" hangingPunct="0">
              <a:spcBef>
                <a:spcPct val="20000"/>
              </a:spcBef>
              <a:buFont typeface="Arial" pitchFamily="34" charset="0"/>
              <a:buNone/>
            </a:pPr>
            <a:r>
              <a:rPr lang="en-US" b="1">
                <a:latin typeface="Times New Roman" pitchFamily="18" charset="0"/>
                <a:cs typeface="Times New Roman" pitchFamily="18" charset="0"/>
              </a:rPr>
              <a:t>Ruốc khô</a:t>
            </a:r>
          </a:p>
        </p:txBody>
      </p:sp>
    </p:spTree>
    <p:extLst>
      <p:ext uri="{BB962C8B-B14F-4D97-AF65-F5344CB8AC3E}">
        <p14:creationId xmlns:p14="http://schemas.microsoft.com/office/powerpoint/2010/main" val="2160102696"/>
      </p:ext>
    </p:extLst>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5" descr="du-lich-phan-thiet-1"/>
          <p:cNvPicPr>
            <a:picLocks noChangeAspect="1" noChangeArrowheads="1"/>
          </p:cNvPicPr>
          <p:nvPr/>
        </p:nvPicPr>
        <p:blipFill>
          <a:blip r:embed="rId2"/>
          <a:srcRect/>
          <a:stretch>
            <a:fillRect/>
          </a:stretch>
        </p:blipFill>
        <p:spPr bwMode="auto">
          <a:xfrm>
            <a:off x="0" y="609600"/>
            <a:ext cx="3810000" cy="2362200"/>
          </a:xfrm>
          <a:prstGeom prst="rect">
            <a:avLst/>
          </a:prstGeom>
          <a:noFill/>
          <a:ln w="9525">
            <a:solidFill>
              <a:srgbClr val="FF0000"/>
            </a:solidFill>
            <a:miter lim="800000"/>
            <a:headEnd/>
            <a:tailEnd/>
          </a:ln>
        </p:spPr>
      </p:pic>
      <p:pic>
        <p:nvPicPr>
          <p:cNvPr id="58371" name="Picture 6" descr="811461"/>
          <p:cNvPicPr>
            <a:picLocks noChangeAspect="1" noChangeArrowheads="1"/>
          </p:cNvPicPr>
          <p:nvPr/>
        </p:nvPicPr>
        <p:blipFill>
          <a:blip r:embed="rId3"/>
          <a:srcRect/>
          <a:stretch>
            <a:fillRect/>
          </a:stretch>
        </p:blipFill>
        <p:spPr bwMode="auto">
          <a:xfrm>
            <a:off x="6286500" y="3505200"/>
            <a:ext cx="2857500" cy="2971800"/>
          </a:xfrm>
          <a:prstGeom prst="rect">
            <a:avLst/>
          </a:prstGeom>
          <a:noFill/>
          <a:ln w="9525">
            <a:solidFill>
              <a:srgbClr val="FF0000"/>
            </a:solidFill>
            <a:miter lim="800000"/>
            <a:headEnd/>
            <a:tailEnd/>
          </a:ln>
        </p:spPr>
      </p:pic>
      <p:pic>
        <p:nvPicPr>
          <p:cNvPr id="58372" name="Picture 7" descr="1214191407_1"/>
          <p:cNvPicPr>
            <a:picLocks noChangeAspect="1" noChangeArrowheads="1"/>
          </p:cNvPicPr>
          <p:nvPr/>
        </p:nvPicPr>
        <p:blipFill>
          <a:blip r:embed="rId4"/>
          <a:srcRect/>
          <a:stretch>
            <a:fillRect/>
          </a:stretch>
        </p:blipFill>
        <p:spPr bwMode="auto">
          <a:xfrm>
            <a:off x="3276600" y="3505200"/>
            <a:ext cx="2971800" cy="2971800"/>
          </a:xfrm>
          <a:prstGeom prst="rect">
            <a:avLst/>
          </a:prstGeom>
          <a:noFill/>
          <a:ln w="9525">
            <a:solidFill>
              <a:srgbClr val="FF0000"/>
            </a:solidFill>
            <a:miter lim="800000"/>
            <a:headEnd/>
            <a:tailEnd/>
          </a:ln>
        </p:spPr>
      </p:pic>
      <p:pic>
        <p:nvPicPr>
          <p:cNvPr id="58373" name="Picture 8" descr="0025530"/>
          <p:cNvPicPr>
            <a:picLocks noChangeAspect="1" noChangeArrowheads="1"/>
          </p:cNvPicPr>
          <p:nvPr/>
        </p:nvPicPr>
        <p:blipFill>
          <a:blip r:embed="rId5"/>
          <a:srcRect/>
          <a:stretch>
            <a:fillRect/>
          </a:stretch>
        </p:blipFill>
        <p:spPr bwMode="auto">
          <a:xfrm>
            <a:off x="0" y="3505200"/>
            <a:ext cx="3276600" cy="2971800"/>
          </a:xfrm>
          <a:prstGeom prst="rect">
            <a:avLst/>
          </a:prstGeom>
          <a:noFill/>
          <a:ln w="9525">
            <a:solidFill>
              <a:srgbClr val="FF0000"/>
            </a:solidFill>
            <a:miter lim="800000"/>
            <a:headEnd/>
            <a:tailEnd/>
          </a:ln>
        </p:spPr>
      </p:pic>
      <p:pic>
        <p:nvPicPr>
          <p:cNvPr id="58374" name="Picture 9" descr="212"/>
          <p:cNvPicPr>
            <a:picLocks noChangeAspect="1" noChangeArrowheads="1"/>
          </p:cNvPicPr>
          <p:nvPr/>
        </p:nvPicPr>
        <p:blipFill>
          <a:blip r:embed="rId6"/>
          <a:srcRect/>
          <a:stretch>
            <a:fillRect/>
          </a:stretch>
        </p:blipFill>
        <p:spPr bwMode="auto">
          <a:xfrm>
            <a:off x="3810000" y="609600"/>
            <a:ext cx="2362200" cy="2400300"/>
          </a:xfrm>
          <a:prstGeom prst="rect">
            <a:avLst/>
          </a:prstGeom>
          <a:noFill/>
          <a:ln w="9525">
            <a:solidFill>
              <a:srgbClr val="FF0000"/>
            </a:solidFill>
            <a:miter lim="800000"/>
            <a:headEnd/>
            <a:tailEnd/>
          </a:ln>
        </p:spPr>
      </p:pic>
      <p:pic>
        <p:nvPicPr>
          <p:cNvPr id="58375" name="Picture 10" descr="mam%20cong"/>
          <p:cNvPicPr>
            <a:picLocks noChangeAspect="1" noChangeArrowheads="1"/>
          </p:cNvPicPr>
          <p:nvPr/>
        </p:nvPicPr>
        <p:blipFill>
          <a:blip r:embed="rId7"/>
          <a:srcRect/>
          <a:stretch>
            <a:fillRect/>
          </a:stretch>
        </p:blipFill>
        <p:spPr bwMode="auto">
          <a:xfrm>
            <a:off x="6172200" y="533400"/>
            <a:ext cx="2971800" cy="2390775"/>
          </a:xfrm>
          <a:prstGeom prst="rect">
            <a:avLst/>
          </a:prstGeom>
          <a:noFill/>
          <a:ln w="9525">
            <a:solidFill>
              <a:srgbClr val="FF0000"/>
            </a:solidFill>
            <a:miter lim="800000"/>
            <a:headEnd/>
            <a:tailEnd/>
          </a:ln>
        </p:spPr>
      </p:pic>
      <p:sp>
        <p:nvSpPr>
          <p:cNvPr id="58376" name="Text Box 11"/>
          <p:cNvSpPr txBox="1">
            <a:spLocks noChangeArrowheads="1"/>
          </p:cNvSpPr>
          <p:nvPr/>
        </p:nvSpPr>
        <p:spPr bwMode="auto">
          <a:xfrm>
            <a:off x="7018338" y="2971800"/>
            <a:ext cx="1439862" cy="396875"/>
          </a:xfrm>
          <a:prstGeom prst="rect">
            <a:avLst/>
          </a:prstGeom>
          <a:noFill/>
          <a:ln w="9525">
            <a:noFill/>
            <a:miter lim="800000"/>
            <a:headEnd/>
            <a:tailEnd/>
          </a:ln>
        </p:spPr>
        <p:txBody>
          <a:bodyPr wrap="none">
            <a:spAutoFit/>
          </a:bodyPr>
          <a:lstStyle/>
          <a:p>
            <a:r>
              <a:rPr lang="en-US" sz="2000" b="1"/>
              <a:t>Mắm còng</a:t>
            </a:r>
          </a:p>
        </p:txBody>
      </p:sp>
      <p:sp>
        <p:nvSpPr>
          <p:cNvPr id="58377" name="Text Box 12"/>
          <p:cNvSpPr txBox="1">
            <a:spLocks noChangeArrowheads="1"/>
          </p:cNvSpPr>
          <p:nvPr/>
        </p:nvSpPr>
        <p:spPr bwMode="auto">
          <a:xfrm>
            <a:off x="0" y="0"/>
            <a:ext cx="8991600" cy="52322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2800" b="1">
                <a:solidFill>
                  <a:srgbClr val="FF0000"/>
                </a:solidFill>
                <a:latin typeface="Arial" pitchFamily="34" charset="0"/>
                <a:cs typeface="Arial" pitchFamily="34" charset="0"/>
              </a:rPr>
              <a:t>Nguyên liệu để làm mắm</a:t>
            </a:r>
          </a:p>
        </p:txBody>
      </p:sp>
      <p:sp>
        <p:nvSpPr>
          <p:cNvPr id="58378" name="Text Box 11"/>
          <p:cNvSpPr txBox="1">
            <a:spLocks noChangeArrowheads="1"/>
          </p:cNvSpPr>
          <p:nvPr/>
        </p:nvSpPr>
        <p:spPr bwMode="auto">
          <a:xfrm>
            <a:off x="1066800" y="2971800"/>
            <a:ext cx="1395413" cy="400050"/>
          </a:xfrm>
          <a:prstGeom prst="rect">
            <a:avLst/>
          </a:prstGeom>
          <a:noFill/>
          <a:ln w="9525">
            <a:noFill/>
            <a:miter lim="800000"/>
            <a:headEnd/>
            <a:tailEnd/>
          </a:ln>
        </p:spPr>
        <p:txBody>
          <a:bodyPr wrap="none">
            <a:spAutoFit/>
          </a:bodyPr>
          <a:lstStyle/>
          <a:p>
            <a:r>
              <a:rPr lang="en-US" sz="2000" b="1"/>
              <a:t>Mắm ruốc</a:t>
            </a:r>
          </a:p>
        </p:txBody>
      </p:sp>
      <p:sp>
        <p:nvSpPr>
          <p:cNvPr id="58379" name="Text Box 11"/>
          <p:cNvSpPr txBox="1">
            <a:spLocks noChangeArrowheads="1"/>
          </p:cNvSpPr>
          <p:nvPr/>
        </p:nvSpPr>
        <p:spPr bwMode="auto">
          <a:xfrm>
            <a:off x="2654300" y="6461125"/>
            <a:ext cx="1308100" cy="400050"/>
          </a:xfrm>
          <a:prstGeom prst="rect">
            <a:avLst/>
          </a:prstGeom>
          <a:noFill/>
          <a:ln w="9525">
            <a:noFill/>
            <a:miter lim="800000"/>
            <a:headEnd/>
            <a:tailEnd/>
          </a:ln>
        </p:spPr>
        <p:txBody>
          <a:bodyPr wrap="none">
            <a:spAutoFit/>
          </a:bodyPr>
          <a:lstStyle/>
          <a:p>
            <a:r>
              <a:rPr lang="en-US" sz="2000" b="1"/>
              <a:t>Mắm tôm</a:t>
            </a:r>
          </a:p>
        </p:txBody>
      </p:sp>
      <p:sp>
        <p:nvSpPr>
          <p:cNvPr id="58380" name="Text Box 11"/>
          <p:cNvSpPr txBox="1">
            <a:spLocks noChangeArrowheads="1"/>
          </p:cNvSpPr>
          <p:nvPr/>
        </p:nvSpPr>
        <p:spPr bwMode="auto">
          <a:xfrm>
            <a:off x="6429375" y="6461125"/>
            <a:ext cx="2562225" cy="400050"/>
          </a:xfrm>
          <a:prstGeom prst="rect">
            <a:avLst/>
          </a:prstGeom>
          <a:noFill/>
          <a:ln w="9525">
            <a:noFill/>
            <a:miter lim="800000"/>
            <a:headEnd/>
            <a:tailEnd/>
          </a:ln>
        </p:spPr>
        <p:txBody>
          <a:bodyPr wrap="none">
            <a:spAutoFit/>
          </a:bodyPr>
          <a:lstStyle/>
          <a:p>
            <a:r>
              <a:rPr lang="en-US" sz="2000" b="1"/>
              <a:t>Mắm tép chưng thịt</a:t>
            </a:r>
          </a:p>
        </p:txBody>
      </p:sp>
      <p:sp>
        <p:nvSpPr>
          <p:cNvPr id="58381" name="Text Box 11"/>
          <p:cNvSpPr txBox="1">
            <a:spLocks noChangeArrowheads="1"/>
          </p:cNvSpPr>
          <p:nvPr/>
        </p:nvSpPr>
        <p:spPr bwMode="auto">
          <a:xfrm>
            <a:off x="4419600" y="2971800"/>
            <a:ext cx="1397000" cy="400050"/>
          </a:xfrm>
          <a:prstGeom prst="rect">
            <a:avLst/>
          </a:prstGeom>
          <a:noFill/>
          <a:ln w="9525">
            <a:noFill/>
            <a:miter lim="800000"/>
            <a:headEnd/>
            <a:tailEnd/>
          </a:ln>
        </p:spPr>
        <p:txBody>
          <a:bodyPr wrap="none">
            <a:spAutoFit/>
          </a:bodyPr>
          <a:lstStyle/>
          <a:p>
            <a:r>
              <a:rPr lang="en-US" sz="2000" b="1"/>
              <a:t>Tôm chua</a:t>
            </a:r>
          </a:p>
        </p:txBody>
      </p:sp>
    </p:spTree>
    <p:extLst>
      <p:ext uri="{BB962C8B-B14F-4D97-AF65-F5344CB8AC3E}">
        <p14:creationId xmlns:p14="http://schemas.microsoft.com/office/powerpoint/2010/main" val="2923814116"/>
      </p:ext>
    </p:extLst>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0" y="381000"/>
            <a:ext cx="9144000" cy="5842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spcBef>
                <a:spcPct val="50000"/>
              </a:spcBef>
            </a:pPr>
            <a:r>
              <a:rPr lang="en-US" altLang="en-US" sz="3200" b="1" i="1">
                <a:solidFill>
                  <a:srgbClr val="FF0000"/>
                </a:solidFill>
                <a:latin typeface="Arial" pitchFamily="34" charset="0"/>
                <a:cs typeface="Arial" pitchFamily="34" charset="0"/>
              </a:rPr>
              <a:t>Làm thức ăn cho động vật nhỏ</a:t>
            </a:r>
          </a:p>
        </p:txBody>
      </p:sp>
      <p:sp>
        <p:nvSpPr>
          <p:cNvPr id="61443"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61444"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61445" name="Picture 6" descr="ran 2"/>
          <p:cNvPicPr>
            <a:picLocks noChangeAspect="1" noChangeArrowheads="1"/>
          </p:cNvPicPr>
          <p:nvPr/>
        </p:nvPicPr>
        <p:blipFill>
          <a:blip r:embed="rId2"/>
          <a:srcRect/>
          <a:stretch>
            <a:fillRect/>
          </a:stretch>
        </p:blipFill>
        <p:spPr bwMode="auto">
          <a:xfrm>
            <a:off x="76200" y="1447800"/>
            <a:ext cx="4419600" cy="3733800"/>
          </a:xfrm>
          <a:prstGeom prst="rect">
            <a:avLst/>
          </a:prstGeom>
          <a:noFill/>
          <a:ln w="9525">
            <a:solidFill>
              <a:srgbClr val="FF0000"/>
            </a:solidFill>
            <a:miter lim="800000"/>
            <a:headEnd/>
            <a:tailEnd/>
          </a:ln>
        </p:spPr>
      </p:pic>
      <p:pic>
        <p:nvPicPr>
          <p:cNvPr id="61446" name="Picture 5" descr="chan kiem"/>
          <p:cNvPicPr>
            <a:picLocks noChangeAspect="1" noChangeArrowheads="1"/>
          </p:cNvPicPr>
          <p:nvPr/>
        </p:nvPicPr>
        <p:blipFill>
          <a:blip r:embed="rId3"/>
          <a:srcRect/>
          <a:stretch>
            <a:fillRect/>
          </a:stretch>
        </p:blipFill>
        <p:spPr bwMode="auto">
          <a:xfrm>
            <a:off x="4648200" y="1447800"/>
            <a:ext cx="4419600" cy="3733800"/>
          </a:xfrm>
          <a:prstGeom prst="rect">
            <a:avLst/>
          </a:prstGeom>
          <a:noFill/>
          <a:ln w="9525">
            <a:solidFill>
              <a:srgbClr val="FF0000"/>
            </a:solidFill>
            <a:miter lim="800000"/>
            <a:headEnd/>
            <a:tailEnd/>
          </a:ln>
        </p:spPr>
      </p:pic>
      <p:sp>
        <p:nvSpPr>
          <p:cNvPr id="61447" name="Text Box 15"/>
          <p:cNvSpPr txBox="1">
            <a:spLocks noChangeArrowheads="1"/>
          </p:cNvSpPr>
          <p:nvPr/>
        </p:nvSpPr>
        <p:spPr bwMode="auto">
          <a:xfrm>
            <a:off x="1295400" y="5257800"/>
            <a:ext cx="2133600" cy="457200"/>
          </a:xfrm>
          <a:prstGeom prst="rect">
            <a:avLst/>
          </a:prstGeom>
          <a:solidFill>
            <a:srgbClr val="FAFEC2"/>
          </a:solidFill>
          <a:ln w="9525">
            <a:noFill/>
            <a:miter lim="800000"/>
            <a:headEnd/>
            <a:tailEnd/>
          </a:ln>
        </p:spPr>
        <p:txBody>
          <a:bodyPr>
            <a:spAutoFit/>
          </a:bodyPr>
          <a:lstStyle/>
          <a:p>
            <a:pPr algn="ctr">
              <a:spcBef>
                <a:spcPct val="50000"/>
              </a:spcBef>
            </a:pPr>
            <a:r>
              <a:rPr lang="en-US" altLang="en-US" b="1">
                <a:solidFill>
                  <a:srgbClr val="FF0000"/>
                </a:solidFill>
              </a:rPr>
              <a:t>Rận nước</a:t>
            </a:r>
          </a:p>
        </p:txBody>
      </p:sp>
      <p:sp>
        <p:nvSpPr>
          <p:cNvPr id="61448" name="Text Box 16"/>
          <p:cNvSpPr txBox="1">
            <a:spLocks noChangeArrowheads="1"/>
          </p:cNvSpPr>
          <p:nvPr/>
        </p:nvSpPr>
        <p:spPr bwMode="auto">
          <a:xfrm>
            <a:off x="5257800" y="5253038"/>
            <a:ext cx="3276600" cy="461962"/>
          </a:xfrm>
          <a:prstGeom prst="rect">
            <a:avLst/>
          </a:prstGeom>
          <a:solidFill>
            <a:srgbClr val="FAFEC2"/>
          </a:solidFill>
          <a:ln w="9525">
            <a:noFill/>
            <a:miter lim="800000"/>
            <a:headEnd/>
            <a:tailEnd/>
          </a:ln>
        </p:spPr>
        <p:txBody>
          <a:bodyPr>
            <a:spAutoFit/>
          </a:bodyPr>
          <a:lstStyle/>
          <a:p>
            <a:pPr algn="ctr">
              <a:spcBef>
                <a:spcPct val="50000"/>
              </a:spcBef>
            </a:pPr>
            <a:r>
              <a:rPr lang="en-US" altLang="en-US" b="1">
                <a:solidFill>
                  <a:srgbClr val="FF0000"/>
                </a:solidFill>
              </a:rPr>
              <a:t>Chân kiếm tự do</a:t>
            </a:r>
          </a:p>
        </p:txBody>
      </p:sp>
    </p:spTree>
    <p:extLst>
      <p:ext uri="{BB962C8B-B14F-4D97-AF65-F5344CB8AC3E}">
        <p14:creationId xmlns:p14="http://schemas.microsoft.com/office/powerpoint/2010/main" val="2085712748"/>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0" y="0"/>
            <a:ext cx="9144000" cy="868363"/>
          </a:xfrm>
          <a:solidFill>
            <a:schemeClr val="bg1"/>
          </a:solidFill>
        </p:spPr>
        <p:txBody>
          <a:bodyPr>
            <a:normAutofit/>
          </a:bodyPr>
          <a:lstStyle/>
          <a:p>
            <a:r>
              <a:rPr lang="en-US" sz="2800" b="1" smtClean="0">
                <a:solidFill>
                  <a:schemeClr val="tx1"/>
                </a:solidFill>
                <a:latin typeface="Times New Roman" pitchFamily="18" charset="0"/>
                <a:cs typeface="Times New Roman" pitchFamily="18" charset="0"/>
              </a:rPr>
              <a:t>                Có hại cho giao thông thủy</a:t>
            </a:r>
          </a:p>
        </p:txBody>
      </p:sp>
      <p:pic>
        <p:nvPicPr>
          <p:cNvPr id="45059" name="Picture 4" descr="sun bam da"/>
          <p:cNvPicPr>
            <a:picLocks noChangeAspect="1" noChangeArrowheads="1"/>
          </p:cNvPicPr>
          <p:nvPr/>
        </p:nvPicPr>
        <p:blipFill>
          <a:blip r:embed="rId2"/>
          <a:srcRect/>
          <a:stretch>
            <a:fillRect/>
          </a:stretch>
        </p:blipFill>
        <p:spPr bwMode="auto">
          <a:xfrm>
            <a:off x="212725" y="981075"/>
            <a:ext cx="7239000" cy="4962525"/>
          </a:xfrm>
          <a:prstGeom prst="rect">
            <a:avLst/>
          </a:prstGeom>
          <a:noFill/>
          <a:ln w="9525">
            <a:noFill/>
            <a:miter lim="800000"/>
            <a:headEnd/>
            <a:tailEnd/>
          </a:ln>
        </p:spPr>
      </p:pic>
      <p:sp>
        <p:nvSpPr>
          <p:cNvPr id="45060" name="Text Box 5"/>
          <p:cNvSpPr txBox="1">
            <a:spLocks noChangeArrowheads="1"/>
          </p:cNvSpPr>
          <p:nvPr/>
        </p:nvSpPr>
        <p:spPr bwMode="auto">
          <a:xfrm>
            <a:off x="685800" y="6019800"/>
            <a:ext cx="7239000" cy="461665"/>
          </a:xfrm>
          <a:prstGeom prst="rect">
            <a:avLst/>
          </a:prstGeom>
          <a:noFill/>
          <a:ln w="9525">
            <a:noFill/>
            <a:miter lim="800000"/>
            <a:headEnd/>
            <a:tailEnd/>
          </a:ln>
        </p:spPr>
        <p:txBody>
          <a:bodyPr>
            <a:spAutoFit/>
          </a:bodyPr>
          <a:lstStyle/>
          <a:p>
            <a:pPr algn="ctr">
              <a:spcBef>
                <a:spcPct val="50000"/>
              </a:spcBef>
            </a:pPr>
            <a:r>
              <a:rPr lang="en-US" sz="2400" b="1" smtClean="0">
                <a:effectLst/>
                <a:latin typeface="Times New Roman" pitchFamily="18" charset="0"/>
                <a:cs typeface="Times New Roman" pitchFamily="18" charset="0"/>
              </a:rPr>
              <a:t>Sun bám vào vỏ tàu thuyền</a:t>
            </a:r>
            <a:endParaRPr lang="en-US" sz="2400" b="1">
              <a:effectLst/>
              <a:latin typeface="Times New Roman" pitchFamily="18" charset="0"/>
              <a:cs typeface="Times New Roman" pitchFamily="18" charset="0"/>
            </a:endParaRPr>
          </a:p>
        </p:txBody>
      </p:sp>
      <p:pic>
        <p:nvPicPr>
          <p:cNvPr id="45061" name="Picture 6" descr="ship"/>
          <p:cNvPicPr>
            <a:picLocks noChangeAspect="1" noChangeArrowheads="1"/>
          </p:cNvPicPr>
          <p:nvPr/>
        </p:nvPicPr>
        <p:blipFill>
          <a:blip r:embed="rId3"/>
          <a:srcRect/>
          <a:stretch>
            <a:fillRect/>
          </a:stretch>
        </p:blipFill>
        <p:spPr bwMode="auto">
          <a:xfrm>
            <a:off x="5803900" y="3421063"/>
            <a:ext cx="3160713" cy="2528887"/>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tepbac.com/upload/images/2018/10/ergasilus-ky-sinh-trung-tren-c_1540261712.jpg"/>
          <p:cNvPicPr/>
          <p:nvPr/>
        </p:nvPicPr>
        <p:blipFill>
          <a:blip r:embed="rId2"/>
          <a:srcRect/>
          <a:stretch>
            <a:fillRect/>
          </a:stretch>
        </p:blipFill>
        <p:spPr bwMode="auto">
          <a:xfrm>
            <a:off x="357158" y="1357298"/>
            <a:ext cx="4071966" cy="5259709"/>
          </a:xfrm>
          <a:prstGeom prst="rect">
            <a:avLst/>
          </a:prstGeom>
          <a:noFill/>
          <a:ln w="9525">
            <a:noFill/>
            <a:miter lim="800000"/>
            <a:headEnd/>
            <a:tailEnd/>
          </a:ln>
        </p:spPr>
      </p:pic>
      <p:sp>
        <p:nvSpPr>
          <p:cNvPr id="3" name="TextBox 2"/>
          <p:cNvSpPr txBox="1"/>
          <p:nvPr/>
        </p:nvSpPr>
        <p:spPr>
          <a:xfrm>
            <a:off x="357158" y="642918"/>
            <a:ext cx="8786842" cy="523220"/>
          </a:xfrm>
          <a:prstGeom prst="rect">
            <a:avLst/>
          </a:prstGeom>
          <a:noFill/>
        </p:spPr>
        <p:txBody>
          <a:bodyPr wrap="square" rtlCol="0">
            <a:spAutoFit/>
          </a:bodyPr>
          <a:lstStyle/>
          <a:p>
            <a:r>
              <a:rPr lang="en-US" sz="2800" smtClean="0"/>
              <a:t>Chân kiếm </a:t>
            </a:r>
            <a:r>
              <a:rPr lang="en-US" sz="2800" err="1" smtClean="0"/>
              <a:t>ký</a:t>
            </a:r>
            <a:r>
              <a:rPr lang="en-US" sz="2800" smtClean="0"/>
              <a:t> sinh </a:t>
            </a:r>
            <a:r>
              <a:rPr lang="en-US" sz="2800" err="1" smtClean="0"/>
              <a:t>trên</a:t>
            </a:r>
            <a:r>
              <a:rPr lang="en-US" sz="2800" smtClean="0"/>
              <a:t> mang cá,da cá</a:t>
            </a:r>
            <a:endParaRPr lang="en-US" sz="2800" dirty="0"/>
          </a:p>
        </p:txBody>
      </p:sp>
      <p:pic>
        <p:nvPicPr>
          <p:cNvPr id="2050" name="Picture 2" descr="C:\Users\Administrator\Desktop\trung-mo-neo-Lernaea-tren-ca.jpg"/>
          <p:cNvPicPr>
            <a:picLocks noChangeAspect="1" noChangeArrowheads="1"/>
          </p:cNvPicPr>
          <p:nvPr/>
        </p:nvPicPr>
        <p:blipFill>
          <a:blip r:embed="rId3"/>
          <a:srcRect/>
          <a:stretch>
            <a:fillRect/>
          </a:stretch>
        </p:blipFill>
        <p:spPr bwMode="auto">
          <a:xfrm>
            <a:off x="4500562" y="1428736"/>
            <a:ext cx="4643438" cy="51435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4" presetClass="entr" presetSubtype="16"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ox(in)">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70" name="Group 90"/>
          <p:cNvGraphicFramePr>
            <a:graphicFrameLocks noGrp="1"/>
          </p:cNvGraphicFramePr>
          <p:nvPr>
            <p:ph/>
          </p:nvPr>
        </p:nvGraphicFramePr>
        <p:xfrm>
          <a:off x="157163" y="838200"/>
          <a:ext cx="8834438" cy="5943598"/>
        </p:xfrm>
        <a:graphic>
          <a:graphicData uri="http://schemas.openxmlformats.org/drawingml/2006/table">
            <a:tbl>
              <a:tblPr/>
              <a:tblGrid>
                <a:gridCol w="666750"/>
                <a:gridCol w="3085456"/>
                <a:gridCol w="2423914"/>
                <a:gridCol w="2658318"/>
              </a:tblGrid>
              <a:tr h="849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smtClean="0">
                          <a:ln>
                            <a:noFill/>
                          </a:ln>
                          <a:solidFill>
                            <a:schemeClr val="tx1"/>
                          </a:solidFill>
                          <a:effectLst/>
                          <a:latin typeface="Arial" charset="0"/>
                          <a:cs typeface="Arial"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charset="0"/>
                          <a:cs typeface="Arial" charset="0"/>
                        </a:rPr>
                        <a:t>Các mặt có ý nghĩa thực tiễn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charset="0"/>
                          <a:cs typeface="Arial" charset="0"/>
                        </a:rPr>
                        <a:t>Tên các loài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charset="0"/>
                          <a:cs typeface="Arial" charset="0"/>
                        </a:rPr>
                        <a:t>ví dụ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charset="0"/>
                          <a:cs typeface="Arial" charset="0"/>
                        </a:rPr>
                        <a:t>Tên các loài có ở địa phương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78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Thực phẩm đông lạnh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Thực phẩm khô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Nguyên liệu để làm mắm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Thực phẩm tươi sống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78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Có hại cho giao thông thủy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Kí sinh gây hại cá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71" name="Rectangle 91"/>
          <p:cNvSpPr>
            <a:spLocks noChangeArrowheads="1"/>
          </p:cNvSpPr>
          <p:nvPr/>
        </p:nvSpPr>
        <p:spPr bwMode="auto">
          <a:xfrm>
            <a:off x="3990975" y="1689100"/>
            <a:ext cx="2333625" cy="819150"/>
          </a:xfrm>
          <a:prstGeom prst="rect">
            <a:avLst/>
          </a:prstGeom>
          <a:noFill/>
          <a:ln w="9525">
            <a:pattFill prst="pct5">
              <a:fgClr>
                <a:schemeClr val="bg1"/>
              </a:fgClr>
              <a:bgClr>
                <a:srgbClr val="FFFFFF"/>
              </a:bgClr>
            </a:pattFill>
            <a:miter lim="800000"/>
            <a:headEnd/>
            <a:tailEnd/>
          </a:ln>
        </p:spPr>
        <p:txBody>
          <a:bodyPr wrap="none" anchor="ctr"/>
          <a:lstStyle/>
          <a:p>
            <a:pPr algn="ctr">
              <a:spcBef>
                <a:spcPct val="20000"/>
              </a:spcBef>
            </a:pPr>
            <a:r>
              <a:rPr lang="en-US" sz="2000"/>
              <a:t>Tôm hùm, tôm sú,</a:t>
            </a:r>
          </a:p>
          <a:p>
            <a:pPr algn="ctr">
              <a:spcBef>
                <a:spcPct val="20000"/>
              </a:spcBef>
            </a:pPr>
            <a:r>
              <a:rPr lang="en-US" sz="2000"/>
              <a:t> tôm he…</a:t>
            </a:r>
          </a:p>
        </p:txBody>
      </p:sp>
      <p:sp>
        <p:nvSpPr>
          <p:cNvPr id="20576" name="Rectangle 96"/>
          <p:cNvSpPr>
            <a:spLocks noChangeArrowheads="1"/>
          </p:cNvSpPr>
          <p:nvPr/>
        </p:nvSpPr>
        <p:spPr bwMode="auto">
          <a:xfrm>
            <a:off x="3906838" y="2514600"/>
            <a:ext cx="2417762" cy="844550"/>
          </a:xfrm>
          <a:prstGeom prst="rect">
            <a:avLst/>
          </a:prstGeom>
          <a:noFill/>
          <a:ln w="9525">
            <a:solidFill>
              <a:schemeClr val="tx1"/>
            </a:solidFill>
            <a:miter lim="800000"/>
            <a:headEnd/>
            <a:tailEnd/>
          </a:ln>
        </p:spPr>
        <p:txBody>
          <a:bodyPr wrap="none" anchor="ctr"/>
          <a:lstStyle/>
          <a:p>
            <a:pPr algn="ctr">
              <a:spcBef>
                <a:spcPct val="20000"/>
              </a:spcBef>
            </a:pPr>
            <a:r>
              <a:rPr lang="en-US" sz="2000"/>
              <a:t>Tôm, ruốc biển, tép</a:t>
            </a:r>
          </a:p>
          <a:p>
            <a:pPr algn="ctr"/>
            <a:endParaRPr lang="en-US" sz="2000"/>
          </a:p>
        </p:txBody>
      </p:sp>
      <p:sp>
        <p:nvSpPr>
          <p:cNvPr id="20577" name="Rectangle 97"/>
          <p:cNvSpPr>
            <a:spLocks noChangeArrowheads="1"/>
          </p:cNvSpPr>
          <p:nvPr/>
        </p:nvSpPr>
        <p:spPr bwMode="auto">
          <a:xfrm>
            <a:off x="3886200" y="3378200"/>
            <a:ext cx="2417763" cy="869950"/>
          </a:xfrm>
          <a:prstGeom prst="rect">
            <a:avLst/>
          </a:prstGeom>
          <a:noFill/>
          <a:ln w="9525">
            <a:solidFill>
              <a:schemeClr val="tx1"/>
            </a:solidFill>
            <a:miter lim="800000"/>
            <a:headEnd/>
            <a:tailEnd/>
          </a:ln>
        </p:spPr>
        <p:txBody>
          <a:bodyPr wrap="none" anchor="ctr"/>
          <a:lstStyle/>
          <a:p>
            <a:pPr algn="ctr"/>
            <a:r>
              <a:rPr lang="en-US" sz="2000"/>
              <a:t>Ruốc, tép, tôm</a:t>
            </a:r>
          </a:p>
        </p:txBody>
      </p:sp>
      <p:sp>
        <p:nvSpPr>
          <p:cNvPr id="20578" name="Rectangle 98"/>
          <p:cNvSpPr>
            <a:spLocks noChangeArrowheads="1"/>
          </p:cNvSpPr>
          <p:nvPr/>
        </p:nvSpPr>
        <p:spPr bwMode="auto">
          <a:xfrm>
            <a:off x="6324600" y="3359150"/>
            <a:ext cx="2667000" cy="895350"/>
          </a:xfrm>
          <a:prstGeom prst="rect">
            <a:avLst/>
          </a:prstGeom>
          <a:noFill/>
          <a:ln w="9525">
            <a:solidFill>
              <a:schemeClr val="tx1"/>
            </a:solidFill>
            <a:miter lim="800000"/>
            <a:headEnd/>
            <a:tailEnd/>
          </a:ln>
        </p:spPr>
        <p:txBody>
          <a:bodyPr wrap="none" anchor="ctr"/>
          <a:lstStyle/>
          <a:p>
            <a:pPr algn="ctr"/>
            <a:endParaRPr lang="en-US" sz="2000" dirty="0"/>
          </a:p>
        </p:txBody>
      </p:sp>
      <p:sp>
        <p:nvSpPr>
          <p:cNvPr id="20579" name="Rectangle 99"/>
          <p:cNvSpPr>
            <a:spLocks noChangeArrowheads="1"/>
          </p:cNvSpPr>
          <p:nvPr/>
        </p:nvSpPr>
        <p:spPr bwMode="auto">
          <a:xfrm>
            <a:off x="3906838" y="4260850"/>
            <a:ext cx="2417762" cy="844550"/>
          </a:xfrm>
          <a:prstGeom prst="rect">
            <a:avLst/>
          </a:prstGeom>
          <a:solidFill>
            <a:schemeClr val="bg1"/>
          </a:solidFill>
          <a:ln w="9525">
            <a:solidFill>
              <a:schemeClr val="tx1"/>
            </a:solidFill>
            <a:miter lim="800000"/>
            <a:headEnd/>
            <a:tailEnd/>
          </a:ln>
        </p:spPr>
        <p:txBody>
          <a:bodyPr wrap="none" anchor="ctr"/>
          <a:lstStyle/>
          <a:p>
            <a:pPr algn="ctr">
              <a:spcBef>
                <a:spcPct val="20000"/>
              </a:spcBef>
            </a:pPr>
            <a:r>
              <a:rPr lang="en-US" sz="2000"/>
              <a:t>Tôm, cua, cua nhện</a:t>
            </a:r>
          </a:p>
          <a:p>
            <a:pPr algn="ctr"/>
            <a:endParaRPr lang="en-US" sz="2000"/>
          </a:p>
        </p:txBody>
      </p:sp>
      <p:sp>
        <p:nvSpPr>
          <p:cNvPr id="20581" name="Rectangle 101"/>
          <p:cNvSpPr>
            <a:spLocks noChangeArrowheads="1"/>
          </p:cNvSpPr>
          <p:nvPr/>
        </p:nvSpPr>
        <p:spPr bwMode="auto">
          <a:xfrm>
            <a:off x="3906838" y="5099050"/>
            <a:ext cx="2417762" cy="844550"/>
          </a:xfrm>
          <a:prstGeom prst="rect">
            <a:avLst/>
          </a:prstGeom>
          <a:solidFill>
            <a:schemeClr val="bg1"/>
          </a:solidFill>
          <a:ln w="9525">
            <a:solidFill>
              <a:schemeClr val="tx1"/>
            </a:solidFill>
            <a:miter lim="800000"/>
            <a:headEnd/>
            <a:tailEnd/>
          </a:ln>
        </p:spPr>
        <p:txBody>
          <a:bodyPr wrap="none" anchor="ctr"/>
          <a:lstStyle/>
          <a:p>
            <a:pPr algn="ctr">
              <a:spcBef>
                <a:spcPct val="20000"/>
              </a:spcBef>
            </a:pPr>
            <a:r>
              <a:rPr lang="en-US" sz="2000"/>
              <a:t>Con sun</a:t>
            </a:r>
          </a:p>
          <a:p>
            <a:pPr algn="ctr"/>
            <a:endParaRPr lang="en-US" sz="1800"/>
          </a:p>
        </p:txBody>
      </p:sp>
      <p:sp>
        <p:nvSpPr>
          <p:cNvPr id="20582" name="Rectangle 102"/>
          <p:cNvSpPr>
            <a:spLocks noChangeArrowheads="1"/>
          </p:cNvSpPr>
          <p:nvPr/>
        </p:nvSpPr>
        <p:spPr bwMode="auto">
          <a:xfrm>
            <a:off x="3906838" y="5937250"/>
            <a:ext cx="2417762" cy="844550"/>
          </a:xfrm>
          <a:prstGeom prst="rect">
            <a:avLst/>
          </a:prstGeom>
          <a:solidFill>
            <a:schemeClr val="bg1"/>
          </a:solidFill>
          <a:ln w="9525">
            <a:solidFill>
              <a:schemeClr val="tx1"/>
            </a:solidFill>
            <a:miter lim="800000"/>
            <a:headEnd/>
            <a:tailEnd/>
          </a:ln>
        </p:spPr>
        <p:txBody>
          <a:bodyPr wrap="none" anchor="ctr"/>
          <a:lstStyle/>
          <a:p>
            <a:pPr algn="ctr"/>
            <a:r>
              <a:rPr lang="en-US" sz="2000"/>
              <a:t>Chân kiếm kí sinh</a:t>
            </a:r>
          </a:p>
        </p:txBody>
      </p:sp>
      <p:sp>
        <p:nvSpPr>
          <p:cNvPr id="20583" name="Rectangle 103"/>
          <p:cNvSpPr>
            <a:spLocks noChangeArrowheads="1"/>
          </p:cNvSpPr>
          <p:nvPr/>
        </p:nvSpPr>
        <p:spPr bwMode="auto">
          <a:xfrm>
            <a:off x="6324600" y="5937250"/>
            <a:ext cx="2667000" cy="844550"/>
          </a:xfrm>
          <a:prstGeom prst="rect">
            <a:avLst/>
          </a:prstGeom>
          <a:solidFill>
            <a:schemeClr val="bg1"/>
          </a:solidFill>
          <a:ln w="9525">
            <a:solidFill>
              <a:schemeClr val="tx1"/>
            </a:solidFill>
            <a:miter lim="800000"/>
            <a:headEnd/>
            <a:tailEnd/>
          </a:ln>
        </p:spPr>
        <p:txBody>
          <a:bodyPr wrap="none" anchor="ctr"/>
          <a:lstStyle/>
          <a:p>
            <a:pPr algn="ctr"/>
            <a:endParaRPr lang="en-US" sz="2000" dirty="0"/>
          </a:p>
        </p:txBody>
      </p:sp>
      <p:sp>
        <p:nvSpPr>
          <p:cNvPr id="34869" name="Rectangle 104"/>
          <p:cNvSpPr>
            <a:spLocks noChangeArrowheads="1"/>
          </p:cNvSpPr>
          <p:nvPr/>
        </p:nvSpPr>
        <p:spPr bwMode="auto">
          <a:xfrm>
            <a:off x="6324600" y="1670050"/>
            <a:ext cx="2667000" cy="844550"/>
          </a:xfrm>
          <a:prstGeom prst="rect">
            <a:avLst/>
          </a:prstGeom>
          <a:noFill/>
          <a:ln w="9525">
            <a:solidFill>
              <a:schemeClr val="tx1"/>
            </a:solidFill>
            <a:miter lim="800000"/>
            <a:headEnd/>
            <a:tailEnd/>
          </a:ln>
        </p:spPr>
        <p:txBody>
          <a:bodyPr wrap="none" anchor="ctr"/>
          <a:lstStyle/>
          <a:p>
            <a:endParaRPr lang="en-US"/>
          </a:p>
        </p:txBody>
      </p:sp>
      <p:sp>
        <p:nvSpPr>
          <p:cNvPr id="34870" name="Rectangle 105"/>
          <p:cNvSpPr>
            <a:spLocks noChangeArrowheads="1"/>
          </p:cNvSpPr>
          <p:nvPr/>
        </p:nvSpPr>
        <p:spPr bwMode="auto">
          <a:xfrm>
            <a:off x="6324600" y="2508250"/>
            <a:ext cx="2667000" cy="844550"/>
          </a:xfrm>
          <a:prstGeom prst="rect">
            <a:avLst/>
          </a:prstGeom>
          <a:noFill/>
          <a:ln w="9525">
            <a:solidFill>
              <a:schemeClr val="tx1"/>
            </a:solidFill>
            <a:miter lim="800000"/>
            <a:headEnd/>
            <a:tailEnd/>
          </a:ln>
        </p:spPr>
        <p:txBody>
          <a:bodyPr wrap="none" anchor="ctr"/>
          <a:lstStyle/>
          <a:p>
            <a:endParaRPr lang="en-US"/>
          </a:p>
        </p:txBody>
      </p:sp>
      <p:sp>
        <p:nvSpPr>
          <p:cNvPr id="34871" name="Rectangle 106"/>
          <p:cNvSpPr>
            <a:spLocks noChangeArrowheads="1"/>
          </p:cNvSpPr>
          <p:nvPr/>
        </p:nvSpPr>
        <p:spPr bwMode="auto">
          <a:xfrm>
            <a:off x="6324600" y="5099050"/>
            <a:ext cx="2667000" cy="8445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4872" name="Text Box 108"/>
          <p:cNvSpPr txBox="1">
            <a:spLocks noChangeArrowheads="1"/>
          </p:cNvSpPr>
          <p:nvPr/>
        </p:nvSpPr>
        <p:spPr bwMode="auto">
          <a:xfrm>
            <a:off x="0" y="87313"/>
            <a:ext cx="9144000" cy="523220"/>
          </a:xfrm>
          <a:prstGeom prst="rect">
            <a:avLst/>
          </a:prstGeom>
          <a:solidFill>
            <a:schemeClr val="bg1"/>
          </a:solidFill>
          <a:ln w="9525">
            <a:noFill/>
            <a:miter lim="800000"/>
            <a:headEnd/>
            <a:tailEnd/>
          </a:ln>
        </p:spPr>
        <p:txBody>
          <a:bodyPr wrap="square">
            <a:spAutoFit/>
          </a:bodyPr>
          <a:lstStyle/>
          <a:p>
            <a:pPr algn="ctr"/>
            <a:r>
              <a:rPr lang="en-US" sz="2800" b="1">
                <a:latin typeface="Times New Roman" pitchFamily="18" charset="0"/>
                <a:cs typeface="Times New Roman" pitchFamily="18" charset="0"/>
              </a:rPr>
              <a:t>Bảng Ý nghĩa thực tiễn của lớp Giáp xác</a:t>
            </a:r>
          </a:p>
        </p:txBody>
      </p:sp>
    </p:spTree>
    <p:extLst>
      <p:ext uri="{BB962C8B-B14F-4D97-AF65-F5344CB8AC3E}">
        <p14:creationId xmlns:p14="http://schemas.microsoft.com/office/powerpoint/2010/main" val="2422723085"/>
      </p:ext>
    </p:extLst>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71"/>
                                        </p:tgtEl>
                                        <p:attrNameLst>
                                          <p:attrName>style.visibility</p:attrName>
                                        </p:attrNameLst>
                                      </p:cBhvr>
                                      <p:to>
                                        <p:strVal val="visible"/>
                                      </p:to>
                                    </p:set>
                                    <p:animEffect transition="in" filter="diamond(in)">
                                      <p:cBhvr>
                                        <p:cTn id="7" dur="2000"/>
                                        <p:tgtEl>
                                          <p:spTgt spid="205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0576">
                                            <p:txEl>
                                              <p:pRg st="0" end="0"/>
                                            </p:txEl>
                                          </p:spTgt>
                                        </p:tgtEl>
                                        <p:attrNameLst>
                                          <p:attrName>style.visibility</p:attrName>
                                        </p:attrNameLst>
                                      </p:cBhvr>
                                      <p:to>
                                        <p:strVal val="visible"/>
                                      </p:to>
                                    </p:set>
                                    <p:animEffect transition="in" filter="diamond(in)">
                                      <p:cBhvr>
                                        <p:cTn id="12" dur="2000"/>
                                        <p:tgtEl>
                                          <p:spTgt spid="205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0577">
                                            <p:txEl>
                                              <p:pRg st="0" end="0"/>
                                            </p:txEl>
                                          </p:spTgt>
                                        </p:tgtEl>
                                        <p:attrNameLst>
                                          <p:attrName>style.visibility</p:attrName>
                                        </p:attrNameLst>
                                      </p:cBhvr>
                                      <p:to>
                                        <p:strVal val="visible"/>
                                      </p:to>
                                    </p:set>
                                    <p:animEffect transition="in" filter="diamond(in)">
                                      <p:cBhvr>
                                        <p:cTn id="17" dur="2000"/>
                                        <p:tgtEl>
                                          <p:spTgt spid="2057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nodePh="1">
                                  <p:stCondLst>
                                    <p:cond delay="0"/>
                                  </p:stCondLst>
                                  <p:endCondLst>
                                    <p:cond evt="begin" delay="0">
                                      <p:tn val="20"/>
                                    </p:cond>
                                  </p:endCondLst>
                                  <p:childTnLst>
                                    <p:set>
                                      <p:cBhvr>
                                        <p:cTn id="21" dur="1" fill="hold">
                                          <p:stCondLst>
                                            <p:cond delay="0"/>
                                          </p:stCondLst>
                                        </p:cTn>
                                        <p:tgtEl>
                                          <p:spTgt spid="20578">
                                            <p:txEl>
                                              <p:pRg st="0" end="0"/>
                                            </p:txEl>
                                          </p:spTgt>
                                        </p:tgtEl>
                                        <p:attrNameLst>
                                          <p:attrName>style.visibility</p:attrName>
                                        </p:attrNameLst>
                                      </p:cBhvr>
                                      <p:to>
                                        <p:strVal val="visible"/>
                                      </p:to>
                                    </p:set>
                                    <p:animEffect transition="in" filter="diamond(in)">
                                      <p:cBhvr>
                                        <p:cTn id="22" dur="2000"/>
                                        <p:tgtEl>
                                          <p:spTgt spid="2057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0579"/>
                                        </p:tgtEl>
                                        <p:attrNameLst>
                                          <p:attrName>style.visibility</p:attrName>
                                        </p:attrNameLst>
                                      </p:cBhvr>
                                      <p:to>
                                        <p:strVal val="visible"/>
                                      </p:to>
                                    </p:set>
                                    <p:animEffect transition="in" filter="diamond(in)">
                                      <p:cBhvr>
                                        <p:cTn id="27" dur="2000"/>
                                        <p:tgtEl>
                                          <p:spTgt spid="205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20581">
                                            <p:txEl>
                                              <p:pRg st="0" end="0"/>
                                            </p:txEl>
                                          </p:spTgt>
                                        </p:tgtEl>
                                        <p:attrNameLst>
                                          <p:attrName>style.visibility</p:attrName>
                                        </p:attrNameLst>
                                      </p:cBhvr>
                                      <p:to>
                                        <p:strVal val="visible"/>
                                      </p:to>
                                    </p:set>
                                    <p:animEffect transition="in" filter="diamond(in)">
                                      <p:cBhvr>
                                        <p:cTn id="32" dur="2000"/>
                                        <p:tgtEl>
                                          <p:spTgt spid="20581">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20582">
                                            <p:txEl>
                                              <p:pRg st="0" end="0"/>
                                            </p:txEl>
                                          </p:spTgt>
                                        </p:tgtEl>
                                        <p:attrNameLst>
                                          <p:attrName>style.visibility</p:attrName>
                                        </p:attrNameLst>
                                      </p:cBhvr>
                                      <p:to>
                                        <p:strVal val="visible"/>
                                      </p:to>
                                    </p:set>
                                    <p:animEffect transition="in" filter="diamond(in)">
                                      <p:cBhvr>
                                        <p:cTn id="37" dur="2000"/>
                                        <p:tgtEl>
                                          <p:spTgt spid="20582">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nodeType="clickEffect" nodePh="1">
                                  <p:stCondLst>
                                    <p:cond delay="0"/>
                                  </p:stCondLst>
                                  <p:endCondLst>
                                    <p:cond evt="begin" delay="0">
                                      <p:tn val="40"/>
                                    </p:cond>
                                  </p:endCondLst>
                                  <p:childTnLst>
                                    <p:set>
                                      <p:cBhvr>
                                        <p:cTn id="41" dur="1" fill="hold">
                                          <p:stCondLst>
                                            <p:cond delay="0"/>
                                          </p:stCondLst>
                                        </p:cTn>
                                        <p:tgtEl>
                                          <p:spTgt spid="20583">
                                            <p:txEl>
                                              <p:pRg st="0" end="0"/>
                                            </p:txEl>
                                          </p:spTgt>
                                        </p:tgtEl>
                                        <p:attrNameLst>
                                          <p:attrName>style.visibility</p:attrName>
                                        </p:attrNameLst>
                                      </p:cBhvr>
                                      <p:to>
                                        <p:strVal val="visible"/>
                                      </p:to>
                                    </p:set>
                                    <p:animEffect transition="in" filter="diamond(in)">
                                      <p:cBhvr>
                                        <p:cTn id="42" dur="2000"/>
                                        <p:tgtEl>
                                          <p:spTgt spid="205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1" grpId="0" animBg="1"/>
      <p:bldP spid="205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340768"/>
            <a:ext cx="8763000" cy="5078313"/>
          </a:xfrm>
          <a:prstGeom prst="rect">
            <a:avLst/>
          </a:prstGeom>
          <a:noFill/>
        </p:spPr>
        <p:txBody>
          <a:bodyPr wrap="square" rtlCol="0">
            <a:spAutoFit/>
          </a:bodyPr>
          <a:lstStyle/>
          <a:p>
            <a:pPr algn="just"/>
            <a:r>
              <a:rPr lang="en-US" sz="2700" dirty="0" err="1" smtClean="0">
                <a:latin typeface="Arial" pitchFamily="34" charset="0"/>
                <a:cs typeface="Arial" pitchFamily="34" charset="0"/>
              </a:rPr>
              <a:t>Hầu</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hết</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giáp</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xác</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có</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lợi</a:t>
            </a:r>
            <a:endParaRPr lang="en-US" sz="2700" dirty="0" smtClean="0">
              <a:latin typeface="Arial" pitchFamily="34" charset="0"/>
              <a:cs typeface="Arial" pitchFamily="34" charset="0"/>
            </a:endParaRPr>
          </a:p>
          <a:p>
            <a:pPr marL="514350" indent="-514350" algn="just">
              <a:buAutoNum type="arabicPeriod"/>
            </a:pPr>
            <a:r>
              <a:rPr lang="en-US" sz="2700" b="1" dirty="0" err="1" smtClean="0">
                <a:latin typeface="Arial" pitchFamily="34" charset="0"/>
                <a:cs typeface="Arial" pitchFamily="34" charset="0"/>
              </a:rPr>
              <a:t>Có</a:t>
            </a:r>
            <a:r>
              <a:rPr lang="en-US" sz="2700" b="1" dirty="0" smtClean="0">
                <a:latin typeface="Arial" pitchFamily="34" charset="0"/>
                <a:cs typeface="Arial" pitchFamily="34" charset="0"/>
              </a:rPr>
              <a:t> </a:t>
            </a:r>
            <a:r>
              <a:rPr lang="en-US" sz="2700" b="1" dirty="0" err="1" smtClean="0">
                <a:latin typeface="Arial" pitchFamily="34" charset="0"/>
                <a:cs typeface="Arial" pitchFamily="34" charset="0"/>
              </a:rPr>
              <a:t>lợi</a:t>
            </a:r>
            <a:r>
              <a:rPr lang="en-US" sz="2700" b="1" dirty="0" smtClean="0">
                <a:latin typeface="Arial" pitchFamily="34" charset="0"/>
                <a:cs typeface="Arial" pitchFamily="34" charset="0"/>
              </a:rPr>
              <a:t>:</a:t>
            </a:r>
          </a:p>
          <a:p>
            <a:pPr marL="457200" indent="-457200" algn="just">
              <a:buFontTx/>
              <a:buChar char="-"/>
            </a:pPr>
            <a:r>
              <a:rPr lang="en-US" sz="2700" dirty="0" err="1" smtClean="0">
                <a:latin typeface="Arial" pitchFamily="34" charset="0"/>
                <a:cs typeface="Arial" pitchFamily="34" charset="0"/>
              </a:rPr>
              <a:t>Cung</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cấp</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thức</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ăn</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cho</a:t>
            </a:r>
            <a:r>
              <a:rPr lang="en-US" sz="2700" dirty="0" smtClean="0">
                <a:latin typeface="Arial" pitchFamily="34" charset="0"/>
                <a:cs typeface="Arial" pitchFamily="34" charset="0"/>
              </a:rPr>
              <a:t> con </a:t>
            </a:r>
            <a:r>
              <a:rPr lang="en-US" sz="2700" dirty="0" err="1" smtClean="0">
                <a:latin typeface="Arial" pitchFamily="34" charset="0"/>
                <a:cs typeface="Arial" pitchFamily="34" charset="0"/>
              </a:rPr>
              <a:t>người</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tôm</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cua</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ruốc</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còng</a:t>
            </a:r>
            <a:r>
              <a:rPr lang="en-US" sz="2700" dirty="0" smtClean="0">
                <a:latin typeface="Arial" pitchFamily="34" charset="0"/>
                <a:cs typeface="Arial" pitchFamily="34" charset="0"/>
              </a:rPr>
              <a:t>.</a:t>
            </a:r>
          </a:p>
          <a:p>
            <a:pPr marL="457200" indent="-457200" algn="just">
              <a:buFontTx/>
              <a:buChar char="-"/>
            </a:pPr>
            <a:r>
              <a:rPr lang="en-US" sz="2700" dirty="0" err="1" smtClean="0">
                <a:latin typeface="Arial" pitchFamily="34" charset="0"/>
                <a:cs typeface="Arial" pitchFamily="34" charset="0"/>
              </a:rPr>
              <a:t>Có</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giá</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trị</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xuất</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khẩu</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tôm</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hùm</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tôm</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sú</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tôm</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càng</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tôm</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cua</a:t>
            </a:r>
            <a:r>
              <a:rPr lang="en-US" sz="2700" dirty="0" smtClean="0">
                <a:latin typeface="Arial" pitchFamily="34" charset="0"/>
                <a:cs typeface="Arial" pitchFamily="34" charset="0"/>
              </a:rPr>
              <a:t>.</a:t>
            </a:r>
          </a:p>
          <a:p>
            <a:pPr marL="457200" indent="-457200" algn="just">
              <a:buFontTx/>
              <a:buChar char="-"/>
            </a:pPr>
            <a:r>
              <a:rPr lang="en-US" sz="2700" dirty="0" err="1" smtClean="0">
                <a:latin typeface="Arial" pitchFamily="34" charset="0"/>
                <a:cs typeface="Arial" pitchFamily="34" charset="0"/>
              </a:rPr>
              <a:t>Là</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thức</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ăn</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cho</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cá</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và</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các</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loài</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động</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vật</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khác</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rận</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nước</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chân</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kiếm</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sống</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tự</a:t>
            </a:r>
            <a:r>
              <a:rPr lang="en-US" sz="2700" dirty="0" smtClean="0">
                <a:latin typeface="Arial" pitchFamily="34" charset="0"/>
                <a:cs typeface="Arial" pitchFamily="34" charset="0"/>
              </a:rPr>
              <a:t> do.</a:t>
            </a:r>
          </a:p>
          <a:p>
            <a:pPr algn="just"/>
            <a:r>
              <a:rPr lang="en-US" sz="2700" b="1" dirty="0" smtClean="0">
                <a:latin typeface="Arial" pitchFamily="34" charset="0"/>
                <a:cs typeface="Arial" pitchFamily="34" charset="0"/>
              </a:rPr>
              <a:t>2. </a:t>
            </a:r>
            <a:r>
              <a:rPr lang="en-US" sz="2700" b="1" dirty="0" err="1" smtClean="0">
                <a:latin typeface="Arial" pitchFamily="34" charset="0"/>
                <a:cs typeface="Arial" pitchFamily="34" charset="0"/>
              </a:rPr>
              <a:t>Có</a:t>
            </a:r>
            <a:r>
              <a:rPr lang="en-US" sz="2700" b="1" dirty="0" smtClean="0">
                <a:latin typeface="Arial" pitchFamily="34" charset="0"/>
                <a:cs typeface="Arial" pitchFamily="34" charset="0"/>
              </a:rPr>
              <a:t> </a:t>
            </a:r>
            <a:r>
              <a:rPr lang="en-US" sz="2700" b="1" dirty="0" err="1" smtClean="0">
                <a:latin typeface="Arial" pitchFamily="34" charset="0"/>
                <a:cs typeface="Arial" pitchFamily="34" charset="0"/>
              </a:rPr>
              <a:t>hại</a:t>
            </a:r>
            <a:r>
              <a:rPr lang="en-US" sz="2700" b="1" dirty="0" smtClean="0">
                <a:latin typeface="Arial" pitchFamily="34" charset="0"/>
                <a:cs typeface="Arial" pitchFamily="34" charset="0"/>
              </a:rPr>
              <a:t>:</a:t>
            </a:r>
          </a:p>
          <a:p>
            <a:pPr marL="457200" indent="-457200" algn="just"/>
            <a:r>
              <a:rPr lang="en-US" sz="2700" dirty="0" smtClean="0">
                <a:latin typeface="Arial" pitchFamily="34" charset="0"/>
                <a:cs typeface="Arial" pitchFamily="34" charset="0"/>
              </a:rPr>
              <a:t>-   </a:t>
            </a:r>
            <a:r>
              <a:rPr lang="en-US" sz="2700" dirty="0" err="1" smtClean="0">
                <a:latin typeface="Arial" pitchFamily="34" charset="0"/>
                <a:cs typeface="Arial" pitchFamily="34" charset="0"/>
              </a:rPr>
              <a:t>Kí</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sinh</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gây</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chết</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cá</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chân</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kiếm</a:t>
            </a:r>
            <a:r>
              <a:rPr lang="en-US" sz="2700" dirty="0" smtClean="0">
                <a:latin typeface="Arial" pitchFamily="34" charset="0"/>
                <a:cs typeface="Arial" pitchFamily="34" charset="0"/>
              </a:rPr>
              <a:t>.</a:t>
            </a:r>
          </a:p>
          <a:p>
            <a:pPr marL="457200" indent="-457200" algn="just">
              <a:buFontTx/>
              <a:buChar char="-"/>
            </a:pPr>
            <a:r>
              <a:rPr lang="en-US" sz="2700" dirty="0" err="1" smtClean="0">
                <a:latin typeface="Arial" pitchFamily="34" charset="0"/>
                <a:cs typeface="Arial" pitchFamily="34" charset="0"/>
              </a:rPr>
              <a:t>Gây</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hại</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công</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trình</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dưới</a:t>
            </a:r>
            <a:r>
              <a:rPr lang="en-US" sz="2700" dirty="0" smtClean="0">
                <a:latin typeface="Arial" pitchFamily="34" charset="0"/>
                <a:cs typeface="Arial" pitchFamily="34" charset="0"/>
              </a:rPr>
              <a:t> </a:t>
            </a:r>
            <a:r>
              <a:rPr lang="en-US" sz="2700" dirty="0" err="1" smtClean="0">
                <a:latin typeface="Arial" pitchFamily="34" charset="0"/>
                <a:cs typeface="Arial" pitchFamily="34" charset="0"/>
              </a:rPr>
              <a:t>nước</a:t>
            </a:r>
            <a:r>
              <a:rPr lang="en-US" sz="2700" dirty="0" smtClean="0">
                <a:latin typeface="Arial" pitchFamily="34" charset="0"/>
                <a:cs typeface="Arial" pitchFamily="34" charset="0"/>
              </a:rPr>
              <a:t>: con sun</a:t>
            </a:r>
          </a:p>
          <a:p>
            <a:pPr marL="457200" indent="-457200" algn="just">
              <a:buFontTx/>
              <a:buChar char="-"/>
            </a:pPr>
            <a:endParaRPr lang="en-US" sz="2700" dirty="0">
              <a:latin typeface="Arial" pitchFamily="34" charset="0"/>
              <a:cs typeface="Arial" pitchFamily="34" charset="0"/>
            </a:endParaRPr>
          </a:p>
        </p:txBody>
      </p:sp>
      <p:pic>
        <p:nvPicPr>
          <p:cNvPr id="6" name="Picture 9" descr="viet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306" y="428604"/>
            <a:ext cx="95329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137062"/>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5"/>
          <p:cNvSpPr txBox="1">
            <a:spLocks noChangeArrowheads="1"/>
          </p:cNvSpPr>
          <p:nvPr/>
        </p:nvSpPr>
        <p:spPr bwMode="auto">
          <a:xfrm>
            <a:off x="381000" y="2856756"/>
            <a:ext cx="8001000" cy="1384995"/>
          </a:xfrm>
          <a:prstGeom prst="rect">
            <a:avLst/>
          </a:prstGeom>
          <a:noFill/>
          <a:ln w="9525">
            <a:noFill/>
            <a:miter lim="800000"/>
            <a:headEnd/>
            <a:tailEnd/>
          </a:ln>
        </p:spPr>
        <p:txBody>
          <a:bodyPr>
            <a:spAutoFit/>
          </a:bodyPr>
          <a:lstStyle/>
          <a:p>
            <a:r>
              <a:rPr lang="en-US" sz="2800" dirty="0" err="1"/>
              <a:t>Quan</a:t>
            </a:r>
            <a:r>
              <a:rPr lang="en-US" sz="2800" dirty="0"/>
              <a:t> </a:t>
            </a:r>
            <a:r>
              <a:rPr lang="en-US" sz="2800" dirty="0" err="1"/>
              <a:t>sát</a:t>
            </a:r>
            <a:r>
              <a:rPr lang="en-US" sz="2800" dirty="0"/>
              <a:t> </a:t>
            </a:r>
            <a:r>
              <a:rPr lang="en-US" sz="2800" dirty="0" err="1"/>
              <a:t>những</a:t>
            </a:r>
            <a:r>
              <a:rPr lang="en-US" sz="2800" dirty="0"/>
              <a:t> </a:t>
            </a:r>
            <a:r>
              <a:rPr lang="en-US" sz="2800" dirty="0" err="1"/>
              <a:t>hình</a:t>
            </a:r>
            <a:r>
              <a:rPr lang="en-US" sz="2800" dirty="0"/>
              <a:t> </a:t>
            </a:r>
            <a:r>
              <a:rPr lang="en-US" sz="2800" dirty="0" err="1"/>
              <a:t>ảnh</a:t>
            </a:r>
            <a:r>
              <a:rPr lang="en-US" sz="2800" dirty="0"/>
              <a:t> </a:t>
            </a:r>
            <a:r>
              <a:rPr lang="en-US" sz="2800" dirty="0" err="1"/>
              <a:t>sau</a:t>
            </a:r>
            <a:r>
              <a:rPr lang="en-US" sz="2800" dirty="0"/>
              <a:t> </a:t>
            </a:r>
            <a:r>
              <a:rPr lang="en-US" sz="2800" dirty="0" err="1"/>
              <a:t>đây</a:t>
            </a:r>
            <a:r>
              <a:rPr lang="en-US" sz="2800" dirty="0"/>
              <a:t> </a:t>
            </a:r>
            <a:r>
              <a:rPr lang="en-US" sz="2800" dirty="0" err="1"/>
              <a:t>và</a:t>
            </a:r>
            <a:r>
              <a:rPr lang="en-US" sz="2800" dirty="0"/>
              <a:t> </a:t>
            </a:r>
            <a:r>
              <a:rPr lang="en-US" sz="2800" dirty="0" err="1"/>
              <a:t>hoàn</a:t>
            </a:r>
            <a:r>
              <a:rPr lang="en-US" sz="2800" dirty="0"/>
              <a:t> </a:t>
            </a:r>
            <a:r>
              <a:rPr lang="en-US" sz="2800" dirty="0" err="1"/>
              <a:t>thành</a:t>
            </a:r>
            <a:r>
              <a:rPr lang="en-US" sz="2800" dirty="0"/>
              <a:t> </a:t>
            </a:r>
            <a:r>
              <a:rPr lang="en-US" sz="2800" dirty="0" err="1" smtClean="0"/>
              <a:t>bảng</a:t>
            </a:r>
            <a:r>
              <a:rPr lang="en-US" sz="2800" dirty="0" smtClean="0"/>
              <a:t> </a:t>
            </a:r>
            <a:r>
              <a:rPr lang="en-US" sz="2800" dirty="0" err="1" smtClean="0"/>
              <a:t>sau</a:t>
            </a:r>
            <a:r>
              <a:rPr lang="en-US" sz="2800" dirty="0" smtClean="0"/>
              <a:t>:</a:t>
            </a:r>
          </a:p>
          <a:p>
            <a:endParaRPr lang="en-US" sz="2800" dirty="0"/>
          </a:p>
        </p:txBody>
      </p:sp>
      <p:sp>
        <p:nvSpPr>
          <p:cNvPr id="5125" name="TextBox 1"/>
          <p:cNvSpPr txBox="1">
            <a:spLocks noChangeArrowheads="1"/>
          </p:cNvSpPr>
          <p:nvPr/>
        </p:nvSpPr>
        <p:spPr bwMode="auto">
          <a:xfrm>
            <a:off x="1981200" y="2132856"/>
            <a:ext cx="6629400" cy="646112"/>
          </a:xfrm>
          <a:prstGeom prst="rect">
            <a:avLst/>
          </a:prstGeom>
          <a:noFill/>
          <a:ln w="9525">
            <a:noFill/>
            <a:miter lim="800000"/>
            <a:headEnd/>
            <a:tailEnd/>
          </a:ln>
        </p:spPr>
        <p:txBody>
          <a:bodyPr>
            <a:spAutoFit/>
          </a:bodyPr>
          <a:lstStyle/>
          <a:p>
            <a:r>
              <a:rPr lang="en-US" sz="3600" b="1" dirty="0" err="1">
                <a:solidFill>
                  <a:srgbClr val="1403ED"/>
                </a:solidFill>
              </a:rPr>
              <a:t>Thảo</a:t>
            </a:r>
            <a:r>
              <a:rPr lang="en-US" sz="3600" b="1" dirty="0">
                <a:solidFill>
                  <a:srgbClr val="1403ED"/>
                </a:solidFill>
              </a:rPr>
              <a:t> </a:t>
            </a:r>
            <a:r>
              <a:rPr lang="en-US" sz="3600" b="1" dirty="0" err="1">
                <a:solidFill>
                  <a:srgbClr val="1403ED"/>
                </a:solidFill>
              </a:rPr>
              <a:t>luận</a:t>
            </a:r>
            <a:r>
              <a:rPr lang="en-US" sz="3600" b="1" dirty="0">
                <a:solidFill>
                  <a:srgbClr val="1403ED"/>
                </a:solidFill>
              </a:rPr>
              <a:t> </a:t>
            </a:r>
            <a:r>
              <a:rPr lang="en-US" sz="3600" b="1" dirty="0" err="1" smtClean="0">
                <a:solidFill>
                  <a:srgbClr val="1403ED"/>
                </a:solidFill>
              </a:rPr>
              <a:t>nhóm</a:t>
            </a:r>
            <a:r>
              <a:rPr lang="en-US" sz="3600" b="1" dirty="0" smtClean="0">
                <a:solidFill>
                  <a:srgbClr val="1403ED"/>
                </a:solidFill>
              </a:rPr>
              <a:t> (5 </a:t>
            </a:r>
            <a:r>
              <a:rPr lang="en-US" sz="3600" b="1" dirty="0" err="1">
                <a:solidFill>
                  <a:srgbClr val="1403ED"/>
                </a:solidFill>
              </a:rPr>
              <a:t>phút</a:t>
            </a:r>
            <a:r>
              <a:rPr lang="en-US" sz="3600" b="1" dirty="0">
                <a:solidFill>
                  <a:srgbClr val="1403ED"/>
                </a:solidFill>
              </a:rPr>
              <a:t>) </a:t>
            </a:r>
          </a:p>
        </p:txBody>
      </p:sp>
      <p:sp>
        <p:nvSpPr>
          <p:cNvPr id="5" name="Rectangle 5"/>
          <p:cNvSpPr>
            <a:spLocks noGrp="1" noChangeArrowheads="1"/>
          </p:cNvSpPr>
          <p:nvPr>
            <p:ph idx="1"/>
          </p:nvPr>
        </p:nvSpPr>
        <p:spPr>
          <a:xfrm>
            <a:off x="381000" y="1067830"/>
            <a:ext cx="7467600" cy="457200"/>
          </a:xfrm>
        </p:spPr>
        <p:txBody>
          <a:bodyPr>
            <a:normAutofit fontScale="92500" lnSpcReduction="10000"/>
          </a:bodyPr>
          <a:lstStyle/>
          <a:p>
            <a:pPr eaLnBrk="1" hangingPunct="1">
              <a:buFontTx/>
              <a:buNone/>
            </a:pPr>
            <a:r>
              <a:rPr lang="en-US" b="1" u="sng" dirty="0" smtClean="0">
                <a:solidFill>
                  <a:srgbClr val="FF0000"/>
                </a:solidFill>
              </a:rPr>
              <a:t>I- MỘT SỐ GIÁP XÁC KHÁC</a:t>
            </a:r>
          </a:p>
        </p:txBody>
      </p:sp>
    </p:spTree>
    <p:extLst>
      <p:ext uri="{BB962C8B-B14F-4D97-AF65-F5344CB8AC3E}">
        <p14:creationId xmlns:p14="http://schemas.microsoft.com/office/powerpoint/2010/main" val="3492065685"/>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3" name="Picture 13" descr="tt"/>
          <p:cNvPicPr>
            <a:picLocks noChangeAspect="1" noChangeArrowheads="1"/>
          </p:cNvPicPr>
          <p:nvPr/>
        </p:nvPicPr>
        <p:blipFill>
          <a:blip r:embed="rId2"/>
          <a:srcRect/>
          <a:stretch>
            <a:fillRect/>
          </a:stretch>
        </p:blipFill>
        <p:spPr bwMode="auto">
          <a:xfrm>
            <a:off x="4572000" y="3790950"/>
            <a:ext cx="4267200" cy="2419350"/>
          </a:xfrm>
          <a:prstGeom prst="rect">
            <a:avLst/>
          </a:prstGeom>
          <a:noFill/>
          <a:ln w="9525">
            <a:solidFill>
              <a:srgbClr val="FF0000"/>
            </a:solidFill>
            <a:miter lim="800000"/>
            <a:headEnd/>
            <a:tailEnd/>
          </a:ln>
        </p:spPr>
      </p:pic>
      <p:sp>
        <p:nvSpPr>
          <p:cNvPr id="38915" name="AutoShape 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38916"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46094" name="Picture 14" descr="hhc"/>
          <p:cNvPicPr>
            <a:picLocks noChangeAspect="1" noChangeArrowheads="1"/>
          </p:cNvPicPr>
          <p:nvPr/>
        </p:nvPicPr>
        <p:blipFill>
          <a:blip r:embed="rId3"/>
          <a:srcRect/>
          <a:stretch>
            <a:fillRect/>
          </a:stretch>
        </p:blipFill>
        <p:spPr bwMode="auto">
          <a:xfrm>
            <a:off x="228600" y="3790950"/>
            <a:ext cx="4038600" cy="2419350"/>
          </a:xfrm>
          <a:prstGeom prst="rect">
            <a:avLst/>
          </a:prstGeom>
          <a:noFill/>
          <a:ln w="9525">
            <a:solidFill>
              <a:srgbClr val="FF0000"/>
            </a:solidFill>
            <a:miter lim="800000"/>
            <a:headEnd/>
            <a:tailEnd/>
          </a:ln>
        </p:spPr>
      </p:pic>
      <p:sp>
        <p:nvSpPr>
          <p:cNvPr id="46096" name="Text Box 16"/>
          <p:cNvSpPr txBox="1">
            <a:spLocks noChangeArrowheads="1"/>
          </p:cNvSpPr>
          <p:nvPr/>
        </p:nvSpPr>
        <p:spPr bwMode="auto">
          <a:xfrm>
            <a:off x="0" y="3314700"/>
            <a:ext cx="9144000" cy="400050"/>
          </a:xfrm>
          <a:prstGeom prst="rect">
            <a:avLst/>
          </a:prstGeom>
          <a:solidFill>
            <a:srgbClr val="FAFEC2"/>
          </a:solidFill>
          <a:ln w="9525">
            <a:noFill/>
            <a:miter lim="800000"/>
            <a:headEnd/>
            <a:tailEnd/>
          </a:ln>
        </p:spPr>
        <p:txBody>
          <a:bodyPr>
            <a:spAutoFit/>
          </a:bodyPr>
          <a:lstStyle/>
          <a:p>
            <a:pPr algn="ctr">
              <a:spcBef>
                <a:spcPct val="50000"/>
              </a:spcBef>
            </a:pPr>
            <a:r>
              <a:rPr lang="en-US" altLang="en-US" sz="2000" b="1" i="1">
                <a:solidFill>
                  <a:srgbClr val="0066FF"/>
                </a:solidFill>
              </a:rPr>
              <a:t>Nhiều loài giáp xác bị khai thác quá mức, đánh bắt không đúng</a:t>
            </a:r>
          </a:p>
        </p:txBody>
      </p:sp>
      <p:sp>
        <p:nvSpPr>
          <p:cNvPr id="46097" name="Text Box 17"/>
          <p:cNvSpPr txBox="1">
            <a:spLocks noChangeArrowheads="1"/>
          </p:cNvSpPr>
          <p:nvPr/>
        </p:nvSpPr>
        <p:spPr bwMode="auto">
          <a:xfrm>
            <a:off x="914400" y="6248400"/>
            <a:ext cx="2667000" cy="366713"/>
          </a:xfrm>
          <a:prstGeom prst="rect">
            <a:avLst/>
          </a:prstGeom>
          <a:solidFill>
            <a:srgbClr val="FAFEC2"/>
          </a:solidFill>
          <a:ln w="9525">
            <a:noFill/>
            <a:miter lim="800000"/>
            <a:headEnd/>
            <a:tailEnd/>
          </a:ln>
        </p:spPr>
        <p:txBody>
          <a:bodyPr>
            <a:spAutoFit/>
          </a:bodyPr>
          <a:lstStyle/>
          <a:p>
            <a:pPr algn="ctr">
              <a:spcBef>
                <a:spcPct val="50000"/>
              </a:spcBef>
            </a:pPr>
            <a:r>
              <a:rPr lang="en-US" altLang="en-US" sz="1800" b="1">
                <a:solidFill>
                  <a:srgbClr val="FF0000"/>
                </a:solidFill>
              </a:rPr>
              <a:t>Đánh bắt bằng mìn</a:t>
            </a:r>
          </a:p>
        </p:txBody>
      </p:sp>
      <p:sp>
        <p:nvSpPr>
          <p:cNvPr id="46099" name="Text Box 19"/>
          <p:cNvSpPr txBox="1">
            <a:spLocks noChangeArrowheads="1"/>
          </p:cNvSpPr>
          <p:nvPr/>
        </p:nvSpPr>
        <p:spPr bwMode="auto">
          <a:xfrm>
            <a:off x="5410200" y="6248400"/>
            <a:ext cx="2667000" cy="366713"/>
          </a:xfrm>
          <a:prstGeom prst="rect">
            <a:avLst/>
          </a:prstGeom>
          <a:solidFill>
            <a:srgbClr val="FAFEC2"/>
          </a:solidFill>
          <a:ln w="9525">
            <a:noFill/>
            <a:miter lim="800000"/>
            <a:headEnd/>
            <a:tailEnd/>
          </a:ln>
        </p:spPr>
        <p:txBody>
          <a:bodyPr>
            <a:spAutoFit/>
          </a:bodyPr>
          <a:lstStyle/>
          <a:p>
            <a:pPr algn="ctr">
              <a:spcBef>
                <a:spcPct val="50000"/>
              </a:spcBef>
            </a:pPr>
            <a:r>
              <a:rPr lang="en-US" altLang="en-US" sz="1800" b="1">
                <a:solidFill>
                  <a:srgbClr val="FF0000"/>
                </a:solidFill>
              </a:rPr>
              <a:t>Đánh bắt bằng điện</a:t>
            </a:r>
          </a:p>
        </p:txBody>
      </p:sp>
      <p:pic>
        <p:nvPicPr>
          <p:cNvPr id="38921" name="Picture 20" descr="hhghg"/>
          <p:cNvPicPr>
            <a:picLocks noChangeAspect="1" noChangeArrowheads="1"/>
          </p:cNvPicPr>
          <p:nvPr/>
        </p:nvPicPr>
        <p:blipFill>
          <a:blip r:embed="rId4"/>
          <a:srcRect/>
          <a:stretch>
            <a:fillRect/>
          </a:stretch>
        </p:blipFill>
        <p:spPr bwMode="auto">
          <a:xfrm>
            <a:off x="228600" y="590550"/>
            <a:ext cx="4038600" cy="2667000"/>
          </a:xfrm>
          <a:prstGeom prst="rect">
            <a:avLst/>
          </a:prstGeom>
          <a:noFill/>
          <a:ln w="9525">
            <a:solidFill>
              <a:srgbClr val="FF0000"/>
            </a:solidFill>
            <a:miter lim="800000"/>
            <a:headEnd/>
            <a:tailEnd/>
          </a:ln>
        </p:spPr>
      </p:pic>
      <p:pic>
        <p:nvPicPr>
          <p:cNvPr id="38922" name="Picture 21" descr="tom dos"/>
          <p:cNvPicPr>
            <a:picLocks noChangeAspect="1" noChangeArrowheads="1"/>
          </p:cNvPicPr>
          <p:nvPr/>
        </p:nvPicPr>
        <p:blipFill>
          <a:blip r:embed="rId5"/>
          <a:srcRect/>
          <a:stretch>
            <a:fillRect/>
          </a:stretch>
        </p:blipFill>
        <p:spPr bwMode="auto">
          <a:xfrm>
            <a:off x="4572000" y="571500"/>
            <a:ext cx="4324350" cy="2667000"/>
          </a:xfrm>
          <a:prstGeom prst="rect">
            <a:avLst/>
          </a:prstGeom>
          <a:noFill/>
          <a:ln w="9525">
            <a:solidFill>
              <a:srgbClr val="FF0000"/>
            </a:solidFill>
            <a:miter lim="800000"/>
            <a:headEnd/>
            <a:tailEnd/>
          </a:ln>
        </p:spPr>
      </p:pic>
      <p:sp>
        <p:nvSpPr>
          <p:cNvPr id="11" name="TextBox 10"/>
          <p:cNvSpPr txBox="1"/>
          <p:nvPr/>
        </p:nvSpPr>
        <p:spPr>
          <a:xfrm>
            <a:off x="1371600" y="0"/>
            <a:ext cx="7467600"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2800" b="1" dirty="0">
                <a:solidFill>
                  <a:srgbClr val="FF0000"/>
                </a:solidFill>
                <a:latin typeface="Arial" pitchFamily="34" charset="0"/>
                <a:cs typeface="Arial" pitchFamily="34" charset="0"/>
              </a:rPr>
              <a:t>Thực trạng khai thác Giáp xác</a:t>
            </a:r>
          </a:p>
        </p:txBody>
      </p:sp>
    </p:spTree>
    <p:extLst>
      <p:ext uri="{BB962C8B-B14F-4D97-AF65-F5344CB8AC3E}">
        <p14:creationId xmlns:p14="http://schemas.microsoft.com/office/powerpoint/2010/main" val="2231677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fill="hold" grpId="0" nodeType="withEffect">
                                  <p:stCondLst>
                                    <p:cond delay="0"/>
                                  </p:stCondLst>
                                  <p:childTnLst>
                                    <p:animClr clrSpc="hsl" dir="cw">
                                      <p:cBhvr override="childStyle">
                                        <p:cTn id="6" dur="5000" fill="hold"/>
                                        <p:tgtEl>
                                          <p:spTgt spid="11"/>
                                        </p:tgtEl>
                                        <p:attrNameLst>
                                          <p:attrName>style.color</p:attrName>
                                        </p:attrNameLst>
                                      </p:cBhvr>
                                      <p:by>
                                        <p:hsl h="-7200000" s="0" l="0"/>
                                      </p:by>
                                    </p:animClr>
                                    <p:animClr clrSpc="hsl" dir="cw">
                                      <p:cBhvr>
                                        <p:cTn id="7" dur="5000" fill="hold"/>
                                        <p:tgtEl>
                                          <p:spTgt spid="11"/>
                                        </p:tgtEl>
                                        <p:attrNameLst>
                                          <p:attrName>fillcolor</p:attrName>
                                        </p:attrNameLst>
                                      </p:cBhvr>
                                      <p:by>
                                        <p:hsl h="-7200000" s="0" l="0"/>
                                      </p:by>
                                    </p:animClr>
                                    <p:animClr clrSpc="hsl" dir="cw">
                                      <p:cBhvr>
                                        <p:cTn id="8" dur="5000" fill="hold"/>
                                        <p:tgtEl>
                                          <p:spTgt spid="11"/>
                                        </p:tgtEl>
                                        <p:attrNameLst>
                                          <p:attrName>stroke.color</p:attrName>
                                        </p:attrNameLst>
                                      </p:cBhvr>
                                      <p:by>
                                        <p:hsl h="-7200000" s="0" l="0"/>
                                      </p:by>
                                    </p:animClr>
                                    <p:set>
                                      <p:cBhvr>
                                        <p:cTn id="9" dur="5000" fill="hold"/>
                                        <p:tgtEl>
                                          <p:spTgt spid="11"/>
                                        </p:tgtEl>
                                        <p:attrNameLst>
                                          <p:attrName>fill.type</p:attrName>
                                        </p:attrNameLst>
                                      </p:cBhvr>
                                      <p:to>
                                        <p:strVal val="solid"/>
                                      </p:to>
                                    </p:set>
                                  </p:childTnLst>
                                </p:cTn>
                              </p:par>
                              <p:par>
                                <p:cTn id="10" presetID="3" presetClass="entr" presetSubtype="10" fill="hold" grpId="0" nodeType="withEffect">
                                  <p:stCondLst>
                                    <p:cond delay="0"/>
                                  </p:stCondLst>
                                  <p:childTnLst>
                                    <p:set>
                                      <p:cBhvr>
                                        <p:cTn id="11" dur="1" fill="hold">
                                          <p:stCondLst>
                                            <p:cond delay="0"/>
                                          </p:stCondLst>
                                        </p:cTn>
                                        <p:tgtEl>
                                          <p:spTgt spid="46096"/>
                                        </p:tgtEl>
                                        <p:attrNameLst>
                                          <p:attrName>style.visibility</p:attrName>
                                        </p:attrNameLst>
                                      </p:cBhvr>
                                      <p:to>
                                        <p:strVal val="visible"/>
                                      </p:to>
                                    </p:set>
                                    <p:animEffect transition="in" filter="blinds(horizontal)">
                                      <p:cBhvr>
                                        <p:cTn id="12" dur="3000"/>
                                        <p:tgtEl>
                                          <p:spTgt spid="46096"/>
                                        </p:tgtEl>
                                      </p:cBhvr>
                                    </p:animEffect>
                                  </p:childTnLst>
                                </p:cTn>
                              </p:par>
                            </p:childTnLst>
                          </p:cTn>
                        </p:par>
                        <p:par>
                          <p:cTn id="13" fill="hold" nodeType="afterGroup">
                            <p:stCondLst>
                              <p:cond delay="5000"/>
                            </p:stCondLst>
                            <p:childTnLst>
                              <p:par>
                                <p:cTn id="14" presetID="4" presetClass="entr" presetSubtype="16" fill="hold" nodeType="afterEffect">
                                  <p:stCondLst>
                                    <p:cond delay="0"/>
                                  </p:stCondLst>
                                  <p:childTnLst>
                                    <p:set>
                                      <p:cBhvr>
                                        <p:cTn id="15" dur="1" fill="hold">
                                          <p:stCondLst>
                                            <p:cond delay="0"/>
                                          </p:stCondLst>
                                        </p:cTn>
                                        <p:tgtEl>
                                          <p:spTgt spid="46094"/>
                                        </p:tgtEl>
                                        <p:attrNameLst>
                                          <p:attrName>style.visibility</p:attrName>
                                        </p:attrNameLst>
                                      </p:cBhvr>
                                      <p:to>
                                        <p:strVal val="visible"/>
                                      </p:to>
                                    </p:set>
                                    <p:animEffect transition="in" filter="box(in)">
                                      <p:cBhvr>
                                        <p:cTn id="16" dur="500"/>
                                        <p:tgtEl>
                                          <p:spTgt spid="4609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6097"/>
                                        </p:tgtEl>
                                        <p:attrNameLst>
                                          <p:attrName>style.visibility</p:attrName>
                                        </p:attrNameLst>
                                      </p:cBhvr>
                                      <p:to>
                                        <p:strVal val="visible"/>
                                      </p:to>
                                    </p:set>
                                    <p:animEffect transition="in" filter="box(in)">
                                      <p:cBhvr>
                                        <p:cTn id="19" dur="500"/>
                                        <p:tgtEl>
                                          <p:spTgt spid="46097"/>
                                        </p:tgtEl>
                                      </p:cBhvr>
                                    </p:animEffect>
                                  </p:childTnLst>
                                </p:cTn>
                              </p:par>
                              <p:par>
                                <p:cTn id="20" presetID="4" presetClass="entr" presetSubtype="16" fill="hold" nodeType="withEffect">
                                  <p:stCondLst>
                                    <p:cond delay="0"/>
                                  </p:stCondLst>
                                  <p:childTnLst>
                                    <p:set>
                                      <p:cBhvr>
                                        <p:cTn id="21" dur="1" fill="hold">
                                          <p:stCondLst>
                                            <p:cond delay="0"/>
                                          </p:stCondLst>
                                        </p:cTn>
                                        <p:tgtEl>
                                          <p:spTgt spid="46093"/>
                                        </p:tgtEl>
                                        <p:attrNameLst>
                                          <p:attrName>style.visibility</p:attrName>
                                        </p:attrNameLst>
                                      </p:cBhvr>
                                      <p:to>
                                        <p:strVal val="visible"/>
                                      </p:to>
                                    </p:set>
                                    <p:animEffect transition="in" filter="box(in)">
                                      <p:cBhvr>
                                        <p:cTn id="22" dur="500"/>
                                        <p:tgtEl>
                                          <p:spTgt spid="46093"/>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6099"/>
                                        </p:tgtEl>
                                        <p:attrNameLst>
                                          <p:attrName>style.visibility</p:attrName>
                                        </p:attrNameLst>
                                      </p:cBhvr>
                                      <p:to>
                                        <p:strVal val="visible"/>
                                      </p:to>
                                    </p:set>
                                    <p:animEffect transition="in" filter="box(in)">
                                      <p:cBhvr>
                                        <p:cTn id="25" dur="500"/>
                                        <p:tgtEl>
                                          <p:spTgt spid="46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animBg="1"/>
      <p:bldP spid="46097" grpId="0" animBg="1"/>
      <p:bldP spid="4609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ext Box 6"/>
          <p:cNvSpPr txBox="1">
            <a:spLocks noChangeArrowheads="1"/>
          </p:cNvSpPr>
          <p:nvPr/>
        </p:nvSpPr>
        <p:spPr bwMode="gray">
          <a:xfrm>
            <a:off x="1235075" y="5484813"/>
            <a:ext cx="63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algn="ctr"/>
            <a:r>
              <a:rPr lang="en-US" altLang="en-US" sz="1600" b="1">
                <a:solidFill>
                  <a:srgbClr val="FFFFFF"/>
                </a:solidFill>
              </a:rPr>
              <a:t>2006</a:t>
            </a:r>
          </a:p>
        </p:txBody>
      </p:sp>
      <p:sp>
        <p:nvSpPr>
          <p:cNvPr id="43015" name="AutoShape 7"/>
          <p:cNvSpPr>
            <a:spLocks noChangeArrowheads="1"/>
          </p:cNvSpPr>
          <p:nvPr/>
        </p:nvSpPr>
        <p:spPr bwMode="gray">
          <a:xfrm>
            <a:off x="760413" y="1676400"/>
            <a:ext cx="7350125" cy="1481138"/>
          </a:xfrm>
          <a:prstGeom prst="roundRect">
            <a:avLst>
              <a:gd name="adj" fmla="val 16667"/>
            </a:avLst>
          </a:prstGeom>
          <a:solidFill>
            <a:schemeClr val="bg1"/>
          </a:solidFill>
          <a:ln w="285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17" name="Oval 9"/>
          <p:cNvSpPr>
            <a:spLocks noChangeArrowheads="1"/>
          </p:cNvSpPr>
          <p:nvPr/>
        </p:nvSpPr>
        <p:spPr bwMode="gray">
          <a:xfrm>
            <a:off x="1285213" y="1117351"/>
            <a:ext cx="2176463" cy="2231892"/>
          </a:xfrm>
          <a:prstGeom prst="ellipse">
            <a:avLst/>
          </a:prstGeom>
          <a:solidFill>
            <a:srgbClr val="00B0F0"/>
          </a:solidFill>
          <a:ln w="63500" algn="ctr">
            <a:solidFill>
              <a:srgbClr val="F8F8F8">
                <a:alpha val="70000"/>
              </a:srgbClr>
            </a:solidFill>
            <a:round/>
            <a:headEnd/>
            <a:tailEnd/>
          </a:ln>
          <a:effectLst/>
          <a:extLst/>
        </p:spPr>
        <p:txBody>
          <a:bodyPr wrap="none" anchor="ctr"/>
          <a:lstStyle/>
          <a:p>
            <a:endParaRPr lang="en-US"/>
          </a:p>
        </p:txBody>
      </p:sp>
      <p:sp>
        <p:nvSpPr>
          <p:cNvPr id="43019" name="Rectangle 11"/>
          <p:cNvSpPr>
            <a:spLocks noChangeArrowheads="1"/>
          </p:cNvSpPr>
          <p:nvPr/>
        </p:nvSpPr>
        <p:spPr bwMode="gray">
          <a:xfrm>
            <a:off x="1743784" y="1833860"/>
            <a:ext cx="1259319" cy="923330"/>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smtClean="0">
                <a:solidFill>
                  <a:srgbClr val="F8F8F8"/>
                </a:solidFill>
              </a:rPr>
              <a:t>Ô nhiễm môi trường</a:t>
            </a:r>
            <a:endParaRPr lang="en-US" altLang="en-US" b="1">
              <a:solidFill>
                <a:srgbClr val="F8F8F8"/>
              </a:solidFill>
            </a:endParaRPr>
          </a:p>
        </p:txBody>
      </p:sp>
      <p:sp>
        <p:nvSpPr>
          <p:cNvPr id="43020" name="AutoShape 12"/>
          <p:cNvSpPr>
            <a:spLocks noChangeArrowheads="1"/>
          </p:cNvSpPr>
          <p:nvPr/>
        </p:nvSpPr>
        <p:spPr bwMode="gray">
          <a:xfrm rot="21600000">
            <a:off x="4104481" y="-490041"/>
            <a:ext cx="1239838" cy="962025"/>
          </a:xfrm>
          <a:prstGeom prst="rightArrow">
            <a:avLst>
              <a:gd name="adj1" fmla="val 49380"/>
              <a:gd name="adj2" fmla="val 38871"/>
            </a:avLst>
          </a:prstGeom>
          <a:solidFill>
            <a:schemeClr val="tx1"/>
          </a:solidFill>
          <a:ln>
            <a:noFill/>
          </a:ln>
          <a:effectLst/>
          <a:extLst/>
        </p:spPr>
        <p:txBody>
          <a:bodyPr wrap="none" anchor="ctr"/>
          <a:lstStyle/>
          <a:p>
            <a:endParaRPr lang="en-US"/>
          </a:p>
        </p:txBody>
      </p:sp>
      <p:grpSp>
        <p:nvGrpSpPr>
          <p:cNvPr id="43026" name="Group 18"/>
          <p:cNvGrpSpPr>
            <a:grpSpLocks/>
          </p:cNvGrpSpPr>
          <p:nvPr/>
        </p:nvGrpSpPr>
        <p:grpSpPr bwMode="auto">
          <a:xfrm>
            <a:off x="5912644" y="1294606"/>
            <a:ext cx="2197894" cy="1862138"/>
            <a:chOff x="1851" y="624"/>
            <a:chExt cx="812" cy="830"/>
          </a:xfrm>
        </p:grpSpPr>
        <p:sp>
          <p:nvSpPr>
            <p:cNvPr id="43027" name="Oval 19"/>
            <p:cNvSpPr>
              <a:spLocks noChangeArrowheads="1"/>
            </p:cNvSpPr>
            <p:nvPr/>
          </p:nvSpPr>
          <p:spPr bwMode="gray">
            <a:xfrm>
              <a:off x="1851" y="652"/>
              <a:ext cx="812" cy="802"/>
            </a:xfrm>
            <a:prstGeom prst="ellipse">
              <a:avLst/>
            </a:prstGeom>
            <a:solidFill>
              <a:srgbClr val="FF0000"/>
            </a:solidFill>
            <a:ln w="63500" algn="ctr">
              <a:solidFill>
                <a:srgbClr val="F8F8F8">
                  <a:alpha val="70000"/>
                </a:srgbClr>
              </a:solidFill>
              <a:round/>
              <a:headEnd/>
              <a:tailEnd/>
            </a:ln>
            <a:effectLst/>
            <a:extLst/>
          </p:spPr>
          <p:style>
            <a:lnRef idx="0">
              <a:scrgbClr r="0" g="0" b="0"/>
            </a:lnRef>
            <a:fillRef idx="1001">
              <a:schemeClr val="dk2"/>
            </a:fillRef>
            <a:effectRef idx="0">
              <a:scrgbClr r="0" g="0" b="0"/>
            </a:effectRef>
            <a:fontRef idx="major"/>
          </p:style>
          <p:txBody>
            <a:bodyPr wrap="none" anchor="ctr"/>
            <a:lstStyle/>
            <a:p>
              <a:endParaRPr lang="en-US"/>
            </a:p>
          </p:txBody>
        </p:sp>
        <p:pic>
          <p:nvPicPr>
            <p:cNvPr id="43028" name="Picture 20"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920" y="624"/>
              <a:ext cx="670" cy="670"/>
            </a:xfrm>
            <a:prstGeom prst="rect">
              <a:avLst/>
            </a:prstGeom>
            <a:noFill/>
            <a:extLst>
              <a:ext uri="{909E8E84-426E-40DD-AFC4-6F175D3DCCD1}">
                <a14:hiddenFill xmlns:a14="http://schemas.microsoft.com/office/drawing/2010/main">
                  <a:solidFill>
                    <a:srgbClr val="FFFFFF"/>
                  </a:solidFill>
                </a14:hiddenFill>
              </a:ext>
            </a:extLst>
          </p:spPr>
        </p:pic>
      </p:grpSp>
      <p:sp>
        <p:nvSpPr>
          <p:cNvPr id="43029" name="Rectangle 21"/>
          <p:cNvSpPr>
            <a:spLocks noChangeArrowheads="1"/>
          </p:cNvSpPr>
          <p:nvPr/>
        </p:nvSpPr>
        <p:spPr bwMode="gray">
          <a:xfrm>
            <a:off x="6099411" y="1910131"/>
            <a:ext cx="1647725" cy="646331"/>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smtClean="0">
                <a:solidFill>
                  <a:srgbClr val="F8F8F8"/>
                </a:solidFill>
              </a:rPr>
              <a:t>Tôm chết hàng loạt</a:t>
            </a:r>
            <a:endParaRPr lang="en-US" altLang="en-US" b="1">
              <a:solidFill>
                <a:srgbClr val="F8F8F8"/>
              </a:solidFill>
            </a:endParaRPr>
          </a:p>
        </p:txBody>
      </p:sp>
      <p:sp>
        <p:nvSpPr>
          <p:cNvPr id="43036" name="Text Box 28"/>
          <p:cNvSpPr txBox="1">
            <a:spLocks noChangeArrowheads="1"/>
          </p:cNvSpPr>
          <p:nvPr/>
        </p:nvSpPr>
        <p:spPr bwMode="gray">
          <a:xfrm>
            <a:off x="3630613" y="5484813"/>
            <a:ext cx="63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algn="ctr"/>
            <a:r>
              <a:rPr lang="en-US" altLang="en-US" sz="1600" b="1">
                <a:solidFill>
                  <a:srgbClr val="FFFFFF"/>
                </a:solidFill>
              </a:rPr>
              <a:t>2007</a:t>
            </a:r>
          </a:p>
        </p:txBody>
      </p:sp>
      <p:sp>
        <p:nvSpPr>
          <p:cNvPr id="43037" name="Text Box 29"/>
          <p:cNvSpPr txBox="1">
            <a:spLocks noChangeArrowheads="1"/>
          </p:cNvSpPr>
          <p:nvPr/>
        </p:nvSpPr>
        <p:spPr bwMode="gray">
          <a:xfrm>
            <a:off x="6264275" y="5484813"/>
            <a:ext cx="635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spAutoFit/>
          </a:bodyPr>
          <a:lstStyle/>
          <a:p>
            <a:pPr algn="ctr"/>
            <a:r>
              <a:rPr lang="en-US" altLang="en-US" sz="1600" b="1">
                <a:solidFill>
                  <a:srgbClr val="FFFFFF"/>
                </a:solidFill>
              </a:rPr>
              <a:t>2008</a:t>
            </a:r>
          </a:p>
        </p:txBody>
      </p:sp>
      <p:pic>
        <p:nvPicPr>
          <p:cNvPr id="38" name="Picture 13" descr="dfdfd"/>
          <p:cNvPicPr>
            <a:picLocks noChangeAspect="1" noChangeArrowheads="1"/>
          </p:cNvPicPr>
          <p:nvPr/>
        </p:nvPicPr>
        <p:blipFill>
          <a:blip r:embed="rId3"/>
          <a:srcRect/>
          <a:stretch>
            <a:fillRect/>
          </a:stretch>
        </p:blipFill>
        <p:spPr bwMode="auto">
          <a:xfrm>
            <a:off x="228600" y="3429000"/>
            <a:ext cx="4038600" cy="3276600"/>
          </a:xfrm>
          <a:prstGeom prst="rect">
            <a:avLst/>
          </a:prstGeom>
          <a:noFill/>
          <a:ln w="9525">
            <a:solidFill>
              <a:srgbClr val="FF0000"/>
            </a:solidFill>
            <a:miter lim="800000"/>
            <a:headEnd/>
            <a:tailEnd/>
          </a:ln>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432175"/>
            <a:ext cx="41402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Box 39"/>
          <p:cNvSpPr txBox="1"/>
          <p:nvPr/>
        </p:nvSpPr>
        <p:spPr>
          <a:xfrm>
            <a:off x="1203230" y="261937"/>
            <a:ext cx="7467600" cy="5238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n-US" sz="2800" b="1">
                <a:solidFill>
                  <a:srgbClr val="FF0000"/>
                </a:solidFill>
                <a:latin typeface="Arial" pitchFamily="34" charset="0"/>
                <a:cs typeface="Arial" pitchFamily="34" charset="0"/>
              </a:rPr>
              <a:t>Thực </a:t>
            </a:r>
            <a:r>
              <a:rPr lang="en-US" sz="2800" b="1" smtClean="0">
                <a:solidFill>
                  <a:srgbClr val="FF0000"/>
                </a:solidFill>
                <a:latin typeface="Arial" pitchFamily="34" charset="0"/>
                <a:cs typeface="Arial" pitchFamily="34" charset="0"/>
              </a:rPr>
              <a:t>trạng </a:t>
            </a:r>
            <a:r>
              <a:rPr lang="en-US" sz="2800" b="1" dirty="0">
                <a:solidFill>
                  <a:srgbClr val="FF0000"/>
                </a:solidFill>
                <a:latin typeface="Arial" pitchFamily="34" charset="0"/>
                <a:cs typeface="Arial" pitchFamily="34" charset="0"/>
              </a:rPr>
              <a:t>Giáp xác</a:t>
            </a:r>
          </a:p>
        </p:txBody>
      </p:sp>
    </p:spTree>
    <p:extLst>
      <p:ext uri="{BB962C8B-B14F-4D97-AF65-F5344CB8AC3E}">
        <p14:creationId xmlns:p14="http://schemas.microsoft.com/office/powerpoint/2010/main" val="3398973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dir="cw">
                                      <p:cBhvr override="childStyle">
                                        <p:cTn id="6" dur="5000" fill="hold"/>
                                        <p:tgtEl>
                                          <p:spTgt spid="40"/>
                                        </p:tgtEl>
                                        <p:attrNameLst>
                                          <p:attrName>style.color</p:attrName>
                                        </p:attrNameLst>
                                      </p:cBhvr>
                                      <p:by>
                                        <p:hsl h="-7200000" s="0" l="0"/>
                                      </p:by>
                                    </p:animClr>
                                    <p:animClr clrSpc="hsl" dir="cw">
                                      <p:cBhvr>
                                        <p:cTn id="7" dur="5000" fill="hold"/>
                                        <p:tgtEl>
                                          <p:spTgt spid="40"/>
                                        </p:tgtEl>
                                        <p:attrNameLst>
                                          <p:attrName>fillcolor</p:attrName>
                                        </p:attrNameLst>
                                      </p:cBhvr>
                                      <p:by>
                                        <p:hsl h="-7200000" s="0" l="0"/>
                                      </p:by>
                                    </p:animClr>
                                    <p:animClr clrSpc="hsl" dir="cw">
                                      <p:cBhvr>
                                        <p:cTn id="8" dur="5000" fill="hold"/>
                                        <p:tgtEl>
                                          <p:spTgt spid="40"/>
                                        </p:tgtEl>
                                        <p:attrNameLst>
                                          <p:attrName>stroke.color</p:attrName>
                                        </p:attrNameLst>
                                      </p:cBhvr>
                                      <p:by>
                                        <p:hsl h="-7200000" s="0" l="0"/>
                                      </p:by>
                                    </p:animClr>
                                    <p:set>
                                      <p:cBhvr>
                                        <p:cTn id="9" dur="5000" fill="hold"/>
                                        <p:tgtEl>
                                          <p:spTgt spid="4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3017"/>
                                        </p:tgtEl>
                                        <p:attrNameLst>
                                          <p:attrName>style.visibility</p:attrName>
                                        </p:attrNameLst>
                                      </p:cBhvr>
                                      <p:to>
                                        <p:strVal val="visible"/>
                                      </p:to>
                                    </p:set>
                                    <p:animEffect transition="in" filter="fade">
                                      <p:cBhvr>
                                        <p:cTn id="14" dur="500"/>
                                        <p:tgtEl>
                                          <p:spTgt spid="4301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1" nodeType="clickEffect">
                                  <p:stCondLst>
                                    <p:cond delay="600"/>
                                  </p:stCondLst>
                                  <p:childTnLst>
                                    <p:animMotion origin="layout" path="M -0.00834 0.1124 L -0.00834 0.3624 " pathEditMode="relative" rAng="0" ptsTypes="AA">
                                      <p:cBhvr>
                                        <p:cTn id="25" dur="2000" fill="hold"/>
                                        <p:tgtEl>
                                          <p:spTgt spid="43020"/>
                                        </p:tgtEl>
                                        <p:attrNameLst>
                                          <p:attrName>ppt_x</p:attrName>
                                          <p:attrName>ppt_y</p:attrName>
                                        </p:attrNameLst>
                                      </p:cBhvr>
                                      <p:rCtr x="0" y="12488"/>
                                    </p:animMotion>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3026"/>
                                        </p:tgtEl>
                                        <p:attrNameLst>
                                          <p:attrName>style.visibility</p:attrName>
                                        </p:attrNameLst>
                                      </p:cBhvr>
                                      <p:to>
                                        <p:strVal val="visible"/>
                                      </p:to>
                                    </p:set>
                                    <p:animEffect transition="in" filter="barn(inVertical)">
                                      <p:cBhvr>
                                        <p:cTn id="30" dur="500"/>
                                        <p:tgtEl>
                                          <p:spTgt spid="4302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fade">
                                      <p:cBhvr>
                                        <p:cTn id="35" dur="1000"/>
                                        <p:tgtEl>
                                          <p:spTgt spid="2051"/>
                                        </p:tgtEl>
                                      </p:cBhvr>
                                    </p:animEffect>
                                    <p:anim calcmode="lin" valueType="num">
                                      <p:cBhvr>
                                        <p:cTn id="36" dur="1000" fill="hold"/>
                                        <p:tgtEl>
                                          <p:spTgt spid="2051"/>
                                        </p:tgtEl>
                                        <p:attrNameLst>
                                          <p:attrName>ppt_x</p:attrName>
                                        </p:attrNameLst>
                                      </p:cBhvr>
                                      <p:tavLst>
                                        <p:tav tm="0">
                                          <p:val>
                                            <p:strVal val="#ppt_x"/>
                                          </p:val>
                                        </p:tav>
                                        <p:tav tm="100000">
                                          <p:val>
                                            <p:strVal val="#ppt_x"/>
                                          </p:val>
                                        </p:tav>
                                      </p:tavLst>
                                    </p:anim>
                                    <p:anim calcmode="lin" valueType="num">
                                      <p:cBhvr>
                                        <p:cTn id="3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animBg="1"/>
      <p:bldP spid="43020" grpId="1" animBg="1"/>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5" name="Text Box 7"/>
          <p:cNvSpPr txBox="1">
            <a:spLocks noChangeArrowheads="1"/>
          </p:cNvSpPr>
          <p:nvPr/>
        </p:nvSpPr>
        <p:spPr bwMode="auto">
          <a:xfrm>
            <a:off x="600075" y="2088362"/>
            <a:ext cx="8491609" cy="954088"/>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2800" dirty="0">
                <a:solidFill>
                  <a:srgbClr val="FF0000"/>
                </a:solidFill>
              </a:rPr>
              <a:t>Đông vật lớp Giáp xác có vai trò rất quan trọng đối với tự nhiên, đối với con người. </a:t>
            </a:r>
          </a:p>
        </p:txBody>
      </p:sp>
      <p:pic>
        <p:nvPicPr>
          <p:cNvPr id="5" name="Picture 23" descr="cau hoi"/>
          <p:cNvPicPr>
            <a:picLocks noChangeAspect="1" noChangeArrowheads="1" noCrop="1"/>
          </p:cNvPicPr>
          <p:nvPr/>
        </p:nvPicPr>
        <p:blipFill>
          <a:blip r:embed="rId2">
            <a:lum bright="-18000" contrast="60000"/>
          </a:blip>
          <a:srcRect/>
          <a:stretch>
            <a:fillRect/>
          </a:stretch>
        </p:blipFill>
        <p:spPr bwMode="auto">
          <a:xfrm>
            <a:off x="-19050" y="3473450"/>
            <a:ext cx="1238250" cy="1295400"/>
          </a:xfrm>
          <a:prstGeom prst="rect">
            <a:avLst/>
          </a:prstGeom>
          <a:ln>
            <a:headEnd/>
            <a:tailEnd/>
          </a:ln>
        </p:spPr>
        <p:style>
          <a:lnRef idx="1">
            <a:schemeClr val="accent2"/>
          </a:lnRef>
          <a:fillRef idx="2">
            <a:schemeClr val="accent2"/>
          </a:fillRef>
          <a:effectRef idx="1">
            <a:schemeClr val="accent2"/>
          </a:effectRef>
          <a:fontRef idx="minor">
            <a:schemeClr val="dk1"/>
          </a:fontRef>
        </p:style>
      </p:pic>
      <p:sp>
        <p:nvSpPr>
          <p:cNvPr id="6" name="Text Box 7"/>
          <p:cNvSpPr txBox="1">
            <a:spLocks noChangeArrowheads="1"/>
          </p:cNvSpPr>
          <p:nvPr/>
        </p:nvSpPr>
        <p:spPr bwMode="auto">
          <a:xfrm>
            <a:off x="1371600" y="3429000"/>
            <a:ext cx="7720084" cy="1384300"/>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defRPr/>
            </a:pPr>
            <a:r>
              <a:rPr lang="en-US" sz="2800" b="1" smtClean="0">
                <a:solidFill>
                  <a:srgbClr val="C00000"/>
                </a:solidFill>
              </a:rPr>
              <a:t>Là học </a:t>
            </a:r>
            <a:r>
              <a:rPr lang="en-US" sz="2800" b="1">
                <a:solidFill>
                  <a:srgbClr val="C00000"/>
                </a:solidFill>
              </a:rPr>
              <a:t>sinh </a:t>
            </a:r>
            <a:r>
              <a:rPr lang="en-US" sz="2800" b="1" smtClean="0">
                <a:solidFill>
                  <a:srgbClr val="C00000"/>
                </a:solidFill>
              </a:rPr>
              <a:t>em </a:t>
            </a:r>
            <a:r>
              <a:rPr lang="en-US" sz="2800" b="1" dirty="0">
                <a:solidFill>
                  <a:srgbClr val="C00000"/>
                </a:solidFill>
              </a:rPr>
              <a:t>nghĩ mình cần phải làm gì để bảo sự đa dạng của chúng và phát triển nguồn giáp xác có lợi ?</a:t>
            </a:r>
          </a:p>
        </p:txBody>
      </p:sp>
    </p:spTree>
    <p:extLst>
      <p:ext uri="{BB962C8B-B14F-4D97-AF65-F5344CB8AC3E}">
        <p14:creationId xmlns:p14="http://schemas.microsoft.com/office/powerpoint/2010/main" val="2563917261"/>
      </p:ext>
    </p:extLst>
  </p:cSld>
  <p:clrMapOvr>
    <a:masterClrMapping/>
  </p:clrMapOvr>
  <p:transition spd="med" advClick="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barn(inHorizontal)">
                                      <p:cBhvr>
                                        <p:cTn id="7" dur="500"/>
                                        <p:tgtEl>
                                          <p:spTgt spid="481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93" name="Picture 13" descr="tt"/>
          <p:cNvPicPr>
            <a:picLocks noChangeAspect="1" noChangeArrowheads="1"/>
          </p:cNvPicPr>
          <p:nvPr/>
        </p:nvPicPr>
        <p:blipFill>
          <a:blip r:embed="rId2"/>
          <a:srcRect/>
          <a:stretch>
            <a:fillRect/>
          </a:stretch>
        </p:blipFill>
        <p:spPr bwMode="auto">
          <a:xfrm>
            <a:off x="4572000" y="4267200"/>
            <a:ext cx="4267200" cy="2209800"/>
          </a:xfrm>
          <a:prstGeom prst="rect">
            <a:avLst/>
          </a:prstGeom>
          <a:noFill/>
          <a:ln w="9525">
            <a:solidFill>
              <a:srgbClr val="FF0000"/>
            </a:solidFill>
            <a:miter lim="800000"/>
            <a:headEnd/>
            <a:tailEnd/>
          </a:ln>
        </p:spPr>
      </p:pic>
      <p:sp>
        <p:nvSpPr>
          <p:cNvPr id="43011" name="AutoShape 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43012" name="AutoShape 6"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46094" name="Picture 14" descr="hhc"/>
          <p:cNvPicPr>
            <a:picLocks noChangeAspect="1" noChangeArrowheads="1"/>
          </p:cNvPicPr>
          <p:nvPr/>
        </p:nvPicPr>
        <p:blipFill>
          <a:blip r:embed="rId3"/>
          <a:srcRect/>
          <a:stretch>
            <a:fillRect/>
          </a:stretch>
        </p:blipFill>
        <p:spPr bwMode="auto">
          <a:xfrm>
            <a:off x="228600" y="4267200"/>
            <a:ext cx="4038600" cy="2209800"/>
          </a:xfrm>
          <a:prstGeom prst="rect">
            <a:avLst/>
          </a:prstGeom>
          <a:noFill/>
          <a:ln w="9525">
            <a:solidFill>
              <a:srgbClr val="FF0000"/>
            </a:solidFill>
            <a:miter lim="800000"/>
            <a:headEnd/>
            <a:tailEnd/>
          </a:ln>
        </p:spPr>
      </p:pic>
      <p:sp>
        <p:nvSpPr>
          <p:cNvPr id="46096" name="Text Box 16"/>
          <p:cNvSpPr txBox="1">
            <a:spLocks noChangeArrowheads="1"/>
          </p:cNvSpPr>
          <p:nvPr/>
        </p:nvSpPr>
        <p:spPr bwMode="auto">
          <a:xfrm>
            <a:off x="685800" y="3657600"/>
            <a:ext cx="7162800" cy="523220"/>
          </a:xfrm>
          <a:prstGeom prst="rect">
            <a:avLst/>
          </a:prstGeom>
          <a:solidFill>
            <a:srgbClr val="FFFF00"/>
          </a:solidFill>
          <a:ln w="9525">
            <a:noFill/>
            <a:miter lim="800000"/>
            <a:headEnd/>
            <a:tailEnd/>
          </a:ln>
        </p:spPr>
        <p:txBody>
          <a:bodyPr wrap="square">
            <a:spAutoFit/>
          </a:bodyPr>
          <a:lstStyle/>
          <a:p>
            <a:pPr algn="ctr">
              <a:spcBef>
                <a:spcPct val="50000"/>
              </a:spcBef>
            </a:pPr>
            <a:r>
              <a:rPr lang="en-US" altLang="en-US" sz="2800" b="1">
                <a:solidFill>
                  <a:srgbClr val="1403ED"/>
                </a:solidFill>
              </a:rPr>
              <a:t>Không đánh bắt bằng cách hủy diệt</a:t>
            </a:r>
          </a:p>
        </p:txBody>
      </p:sp>
      <p:sp>
        <p:nvSpPr>
          <p:cNvPr id="46097" name="Text Box 17"/>
          <p:cNvSpPr txBox="1">
            <a:spLocks noChangeArrowheads="1"/>
          </p:cNvSpPr>
          <p:nvPr/>
        </p:nvSpPr>
        <p:spPr bwMode="auto">
          <a:xfrm>
            <a:off x="990600" y="6491288"/>
            <a:ext cx="2667000" cy="366712"/>
          </a:xfrm>
          <a:prstGeom prst="rect">
            <a:avLst/>
          </a:prstGeom>
          <a:solidFill>
            <a:srgbClr val="FAFEC2"/>
          </a:solidFill>
          <a:ln w="9525">
            <a:noFill/>
            <a:miter lim="800000"/>
            <a:headEnd/>
            <a:tailEnd/>
          </a:ln>
        </p:spPr>
        <p:txBody>
          <a:bodyPr>
            <a:spAutoFit/>
          </a:bodyPr>
          <a:lstStyle/>
          <a:p>
            <a:pPr algn="ctr">
              <a:spcBef>
                <a:spcPct val="50000"/>
              </a:spcBef>
            </a:pPr>
            <a:r>
              <a:rPr lang="en-US" altLang="en-US" sz="1800" b="1">
                <a:solidFill>
                  <a:srgbClr val="FF0000"/>
                </a:solidFill>
              </a:rPr>
              <a:t>Đánh bắt bằng mìn</a:t>
            </a:r>
          </a:p>
        </p:txBody>
      </p:sp>
      <p:sp>
        <p:nvSpPr>
          <p:cNvPr id="46099" name="Text Box 19"/>
          <p:cNvSpPr txBox="1">
            <a:spLocks noChangeArrowheads="1"/>
          </p:cNvSpPr>
          <p:nvPr/>
        </p:nvSpPr>
        <p:spPr bwMode="auto">
          <a:xfrm>
            <a:off x="5410200" y="6491288"/>
            <a:ext cx="2667000" cy="366712"/>
          </a:xfrm>
          <a:prstGeom prst="rect">
            <a:avLst/>
          </a:prstGeom>
          <a:solidFill>
            <a:srgbClr val="FAFEC2"/>
          </a:solidFill>
          <a:ln w="9525">
            <a:noFill/>
            <a:miter lim="800000"/>
            <a:headEnd/>
            <a:tailEnd/>
          </a:ln>
        </p:spPr>
        <p:txBody>
          <a:bodyPr>
            <a:spAutoFit/>
          </a:bodyPr>
          <a:lstStyle/>
          <a:p>
            <a:pPr algn="ctr">
              <a:spcBef>
                <a:spcPct val="50000"/>
              </a:spcBef>
            </a:pPr>
            <a:r>
              <a:rPr lang="en-US" altLang="en-US" sz="1800" b="1">
                <a:solidFill>
                  <a:srgbClr val="FF0000"/>
                </a:solidFill>
              </a:rPr>
              <a:t>Đánh bắt bằng điện</a:t>
            </a:r>
          </a:p>
        </p:txBody>
      </p:sp>
      <p:pic>
        <p:nvPicPr>
          <p:cNvPr id="43017" name="Picture 20" descr="hhghg"/>
          <p:cNvPicPr>
            <a:picLocks noChangeAspect="1" noChangeArrowheads="1"/>
          </p:cNvPicPr>
          <p:nvPr/>
        </p:nvPicPr>
        <p:blipFill>
          <a:blip r:embed="rId4"/>
          <a:srcRect/>
          <a:stretch>
            <a:fillRect/>
          </a:stretch>
        </p:blipFill>
        <p:spPr bwMode="auto">
          <a:xfrm>
            <a:off x="381000" y="1143000"/>
            <a:ext cx="4038600" cy="2438400"/>
          </a:xfrm>
          <a:prstGeom prst="rect">
            <a:avLst/>
          </a:prstGeom>
          <a:noFill/>
          <a:ln w="9525">
            <a:solidFill>
              <a:srgbClr val="FF0000"/>
            </a:solidFill>
            <a:miter lim="800000"/>
            <a:headEnd/>
            <a:tailEnd/>
          </a:ln>
        </p:spPr>
      </p:pic>
      <p:pic>
        <p:nvPicPr>
          <p:cNvPr id="43018" name="Picture 21" descr="tom dos"/>
          <p:cNvPicPr>
            <a:picLocks noChangeAspect="1" noChangeArrowheads="1"/>
          </p:cNvPicPr>
          <p:nvPr/>
        </p:nvPicPr>
        <p:blipFill>
          <a:blip r:embed="rId5"/>
          <a:srcRect/>
          <a:stretch>
            <a:fillRect/>
          </a:stretch>
        </p:blipFill>
        <p:spPr bwMode="auto">
          <a:xfrm>
            <a:off x="4514850" y="1143000"/>
            <a:ext cx="4324350" cy="2438400"/>
          </a:xfrm>
          <a:prstGeom prst="rect">
            <a:avLst/>
          </a:prstGeom>
          <a:noFill/>
          <a:ln w="9525">
            <a:solidFill>
              <a:srgbClr val="FF0000"/>
            </a:solidFill>
            <a:miter lim="800000"/>
            <a:headEnd/>
            <a:tailEnd/>
          </a:ln>
        </p:spPr>
      </p:pic>
      <p:sp>
        <p:nvSpPr>
          <p:cNvPr id="11" name="TextBox 10"/>
          <p:cNvSpPr txBox="1">
            <a:spLocks noChangeArrowheads="1"/>
          </p:cNvSpPr>
          <p:nvPr/>
        </p:nvSpPr>
        <p:spPr bwMode="auto">
          <a:xfrm>
            <a:off x="-57150" y="467380"/>
            <a:ext cx="9144000" cy="523220"/>
          </a:xfrm>
          <a:prstGeom prst="rect">
            <a:avLst/>
          </a:prstGeom>
          <a:solidFill>
            <a:srgbClr val="FFFF00"/>
          </a:solidFill>
          <a:ln w="9525">
            <a:noFill/>
            <a:miter lim="800000"/>
            <a:headEnd/>
            <a:tailEnd/>
          </a:ln>
        </p:spPr>
        <p:txBody>
          <a:bodyPr wrap="square">
            <a:spAutoFit/>
          </a:bodyPr>
          <a:lstStyle/>
          <a:p>
            <a:pPr algn="ctr"/>
            <a:r>
              <a:rPr lang="en-US" sz="2800" b="1">
                <a:solidFill>
                  <a:srgbClr val="1403ED"/>
                </a:solidFill>
              </a:rPr>
              <a:t>Không đánh bắt Giáp xác </a:t>
            </a:r>
            <a:r>
              <a:rPr lang="en-US" sz="2800" b="1" smtClean="0">
                <a:solidFill>
                  <a:srgbClr val="1403ED"/>
                </a:solidFill>
              </a:rPr>
              <a:t>trong </a:t>
            </a:r>
            <a:r>
              <a:rPr lang="en-US" sz="2800" b="1">
                <a:solidFill>
                  <a:srgbClr val="1403ED"/>
                </a:solidFill>
              </a:rPr>
              <a:t>giai đoạn sinh sản</a:t>
            </a:r>
          </a:p>
        </p:txBody>
      </p:sp>
      <p:sp>
        <p:nvSpPr>
          <p:cNvPr id="13" name="Text Box 34"/>
          <p:cNvSpPr txBox="1">
            <a:spLocks noChangeArrowheads="1"/>
          </p:cNvSpPr>
          <p:nvPr/>
        </p:nvSpPr>
        <p:spPr bwMode="auto">
          <a:xfrm>
            <a:off x="1016000" y="990600"/>
            <a:ext cx="2717800" cy="2492375"/>
          </a:xfrm>
          <a:prstGeom prst="rect">
            <a:avLst/>
          </a:prstGeom>
          <a:noFill/>
          <a:ln w="9525">
            <a:noFill/>
            <a:miter lim="800000"/>
            <a:headEnd/>
            <a:tailEnd/>
          </a:ln>
        </p:spPr>
        <p:txBody>
          <a:bodyPr>
            <a:spAutoFit/>
          </a:bodyPr>
          <a:lstStyle/>
          <a:p>
            <a:pPr algn="ctr">
              <a:spcBef>
                <a:spcPct val="50000"/>
              </a:spcBef>
            </a:pPr>
            <a:r>
              <a:rPr lang="en-US" sz="15600">
                <a:solidFill>
                  <a:srgbClr val="FF0066"/>
                </a:solidFill>
              </a:rPr>
              <a:t>x</a:t>
            </a:r>
          </a:p>
        </p:txBody>
      </p:sp>
      <p:sp>
        <p:nvSpPr>
          <p:cNvPr id="14" name="Text Box 34"/>
          <p:cNvSpPr txBox="1">
            <a:spLocks noChangeArrowheads="1"/>
          </p:cNvSpPr>
          <p:nvPr/>
        </p:nvSpPr>
        <p:spPr bwMode="auto">
          <a:xfrm>
            <a:off x="5753100" y="990600"/>
            <a:ext cx="1828800" cy="2470150"/>
          </a:xfrm>
          <a:prstGeom prst="rect">
            <a:avLst/>
          </a:prstGeom>
          <a:noFill/>
          <a:ln w="9525">
            <a:noFill/>
            <a:miter lim="800000"/>
            <a:headEnd/>
            <a:tailEnd/>
          </a:ln>
        </p:spPr>
        <p:txBody>
          <a:bodyPr>
            <a:spAutoFit/>
          </a:bodyPr>
          <a:lstStyle/>
          <a:p>
            <a:pPr algn="ctr">
              <a:spcBef>
                <a:spcPct val="50000"/>
              </a:spcBef>
            </a:pPr>
            <a:r>
              <a:rPr lang="en-US" sz="15600">
                <a:solidFill>
                  <a:srgbClr val="FF0066"/>
                </a:solidFill>
              </a:rPr>
              <a:t>x</a:t>
            </a:r>
          </a:p>
        </p:txBody>
      </p:sp>
      <p:sp>
        <p:nvSpPr>
          <p:cNvPr id="15" name="Text Box 34"/>
          <p:cNvSpPr txBox="1">
            <a:spLocks noChangeArrowheads="1"/>
          </p:cNvSpPr>
          <p:nvPr/>
        </p:nvSpPr>
        <p:spPr bwMode="auto">
          <a:xfrm>
            <a:off x="5791200" y="4114800"/>
            <a:ext cx="1828800" cy="2470150"/>
          </a:xfrm>
          <a:prstGeom prst="rect">
            <a:avLst/>
          </a:prstGeom>
          <a:noFill/>
          <a:ln w="9525">
            <a:noFill/>
            <a:miter lim="800000"/>
            <a:headEnd/>
            <a:tailEnd/>
          </a:ln>
        </p:spPr>
        <p:txBody>
          <a:bodyPr>
            <a:spAutoFit/>
          </a:bodyPr>
          <a:lstStyle/>
          <a:p>
            <a:pPr algn="ctr">
              <a:spcBef>
                <a:spcPct val="50000"/>
              </a:spcBef>
            </a:pPr>
            <a:r>
              <a:rPr lang="en-US" sz="15600">
                <a:solidFill>
                  <a:srgbClr val="FF0066"/>
                </a:solidFill>
              </a:rPr>
              <a:t>x</a:t>
            </a:r>
          </a:p>
        </p:txBody>
      </p:sp>
      <p:sp>
        <p:nvSpPr>
          <p:cNvPr id="16" name="Text Box 34"/>
          <p:cNvSpPr txBox="1">
            <a:spLocks noChangeArrowheads="1"/>
          </p:cNvSpPr>
          <p:nvPr/>
        </p:nvSpPr>
        <p:spPr bwMode="auto">
          <a:xfrm>
            <a:off x="1295400" y="4038600"/>
            <a:ext cx="1879600" cy="2470150"/>
          </a:xfrm>
          <a:prstGeom prst="rect">
            <a:avLst/>
          </a:prstGeom>
          <a:noFill/>
          <a:ln w="9525">
            <a:noFill/>
            <a:miter lim="800000"/>
            <a:headEnd/>
            <a:tailEnd/>
          </a:ln>
        </p:spPr>
        <p:txBody>
          <a:bodyPr>
            <a:spAutoFit/>
          </a:bodyPr>
          <a:lstStyle/>
          <a:p>
            <a:pPr algn="ctr">
              <a:spcBef>
                <a:spcPct val="50000"/>
              </a:spcBef>
            </a:pPr>
            <a:r>
              <a:rPr lang="en-US" sz="15600">
                <a:solidFill>
                  <a:srgbClr val="FF0066"/>
                </a:solidFill>
              </a:rPr>
              <a:t>x</a:t>
            </a:r>
          </a:p>
        </p:txBody>
      </p:sp>
    </p:spTree>
    <p:extLst>
      <p:ext uri="{BB962C8B-B14F-4D97-AF65-F5344CB8AC3E}">
        <p14:creationId xmlns:p14="http://schemas.microsoft.com/office/powerpoint/2010/main" val="3046985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017"/>
                                        </p:tgtEl>
                                        <p:attrNameLst>
                                          <p:attrName>style.visibility</p:attrName>
                                        </p:attrNameLst>
                                      </p:cBhvr>
                                      <p:to>
                                        <p:strVal val="visible"/>
                                      </p:to>
                                    </p:set>
                                    <p:animEffect transition="in" filter="fade">
                                      <p:cBhvr>
                                        <p:cTn id="12" dur="500"/>
                                        <p:tgtEl>
                                          <p:spTgt spid="430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018"/>
                                        </p:tgtEl>
                                        <p:attrNameLst>
                                          <p:attrName>style.visibility</p:attrName>
                                        </p:attrNameLst>
                                      </p:cBhvr>
                                      <p:to>
                                        <p:strVal val="visible"/>
                                      </p:to>
                                    </p:set>
                                    <p:animEffect transition="in" filter="fade">
                                      <p:cBhvr>
                                        <p:cTn id="17" dur="500"/>
                                        <p:tgtEl>
                                          <p:spTgt spid="430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6096"/>
                                        </p:tgtEl>
                                        <p:attrNameLst>
                                          <p:attrName>style.visibility</p:attrName>
                                        </p:attrNameLst>
                                      </p:cBhvr>
                                      <p:to>
                                        <p:strVal val="visible"/>
                                      </p:to>
                                    </p:set>
                                    <p:animEffect transition="in" filter="fade">
                                      <p:cBhvr>
                                        <p:cTn id="32" dur="500"/>
                                        <p:tgtEl>
                                          <p:spTgt spid="4609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094"/>
                                        </p:tgtEl>
                                        <p:attrNameLst>
                                          <p:attrName>style.visibility</p:attrName>
                                        </p:attrNameLst>
                                      </p:cBhvr>
                                      <p:to>
                                        <p:strVal val="visible"/>
                                      </p:to>
                                    </p:set>
                                    <p:animEffect transition="in" filter="fade">
                                      <p:cBhvr>
                                        <p:cTn id="37" dur="500"/>
                                        <p:tgtEl>
                                          <p:spTgt spid="4609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6097"/>
                                        </p:tgtEl>
                                        <p:attrNameLst>
                                          <p:attrName>style.visibility</p:attrName>
                                        </p:attrNameLst>
                                      </p:cBhvr>
                                      <p:to>
                                        <p:strVal val="visible"/>
                                      </p:to>
                                    </p:set>
                                    <p:animEffect transition="in" filter="fade">
                                      <p:cBhvr>
                                        <p:cTn id="42" dur="1000"/>
                                        <p:tgtEl>
                                          <p:spTgt spid="46097"/>
                                        </p:tgtEl>
                                      </p:cBhvr>
                                    </p:animEffect>
                                    <p:anim calcmode="lin" valueType="num">
                                      <p:cBhvr>
                                        <p:cTn id="43" dur="1000" fill="hold"/>
                                        <p:tgtEl>
                                          <p:spTgt spid="46097"/>
                                        </p:tgtEl>
                                        <p:attrNameLst>
                                          <p:attrName>ppt_x</p:attrName>
                                        </p:attrNameLst>
                                      </p:cBhvr>
                                      <p:tavLst>
                                        <p:tav tm="0">
                                          <p:val>
                                            <p:strVal val="#ppt_x"/>
                                          </p:val>
                                        </p:tav>
                                        <p:tav tm="100000">
                                          <p:val>
                                            <p:strVal val="#ppt_x"/>
                                          </p:val>
                                        </p:tav>
                                      </p:tavLst>
                                    </p:anim>
                                    <p:anim calcmode="lin" valueType="num">
                                      <p:cBhvr>
                                        <p:cTn id="44" dur="1000" fill="hold"/>
                                        <p:tgtEl>
                                          <p:spTgt spid="4609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6093"/>
                                        </p:tgtEl>
                                        <p:attrNameLst>
                                          <p:attrName>style.visibility</p:attrName>
                                        </p:attrNameLst>
                                      </p:cBhvr>
                                      <p:to>
                                        <p:strVal val="visible"/>
                                      </p:to>
                                    </p:set>
                                    <p:animEffect transition="in" filter="fade">
                                      <p:cBhvr>
                                        <p:cTn id="49" dur="500"/>
                                        <p:tgtEl>
                                          <p:spTgt spid="4609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6099"/>
                                        </p:tgtEl>
                                        <p:attrNameLst>
                                          <p:attrName>style.visibility</p:attrName>
                                        </p:attrNameLst>
                                      </p:cBhvr>
                                      <p:to>
                                        <p:strVal val="visible"/>
                                      </p:to>
                                    </p:set>
                                    <p:anim calcmode="lin" valueType="num">
                                      <p:cBhvr additive="base">
                                        <p:cTn id="54" dur="500" fill="hold"/>
                                        <p:tgtEl>
                                          <p:spTgt spid="46099"/>
                                        </p:tgtEl>
                                        <p:attrNameLst>
                                          <p:attrName>ppt_x</p:attrName>
                                        </p:attrNameLst>
                                      </p:cBhvr>
                                      <p:tavLst>
                                        <p:tav tm="0">
                                          <p:val>
                                            <p:strVal val="#ppt_x"/>
                                          </p:val>
                                        </p:tav>
                                        <p:tav tm="100000">
                                          <p:val>
                                            <p:strVal val="#ppt_x"/>
                                          </p:val>
                                        </p:tav>
                                      </p:tavLst>
                                    </p:anim>
                                    <p:anim calcmode="lin" valueType="num">
                                      <p:cBhvr additive="base">
                                        <p:cTn id="55" dur="500" fill="hold"/>
                                        <p:tgtEl>
                                          <p:spTgt spid="4609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6" grpId="0" animBg="1"/>
      <p:bldP spid="46097" grpId="0" animBg="1"/>
      <p:bldP spid="46099" grpId="0" animBg="1"/>
      <p:bldP spid="11" grpId="0" animBg="1"/>
      <p:bldP spid="13" grpId="0"/>
      <p:bldP spid="14"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973" y="557212"/>
            <a:ext cx="4133850" cy="310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5"/>
          <p:cNvSpPr txBox="1">
            <a:spLocks noChangeArrowheads="1"/>
          </p:cNvSpPr>
          <p:nvPr/>
        </p:nvSpPr>
        <p:spPr bwMode="auto">
          <a:xfrm>
            <a:off x="1981200" y="76200"/>
            <a:ext cx="4800600" cy="523875"/>
          </a:xfrm>
          <a:prstGeom prst="rect">
            <a:avLst/>
          </a:prstGeom>
          <a:solidFill>
            <a:srgbClr val="FFFF00"/>
          </a:solidFill>
          <a:ln w="9525" algn="ctr">
            <a:noFill/>
            <a:miter lim="800000"/>
            <a:headEnd/>
            <a:tailEnd/>
          </a:ln>
          <a:effectLst/>
        </p:spPr>
        <p:txBody>
          <a:bodyPr>
            <a:spAutoFit/>
          </a:bodyPr>
          <a:lstStyle/>
          <a:p>
            <a:pPr algn="ctr">
              <a:defRPr/>
            </a:pPr>
            <a:r>
              <a:rPr lang="en-US" sz="2800" b="1" dirty="0">
                <a:solidFill>
                  <a:srgbClr val="0000FF"/>
                </a:solidFill>
                <a:latin typeface="+mj-lt"/>
                <a:cs typeface="Arial" charset="0"/>
              </a:rPr>
              <a:t> Bảo vệ môi trường sống </a:t>
            </a:r>
          </a:p>
        </p:txBody>
      </p:sp>
      <p:pic>
        <p:nvPicPr>
          <p:cNvPr id="44037" name="Picture 13" descr="dfdfd"/>
          <p:cNvPicPr>
            <a:picLocks noChangeAspect="1" noChangeArrowheads="1"/>
          </p:cNvPicPr>
          <p:nvPr/>
        </p:nvPicPr>
        <p:blipFill>
          <a:blip r:embed="rId4"/>
          <a:srcRect/>
          <a:stretch>
            <a:fillRect/>
          </a:stretch>
        </p:blipFill>
        <p:spPr bwMode="auto">
          <a:xfrm>
            <a:off x="381000" y="3673475"/>
            <a:ext cx="4038600" cy="2895600"/>
          </a:xfrm>
          <a:prstGeom prst="rect">
            <a:avLst/>
          </a:prstGeom>
          <a:noFill/>
          <a:ln w="9525">
            <a:solidFill>
              <a:srgbClr val="FF0000"/>
            </a:solidFill>
            <a:miter lim="800000"/>
            <a:headEnd/>
            <a:tailEnd/>
          </a:ln>
        </p:spPr>
      </p:pic>
      <p:sp>
        <p:nvSpPr>
          <p:cNvPr id="9" name="Text Box 34"/>
          <p:cNvSpPr txBox="1">
            <a:spLocks noChangeArrowheads="1"/>
          </p:cNvSpPr>
          <p:nvPr/>
        </p:nvSpPr>
        <p:spPr bwMode="auto">
          <a:xfrm>
            <a:off x="1524000" y="3886200"/>
            <a:ext cx="1828800" cy="2470150"/>
          </a:xfrm>
          <a:prstGeom prst="rect">
            <a:avLst/>
          </a:prstGeom>
          <a:noFill/>
          <a:ln w="9525">
            <a:noFill/>
            <a:miter lim="800000"/>
            <a:headEnd/>
            <a:tailEnd/>
          </a:ln>
        </p:spPr>
        <p:txBody>
          <a:bodyPr>
            <a:spAutoFit/>
          </a:bodyPr>
          <a:lstStyle/>
          <a:p>
            <a:pPr algn="ctr">
              <a:spcBef>
                <a:spcPct val="50000"/>
              </a:spcBef>
            </a:pPr>
            <a:r>
              <a:rPr lang="en-US" sz="15600">
                <a:solidFill>
                  <a:srgbClr val="FF0066"/>
                </a:solidFill>
              </a:rPr>
              <a:t>x</a:t>
            </a:r>
          </a:p>
        </p:txBody>
      </p:sp>
      <p:sp>
        <p:nvSpPr>
          <p:cNvPr id="10" name="Text Box 34"/>
          <p:cNvSpPr txBox="1">
            <a:spLocks noChangeArrowheads="1"/>
          </p:cNvSpPr>
          <p:nvPr/>
        </p:nvSpPr>
        <p:spPr bwMode="auto">
          <a:xfrm>
            <a:off x="5848350" y="963825"/>
            <a:ext cx="1828800" cy="2470150"/>
          </a:xfrm>
          <a:prstGeom prst="rect">
            <a:avLst/>
          </a:prstGeom>
          <a:noFill/>
          <a:ln w="9525">
            <a:noFill/>
            <a:miter lim="800000"/>
            <a:headEnd/>
            <a:tailEnd/>
          </a:ln>
        </p:spPr>
        <p:txBody>
          <a:bodyPr>
            <a:spAutoFit/>
          </a:bodyPr>
          <a:lstStyle/>
          <a:p>
            <a:pPr algn="ctr">
              <a:spcBef>
                <a:spcPct val="50000"/>
              </a:spcBef>
            </a:pPr>
            <a:r>
              <a:rPr lang="en-US" sz="15600">
                <a:solidFill>
                  <a:srgbClr val="FF0066"/>
                </a:solidFill>
              </a:rPr>
              <a:t>x</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275" y="604624"/>
            <a:ext cx="42862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8229" y="3886200"/>
            <a:ext cx="4098593" cy="281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723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Text Box 5"/>
          <p:cNvSpPr txBox="1">
            <a:spLocks noChangeArrowheads="1"/>
          </p:cNvSpPr>
          <p:nvPr/>
        </p:nvSpPr>
        <p:spPr bwMode="auto">
          <a:xfrm>
            <a:off x="228600" y="0"/>
            <a:ext cx="8839200" cy="522288"/>
          </a:xfrm>
          <a:prstGeom prst="rect">
            <a:avLst/>
          </a:prstGeom>
          <a:solidFill>
            <a:srgbClr val="FFFF00"/>
          </a:solidFill>
          <a:ln w="9525" algn="ctr">
            <a:noFill/>
            <a:miter lim="800000"/>
            <a:headEnd/>
            <a:tailEnd/>
          </a:ln>
          <a:effectLst/>
        </p:spPr>
        <p:txBody>
          <a:bodyPr wrap="square">
            <a:spAutoFit/>
          </a:bodyPr>
          <a:lstStyle/>
          <a:p>
            <a:pPr algn="ctr">
              <a:defRPr/>
            </a:pPr>
            <a:r>
              <a:rPr lang="en-US" sz="2800" b="1" dirty="0">
                <a:solidFill>
                  <a:srgbClr val="0000FF"/>
                </a:solidFill>
                <a:latin typeface="+mj-lt"/>
                <a:cs typeface="Arial" charset="0"/>
              </a:rPr>
              <a:t> </a:t>
            </a:r>
            <a:r>
              <a:rPr lang="en-US" sz="2800" b="1" dirty="0">
                <a:solidFill>
                  <a:srgbClr val="1403ED"/>
                </a:solidFill>
                <a:latin typeface="+mj-lt"/>
                <a:cs typeface="Arial" charset="0"/>
              </a:rPr>
              <a:t>Có kế hoạch nuôi trồng và khai thác hợp lí. </a:t>
            </a:r>
          </a:p>
        </p:txBody>
      </p:sp>
      <p:pic>
        <p:nvPicPr>
          <p:cNvPr id="48137" name="Picture 16" descr="10062008210436"/>
          <p:cNvPicPr>
            <a:picLocks noChangeAspect="1" noChangeArrowheads="1"/>
          </p:cNvPicPr>
          <p:nvPr/>
        </p:nvPicPr>
        <p:blipFill>
          <a:blip r:embed="rId3"/>
          <a:srcRect/>
          <a:stretch>
            <a:fillRect/>
          </a:stretch>
        </p:blipFill>
        <p:spPr bwMode="auto">
          <a:xfrm>
            <a:off x="4781550" y="571500"/>
            <a:ext cx="4038600" cy="3200400"/>
          </a:xfrm>
          <a:prstGeom prst="rect">
            <a:avLst/>
          </a:prstGeom>
          <a:ln>
            <a:noFill/>
          </a:ln>
          <a:effectLst>
            <a:softEdge rad="112500"/>
          </a:effectLst>
        </p:spPr>
      </p:pic>
      <p:sp>
        <p:nvSpPr>
          <p:cNvPr id="12" name="Text Box 5"/>
          <p:cNvSpPr txBox="1">
            <a:spLocks noChangeArrowheads="1"/>
          </p:cNvSpPr>
          <p:nvPr/>
        </p:nvSpPr>
        <p:spPr bwMode="auto">
          <a:xfrm>
            <a:off x="1981200" y="3829050"/>
            <a:ext cx="6477000" cy="523875"/>
          </a:xfrm>
          <a:prstGeom prst="rect">
            <a:avLst/>
          </a:prstGeom>
          <a:solidFill>
            <a:srgbClr val="FFFF00"/>
          </a:solidFill>
          <a:ln w="9525" algn="ctr">
            <a:noFill/>
            <a:miter lim="800000"/>
            <a:headEnd/>
            <a:tailEnd/>
          </a:ln>
          <a:effectLst/>
        </p:spPr>
        <p:txBody>
          <a:bodyPr wrap="square">
            <a:spAutoFit/>
          </a:bodyPr>
          <a:lstStyle/>
          <a:p>
            <a:pPr algn="ctr">
              <a:defRPr/>
            </a:pPr>
            <a:r>
              <a:rPr lang="en-US" sz="2800" b="1" dirty="0">
                <a:solidFill>
                  <a:srgbClr val="0000FF"/>
                </a:solidFill>
                <a:latin typeface="Arial" pitchFamily="34" charset="0"/>
                <a:cs typeface="Arial" pitchFamily="34" charset="0"/>
              </a:rPr>
              <a:t> </a:t>
            </a:r>
            <a:r>
              <a:rPr lang="en-US" sz="2800" b="1" dirty="0">
                <a:solidFill>
                  <a:srgbClr val="1403ED"/>
                </a:solidFill>
                <a:latin typeface="Arial" pitchFamily="34" charset="0"/>
                <a:cs typeface="Arial" pitchFamily="34" charset="0"/>
              </a:rPr>
              <a:t>Bảo vệ Giáp xác có ích. </a:t>
            </a:r>
          </a:p>
        </p:txBody>
      </p:sp>
      <p:pic>
        <p:nvPicPr>
          <p:cNvPr id="13" name="Picture 6" descr="cua dong 2"/>
          <p:cNvPicPr>
            <a:picLocks noChangeAspect="1" noChangeArrowheads="1"/>
          </p:cNvPicPr>
          <p:nvPr/>
        </p:nvPicPr>
        <p:blipFill>
          <a:blip r:embed="rId4"/>
          <a:srcRect/>
          <a:stretch>
            <a:fillRect/>
          </a:stretch>
        </p:blipFill>
        <p:spPr bwMode="auto">
          <a:xfrm>
            <a:off x="3124200" y="4495800"/>
            <a:ext cx="2819400" cy="2057400"/>
          </a:xfrm>
          <a:prstGeom prst="rect">
            <a:avLst/>
          </a:prstGeom>
          <a:ln>
            <a:noFill/>
          </a:ln>
          <a:effectLst>
            <a:softEdge rad="112500"/>
          </a:effectLst>
        </p:spPr>
      </p:pic>
      <p:pic>
        <p:nvPicPr>
          <p:cNvPr id="14" name="Picture 16" descr="tôm càng xanh"/>
          <p:cNvPicPr>
            <a:picLocks noChangeAspect="1" noChangeArrowheads="1"/>
          </p:cNvPicPr>
          <p:nvPr/>
        </p:nvPicPr>
        <p:blipFill>
          <a:blip r:embed="rId5"/>
          <a:srcRect/>
          <a:stretch>
            <a:fillRect/>
          </a:stretch>
        </p:blipFill>
        <p:spPr bwMode="auto">
          <a:xfrm>
            <a:off x="228600" y="4419600"/>
            <a:ext cx="2667000" cy="2133600"/>
          </a:xfrm>
          <a:prstGeom prst="rect">
            <a:avLst/>
          </a:prstGeom>
          <a:ln>
            <a:noFill/>
          </a:ln>
          <a:effectLst>
            <a:softEdge rad="112500"/>
          </a:effectLst>
        </p:spPr>
      </p:pic>
      <p:pic>
        <p:nvPicPr>
          <p:cNvPr id="15" name="Picture 11" descr="hùm"/>
          <p:cNvPicPr>
            <a:picLocks noChangeAspect="1" noChangeArrowheads="1"/>
          </p:cNvPicPr>
          <p:nvPr/>
        </p:nvPicPr>
        <p:blipFill>
          <a:blip r:embed="rId6"/>
          <a:srcRect/>
          <a:stretch>
            <a:fillRect/>
          </a:stretch>
        </p:blipFill>
        <p:spPr bwMode="auto">
          <a:xfrm>
            <a:off x="6172200" y="4495800"/>
            <a:ext cx="2667000" cy="2057400"/>
          </a:xfrm>
          <a:prstGeom prst="rect">
            <a:avLst/>
          </a:prstGeom>
          <a:ln>
            <a:noFill/>
          </a:ln>
          <a:effectLst>
            <a:softEdge rad="112500"/>
          </a:effectLst>
        </p:spPr>
      </p:pic>
      <p:pic>
        <p:nvPicPr>
          <p:cNvPr id="9" name="Picture 8" descr="http://www.hoachatvietnam.com/images/plg_imagesized/159-kt05.jpg"/>
          <p:cNvPicPr>
            <a:picLocks noChangeAspect="1" noChangeArrowheads="1"/>
          </p:cNvPicPr>
          <p:nvPr/>
        </p:nvPicPr>
        <p:blipFill>
          <a:blip r:embed="rId7"/>
          <a:srcRect/>
          <a:stretch>
            <a:fillRect/>
          </a:stretch>
        </p:blipFill>
        <p:spPr bwMode="auto">
          <a:xfrm>
            <a:off x="304800" y="590550"/>
            <a:ext cx="4191000" cy="3200400"/>
          </a:xfrm>
          <a:prstGeom prst="rect">
            <a:avLst/>
          </a:prstGeom>
          <a:ln>
            <a:noFill/>
          </a:ln>
          <a:effectLst>
            <a:softEdge rad="112500"/>
          </a:effectLst>
        </p:spPr>
      </p:pic>
    </p:spTree>
    <p:extLst>
      <p:ext uri="{BB962C8B-B14F-4D97-AF65-F5344CB8AC3E}">
        <p14:creationId xmlns:p14="http://schemas.microsoft.com/office/powerpoint/2010/main" val="1513467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4453"/>
                                        </p:tgtEl>
                                        <p:attrNameLst>
                                          <p:attrName>style.visibility</p:attrName>
                                        </p:attrNameLst>
                                      </p:cBhvr>
                                      <p:to>
                                        <p:strVal val="visible"/>
                                      </p:to>
                                    </p:set>
                                    <p:animEffect transition="in" filter="box(in)">
                                      <p:cBhvr>
                                        <p:cTn id="7" dur="500"/>
                                        <p:tgtEl>
                                          <p:spTgt spid="104453"/>
                                        </p:tgtEl>
                                      </p:cBhvr>
                                    </p:animEffect>
                                  </p:childTnLst>
                                </p:cTn>
                              </p:par>
                              <p:par>
                                <p:cTn id="8" presetID="2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edge">
                                      <p:cBhvr>
                                        <p:cTn id="10" dur="2000"/>
                                        <p:tgtEl>
                                          <p:spTgt spid="9"/>
                                        </p:tgtEl>
                                      </p:cBhvr>
                                    </p:animEffect>
                                  </p:childTnLst>
                                </p:cTn>
                              </p:par>
                              <p:par>
                                <p:cTn id="11" presetID="8" presetClass="entr" presetSubtype="16" fill="hold" nodeType="withEffect">
                                  <p:stCondLst>
                                    <p:cond delay="0"/>
                                  </p:stCondLst>
                                  <p:childTnLst>
                                    <p:set>
                                      <p:cBhvr>
                                        <p:cTn id="12" dur="1" fill="hold">
                                          <p:stCondLst>
                                            <p:cond delay="0"/>
                                          </p:stCondLst>
                                        </p:cTn>
                                        <p:tgtEl>
                                          <p:spTgt spid="48137"/>
                                        </p:tgtEl>
                                        <p:attrNameLst>
                                          <p:attrName>style.visibility</p:attrName>
                                        </p:attrNameLst>
                                      </p:cBhvr>
                                      <p:to>
                                        <p:strVal val="visible"/>
                                      </p:to>
                                    </p:set>
                                    <p:animEffect transition="in" filter="diamond(in)">
                                      <p:cBhvr>
                                        <p:cTn id="13" dur="500"/>
                                        <p:tgtEl>
                                          <p:spTgt spid="4813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8"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500"/>
                                        <p:tgtEl>
                                          <p:spTgt spid="13"/>
                                        </p:tgtEl>
                                      </p:cBhvr>
                                    </p:animEffect>
                                  </p:childTnLst>
                                </p:cTn>
                              </p:par>
                              <p:par>
                                <p:cTn id="26" presetID="18" presetClass="entr" presetSubtype="12"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strips(downLeft)">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3"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mprod_title"/>
          <p:cNvSpPr>
            <a:spLocks noGrp="1" noChangeArrowheads="1"/>
          </p:cNvSpPr>
          <p:nvPr>
            <p:ph type="title"/>
            <p:custDataLst>
              <p:tags r:id="rId2"/>
            </p:custDataLst>
          </p:nvPr>
        </p:nvSpPr>
        <p:spPr>
          <a:xfrm>
            <a:off x="457200" y="1112838"/>
            <a:ext cx="8229600" cy="868362"/>
          </a:xfrm>
        </p:spPr>
        <p:txBody>
          <a:bodyPr lIns="0" tIns="0" rIns="0" bIns="0"/>
          <a:lstStyle/>
          <a:p>
            <a:r>
              <a:rPr lang="en-US" sz="2800" b="1" u="sng">
                <a:solidFill>
                  <a:schemeClr val="tx1"/>
                </a:solidFill>
                <a:latin typeface="Times New Roman" pitchFamily="18" charset="0"/>
                <a:cs typeface="Times New Roman" pitchFamily="18" charset="0"/>
              </a:rPr>
              <a:t>Câu 1-</a:t>
            </a:r>
            <a:r>
              <a:rPr lang="en-US" sz="2800" b="1">
                <a:solidFill>
                  <a:schemeClr val="tx1"/>
                </a:solidFill>
                <a:latin typeface="Times New Roman" pitchFamily="18" charset="0"/>
                <a:cs typeface="Times New Roman" pitchFamily="18" charset="0"/>
              </a:rPr>
              <a:t> Trong các giáp xác sau thì loài nào sống trên cạn?</a:t>
            </a:r>
          </a:p>
        </p:txBody>
      </p:sp>
      <p:sp>
        <p:nvSpPr>
          <p:cNvPr id="35901" name="AutoShape 61"/>
          <p:cNvSpPr>
            <a:spLocks noChangeArrowheads="1"/>
          </p:cNvSpPr>
          <p:nvPr/>
        </p:nvSpPr>
        <p:spPr bwMode="auto">
          <a:xfrm>
            <a:off x="2209800" y="381000"/>
            <a:ext cx="4876800" cy="838200"/>
          </a:xfrm>
          <a:prstGeom prst="ellipseRibbon2">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algn="ctr"/>
            <a:r>
              <a:rPr lang="en-US" sz="2800" b="1" u="sng"/>
              <a:t>Củng cố</a:t>
            </a:r>
          </a:p>
        </p:txBody>
      </p:sp>
      <p:sp>
        <p:nvSpPr>
          <p:cNvPr id="35928" name="Text Box 88"/>
          <p:cNvSpPr txBox="1">
            <a:spLocks noChangeArrowheads="1"/>
          </p:cNvSpPr>
          <p:nvPr/>
        </p:nvSpPr>
        <p:spPr bwMode="auto">
          <a:xfrm>
            <a:off x="1447800" y="2209800"/>
            <a:ext cx="1943161" cy="523220"/>
          </a:xfrm>
          <a:prstGeom prst="rect">
            <a:avLst/>
          </a:prstGeom>
          <a:noFill/>
          <a:ln w="9525">
            <a:noFill/>
            <a:miter lim="800000"/>
            <a:headEnd/>
            <a:tailEnd/>
          </a:ln>
          <a:effectLst/>
        </p:spPr>
        <p:txBody>
          <a:bodyPr wrap="none">
            <a:spAutoFit/>
          </a:bodyPr>
          <a:lstStyle/>
          <a:p>
            <a:r>
              <a:rPr lang="en-US" sz="2800"/>
              <a:t>A) Con sun</a:t>
            </a:r>
          </a:p>
        </p:txBody>
      </p:sp>
      <p:sp>
        <p:nvSpPr>
          <p:cNvPr id="35929" name="Text Box 89"/>
          <p:cNvSpPr txBox="1">
            <a:spLocks noChangeArrowheads="1"/>
          </p:cNvSpPr>
          <p:nvPr/>
        </p:nvSpPr>
        <p:spPr bwMode="auto">
          <a:xfrm>
            <a:off x="1447800" y="2743200"/>
            <a:ext cx="1837362" cy="523220"/>
          </a:xfrm>
          <a:prstGeom prst="rect">
            <a:avLst/>
          </a:prstGeom>
          <a:noFill/>
          <a:ln w="9525">
            <a:noFill/>
            <a:miter lim="800000"/>
            <a:headEnd/>
            <a:tailEnd/>
          </a:ln>
          <a:effectLst/>
        </p:spPr>
        <p:txBody>
          <a:bodyPr wrap="none">
            <a:spAutoFit/>
          </a:bodyPr>
          <a:lstStyle/>
          <a:p>
            <a:r>
              <a:rPr lang="en-US" sz="2800"/>
              <a:t>B) Mọt ẩm</a:t>
            </a:r>
          </a:p>
        </p:txBody>
      </p:sp>
      <p:sp>
        <p:nvSpPr>
          <p:cNvPr id="35930" name="Text Box 90"/>
          <p:cNvSpPr txBox="1">
            <a:spLocks noChangeArrowheads="1"/>
          </p:cNvSpPr>
          <p:nvPr/>
        </p:nvSpPr>
        <p:spPr bwMode="auto">
          <a:xfrm>
            <a:off x="1447800" y="3352800"/>
            <a:ext cx="2103461" cy="523220"/>
          </a:xfrm>
          <a:prstGeom prst="rect">
            <a:avLst/>
          </a:prstGeom>
          <a:noFill/>
          <a:ln w="9525">
            <a:noFill/>
            <a:miter lim="800000"/>
            <a:headEnd/>
            <a:tailEnd/>
          </a:ln>
          <a:effectLst/>
        </p:spPr>
        <p:txBody>
          <a:bodyPr wrap="none">
            <a:spAutoFit/>
          </a:bodyPr>
          <a:lstStyle/>
          <a:p>
            <a:r>
              <a:rPr lang="en-US" sz="2800"/>
              <a:t>C) Rận nước</a:t>
            </a:r>
          </a:p>
        </p:txBody>
      </p:sp>
      <p:sp>
        <p:nvSpPr>
          <p:cNvPr id="35931" name="Text Box 91"/>
          <p:cNvSpPr txBox="1">
            <a:spLocks noChangeArrowheads="1"/>
          </p:cNvSpPr>
          <p:nvPr/>
        </p:nvSpPr>
        <p:spPr bwMode="auto">
          <a:xfrm>
            <a:off x="1447800" y="3962400"/>
            <a:ext cx="2170787" cy="523220"/>
          </a:xfrm>
          <a:prstGeom prst="rect">
            <a:avLst/>
          </a:prstGeom>
          <a:noFill/>
          <a:ln w="9525">
            <a:noFill/>
            <a:miter lim="800000"/>
            <a:headEnd/>
            <a:tailEnd/>
          </a:ln>
          <a:effectLst/>
        </p:spPr>
        <p:txBody>
          <a:bodyPr wrap="none">
            <a:spAutoFit/>
          </a:bodyPr>
          <a:lstStyle/>
          <a:p>
            <a:r>
              <a:rPr lang="en-US" sz="2800"/>
              <a:t>D) Cua nhện</a:t>
            </a:r>
          </a:p>
        </p:txBody>
      </p:sp>
      <p:sp>
        <p:nvSpPr>
          <p:cNvPr id="35932" name="Oval 92"/>
          <p:cNvSpPr>
            <a:spLocks noChangeArrowheads="1"/>
          </p:cNvSpPr>
          <p:nvPr/>
        </p:nvSpPr>
        <p:spPr bwMode="auto">
          <a:xfrm>
            <a:off x="1371600" y="2743200"/>
            <a:ext cx="533400" cy="457200"/>
          </a:xfrm>
          <a:prstGeom prst="ellipse">
            <a:avLst/>
          </a:prstGeom>
          <a:noFill/>
          <a:ln w="28575">
            <a:solidFill>
              <a:schemeClr val="tx1"/>
            </a:solidFill>
            <a:round/>
            <a:headEnd/>
            <a:tailEnd/>
          </a:ln>
          <a:effectLst/>
        </p:spPr>
        <p:txBody>
          <a:bodyPr wrap="none" anchor="ctr"/>
          <a:lstStyle/>
          <a:p>
            <a:pPr algn="ctr"/>
            <a:endParaRPr lang="vi-VN" sz="2800" b="1"/>
          </a:p>
        </p:txBody>
      </p:sp>
    </p:spTree>
    <p:custDataLst>
      <p:tags r:id="rId1"/>
    </p:custData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heckerboard(across)">
                                      <p:cBhvr>
                                        <p:cTn id="7" dur="1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928"/>
                                        </p:tgtEl>
                                        <p:attrNameLst>
                                          <p:attrName>style.visibility</p:attrName>
                                        </p:attrNameLst>
                                      </p:cBhvr>
                                      <p:to>
                                        <p:strVal val="visible"/>
                                      </p:to>
                                    </p:set>
                                    <p:animEffect transition="in" filter="diamond(in)">
                                      <p:cBhvr>
                                        <p:cTn id="12" dur="2000"/>
                                        <p:tgtEl>
                                          <p:spTgt spid="35928"/>
                                        </p:tgtEl>
                                      </p:cBhvr>
                                    </p:animEffect>
                                  </p:childTnLst>
                                </p:cTn>
                              </p:par>
                            </p:childTnLst>
                          </p:cTn>
                        </p:par>
                        <p:par>
                          <p:cTn id="13" fill="hold">
                            <p:stCondLst>
                              <p:cond delay="2000"/>
                            </p:stCondLst>
                            <p:childTnLst>
                              <p:par>
                                <p:cTn id="14" presetID="8" presetClass="entr" presetSubtype="16" fill="hold" grpId="0" nodeType="afterEffect">
                                  <p:stCondLst>
                                    <p:cond delay="0"/>
                                  </p:stCondLst>
                                  <p:childTnLst>
                                    <p:set>
                                      <p:cBhvr>
                                        <p:cTn id="15" dur="1" fill="hold">
                                          <p:stCondLst>
                                            <p:cond delay="0"/>
                                          </p:stCondLst>
                                        </p:cTn>
                                        <p:tgtEl>
                                          <p:spTgt spid="35929"/>
                                        </p:tgtEl>
                                        <p:attrNameLst>
                                          <p:attrName>style.visibility</p:attrName>
                                        </p:attrNameLst>
                                      </p:cBhvr>
                                      <p:to>
                                        <p:strVal val="visible"/>
                                      </p:to>
                                    </p:set>
                                    <p:animEffect transition="in" filter="diamond(in)">
                                      <p:cBhvr>
                                        <p:cTn id="16" dur="2000"/>
                                        <p:tgtEl>
                                          <p:spTgt spid="35929"/>
                                        </p:tgtEl>
                                      </p:cBhvr>
                                    </p:animEffect>
                                  </p:childTnLst>
                                </p:cTn>
                              </p:par>
                            </p:childTnLst>
                          </p:cTn>
                        </p:par>
                        <p:par>
                          <p:cTn id="17" fill="hold">
                            <p:stCondLst>
                              <p:cond delay="4000"/>
                            </p:stCondLst>
                            <p:childTnLst>
                              <p:par>
                                <p:cTn id="18" presetID="8" presetClass="entr" presetSubtype="16" fill="hold" grpId="0" nodeType="afterEffect">
                                  <p:stCondLst>
                                    <p:cond delay="0"/>
                                  </p:stCondLst>
                                  <p:childTnLst>
                                    <p:set>
                                      <p:cBhvr>
                                        <p:cTn id="19" dur="1" fill="hold">
                                          <p:stCondLst>
                                            <p:cond delay="0"/>
                                          </p:stCondLst>
                                        </p:cTn>
                                        <p:tgtEl>
                                          <p:spTgt spid="35930"/>
                                        </p:tgtEl>
                                        <p:attrNameLst>
                                          <p:attrName>style.visibility</p:attrName>
                                        </p:attrNameLst>
                                      </p:cBhvr>
                                      <p:to>
                                        <p:strVal val="visible"/>
                                      </p:to>
                                    </p:set>
                                    <p:animEffect transition="in" filter="diamond(in)">
                                      <p:cBhvr>
                                        <p:cTn id="20" dur="2000"/>
                                        <p:tgtEl>
                                          <p:spTgt spid="35930"/>
                                        </p:tgtEl>
                                      </p:cBhvr>
                                    </p:animEffect>
                                  </p:childTnLst>
                                </p:cTn>
                              </p:par>
                            </p:childTnLst>
                          </p:cTn>
                        </p:par>
                        <p:par>
                          <p:cTn id="21" fill="hold">
                            <p:stCondLst>
                              <p:cond delay="6000"/>
                            </p:stCondLst>
                            <p:childTnLst>
                              <p:par>
                                <p:cTn id="22" presetID="8" presetClass="entr" presetSubtype="16" fill="hold" grpId="0" nodeType="afterEffect">
                                  <p:stCondLst>
                                    <p:cond delay="0"/>
                                  </p:stCondLst>
                                  <p:childTnLst>
                                    <p:set>
                                      <p:cBhvr>
                                        <p:cTn id="23" dur="1" fill="hold">
                                          <p:stCondLst>
                                            <p:cond delay="0"/>
                                          </p:stCondLst>
                                        </p:cTn>
                                        <p:tgtEl>
                                          <p:spTgt spid="35931"/>
                                        </p:tgtEl>
                                        <p:attrNameLst>
                                          <p:attrName>style.visibility</p:attrName>
                                        </p:attrNameLst>
                                      </p:cBhvr>
                                      <p:to>
                                        <p:strVal val="visible"/>
                                      </p:to>
                                    </p:set>
                                    <p:animEffect transition="in" filter="diamond(in)">
                                      <p:cBhvr>
                                        <p:cTn id="24" dur="2000"/>
                                        <p:tgtEl>
                                          <p:spTgt spid="3593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35932"/>
                                        </p:tgtEl>
                                        <p:attrNameLst>
                                          <p:attrName>style.visibility</p:attrName>
                                        </p:attrNameLst>
                                      </p:cBhvr>
                                      <p:to>
                                        <p:strVal val="visible"/>
                                      </p:to>
                                    </p:set>
                                    <p:animEffect transition="in" filter="diamond(in)">
                                      <p:cBhvr>
                                        <p:cTn id="29" dur="2000"/>
                                        <p:tgtEl>
                                          <p:spTgt spid="359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928" grpId="0"/>
      <p:bldP spid="35929" grpId="0"/>
      <p:bldP spid="35930" grpId="0"/>
      <p:bldP spid="35931" grpId="0"/>
      <p:bldP spid="3593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mprod_title"/>
          <p:cNvSpPr>
            <a:spLocks noGrp="1" noChangeArrowheads="1"/>
          </p:cNvSpPr>
          <p:nvPr>
            <p:ph type="title"/>
            <p:custDataLst>
              <p:tags r:id="rId2"/>
            </p:custDataLst>
          </p:nvPr>
        </p:nvSpPr>
        <p:spPr>
          <a:xfrm>
            <a:off x="457200" y="655638"/>
            <a:ext cx="8229600" cy="944562"/>
          </a:xfrm>
        </p:spPr>
        <p:txBody>
          <a:bodyPr lIns="0" tIns="0" rIns="0" bIns="0"/>
          <a:lstStyle/>
          <a:p>
            <a:r>
              <a:rPr lang="en-US" sz="2400" b="1" u="sng">
                <a:solidFill>
                  <a:schemeClr val="tx1"/>
                </a:solidFill>
                <a:latin typeface="Times New Roman" pitchFamily="18" charset="0"/>
                <a:cs typeface="Times New Roman" pitchFamily="18" charset="0"/>
              </a:rPr>
              <a:t>Câu 2</a:t>
            </a:r>
            <a:r>
              <a:rPr lang="en-US" sz="2400" b="1">
                <a:solidFill>
                  <a:schemeClr val="tx1"/>
                </a:solidFill>
                <a:latin typeface="Times New Roman" pitchFamily="18" charset="0"/>
                <a:cs typeface="Times New Roman" pitchFamily="18" charset="0"/>
              </a:rPr>
              <a:t>/ Hoàn thành bài tập sau bằng cách nối nội dung ở cột A với nội dung ở cột B</a:t>
            </a:r>
          </a:p>
        </p:txBody>
      </p:sp>
      <p:sp>
        <p:nvSpPr>
          <p:cNvPr id="36867" name="mmprod_col_3090"/>
          <p:cNvSpPr txBox="1">
            <a:spLocks noChangeArrowheads="1"/>
          </p:cNvSpPr>
          <p:nvPr>
            <p:custDataLst>
              <p:tags r:id="rId3"/>
            </p:custDataLst>
          </p:nvPr>
        </p:nvSpPr>
        <p:spPr bwMode="auto">
          <a:xfrm>
            <a:off x="457200" y="1600200"/>
            <a:ext cx="3867150" cy="407988"/>
          </a:xfrm>
          <a:prstGeom prst="rect">
            <a:avLst/>
          </a:prstGeom>
          <a:noFill/>
          <a:ln w="9525">
            <a:noFill/>
            <a:miter lim="800000"/>
            <a:headEnd/>
            <a:tailEnd/>
          </a:ln>
          <a:effectLst/>
        </p:spPr>
        <p:txBody>
          <a:bodyPr lIns="0" tIns="0" rIns="0" bIns="0"/>
          <a:lstStyle/>
          <a:p>
            <a:r>
              <a:rPr lang="en-US" sz="2400" b="1"/>
              <a:t>        </a:t>
            </a:r>
            <a:r>
              <a:rPr lang="en-US" sz="2400" b="1" u="sng"/>
              <a:t>Cột A</a:t>
            </a:r>
          </a:p>
        </p:txBody>
      </p:sp>
      <p:sp>
        <p:nvSpPr>
          <p:cNvPr id="36868" name="mmprod_col_30910"/>
          <p:cNvSpPr txBox="1">
            <a:spLocks noChangeArrowheads="1"/>
          </p:cNvSpPr>
          <p:nvPr>
            <p:custDataLst>
              <p:tags r:id="rId4"/>
            </p:custDataLst>
          </p:nvPr>
        </p:nvSpPr>
        <p:spPr bwMode="auto">
          <a:xfrm>
            <a:off x="4819650" y="1600200"/>
            <a:ext cx="3867150" cy="407988"/>
          </a:xfrm>
          <a:prstGeom prst="rect">
            <a:avLst/>
          </a:prstGeom>
          <a:noFill/>
          <a:ln w="9525">
            <a:noFill/>
            <a:miter lim="800000"/>
            <a:headEnd/>
            <a:tailEnd/>
          </a:ln>
          <a:effectLst/>
        </p:spPr>
        <p:txBody>
          <a:bodyPr lIns="0" tIns="0" rIns="0" bIns="0"/>
          <a:lstStyle/>
          <a:p>
            <a:r>
              <a:rPr lang="en-US" sz="2400" b="1" u="sng"/>
              <a:t>Cột B</a:t>
            </a:r>
          </a:p>
        </p:txBody>
      </p:sp>
      <p:grpSp>
        <p:nvGrpSpPr>
          <p:cNvPr id="2" name="mmprod_answer10037"/>
          <p:cNvGrpSpPr>
            <a:grpSpLocks/>
          </p:cNvGrpSpPr>
          <p:nvPr>
            <p:custDataLst>
              <p:tags r:id="rId5"/>
            </p:custDataLst>
          </p:nvPr>
        </p:nvGrpSpPr>
        <p:grpSpPr bwMode="auto">
          <a:xfrm>
            <a:off x="3429000" y="2057400"/>
            <a:ext cx="4398963" cy="339725"/>
            <a:chOff x="3036" y="1322"/>
            <a:chExt cx="2439" cy="280"/>
          </a:xfrm>
        </p:grpSpPr>
        <p:sp>
          <p:nvSpPr>
            <p:cNvPr id="36870" name="mmprod_ansbullet_10037"/>
            <p:cNvSpPr txBox="1">
              <a:spLocks noChangeArrowheads="1"/>
            </p:cNvSpPr>
            <p:nvPr>
              <p:custDataLst>
                <p:tags r:id="rId39"/>
              </p:custDataLst>
            </p:nvPr>
          </p:nvSpPr>
          <p:spPr bwMode="auto">
            <a:xfrm>
              <a:off x="3036" y="1322"/>
              <a:ext cx="153" cy="280"/>
            </a:xfrm>
            <a:prstGeom prst="rect">
              <a:avLst/>
            </a:prstGeom>
            <a:noFill/>
            <a:ln w="9525">
              <a:noFill/>
              <a:miter lim="800000"/>
              <a:headEnd/>
              <a:tailEnd/>
            </a:ln>
            <a:effectLst/>
          </p:spPr>
          <p:txBody>
            <a:bodyPr lIns="0" tIns="0" rIns="0" bIns="0"/>
            <a:lstStyle/>
            <a:p>
              <a:r>
                <a:rPr lang="en-US" sz="2400"/>
                <a:t>A.</a:t>
              </a:r>
            </a:p>
          </p:txBody>
        </p:sp>
        <p:sp>
          <p:nvSpPr>
            <p:cNvPr id="36871" name="mmprod_anstext_10037"/>
            <p:cNvSpPr txBox="1">
              <a:spLocks noChangeArrowheads="1"/>
            </p:cNvSpPr>
            <p:nvPr>
              <p:custDataLst>
                <p:tags r:id="rId40"/>
              </p:custDataLst>
            </p:nvPr>
          </p:nvSpPr>
          <p:spPr bwMode="auto">
            <a:xfrm>
              <a:off x="3262" y="1322"/>
              <a:ext cx="2213" cy="280"/>
            </a:xfrm>
            <a:prstGeom prst="rect">
              <a:avLst/>
            </a:prstGeom>
            <a:noFill/>
            <a:ln w="9525">
              <a:noFill/>
              <a:miter lim="800000"/>
              <a:headEnd/>
              <a:tailEnd/>
            </a:ln>
            <a:effectLst/>
          </p:spPr>
          <p:txBody>
            <a:bodyPr lIns="0" tIns="0" rIns="0" bIns="0"/>
            <a:lstStyle/>
            <a:p>
              <a:r>
                <a:rPr lang="en-US" sz="2400"/>
                <a:t>Mùa hạ sinh sản toàn con cái</a:t>
              </a:r>
            </a:p>
          </p:txBody>
        </p:sp>
      </p:grpSp>
      <p:grpSp>
        <p:nvGrpSpPr>
          <p:cNvPr id="3" name="mmprod_answer10038"/>
          <p:cNvGrpSpPr>
            <a:grpSpLocks/>
          </p:cNvGrpSpPr>
          <p:nvPr>
            <p:custDataLst>
              <p:tags r:id="rId6"/>
            </p:custDataLst>
          </p:nvPr>
        </p:nvGrpSpPr>
        <p:grpSpPr bwMode="auto">
          <a:xfrm>
            <a:off x="3429000" y="2514600"/>
            <a:ext cx="5611813" cy="457200"/>
            <a:chOff x="3036" y="1891"/>
            <a:chExt cx="2453" cy="280"/>
          </a:xfrm>
        </p:grpSpPr>
        <p:sp>
          <p:nvSpPr>
            <p:cNvPr id="36874" name="mmprod_ansbullet_10038"/>
            <p:cNvSpPr txBox="1">
              <a:spLocks noChangeArrowheads="1"/>
            </p:cNvSpPr>
            <p:nvPr>
              <p:custDataLst>
                <p:tags r:id="rId37"/>
              </p:custDataLst>
            </p:nvPr>
          </p:nvSpPr>
          <p:spPr bwMode="auto">
            <a:xfrm>
              <a:off x="3036" y="1891"/>
              <a:ext cx="153" cy="280"/>
            </a:xfrm>
            <a:prstGeom prst="rect">
              <a:avLst/>
            </a:prstGeom>
            <a:noFill/>
            <a:ln w="9525">
              <a:noFill/>
              <a:miter lim="800000"/>
              <a:headEnd/>
              <a:tailEnd/>
            </a:ln>
            <a:effectLst/>
          </p:spPr>
          <p:txBody>
            <a:bodyPr lIns="0" tIns="0" rIns="0" bIns="0"/>
            <a:lstStyle/>
            <a:p>
              <a:r>
                <a:rPr lang="en-US" sz="2400"/>
                <a:t>B.</a:t>
              </a:r>
            </a:p>
          </p:txBody>
        </p:sp>
        <p:sp>
          <p:nvSpPr>
            <p:cNvPr id="36875" name="mmprod_anstext_10038"/>
            <p:cNvSpPr txBox="1">
              <a:spLocks noChangeArrowheads="1"/>
            </p:cNvSpPr>
            <p:nvPr>
              <p:custDataLst>
                <p:tags r:id="rId38"/>
              </p:custDataLst>
            </p:nvPr>
          </p:nvSpPr>
          <p:spPr bwMode="auto">
            <a:xfrm>
              <a:off x="3276" y="1891"/>
              <a:ext cx="2213" cy="280"/>
            </a:xfrm>
            <a:prstGeom prst="rect">
              <a:avLst/>
            </a:prstGeom>
            <a:noFill/>
            <a:ln w="9525">
              <a:noFill/>
              <a:miter lim="800000"/>
              <a:headEnd/>
              <a:tailEnd/>
            </a:ln>
            <a:effectLst/>
          </p:spPr>
          <p:txBody>
            <a:bodyPr lIns="0" tIns="0" rIns="0" bIns="0"/>
            <a:lstStyle/>
            <a:p>
              <a:r>
                <a:rPr lang="en-US" sz="2400"/>
                <a:t>Râu ngắn, các đôi chân đều bò được</a:t>
              </a:r>
            </a:p>
          </p:txBody>
        </p:sp>
      </p:grpSp>
      <p:grpSp>
        <p:nvGrpSpPr>
          <p:cNvPr id="4" name="mmprod_answer10039"/>
          <p:cNvGrpSpPr>
            <a:grpSpLocks/>
          </p:cNvGrpSpPr>
          <p:nvPr>
            <p:custDataLst>
              <p:tags r:id="rId7"/>
            </p:custDataLst>
          </p:nvPr>
        </p:nvGrpSpPr>
        <p:grpSpPr bwMode="auto">
          <a:xfrm>
            <a:off x="3429000" y="2895600"/>
            <a:ext cx="3959225" cy="381000"/>
            <a:chOff x="3036" y="2460"/>
            <a:chExt cx="2494" cy="281"/>
          </a:xfrm>
        </p:grpSpPr>
        <p:sp>
          <p:nvSpPr>
            <p:cNvPr id="36878" name="mmprod_ansbullet_10039"/>
            <p:cNvSpPr txBox="1">
              <a:spLocks noChangeArrowheads="1"/>
            </p:cNvSpPr>
            <p:nvPr>
              <p:custDataLst>
                <p:tags r:id="rId35"/>
              </p:custDataLst>
            </p:nvPr>
          </p:nvSpPr>
          <p:spPr bwMode="auto">
            <a:xfrm>
              <a:off x="3036" y="2460"/>
              <a:ext cx="160" cy="281"/>
            </a:xfrm>
            <a:prstGeom prst="rect">
              <a:avLst/>
            </a:prstGeom>
            <a:noFill/>
            <a:ln w="9525">
              <a:noFill/>
              <a:miter lim="800000"/>
              <a:headEnd/>
              <a:tailEnd/>
            </a:ln>
            <a:effectLst/>
          </p:spPr>
          <p:txBody>
            <a:bodyPr lIns="0" tIns="0" rIns="0" bIns="0"/>
            <a:lstStyle/>
            <a:p>
              <a:r>
                <a:rPr lang="en-US" sz="2400"/>
                <a:t>C.</a:t>
              </a:r>
            </a:p>
          </p:txBody>
        </p:sp>
        <p:sp>
          <p:nvSpPr>
            <p:cNvPr id="36879" name="mmprod_anstext_10039"/>
            <p:cNvSpPr txBox="1">
              <a:spLocks noChangeArrowheads="1"/>
            </p:cNvSpPr>
            <p:nvPr>
              <p:custDataLst>
                <p:tags r:id="rId36"/>
              </p:custDataLst>
            </p:nvPr>
          </p:nvSpPr>
          <p:spPr bwMode="auto">
            <a:xfrm>
              <a:off x="3324" y="2460"/>
              <a:ext cx="2206" cy="281"/>
            </a:xfrm>
            <a:prstGeom prst="rect">
              <a:avLst/>
            </a:prstGeom>
            <a:noFill/>
            <a:ln w="9525">
              <a:noFill/>
              <a:miter lim="800000"/>
              <a:headEnd/>
              <a:tailEnd/>
            </a:ln>
            <a:effectLst/>
          </p:spPr>
          <p:txBody>
            <a:bodyPr lIns="0" tIns="0" rIns="0" bIns="0"/>
            <a:lstStyle/>
            <a:p>
              <a:r>
                <a:rPr lang="en-US" sz="2400"/>
                <a:t>  Chân dài giống nhện</a:t>
              </a:r>
            </a:p>
          </p:txBody>
        </p:sp>
      </p:grpSp>
      <p:grpSp>
        <p:nvGrpSpPr>
          <p:cNvPr id="5" name="mmprod_answer10040"/>
          <p:cNvGrpSpPr>
            <a:grpSpLocks/>
          </p:cNvGrpSpPr>
          <p:nvPr>
            <p:custDataLst>
              <p:tags r:id="rId8"/>
            </p:custDataLst>
          </p:nvPr>
        </p:nvGrpSpPr>
        <p:grpSpPr bwMode="auto">
          <a:xfrm>
            <a:off x="3429000" y="3276600"/>
            <a:ext cx="5308600" cy="381000"/>
            <a:chOff x="3036" y="2799"/>
            <a:chExt cx="2414" cy="281"/>
          </a:xfrm>
        </p:grpSpPr>
        <p:sp>
          <p:nvSpPr>
            <p:cNvPr id="36882" name="mmprod_ansbullet_10040"/>
            <p:cNvSpPr txBox="1">
              <a:spLocks noChangeArrowheads="1"/>
            </p:cNvSpPr>
            <p:nvPr>
              <p:custDataLst>
                <p:tags r:id="rId33"/>
              </p:custDataLst>
            </p:nvPr>
          </p:nvSpPr>
          <p:spPr bwMode="auto">
            <a:xfrm>
              <a:off x="3036" y="2799"/>
              <a:ext cx="160" cy="281"/>
            </a:xfrm>
            <a:prstGeom prst="rect">
              <a:avLst/>
            </a:prstGeom>
            <a:noFill/>
            <a:ln w="9525">
              <a:noFill/>
              <a:miter lim="800000"/>
              <a:headEnd/>
              <a:tailEnd/>
            </a:ln>
            <a:effectLst/>
          </p:spPr>
          <p:txBody>
            <a:bodyPr lIns="0" tIns="0" rIns="0" bIns="0"/>
            <a:lstStyle/>
            <a:p>
              <a:r>
                <a:rPr lang="en-US" sz="2400"/>
                <a:t>D.</a:t>
              </a:r>
            </a:p>
          </p:txBody>
        </p:sp>
        <p:sp>
          <p:nvSpPr>
            <p:cNvPr id="36883" name="mmprod_anstext_10040"/>
            <p:cNvSpPr txBox="1">
              <a:spLocks noChangeArrowheads="1"/>
            </p:cNvSpPr>
            <p:nvPr>
              <p:custDataLst>
                <p:tags r:id="rId34"/>
              </p:custDataLst>
            </p:nvPr>
          </p:nvSpPr>
          <p:spPr bwMode="auto">
            <a:xfrm>
              <a:off x="3244" y="2799"/>
              <a:ext cx="2206" cy="281"/>
            </a:xfrm>
            <a:prstGeom prst="rect">
              <a:avLst/>
            </a:prstGeom>
            <a:noFill/>
            <a:ln w="9525">
              <a:noFill/>
              <a:miter lim="800000"/>
              <a:headEnd/>
              <a:tailEnd/>
            </a:ln>
            <a:effectLst/>
          </p:spPr>
          <p:txBody>
            <a:bodyPr lIns="0" tIns="0" rIns="0" bIns="0"/>
            <a:lstStyle/>
            <a:p>
              <a:r>
                <a:rPr lang="en-US" sz="2400"/>
                <a:t>Thường bám vào vỏ tàu</a:t>
              </a:r>
            </a:p>
          </p:txBody>
        </p:sp>
      </p:grpSp>
      <p:grpSp>
        <p:nvGrpSpPr>
          <p:cNvPr id="6" name="mmprod_answer10041"/>
          <p:cNvGrpSpPr>
            <a:grpSpLocks/>
          </p:cNvGrpSpPr>
          <p:nvPr>
            <p:custDataLst>
              <p:tags r:id="rId9"/>
            </p:custDataLst>
          </p:nvPr>
        </p:nvGrpSpPr>
        <p:grpSpPr bwMode="auto">
          <a:xfrm>
            <a:off x="3429000" y="3657600"/>
            <a:ext cx="5611813" cy="457200"/>
            <a:chOff x="3036" y="3138"/>
            <a:chExt cx="2453" cy="280"/>
          </a:xfrm>
        </p:grpSpPr>
        <p:sp>
          <p:nvSpPr>
            <p:cNvPr id="36886" name="mmprod_ansbullet_10041"/>
            <p:cNvSpPr txBox="1">
              <a:spLocks noChangeArrowheads="1"/>
            </p:cNvSpPr>
            <p:nvPr>
              <p:custDataLst>
                <p:tags r:id="rId31"/>
              </p:custDataLst>
            </p:nvPr>
          </p:nvSpPr>
          <p:spPr bwMode="auto">
            <a:xfrm>
              <a:off x="3036" y="3138"/>
              <a:ext cx="153" cy="280"/>
            </a:xfrm>
            <a:prstGeom prst="rect">
              <a:avLst/>
            </a:prstGeom>
            <a:noFill/>
            <a:ln w="9525">
              <a:noFill/>
              <a:miter lim="800000"/>
              <a:headEnd/>
              <a:tailEnd/>
            </a:ln>
            <a:effectLst/>
          </p:spPr>
          <p:txBody>
            <a:bodyPr lIns="0" tIns="0" rIns="0" bIns="0"/>
            <a:lstStyle/>
            <a:p>
              <a:r>
                <a:rPr lang="en-US" sz="2400"/>
                <a:t>E.</a:t>
              </a:r>
            </a:p>
          </p:txBody>
        </p:sp>
        <p:sp>
          <p:nvSpPr>
            <p:cNvPr id="36887" name="mmprod_anstext_10041"/>
            <p:cNvSpPr txBox="1">
              <a:spLocks noChangeArrowheads="1"/>
            </p:cNvSpPr>
            <p:nvPr>
              <p:custDataLst>
                <p:tags r:id="rId32"/>
              </p:custDataLst>
            </p:nvPr>
          </p:nvSpPr>
          <p:spPr bwMode="auto">
            <a:xfrm>
              <a:off x="3276" y="3138"/>
              <a:ext cx="2213" cy="280"/>
            </a:xfrm>
            <a:prstGeom prst="rect">
              <a:avLst/>
            </a:prstGeom>
            <a:noFill/>
            <a:ln w="9525">
              <a:noFill/>
              <a:miter lim="800000"/>
              <a:headEnd/>
              <a:tailEnd/>
            </a:ln>
            <a:effectLst/>
          </p:spPr>
          <p:txBody>
            <a:bodyPr lIns="0" tIns="0" rIns="0" bIns="0"/>
            <a:lstStyle/>
            <a:p>
              <a:r>
                <a:rPr lang="en-US" sz="2400"/>
                <a:t>Thường ẩn dấu vào chiếc vỏ ốc rỗng</a:t>
              </a:r>
            </a:p>
          </p:txBody>
        </p:sp>
      </p:grpSp>
      <p:grpSp>
        <p:nvGrpSpPr>
          <p:cNvPr id="7" name="mmprod_answer10042"/>
          <p:cNvGrpSpPr>
            <a:grpSpLocks/>
          </p:cNvGrpSpPr>
          <p:nvPr>
            <p:custDataLst>
              <p:tags r:id="rId10"/>
            </p:custDataLst>
          </p:nvPr>
        </p:nvGrpSpPr>
        <p:grpSpPr bwMode="auto">
          <a:xfrm>
            <a:off x="3429000" y="4038600"/>
            <a:ext cx="6035675" cy="457200"/>
            <a:chOff x="3036" y="3707"/>
            <a:chExt cx="2442" cy="280"/>
          </a:xfrm>
        </p:grpSpPr>
        <p:sp>
          <p:nvSpPr>
            <p:cNvPr id="36890" name="mmprod_ansbullet_10042"/>
            <p:cNvSpPr txBox="1">
              <a:spLocks noChangeArrowheads="1"/>
            </p:cNvSpPr>
            <p:nvPr>
              <p:custDataLst>
                <p:tags r:id="rId29"/>
              </p:custDataLst>
            </p:nvPr>
          </p:nvSpPr>
          <p:spPr bwMode="auto">
            <a:xfrm>
              <a:off x="3036" y="3707"/>
              <a:ext cx="146" cy="280"/>
            </a:xfrm>
            <a:prstGeom prst="rect">
              <a:avLst/>
            </a:prstGeom>
            <a:noFill/>
            <a:ln w="9525">
              <a:noFill/>
              <a:miter lim="800000"/>
              <a:headEnd/>
              <a:tailEnd/>
            </a:ln>
            <a:effectLst/>
          </p:spPr>
          <p:txBody>
            <a:bodyPr lIns="0" tIns="0" rIns="0" bIns="0"/>
            <a:lstStyle/>
            <a:p>
              <a:r>
                <a:rPr lang="en-US" sz="2400"/>
                <a:t>F.</a:t>
              </a:r>
            </a:p>
          </p:txBody>
        </p:sp>
        <p:sp>
          <p:nvSpPr>
            <p:cNvPr id="36891" name="mmprod_anstext_10042"/>
            <p:cNvSpPr txBox="1">
              <a:spLocks noChangeArrowheads="1"/>
            </p:cNvSpPr>
            <p:nvPr>
              <p:custDataLst>
                <p:tags r:id="rId30"/>
              </p:custDataLst>
            </p:nvPr>
          </p:nvSpPr>
          <p:spPr bwMode="auto">
            <a:xfrm>
              <a:off x="3258" y="3707"/>
              <a:ext cx="2220" cy="280"/>
            </a:xfrm>
            <a:prstGeom prst="rect">
              <a:avLst/>
            </a:prstGeom>
            <a:noFill/>
            <a:ln w="9525">
              <a:noFill/>
              <a:miter lim="800000"/>
              <a:headEnd/>
              <a:tailEnd/>
            </a:ln>
            <a:effectLst/>
          </p:spPr>
          <p:txBody>
            <a:bodyPr lIns="0" tIns="0" rIns="0" bIns="0"/>
            <a:lstStyle/>
            <a:p>
              <a:r>
                <a:rPr lang="en-US" sz="2400"/>
                <a:t>Thường bò ngang, sống ở hang hốc</a:t>
              </a:r>
            </a:p>
          </p:txBody>
        </p:sp>
      </p:grpSp>
      <p:grpSp>
        <p:nvGrpSpPr>
          <p:cNvPr id="8" name="mmprod_item10043"/>
          <p:cNvGrpSpPr>
            <a:grpSpLocks/>
          </p:cNvGrpSpPr>
          <p:nvPr>
            <p:custDataLst>
              <p:tags r:id="rId11"/>
            </p:custDataLst>
          </p:nvPr>
        </p:nvGrpSpPr>
        <p:grpSpPr bwMode="auto">
          <a:xfrm>
            <a:off x="457200" y="2000303"/>
            <a:ext cx="3867150" cy="357309"/>
            <a:chOff x="288" y="1254"/>
            <a:chExt cx="2436" cy="247"/>
          </a:xfrm>
        </p:grpSpPr>
        <p:sp>
          <p:nvSpPr>
            <p:cNvPr id="36894" name="mmprod_item_input_outertext10043"/>
            <p:cNvSpPr>
              <a:spLocks noChangeArrowheads="1"/>
            </p:cNvSpPr>
            <p:nvPr>
              <p:custDataLst>
                <p:tags r:id="rId27"/>
              </p:custDataLst>
            </p:nvPr>
          </p:nvSpPr>
          <p:spPr bwMode="auto">
            <a:xfrm>
              <a:off x="288" y="1254"/>
              <a:ext cx="162" cy="247"/>
            </a:xfrm>
            <a:prstGeom prst="rect">
              <a:avLst/>
            </a:prstGeom>
            <a:solidFill>
              <a:srgbClr val="FFFFFF"/>
            </a:solidFill>
            <a:ln w="19050">
              <a:solidFill>
                <a:srgbClr val="CCCCCC"/>
              </a:solidFill>
              <a:miter lim="800000"/>
              <a:headEnd/>
              <a:tailEnd/>
            </a:ln>
            <a:effectLst/>
          </p:spPr>
          <p:txBody>
            <a:bodyPr lIns="0" tIns="0" rIns="0" bIns="0"/>
            <a:lstStyle/>
            <a:p>
              <a:pPr algn="ctr"/>
              <a:r>
                <a:rPr lang="en-US" sz="2400"/>
                <a:t>1</a:t>
              </a:r>
            </a:p>
          </p:txBody>
        </p:sp>
        <p:sp>
          <p:nvSpPr>
            <p:cNvPr id="36895" name="mmprod_item_label10043"/>
            <p:cNvSpPr txBox="1">
              <a:spLocks noChangeArrowheads="1"/>
            </p:cNvSpPr>
            <p:nvPr>
              <p:custDataLst>
                <p:tags r:id="rId28"/>
              </p:custDataLst>
            </p:nvPr>
          </p:nvSpPr>
          <p:spPr bwMode="auto">
            <a:xfrm>
              <a:off x="488" y="1322"/>
              <a:ext cx="2236" cy="169"/>
            </a:xfrm>
            <a:prstGeom prst="rect">
              <a:avLst/>
            </a:prstGeom>
            <a:noFill/>
            <a:ln w="9525">
              <a:noFill/>
              <a:miter lim="800000"/>
              <a:headEnd/>
              <a:tailEnd/>
            </a:ln>
            <a:effectLst/>
          </p:spPr>
          <p:txBody>
            <a:bodyPr lIns="0" tIns="0" rIns="0" bIns="0" anchor="ctr"/>
            <a:lstStyle/>
            <a:p>
              <a:r>
                <a:rPr lang="en-US" sz="2400"/>
                <a:t>Cua nhện</a:t>
              </a:r>
            </a:p>
          </p:txBody>
        </p:sp>
      </p:grpSp>
      <p:grpSp>
        <p:nvGrpSpPr>
          <p:cNvPr id="9" name="mmprod_item10044"/>
          <p:cNvGrpSpPr>
            <a:grpSpLocks/>
          </p:cNvGrpSpPr>
          <p:nvPr>
            <p:custDataLst>
              <p:tags r:id="rId12"/>
            </p:custDataLst>
          </p:nvPr>
        </p:nvGrpSpPr>
        <p:grpSpPr bwMode="auto">
          <a:xfrm>
            <a:off x="457200" y="2357386"/>
            <a:ext cx="3867150" cy="357309"/>
            <a:chOff x="288" y="1607"/>
            <a:chExt cx="2436" cy="247"/>
          </a:xfrm>
        </p:grpSpPr>
        <p:sp>
          <p:nvSpPr>
            <p:cNvPr id="36898" name="mmprod_item_input_outertext10044"/>
            <p:cNvSpPr>
              <a:spLocks noChangeArrowheads="1"/>
            </p:cNvSpPr>
            <p:nvPr>
              <p:custDataLst>
                <p:tags r:id="rId25"/>
              </p:custDataLst>
            </p:nvPr>
          </p:nvSpPr>
          <p:spPr bwMode="auto">
            <a:xfrm>
              <a:off x="288" y="1607"/>
              <a:ext cx="162" cy="247"/>
            </a:xfrm>
            <a:prstGeom prst="rect">
              <a:avLst/>
            </a:prstGeom>
            <a:solidFill>
              <a:srgbClr val="FFFFFF"/>
            </a:solidFill>
            <a:ln w="19050">
              <a:solidFill>
                <a:srgbClr val="CCCCCC"/>
              </a:solidFill>
              <a:miter lim="800000"/>
              <a:headEnd/>
              <a:tailEnd/>
            </a:ln>
            <a:effectLst/>
          </p:spPr>
          <p:txBody>
            <a:bodyPr lIns="0" tIns="0" rIns="0" bIns="0"/>
            <a:lstStyle/>
            <a:p>
              <a:pPr algn="ctr"/>
              <a:r>
                <a:rPr lang="en-US" sz="2400"/>
                <a:t>2</a:t>
              </a:r>
            </a:p>
          </p:txBody>
        </p:sp>
        <p:sp>
          <p:nvSpPr>
            <p:cNvPr id="36899" name="mmprod_item_label10044"/>
            <p:cNvSpPr txBox="1">
              <a:spLocks noChangeArrowheads="1"/>
            </p:cNvSpPr>
            <p:nvPr>
              <p:custDataLst>
                <p:tags r:id="rId26"/>
              </p:custDataLst>
            </p:nvPr>
          </p:nvSpPr>
          <p:spPr bwMode="auto">
            <a:xfrm>
              <a:off x="488" y="1663"/>
              <a:ext cx="2236" cy="169"/>
            </a:xfrm>
            <a:prstGeom prst="rect">
              <a:avLst/>
            </a:prstGeom>
            <a:noFill/>
            <a:ln w="9525">
              <a:noFill/>
              <a:miter lim="800000"/>
              <a:headEnd/>
              <a:tailEnd/>
            </a:ln>
            <a:effectLst/>
          </p:spPr>
          <p:txBody>
            <a:bodyPr lIns="0" tIns="0" rIns="0" bIns="0" anchor="ctr"/>
            <a:lstStyle/>
            <a:p>
              <a:r>
                <a:rPr lang="en-US" sz="2400"/>
                <a:t>Rận nước</a:t>
              </a:r>
            </a:p>
          </p:txBody>
        </p:sp>
      </p:grpSp>
      <p:grpSp>
        <p:nvGrpSpPr>
          <p:cNvPr id="10" name="mmprod_item10045"/>
          <p:cNvGrpSpPr>
            <a:grpSpLocks/>
          </p:cNvGrpSpPr>
          <p:nvPr>
            <p:custDataLst>
              <p:tags r:id="rId13"/>
            </p:custDataLst>
          </p:nvPr>
        </p:nvGrpSpPr>
        <p:grpSpPr bwMode="auto">
          <a:xfrm>
            <a:off x="457200" y="2785661"/>
            <a:ext cx="3867150" cy="357310"/>
            <a:chOff x="288" y="1928"/>
            <a:chExt cx="2436" cy="247"/>
          </a:xfrm>
        </p:grpSpPr>
        <p:sp>
          <p:nvSpPr>
            <p:cNvPr id="36902" name="mmprod_item_input_outertext10045"/>
            <p:cNvSpPr>
              <a:spLocks noChangeArrowheads="1"/>
            </p:cNvSpPr>
            <p:nvPr>
              <p:custDataLst>
                <p:tags r:id="rId23"/>
              </p:custDataLst>
            </p:nvPr>
          </p:nvSpPr>
          <p:spPr bwMode="auto">
            <a:xfrm>
              <a:off x="288" y="1928"/>
              <a:ext cx="162" cy="247"/>
            </a:xfrm>
            <a:prstGeom prst="rect">
              <a:avLst/>
            </a:prstGeom>
            <a:solidFill>
              <a:srgbClr val="FFFFFF"/>
            </a:solidFill>
            <a:ln w="19050">
              <a:solidFill>
                <a:srgbClr val="CCCCCC"/>
              </a:solidFill>
              <a:miter lim="800000"/>
              <a:headEnd/>
              <a:tailEnd/>
            </a:ln>
            <a:effectLst/>
          </p:spPr>
          <p:txBody>
            <a:bodyPr lIns="0" tIns="0" rIns="0" bIns="0"/>
            <a:lstStyle/>
            <a:p>
              <a:pPr algn="ctr"/>
              <a:r>
                <a:rPr lang="en-US" sz="2400"/>
                <a:t>3</a:t>
              </a:r>
            </a:p>
          </p:txBody>
        </p:sp>
        <p:sp>
          <p:nvSpPr>
            <p:cNvPr id="36903" name="mmprod_item_label10045"/>
            <p:cNvSpPr txBox="1">
              <a:spLocks noChangeArrowheads="1"/>
            </p:cNvSpPr>
            <p:nvPr>
              <p:custDataLst>
                <p:tags r:id="rId24"/>
              </p:custDataLst>
            </p:nvPr>
          </p:nvSpPr>
          <p:spPr bwMode="auto">
            <a:xfrm>
              <a:off x="488" y="2004"/>
              <a:ext cx="2236" cy="169"/>
            </a:xfrm>
            <a:prstGeom prst="rect">
              <a:avLst/>
            </a:prstGeom>
            <a:noFill/>
            <a:ln w="9525">
              <a:noFill/>
              <a:miter lim="800000"/>
              <a:headEnd/>
              <a:tailEnd/>
            </a:ln>
            <a:effectLst/>
          </p:spPr>
          <p:txBody>
            <a:bodyPr lIns="0" tIns="0" rIns="0" bIns="0" anchor="ctr"/>
            <a:lstStyle/>
            <a:p>
              <a:r>
                <a:rPr lang="en-US" sz="2400"/>
                <a:t>Tôm ở nhờ</a:t>
              </a:r>
            </a:p>
          </p:txBody>
        </p:sp>
      </p:grpSp>
      <p:grpSp>
        <p:nvGrpSpPr>
          <p:cNvPr id="11" name="mmprod_item10046"/>
          <p:cNvGrpSpPr>
            <a:grpSpLocks/>
          </p:cNvGrpSpPr>
          <p:nvPr>
            <p:custDataLst>
              <p:tags r:id="rId14"/>
            </p:custDataLst>
          </p:nvPr>
        </p:nvGrpSpPr>
        <p:grpSpPr bwMode="auto">
          <a:xfrm>
            <a:off x="457200" y="3143546"/>
            <a:ext cx="3867150" cy="361649"/>
            <a:chOff x="288" y="2264"/>
            <a:chExt cx="2436" cy="250"/>
          </a:xfrm>
        </p:grpSpPr>
        <p:sp>
          <p:nvSpPr>
            <p:cNvPr id="36906" name="mmprod_item_input_outertext10046"/>
            <p:cNvSpPr>
              <a:spLocks noChangeArrowheads="1"/>
            </p:cNvSpPr>
            <p:nvPr>
              <p:custDataLst>
                <p:tags r:id="rId21"/>
              </p:custDataLst>
            </p:nvPr>
          </p:nvSpPr>
          <p:spPr bwMode="auto">
            <a:xfrm>
              <a:off x="288" y="2264"/>
              <a:ext cx="162" cy="247"/>
            </a:xfrm>
            <a:prstGeom prst="rect">
              <a:avLst/>
            </a:prstGeom>
            <a:solidFill>
              <a:srgbClr val="FFFFFF"/>
            </a:solidFill>
            <a:ln w="19050">
              <a:solidFill>
                <a:srgbClr val="CCCCCC"/>
              </a:solidFill>
              <a:miter lim="800000"/>
              <a:headEnd/>
              <a:tailEnd/>
            </a:ln>
            <a:effectLst/>
          </p:spPr>
          <p:txBody>
            <a:bodyPr lIns="0" tIns="0" rIns="0" bIns="0"/>
            <a:lstStyle/>
            <a:p>
              <a:pPr algn="ctr"/>
              <a:r>
                <a:rPr lang="en-US" sz="2400"/>
                <a:t>4</a:t>
              </a:r>
            </a:p>
          </p:txBody>
        </p:sp>
        <p:sp>
          <p:nvSpPr>
            <p:cNvPr id="36907" name="mmprod_item_label10046"/>
            <p:cNvSpPr txBox="1">
              <a:spLocks noChangeArrowheads="1"/>
            </p:cNvSpPr>
            <p:nvPr>
              <p:custDataLst>
                <p:tags r:id="rId22"/>
              </p:custDataLst>
            </p:nvPr>
          </p:nvSpPr>
          <p:spPr bwMode="auto">
            <a:xfrm>
              <a:off x="488" y="2345"/>
              <a:ext cx="2236" cy="169"/>
            </a:xfrm>
            <a:prstGeom prst="rect">
              <a:avLst/>
            </a:prstGeom>
            <a:noFill/>
            <a:ln w="9525">
              <a:noFill/>
              <a:miter lim="800000"/>
              <a:headEnd/>
              <a:tailEnd/>
            </a:ln>
            <a:effectLst/>
          </p:spPr>
          <p:txBody>
            <a:bodyPr lIns="0" tIns="0" rIns="0" bIns="0" anchor="ctr"/>
            <a:lstStyle/>
            <a:p>
              <a:r>
                <a:rPr lang="en-US" sz="2400"/>
                <a:t>Cua đồng</a:t>
              </a:r>
            </a:p>
          </p:txBody>
        </p:sp>
      </p:grpSp>
      <p:grpSp>
        <p:nvGrpSpPr>
          <p:cNvPr id="12" name="mmprod_item10047"/>
          <p:cNvGrpSpPr>
            <a:grpSpLocks/>
          </p:cNvGrpSpPr>
          <p:nvPr>
            <p:custDataLst>
              <p:tags r:id="rId15"/>
            </p:custDataLst>
          </p:nvPr>
        </p:nvGrpSpPr>
        <p:grpSpPr bwMode="auto">
          <a:xfrm>
            <a:off x="457200" y="3499922"/>
            <a:ext cx="3867150" cy="428193"/>
            <a:chOff x="288" y="2577"/>
            <a:chExt cx="2436" cy="296"/>
          </a:xfrm>
        </p:grpSpPr>
        <p:sp>
          <p:nvSpPr>
            <p:cNvPr id="36910" name="mmprod_item_input_outertext10047"/>
            <p:cNvSpPr>
              <a:spLocks noChangeArrowheads="1"/>
            </p:cNvSpPr>
            <p:nvPr>
              <p:custDataLst>
                <p:tags r:id="rId19"/>
              </p:custDataLst>
            </p:nvPr>
          </p:nvSpPr>
          <p:spPr bwMode="auto">
            <a:xfrm>
              <a:off x="288" y="2577"/>
              <a:ext cx="117" cy="296"/>
            </a:xfrm>
            <a:prstGeom prst="rect">
              <a:avLst/>
            </a:prstGeom>
            <a:solidFill>
              <a:srgbClr val="FFFFFF"/>
            </a:solidFill>
            <a:ln w="19050">
              <a:solidFill>
                <a:srgbClr val="CCCCCC"/>
              </a:solidFill>
              <a:miter lim="800000"/>
              <a:headEnd/>
              <a:tailEnd/>
            </a:ln>
            <a:effectLst/>
          </p:spPr>
          <p:txBody>
            <a:bodyPr lIns="0" tIns="0" rIns="0" bIns="0"/>
            <a:lstStyle/>
            <a:p>
              <a:pPr algn="ctr"/>
              <a:r>
                <a:rPr lang="en-US" sz="2400"/>
                <a:t>5</a:t>
              </a:r>
            </a:p>
          </p:txBody>
        </p:sp>
        <p:sp>
          <p:nvSpPr>
            <p:cNvPr id="36911" name="mmprod_item_label10047"/>
            <p:cNvSpPr txBox="1">
              <a:spLocks noChangeArrowheads="1"/>
            </p:cNvSpPr>
            <p:nvPr>
              <p:custDataLst>
                <p:tags r:id="rId20"/>
              </p:custDataLst>
            </p:nvPr>
          </p:nvSpPr>
          <p:spPr bwMode="auto">
            <a:xfrm>
              <a:off x="488" y="2686"/>
              <a:ext cx="2236" cy="169"/>
            </a:xfrm>
            <a:prstGeom prst="rect">
              <a:avLst/>
            </a:prstGeom>
            <a:noFill/>
            <a:ln w="9525">
              <a:noFill/>
              <a:miter lim="800000"/>
              <a:headEnd/>
              <a:tailEnd/>
            </a:ln>
            <a:effectLst/>
          </p:spPr>
          <p:txBody>
            <a:bodyPr lIns="0" tIns="0" rIns="0" bIns="0" anchor="ctr"/>
            <a:lstStyle/>
            <a:p>
              <a:r>
                <a:rPr lang="en-US" sz="2400"/>
                <a:t>Con sun</a:t>
              </a:r>
            </a:p>
          </p:txBody>
        </p:sp>
      </p:grpSp>
      <p:grpSp>
        <p:nvGrpSpPr>
          <p:cNvPr id="13" name="mmprod_item10048"/>
          <p:cNvGrpSpPr>
            <a:grpSpLocks/>
          </p:cNvGrpSpPr>
          <p:nvPr>
            <p:custDataLst>
              <p:tags r:id="rId16"/>
            </p:custDataLst>
          </p:nvPr>
        </p:nvGrpSpPr>
        <p:grpSpPr bwMode="auto">
          <a:xfrm>
            <a:off x="457200" y="4000516"/>
            <a:ext cx="3867150" cy="358756"/>
            <a:chOff x="288" y="2948"/>
            <a:chExt cx="2436" cy="248"/>
          </a:xfrm>
        </p:grpSpPr>
        <p:sp>
          <p:nvSpPr>
            <p:cNvPr id="36914" name="mmprod_item_input_outertext10048"/>
            <p:cNvSpPr>
              <a:spLocks noChangeArrowheads="1"/>
            </p:cNvSpPr>
            <p:nvPr>
              <p:custDataLst>
                <p:tags r:id="rId17"/>
              </p:custDataLst>
            </p:nvPr>
          </p:nvSpPr>
          <p:spPr bwMode="auto">
            <a:xfrm>
              <a:off x="288" y="2948"/>
              <a:ext cx="117" cy="247"/>
            </a:xfrm>
            <a:prstGeom prst="rect">
              <a:avLst/>
            </a:prstGeom>
            <a:solidFill>
              <a:srgbClr val="FFFFFF"/>
            </a:solidFill>
            <a:ln w="19050">
              <a:solidFill>
                <a:srgbClr val="CCCCCC"/>
              </a:solidFill>
              <a:miter lim="800000"/>
              <a:headEnd/>
              <a:tailEnd/>
            </a:ln>
            <a:effectLst/>
          </p:spPr>
          <p:txBody>
            <a:bodyPr lIns="0" tIns="0" rIns="0" bIns="0"/>
            <a:lstStyle/>
            <a:p>
              <a:pPr algn="ctr"/>
              <a:r>
                <a:rPr lang="en-US" sz="2400"/>
                <a:t>6</a:t>
              </a:r>
            </a:p>
          </p:txBody>
        </p:sp>
        <p:sp>
          <p:nvSpPr>
            <p:cNvPr id="36915" name="mmprod_item_label10048"/>
            <p:cNvSpPr txBox="1">
              <a:spLocks noChangeArrowheads="1"/>
            </p:cNvSpPr>
            <p:nvPr>
              <p:custDataLst>
                <p:tags r:id="rId18"/>
              </p:custDataLst>
            </p:nvPr>
          </p:nvSpPr>
          <p:spPr bwMode="auto">
            <a:xfrm>
              <a:off x="488" y="3027"/>
              <a:ext cx="2236" cy="169"/>
            </a:xfrm>
            <a:prstGeom prst="rect">
              <a:avLst/>
            </a:prstGeom>
            <a:noFill/>
            <a:ln w="9525">
              <a:noFill/>
              <a:miter lim="800000"/>
              <a:headEnd/>
              <a:tailEnd/>
            </a:ln>
            <a:effectLst/>
          </p:spPr>
          <p:txBody>
            <a:bodyPr lIns="0" tIns="0" rIns="0" bIns="0" anchor="ctr"/>
            <a:lstStyle/>
            <a:p>
              <a:r>
                <a:rPr lang="en-US" sz="2400"/>
                <a:t>Mọt ẩm</a:t>
              </a:r>
            </a:p>
          </p:txBody>
        </p:sp>
      </p:grpSp>
      <p:sp>
        <p:nvSpPr>
          <p:cNvPr id="36944" name="Text Box 80"/>
          <p:cNvSpPr txBox="1">
            <a:spLocks noChangeArrowheads="1"/>
          </p:cNvSpPr>
          <p:nvPr/>
        </p:nvSpPr>
        <p:spPr bwMode="auto">
          <a:xfrm>
            <a:off x="1066800" y="4876800"/>
            <a:ext cx="5921814" cy="461665"/>
          </a:xfrm>
          <a:prstGeom prst="rect">
            <a:avLst/>
          </a:prstGeom>
          <a:noFill/>
          <a:ln w="9525">
            <a:noFill/>
            <a:miter lim="800000"/>
            <a:headEnd/>
            <a:tailEnd/>
          </a:ln>
          <a:effectLst/>
        </p:spPr>
        <p:txBody>
          <a:bodyPr wrap="none">
            <a:spAutoFit/>
          </a:bodyPr>
          <a:lstStyle/>
          <a:p>
            <a:r>
              <a:rPr lang="en-US" sz="2400"/>
              <a:t>Đáp án</a:t>
            </a:r>
            <a:r>
              <a:rPr lang="en-US" sz="2400" smtClean="0"/>
              <a:t>:     1-C   2-A    3-E    4-F    5-D    6-B</a:t>
            </a:r>
            <a:endParaRPr lang="en-US" sz="2400"/>
          </a:p>
        </p:txBody>
      </p:sp>
      <p:cxnSp>
        <p:nvCxnSpPr>
          <p:cNvPr id="44" name="Straight Connector 43"/>
          <p:cNvCxnSpPr/>
          <p:nvPr/>
        </p:nvCxnSpPr>
        <p:spPr>
          <a:xfrm rot="5400000">
            <a:off x="1750199" y="3321843"/>
            <a:ext cx="207170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944"/>
                                        </p:tgtEl>
                                        <p:attrNameLst>
                                          <p:attrName>style.visibility</p:attrName>
                                        </p:attrNameLst>
                                      </p:cBhvr>
                                      <p:to>
                                        <p:strVal val="visible"/>
                                      </p:to>
                                    </p:set>
                                    <p:animEffect transition="in" filter="diamond(in)">
                                      <p:cBhvr>
                                        <p:cTn id="7" dur="2000"/>
                                        <p:tgtEl>
                                          <p:spTgt spid="36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44" grpId="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79388" y="2111771"/>
            <a:ext cx="8675687" cy="4031873"/>
          </a:xfrm>
          <a:prstGeom prst="rect">
            <a:avLst/>
          </a:prstGeom>
          <a:noFill/>
          <a:ln w="9525">
            <a:noFill/>
            <a:miter lim="800000"/>
            <a:headEnd/>
            <a:tailEnd/>
          </a:ln>
          <a:effectLst/>
        </p:spPr>
        <p:txBody>
          <a:bodyPr>
            <a:spAutoFit/>
          </a:bodyPr>
          <a:lstStyle/>
          <a:p>
            <a:pPr algn="just">
              <a:spcBef>
                <a:spcPct val="50000"/>
              </a:spcBef>
              <a:defRPr/>
            </a:pPr>
            <a:r>
              <a:rPr lang="en-US" sz="3200">
                <a:effectLst>
                  <a:outerShdw blurRad="38100" dist="38100" dir="2700000" algn="tl">
                    <a:srgbClr val="C0C0C0"/>
                  </a:outerShdw>
                </a:effectLst>
                <a:latin typeface="Times New Roman" pitchFamily="18" charset="0"/>
                <a:cs typeface="Times New Roman" pitchFamily="18" charset="0"/>
              </a:rPr>
              <a:t>  Giáp xác rất ...................., sống ở các môi trường nước, một số ở cạn, số nhỏ kí sinh. Các đại diện ....................... như: tôm sông, cua, tôm ở nhờ, rận nước, mọt ẩm ... có tập tính phong phú. Hầu hết giáp xác đều có lợi. Chúng là nguồn .................. của cá và là ....................quan trọng của con người, là loại thuỷ sản ...................... hàng đầu của nước ta hiện nay</a:t>
            </a:r>
            <a:endParaRPr lang="en-US" sz="3200" dirty="0">
              <a:effectLst>
                <a:outerShdw blurRad="38100" dist="38100" dir="2700000" algn="tl">
                  <a:srgbClr val="C0C0C0"/>
                </a:outerShdw>
              </a:effectLst>
              <a:latin typeface="Times New Roman" pitchFamily="18" charset="0"/>
              <a:cs typeface="Times New Roman" pitchFamily="18" charset="0"/>
            </a:endParaRPr>
          </a:p>
        </p:txBody>
      </p:sp>
      <p:sp>
        <p:nvSpPr>
          <p:cNvPr id="128003" name="Text Box 3"/>
          <p:cNvSpPr txBox="1">
            <a:spLocks noChangeArrowheads="1"/>
          </p:cNvSpPr>
          <p:nvPr/>
        </p:nvSpPr>
        <p:spPr bwMode="auto">
          <a:xfrm>
            <a:off x="2857488" y="2092710"/>
            <a:ext cx="1730375" cy="519113"/>
          </a:xfrm>
          <a:prstGeom prst="rect">
            <a:avLst/>
          </a:prstGeom>
          <a:noFill/>
          <a:ln w="9525">
            <a:noFill/>
            <a:miter lim="800000"/>
            <a:headEnd/>
            <a:tailEnd/>
          </a:ln>
          <a:effectLst>
            <a:outerShdw dist="25400" algn="ctr" rotWithShape="0">
              <a:schemeClr val="bg1"/>
            </a:outerShdw>
          </a:effectLst>
        </p:spPr>
        <p:txBody>
          <a:bodyPr>
            <a:spAutoFit/>
          </a:bodyPr>
          <a:lstStyle/>
          <a:p>
            <a:pPr>
              <a:spcBef>
                <a:spcPct val="50000"/>
              </a:spcBef>
              <a:defRPr/>
            </a:pPr>
            <a:r>
              <a:rPr lang="en-US" sz="2800" b="1" dirty="0" err="1">
                <a:solidFill>
                  <a:srgbClr val="FF0000"/>
                </a:solidFill>
                <a:effectLst>
                  <a:outerShdw blurRad="38100" dist="38100" dir="2700000" algn="tl">
                    <a:srgbClr val="C0C0C0"/>
                  </a:outerShdw>
                </a:effectLst>
              </a:rPr>
              <a:t>đa</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dạng</a:t>
            </a:r>
            <a:endParaRPr lang="en-US" sz="2800" b="1" dirty="0">
              <a:solidFill>
                <a:srgbClr val="FF0000"/>
              </a:solidFill>
              <a:effectLst>
                <a:outerShdw blurRad="38100" dist="38100" dir="2700000" algn="tl">
                  <a:srgbClr val="C0C0C0"/>
                </a:outerShdw>
              </a:effectLst>
            </a:endParaRPr>
          </a:p>
        </p:txBody>
      </p:sp>
      <p:sp>
        <p:nvSpPr>
          <p:cNvPr id="128004" name="Text Box 4"/>
          <p:cNvSpPr txBox="1">
            <a:spLocks noChangeArrowheads="1"/>
          </p:cNvSpPr>
          <p:nvPr/>
        </p:nvSpPr>
        <p:spPr bwMode="auto">
          <a:xfrm>
            <a:off x="559009" y="3082522"/>
            <a:ext cx="2378075" cy="519113"/>
          </a:xfrm>
          <a:prstGeom prst="rect">
            <a:avLst/>
          </a:prstGeom>
          <a:noFill/>
          <a:ln w="9525">
            <a:noFill/>
            <a:miter lim="800000"/>
            <a:headEnd/>
            <a:tailEnd/>
          </a:ln>
          <a:effectLst>
            <a:outerShdw dist="28398" dir="1593903" algn="ctr" rotWithShape="0">
              <a:schemeClr val="bg1"/>
            </a:outerShdw>
          </a:effectLst>
        </p:spPr>
        <p:txBody>
          <a:bodyPr>
            <a:spAutoFit/>
          </a:bodyPr>
          <a:lstStyle/>
          <a:p>
            <a:pPr>
              <a:spcBef>
                <a:spcPct val="50000"/>
              </a:spcBef>
              <a:defRPr/>
            </a:pPr>
            <a:r>
              <a:rPr lang="en-US" sz="2800" b="1" dirty="0" err="1">
                <a:solidFill>
                  <a:srgbClr val="FF0000"/>
                </a:solidFill>
                <a:effectLst>
                  <a:outerShdw blurRad="38100" dist="38100" dir="2700000" algn="tl">
                    <a:srgbClr val="C0C0C0"/>
                  </a:outerShdw>
                </a:effectLst>
              </a:rPr>
              <a:t>thường</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gặp</a:t>
            </a:r>
            <a:endParaRPr lang="en-US" sz="2800" b="1" dirty="0">
              <a:solidFill>
                <a:srgbClr val="FF0000"/>
              </a:solidFill>
              <a:effectLst>
                <a:outerShdw blurRad="38100" dist="38100" dir="2700000" algn="tl">
                  <a:srgbClr val="C0C0C0"/>
                </a:outerShdw>
              </a:effectLst>
            </a:endParaRPr>
          </a:p>
        </p:txBody>
      </p:sp>
      <p:sp>
        <p:nvSpPr>
          <p:cNvPr id="128005" name="Text Box 5"/>
          <p:cNvSpPr txBox="1">
            <a:spLocks noChangeArrowheads="1"/>
          </p:cNvSpPr>
          <p:nvPr/>
        </p:nvSpPr>
        <p:spPr bwMode="auto">
          <a:xfrm>
            <a:off x="6396062" y="4112021"/>
            <a:ext cx="1676400" cy="519113"/>
          </a:xfrm>
          <a:prstGeom prst="rect">
            <a:avLst/>
          </a:prstGeom>
          <a:noFill/>
          <a:ln w="9525">
            <a:noFill/>
            <a:miter lim="800000"/>
            <a:headEnd/>
            <a:tailEnd/>
          </a:ln>
          <a:effectLst>
            <a:outerShdw dist="40161" dir="20493903" algn="ctr" rotWithShape="0">
              <a:schemeClr val="bg1"/>
            </a:outerShdw>
          </a:effectLst>
        </p:spPr>
        <p:txBody>
          <a:bodyPr>
            <a:spAutoFit/>
          </a:bodyPr>
          <a:lstStyle/>
          <a:p>
            <a:pPr>
              <a:spcBef>
                <a:spcPct val="50000"/>
              </a:spcBef>
              <a:defRPr/>
            </a:pPr>
            <a:r>
              <a:rPr lang="en-US" sz="2800" b="1" dirty="0" err="1">
                <a:solidFill>
                  <a:srgbClr val="FF0000"/>
                </a:solidFill>
                <a:effectLst>
                  <a:outerShdw blurRad="38100" dist="38100" dir="2700000" algn="tl">
                    <a:srgbClr val="C0C0C0"/>
                  </a:outerShdw>
                </a:effectLst>
              </a:rPr>
              <a:t>thức</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ăn</a:t>
            </a:r>
            <a:endParaRPr lang="en-US" sz="2800" b="1" dirty="0">
              <a:solidFill>
                <a:srgbClr val="FF0000"/>
              </a:solidFill>
              <a:effectLst>
                <a:outerShdw blurRad="38100" dist="38100" dir="2700000" algn="tl">
                  <a:srgbClr val="C0C0C0"/>
                </a:outerShdw>
              </a:effectLst>
            </a:endParaRPr>
          </a:p>
        </p:txBody>
      </p:sp>
      <p:sp>
        <p:nvSpPr>
          <p:cNvPr id="128006" name="Text Box 6"/>
          <p:cNvSpPr txBox="1">
            <a:spLocks noChangeArrowheads="1"/>
          </p:cNvSpPr>
          <p:nvPr/>
        </p:nvSpPr>
        <p:spPr bwMode="auto">
          <a:xfrm>
            <a:off x="1763340" y="4552961"/>
            <a:ext cx="2160588" cy="519113"/>
          </a:xfrm>
          <a:prstGeom prst="rect">
            <a:avLst/>
          </a:prstGeom>
          <a:noFill/>
          <a:ln w="9525">
            <a:noFill/>
            <a:miter lim="800000"/>
            <a:headEnd/>
            <a:tailEnd/>
          </a:ln>
          <a:effectLst>
            <a:outerShdw dist="45791" dir="2021404" algn="ctr" rotWithShape="0">
              <a:schemeClr val="bg1"/>
            </a:outerShdw>
          </a:effectLst>
        </p:spPr>
        <p:txBody>
          <a:bodyPr>
            <a:spAutoFit/>
          </a:bodyPr>
          <a:lstStyle/>
          <a:p>
            <a:pPr>
              <a:spcBef>
                <a:spcPct val="50000"/>
              </a:spcBef>
              <a:defRPr/>
            </a:pPr>
            <a:r>
              <a:rPr lang="en-US" sz="2800" b="1" dirty="0" err="1">
                <a:solidFill>
                  <a:srgbClr val="FF0000"/>
                </a:solidFill>
                <a:effectLst>
                  <a:outerShdw blurRad="38100" dist="38100" dir="2700000" algn="tl">
                    <a:srgbClr val="C0C0C0"/>
                  </a:outerShdw>
                </a:effectLst>
              </a:rPr>
              <a:t>thực</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phẩm</a:t>
            </a:r>
            <a:endParaRPr lang="en-US" sz="2800" b="1" dirty="0">
              <a:solidFill>
                <a:srgbClr val="FF0000"/>
              </a:solidFill>
              <a:effectLst>
                <a:outerShdw blurRad="38100" dist="38100" dir="2700000" algn="tl">
                  <a:srgbClr val="C0C0C0"/>
                </a:outerShdw>
              </a:effectLst>
            </a:endParaRPr>
          </a:p>
        </p:txBody>
      </p:sp>
      <p:sp>
        <p:nvSpPr>
          <p:cNvPr id="128007" name="Text Box 7"/>
          <p:cNvSpPr txBox="1">
            <a:spLocks noChangeArrowheads="1"/>
          </p:cNvSpPr>
          <p:nvPr/>
        </p:nvSpPr>
        <p:spPr bwMode="auto">
          <a:xfrm>
            <a:off x="2772469" y="5070127"/>
            <a:ext cx="2087563" cy="519113"/>
          </a:xfrm>
          <a:prstGeom prst="rect">
            <a:avLst/>
          </a:prstGeom>
          <a:noFill/>
          <a:ln w="9525">
            <a:noFill/>
            <a:miter lim="800000"/>
            <a:headEnd/>
            <a:tailEnd/>
          </a:ln>
          <a:effectLst>
            <a:outerShdw dist="35921" dir="18900000" algn="ctr" rotWithShape="0">
              <a:schemeClr val="bg1"/>
            </a:outerShdw>
          </a:effectLst>
        </p:spPr>
        <p:txBody>
          <a:bodyPr>
            <a:spAutoFit/>
          </a:bodyPr>
          <a:lstStyle/>
          <a:p>
            <a:pPr>
              <a:spcBef>
                <a:spcPct val="50000"/>
              </a:spcBef>
              <a:defRPr/>
            </a:pPr>
            <a:r>
              <a:rPr lang="en-US" sz="2800" b="1" dirty="0" err="1">
                <a:solidFill>
                  <a:srgbClr val="FF0000"/>
                </a:solidFill>
                <a:effectLst>
                  <a:outerShdw blurRad="38100" dist="38100" dir="2700000" algn="tl">
                    <a:srgbClr val="C0C0C0"/>
                  </a:outerShdw>
                </a:effectLst>
              </a:rPr>
              <a:t>xuất</a:t>
            </a:r>
            <a:r>
              <a:rPr lang="en-US" sz="2800" b="1" dirty="0">
                <a:solidFill>
                  <a:srgbClr val="FF0000"/>
                </a:solidFill>
                <a:effectLst>
                  <a:outerShdw blurRad="38100" dist="38100" dir="2700000" algn="tl">
                    <a:srgbClr val="C0C0C0"/>
                  </a:outerShdw>
                </a:effectLst>
              </a:rPr>
              <a:t> </a:t>
            </a:r>
            <a:r>
              <a:rPr lang="en-US" sz="2800" b="1" dirty="0" err="1">
                <a:solidFill>
                  <a:srgbClr val="FF0000"/>
                </a:solidFill>
                <a:effectLst>
                  <a:outerShdw blurRad="38100" dist="38100" dir="2700000" algn="tl">
                    <a:srgbClr val="C0C0C0"/>
                  </a:outerShdw>
                </a:effectLst>
              </a:rPr>
              <a:t>khẩu</a:t>
            </a:r>
            <a:endParaRPr lang="en-US" sz="2800" b="1" dirty="0">
              <a:solidFill>
                <a:srgbClr val="FF0000"/>
              </a:solidFill>
              <a:effectLst>
                <a:outerShdw blurRad="38100" dist="38100" dir="2700000" algn="tl">
                  <a:srgbClr val="C0C0C0"/>
                </a:outerShdw>
              </a:effectLst>
            </a:endParaRPr>
          </a:p>
        </p:txBody>
      </p:sp>
      <p:sp>
        <p:nvSpPr>
          <p:cNvPr id="128009" name="Text Box 9"/>
          <p:cNvSpPr txBox="1">
            <a:spLocks noChangeArrowheads="1"/>
          </p:cNvSpPr>
          <p:nvPr/>
        </p:nvSpPr>
        <p:spPr bwMode="auto">
          <a:xfrm>
            <a:off x="1" y="184358"/>
            <a:ext cx="9144000" cy="1384995"/>
          </a:xfrm>
          <a:prstGeom prst="rect">
            <a:avLst/>
          </a:prstGeom>
          <a:solidFill>
            <a:schemeClr val="bg1"/>
          </a:solidFill>
          <a:ln w="9525">
            <a:noFill/>
            <a:miter lim="800000"/>
            <a:headEnd/>
            <a:tailEnd/>
          </a:ln>
        </p:spPr>
        <p:txBody>
          <a:bodyPr wrap="square">
            <a:spAutoFit/>
          </a:bodyPr>
          <a:lstStyle/>
          <a:p>
            <a:pPr algn="just">
              <a:spcBef>
                <a:spcPct val="50000"/>
              </a:spcBef>
            </a:pPr>
            <a:r>
              <a:rPr lang="en-US" sz="2800" b="1">
                <a:latin typeface="Times New Roman" pitchFamily="18" charset="0"/>
                <a:cs typeface="Times New Roman" pitchFamily="18" charset="0"/>
              </a:rPr>
              <a:t>Hãy chọn các cụm từ phù hợp: </a:t>
            </a:r>
            <a:r>
              <a:rPr lang="en-US" sz="2800" b="1" i="1">
                <a:solidFill>
                  <a:srgbClr val="FF0000"/>
                </a:solidFill>
                <a:latin typeface="Times New Roman" pitchFamily="18" charset="0"/>
                <a:cs typeface="Times New Roman" pitchFamily="18" charset="0"/>
              </a:rPr>
              <a:t>thường gặp, lương thực, đa dạng, thực phẩm, xuất khẩu, thức ăn</a:t>
            </a:r>
            <a:r>
              <a:rPr lang="en-US" sz="2800" b="1">
                <a:latin typeface="Times New Roman" pitchFamily="18" charset="0"/>
                <a:cs typeface="Times New Roman" pitchFamily="18" charset="0"/>
              </a:rPr>
              <a:t> để điền vào chỗ trống thay cho các số 1, 2, 3, ... để hoàn chỉnh các câu sau </a:t>
            </a:r>
          </a:p>
        </p:txBody>
      </p:sp>
      <p:sp>
        <p:nvSpPr>
          <p:cNvPr id="128010" name="Text Box 10"/>
          <p:cNvSpPr txBox="1">
            <a:spLocks noChangeArrowheads="1"/>
          </p:cNvSpPr>
          <p:nvPr/>
        </p:nvSpPr>
        <p:spPr bwMode="auto">
          <a:xfrm>
            <a:off x="3314696" y="2211773"/>
            <a:ext cx="685800" cy="400050"/>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0000FF"/>
                </a:solidFill>
                <a:effectLst>
                  <a:outerShdw blurRad="38100" dist="38100" dir="2700000" algn="tl">
                    <a:srgbClr val="C0C0C0"/>
                  </a:outerShdw>
                </a:effectLst>
              </a:rPr>
              <a:t>(1)</a:t>
            </a:r>
          </a:p>
        </p:txBody>
      </p:sp>
      <p:sp>
        <p:nvSpPr>
          <p:cNvPr id="128011" name="Text Box 11"/>
          <p:cNvSpPr txBox="1">
            <a:spLocks noChangeArrowheads="1"/>
          </p:cNvSpPr>
          <p:nvPr/>
        </p:nvSpPr>
        <p:spPr bwMode="auto">
          <a:xfrm>
            <a:off x="1071538" y="3143642"/>
            <a:ext cx="685800" cy="396875"/>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0000FF"/>
                </a:solidFill>
                <a:effectLst>
                  <a:outerShdw blurRad="38100" dist="38100" dir="2700000" algn="tl">
                    <a:srgbClr val="C0C0C0"/>
                  </a:outerShdw>
                </a:effectLst>
              </a:rPr>
              <a:t>(2)</a:t>
            </a:r>
          </a:p>
        </p:txBody>
      </p:sp>
      <p:sp>
        <p:nvSpPr>
          <p:cNvPr id="128012" name="Text Box 12"/>
          <p:cNvSpPr txBox="1">
            <a:spLocks noChangeArrowheads="1"/>
          </p:cNvSpPr>
          <p:nvPr/>
        </p:nvSpPr>
        <p:spPr bwMode="auto">
          <a:xfrm>
            <a:off x="6457968" y="4215212"/>
            <a:ext cx="685800" cy="396875"/>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0000FF"/>
                </a:solidFill>
                <a:effectLst>
                  <a:outerShdw blurRad="38100" dist="38100" dir="2700000" algn="tl">
                    <a:srgbClr val="C0C0C0"/>
                  </a:outerShdw>
                </a:effectLst>
              </a:rPr>
              <a:t>(3)</a:t>
            </a:r>
          </a:p>
        </p:txBody>
      </p:sp>
      <p:sp>
        <p:nvSpPr>
          <p:cNvPr id="128013" name="Text Box 13"/>
          <p:cNvSpPr txBox="1">
            <a:spLocks noChangeArrowheads="1"/>
          </p:cNvSpPr>
          <p:nvPr/>
        </p:nvSpPr>
        <p:spPr bwMode="auto">
          <a:xfrm>
            <a:off x="2171688" y="4683525"/>
            <a:ext cx="685800" cy="396875"/>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0000FF"/>
                </a:solidFill>
                <a:effectLst>
                  <a:outerShdw blurRad="38100" dist="38100" dir="2700000" algn="tl">
                    <a:srgbClr val="C0C0C0"/>
                  </a:outerShdw>
                </a:effectLst>
              </a:rPr>
              <a:t>(4)</a:t>
            </a:r>
          </a:p>
        </p:txBody>
      </p:sp>
      <p:sp>
        <p:nvSpPr>
          <p:cNvPr id="128014" name="Text Box 14"/>
          <p:cNvSpPr txBox="1">
            <a:spLocks noChangeArrowheads="1"/>
          </p:cNvSpPr>
          <p:nvPr/>
        </p:nvSpPr>
        <p:spPr bwMode="auto">
          <a:xfrm>
            <a:off x="3286116" y="5040715"/>
            <a:ext cx="685800" cy="396875"/>
          </a:xfrm>
          <a:prstGeom prst="rect">
            <a:avLst/>
          </a:prstGeom>
          <a:noFill/>
          <a:ln w="9525">
            <a:noFill/>
            <a:miter lim="800000"/>
            <a:headEnd/>
            <a:tailEnd/>
          </a:ln>
          <a:effectLst/>
        </p:spPr>
        <p:txBody>
          <a:bodyPr>
            <a:spAutoFit/>
          </a:bodyPr>
          <a:lstStyle/>
          <a:p>
            <a:pPr>
              <a:spcBef>
                <a:spcPct val="50000"/>
              </a:spcBef>
              <a:defRPr/>
            </a:pPr>
            <a:r>
              <a:rPr lang="en-US" sz="2000" b="1" dirty="0">
                <a:solidFill>
                  <a:srgbClr val="0000FF"/>
                </a:solidFill>
                <a:effectLst>
                  <a:outerShdw blurRad="38100" dist="38100" dir="2700000" algn="tl">
                    <a:srgbClr val="C0C0C0"/>
                  </a:outerShdw>
                </a:effectLst>
              </a:rPr>
              <a:t>(5)</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8009"/>
                                        </p:tgtEl>
                                        <p:attrNameLst>
                                          <p:attrName>style.visibility</p:attrName>
                                        </p:attrNameLst>
                                      </p:cBhvr>
                                      <p:to>
                                        <p:strVal val="visible"/>
                                      </p:to>
                                    </p:set>
                                    <p:animEffect transition="in" filter="checkerboard(across)">
                                      <p:cBhvr>
                                        <p:cTn id="7" dur="500"/>
                                        <p:tgtEl>
                                          <p:spTgt spid="1280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8002"/>
                                        </p:tgtEl>
                                        <p:attrNameLst>
                                          <p:attrName>style.visibility</p:attrName>
                                        </p:attrNameLst>
                                      </p:cBhvr>
                                      <p:to>
                                        <p:strVal val="visible"/>
                                      </p:to>
                                    </p:set>
                                    <p:animEffect transition="in" filter="checkerboard(across)">
                                      <p:cBhvr>
                                        <p:cTn id="12" dur="500"/>
                                        <p:tgtEl>
                                          <p:spTgt spid="12800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8010"/>
                                        </p:tgtEl>
                                        <p:attrNameLst>
                                          <p:attrName>style.visibility</p:attrName>
                                        </p:attrNameLst>
                                      </p:cBhvr>
                                      <p:to>
                                        <p:strVal val="visible"/>
                                      </p:to>
                                    </p:set>
                                    <p:animEffect transition="in" filter="checkerboard(across)">
                                      <p:cBhvr>
                                        <p:cTn id="15" dur="500"/>
                                        <p:tgtEl>
                                          <p:spTgt spid="1280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28011"/>
                                        </p:tgtEl>
                                        <p:attrNameLst>
                                          <p:attrName>style.visibility</p:attrName>
                                        </p:attrNameLst>
                                      </p:cBhvr>
                                      <p:to>
                                        <p:strVal val="visible"/>
                                      </p:to>
                                    </p:set>
                                    <p:animEffect transition="in" filter="checkerboard(across)">
                                      <p:cBhvr>
                                        <p:cTn id="18" dur="500"/>
                                        <p:tgtEl>
                                          <p:spTgt spid="128011"/>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28012"/>
                                        </p:tgtEl>
                                        <p:attrNameLst>
                                          <p:attrName>style.visibility</p:attrName>
                                        </p:attrNameLst>
                                      </p:cBhvr>
                                      <p:to>
                                        <p:strVal val="visible"/>
                                      </p:to>
                                    </p:set>
                                    <p:animEffect transition="in" filter="checkerboard(across)">
                                      <p:cBhvr>
                                        <p:cTn id="21" dur="500"/>
                                        <p:tgtEl>
                                          <p:spTgt spid="12801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28013"/>
                                        </p:tgtEl>
                                        <p:attrNameLst>
                                          <p:attrName>style.visibility</p:attrName>
                                        </p:attrNameLst>
                                      </p:cBhvr>
                                      <p:to>
                                        <p:strVal val="visible"/>
                                      </p:to>
                                    </p:set>
                                    <p:animEffect transition="in" filter="checkerboard(across)">
                                      <p:cBhvr>
                                        <p:cTn id="24" dur="500"/>
                                        <p:tgtEl>
                                          <p:spTgt spid="12801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28014"/>
                                        </p:tgtEl>
                                        <p:attrNameLst>
                                          <p:attrName>style.visibility</p:attrName>
                                        </p:attrNameLst>
                                      </p:cBhvr>
                                      <p:to>
                                        <p:strVal val="visible"/>
                                      </p:to>
                                    </p:set>
                                    <p:animEffect transition="in" filter="checkerboard(across)">
                                      <p:cBhvr>
                                        <p:cTn id="27" dur="500"/>
                                        <p:tgtEl>
                                          <p:spTgt spid="1280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28010"/>
                                        </p:tgtEl>
                                      </p:cBhvr>
                                    </p:animEffect>
                                    <p:set>
                                      <p:cBhvr>
                                        <p:cTn id="32" dur="1" fill="hold">
                                          <p:stCondLst>
                                            <p:cond delay="499"/>
                                          </p:stCondLst>
                                        </p:cTn>
                                        <p:tgtEl>
                                          <p:spTgt spid="128010"/>
                                        </p:tgtEl>
                                        <p:attrNameLst>
                                          <p:attrName>style.visibility</p:attrName>
                                        </p:attrNameLst>
                                      </p:cBhvr>
                                      <p:to>
                                        <p:strVal val="hidden"/>
                                      </p:to>
                                    </p:set>
                                  </p:childTnLst>
                                </p:cTn>
                              </p:par>
                              <p:par>
                                <p:cTn id="33" presetID="5" presetClass="entr" presetSubtype="10" fill="hold" grpId="0" nodeType="withEffect">
                                  <p:stCondLst>
                                    <p:cond delay="0"/>
                                  </p:stCondLst>
                                  <p:childTnLst>
                                    <p:set>
                                      <p:cBhvr>
                                        <p:cTn id="34" dur="1" fill="hold">
                                          <p:stCondLst>
                                            <p:cond delay="0"/>
                                          </p:stCondLst>
                                        </p:cTn>
                                        <p:tgtEl>
                                          <p:spTgt spid="128003"/>
                                        </p:tgtEl>
                                        <p:attrNameLst>
                                          <p:attrName>style.visibility</p:attrName>
                                        </p:attrNameLst>
                                      </p:cBhvr>
                                      <p:to>
                                        <p:strVal val="visible"/>
                                      </p:to>
                                    </p:set>
                                    <p:animEffect transition="in" filter="checkerboard(across)">
                                      <p:cBhvr>
                                        <p:cTn id="35" dur="500"/>
                                        <p:tgtEl>
                                          <p:spTgt spid="12800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grpId="1" nodeType="clickEffect">
                                  <p:stCondLst>
                                    <p:cond delay="0"/>
                                  </p:stCondLst>
                                  <p:childTnLst>
                                    <p:animEffect transition="out" filter="blinds(horizontal)">
                                      <p:cBhvr>
                                        <p:cTn id="39" dur="500"/>
                                        <p:tgtEl>
                                          <p:spTgt spid="128011"/>
                                        </p:tgtEl>
                                      </p:cBhvr>
                                    </p:animEffect>
                                    <p:set>
                                      <p:cBhvr>
                                        <p:cTn id="40" dur="1" fill="hold">
                                          <p:stCondLst>
                                            <p:cond delay="499"/>
                                          </p:stCondLst>
                                        </p:cTn>
                                        <p:tgtEl>
                                          <p:spTgt spid="128011"/>
                                        </p:tgtEl>
                                        <p:attrNameLst>
                                          <p:attrName>style.visibility</p:attrName>
                                        </p:attrNameLst>
                                      </p:cBhvr>
                                      <p:to>
                                        <p:strVal val="hidden"/>
                                      </p:to>
                                    </p:set>
                                  </p:childTnLst>
                                </p:cTn>
                              </p:par>
                              <p:par>
                                <p:cTn id="41" presetID="5" presetClass="entr" presetSubtype="10" fill="hold" grpId="0" nodeType="withEffect">
                                  <p:stCondLst>
                                    <p:cond delay="0"/>
                                  </p:stCondLst>
                                  <p:childTnLst>
                                    <p:set>
                                      <p:cBhvr>
                                        <p:cTn id="42" dur="1" fill="hold">
                                          <p:stCondLst>
                                            <p:cond delay="0"/>
                                          </p:stCondLst>
                                        </p:cTn>
                                        <p:tgtEl>
                                          <p:spTgt spid="128004"/>
                                        </p:tgtEl>
                                        <p:attrNameLst>
                                          <p:attrName>style.visibility</p:attrName>
                                        </p:attrNameLst>
                                      </p:cBhvr>
                                      <p:to>
                                        <p:strVal val="visible"/>
                                      </p:to>
                                    </p:set>
                                    <p:animEffect transition="in" filter="checkerboard(across)">
                                      <p:cBhvr>
                                        <p:cTn id="43" dur="500"/>
                                        <p:tgtEl>
                                          <p:spTgt spid="12800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xit" presetSubtype="10" fill="hold" grpId="1" nodeType="clickEffect">
                                  <p:stCondLst>
                                    <p:cond delay="0"/>
                                  </p:stCondLst>
                                  <p:childTnLst>
                                    <p:animEffect transition="out" filter="blinds(horizontal)">
                                      <p:cBhvr>
                                        <p:cTn id="47" dur="500"/>
                                        <p:tgtEl>
                                          <p:spTgt spid="128012"/>
                                        </p:tgtEl>
                                      </p:cBhvr>
                                    </p:animEffect>
                                    <p:set>
                                      <p:cBhvr>
                                        <p:cTn id="48" dur="1" fill="hold">
                                          <p:stCondLst>
                                            <p:cond delay="499"/>
                                          </p:stCondLst>
                                        </p:cTn>
                                        <p:tgtEl>
                                          <p:spTgt spid="128012"/>
                                        </p:tgtEl>
                                        <p:attrNameLst>
                                          <p:attrName>style.visibility</p:attrName>
                                        </p:attrNameLst>
                                      </p:cBhvr>
                                      <p:to>
                                        <p:strVal val="hidden"/>
                                      </p:to>
                                    </p:set>
                                  </p:childTnLst>
                                </p:cTn>
                              </p:par>
                              <p:par>
                                <p:cTn id="49" presetID="5" presetClass="entr" presetSubtype="10" fill="hold" grpId="0" nodeType="withEffect">
                                  <p:stCondLst>
                                    <p:cond delay="0"/>
                                  </p:stCondLst>
                                  <p:childTnLst>
                                    <p:set>
                                      <p:cBhvr>
                                        <p:cTn id="50" dur="1" fill="hold">
                                          <p:stCondLst>
                                            <p:cond delay="0"/>
                                          </p:stCondLst>
                                        </p:cTn>
                                        <p:tgtEl>
                                          <p:spTgt spid="128005"/>
                                        </p:tgtEl>
                                        <p:attrNameLst>
                                          <p:attrName>style.visibility</p:attrName>
                                        </p:attrNameLst>
                                      </p:cBhvr>
                                      <p:to>
                                        <p:strVal val="visible"/>
                                      </p:to>
                                    </p:set>
                                    <p:animEffect transition="in" filter="checkerboard(across)">
                                      <p:cBhvr>
                                        <p:cTn id="51" dur="500"/>
                                        <p:tgtEl>
                                          <p:spTgt spid="12800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xit" presetSubtype="10" fill="hold" grpId="1" nodeType="clickEffect">
                                  <p:stCondLst>
                                    <p:cond delay="0"/>
                                  </p:stCondLst>
                                  <p:childTnLst>
                                    <p:animEffect transition="out" filter="blinds(horizontal)">
                                      <p:cBhvr>
                                        <p:cTn id="55" dur="500"/>
                                        <p:tgtEl>
                                          <p:spTgt spid="128013"/>
                                        </p:tgtEl>
                                      </p:cBhvr>
                                    </p:animEffect>
                                    <p:set>
                                      <p:cBhvr>
                                        <p:cTn id="56" dur="1" fill="hold">
                                          <p:stCondLst>
                                            <p:cond delay="499"/>
                                          </p:stCondLst>
                                        </p:cTn>
                                        <p:tgtEl>
                                          <p:spTgt spid="128013"/>
                                        </p:tgtEl>
                                        <p:attrNameLst>
                                          <p:attrName>style.visibility</p:attrName>
                                        </p:attrNameLst>
                                      </p:cBhvr>
                                      <p:to>
                                        <p:strVal val="hidden"/>
                                      </p:to>
                                    </p:set>
                                  </p:childTnLst>
                                </p:cTn>
                              </p:par>
                              <p:par>
                                <p:cTn id="57" presetID="5" presetClass="entr" presetSubtype="10" fill="hold" grpId="0" nodeType="withEffect">
                                  <p:stCondLst>
                                    <p:cond delay="0"/>
                                  </p:stCondLst>
                                  <p:childTnLst>
                                    <p:set>
                                      <p:cBhvr>
                                        <p:cTn id="58" dur="1" fill="hold">
                                          <p:stCondLst>
                                            <p:cond delay="0"/>
                                          </p:stCondLst>
                                        </p:cTn>
                                        <p:tgtEl>
                                          <p:spTgt spid="128006"/>
                                        </p:tgtEl>
                                        <p:attrNameLst>
                                          <p:attrName>style.visibility</p:attrName>
                                        </p:attrNameLst>
                                      </p:cBhvr>
                                      <p:to>
                                        <p:strVal val="visible"/>
                                      </p:to>
                                    </p:set>
                                    <p:animEffect transition="in" filter="checkerboard(across)">
                                      <p:cBhvr>
                                        <p:cTn id="59" dur="500"/>
                                        <p:tgtEl>
                                          <p:spTgt spid="12800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xit" presetSubtype="10" fill="hold" grpId="1" nodeType="clickEffect">
                                  <p:stCondLst>
                                    <p:cond delay="0"/>
                                  </p:stCondLst>
                                  <p:childTnLst>
                                    <p:animEffect transition="out" filter="blinds(horizontal)">
                                      <p:cBhvr>
                                        <p:cTn id="63" dur="500"/>
                                        <p:tgtEl>
                                          <p:spTgt spid="128014"/>
                                        </p:tgtEl>
                                      </p:cBhvr>
                                    </p:animEffect>
                                    <p:set>
                                      <p:cBhvr>
                                        <p:cTn id="64" dur="1" fill="hold">
                                          <p:stCondLst>
                                            <p:cond delay="499"/>
                                          </p:stCondLst>
                                        </p:cTn>
                                        <p:tgtEl>
                                          <p:spTgt spid="128014"/>
                                        </p:tgtEl>
                                        <p:attrNameLst>
                                          <p:attrName>style.visibility</p:attrName>
                                        </p:attrNameLst>
                                      </p:cBhvr>
                                      <p:to>
                                        <p:strVal val="hidden"/>
                                      </p:to>
                                    </p:set>
                                  </p:childTnLst>
                                </p:cTn>
                              </p:par>
                              <p:par>
                                <p:cTn id="65" presetID="5" presetClass="entr" presetSubtype="10" fill="hold" grpId="0" nodeType="withEffect">
                                  <p:stCondLst>
                                    <p:cond delay="0"/>
                                  </p:stCondLst>
                                  <p:childTnLst>
                                    <p:set>
                                      <p:cBhvr>
                                        <p:cTn id="66" dur="1" fill="hold">
                                          <p:stCondLst>
                                            <p:cond delay="0"/>
                                          </p:stCondLst>
                                        </p:cTn>
                                        <p:tgtEl>
                                          <p:spTgt spid="128007"/>
                                        </p:tgtEl>
                                        <p:attrNameLst>
                                          <p:attrName>style.visibility</p:attrName>
                                        </p:attrNameLst>
                                      </p:cBhvr>
                                      <p:to>
                                        <p:strVal val="visible"/>
                                      </p:to>
                                    </p:set>
                                    <p:animEffect transition="in" filter="checkerboard(across)">
                                      <p:cBhvr>
                                        <p:cTn id="67" dur="500"/>
                                        <p:tgtEl>
                                          <p:spTgt spid="128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p:bldP spid="128004" grpId="0"/>
      <p:bldP spid="128005" grpId="0"/>
      <p:bldP spid="128006" grpId="0"/>
      <p:bldP spid="128007" grpId="0"/>
      <p:bldP spid="128009" grpId="0" animBg="1"/>
      <p:bldP spid="128010" grpId="0"/>
      <p:bldP spid="128010" grpId="1"/>
      <p:bldP spid="128011" grpId="0"/>
      <p:bldP spid="128011" grpId="1"/>
      <p:bldP spid="128012" grpId="0"/>
      <p:bldP spid="128012" grpId="1"/>
      <p:bldP spid="128013" grpId="0"/>
      <p:bldP spid="128013" grpId="1"/>
      <p:bldP spid="128014" grpId="0"/>
      <p:bldP spid="128014"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381000" y="685800"/>
            <a:ext cx="8458200" cy="2638425"/>
          </a:xfrm>
        </p:spPr>
        <p:style>
          <a:lnRef idx="1">
            <a:schemeClr val="accent4"/>
          </a:lnRef>
          <a:fillRef idx="3">
            <a:schemeClr val="accent4"/>
          </a:fillRef>
          <a:effectRef idx="2">
            <a:schemeClr val="accent4"/>
          </a:effectRef>
          <a:fontRef idx="minor">
            <a:schemeClr val="lt1"/>
          </a:fontRef>
        </p:style>
        <p:txBody>
          <a:bodyPr>
            <a:normAutofit/>
          </a:bodyPr>
          <a:lstStyle/>
          <a:p>
            <a:pPr algn="just"/>
            <a:r>
              <a:rPr lang="en-US" altLang="en-US" sz="7400"/>
              <a:t>C</a:t>
            </a:r>
            <a:r>
              <a:rPr lang="en-US" altLang="en-US" sz="7400" smtClean="0"/>
              <a:t>húc các em học tốt và chăm ngoan!</a:t>
            </a:r>
            <a:endParaRPr lang="en-US" altLang="en-US" sz="74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810000"/>
            <a:ext cx="4762500" cy="2676525"/>
          </a:xfrm>
          <a:prstGeom prst="rect">
            <a:avLst/>
          </a:prstGeom>
        </p:spPr>
      </p:pic>
    </p:spTree>
    <p:extLst>
      <p:ext uri="{BB962C8B-B14F-4D97-AF65-F5344CB8AC3E}">
        <p14:creationId xmlns:p14="http://schemas.microsoft.com/office/powerpoint/2010/main" val="1062740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fltVal val="0"/>
                                          </p:val>
                                        </p:tav>
                                        <p:tav tm="100000">
                                          <p:val>
                                            <p:strVal val="#ppt_w"/>
                                          </p:val>
                                        </p:tav>
                                      </p:tavLst>
                                    </p:anim>
                                    <p:anim calcmode="lin" valueType="num">
                                      <p:cBhvr>
                                        <p:cTn id="8" dur="1000" fill="hold"/>
                                        <p:tgtEl>
                                          <p:spTgt spid="60418"/>
                                        </p:tgtEl>
                                        <p:attrNameLst>
                                          <p:attrName>ppt_h</p:attrName>
                                        </p:attrNameLst>
                                      </p:cBhvr>
                                      <p:tavLst>
                                        <p:tav tm="0">
                                          <p:val>
                                            <p:fltVal val="0"/>
                                          </p:val>
                                        </p:tav>
                                        <p:tav tm="100000">
                                          <p:val>
                                            <p:strVal val="#ppt_h"/>
                                          </p:val>
                                        </p:tav>
                                      </p:tavLst>
                                    </p:anim>
                                    <p:animEffect transition="in" filter="fade">
                                      <p:cBhvr>
                                        <p:cTn id="9" dur="10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564" name="Group 180"/>
          <p:cNvGraphicFramePr>
            <a:graphicFrameLocks noGrp="1"/>
          </p:cNvGraphicFramePr>
          <p:nvPr>
            <p:ph idx="1"/>
            <p:extLst>
              <p:ext uri="{D42A27DB-BD31-4B8C-83A1-F6EECF244321}">
                <p14:modId xmlns:p14="http://schemas.microsoft.com/office/powerpoint/2010/main" val="2061934385"/>
              </p:ext>
            </p:extLst>
          </p:nvPr>
        </p:nvGraphicFramePr>
        <p:xfrm>
          <a:off x="0" y="714356"/>
          <a:ext cx="8715404" cy="6142059"/>
        </p:xfrm>
        <a:graphic>
          <a:graphicData uri="http://schemas.openxmlformats.org/drawingml/2006/table">
            <a:tbl>
              <a:tblPr/>
              <a:tblGrid>
                <a:gridCol w="2845527"/>
                <a:gridCol w="1422785"/>
                <a:gridCol w="1482057"/>
                <a:gridCol w="1553217"/>
                <a:gridCol w="1411818"/>
              </a:tblGrid>
              <a:tr h="1089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Lối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err="1" smtClean="0">
                          <a:ln>
                            <a:noFill/>
                          </a:ln>
                          <a:solidFill>
                            <a:schemeClr val="tx1"/>
                          </a:solidFill>
                          <a:effectLst/>
                          <a:latin typeface="Times New Roman" pitchFamily="18" charset="0"/>
                          <a:cs typeface="Times New Roman" pitchFamily="18" charset="0"/>
                        </a:rPr>
                        <a:t>sống</a:t>
                      </a: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môi trường sống</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Kích</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thước</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Cơ</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quan</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di</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chuyển</a:t>
                      </a: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831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B0F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2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8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8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2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299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8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1403ED"/>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5427" name="Text Box 151"/>
          <p:cNvSpPr txBox="1">
            <a:spLocks noChangeArrowheads="1"/>
          </p:cNvSpPr>
          <p:nvPr/>
        </p:nvSpPr>
        <p:spPr bwMode="auto">
          <a:xfrm>
            <a:off x="381000" y="762000"/>
            <a:ext cx="1181100" cy="338138"/>
          </a:xfrm>
          <a:prstGeom prst="rect">
            <a:avLst/>
          </a:prstGeom>
          <a:noFill/>
          <a:ln w="9525">
            <a:noFill/>
            <a:miter lim="800000"/>
            <a:headEnd/>
            <a:tailEnd/>
          </a:ln>
        </p:spPr>
        <p:txBody>
          <a:bodyPr>
            <a:spAutoFit/>
          </a:bodyPr>
          <a:lstStyle/>
          <a:p>
            <a:pPr>
              <a:spcBef>
                <a:spcPct val="50000"/>
              </a:spcBef>
            </a:pPr>
            <a:r>
              <a:rPr lang="en-US" sz="1600" b="1" dirty="0" err="1"/>
              <a:t>Đặc</a:t>
            </a:r>
            <a:r>
              <a:rPr lang="en-US" sz="1600" b="1" dirty="0"/>
              <a:t> </a:t>
            </a:r>
            <a:r>
              <a:rPr lang="en-US" sz="1600" b="1" dirty="0" err="1"/>
              <a:t>điểm</a:t>
            </a:r>
            <a:endParaRPr lang="en-US" sz="1600" b="1" dirty="0"/>
          </a:p>
        </p:txBody>
      </p:sp>
      <p:sp>
        <p:nvSpPr>
          <p:cNvPr id="15428" name="Text Box 152"/>
          <p:cNvSpPr txBox="1">
            <a:spLocks noChangeArrowheads="1"/>
          </p:cNvSpPr>
          <p:nvPr/>
        </p:nvSpPr>
        <p:spPr bwMode="auto">
          <a:xfrm>
            <a:off x="38100" y="1371600"/>
            <a:ext cx="1181100" cy="338138"/>
          </a:xfrm>
          <a:prstGeom prst="rect">
            <a:avLst/>
          </a:prstGeom>
          <a:noFill/>
          <a:ln w="9525">
            <a:noFill/>
            <a:miter lim="800000"/>
            <a:headEnd/>
            <a:tailEnd/>
          </a:ln>
        </p:spPr>
        <p:txBody>
          <a:bodyPr>
            <a:spAutoFit/>
          </a:bodyPr>
          <a:lstStyle/>
          <a:p>
            <a:pPr>
              <a:spcBef>
                <a:spcPct val="50000"/>
              </a:spcBef>
            </a:pPr>
            <a:r>
              <a:rPr lang="en-US" sz="1600" b="1">
                <a:solidFill>
                  <a:srgbClr val="FFC000"/>
                </a:solidFill>
              </a:rPr>
              <a:t>Đại diện</a:t>
            </a:r>
          </a:p>
        </p:txBody>
      </p:sp>
      <p:cxnSp>
        <p:nvCxnSpPr>
          <p:cNvPr id="15429" name="Straight Connector 11"/>
          <p:cNvCxnSpPr>
            <a:cxnSpLocks noChangeShapeType="1"/>
          </p:cNvCxnSpPr>
          <p:nvPr/>
        </p:nvCxnSpPr>
        <p:spPr bwMode="auto">
          <a:xfrm>
            <a:off x="0" y="762000"/>
            <a:ext cx="1524000" cy="914400"/>
          </a:xfrm>
          <a:prstGeom prst="line">
            <a:avLst/>
          </a:prstGeom>
          <a:noFill/>
          <a:ln w="9525" algn="ctr">
            <a:solidFill>
              <a:schemeClr val="tx1"/>
            </a:solidFill>
            <a:round/>
            <a:headEnd/>
            <a:tailEnd/>
          </a:ln>
        </p:spPr>
      </p:cxnSp>
      <p:pic>
        <p:nvPicPr>
          <p:cNvPr id="15430" name="Picture 5" descr="mot am 1"/>
          <p:cNvPicPr>
            <a:picLocks noChangeAspect="1" noChangeArrowheads="1"/>
          </p:cNvPicPr>
          <p:nvPr/>
        </p:nvPicPr>
        <p:blipFill>
          <a:blip r:embed="rId3"/>
          <a:srcRect/>
          <a:stretch>
            <a:fillRect/>
          </a:stretch>
        </p:blipFill>
        <p:spPr bwMode="auto">
          <a:xfrm>
            <a:off x="1374685" y="1815225"/>
            <a:ext cx="696985" cy="542206"/>
          </a:xfrm>
          <a:prstGeom prst="rect">
            <a:avLst/>
          </a:prstGeom>
          <a:solidFill>
            <a:schemeClr val="bg1"/>
          </a:solidFill>
          <a:ln w="9525">
            <a:solidFill>
              <a:schemeClr val="bg1"/>
            </a:solidFill>
            <a:miter lim="800000"/>
            <a:headEnd/>
            <a:tailEnd/>
          </a:ln>
        </p:spPr>
      </p:pic>
      <p:pic>
        <p:nvPicPr>
          <p:cNvPr id="15431" name="Picture 7" descr="con sun 3"/>
          <p:cNvPicPr>
            <a:picLocks noChangeAspect="1" noChangeArrowheads="1"/>
          </p:cNvPicPr>
          <p:nvPr/>
        </p:nvPicPr>
        <p:blipFill>
          <a:blip r:embed="rId4">
            <a:lum bright="12000" contrast="-6000"/>
          </a:blip>
          <a:srcRect/>
          <a:stretch>
            <a:fillRect/>
          </a:stretch>
        </p:blipFill>
        <p:spPr bwMode="auto">
          <a:xfrm>
            <a:off x="1500166" y="2505075"/>
            <a:ext cx="600075" cy="542925"/>
          </a:xfrm>
          <a:prstGeom prst="rect">
            <a:avLst/>
          </a:prstGeom>
          <a:noFill/>
          <a:ln w="9525">
            <a:noFill/>
            <a:miter lim="800000"/>
            <a:headEnd/>
            <a:tailEnd/>
          </a:ln>
        </p:spPr>
      </p:pic>
      <p:sp>
        <p:nvSpPr>
          <p:cNvPr id="15432" name="TextBox 10"/>
          <p:cNvSpPr txBox="1">
            <a:spLocks noChangeArrowheads="1"/>
          </p:cNvSpPr>
          <p:nvPr/>
        </p:nvSpPr>
        <p:spPr bwMode="auto">
          <a:xfrm>
            <a:off x="-76200" y="1884363"/>
            <a:ext cx="1524000" cy="369332"/>
          </a:xfrm>
          <a:prstGeom prst="rect">
            <a:avLst/>
          </a:prstGeom>
          <a:noFill/>
          <a:ln w="9525">
            <a:noFill/>
            <a:miter lim="800000"/>
            <a:headEnd/>
            <a:tailEnd/>
          </a:ln>
        </p:spPr>
        <p:txBody>
          <a:bodyPr wrap="square">
            <a:spAutoFit/>
          </a:bodyPr>
          <a:lstStyle/>
          <a:p>
            <a:r>
              <a:rPr lang="en-US" b="1">
                <a:solidFill>
                  <a:srgbClr val="008000"/>
                </a:solidFill>
                <a:latin typeface="Arial" pitchFamily="34" charset="0"/>
                <a:cs typeface="Arial" pitchFamily="34" charset="0"/>
              </a:rPr>
              <a:t>1. </a:t>
            </a:r>
            <a:r>
              <a:rPr lang="en-US" b="1" smtClean="0">
                <a:solidFill>
                  <a:srgbClr val="008000"/>
                </a:solidFill>
                <a:latin typeface="Arial" pitchFamily="34" charset="0"/>
                <a:cs typeface="Arial" pitchFamily="34" charset="0"/>
              </a:rPr>
              <a:t>Mọt </a:t>
            </a:r>
            <a:r>
              <a:rPr lang="en-US" b="1">
                <a:solidFill>
                  <a:srgbClr val="008000"/>
                </a:solidFill>
                <a:latin typeface="Arial" pitchFamily="34" charset="0"/>
                <a:cs typeface="Arial" pitchFamily="34" charset="0"/>
              </a:rPr>
              <a:t>ẩm</a:t>
            </a:r>
          </a:p>
        </p:txBody>
      </p:sp>
      <p:sp>
        <p:nvSpPr>
          <p:cNvPr id="15433" name="TextBox 13"/>
          <p:cNvSpPr txBox="1">
            <a:spLocks noChangeArrowheads="1"/>
          </p:cNvSpPr>
          <p:nvPr/>
        </p:nvSpPr>
        <p:spPr bwMode="auto">
          <a:xfrm>
            <a:off x="-76201" y="3349625"/>
            <a:ext cx="1941963" cy="369332"/>
          </a:xfrm>
          <a:prstGeom prst="rect">
            <a:avLst/>
          </a:prstGeom>
          <a:noFill/>
          <a:ln w="9525">
            <a:noFill/>
            <a:miter lim="800000"/>
            <a:headEnd/>
            <a:tailEnd/>
          </a:ln>
        </p:spPr>
        <p:txBody>
          <a:bodyPr wrap="square">
            <a:spAutoFit/>
          </a:bodyPr>
          <a:lstStyle/>
          <a:p>
            <a:r>
              <a:rPr lang="en-US" b="1">
                <a:solidFill>
                  <a:srgbClr val="1403ED"/>
                </a:solidFill>
                <a:latin typeface="Arial" pitchFamily="34" charset="0"/>
                <a:cs typeface="Arial" pitchFamily="34" charset="0"/>
              </a:rPr>
              <a:t>3. Rận nước</a:t>
            </a:r>
          </a:p>
        </p:txBody>
      </p:sp>
      <p:sp>
        <p:nvSpPr>
          <p:cNvPr id="15434" name="TextBox 14"/>
          <p:cNvSpPr txBox="1">
            <a:spLocks noChangeArrowheads="1"/>
          </p:cNvSpPr>
          <p:nvPr/>
        </p:nvSpPr>
        <p:spPr bwMode="auto">
          <a:xfrm>
            <a:off x="-76200" y="4191000"/>
            <a:ext cx="1600200" cy="369332"/>
          </a:xfrm>
          <a:prstGeom prst="rect">
            <a:avLst/>
          </a:prstGeom>
          <a:noFill/>
          <a:ln w="9525">
            <a:noFill/>
            <a:miter lim="800000"/>
            <a:headEnd/>
            <a:tailEnd/>
          </a:ln>
        </p:spPr>
        <p:txBody>
          <a:bodyPr>
            <a:spAutoFit/>
          </a:bodyPr>
          <a:lstStyle/>
          <a:p>
            <a:r>
              <a:rPr lang="en-US" b="1">
                <a:solidFill>
                  <a:srgbClr val="660066"/>
                </a:solidFill>
                <a:latin typeface="Arial" pitchFamily="34" charset="0"/>
                <a:cs typeface="Arial" pitchFamily="34" charset="0"/>
              </a:rPr>
              <a:t>4. Chân kiếm</a:t>
            </a:r>
          </a:p>
        </p:txBody>
      </p:sp>
      <p:sp>
        <p:nvSpPr>
          <p:cNvPr id="15435" name="TextBox 15"/>
          <p:cNvSpPr txBox="1">
            <a:spLocks noChangeArrowheads="1"/>
          </p:cNvSpPr>
          <p:nvPr/>
        </p:nvSpPr>
        <p:spPr bwMode="auto">
          <a:xfrm>
            <a:off x="77622" y="4817226"/>
            <a:ext cx="1676400" cy="646331"/>
          </a:xfrm>
          <a:prstGeom prst="rect">
            <a:avLst/>
          </a:prstGeom>
          <a:noFill/>
          <a:ln w="9525">
            <a:noFill/>
            <a:miter lim="800000"/>
            <a:headEnd/>
            <a:tailEnd/>
          </a:ln>
        </p:spPr>
        <p:txBody>
          <a:bodyPr>
            <a:spAutoFit/>
          </a:bodyPr>
          <a:lstStyle/>
          <a:p>
            <a:r>
              <a:rPr lang="en-US" b="1">
                <a:solidFill>
                  <a:srgbClr val="F09010"/>
                </a:solidFill>
                <a:latin typeface="Arial" pitchFamily="34" charset="0"/>
                <a:cs typeface="Arial" pitchFamily="34" charset="0"/>
              </a:rPr>
              <a:t>5. Cua đồng </a:t>
            </a:r>
          </a:p>
          <a:p>
            <a:r>
              <a:rPr lang="en-US" b="1">
                <a:solidFill>
                  <a:srgbClr val="F09010"/>
                </a:solidFill>
                <a:latin typeface="Arial" pitchFamily="34" charset="0"/>
                <a:cs typeface="Arial" pitchFamily="34" charset="0"/>
              </a:rPr>
              <a:t>      đực</a:t>
            </a:r>
          </a:p>
        </p:txBody>
      </p:sp>
      <p:sp>
        <p:nvSpPr>
          <p:cNvPr id="15436" name="TextBox 16"/>
          <p:cNvSpPr txBox="1">
            <a:spLocks noChangeArrowheads="1"/>
          </p:cNvSpPr>
          <p:nvPr/>
        </p:nvSpPr>
        <p:spPr bwMode="auto">
          <a:xfrm>
            <a:off x="80322" y="5439504"/>
            <a:ext cx="1697512" cy="369332"/>
          </a:xfrm>
          <a:prstGeom prst="rect">
            <a:avLst/>
          </a:prstGeom>
          <a:noFill/>
          <a:ln w="9525">
            <a:noFill/>
            <a:miter lim="800000"/>
            <a:headEnd/>
            <a:tailEnd/>
          </a:ln>
        </p:spPr>
        <p:txBody>
          <a:bodyPr wrap="square">
            <a:spAutoFit/>
          </a:bodyPr>
          <a:lstStyle/>
          <a:p>
            <a:r>
              <a:rPr lang="en-US" b="1">
                <a:solidFill>
                  <a:srgbClr val="002060"/>
                </a:solidFill>
                <a:latin typeface="Arial" pitchFamily="34" charset="0"/>
                <a:cs typeface="Arial" pitchFamily="34" charset="0"/>
              </a:rPr>
              <a:t>6. Cua </a:t>
            </a:r>
            <a:r>
              <a:rPr lang="en-US" b="1" smtClean="0">
                <a:solidFill>
                  <a:srgbClr val="002060"/>
                </a:solidFill>
                <a:latin typeface="Arial" pitchFamily="34" charset="0"/>
                <a:cs typeface="Arial" pitchFamily="34" charset="0"/>
              </a:rPr>
              <a:t>nhện</a:t>
            </a:r>
            <a:endParaRPr lang="en-US" b="1">
              <a:solidFill>
                <a:srgbClr val="002060"/>
              </a:solidFill>
              <a:latin typeface="Arial" pitchFamily="34" charset="0"/>
              <a:cs typeface="Arial" pitchFamily="34" charset="0"/>
            </a:endParaRPr>
          </a:p>
        </p:txBody>
      </p:sp>
      <p:sp>
        <p:nvSpPr>
          <p:cNvPr id="15437" name="TextBox 17"/>
          <p:cNvSpPr txBox="1">
            <a:spLocks noChangeArrowheads="1"/>
          </p:cNvSpPr>
          <p:nvPr/>
        </p:nvSpPr>
        <p:spPr bwMode="auto">
          <a:xfrm>
            <a:off x="-23789" y="6271572"/>
            <a:ext cx="1676400" cy="369332"/>
          </a:xfrm>
          <a:prstGeom prst="rect">
            <a:avLst/>
          </a:prstGeom>
          <a:noFill/>
          <a:ln w="9525">
            <a:noFill/>
            <a:miter lim="800000"/>
            <a:headEnd/>
            <a:tailEnd/>
          </a:ln>
        </p:spPr>
        <p:txBody>
          <a:bodyPr>
            <a:spAutoFit/>
          </a:bodyPr>
          <a:lstStyle/>
          <a:p>
            <a:r>
              <a:rPr lang="en-US" b="1">
                <a:solidFill>
                  <a:srgbClr val="FF0000"/>
                </a:solidFill>
                <a:latin typeface="Arial" pitchFamily="34" charset="0"/>
                <a:cs typeface="Arial" pitchFamily="34" charset="0"/>
              </a:rPr>
              <a:t>7. </a:t>
            </a:r>
            <a:r>
              <a:rPr lang="en-US" b="1" smtClean="0">
                <a:solidFill>
                  <a:srgbClr val="FF0000"/>
                </a:solidFill>
                <a:latin typeface="Arial" pitchFamily="34" charset="0"/>
                <a:cs typeface="Arial" pitchFamily="34" charset="0"/>
              </a:rPr>
              <a:t>Tôm </a:t>
            </a:r>
            <a:r>
              <a:rPr lang="en-US" b="1">
                <a:solidFill>
                  <a:srgbClr val="FF0000"/>
                </a:solidFill>
                <a:latin typeface="Arial" pitchFamily="34" charset="0"/>
                <a:cs typeface="Arial" pitchFamily="34" charset="0"/>
              </a:rPr>
              <a:t>ở nhờ</a:t>
            </a:r>
          </a:p>
        </p:txBody>
      </p:sp>
      <p:pic>
        <p:nvPicPr>
          <p:cNvPr id="15438" name="Picture 4" descr="ran nuoc 3"/>
          <p:cNvPicPr>
            <a:picLocks noChangeAspect="1" noChangeArrowheads="1"/>
          </p:cNvPicPr>
          <p:nvPr/>
        </p:nvPicPr>
        <p:blipFill>
          <a:blip r:embed="rId5"/>
          <a:srcRect/>
          <a:stretch>
            <a:fillRect/>
          </a:stretch>
        </p:blipFill>
        <p:spPr bwMode="auto">
          <a:xfrm>
            <a:off x="1500166" y="3160712"/>
            <a:ext cx="642942" cy="685800"/>
          </a:xfrm>
          <a:prstGeom prst="rect">
            <a:avLst/>
          </a:prstGeom>
          <a:solidFill>
            <a:schemeClr val="bg1"/>
          </a:solidFill>
          <a:ln w="9525">
            <a:solidFill>
              <a:schemeClr val="bg1"/>
            </a:solidFill>
            <a:miter lim="800000"/>
            <a:headEnd/>
            <a:tailEnd/>
          </a:ln>
        </p:spPr>
      </p:pic>
      <p:pic>
        <p:nvPicPr>
          <p:cNvPr id="15439" name="Picture 5" descr="cua dong 1"/>
          <p:cNvPicPr>
            <a:picLocks noChangeAspect="1" noChangeArrowheads="1"/>
          </p:cNvPicPr>
          <p:nvPr/>
        </p:nvPicPr>
        <p:blipFill>
          <a:blip r:embed="rId6"/>
          <a:srcRect/>
          <a:stretch>
            <a:fillRect/>
          </a:stretch>
        </p:blipFill>
        <p:spPr bwMode="auto">
          <a:xfrm>
            <a:off x="1500166" y="4772155"/>
            <a:ext cx="590550" cy="514233"/>
          </a:xfrm>
          <a:prstGeom prst="rect">
            <a:avLst/>
          </a:prstGeom>
          <a:noFill/>
          <a:ln w="9525">
            <a:solidFill>
              <a:schemeClr val="bg1"/>
            </a:solidFill>
            <a:miter lim="800000"/>
            <a:headEnd/>
            <a:tailEnd/>
          </a:ln>
        </p:spPr>
      </p:pic>
      <p:pic>
        <p:nvPicPr>
          <p:cNvPr id="15440" name="Picture 6" descr="http://www.micromagus.net/animalcules/copepoda/diaptomus04.jpg"/>
          <p:cNvPicPr>
            <a:picLocks noChangeAspect="1" noChangeArrowheads="1"/>
          </p:cNvPicPr>
          <p:nvPr/>
        </p:nvPicPr>
        <p:blipFill>
          <a:blip r:embed="rId7"/>
          <a:srcRect/>
          <a:stretch>
            <a:fillRect/>
          </a:stretch>
        </p:blipFill>
        <p:spPr bwMode="auto">
          <a:xfrm>
            <a:off x="1468420" y="4002096"/>
            <a:ext cx="603250" cy="641350"/>
          </a:xfrm>
          <a:prstGeom prst="rect">
            <a:avLst/>
          </a:prstGeom>
          <a:noFill/>
          <a:ln w="9525">
            <a:solidFill>
              <a:schemeClr val="bg1"/>
            </a:solidFill>
            <a:miter lim="800000"/>
            <a:headEnd/>
            <a:tailEnd/>
          </a:ln>
        </p:spPr>
      </p:pic>
      <p:pic>
        <p:nvPicPr>
          <p:cNvPr id="15441" name="Picture 6" descr="Hết hồn cua nhện quái vật to hơn người - 4"/>
          <p:cNvPicPr>
            <a:picLocks noChangeAspect="1" noChangeArrowheads="1"/>
          </p:cNvPicPr>
          <p:nvPr/>
        </p:nvPicPr>
        <p:blipFill>
          <a:blip r:embed="rId8"/>
          <a:srcRect/>
          <a:stretch>
            <a:fillRect/>
          </a:stretch>
        </p:blipFill>
        <p:spPr bwMode="auto">
          <a:xfrm>
            <a:off x="1571604" y="5450613"/>
            <a:ext cx="500062" cy="482004"/>
          </a:xfrm>
          <a:prstGeom prst="rect">
            <a:avLst/>
          </a:prstGeom>
          <a:noFill/>
          <a:ln w="9525">
            <a:solidFill>
              <a:schemeClr val="bg1"/>
            </a:solidFill>
            <a:miter lim="800000"/>
            <a:headEnd/>
            <a:tailEnd/>
          </a:ln>
        </p:spPr>
      </p:pic>
      <p:pic>
        <p:nvPicPr>
          <p:cNvPr id="15442" name="Picture 7" descr="tom o nho 3"/>
          <p:cNvPicPr>
            <a:picLocks noChangeAspect="1" noChangeArrowheads="1"/>
          </p:cNvPicPr>
          <p:nvPr/>
        </p:nvPicPr>
        <p:blipFill>
          <a:blip r:embed="rId9"/>
          <a:srcRect/>
          <a:stretch>
            <a:fillRect/>
          </a:stretch>
        </p:blipFill>
        <p:spPr bwMode="auto">
          <a:xfrm>
            <a:off x="1571604" y="6085835"/>
            <a:ext cx="514350" cy="647700"/>
          </a:xfrm>
          <a:prstGeom prst="rect">
            <a:avLst/>
          </a:prstGeom>
          <a:noFill/>
          <a:ln w="9525">
            <a:solidFill>
              <a:schemeClr val="bg1"/>
            </a:solidFill>
            <a:miter lim="800000"/>
            <a:headEnd/>
            <a:tailEnd/>
          </a:ln>
        </p:spPr>
      </p:pic>
      <p:sp>
        <p:nvSpPr>
          <p:cNvPr id="15443" name="TextBox 12"/>
          <p:cNvSpPr txBox="1">
            <a:spLocks noChangeArrowheads="1"/>
          </p:cNvSpPr>
          <p:nvPr/>
        </p:nvSpPr>
        <p:spPr bwMode="auto">
          <a:xfrm>
            <a:off x="-76200" y="2587625"/>
            <a:ext cx="1524000" cy="338554"/>
          </a:xfrm>
          <a:prstGeom prst="rect">
            <a:avLst/>
          </a:prstGeom>
          <a:noFill/>
          <a:ln w="9525">
            <a:noFill/>
            <a:miter lim="800000"/>
            <a:headEnd/>
            <a:tailEnd/>
          </a:ln>
        </p:spPr>
        <p:txBody>
          <a:bodyPr wrap="square">
            <a:spAutoFit/>
          </a:bodyPr>
          <a:lstStyle/>
          <a:p>
            <a:r>
              <a:rPr lang="en-US" sz="1600" b="1">
                <a:solidFill>
                  <a:srgbClr val="660066"/>
                </a:solidFill>
                <a:latin typeface="Arial" pitchFamily="34" charset="0"/>
                <a:cs typeface="Arial" pitchFamily="34" charset="0"/>
              </a:rPr>
              <a:t>2. Con sun</a:t>
            </a:r>
          </a:p>
        </p:txBody>
      </p:sp>
    </p:spTree>
    <p:extLst>
      <p:ext uri="{BB962C8B-B14F-4D97-AF65-F5344CB8AC3E}">
        <p14:creationId xmlns:p14="http://schemas.microsoft.com/office/powerpoint/2010/main" val="1939043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mot am 1"/>
          <p:cNvPicPr>
            <a:picLocks noChangeAspect="1" noChangeArrowheads="1"/>
          </p:cNvPicPr>
          <p:nvPr/>
        </p:nvPicPr>
        <p:blipFill>
          <a:blip r:embed="rId4"/>
          <a:srcRect/>
          <a:stretch>
            <a:fillRect/>
          </a:stretch>
        </p:blipFill>
        <p:spPr bwMode="auto">
          <a:xfrm>
            <a:off x="4724400" y="1524000"/>
            <a:ext cx="4191000" cy="2590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171" name="Picture 7" descr="mot am 3"/>
          <p:cNvPicPr>
            <a:picLocks noChangeAspect="1" noChangeArrowheads="1"/>
          </p:cNvPicPr>
          <p:nvPr/>
        </p:nvPicPr>
        <p:blipFill>
          <a:blip r:embed="rId5"/>
          <a:srcRect/>
          <a:stretch>
            <a:fillRect/>
          </a:stretch>
        </p:blipFill>
        <p:spPr bwMode="auto">
          <a:xfrm>
            <a:off x="4724400" y="4304113"/>
            <a:ext cx="4191000" cy="2553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2" name="Text Box 8"/>
          <p:cNvSpPr txBox="1">
            <a:spLocks noChangeArrowheads="1"/>
          </p:cNvSpPr>
          <p:nvPr/>
        </p:nvSpPr>
        <p:spPr bwMode="auto">
          <a:xfrm>
            <a:off x="0" y="0"/>
            <a:ext cx="9144000" cy="172354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pPr>
            <a:r>
              <a:rPr lang="en-US" sz="3200">
                <a:solidFill>
                  <a:srgbClr val="1403ED"/>
                </a:solidFill>
                <a:latin typeface="Arial" pitchFamily="34" charset="0"/>
                <a:cs typeface="Arial" pitchFamily="34" charset="0"/>
              </a:rPr>
              <a:t> </a:t>
            </a:r>
            <a:r>
              <a:rPr lang="en-US" sz="3200" b="1">
                <a:solidFill>
                  <a:schemeClr val="tx1"/>
                </a:solidFill>
                <a:latin typeface="Times New Roman" pitchFamily="18" charset="0"/>
                <a:cs typeface="Times New Roman" pitchFamily="18" charset="0"/>
              </a:rPr>
              <a:t>1. Mọt ẩm</a:t>
            </a:r>
          </a:p>
          <a:p>
            <a:pPr algn="just">
              <a:spcBef>
                <a:spcPct val="50000"/>
              </a:spcBef>
            </a:pPr>
            <a:r>
              <a:rPr lang="en-US" sz="2800">
                <a:solidFill>
                  <a:schemeClr val="tx1"/>
                </a:solidFill>
                <a:latin typeface="Times New Roman" pitchFamily="18" charset="0"/>
                <a:cs typeface="Times New Roman" pitchFamily="18" charset="0"/>
              </a:rPr>
              <a:t>Râu ngắn, các đôi chân đều bò được. Thở bằng mang, ở cạn nhưng chúng cần chỗ ẩm ướt</a:t>
            </a:r>
          </a:p>
        </p:txBody>
      </p:sp>
      <p:pic>
        <p:nvPicPr>
          <p:cNvPr id="7173" name="Content Placeholder 3" descr="http://www.bachkhoatrithuc.vn/data/catalogues/862/633385082030966250/633385082030966250_files/image001.jpg"/>
          <p:cNvPicPr>
            <a:picLocks noGrp="1"/>
          </p:cNvPicPr>
          <p:nvPr>
            <p:ph idx="1"/>
          </p:nvPr>
        </p:nvPicPr>
        <p:blipFill>
          <a:blip r:embed="rId6"/>
          <a:srcRect/>
          <a:stretch>
            <a:fillRect/>
          </a:stretch>
        </p:blipFill>
        <p:spPr>
          <a:xfrm>
            <a:off x="228600" y="4191000"/>
            <a:ext cx="4267200" cy="2667000"/>
          </a:xfrm>
          <a:prstGeom prst="rect">
            <a:avLst/>
          </a:prstGeom>
          <a:ln>
            <a:noFill/>
          </a:ln>
          <a:effectLst>
            <a:softEdge rad="112500"/>
          </a:effectLst>
        </p:spPr>
      </p:pic>
      <p:pic>
        <p:nvPicPr>
          <p:cNvPr id="7174" name="Picture 4" descr="mot am"/>
          <p:cNvPicPr>
            <a:picLocks noChangeAspect="1" noChangeArrowheads="1"/>
          </p:cNvPicPr>
          <p:nvPr/>
        </p:nvPicPr>
        <p:blipFill>
          <a:blip r:embed="rId7"/>
          <a:srcRect/>
          <a:stretch>
            <a:fillRect/>
          </a:stretch>
        </p:blipFill>
        <p:spPr bwMode="auto">
          <a:xfrm>
            <a:off x="226325" y="1713313"/>
            <a:ext cx="4267200" cy="2590800"/>
          </a:xfrm>
          <a:prstGeom prst="ellipse">
            <a:avLst/>
          </a:prstGeom>
          <a:ln>
            <a:noFill/>
          </a:ln>
          <a:effectLst>
            <a:softEdge rad="112500"/>
          </a:effectLst>
        </p:spPr>
      </p:pic>
      <p:pic>
        <p:nvPicPr>
          <p:cNvPr id="8200" name="mot am.wav">
            <a:hlinkClick r:id="" action="ppaction://media"/>
          </p:cNvPr>
          <p:cNvPicPr>
            <a:picLocks noRot="1" noChangeAspect="1" noChangeArrowheads="1"/>
          </p:cNvPicPr>
          <p:nvPr>
            <a:audioFile r:link="rId1"/>
          </p:nvPr>
        </p:nvPicPr>
        <p:blipFill>
          <a:blip r:embed="rId8"/>
          <a:srcRect/>
          <a:stretch>
            <a:fillRect/>
          </a:stretch>
        </p:blipFill>
        <p:spPr bwMode="auto">
          <a:xfrm>
            <a:off x="-762000" y="6553200"/>
            <a:ext cx="304800" cy="304800"/>
          </a:xfrm>
          <a:prstGeom prst="rect">
            <a:avLst/>
          </a:prstGeom>
          <a:noFill/>
          <a:ln w="9525">
            <a:noFill/>
            <a:miter lim="800000"/>
            <a:headEnd/>
            <a:tailEnd/>
          </a:ln>
        </p:spPr>
      </p:pic>
    </p:spTree>
    <p:extLst>
      <p:ext uri="{BB962C8B-B14F-4D97-AF65-F5344CB8AC3E}">
        <p14:creationId xmlns:p14="http://schemas.microsoft.com/office/powerpoint/2010/main" val="3389940814"/>
      </p:ext>
    </p:extLst>
  </p:cSld>
  <p:clrMapOvr>
    <a:masterClrMapping/>
  </p:clrMapOvr>
  <p:transition spd="slow" advClick="0">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661" fill="hold"/>
                                        <p:tgtEl>
                                          <p:spTgt spid="820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20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con sun 1"/>
          <p:cNvPicPr>
            <a:picLocks noChangeAspect="1" noChangeArrowheads="1"/>
          </p:cNvPicPr>
          <p:nvPr/>
        </p:nvPicPr>
        <p:blipFill>
          <a:blip r:embed="rId3"/>
          <a:srcRect/>
          <a:stretch>
            <a:fillRect/>
          </a:stretch>
        </p:blipFill>
        <p:spPr bwMode="auto">
          <a:xfrm>
            <a:off x="4629150" y="1295400"/>
            <a:ext cx="4362450" cy="2971800"/>
          </a:xfrm>
          <a:prstGeom prst="rect">
            <a:avLst/>
          </a:prstGeom>
          <a:ln>
            <a:noFill/>
          </a:ln>
          <a:effectLst>
            <a:softEdge rad="112500"/>
          </a:effectLst>
        </p:spPr>
      </p:pic>
      <p:pic>
        <p:nvPicPr>
          <p:cNvPr id="8195" name="Picture 7" descr="con sun 3"/>
          <p:cNvPicPr>
            <a:picLocks noChangeAspect="1" noChangeArrowheads="1"/>
          </p:cNvPicPr>
          <p:nvPr/>
        </p:nvPicPr>
        <p:blipFill>
          <a:blip r:embed="rId4">
            <a:lum bright="12000" contrast="-6000"/>
          </a:blip>
          <a:srcRect/>
          <a:stretch>
            <a:fillRect/>
          </a:stretch>
        </p:blipFill>
        <p:spPr bwMode="auto">
          <a:xfrm>
            <a:off x="152400" y="1295400"/>
            <a:ext cx="4286250" cy="2971800"/>
          </a:xfrm>
          <a:prstGeom prst="rect">
            <a:avLst/>
          </a:prstGeom>
          <a:ln>
            <a:noFill/>
          </a:ln>
          <a:effectLst>
            <a:softEdge rad="112500"/>
          </a:effectLst>
        </p:spPr>
      </p:pic>
      <p:sp>
        <p:nvSpPr>
          <p:cNvPr id="8196" name="Text Box 8"/>
          <p:cNvSpPr txBox="1">
            <a:spLocks noChangeArrowheads="1"/>
          </p:cNvSpPr>
          <p:nvPr/>
        </p:nvSpPr>
        <p:spPr bwMode="auto">
          <a:xfrm>
            <a:off x="0" y="0"/>
            <a:ext cx="9144000" cy="144655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pPr>
            <a:r>
              <a:rPr lang="en-US" sz="2800" b="1">
                <a:solidFill>
                  <a:schemeClr val="tx1"/>
                </a:solidFill>
                <a:latin typeface="Times New Roman" pitchFamily="18" charset="0"/>
                <a:cs typeface="Times New Roman" pitchFamily="18" charset="0"/>
              </a:rPr>
              <a:t>2. Con </a:t>
            </a:r>
            <a:r>
              <a:rPr lang="en-US" sz="2800" b="1" smtClean="0">
                <a:solidFill>
                  <a:schemeClr val="tx1"/>
                </a:solidFill>
                <a:latin typeface="Times New Roman" pitchFamily="18" charset="0"/>
                <a:cs typeface="Times New Roman" pitchFamily="18" charset="0"/>
              </a:rPr>
              <a:t>sun(con hà)</a:t>
            </a:r>
            <a:endParaRPr lang="en-US" sz="2800" b="1">
              <a:solidFill>
                <a:schemeClr val="tx1"/>
              </a:solidFill>
              <a:latin typeface="Times New Roman" pitchFamily="18" charset="0"/>
              <a:cs typeface="Times New Roman" pitchFamily="18" charset="0"/>
            </a:endParaRPr>
          </a:p>
          <a:p>
            <a:pPr algn="just">
              <a:spcBef>
                <a:spcPct val="50000"/>
              </a:spcBef>
            </a:pPr>
            <a:r>
              <a:rPr lang="en-US" sz="2400">
                <a:solidFill>
                  <a:schemeClr val="tx1"/>
                </a:solidFill>
                <a:latin typeface="Times New Roman" pitchFamily="18" charset="0"/>
                <a:cs typeface="Times New Roman" pitchFamily="18" charset="0"/>
              </a:rPr>
              <a:t>Sống ở biển, con trưởng thành sống cố định, thường bám vào vỏ tàu, thuyền, làm giảm tôc độ di chuyển của phương tiện giao thông thủy</a:t>
            </a:r>
          </a:p>
        </p:txBody>
      </p:sp>
      <p:pic>
        <p:nvPicPr>
          <p:cNvPr id="8197" name="Picture 6" descr="http://d.violet.vn/uploads/thumbnails/205/thumbnails2/SGK-Sinh-7-hinh-24.2.jpg.jpg"/>
          <p:cNvPicPr>
            <a:picLocks noChangeAspect="1" noChangeArrowheads="1"/>
          </p:cNvPicPr>
          <p:nvPr/>
        </p:nvPicPr>
        <p:blipFill>
          <a:blip r:embed="rId5"/>
          <a:srcRect b="32727"/>
          <a:stretch>
            <a:fillRect/>
          </a:stretch>
        </p:blipFill>
        <p:spPr bwMode="auto">
          <a:xfrm>
            <a:off x="144439" y="4343399"/>
            <a:ext cx="4267200" cy="2461999"/>
          </a:xfrm>
          <a:prstGeom prst="rect">
            <a:avLst/>
          </a:prstGeom>
          <a:noFill/>
          <a:ln w="9525">
            <a:solidFill>
              <a:srgbClr val="FF0000"/>
            </a:solidFill>
            <a:miter lim="800000"/>
            <a:headEnd/>
            <a:tailEnd/>
          </a:ln>
        </p:spPr>
      </p:pic>
      <p:pic>
        <p:nvPicPr>
          <p:cNvPr id="9224" name="sun.wav">
            <a:hlinkClick r:id="" action="ppaction://media"/>
          </p:cNvPr>
          <p:cNvPicPr>
            <a:picLocks noRot="1" noChangeAspect="1" noChangeArrowheads="1"/>
          </p:cNvPicPr>
          <p:nvPr>
            <a:audioFile r:link="rId1"/>
          </p:nvPr>
        </p:nvPicPr>
        <p:blipFill>
          <a:blip r:embed="rId6"/>
          <a:srcRect/>
          <a:stretch>
            <a:fillRect/>
          </a:stretch>
        </p:blipFill>
        <p:spPr bwMode="auto">
          <a:xfrm>
            <a:off x="-533400" y="6553200"/>
            <a:ext cx="304800" cy="304800"/>
          </a:xfrm>
          <a:prstGeom prst="rect">
            <a:avLst/>
          </a:prstGeom>
          <a:noFill/>
          <a:ln w="9525">
            <a:noFill/>
            <a:miter lim="800000"/>
            <a:headEnd/>
            <a:tailEnd/>
          </a:ln>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1590" y="4343399"/>
            <a:ext cx="4570010" cy="246199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1663328"/>
      </p:ext>
    </p:extLst>
  </p:cSld>
  <p:clrMapOvr>
    <a:masterClrMapping/>
  </p:clrMapOvr>
  <p:transition spd="slow"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860" fill="hold"/>
                                        <p:tgtEl>
                                          <p:spTgt spid="92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2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ran nuoc 3"/>
          <p:cNvPicPr>
            <a:picLocks noChangeAspect="1" noChangeArrowheads="1"/>
          </p:cNvPicPr>
          <p:nvPr/>
        </p:nvPicPr>
        <p:blipFill>
          <a:blip r:embed="rId3"/>
          <a:srcRect/>
          <a:stretch>
            <a:fillRect/>
          </a:stretch>
        </p:blipFill>
        <p:spPr bwMode="auto">
          <a:xfrm>
            <a:off x="4667250" y="1969770"/>
            <a:ext cx="4400550" cy="2297430"/>
          </a:xfrm>
          <a:prstGeom prst="rect">
            <a:avLst/>
          </a:prstGeom>
          <a:ln>
            <a:noFill/>
          </a:ln>
          <a:effectLst>
            <a:softEdge rad="112500"/>
          </a:effectLst>
        </p:spPr>
      </p:pic>
      <p:sp>
        <p:nvSpPr>
          <p:cNvPr id="9219" name="Text Box 6"/>
          <p:cNvSpPr txBox="1">
            <a:spLocks noChangeArrowheads="1"/>
          </p:cNvSpPr>
          <p:nvPr/>
        </p:nvSpPr>
        <p:spPr bwMode="auto">
          <a:xfrm>
            <a:off x="0" y="0"/>
            <a:ext cx="9144000" cy="196977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lgn="just">
              <a:spcBef>
                <a:spcPct val="50000"/>
              </a:spcBef>
            </a:pPr>
            <a:r>
              <a:rPr lang="en-US" sz="2400" b="1">
                <a:solidFill>
                  <a:schemeClr val="tx1"/>
                </a:solidFill>
                <a:latin typeface="Times New Roman" pitchFamily="18" charset="0"/>
                <a:cs typeface="Times New Roman" pitchFamily="18" charset="0"/>
              </a:rPr>
              <a:t>3. Rận nước</a:t>
            </a:r>
          </a:p>
          <a:p>
            <a:pPr algn="just">
              <a:spcBef>
                <a:spcPct val="50000"/>
              </a:spcBef>
            </a:pPr>
            <a:r>
              <a:rPr lang="en-US" sz="2800">
                <a:solidFill>
                  <a:schemeClr val="tx1"/>
                </a:solidFill>
                <a:latin typeface="Times New Roman" pitchFamily="18" charset="0"/>
                <a:cs typeface="Times New Roman" pitchFamily="18" charset="0"/>
              </a:rPr>
              <a:t>Sống ở nước </a:t>
            </a:r>
            <a:r>
              <a:rPr lang="en-US" sz="2800" smtClean="0">
                <a:solidFill>
                  <a:schemeClr val="tx1"/>
                </a:solidFill>
                <a:latin typeface="Times New Roman" pitchFamily="18" charset="0"/>
                <a:cs typeface="Times New Roman" pitchFamily="18" charset="0"/>
              </a:rPr>
              <a:t>ngọt, kích </a:t>
            </a:r>
            <a:r>
              <a:rPr lang="en-US" sz="2800">
                <a:solidFill>
                  <a:schemeClr val="tx1"/>
                </a:solidFill>
                <a:latin typeface="Times New Roman" pitchFamily="18" charset="0"/>
                <a:cs typeface="Times New Roman" pitchFamily="18" charset="0"/>
              </a:rPr>
              <a:t>thước khoảng 2mm. Di chuyển nhờ vận động của đôi râu lớn. Mùa hạ sinh sản toàn con cái, là thức ăn chủ yếu của </a:t>
            </a:r>
            <a:r>
              <a:rPr lang="en-US" sz="2800" smtClean="0">
                <a:solidFill>
                  <a:schemeClr val="tx1"/>
                </a:solidFill>
                <a:latin typeface="Times New Roman" pitchFamily="18" charset="0"/>
                <a:cs typeface="Times New Roman" pitchFamily="18" charset="0"/>
              </a:rPr>
              <a:t>cá.</a:t>
            </a:r>
            <a:endParaRPr lang="en-US" sz="2800">
              <a:solidFill>
                <a:schemeClr val="tx1"/>
              </a:solidFill>
              <a:latin typeface="Times New Roman" pitchFamily="18" charset="0"/>
              <a:cs typeface="Times New Roman" pitchFamily="18" charset="0"/>
            </a:endParaRPr>
          </a:p>
        </p:txBody>
      </p:sp>
      <p:pic>
        <p:nvPicPr>
          <p:cNvPr id="9220" name="Content Placeholder 3" descr="http://www.bachkhoatrithuc.vn/data/catalogues/868/633385169094403750/633385169094403750_files/image001.jpg"/>
          <p:cNvPicPr>
            <a:picLocks noGrp="1"/>
          </p:cNvPicPr>
          <p:nvPr>
            <p:ph idx="1"/>
          </p:nvPr>
        </p:nvPicPr>
        <p:blipFill>
          <a:blip r:embed="rId4"/>
          <a:srcRect/>
          <a:stretch>
            <a:fillRect/>
          </a:stretch>
        </p:blipFill>
        <p:spPr>
          <a:xfrm>
            <a:off x="0" y="1969769"/>
            <a:ext cx="4514850" cy="2290037"/>
          </a:xfrm>
          <a:prstGeom prst="ellipse">
            <a:avLst/>
          </a:prstGeom>
          <a:ln>
            <a:noFill/>
          </a:ln>
          <a:effectLst>
            <a:softEdge rad="112500"/>
          </a:effectLst>
        </p:spPr>
      </p:pic>
      <p:pic>
        <p:nvPicPr>
          <p:cNvPr id="9221" name="Picture 4" descr="http://cms.kienthuc.net.vn/zoomh/500/uploaded/luuthoa/2014_10_01/chuy%E1%BB%83n%20gi%E1%BB%9Bi/chuyengioi7kienthuc_evti.jpg">
            <a:hlinkClick r:id="rId5"/>
          </p:cNvPr>
          <p:cNvPicPr>
            <a:picLocks noChangeAspect="1" noChangeArrowheads="1"/>
          </p:cNvPicPr>
          <p:nvPr/>
        </p:nvPicPr>
        <p:blipFill>
          <a:blip r:embed="rId6"/>
          <a:srcRect/>
          <a:stretch>
            <a:fillRect/>
          </a:stretch>
        </p:blipFill>
        <p:spPr bwMode="auto">
          <a:xfrm>
            <a:off x="57150" y="4267200"/>
            <a:ext cx="4495800" cy="2533650"/>
          </a:xfrm>
          <a:prstGeom prst="rect">
            <a:avLst/>
          </a:prstGeom>
          <a:ln>
            <a:noFill/>
          </a:ln>
          <a:effectLst>
            <a:softEdge rad="112500"/>
          </a:effectLst>
        </p:spPr>
      </p:pic>
      <p:pic>
        <p:nvPicPr>
          <p:cNvPr id="9222" name="Picture 7" descr="http://media.tinmoitruong.vn/public/media/media/picture/08/5(27).jpg">
            <a:hlinkClick r:id="rId7"/>
          </p:cNvPr>
          <p:cNvPicPr>
            <a:picLocks noChangeAspect="1" noChangeArrowheads="1"/>
          </p:cNvPicPr>
          <p:nvPr/>
        </p:nvPicPr>
        <p:blipFill>
          <a:blip r:embed="rId8"/>
          <a:srcRect/>
          <a:stretch>
            <a:fillRect/>
          </a:stretch>
        </p:blipFill>
        <p:spPr bwMode="auto">
          <a:xfrm>
            <a:off x="4667250" y="4267200"/>
            <a:ext cx="4400550" cy="2533650"/>
          </a:xfrm>
          <a:prstGeom prst="ellipse">
            <a:avLst/>
          </a:prstGeom>
          <a:ln>
            <a:noFill/>
          </a:ln>
          <a:effectLst>
            <a:softEdge rad="112500"/>
          </a:effectLst>
        </p:spPr>
      </p:pic>
      <p:pic>
        <p:nvPicPr>
          <p:cNvPr id="10248" name="gian nuoc.wav">
            <a:hlinkClick r:id="" action="ppaction://media"/>
          </p:cNvPr>
          <p:cNvPicPr>
            <a:picLocks noRot="1" noChangeAspect="1" noChangeArrowheads="1"/>
          </p:cNvPicPr>
          <p:nvPr>
            <a:audioFile r:link="rId1"/>
          </p:nvPr>
        </p:nvPicPr>
        <p:blipFill>
          <a:blip r:embed="rId9"/>
          <a:srcRect/>
          <a:stretch>
            <a:fillRect/>
          </a:stretch>
        </p:blipFill>
        <p:spPr bwMode="auto">
          <a:xfrm>
            <a:off x="-609600" y="6553200"/>
            <a:ext cx="304800" cy="304800"/>
          </a:xfrm>
          <a:prstGeom prst="rect">
            <a:avLst/>
          </a:prstGeom>
          <a:noFill/>
          <a:ln w="9525">
            <a:noFill/>
            <a:miter lim="800000"/>
            <a:headEnd/>
            <a:tailEnd/>
          </a:ln>
        </p:spPr>
      </p:pic>
    </p:spTree>
    <p:extLst>
      <p:ext uri="{BB962C8B-B14F-4D97-AF65-F5344CB8AC3E}">
        <p14:creationId xmlns:p14="http://schemas.microsoft.com/office/powerpoint/2010/main" val="526469449"/>
      </p:ext>
    </p:extLst>
  </p:cSld>
  <p:clrMapOvr>
    <a:masterClrMapping/>
  </p:clrMapOvr>
  <p:transition spd="slow"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126" fill="hold"/>
                                        <p:tgtEl>
                                          <p:spTgt spid="102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24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han kiem 1"/>
          <p:cNvPicPr>
            <a:picLocks noChangeAspect="1" noChangeArrowheads="1"/>
          </p:cNvPicPr>
          <p:nvPr/>
        </p:nvPicPr>
        <p:blipFill>
          <a:blip r:embed="rId3"/>
          <a:srcRect/>
          <a:stretch>
            <a:fillRect/>
          </a:stretch>
        </p:blipFill>
        <p:spPr bwMode="auto">
          <a:xfrm>
            <a:off x="133350" y="4500562"/>
            <a:ext cx="4267200" cy="2281237"/>
          </a:xfrm>
          <a:prstGeom prst="rect">
            <a:avLst/>
          </a:prstGeom>
          <a:ln>
            <a:noFill/>
          </a:ln>
          <a:effectLst>
            <a:outerShdw blurRad="190500" algn="tl" rotWithShape="0">
              <a:srgbClr val="000000">
                <a:alpha val="70000"/>
              </a:srgbClr>
            </a:outerShdw>
          </a:effectLst>
        </p:spPr>
      </p:pic>
      <p:pic>
        <p:nvPicPr>
          <p:cNvPr id="10243" name="Picture 6" descr="chan kiem 3"/>
          <p:cNvPicPr>
            <a:picLocks noChangeAspect="1" noChangeArrowheads="1"/>
          </p:cNvPicPr>
          <p:nvPr/>
        </p:nvPicPr>
        <p:blipFill>
          <a:blip r:embed="rId4"/>
          <a:srcRect/>
          <a:stretch>
            <a:fillRect/>
          </a:stretch>
        </p:blipFill>
        <p:spPr bwMode="auto">
          <a:xfrm>
            <a:off x="4610099" y="1663815"/>
            <a:ext cx="4417183" cy="2836746"/>
          </a:xfrm>
          <a:prstGeom prst="rect">
            <a:avLst/>
          </a:prstGeom>
          <a:ln>
            <a:noFill/>
          </a:ln>
          <a:effectLst>
            <a:outerShdw blurRad="190500" algn="tl" rotWithShape="0">
              <a:srgbClr val="000000">
                <a:alpha val="70000"/>
              </a:srgbClr>
            </a:outerShdw>
          </a:effectLst>
        </p:spPr>
      </p:pic>
      <p:sp>
        <p:nvSpPr>
          <p:cNvPr id="10244" name="Text Box 8"/>
          <p:cNvSpPr txBox="1">
            <a:spLocks noChangeArrowheads="1"/>
          </p:cNvSpPr>
          <p:nvPr/>
        </p:nvSpPr>
        <p:spPr bwMode="auto">
          <a:xfrm>
            <a:off x="0" y="76200"/>
            <a:ext cx="9144000" cy="1587614"/>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ts val="1075"/>
              </a:spcBef>
            </a:pPr>
            <a:r>
              <a:rPr lang="en-US" sz="3200" b="1">
                <a:solidFill>
                  <a:schemeClr val="tx1"/>
                </a:solidFill>
                <a:latin typeface="Times New Roman" pitchFamily="18" charset="0"/>
                <a:cs typeface="Times New Roman" pitchFamily="18" charset="0"/>
              </a:rPr>
              <a:t>4. Chân kiếm</a:t>
            </a:r>
          </a:p>
          <a:p>
            <a:pPr>
              <a:spcBef>
                <a:spcPts val="1075"/>
              </a:spcBef>
            </a:pPr>
            <a:r>
              <a:rPr lang="en-US" sz="2800">
                <a:solidFill>
                  <a:schemeClr val="tx1"/>
                </a:solidFill>
                <a:latin typeface="Times New Roman" pitchFamily="18" charset="0"/>
                <a:cs typeface="Times New Roman" pitchFamily="18" charset="0"/>
              </a:rPr>
              <a:t>Sống ở các thủy vực nước ngọt, nước mặn và nước lợ, có kích thước và vai trò như rận nước</a:t>
            </a:r>
          </a:p>
        </p:txBody>
      </p:sp>
      <p:pic>
        <p:nvPicPr>
          <p:cNvPr id="10245" name="Picture 6" descr="http://www.micromagus.net/animalcules/copepoda/diaptomus04.jpg"/>
          <p:cNvPicPr>
            <a:picLocks noChangeAspect="1" noChangeArrowheads="1"/>
          </p:cNvPicPr>
          <p:nvPr/>
        </p:nvPicPr>
        <p:blipFill>
          <a:blip r:embed="rId5"/>
          <a:srcRect/>
          <a:stretch>
            <a:fillRect/>
          </a:stretch>
        </p:blipFill>
        <p:spPr bwMode="auto">
          <a:xfrm>
            <a:off x="104633" y="1663814"/>
            <a:ext cx="4267200" cy="260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46" name="Picture 18" descr="Chan_kiem.jpg"/>
          <p:cNvPicPr>
            <a:picLocks noChangeAspect="1"/>
          </p:cNvPicPr>
          <p:nvPr/>
        </p:nvPicPr>
        <p:blipFill>
          <a:blip r:embed="rId6"/>
          <a:srcRect l="30150" t="71179"/>
          <a:stretch>
            <a:fillRect/>
          </a:stretch>
        </p:blipFill>
        <p:spPr bwMode="auto">
          <a:xfrm>
            <a:off x="4610100" y="4500563"/>
            <a:ext cx="4381500" cy="2281237"/>
          </a:xfrm>
          <a:prstGeom prst="ellipse">
            <a:avLst/>
          </a:prstGeom>
          <a:ln>
            <a:noFill/>
          </a:ln>
          <a:effectLst>
            <a:softEdge rad="112500"/>
          </a:effectLst>
        </p:spPr>
      </p:pic>
      <p:pic>
        <p:nvPicPr>
          <p:cNvPr id="11272" name="chan kien.wav">
            <a:hlinkClick r:id="" action="ppaction://media"/>
          </p:cNvPr>
          <p:cNvPicPr>
            <a:picLocks noRot="1" noChangeAspect="1" noChangeArrowheads="1"/>
          </p:cNvPicPr>
          <p:nvPr>
            <a:audioFile r:link="rId1"/>
          </p:nvPr>
        </p:nvPicPr>
        <p:blipFill>
          <a:blip r:embed="rId7"/>
          <a:srcRect/>
          <a:stretch>
            <a:fillRect/>
          </a:stretch>
        </p:blipFill>
        <p:spPr bwMode="auto">
          <a:xfrm>
            <a:off x="-762000" y="6553200"/>
            <a:ext cx="304800" cy="304800"/>
          </a:xfrm>
          <a:prstGeom prst="rect">
            <a:avLst/>
          </a:prstGeom>
          <a:noFill/>
          <a:ln w="9525">
            <a:noFill/>
            <a:miter lim="800000"/>
            <a:headEnd/>
            <a:tailEnd/>
          </a:ln>
        </p:spPr>
      </p:pic>
    </p:spTree>
    <p:extLst>
      <p:ext uri="{BB962C8B-B14F-4D97-AF65-F5344CB8AC3E}">
        <p14:creationId xmlns:p14="http://schemas.microsoft.com/office/powerpoint/2010/main" val="2566507761"/>
      </p:ext>
    </p:extLst>
  </p:cSld>
  <p:clrMapOvr>
    <a:masterClrMapping/>
  </p:clrMapOvr>
  <p:transition spd="slow" advClick="0">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392" fill="hold"/>
                                        <p:tgtEl>
                                          <p:spTgt spid="112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27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cua dong 1"/>
          <p:cNvPicPr>
            <a:picLocks noChangeAspect="1" noChangeArrowheads="1"/>
          </p:cNvPicPr>
          <p:nvPr/>
        </p:nvPicPr>
        <p:blipFill>
          <a:blip r:embed="rId3"/>
          <a:srcRect/>
          <a:stretch>
            <a:fillRect/>
          </a:stretch>
        </p:blipFill>
        <p:spPr bwMode="auto">
          <a:xfrm>
            <a:off x="114300" y="4419600"/>
            <a:ext cx="4343400" cy="2381250"/>
          </a:xfrm>
          <a:prstGeom prst="rect">
            <a:avLst/>
          </a:prstGeom>
          <a:noFill/>
          <a:ln w="9525">
            <a:solidFill>
              <a:srgbClr val="FF0000"/>
            </a:solidFill>
            <a:miter lim="800000"/>
            <a:headEnd/>
            <a:tailEnd/>
          </a:ln>
        </p:spPr>
      </p:pic>
      <p:pic>
        <p:nvPicPr>
          <p:cNvPr id="11267" name="Picture 7" descr="cua dong 3"/>
          <p:cNvPicPr>
            <a:picLocks noChangeAspect="1" noChangeArrowheads="1"/>
          </p:cNvPicPr>
          <p:nvPr/>
        </p:nvPicPr>
        <p:blipFill>
          <a:blip r:embed="rId4"/>
          <a:srcRect/>
          <a:stretch>
            <a:fillRect/>
          </a:stretch>
        </p:blipFill>
        <p:spPr bwMode="auto">
          <a:xfrm>
            <a:off x="4629150" y="4419600"/>
            <a:ext cx="4343400" cy="2381250"/>
          </a:xfrm>
          <a:prstGeom prst="rect">
            <a:avLst/>
          </a:prstGeom>
          <a:noFill/>
          <a:ln w="9525">
            <a:solidFill>
              <a:srgbClr val="FF0000"/>
            </a:solidFill>
            <a:miter lim="800000"/>
            <a:headEnd/>
            <a:tailEnd/>
          </a:ln>
        </p:spPr>
      </p:pic>
      <p:sp>
        <p:nvSpPr>
          <p:cNvPr id="11268" name="Text Box 9"/>
          <p:cNvSpPr txBox="1">
            <a:spLocks noChangeArrowheads="1"/>
          </p:cNvSpPr>
          <p:nvPr/>
        </p:nvSpPr>
        <p:spPr bwMode="auto">
          <a:xfrm>
            <a:off x="0" y="0"/>
            <a:ext cx="9144000" cy="166199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pPr>
            <a:r>
              <a:rPr lang="en-US" sz="2800" b="1">
                <a:solidFill>
                  <a:schemeClr val="tx1"/>
                </a:solidFill>
                <a:latin typeface="Times New Roman" pitchFamily="18" charset="0"/>
                <a:cs typeface="Times New Roman" pitchFamily="18" charset="0"/>
              </a:rPr>
              <a:t>5. Cua đồng đực </a:t>
            </a:r>
          </a:p>
          <a:p>
            <a:pPr>
              <a:spcBef>
                <a:spcPct val="50000"/>
              </a:spcBef>
            </a:pPr>
            <a:r>
              <a:rPr lang="en-US" sz="2800">
                <a:solidFill>
                  <a:schemeClr val="tx1"/>
                </a:solidFill>
                <a:latin typeface="Times New Roman" pitchFamily="18" charset="0"/>
                <a:cs typeface="Times New Roman" pitchFamily="18" charset="0"/>
              </a:rPr>
              <a:t>Phần bụng tiêu giảm, dẹp mỏng gập vào mặt bụng của mai. Cua bò ngang, thích nghi với lối sống ở hang hốc</a:t>
            </a:r>
          </a:p>
        </p:txBody>
      </p:sp>
      <p:pic>
        <p:nvPicPr>
          <p:cNvPr id="11269" name="Picture 6" descr="cua dong 2"/>
          <p:cNvPicPr>
            <a:picLocks noChangeAspect="1" noChangeArrowheads="1"/>
          </p:cNvPicPr>
          <p:nvPr/>
        </p:nvPicPr>
        <p:blipFill>
          <a:blip r:embed="rId5"/>
          <a:srcRect/>
          <a:stretch>
            <a:fillRect/>
          </a:stretch>
        </p:blipFill>
        <p:spPr bwMode="auto">
          <a:xfrm>
            <a:off x="4629150" y="1661992"/>
            <a:ext cx="4343400" cy="2475441"/>
          </a:xfrm>
          <a:prstGeom prst="rect">
            <a:avLst/>
          </a:prstGeom>
          <a:noFill/>
          <a:ln w="9525">
            <a:solidFill>
              <a:srgbClr val="FF0000"/>
            </a:solidFill>
            <a:miter lim="800000"/>
            <a:headEnd/>
            <a:tailEnd/>
          </a:ln>
        </p:spPr>
      </p:pic>
      <p:pic>
        <p:nvPicPr>
          <p:cNvPr id="12296" name="cua dong.wav">
            <a:hlinkClick r:id="" action="ppaction://media"/>
          </p:cNvPr>
          <p:cNvPicPr>
            <a:picLocks noRot="1" noChangeAspect="1" noChangeArrowheads="1"/>
          </p:cNvPicPr>
          <p:nvPr>
            <a:audioFile r:link="rId1"/>
          </p:nvPr>
        </p:nvPicPr>
        <p:blipFill>
          <a:blip r:embed="rId6"/>
          <a:srcRect/>
          <a:stretch>
            <a:fillRect/>
          </a:stretch>
        </p:blipFill>
        <p:spPr bwMode="auto">
          <a:xfrm>
            <a:off x="-533400" y="6858000"/>
            <a:ext cx="304800" cy="304800"/>
          </a:xfrm>
          <a:prstGeom prst="rect">
            <a:avLst/>
          </a:prstGeom>
          <a:noFill/>
          <a:ln w="9525">
            <a:noFill/>
            <a:miter lim="800000"/>
            <a:headEnd/>
            <a:tailEnd/>
          </a:ln>
        </p:spPr>
      </p:pic>
      <p:pic>
        <p:nvPicPr>
          <p:cNvPr id="1026" name="Picture 2" descr="C:\Users\Administrator\Desktop\cua-dong1.jpg"/>
          <p:cNvPicPr>
            <a:picLocks noChangeAspect="1" noChangeArrowheads="1"/>
          </p:cNvPicPr>
          <p:nvPr/>
        </p:nvPicPr>
        <p:blipFill>
          <a:blip r:embed="rId7"/>
          <a:srcRect/>
          <a:stretch>
            <a:fillRect/>
          </a:stretch>
        </p:blipFill>
        <p:spPr bwMode="auto">
          <a:xfrm>
            <a:off x="142844" y="1785926"/>
            <a:ext cx="4214842" cy="2533650"/>
          </a:xfrm>
          <a:prstGeom prst="rect">
            <a:avLst/>
          </a:prstGeom>
          <a:noFill/>
        </p:spPr>
      </p:pic>
    </p:spTree>
    <p:extLst>
      <p:ext uri="{BB962C8B-B14F-4D97-AF65-F5344CB8AC3E}">
        <p14:creationId xmlns:p14="http://schemas.microsoft.com/office/powerpoint/2010/main" val="3984170357"/>
      </p:ext>
    </p:extLst>
  </p:cSld>
  <p:clrMapOvr>
    <a:masterClrMapping/>
  </p:clrMapOvr>
  <p:transition spd="slow" advClick="0">
    <p:wheel spokes="3"/>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193" fill="hold"/>
                                        <p:tgtEl>
                                          <p:spTgt spid="1229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296"/>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KIỂM TRA BÀI CŨ&amp;quot;&quot;/&gt;&lt;property id=&quot;20307&quot; value=&quot;322&quot;/&gt;&lt;/object&gt;&lt;object type=&quot;3&quot; unique_id=&quot;10006&quot;&gt;&lt;property id=&quot;20148&quot; value=&quot;5&quot;/&gt;&lt;property id=&quot;20300&quot; value=&quot;Slide 3&quot;/&gt;&lt;property id=&quot;20307&quot; value=&quot;256&quot;/&gt;&lt;/object&gt;&lt;object type=&quot;3&quot; unique_id=&quot;10007&quot;&gt;&lt;property id=&quot;20148&quot; value=&quot;5&quot;/&gt;&lt;property id=&quot;20300&quot; value=&quot;Slide 4&quot;/&gt;&lt;property id=&quot;20307&quot; value=&quot;319&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 - &amp;quot;Tiết 25:  ĐA DẠNG VÀ VAI TRÒ CỦA LỚP GIÁP XÁC&amp;quot;&quot;/&gt;&lt;property id=&quot;20307&quot; value=&quot;263&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6&quot;/&gt;&lt;/object&gt;&lt;object type=&quot;3&quot; unique_id=&quot;10012&quot;&gt;&lt;property id=&quot;20148&quot; value=&quot;5&quot;/&gt;&lt;property id=&quot;20300&quot; value=&quot;Slide 9&quot;/&gt;&lt;property id=&quot;20307&quot; value=&quot;267&quot;/&gt;&lt;/object&gt;&lt;object type=&quot;3&quot; unique_id=&quot;10013&quot;&gt;&lt;property id=&quot;20148&quot; value=&quot;5&quot;/&gt;&lt;property id=&quot;20300&quot; value=&quot;Slide 10&quot;/&gt;&lt;property id=&quot;20307&quot; value=&quot;268&quot;/&gt;&lt;/object&gt;&lt;object type=&quot;3&quot; unique_id=&quot;10014&quot;&gt;&lt;property id=&quot;20148&quot; value=&quot;5&quot;/&gt;&lt;property id=&quot;20300&quot; value=&quot;Slide 11&quot;/&gt;&lt;property id=&quot;20307&quot; value=&quot;26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71&quot;/&gt;&lt;/object&gt;&lt;object type=&quot;3&quot; unique_id=&quot;10017&quot;&gt;&lt;property id=&quot;20148&quot; value=&quot;5&quot;/&gt;&lt;property id=&quot;20300&quot; value=&quot;Slide 14&quot;/&gt;&lt;property id=&quot;20307&quot; value=&quot;272&quot;/&gt;&lt;/object&gt;&lt;object type=&quot;3&quot; unique_id=&quot;10018&quot;&gt;&lt;property id=&quot;20148&quot; value=&quot;5&quot;/&gt;&lt;property id=&quot;20300&quot; value=&quot;Slide 15&quot;/&gt;&lt;property id=&quot;20307&quot; value=&quot;323&quot;/&gt;&lt;/object&gt;&lt;object type=&quot;3&quot; unique_id=&quot;10019&quot;&gt;&lt;property id=&quot;20148&quot; value=&quot;5&quot;/&gt;&lt;property id=&quot;20300&quot; value=&quot;Slide 16&quot;/&gt;&lt;property id=&quot;20307&quot; value=&quot;273&quot;/&gt;&lt;/object&gt;&lt;object type=&quot;3&quot; unique_id=&quot;10020&quot;&gt;&lt;property id=&quot;20148&quot; value=&quot;5&quot;/&gt;&lt;property id=&quot;20300&quot; value=&quot;Slide 17&quot;/&gt;&lt;property id=&quot;20307&quot; value=&quot;316&quot;/&gt;&lt;/object&gt;&lt;object type=&quot;3&quot; unique_id=&quot;10021&quot;&gt;&lt;property id=&quot;20148&quot; value=&quot;5&quot;/&gt;&lt;property id=&quot;20300&quot; value=&quot;Slide 18&quot;/&gt;&lt;property id=&quot;20307&quot; value=&quot;276&quot;/&gt;&lt;/object&gt;&lt;object type=&quot;3&quot; unique_id=&quot;10022&quot;&gt;&lt;property id=&quot;20148&quot; value=&quot;5&quot;/&gt;&lt;property id=&quot;20300&quot; value=&quot;Slide 19 - &amp;quot;Các loại tép&amp;quot;&quot;/&gt;&lt;property id=&quot;20307&quot; value=&quot;277&quot;/&gt;&lt;/object&gt;&lt;object type=&quot;3&quot; unique_id=&quot;10023&quot;&gt;&lt;property id=&quot;20148&quot; value=&quot;5&quot;/&gt;&lt;property id=&quot;20300&quot; value=&quot;Slide 20&quot;/&gt;&lt;property id=&quot;20307&quot; value=&quot;278&quot;/&gt;&lt;/object&gt;&lt;object type=&quot;3&quot; unique_id=&quot;10024&quot;&gt;&lt;property id=&quot;20148&quot; value=&quot;5&quot;/&gt;&lt;property id=&quot;20300&quot; value=&quot;Slide 21&quot;/&gt;&lt;property id=&quot;20307&quot; value=&quot;279&quot;/&gt;&lt;/object&gt;&lt;object type=&quot;3&quot; unique_id=&quot;10025&quot;&gt;&lt;property id=&quot;20148&quot; value=&quot;5&quot;/&gt;&lt;property id=&quot;20300&quot; value=&quot;Slide 22&quot;/&gt;&lt;property id=&quot;20307&quot; value=&quot;285&quot;/&gt;&lt;/object&gt;&lt;object type=&quot;3&quot; unique_id=&quot;10026&quot;&gt;&lt;property id=&quot;20148&quot; value=&quot;5&quot;/&gt;&lt;property id=&quot;20300&quot; value=&quot;Slide 23 - &amp;quot;Tiết 25:  ĐA DẠNG VÀ VAI TRÒ CỦA LỚP GIÁP XÁC&amp;quot;&quot;/&gt;&lt;property id=&quot;20307&quot; value=&quot;286&quot;/&gt;&lt;/object&gt;&lt;object type=&quot;3&quot; unique_id=&quot;10027&quot;&gt;&lt;property id=&quot;20148&quot; value=&quot;5&quot;/&gt;&lt;property id=&quot;20300&quot; value=&quot;Slide 24 - &amp;quot;Đọc thông tin về vai trò Giáp xác&amp;quot;&quot;/&gt;&lt;property id=&quot;20307&quot; value=&quot;287&quot;/&gt;&lt;/object&gt;&lt;object type=&quot;3&quot; unique_id=&quot;10028&quot;&gt;&lt;property id=&quot;20148&quot; value=&quot;5&quot;/&gt;&lt;property id=&quot;20300&quot; value=&quot;Slide 25&quot;/&gt;&lt;property id=&quot;20307&quot; value=&quot;288&quot;/&gt;&lt;/object&gt;&lt;object type=&quot;3&quot; unique_id=&quot;10029&quot;&gt;&lt;property id=&quot;20148&quot; value=&quot;5&quot;/&gt;&lt;property id=&quot;20300&quot; value=&quot;Slide 26&quot;/&gt;&lt;property id=&quot;20307&quot; value=&quot;290&quot;/&gt;&lt;/object&gt;&lt;object type=&quot;3&quot; unique_id=&quot;10030&quot;&gt;&lt;property id=&quot;20148&quot; value=&quot;5&quot;/&gt;&lt;property id=&quot;20300&quot; value=&quot;Slide 27&quot;/&gt;&lt;property id=&quot;20307&quot; value=&quot;291&quot;/&gt;&lt;/object&gt;&lt;object type=&quot;3&quot; unique_id=&quot;10031&quot;&gt;&lt;property id=&quot;20148&quot; value=&quot;5&quot;/&gt;&lt;property id=&quot;20300&quot; value=&quot;Slide 28&quot;/&gt;&lt;property id=&quot;20307&quot; value=&quot;292&quot;/&gt;&lt;/object&gt;&lt;object type=&quot;3&quot; unique_id=&quot;10032&quot;&gt;&lt;property id=&quot;20148&quot; value=&quot;5&quot;/&gt;&lt;property id=&quot;20300&quot; value=&quot;Slide 29&quot;/&gt;&lt;property id=&quot;20307&quot; value=&quot;293&quot;/&gt;&lt;/object&gt;&lt;object type=&quot;3&quot; unique_id=&quot;10033&quot;&gt;&lt;property id=&quot;20148&quot; value=&quot;5&quot;/&gt;&lt;property id=&quot;20300&quot; value=&quot;Slide 30&quot;/&gt;&lt;property id=&quot;20307&quot; value=&quot;294&quot;/&gt;&lt;/object&gt;&lt;object type=&quot;3&quot; unique_id=&quot;10034&quot;&gt;&lt;property id=&quot;20148&quot; value=&quot;5&quot;/&gt;&lt;property id=&quot;20300&quot; value=&quot;Slide 31&quot;/&gt;&lt;property id=&quot;20307&quot; value=&quot;295&quot;/&gt;&lt;/object&gt;&lt;object type=&quot;3&quot; unique_id=&quot;10035&quot;&gt;&lt;property id=&quot;20148&quot; value=&quot;5&quot;/&gt;&lt;property id=&quot;20300&quot; value=&quot;Slide 32 - &amp;quot;Coù haïi cho giao thoâng ñöôøng thuûy&amp;quot;&quot;/&gt;&lt;property id=&quot;20307&quot; value=&quot;325&quot;/&gt;&lt;/object&gt;&lt;object type=&quot;3&quot; unique_id=&quot;10036&quot;&gt;&lt;property id=&quot;20148&quot; value=&quot;5&quot;/&gt;&lt;property id=&quot;20300&quot; value=&quot;Slide 33&quot;/&gt;&lt;property id=&quot;20307&quot; value=&quot;326&quot;/&gt;&lt;/object&gt;&lt;object type=&quot;3&quot; unique_id=&quot;10037&quot;&gt;&lt;property id=&quot;20148&quot; value=&quot;5&quot;/&gt;&lt;property id=&quot;20300&quot; value=&quot;Slide 34&quot;/&gt;&lt;property id=&quot;20307&quot; value=&quot;299&quot;/&gt;&lt;/object&gt;&lt;object type=&quot;3&quot; unique_id=&quot;10038&quot;&gt;&lt;property id=&quot;20148&quot; value=&quot;5&quot;/&gt;&lt;property id=&quot;20300&quot; value=&quot;Slide 35 - &amp;quot;Tiết 25:  ĐA DẠNG VÀ VAI TRÒ CỦA LỚP GIÁP XÁC&amp;quot;&quot;/&gt;&lt;property id=&quot;20307&quot; value=&quot;317&quot;/&gt;&lt;/object&gt;&lt;object type=&quot;3&quot; unique_id=&quot;10039&quot;&gt;&lt;property id=&quot;20148&quot; value=&quot;5&quot;/&gt;&lt;property id=&quot;20300&quot; value=&quot;Slide 36&quot;/&gt;&lt;property id=&quot;20307&quot; value=&quot;302&quot;/&gt;&lt;/object&gt;&lt;object type=&quot;3&quot; unique_id=&quot;10040&quot;&gt;&lt;property id=&quot;20148&quot; value=&quot;5&quot;/&gt;&lt;property id=&quot;20300&quot; value=&quot;Slide 37&quot;/&gt;&lt;property id=&quot;20307&quot; value=&quot;303&quot;/&gt;&lt;/object&gt;&lt;object type=&quot;3&quot; unique_id=&quot;10041&quot;&gt;&lt;property id=&quot;20148&quot; value=&quot;5&quot;/&gt;&lt;property id=&quot;20300&quot; value=&quot;Slide 38&quot;/&gt;&lt;property id=&quot;20307&quot; value=&quot;318&quot;/&gt;&lt;/object&gt;&lt;object type=&quot;3&quot; unique_id=&quot;10042&quot;&gt;&lt;property id=&quot;20148&quot; value=&quot;5&quot;/&gt;&lt;property id=&quot;20300&quot; value=&quot;Slide 39&quot;/&gt;&lt;property id=&quot;20307&quot; value=&quot;306&quot;/&gt;&lt;/object&gt;&lt;object type=&quot;3&quot; unique_id=&quot;10043&quot;&gt;&lt;property id=&quot;20148&quot; value=&quot;5&quot;/&gt;&lt;property id=&quot;20300&quot; value=&quot;Slide 40&quot;/&gt;&lt;property id=&quot;20307&quot; value=&quot;307&quot;/&gt;&lt;/object&gt;&lt;object type=&quot;3&quot; unique_id=&quot;10044&quot;&gt;&lt;property id=&quot;20148&quot; value=&quot;5&quot;/&gt;&lt;property id=&quot;20300&quot; value=&quot;Slide 41&quot;/&gt;&lt;property id=&quot;20307&quot; value=&quot;308&quot;/&gt;&lt;/object&gt;&lt;object type=&quot;3&quot; unique_id=&quot;10045&quot;&gt;&lt;property id=&quot;20148&quot; value=&quot;5&quot;/&gt;&lt;property id=&quot;20300&quot; value=&quot;Slide 42&quot;/&gt;&lt;property id=&quot;20307&quot; value=&quot;309&quot;/&gt;&lt;/object&gt;&lt;object type=&quot;3&quot; unique_id=&quot;10046&quot;&gt;&lt;property id=&quot;20148&quot; value=&quot;5&quot;/&gt;&lt;property id=&quot;20300&quot; value=&quot;Slide 43&quot;/&gt;&lt;property id=&quot;20307&quot; value=&quot;314&quot;/&gt;&lt;/object&gt;&lt;object type=&quot;3&quot; unique_id=&quot;10047&quot;&gt;&lt;property id=&quot;20148&quot; value=&quot;5&quot;/&gt;&lt;property id=&quot;20300&quot; value=&quot;Slide 44 - &amp;quot;Chúc các em học tốt và chăm ngoan!&amp;quot;&quot;/&gt;&lt;property id=&quot;20307&quot; value=&quot;32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210.25]]&gt;&lt;/Top&gt;&lt;/ChangeData&gt;"/>
  <p:tag name="MMPROD_ABSOLUTEPOSITIONID" val="4003"/>
  <p:tag name="MMPROD_ID" val="10039"/>
  <p:tag name="MMPROD_TYPE" val="10023"/>
  <p:tag name="MMPROD_DATA" val="&lt;property id=&quot;10193&quot; value=&quot;C&quot;/&gt;&lt;property id=&quot;10199&quot; value=&quot;0&quot;/&gt;"/>
  <p:tag name="MMPROD_COLLECTIONCONTAINERID" val="10033"/>
  <p:tag name="MMPROD_PARENTID" val="10032"/>
</p:tagLst>
</file>

<file path=ppt/tags/tag11.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232.75]]&gt;&lt;/Top&gt;&lt;/ChangeData&gt;"/>
  <p:tag name="MMPROD_ABSOLUTEPOSITIONID" val="4004"/>
  <p:tag name="MMPROD_ID" val="10040"/>
  <p:tag name="MMPROD_TYPE" val="10023"/>
  <p:tag name="MMPROD_DATA" val="&lt;property id=&quot;10193&quot; value=&quot;D&quot;/&gt;&lt;property id=&quot;10199&quot; value=&quot;0&quot;/&gt;"/>
  <p:tag name="MMPROD_COLLECTIONCONTAINERID" val="10033"/>
  <p:tag name="MMPROD_PARENTID" val="10032"/>
</p:tagLst>
</file>

<file path=ppt/tags/tag12.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255.25]]&gt;&lt;/Top&gt;&lt;/ChangeData&gt;"/>
  <p:tag name="MMPROD_ABSOLUTEPOSITIONID" val="4005"/>
  <p:tag name="MMPROD_ID" val="10041"/>
  <p:tag name="MMPROD_TYPE" val="10023"/>
  <p:tag name="MMPROD_DATA" val="&lt;property id=&quot;10193&quot; value=&quot;E&quot;/&gt;&lt;property id=&quot;10199&quot; value=&quot;0&quot;/&gt;"/>
  <p:tag name="MMPROD_COLLECTIONCONTAINERID" val="10033"/>
  <p:tag name="MMPROD_PARENTID" val="10032"/>
</p:tagLst>
</file>

<file path=ppt/tags/tag13.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277.75]]&gt;&lt;/Top&gt;&lt;/ChangeData&gt;"/>
  <p:tag name="MMPROD_ABSOLUTEPOSITIONID" val="4006"/>
  <p:tag name="MMPROD_ID" val="10042"/>
  <p:tag name="MMPROD_TYPE" val="10023"/>
  <p:tag name="MMPROD_DATA" val="&lt;property id=&quot;10193&quot; value=&quot;F&quot;/&gt;&lt;property id=&quot;10199&quot; value=&quot;0&quot;/&gt;"/>
  <p:tag name="MMPROD_COLLECTIONCONTAINERID" val="10033"/>
  <p:tag name="MMPROD_PARENTID" val="10032"/>
</p:tagLst>
</file>

<file path=ppt/tags/tag14.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165.25]]&gt;&lt;/Top&gt;&lt;/ChangeData&gt;"/>
  <p:tag name="MMPROD_ABSOLUTEPOSITIONID" val="3001"/>
  <p:tag name="MMPROD_ID" val="10043"/>
  <p:tag name="MMPROD_TYPE" val="10028"/>
  <p:tag name="MMPROD_COLLECTIONCONTAINERID" val="10036"/>
  <p:tag name="MMPROD_PARENTID" val="10032"/>
</p:tagLst>
</file>

<file path=ppt/tags/tag15.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189.5]]&gt;&lt;/Top&gt;&lt;/ChangeData&gt;"/>
  <p:tag name="MMPROD_ABSOLUTEPOSITIONID" val="3002"/>
  <p:tag name="MMPROD_ID" val="10044"/>
  <p:tag name="MMPROD_TYPE" val="10028"/>
  <p:tag name="MMPROD_COLLECTIONCONTAINERID" val="10036"/>
  <p:tag name="MMPROD_PARENTID" val="10032"/>
</p:tagLst>
</file>

<file path=ppt/tags/tag16.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213.75]]&gt;&lt;/Top&gt;&lt;/ChangeData&gt;"/>
  <p:tag name="MMPROD_ABSOLUTEPOSITIONID" val="3003"/>
  <p:tag name="MMPROD_ID" val="10045"/>
  <p:tag name="MMPROD_TYPE" val="10028"/>
  <p:tag name="MMPROD_COLLECTIONCONTAINERID" val="10036"/>
  <p:tag name="MMPROD_PARENTID" val="10032"/>
</p:tagLst>
</file>

<file path=ppt/tags/tag17.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238]]&gt;&lt;/Top&gt;&lt;/ChangeData&gt;"/>
  <p:tag name="MMPROD_ABSOLUTEPOSITIONID" val="3004"/>
  <p:tag name="MMPROD_ID" val="10046"/>
  <p:tag name="MMPROD_TYPE" val="10028"/>
  <p:tag name="MMPROD_COLLECTIONCONTAINERID" val="10036"/>
  <p:tag name="MMPROD_PARENTID" val="10032"/>
</p:tagLst>
</file>

<file path=ppt/tags/tag18.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262.25]]&gt;&lt;/Top&gt;&lt;/ChangeData&gt;"/>
  <p:tag name="MMPROD_ABSOLUTEPOSITIONID" val="3005"/>
  <p:tag name="MMPROD_ID" val="10047"/>
  <p:tag name="MMPROD_TYPE" val="10028"/>
  <p:tag name="MMPROD_COLLECTIONCONTAINERID" val="10036"/>
  <p:tag name="MMPROD_PARENTID" val="10032"/>
</p:tagLst>
</file>

<file path=ppt/tags/tag19.xml><?xml version="1.0" encoding="utf-8"?>
<p:tagLst xmlns:a="http://schemas.openxmlformats.org/drawingml/2006/main" xmlns:r="http://schemas.openxmlformats.org/officeDocument/2006/relationships" xmlns:p="http://schemas.openxmlformats.org/presentationml/2006/main">
  <p:tag name="MMPROD_CONTROLTYPE" val="5"/>
  <p:tag name="MMPROD_LASTVALUES" val="&lt;ChangeData&gt;&lt;Left&gt;&lt;![CDATA[36]]&gt;&lt;/Left&gt;&lt;Top&gt;&lt;![CDATA[286.5]]&gt;&lt;/Top&gt;&lt;/ChangeData&gt;"/>
  <p:tag name="MMPROD_ABSOLUTEPOSITIONID" val="3006"/>
  <p:tag name="MMPROD_ID" val="10048"/>
  <p:tag name="MMPROD_TYPE" val="10028"/>
  <p:tag name="MMPROD_COLLECTIONCONTAINERID" val="10036"/>
  <p:tag name="MMPROD_PARENTID" val="10032"/>
</p:tagLst>
</file>

<file path=ppt/tags/tag2.xml><?xml version="1.0" encoding="utf-8"?>
<p:tagLst xmlns:a="http://schemas.openxmlformats.org/drawingml/2006/main" xmlns:r="http://schemas.openxmlformats.org/officeDocument/2006/relationships" xmlns:p="http://schemas.openxmlformats.org/presentationml/2006/main">
  <p:tag name="MMPROD_LASTVALUES" val="&lt;ChangeData&gt;&lt;SlideID&gt;&lt;![CDATA[282]]&gt;&lt;/SlideID&gt;&lt;/ChangeData&gt;"/>
  <p:tag name="MMPROD_PASSDATA" val="&lt;object type=&quot;10050&quot; unique_id=&quot;10014&quot;&gt;&lt;property id=&quot;10020&quot; value=&quot;2&quot;/&gt;&lt;property id=&quot;10191&quot; value=&quot;-1&quot;/&gt;&lt;/object&gt;"/>
  <p:tag name="MMPROD_FAILDATA" val="&lt;object type=&quot;10051&quot; unique_id=&quot;10015&quot;&gt;&lt;property id=&quot;10020&quot; value=&quot;2&quot;/&gt;&lt;property id=&quot;10191&quot; value=&quot;-1&quot;/&gt;&lt;/object&gt;"/>
  <p:tag name="MMPROD_ID" val="10012"/>
  <p:tag name="MMPROD_TYPE" val="10008"/>
  <p:tag name="MMPROD_DATA" val="&lt;property id=&quot;10026&quot; value=&quot;10&quot;/&gt;&lt;property id=&quot;10027&quot; value=&quot;Interaction10012&quot;/&gt;&lt;property id=&quot;10028&quot; value=&quot;0&quot;/&gt;&lt;property id=&quot;10063&quot; value=&quot;2&quot;/&gt;&lt;property id=&quot;10070&quot; value=&quot;Multiple choice&quot;/&gt;&lt;property id=&quot;10098&quot; value=&quot;Multiple choice&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92210036,C:\Users\Lenovo\Desktop\da dang cua giap xac\Media.ppcx"/>
  <p:tag name="MMPROD_ANSWERCOUNT" val="0"/>
</p:tagLst>
</file>

<file path=ppt/tags/tag20.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6"/>
  <p:tag name="MMPROD_ABSOLUTEPOSITIONID" val="3026"/>
  <p:tag name="MMPROD_LASTVALUES" val="&lt;ChangeData&gt;&lt;Text&gt;&lt;![CDATA[B]]&gt;&lt;/Text&gt;&lt;FontSize&gt;&lt;![CDATA[16]]&gt;&lt;/FontSize&gt;&lt;Left&gt;&lt;![CDATA[36]]&gt;&lt;/Left&gt;&lt;Top&gt;&lt;![CDATA[313.375]]&gt;&lt;/Top&gt;&lt;/ChangeData&gt;"/>
</p:tagLst>
</file>

<file path=ppt/tags/tag21.xml><?xml version="1.0" encoding="utf-8"?>
<p:tagLst xmlns:a="http://schemas.openxmlformats.org/drawingml/2006/main" xmlns:r="http://schemas.openxmlformats.org/officeDocument/2006/relationships" xmlns:p="http://schemas.openxmlformats.org/presentationml/2006/main">
  <p:tag name="MMPROD_LASTVALUES" val="&lt;ChangeData&gt;&lt;Text&gt;&lt;![CDATA[Mọt ẩm]]&gt;&lt;/Text&gt;&lt;FontSize&gt;&lt;![CDATA[16]]&gt;&lt;/FontSize&gt;&lt;Left&gt;&lt;![CDATA[61]]&gt;&lt;/Left&gt;&lt;Top&gt;&lt;![CDATA[313.375]]&gt;&lt;/Top&gt;&lt;/ChangeData&gt;"/>
  <p:tag name="MMPROD_ABSOLUTEPOSITIONID" val="3016"/>
</p:tagLst>
</file>

<file path=ppt/tags/tag22.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5"/>
  <p:tag name="MMPROD_ABSOLUTEPOSITIONID" val="3025"/>
  <p:tag name="MMPROD_LASTVALUES" val="&lt;ChangeData&gt;&lt;Text&gt;&lt;![CDATA[D]]&gt;&lt;/Text&gt;&lt;FontSize&gt;&lt;![CDATA[16]]&gt;&lt;/FontSize&gt;&lt;Left&gt;&lt;![CDATA[36]]&gt;&lt;/Left&gt;&lt;Top&gt;&lt;![CDATA[283.75]]&gt;&lt;/Top&gt;&lt;/ChangeData&gt;"/>
</p:tagLst>
</file>

<file path=ppt/tags/tag23.xml><?xml version="1.0" encoding="utf-8"?>
<p:tagLst xmlns:a="http://schemas.openxmlformats.org/drawingml/2006/main" xmlns:r="http://schemas.openxmlformats.org/officeDocument/2006/relationships" xmlns:p="http://schemas.openxmlformats.org/presentationml/2006/main">
  <p:tag name="MMPROD_LASTVALUES" val="&lt;ChangeData&gt;&lt;Text&gt;&lt;![CDATA[Con sun]]&gt;&lt;/Text&gt;&lt;FontSize&gt;&lt;![CDATA[16]]&gt;&lt;/FontSize&gt;&lt;Left&gt;&lt;![CDATA[61]]&gt;&lt;/Left&gt;&lt;Top&gt;&lt;![CDATA[283.75]]&gt;&lt;/Top&gt;&lt;/ChangeData&gt;"/>
  <p:tag name="MMPROD_ABSOLUTEPOSITIONID" val="3015"/>
</p:tagLst>
</file>

<file path=ppt/tags/tag24.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4"/>
  <p:tag name="MMPROD_ABSOLUTEPOSITIONID" val="3024"/>
  <p:tag name="MMPROD_LASTVALUES" val="&lt;ChangeData&gt;&lt;Text&gt;&lt;![CDATA[F]]&gt;&lt;/Text&gt;&lt;FontSize&gt;&lt;![CDATA[16]]&gt;&lt;/FontSize&gt;&lt;Left&gt;&lt;![CDATA[36]]&gt;&lt;/Left&gt;&lt;Top&gt;&lt;![CDATA[254.125]]&gt;&lt;/Top&gt;&lt;/ChangeData&gt;"/>
</p:tagLst>
</file>

<file path=ppt/tags/tag25.xml><?xml version="1.0" encoding="utf-8"?>
<p:tagLst xmlns:a="http://schemas.openxmlformats.org/drawingml/2006/main" xmlns:r="http://schemas.openxmlformats.org/officeDocument/2006/relationships" xmlns:p="http://schemas.openxmlformats.org/presentationml/2006/main">
  <p:tag name="MMPROD_LASTVALUES" val="&lt;ChangeData&gt;&lt;Text&gt;&lt;![CDATA[Cua đồng]]&gt;&lt;/Text&gt;&lt;FontSize&gt;&lt;![CDATA[16]]&gt;&lt;/FontSize&gt;&lt;Left&gt;&lt;![CDATA[61]]&gt;&lt;/Left&gt;&lt;Top&gt;&lt;![CDATA[254.125]]&gt;&lt;/Top&gt;&lt;/ChangeData&gt;"/>
  <p:tag name="MMPROD_ABSOLUTEPOSITIONID" val="3014"/>
</p:tagLst>
</file>

<file path=ppt/tags/tag26.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3"/>
  <p:tag name="MMPROD_ABSOLUTEPOSITIONID" val="3023"/>
  <p:tag name="MMPROD_LASTVALUES" val="&lt;ChangeData&gt;&lt;Text&gt;&lt;![CDATA[E]]&gt;&lt;/Text&gt;&lt;FontSize&gt;&lt;![CDATA[16]]&gt;&lt;/FontSize&gt;&lt;Left&gt;&lt;![CDATA[36]]&gt;&lt;/Left&gt;&lt;Top&gt;&lt;![CDATA[224.5]]&gt;&lt;/Top&gt;&lt;/ChangeData&gt;"/>
</p:tagLst>
</file>

<file path=ppt/tags/tag27.xml><?xml version="1.0" encoding="utf-8"?>
<p:tagLst xmlns:a="http://schemas.openxmlformats.org/drawingml/2006/main" xmlns:r="http://schemas.openxmlformats.org/officeDocument/2006/relationships" xmlns:p="http://schemas.openxmlformats.org/presentationml/2006/main">
  <p:tag name="MMPROD_LASTVALUES" val="&lt;ChangeData&gt;&lt;Text&gt;&lt;![CDATA[Tôm ở nhờ]]&gt;&lt;/Text&gt;&lt;FontSize&gt;&lt;![CDATA[16]]&gt;&lt;/FontSize&gt;&lt;Left&gt;&lt;![CDATA[61]]&gt;&lt;/Left&gt;&lt;Top&gt;&lt;![CDATA[224.5]]&gt;&lt;/Top&gt;&lt;/ChangeData&gt;"/>
  <p:tag name="MMPROD_ABSOLUTEPOSITIONID" val="3013"/>
</p:tagLst>
</file>

<file path=ppt/tags/tag28.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2"/>
  <p:tag name="MMPROD_ABSOLUTEPOSITIONID" val="3022"/>
  <p:tag name="MMPROD_LASTVALUES" val="&lt;ChangeData&gt;&lt;Text&gt;&lt;![CDATA[A]]&gt;&lt;/Text&gt;&lt;FontSize&gt;&lt;![CDATA[16]]&gt;&lt;/FontSize&gt;&lt;Left&gt;&lt;![CDATA[36]]&gt;&lt;/Left&gt;&lt;Top&gt;&lt;![CDATA[194.875]]&gt;&lt;/Top&gt;&lt;/ChangeData&gt;"/>
</p:tagLst>
</file>

<file path=ppt/tags/tag29.xml><?xml version="1.0" encoding="utf-8"?>
<p:tagLst xmlns:a="http://schemas.openxmlformats.org/drawingml/2006/main" xmlns:r="http://schemas.openxmlformats.org/officeDocument/2006/relationships" xmlns:p="http://schemas.openxmlformats.org/presentationml/2006/main">
  <p:tag name="MMPROD_LASTVALUES" val="&lt;ChangeData&gt;&lt;Text&gt;&lt;![CDATA[Rận nước]]&gt;&lt;/Text&gt;&lt;FontSize&gt;&lt;![CDATA[16]]&gt;&lt;/FontSize&gt;&lt;Left&gt;&lt;![CDATA[61]]&gt;&lt;/Left&gt;&lt;Top&gt;&lt;![CDATA[194.875]]&gt;&lt;/Top&gt;&lt;/ChangeData&gt;"/>
  <p:tag name="MMPROD_ABSOLUTEPOSITIONID" val="3012"/>
</p:tagLst>
</file>

<file path=ppt/tags/tag3.xml><?xml version="1.0" encoding="utf-8"?>
<p:tagLst xmlns:a="http://schemas.openxmlformats.org/drawingml/2006/main" xmlns:r="http://schemas.openxmlformats.org/officeDocument/2006/relationships" xmlns:p="http://schemas.openxmlformats.org/presentationml/2006/main">
  <p:tag name="MMPROD_ID" val="10012"/>
  <p:tag name="MMPROD_ABSOLUTEPOSITIONID" val="100"/>
  <p:tag name="MMPROD_LASTVALUES" val="&lt;ChangeData&gt;&lt;Text&gt;&lt;![CDATA[Câu 1- Trong các giáp xác sau thì loài nào sống trên cạn?]]&gt;&lt;/Text&gt;&lt;FontSize&gt;&lt;![CDATA[24]]&gt;&lt;/FontSize&gt;&lt;Left&gt;&lt;![CDATA[0]]&gt;&lt;/Left&gt;&lt;Top&gt;&lt;![CDATA[0]]&gt;&lt;/Top&gt;&lt;/ChangeData&gt;"/>
</p:tagLst>
</file>

<file path=ppt/tags/tag30.xml><?xml version="1.0" encoding="utf-8"?>
<p:tagLst xmlns:a="http://schemas.openxmlformats.org/drawingml/2006/main" xmlns:r="http://schemas.openxmlformats.org/officeDocument/2006/relationships" xmlns:p="http://schemas.openxmlformats.org/presentationml/2006/main">
  <p:tag name="MMPROD_SCALEOPERATION" val="2"/>
  <p:tag name="MMPROD_TEXTSHAPE" val="3011"/>
  <p:tag name="MMPROD_ABSOLUTEPOSITIONID" val="3021"/>
  <p:tag name="MMPROD_LASTVALUES" val="&lt;ChangeData&gt;&lt;Text&gt;&lt;![CDATA[C]]&gt;&lt;/Text&gt;&lt;FontSize&gt;&lt;![CDATA[16]]&gt;&lt;/FontSize&gt;&lt;Left&gt;&lt;![CDATA[36]]&gt;&lt;/Left&gt;&lt;Top&gt;&lt;![CDATA[165.25]]&gt;&lt;/Top&gt;&lt;/ChangeData&gt;"/>
</p:tagLst>
</file>

<file path=ppt/tags/tag31.xml><?xml version="1.0" encoding="utf-8"?>
<p:tagLst xmlns:a="http://schemas.openxmlformats.org/drawingml/2006/main" xmlns:r="http://schemas.openxmlformats.org/officeDocument/2006/relationships" xmlns:p="http://schemas.openxmlformats.org/presentationml/2006/main">
  <p:tag name="MMPROD_LASTVALUES" val="&lt;ChangeData&gt;&lt;Text&gt;&lt;![CDATA[Cua nhện]]&gt;&lt;/Text&gt;&lt;FontSize&gt;&lt;![CDATA[16]]&gt;&lt;/FontSize&gt;&lt;Left&gt;&lt;![CDATA[61]]&gt;&lt;/Left&gt;&lt;Top&gt;&lt;![CDATA[165.25]]&gt;&lt;/Top&gt;&lt;/ChangeData&gt;"/>
  <p:tag name="MMPROD_ABSOLUTEPOSITIONID" val="3011"/>
</p:tagLst>
</file>

<file path=ppt/tags/tag32.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6"/>
  <p:tag name="MMPROD_ABSOLUTEPOSITIONID" val="4026"/>
  <p:tag name="MMPROD_LASTVALUES" val="&lt;ChangeData&gt;&lt;Text&gt;&lt;![CDATA[F.]]&gt;&lt;/Text&gt;&lt;FontSize&gt;&lt;![CDATA[16]]&gt;&lt;/FontSize&gt;&lt;Left&gt;&lt;![CDATA[379.5]]&gt;&lt;/Left&gt;&lt;Top&gt;&lt;![CDATA[463.375]]&gt;&lt;/Top&gt;&lt;/ChangeData&gt;"/>
</p:tagLst>
</file>

<file path=ppt/tags/tag33.xml><?xml version="1.0" encoding="utf-8"?>
<p:tagLst xmlns:a="http://schemas.openxmlformats.org/drawingml/2006/main" xmlns:r="http://schemas.openxmlformats.org/officeDocument/2006/relationships" xmlns:p="http://schemas.openxmlformats.org/presentationml/2006/main">
  <p:tag name="MMPROD_LASTVALUES" val="&lt;ChangeData&gt;&lt;Text&gt;&lt;![CDATA[Thường bò ngang, sống ở hang hốc]]&gt;&lt;/Text&gt;&lt;FontSize&gt;&lt;![CDATA[16]]&gt;&lt;/FontSize&gt;&lt;Left&gt;&lt;![CDATA[403.25]]&gt;&lt;/Left&gt;&lt;Top&gt;&lt;![CDATA[463.375]]&gt;&lt;/Top&gt;&lt;/ChangeData&gt;"/>
  <p:tag name="MMPROD_ABSOLUTEPOSITIONID" val="4016"/>
</p:tagLst>
</file>

<file path=ppt/tags/tag34.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5"/>
  <p:tag name="MMPROD_ABSOLUTEPOSITIONID" val="4025"/>
  <p:tag name="MMPROD_LASTVALUES" val="&lt;ChangeData&gt;&lt;Text&gt;&lt;![CDATA[E.]]&gt;&lt;/Text&gt;&lt;FontSize&gt;&lt;![CDATA[16]]&gt;&lt;/FontSize&gt;&lt;Left&gt;&lt;![CDATA[379.5]]&gt;&lt;/Left&gt;&lt;Top&gt;&lt;![CDATA[392.25]]&gt;&lt;/Top&gt;&lt;/ChangeData&gt;"/>
</p:tagLst>
</file>

<file path=ppt/tags/tag35.xml><?xml version="1.0" encoding="utf-8"?>
<p:tagLst xmlns:a="http://schemas.openxmlformats.org/drawingml/2006/main" xmlns:r="http://schemas.openxmlformats.org/officeDocument/2006/relationships" xmlns:p="http://schemas.openxmlformats.org/presentationml/2006/main">
  <p:tag name="MMPROD_LASTVALUES" val="&lt;ChangeData&gt;&lt;Text&gt;&lt;![CDATA[Thường ẩn dấu vào chiếc vỏ ốc rỗng]]&gt;&lt;/Text&gt;&lt;FontSize&gt;&lt;![CDATA[16]]&gt;&lt;/FontSize&gt;&lt;Left&gt;&lt;![CDATA[404.375]]&gt;&lt;/Left&gt;&lt;Top&gt;&lt;![CDATA[392.25]]&gt;&lt;/Top&gt;&lt;/ChangeData&gt;"/>
  <p:tag name="MMPROD_ABSOLUTEPOSITIONID" val="4015"/>
</p:tagLst>
</file>

<file path=ppt/tags/tag36.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4"/>
  <p:tag name="MMPROD_ABSOLUTEPOSITIONID" val="4024"/>
  <p:tag name="MMPROD_LASTVALUES" val="&lt;ChangeData&gt;&lt;Text&gt;&lt;![CDATA[D.]]&gt;&lt;/Text&gt;&lt;FontSize&gt;&lt;![CDATA[16]]&gt;&lt;/FontSize&gt;&lt;Left&gt;&lt;![CDATA[379.5]]&gt;&lt;/Left&gt;&lt;Top&gt;&lt;![CDATA[349.875]]&gt;&lt;/Top&gt;&lt;/ChangeData&gt;"/>
</p:tagLst>
</file>

<file path=ppt/tags/tag37.xml><?xml version="1.0" encoding="utf-8"?>
<p:tagLst xmlns:a="http://schemas.openxmlformats.org/drawingml/2006/main" xmlns:r="http://schemas.openxmlformats.org/officeDocument/2006/relationships" xmlns:p="http://schemas.openxmlformats.org/presentationml/2006/main">
  <p:tag name="MMPROD_LASTVALUES" val="&lt;ChangeData&gt;&lt;Text&gt;&lt;![CDATA[Thường bám vào vỏ tàu]]&gt;&lt;/Text&gt;&lt;FontSize&gt;&lt;![CDATA[16]]&gt;&lt;/FontSize&gt;&lt;Left&gt;&lt;![CDATA[405.5]]&gt;&lt;/Left&gt;&lt;Top&gt;&lt;![CDATA[349.875]]&gt;&lt;/Top&gt;&lt;/ChangeData&gt;"/>
  <p:tag name="MMPROD_ABSOLUTEPOSITIONID" val="4014"/>
</p:tagLst>
</file>

<file path=ppt/tags/tag38.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3"/>
  <p:tag name="MMPROD_ABSOLUTEPOSITIONID" val="4023"/>
  <p:tag name="MMPROD_LASTVALUES" val="&lt;ChangeData&gt;&lt;Text&gt;&lt;![CDATA[C.]]&gt;&lt;/Text&gt;&lt;FontSize&gt;&lt;![CDATA[16]]&gt;&lt;/FontSize&gt;&lt;Left&gt;&lt;![CDATA[379.5]]&gt;&lt;/Left&gt;&lt;Top&gt;&lt;![CDATA[307.5]]&gt;&lt;/Top&gt;&lt;/ChangeData&gt;"/>
</p:tagLst>
</file>

<file path=ppt/tags/tag39.xml><?xml version="1.0" encoding="utf-8"?>
<p:tagLst xmlns:a="http://schemas.openxmlformats.org/drawingml/2006/main" xmlns:r="http://schemas.openxmlformats.org/officeDocument/2006/relationships" xmlns:p="http://schemas.openxmlformats.org/presentationml/2006/main">
  <p:tag name="MMPROD_LASTVALUES" val="&lt;ChangeData&gt;&lt;Text&gt;&lt;![CDATA[  Chân dài giống nhện]]&gt;&lt;/Text&gt;&lt;FontSize&gt;&lt;![CDATA[16]]&gt;&lt;/FontSize&gt;&lt;Left&gt;&lt;![CDATA[405.5]]&gt;&lt;/Left&gt;&lt;Top&gt;&lt;![CDATA[307.5]]&gt;&lt;/Top&gt;&lt;/ChangeData&gt;"/>
  <p:tag name="MMPROD_ABSOLUTEPOSITIONID" val="4013"/>
</p:tagLst>
</file>

<file path=ppt/tags/tag4.xml><?xml version="1.0" encoding="utf-8"?>
<p:tagLst xmlns:a="http://schemas.openxmlformats.org/drawingml/2006/main" xmlns:r="http://schemas.openxmlformats.org/officeDocument/2006/relationships" xmlns:p="http://schemas.openxmlformats.org/presentationml/2006/main">
  <p:tag name="MMPROD_LASTVALUES" val="&lt;ChangeData&gt;&lt;SlideID&gt;&lt;![CDATA[283]]&gt;&lt;/SlideID&gt;&lt;/ChangeData&gt;"/>
  <p:tag name="MMPROD_PASSDATA" val="&lt;object type=&quot;10050&quot; unique_id=&quot;10034&quot;&gt;&lt;property id=&quot;10020&quot; value=&quot;2&quot;/&gt;&lt;property id=&quot;10191&quot; value=&quot;-1&quot;/&gt;&lt;/object&gt;"/>
  <p:tag name="MMPROD_FAILDATA" val="&lt;object type=&quot;10051&quot; unique_id=&quot;10035&quot;&gt;&lt;property id=&quot;10020&quot; value=&quot;2&quot;/&gt;&lt;property id=&quot;10191&quot; value=&quot;-1&quot;/&gt;&lt;/object&gt;"/>
  <p:tag name="MMPROD_ID" val="10032"/>
  <p:tag name="MMPROD_TYPE" val="10016"/>
  <p:tag name="MMPROD_DATA" val="&lt;property id=&quot;10026&quot; value=&quot;10&quot;/&gt;&lt;property id=&quot;10027&quot; value=&quot;Interaction10032&quot;/&gt;&lt;property id=&quot;10028&quot; value=&quot;0&quot;/&gt;&lt;property id=&quot;10070&quot; value=&quot;Matching&quot;/&gt;&lt;property id=&quot;10098&quot; value=&quot;Matching&quot;/&gt;&lt;property id=&quot;10100&quot; value=&quot;0&quot;/&gt;&lt;property id=&quot;10108&quot; value=&quot;1&quot;/&gt;&lt;property id=&quot;10109&quot; value=&quot;1&quot;/&gt;&lt;property id=&quot;10110&quot; value=&quot;1&quot;/&gt;&lt;property id=&quot;10111&quot; value=&quot;-1&quot;/&gt;&lt;property id=&quot;10112&quot; value=&quot;1&quot;/&gt;&lt;property id=&quot;10115&quot; value=&quot;1&quot;/&gt;&lt;property id=&quot;10120&quot; value=&quot;1&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592210036,C:\Users\Lenovo\Desktop\da dang cua giap xac\Media.ppcx"/>
  <p:tag name="MMPROD_ANSWERCOUNT" val="6"/>
  <p:tag name="MMPROD_ITEMCOUNT" val="6"/>
</p:tagLst>
</file>

<file path=ppt/tags/tag40.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2"/>
  <p:tag name="MMPROD_ABSOLUTEPOSITIONID" val="4022"/>
  <p:tag name="MMPROD_LASTVALUES" val="&lt;ChangeData&gt;&lt;Text&gt;&lt;![CDATA[B.]]&gt;&lt;/Text&gt;&lt;FontSize&gt;&lt;![CDATA[16]]&gt;&lt;/FontSize&gt;&lt;Left&gt;&lt;![CDATA[379.5]]&gt;&lt;/Left&gt;&lt;Top&gt;&lt;![CDATA[236.375]]&gt;&lt;/Top&gt;&lt;/ChangeData&gt;"/>
</p:tagLst>
</file>

<file path=ppt/tags/tag41.xml><?xml version="1.0" encoding="utf-8"?>
<p:tagLst xmlns:a="http://schemas.openxmlformats.org/drawingml/2006/main" xmlns:r="http://schemas.openxmlformats.org/officeDocument/2006/relationships" xmlns:p="http://schemas.openxmlformats.org/presentationml/2006/main">
  <p:tag name="MMPROD_LASTVALUES" val="&lt;ChangeData&gt;&lt;Text&gt;&lt;![CDATA[Râu ngắn, các đôi chân đều bò được]]&gt;&lt;/Text&gt;&lt;FontSize&gt;&lt;![CDATA[16]]&gt;&lt;/FontSize&gt;&lt;Left&gt;&lt;![CDATA[404.375]]&gt;&lt;/Left&gt;&lt;Top&gt;&lt;![CDATA[236.375]]&gt;&lt;/Top&gt;&lt;/ChangeData&gt;"/>
  <p:tag name="MMPROD_ABSOLUTEPOSITIONID" val="4012"/>
</p:tagLst>
</file>

<file path=ppt/tags/tag42.xml><?xml version="1.0" encoding="utf-8"?>
<p:tagLst xmlns:a="http://schemas.openxmlformats.org/drawingml/2006/main" xmlns:r="http://schemas.openxmlformats.org/officeDocument/2006/relationships" xmlns:p="http://schemas.openxmlformats.org/presentationml/2006/main">
  <p:tag name="MMPROD_SCALEOPERATION" val="3"/>
  <p:tag name="MMPROD_TEXTSHAPE" val="4011"/>
  <p:tag name="MMPROD_ABSOLUTEPOSITIONID" val="4021"/>
  <p:tag name="MMPROD_LASTVALUES" val="&lt;ChangeData&gt;&lt;Text&gt;&lt;![CDATA[A.]]&gt;&lt;/Text&gt;&lt;FontSize&gt;&lt;![CDATA[16]]&gt;&lt;/FontSize&gt;&lt;Left&gt;&lt;![CDATA[379.5]]&gt;&lt;/Left&gt;&lt;Top&gt;&lt;![CDATA[165.25]]&gt;&lt;/Top&gt;&lt;/ChangeData&gt;"/>
</p:tagLst>
</file>

<file path=ppt/tags/tag43.xml><?xml version="1.0" encoding="utf-8"?>
<p:tagLst xmlns:a="http://schemas.openxmlformats.org/drawingml/2006/main" xmlns:r="http://schemas.openxmlformats.org/officeDocument/2006/relationships" xmlns:p="http://schemas.openxmlformats.org/presentationml/2006/main">
  <p:tag name="MMPROD_LASTVALUES" val="&lt;ChangeData&gt;&lt;Text&gt;&lt;![CDATA[Mùa hạ sinh sản toàn con cái]]&gt;&lt;/Text&gt;&lt;FontSize&gt;&lt;![CDATA[16]]&gt;&lt;/FontSize&gt;&lt;Left&gt;&lt;![CDATA[404.375]]&gt;&lt;/Left&gt;&lt;Top&gt;&lt;![CDATA[165.25]]&gt;&lt;/Top&gt;&lt;/ChangeData&gt;"/>
  <p:tag name="MMPROD_ABSOLUTEPOSITIONID" val="4011"/>
</p:tagLst>
</file>

<file path=ppt/tags/tag5.xml><?xml version="1.0" encoding="utf-8"?>
<p:tagLst xmlns:a="http://schemas.openxmlformats.org/drawingml/2006/main" xmlns:r="http://schemas.openxmlformats.org/officeDocument/2006/relationships" xmlns:p="http://schemas.openxmlformats.org/presentationml/2006/main">
  <p:tag name="MMPROD_ID" val="10032"/>
  <p:tag name="MMPROD_ABSOLUTEPOSITIONID" val="100"/>
  <p:tag name="MMPROD_LASTVALUES" val="&lt;ChangeData&gt;&lt;Text&gt;&lt;![CDATA[Câu 2/ Hoàn thành bài tập sau bằng cách nối nội dung ở cột A với nội dung ở cột B]]&gt;&lt;/Text&gt;&lt;FontSize&gt;&lt;![CDATA[24]]&gt;&lt;/FontSize&gt;&lt;Left&gt;&lt;![CDATA[0]]&gt;&lt;/Left&gt;&lt;Top&gt;&lt;![CDATA[0]]&gt;&lt;/Top&gt;&lt;/ChangeData&gt;"/>
</p:tagLst>
</file>

<file path=ppt/tags/tag6.xml><?xml version="1.0" encoding="utf-8"?>
<p:tagLst xmlns:a="http://schemas.openxmlformats.org/drawingml/2006/main" xmlns:r="http://schemas.openxmlformats.org/officeDocument/2006/relationships" xmlns:p="http://schemas.openxmlformats.org/presentationml/2006/main">
  <p:tag name="MMPROD_ABSOLUTEPOSITIONID" val="3090"/>
  <p:tag name="MMPROD_LASTVALUES" val="&lt;ChangeData&gt;&lt;Text&gt;&lt;![CDATA[        Cột A]]&gt;&lt;/Text&gt;&lt;FontSize&gt;&lt;![CDATA[24]]&gt;&lt;/FontSize&gt;&lt;Left&gt;&lt;![CDATA[0]]&gt;&lt;/Left&gt;&lt;Top&gt;&lt;![CDATA[0]]&gt;&lt;/Top&gt;&lt;/ChangeData&gt;"/>
</p:tagLst>
</file>

<file path=ppt/tags/tag7.xml><?xml version="1.0" encoding="utf-8"?>
<p:tagLst xmlns:a="http://schemas.openxmlformats.org/drawingml/2006/main" xmlns:r="http://schemas.openxmlformats.org/officeDocument/2006/relationships" xmlns:p="http://schemas.openxmlformats.org/presentationml/2006/main">
  <p:tag name="MMPROD_ABSOLUTEPOSITIONID" val="30910"/>
  <p:tag name="MMPROD_LASTVALUES" val="&lt;ChangeData&gt;&lt;Text&gt;&lt;![CDATA[Cột B]]&gt;&lt;/Text&gt;&lt;FontSize&gt;&lt;![CDATA[24]]&gt;&lt;/FontSize&gt;&lt;Left&gt;&lt;![CDATA[0]]&gt;&lt;/Left&gt;&lt;Top&gt;&lt;![CDATA[0]]&gt;&lt;/Top&gt;&lt;/ChangeData&gt;"/>
</p:tagLst>
</file>

<file path=ppt/tags/tag8.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165.25]]&gt;&lt;/Top&gt;&lt;/ChangeData&gt;"/>
  <p:tag name="MMPROD_ABSOLUTEPOSITIONID" val="4001"/>
  <p:tag name="MMPROD_ID" val="10037"/>
  <p:tag name="MMPROD_TYPE" val="10023"/>
  <p:tag name="MMPROD_DATA" val="&lt;property id=&quot;10193&quot; value=&quot;A&quot;/&gt;&lt;property id=&quot;10199&quot; value=&quot;0&quot;/&gt;"/>
  <p:tag name="MMPROD_COLLECTIONCONTAINERID" val="10033"/>
  <p:tag name="MMPROD_PARENTID" val="10032"/>
</p:tagLst>
</file>

<file path=ppt/tags/tag9.xml><?xml version="1.0" encoding="utf-8"?>
<p:tagLst xmlns:a="http://schemas.openxmlformats.org/drawingml/2006/main" xmlns:r="http://schemas.openxmlformats.org/officeDocument/2006/relationships" xmlns:p="http://schemas.openxmlformats.org/presentationml/2006/main">
  <p:tag name="MMPROD_LASTVALUES" val="&lt;ChangeData&gt;&lt;Left&gt;&lt;![CDATA[379.5]]&gt;&lt;/Left&gt;&lt;Top&gt;&lt;![CDATA[187.75]]&gt;&lt;/Top&gt;&lt;/ChangeData&gt;"/>
  <p:tag name="MMPROD_ABSOLUTEPOSITIONID" val="4002"/>
  <p:tag name="MMPROD_ID" val="10038"/>
  <p:tag name="MMPROD_TYPE" val="10023"/>
  <p:tag name="MMPROD_DATA" val="&lt;property id=&quot;10193&quot; value=&quot;B&quot;/&gt;&lt;property id=&quot;10199&quot; value=&quot;0&quot;/&gt;"/>
  <p:tag name="MMPROD_COLLECTIONCONTAINERID" val="10033"/>
  <p:tag name="MMPROD_PARENTID" val="100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991</TotalTime>
  <Words>1556</Words>
  <Application>Microsoft Office PowerPoint</Application>
  <PresentationFormat>On-screen Show (4:3)</PresentationFormat>
  <Paragraphs>325</Paragraphs>
  <Slides>39</Slides>
  <Notes>6</Notes>
  <HiddenSlides>0</HiddenSlides>
  <MMClips>7</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Urban</vt:lpstr>
      <vt:lpstr>Bài 24:  Một số giáp xác khác  và vai trò của giáp xác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loại tép</vt:lpstr>
      <vt:lpstr>PowerPoint Presentation</vt:lpstr>
      <vt:lpstr>Tiết 25:  ĐA DẠNG VÀ VAI TRÒ CỦA LỚP GIÁP XÁC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Có hại cho giao thông thủy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Trong các giáp xác sau thì loài nào sống trên cạn?</vt:lpstr>
      <vt:lpstr>Câu 2/ Hoàn thành bài tập sau bằng cách nối nội dung ở cột A với nội dung ở cột B</vt:lpstr>
      <vt:lpstr>PowerPoint Presentation</vt:lpstr>
      <vt:lpstr>Chúc các em học tốt và chăm ngoan!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 Loc</dc:creator>
  <cp:lastModifiedBy>maihoang0411@gmail.com</cp:lastModifiedBy>
  <cp:revision>86</cp:revision>
  <dcterms:created xsi:type="dcterms:W3CDTF">2017-11-05T05:45:48Z</dcterms:created>
  <dcterms:modified xsi:type="dcterms:W3CDTF">2021-11-22T13:22:01Z</dcterms:modified>
</cp:coreProperties>
</file>