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63" r:id="rId4"/>
    <p:sldId id="266" r:id="rId5"/>
    <p:sldId id="265" r:id="rId6"/>
    <p:sldId id="268" r:id="rId7"/>
    <p:sldId id="262" r:id="rId8"/>
    <p:sldId id="269" r:id="rId9"/>
    <p:sldId id="270" r:id="rId10"/>
    <p:sldId id="271" r:id="rId11"/>
    <p:sldId id="272" r:id="rId12"/>
    <p:sldId id="273" r:id="rId13"/>
    <p:sldId id="260" r:id="rId14"/>
    <p:sldId id="261" r:id="rId15"/>
    <p:sldId id="275" r:id="rId16"/>
    <p:sldId id="277" r:id="rId17"/>
    <p:sldId id="278" r:id="rId18"/>
    <p:sldId id="276" r:id="rId19"/>
    <p:sldId id="279" r:id="rId20"/>
    <p:sldId id="274" r:id="rId21"/>
    <p:sldId id="280" r:id="rId22"/>
    <p:sldId id="281" r:id="rId23"/>
    <p:sldId id="282" r:id="rId24"/>
    <p:sldId id="283" r:id="rId25"/>
    <p:sldId id="285" r:id="rId26"/>
    <p:sldId id="308" r:id="rId27"/>
    <p:sldId id="303" r:id="rId28"/>
    <p:sldId id="304" r:id="rId29"/>
    <p:sldId id="305" r:id="rId30"/>
    <p:sldId id="306" r:id="rId31"/>
    <p:sldId id="307" r:id="rId32"/>
    <p:sldId id="309" r:id="rId33"/>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795" y="3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EA883C-BD70-4C72-8703-E8A7A23AC5EE}" type="datetimeFigureOut">
              <a:rPr lang="vi-VN" smtClean="0"/>
              <a:t>12/11/2021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AA16CD-96BE-476C-A19E-2B79F983F25A}" type="slidenum">
              <a:rPr lang="vi-VN" smtClean="0"/>
              <a:t>‹#›</a:t>
            </a:fld>
            <a:endParaRPr lang="vi-VN"/>
          </a:p>
        </p:txBody>
      </p:sp>
    </p:spTree>
    <p:extLst>
      <p:ext uri="{BB962C8B-B14F-4D97-AF65-F5344CB8AC3E}">
        <p14:creationId xmlns:p14="http://schemas.microsoft.com/office/powerpoint/2010/main" val="291822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3BAA16CD-96BE-476C-A19E-2B79F983F25A}" type="slidenum">
              <a:rPr lang="vi-VN" smtClean="0"/>
              <a:t>10</a:t>
            </a:fld>
            <a:endParaRPr lang="vi-VN"/>
          </a:p>
        </p:txBody>
      </p:sp>
    </p:spTree>
    <p:extLst>
      <p:ext uri="{BB962C8B-B14F-4D97-AF65-F5344CB8AC3E}">
        <p14:creationId xmlns:p14="http://schemas.microsoft.com/office/powerpoint/2010/main" val="2001874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3BAA16CD-96BE-476C-A19E-2B79F983F25A}" type="slidenum">
              <a:rPr lang="vi-VN" smtClean="0"/>
              <a:t>22</a:t>
            </a:fld>
            <a:endParaRPr lang="vi-VN"/>
          </a:p>
        </p:txBody>
      </p:sp>
    </p:spTree>
    <p:extLst>
      <p:ext uri="{BB962C8B-B14F-4D97-AF65-F5344CB8AC3E}">
        <p14:creationId xmlns:p14="http://schemas.microsoft.com/office/powerpoint/2010/main" val="380529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E824F6-1043-4C3E-93DE-2553FE2CDDD5}" type="datetimeFigureOut">
              <a:rPr lang="vi-VN" smtClean="0"/>
              <a:t>12/11/2021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0D70684-50C7-40A6-895A-67A38CB05F6E}" type="slidenum">
              <a:rPr lang="vi-VN" smtClean="0"/>
              <a:t>‹#›</a:t>
            </a:fld>
            <a:endParaRPr lang="vi-VN"/>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E824F6-1043-4C3E-93DE-2553FE2CDDD5}" type="datetimeFigureOut">
              <a:rPr lang="vi-VN" smtClean="0"/>
              <a:t>12/11/2021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0D70684-50C7-40A6-895A-67A38CB05F6E}" type="slidenum">
              <a:rPr lang="vi-VN" smtClean="0"/>
              <a:t>‹#›</a:t>
            </a:fld>
            <a:endParaRPr lang="vi-VN"/>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E824F6-1043-4C3E-93DE-2553FE2CDDD5}" type="datetimeFigureOut">
              <a:rPr lang="vi-VN" smtClean="0"/>
              <a:t>12/11/2021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0D70684-50C7-40A6-895A-67A38CB05F6E}" type="slidenum">
              <a:rPr lang="vi-VN" smtClean="0"/>
              <a:t>‹#›</a:t>
            </a:fld>
            <a:endParaRPr lang="vi-VN"/>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4E824F6-1043-4C3E-93DE-2553FE2CDDD5}" type="datetimeFigureOut">
              <a:rPr lang="vi-VN" smtClean="0"/>
              <a:t>12/11/2021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0D70684-50C7-40A6-895A-67A38CB05F6E}" type="slidenum">
              <a:rPr lang="vi-VN" smtClean="0"/>
              <a:t>‹#›</a:t>
            </a:fld>
            <a:endParaRPr lang="vi-VN"/>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E824F6-1043-4C3E-93DE-2553FE2CDDD5}" type="datetimeFigureOut">
              <a:rPr lang="vi-VN" smtClean="0"/>
              <a:t>12/11/2021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0D70684-50C7-40A6-895A-67A38CB05F6E}" type="slidenum">
              <a:rPr lang="vi-VN" smtClean="0"/>
              <a:t>‹#›</a:t>
            </a:fld>
            <a:endParaRPr lang="vi-VN"/>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4E824F6-1043-4C3E-93DE-2553FE2CDDD5}" type="datetimeFigureOut">
              <a:rPr lang="vi-VN" smtClean="0"/>
              <a:t>12/11/2021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0D70684-50C7-40A6-895A-67A38CB05F6E}" type="slidenum">
              <a:rPr lang="vi-VN" smtClean="0"/>
              <a:t>‹#›</a:t>
            </a:fld>
            <a:endParaRPr lang="vi-VN"/>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E824F6-1043-4C3E-93DE-2553FE2CDDD5}" type="datetimeFigureOut">
              <a:rPr lang="vi-VN" smtClean="0"/>
              <a:t>12/11/2021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90D70684-50C7-40A6-895A-67A38CB05F6E}" type="slidenum">
              <a:rPr lang="vi-VN" smtClean="0"/>
              <a:t>‹#›</a:t>
            </a:fld>
            <a:endParaRPr lang="vi-VN"/>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E824F6-1043-4C3E-93DE-2553FE2CDDD5}" type="datetimeFigureOut">
              <a:rPr lang="vi-VN" smtClean="0"/>
              <a:t>12/11/2021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90D70684-50C7-40A6-895A-67A38CB05F6E}" type="slidenum">
              <a:rPr lang="vi-VN" smtClean="0"/>
              <a:t>‹#›</a:t>
            </a:fld>
            <a:endParaRPr lang="vi-VN"/>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E824F6-1043-4C3E-93DE-2553FE2CDDD5}" type="datetimeFigureOut">
              <a:rPr lang="vi-VN" smtClean="0"/>
              <a:t>12/11/2021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90D70684-50C7-40A6-895A-67A38CB05F6E}" type="slidenum">
              <a:rPr lang="vi-VN" smtClean="0"/>
              <a:t>‹#›</a:t>
            </a:fld>
            <a:endParaRPr lang="vi-VN"/>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E824F6-1043-4C3E-93DE-2553FE2CDDD5}" type="datetimeFigureOut">
              <a:rPr lang="vi-VN" smtClean="0"/>
              <a:t>12/11/2021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0D70684-50C7-40A6-895A-67A38CB05F6E}" type="slidenum">
              <a:rPr lang="vi-VN" smtClean="0"/>
              <a:t>‹#›</a:t>
            </a:fld>
            <a:endParaRPr lang="vi-VN"/>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E824F6-1043-4C3E-93DE-2553FE2CDDD5}" type="datetimeFigureOut">
              <a:rPr lang="vi-VN" smtClean="0"/>
              <a:t>12/11/2021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0D70684-50C7-40A6-895A-67A38CB05F6E}" type="slidenum">
              <a:rPr lang="vi-VN" smtClean="0"/>
              <a:t>‹#›</a:t>
            </a:fld>
            <a:endParaRPr lang="vi-VN"/>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4E824F6-1043-4C3E-93DE-2553FE2CDDD5}" type="datetimeFigureOut">
              <a:rPr lang="vi-VN" smtClean="0"/>
              <a:t>12/11/2021</a:t>
            </a:fld>
            <a:endParaRPr lang="vi-VN"/>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vi-VN"/>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0D70684-50C7-40A6-895A-67A38CB05F6E}"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628800"/>
            <a:ext cx="8784976" cy="1793167"/>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182880" indent="0" algn="ctr">
              <a:buNone/>
            </a:pPr>
            <a:r>
              <a:rPr lang="en-US"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BÀI 13: </a:t>
            </a:r>
            <a:br>
              <a:rPr lang="en-US"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MỘT SỐ NGUYÊN LIỆU</a:t>
            </a:r>
            <a:endParaRPr lang="vi-VN"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17373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76672"/>
            <a:ext cx="8208912" cy="523220"/>
          </a:xfrm>
          <a:prstGeom prst="rect">
            <a:avLst/>
          </a:prstGeom>
          <a:noFill/>
        </p:spPr>
        <p:txBody>
          <a:bodyPr wrap="square" rtlCol="0">
            <a:spAutoFit/>
          </a:bodyPr>
          <a:lstStyle/>
          <a:p>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Một</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tính</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ứng</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dụng</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nguyên</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liệu</a:t>
            </a:r>
            <a:endPar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251520" y="1037927"/>
            <a:ext cx="8136904" cy="461665"/>
          </a:xfrm>
          <a:prstGeom prst="rect">
            <a:avLst/>
          </a:prstGeom>
          <a:noFill/>
        </p:spPr>
        <p:txBody>
          <a:bodyPr wrap="square" rtlCol="0">
            <a:spAutoFit/>
          </a:bodyPr>
          <a:lstStyle/>
          <a:p>
            <a:pPr marL="342900" indent="-342900" algn="r">
              <a:buFont typeface="Wingdings" pitchFamily="2" charset="2"/>
              <a:buChar char="v"/>
            </a:pPr>
            <a:r>
              <a:rPr lang="en-US" sz="2400" b="1" dirty="0" err="1" smtClean="0">
                <a:latin typeface="Times New Roman" pitchFamily="18" charset="0"/>
                <a:cs typeface="Times New Roman" pitchFamily="18" charset="0"/>
              </a:rPr>
              <a:t>Tìm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hiểu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một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tính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chất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ứng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dụng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liệu</a:t>
            </a:r>
            <a:endParaRPr lang="vi-VN" sz="2400" b="1" dirty="0">
              <a:latin typeface="Times New Roman" pitchFamily="18" charset="0"/>
              <a:cs typeface="Times New Roman" pitchFamily="18" charset="0"/>
            </a:endParaRPr>
          </a:p>
        </p:txBody>
      </p:sp>
      <p:sp>
        <p:nvSpPr>
          <p:cNvPr id="2" name="TextBox 1"/>
          <p:cNvSpPr txBox="1"/>
          <p:nvPr/>
        </p:nvSpPr>
        <p:spPr>
          <a:xfrm>
            <a:off x="1475656" y="1587584"/>
            <a:ext cx="6696744" cy="52322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phổ</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biến</a:t>
            </a:r>
            <a:endParaRPr lang="vi-VN" sz="2800" dirty="0">
              <a:latin typeface="Times New Roman" pitchFamily="18" charset="0"/>
              <a:cs typeface="Times New Roman" pitchFamily="18" charset="0"/>
            </a:endParaRPr>
          </a:p>
        </p:txBody>
      </p:sp>
      <p:pic>
        <p:nvPicPr>
          <p:cNvPr id="10" name="Picture 2" descr="Công ty Cổ phần Địa chất Mỏ - TK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174139"/>
            <a:ext cx="3810000" cy="21822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AutoShape 2" descr="NƯỚC BIỂ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grpSp>
        <p:nvGrpSpPr>
          <p:cNvPr id="6" name="Group 5"/>
          <p:cNvGrpSpPr/>
          <p:nvPr/>
        </p:nvGrpSpPr>
        <p:grpSpPr>
          <a:xfrm>
            <a:off x="3779912" y="2458399"/>
            <a:ext cx="1152128" cy="1206549"/>
            <a:chOff x="3779912" y="2458399"/>
            <a:chExt cx="1152128" cy="1206549"/>
          </a:xfrm>
        </p:grpSpPr>
        <p:cxnSp>
          <p:nvCxnSpPr>
            <p:cNvPr id="8" name="Straight Arrow Connector 7"/>
            <p:cNvCxnSpPr/>
            <p:nvPr/>
          </p:nvCxnSpPr>
          <p:spPr>
            <a:xfrm flipV="1">
              <a:off x="3779912" y="2458399"/>
              <a:ext cx="1152128" cy="5245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779912" y="2963258"/>
              <a:ext cx="1152128" cy="131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797914" y="2963258"/>
              <a:ext cx="1044116" cy="7016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4932040" y="2174139"/>
            <a:ext cx="1584176"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Cứng</a:t>
            </a:r>
            <a:endParaRPr lang="vi-VN" sz="2400" dirty="0">
              <a:latin typeface="Times New Roman" pitchFamily="18" charset="0"/>
              <a:cs typeface="Times New Roman" pitchFamily="18" charset="0"/>
            </a:endParaRPr>
          </a:p>
        </p:txBody>
      </p:sp>
      <p:sp>
        <p:nvSpPr>
          <p:cNvPr id="20" name="TextBox 19"/>
          <p:cNvSpPr txBox="1"/>
          <p:nvPr/>
        </p:nvSpPr>
        <p:spPr>
          <a:xfrm>
            <a:off x="4932040" y="2909854"/>
            <a:ext cx="1584176"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Dẫn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nhiệt</a:t>
            </a:r>
            <a:endParaRPr lang="vi-VN" sz="2400" dirty="0">
              <a:latin typeface="Times New Roman" pitchFamily="18" charset="0"/>
              <a:cs typeface="Times New Roman" pitchFamily="18" charset="0"/>
            </a:endParaRPr>
          </a:p>
        </p:txBody>
      </p:sp>
      <p:sp>
        <p:nvSpPr>
          <p:cNvPr id="21" name="TextBox 20"/>
          <p:cNvSpPr txBox="1"/>
          <p:nvPr/>
        </p:nvSpPr>
        <p:spPr>
          <a:xfrm>
            <a:off x="4869205" y="3664948"/>
            <a:ext cx="1584176"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Bị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mòn</a:t>
            </a:r>
            <a:endParaRPr lang="vi-VN" sz="2400" dirty="0">
              <a:latin typeface="Times New Roman" pitchFamily="18" charset="0"/>
              <a:cs typeface="Times New Roman" pitchFamily="18" charset="0"/>
            </a:endParaRPr>
          </a:p>
        </p:txBody>
      </p:sp>
      <p:sp>
        <p:nvSpPr>
          <p:cNvPr id="22" name="TextBox 21"/>
          <p:cNvSpPr txBox="1"/>
          <p:nvPr/>
        </p:nvSpPr>
        <p:spPr>
          <a:xfrm>
            <a:off x="1468876" y="4356431"/>
            <a:ext cx="2591298"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rắn</a:t>
            </a:r>
            <a:endParaRPr lang="vi-VN" sz="2400" dirty="0">
              <a:latin typeface="Times New Roman" pitchFamily="18" charset="0"/>
              <a:cs typeface="Times New Roman" pitchFamily="18" charset="0"/>
            </a:endParaRPr>
          </a:p>
        </p:txBody>
      </p:sp>
      <p:sp>
        <p:nvSpPr>
          <p:cNvPr id="23" name="TextBox 22"/>
          <p:cNvSpPr txBox="1"/>
          <p:nvPr/>
        </p:nvSpPr>
        <p:spPr>
          <a:xfrm>
            <a:off x="307975" y="5547574"/>
            <a:ext cx="6832294" cy="1200329"/>
          </a:xfrm>
          <a:prstGeom prst="rect">
            <a:avLst/>
          </a:prstGeom>
          <a:noFill/>
        </p:spPr>
        <p:txBody>
          <a:bodyPr wrap="square" rtlCol="0">
            <a:spAutoFit/>
          </a:bodyPr>
          <a:lstStyle/>
          <a:p>
            <a:r>
              <a:rPr lang="en-US" sz="2400" b="1" u="sng" dirty="0" err="1" smtClean="0">
                <a:latin typeface="Times New Roman" pitchFamily="18" charset="0"/>
                <a:cs typeface="Times New Roman" pitchFamily="18" charset="0"/>
              </a:rPr>
              <a:t>Ứng</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dụng</a:t>
            </a:r>
            <a:r>
              <a:rPr lang="en-US" sz="2400" b="1" u="sng"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loại</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M</a:t>
            </a:r>
            <a:r>
              <a:rPr lang="en-US" sz="2400" dirty="0" err="1" smtClean="0">
                <a:latin typeface="Times New Roman" pitchFamily="18" charset="0"/>
                <a:cs typeface="Times New Roman" pitchFamily="18" charset="0"/>
              </a:rPr>
              <a:t>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quặng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để</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s</a:t>
            </a:r>
            <a:r>
              <a:rPr lang="en-US" sz="2400" dirty="0" err="1" smtClean="0">
                <a:latin typeface="Times New Roman" pitchFamily="18" charset="0"/>
                <a:cs typeface="Times New Roman" pitchFamily="18" charset="0"/>
              </a:rPr>
              <a:t>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xuất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bón</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81182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76672"/>
            <a:ext cx="8208912" cy="523220"/>
          </a:xfrm>
          <a:prstGeom prst="rect">
            <a:avLst/>
          </a:prstGeom>
          <a:noFill/>
        </p:spPr>
        <p:txBody>
          <a:bodyPr wrap="square" rtlCol="0">
            <a:spAutoFit/>
          </a:bodyPr>
          <a:lstStyle/>
          <a:p>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Một</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tính</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ứng</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dụng</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nguyên</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liệu</a:t>
            </a:r>
            <a:endPar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251520" y="1037927"/>
            <a:ext cx="8136904" cy="461665"/>
          </a:xfrm>
          <a:prstGeom prst="rect">
            <a:avLst/>
          </a:prstGeom>
          <a:noFill/>
        </p:spPr>
        <p:txBody>
          <a:bodyPr wrap="square" rtlCol="0">
            <a:spAutoFit/>
          </a:bodyPr>
          <a:lstStyle/>
          <a:p>
            <a:pPr marL="342900" indent="-342900" algn="r">
              <a:buFont typeface="Wingdings" pitchFamily="2" charset="2"/>
              <a:buChar char="v"/>
            </a:pPr>
            <a:r>
              <a:rPr lang="en-US" sz="2400" b="1" dirty="0" err="1" smtClean="0">
                <a:latin typeface="Times New Roman" pitchFamily="18" charset="0"/>
                <a:cs typeface="Times New Roman" pitchFamily="18" charset="0"/>
              </a:rPr>
              <a:t>Tìm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hiểu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một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tính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chất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ứng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dụng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liệu</a:t>
            </a:r>
            <a:endParaRPr lang="vi-VN" sz="2400" b="1" dirty="0">
              <a:latin typeface="Times New Roman" pitchFamily="18" charset="0"/>
              <a:cs typeface="Times New Roman" pitchFamily="18" charset="0"/>
            </a:endParaRPr>
          </a:p>
        </p:txBody>
      </p:sp>
      <p:sp>
        <p:nvSpPr>
          <p:cNvPr id="2" name="TextBox 1"/>
          <p:cNvSpPr txBox="1"/>
          <p:nvPr/>
        </p:nvSpPr>
        <p:spPr>
          <a:xfrm>
            <a:off x="1475656" y="1587584"/>
            <a:ext cx="6696744" cy="52322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phổ</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biến</a:t>
            </a:r>
            <a:endParaRPr lang="vi-VN" sz="2800" dirty="0">
              <a:latin typeface="Times New Roman" pitchFamily="18" charset="0"/>
              <a:cs typeface="Times New Roman" pitchFamily="18" charset="0"/>
            </a:endParaRPr>
          </a:p>
        </p:txBody>
      </p:sp>
      <p:pic>
        <p:nvPicPr>
          <p:cNvPr id="11" name="Picture 2" descr="Cát tô vàng - Công Ty Vật Liệu Xây Dựng Đà Nẵ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899" y="2174139"/>
            <a:ext cx="3537845" cy="20469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AutoShape 2" descr="NƯỚC BIỂ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cxnSp>
        <p:nvCxnSpPr>
          <p:cNvPr id="7" name="Straight Arrow Connector 6"/>
          <p:cNvCxnSpPr/>
          <p:nvPr/>
        </p:nvCxnSpPr>
        <p:spPr>
          <a:xfrm flipV="1">
            <a:off x="3915290" y="2337430"/>
            <a:ext cx="1033251" cy="7743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890151" y="3096119"/>
            <a:ext cx="1058390" cy="3739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959304" y="2174139"/>
            <a:ext cx="2304256" cy="400110"/>
          </a:xfrm>
          <a:prstGeom prst="rect">
            <a:avLst/>
          </a:prstGeom>
          <a:noFill/>
        </p:spPr>
        <p:txBody>
          <a:bodyPr wrap="square" rtlCol="0">
            <a:spAutoFit/>
          </a:bodyPr>
          <a:lstStyle/>
          <a:p>
            <a:r>
              <a:rPr lang="en-US" sz="2000" dirty="0" err="1" smtClean="0">
                <a:latin typeface="Times New Roman" pitchFamily="18" charset="0"/>
                <a:cs typeface="Times New Roman" pitchFamily="18" charset="0"/>
              </a:rPr>
              <a:t>Dạng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hạt</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c</a:t>
            </a:r>
            <a:r>
              <a:rPr lang="en-US" sz="2000" dirty="0" err="1" smtClean="0">
                <a:latin typeface="Times New Roman" pitchFamily="18" charset="0"/>
                <a:cs typeface="Times New Roman" pitchFamily="18" charset="0"/>
              </a:rPr>
              <a:t>ứng</a:t>
            </a:r>
            <a:endParaRPr lang="vi-VN" sz="2000" dirty="0">
              <a:latin typeface="Times New Roman" pitchFamily="18" charset="0"/>
              <a:cs typeface="Times New Roman" pitchFamily="18" charset="0"/>
            </a:endParaRPr>
          </a:p>
        </p:txBody>
      </p:sp>
      <p:sp>
        <p:nvSpPr>
          <p:cNvPr id="16" name="TextBox 15"/>
          <p:cNvSpPr txBox="1"/>
          <p:nvPr/>
        </p:nvSpPr>
        <p:spPr>
          <a:xfrm>
            <a:off x="4847755" y="3107458"/>
            <a:ext cx="5832648" cy="400110"/>
          </a:xfrm>
          <a:prstGeom prst="rect">
            <a:avLst/>
          </a:prstGeom>
          <a:noFill/>
        </p:spPr>
        <p:txBody>
          <a:bodyPr wrap="square" rtlCol="0">
            <a:spAutoFit/>
          </a:bodyPr>
          <a:lstStyle/>
          <a:p>
            <a:r>
              <a:rPr lang="en-US" sz="2000" dirty="0" err="1" smtClean="0">
                <a:latin typeface="Times New Roman" pitchFamily="18" charset="0"/>
                <a:cs typeface="Times New Roman" pitchFamily="18" charset="0"/>
              </a:rPr>
              <a:t>Tạo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với</a:t>
            </a:r>
            <a:r>
              <a:rPr lang="en-US" sz="2000" dirty="0" smtClean="0">
                <a:latin typeface="Times New Roman" pitchFamily="18" charset="0"/>
                <a:cs typeface="Times New Roman" pitchFamily="18" charset="0"/>
              </a:rPr>
              <a:t> xi </a:t>
            </a:r>
            <a:r>
              <a:rPr lang="en-US" sz="2000" dirty="0" err="1" smtClean="0">
                <a:latin typeface="Times New Roman" pitchFamily="18" charset="0"/>
                <a:cs typeface="Times New Roman" pitchFamily="18" charset="0"/>
              </a:rPr>
              <a:t>măng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thành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hỗn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hợp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kết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dính</a:t>
            </a:r>
            <a:endParaRPr lang="vi-VN" sz="2000" dirty="0">
              <a:latin typeface="Times New Roman" pitchFamily="18" charset="0"/>
              <a:cs typeface="Times New Roman" pitchFamily="18" charset="0"/>
            </a:endParaRPr>
          </a:p>
        </p:txBody>
      </p:sp>
      <p:sp>
        <p:nvSpPr>
          <p:cNvPr id="14" name="TextBox 13"/>
          <p:cNvSpPr txBox="1"/>
          <p:nvPr/>
        </p:nvSpPr>
        <p:spPr>
          <a:xfrm>
            <a:off x="3480316" y="3759422"/>
            <a:ext cx="3744416" cy="830997"/>
          </a:xfrm>
          <a:prstGeom prst="rect">
            <a:avLst/>
          </a:prstGeom>
          <a:noFill/>
        </p:spPr>
        <p:txBody>
          <a:bodyPr wrap="square" rtlCol="0">
            <a:spAutoFit/>
          </a:bodyPr>
          <a:lstStyle/>
          <a:p>
            <a:pPr algn="ctr"/>
            <a:r>
              <a:rPr lang="en-US" sz="2400" b="1" u="sng" dirty="0" err="1" smtClean="0">
                <a:latin typeface="Times New Roman" pitchFamily="18" charset="0"/>
                <a:cs typeface="Times New Roman" pitchFamily="18" charset="0"/>
              </a:rPr>
              <a:t>Ứng</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dụng</a:t>
            </a:r>
            <a:r>
              <a:rPr lang="en-US" sz="2400" b="1" u="sng"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xuất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thủy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tông</a:t>
            </a:r>
            <a:endParaRPr lang="vi-VN" sz="2400" dirty="0">
              <a:latin typeface="Times New Roman" pitchFamily="18" charset="0"/>
              <a:cs typeface="Times New Roman" pitchFamily="18" charset="0"/>
            </a:endParaRPr>
          </a:p>
        </p:txBody>
      </p:sp>
      <p:sp>
        <p:nvSpPr>
          <p:cNvPr id="17" name="AutoShape 2" descr="1 khối bê tông tươi bao nhiêu kg | Bảng quy đổi mác bê tông tươ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4894606"/>
            <a:ext cx="4011997" cy="1963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Thủy Tinh Là Gì? Đặc Tính Và Những Ứng Dụng Bạn Đã Biế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4894607"/>
            <a:ext cx="4320480" cy="186593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88446" y="4174921"/>
            <a:ext cx="2591298"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rắn</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811827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76672"/>
            <a:ext cx="8208912" cy="523220"/>
          </a:xfrm>
          <a:prstGeom prst="rect">
            <a:avLst/>
          </a:prstGeom>
          <a:noFill/>
        </p:spPr>
        <p:txBody>
          <a:bodyPr wrap="square" rtlCol="0">
            <a:spAutoFit/>
          </a:bodyPr>
          <a:lstStyle/>
          <a:p>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Một</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tính</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ứng</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dụng</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nguyên</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liệu</a:t>
            </a:r>
            <a:endPar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251520" y="1037927"/>
            <a:ext cx="8136904" cy="461665"/>
          </a:xfrm>
          <a:prstGeom prst="rect">
            <a:avLst/>
          </a:prstGeom>
          <a:noFill/>
        </p:spPr>
        <p:txBody>
          <a:bodyPr wrap="square" rtlCol="0">
            <a:spAutoFit/>
          </a:bodyPr>
          <a:lstStyle/>
          <a:p>
            <a:pPr marL="342900" indent="-342900" algn="r">
              <a:buFont typeface="Wingdings" pitchFamily="2" charset="2"/>
              <a:buChar char="v"/>
            </a:pPr>
            <a:r>
              <a:rPr lang="en-US" sz="2400" b="1" dirty="0" err="1" smtClean="0">
                <a:latin typeface="Times New Roman" pitchFamily="18" charset="0"/>
                <a:cs typeface="Times New Roman" pitchFamily="18" charset="0"/>
              </a:rPr>
              <a:t>Tìm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hiểu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một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tính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chất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ứng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dụng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nguyên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liệu</a:t>
            </a:r>
            <a:endParaRPr lang="vi-VN" sz="2400" b="1" dirty="0">
              <a:latin typeface="Times New Roman" pitchFamily="18" charset="0"/>
              <a:cs typeface="Times New Roman" pitchFamily="18" charset="0"/>
            </a:endParaRPr>
          </a:p>
        </p:txBody>
      </p:sp>
      <p:sp>
        <p:nvSpPr>
          <p:cNvPr id="2" name="TextBox 1"/>
          <p:cNvSpPr txBox="1"/>
          <p:nvPr/>
        </p:nvSpPr>
        <p:spPr>
          <a:xfrm>
            <a:off x="1475656" y="1587584"/>
            <a:ext cx="6696744" cy="52322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phổ</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biến</a:t>
            </a:r>
            <a:endParaRPr lang="vi-VN" sz="2800" dirty="0">
              <a:latin typeface="Times New Roman" pitchFamily="18" charset="0"/>
              <a:cs typeface="Times New Roman" pitchFamily="18" charset="0"/>
            </a:endParaRPr>
          </a:p>
        </p:txBody>
      </p:sp>
      <p:sp>
        <p:nvSpPr>
          <p:cNvPr id="3" name="AutoShape 2" descr="NƯỚC BIỂ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110804"/>
            <a:ext cx="2915816" cy="182225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a:xfrm>
            <a:off x="2861855" y="2120823"/>
            <a:ext cx="2901280" cy="19168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err="1" smtClean="0">
                <a:latin typeface="Times New Roman" pitchFamily="18" charset="0"/>
                <a:cs typeface="Times New Roman" pitchFamily="18" charset="0"/>
              </a:rPr>
              <a:t>Khi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làm</a:t>
            </a:r>
            <a:r>
              <a:rPr lang="en-US" sz="2000" b="1" dirty="0" smtClean="0">
                <a:latin typeface="Times New Roman" pitchFamily="18" charset="0"/>
                <a:cs typeface="Times New Roman" pitchFamily="18" charset="0"/>
              </a:rPr>
              <a:t> bay </a:t>
            </a:r>
            <a:r>
              <a:rPr lang="en-US" sz="2000" b="1" dirty="0" err="1" smtClean="0">
                <a:latin typeface="Times New Roman" pitchFamily="18" charset="0"/>
                <a:cs typeface="Times New Roman" pitchFamily="18" charset="0"/>
              </a:rPr>
              <a:t>hơi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sẽ</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được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muối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ăn</a:t>
            </a:r>
            <a:endParaRPr lang="vi-VN" sz="2000" b="1" dirty="0">
              <a:latin typeface="Times New Roman" pitchFamily="18" charset="0"/>
              <a:cs typeface="Times New Roman" pitchFamily="18" charset="0"/>
            </a:endParaRPr>
          </a:p>
        </p:txBody>
      </p:sp>
      <p:pic>
        <p:nvPicPr>
          <p:cNvPr id="4098" name="Picture 2" descr="Tham quan khu làm muối Bạc Liêu | Yong.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3135" y="1784944"/>
            <a:ext cx="3442767" cy="28408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84558" y="3931390"/>
            <a:ext cx="2591298"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lỏng</a:t>
            </a:r>
            <a:endParaRPr lang="vi-VN" sz="2400" dirty="0">
              <a:latin typeface="Times New Roman" pitchFamily="18" charset="0"/>
              <a:cs typeface="Times New Roman" pitchFamily="18" charset="0"/>
            </a:endParaRPr>
          </a:p>
        </p:txBody>
      </p:sp>
      <p:sp>
        <p:nvSpPr>
          <p:cNvPr id="14" name="TextBox 13"/>
          <p:cNvSpPr txBox="1"/>
          <p:nvPr/>
        </p:nvSpPr>
        <p:spPr>
          <a:xfrm>
            <a:off x="2440287" y="4020284"/>
            <a:ext cx="3744416" cy="830997"/>
          </a:xfrm>
          <a:prstGeom prst="rect">
            <a:avLst/>
          </a:prstGeom>
          <a:noFill/>
        </p:spPr>
        <p:txBody>
          <a:bodyPr wrap="square" rtlCol="0">
            <a:spAutoFit/>
          </a:bodyPr>
          <a:lstStyle/>
          <a:p>
            <a:pPr algn="ctr"/>
            <a:r>
              <a:rPr lang="en-US" sz="2400" b="1" u="sng" dirty="0" err="1" smtClean="0">
                <a:latin typeface="Times New Roman" pitchFamily="18" charset="0"/>
                <a:cs typeface="Times New Roman" pitchFamily="18" charset="0"/>
              </a:rPr>
              <a:t>Ứng</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dụng</a:t>
            </a:r>
            <a:r>
              <a:rPr lang="en-US" sz="2400" b="1" u="sng"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xuất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muối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xút</a:t>
            </a:r>
            <a:r>
              <a:rPr lang="en-US"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pic>
        <p:nvPicPr>
          <p:cNvPr id="4102" name="Picture 6" descr="Muối ăn là gì? Phân biệt các loại muối ăn thông dụ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4" y="5035438"/>
            <a:ext cx="4048001" cy="17322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4" name="Picture 8" descr="Xút là gì ? Xút ăn da - Ứng dụng của NaOH trong đời sống - VIETCHE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92241" y="5035438"/>
            <a:ext cx="3828231" cy="17322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56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arn(inVertical)">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barn(inVertical)">
                                      <p:cBhvr>
                                        <p:cTn id="22" dur="500"/>
                                        <p:tgtEl>
                                          <p:spTgt spid="409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102"/>
                                        </p:tgtEl>
                                        <p:attrNameLst>
                                          <p:attrName>style.visibility</p:attrName>
                                        </p:attrNameLst>
                                      </p:cBhvr>
                                      <p:to>
                                        <p:strVal val="visible"/>
                                      </p:to>
                                    </p:set>
                                    <p:animEffect transition="in" filter="barn(inVertical)">
                                      <p:cBhvr>
                                        <p:cTn id="32" dur="500"/>
                                        <p:tgtEl>
                                          <p:spTgt spid="410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104"/>
                                        </p:tgtEl>
                                        <p:attrNameLst>
                                          <p:attrName>style.visibility</p:attrName>
                                        </p:attrNameLst>
                                      </p:cBhvr>
                                      <p:to>
                                        <p:strVal val="visible"/>
                                      </p:to>
                                    </p:set>
                                    <p:animEffect transition="in" filter="barn(inVertical)">
                                      <p:cBhvr>
                                        <p:cTn id="37"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Xút là gì ? Xút ăn da - Ứng dụng của NaOH trong đời sống - VIETCHE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3" y="832635"/>
            <a:ext cx="3828231" cy="19559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7582" y="2926579"/>
            <a:ext cx="3108151"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dirty="0" err="1" smtClean="0">
                <a:latin typeface="Times New Roman" pitchFamily="18" charset="0"/>
                <a:cs typeface="Times New Roman" pitchFamily="18" charset="0"/>
              </a:rPr>
              <a:t>Xút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xút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da)</a:t>
            </a:r>
            <a:endParaRPr lang="vi-VN" sz="2400" dirty="0">
              <a:latin typeface="Times New Roman" pitchFamily="18" charset="0"/>
              <a:cs typeface="Times New Roman" pitchFamily="18" charset="0"/>
            </a:endParaRPr>
          </a:p>
        </p:txBody>
      </p:sp>
      <p:pic>
        <p:nvPicPr>
          <p:cNvPr id="5122" name="Picture 2" descr="Đồ Bảo Hộ | Cách Nhận Diện | Các Nhãn Hóa Chất Nguy Hiểm – GA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682771"/>
            <a:ext cx="3482752" cy="22438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035488" y="3068392"/>
            <a:ext cx="3995936"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dirty="0" err="1" smtClean="0">
                <a:latin typeface="Times New Roman" pitchFamily="18" charset="0"/>
                <a:cs typeface="Times New Roman" pitchFamily="18" charset="0"/>
              </a:rPr>
              <a:t>Gây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xúc</a:t>
            </a:r>
            <a:endParaRPr lang="vi-VN" sz="2400" dirty="0">
              <a:latin typeface="Times New Roman" pitchFamily="18" charset="0"/>
              <a:cs typeface="Times New Roman" pitchFamily="18" charset="0"/>
            </a:endParaRPr>
          </a:p>
        </p:txBody>
      </p:sp>
      <p:sp>
        <p:nvSpPr>
          <p:cNvPr id="6" name="Rectangle 5"/>
          <p:cNvSpPr/>
          <p:nvPr/>
        </p:nvSpPr>
        <p:spPr>
          <a:xfrm>
            <a:off x="277888" y="3861048"/>
            <a:ext cx="8614592"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vi-VN" sz="2400" dirty="0">
                <a:latin typeface="Times New Roman" pitchFamily="18" charset="0"/>
                <a:cs typeface="Times New Roman" pitchFamily="18" charset="0"/>
              </a:rPr>
              <a:t>Xút hay còn gọi là xút ăn da là một loại hóa chất được sử dụng khá phổ biến hiện nay trong các ngành công nghiệp như dệt nhuộm, công nghiệp giấy, xà phòng, chất tẩy rửa, tơ nhân tạo...</a:t>
            </a:r>
          </a:p>
        </p:txBody>
      </p:sp>
      <p:sp>
        <p:nvSpPr>
          <p:cNvPr id="8" name="Rectangle 7"/>
          <p:cNvSpPr/>
          <p:nvPr/>
        </p:nvSpPr>
        <p:spPr>
          <a:xfrm>
            <a:off x="277888" y="5445224"/>
            <a:ext cx="8614592" cy="1200329"/>
          </a:xfrm>
          <a:prstGeom prst="rect">
            <a:avLst/>
          </a:prstGeom>
        </p:spPr>
        <p:txBody>
          <a:bodyPr wrap="square">
            <a:spAutoFit/>
          </a:bodyPr>
          <a:lstStyle/>
          <a:p>
            <a:r>
              <a:rPr lang="vi-VN" sz="2400" dirty="0">
                <a:latin typeface="Times New Roman" pitchFamily="18" charset="0"/>
                <a:cs typeface="Times New Roman" pitchFamily="18" charset="0"/>
              </a:rPr>
              <a:t>Toàn bộ dây chuyền sản xuất xút NaOH (xút ăn da) là dựa trên phản ứng điện phân nước muối</a:t>
            </a:r>
            <a:r>
              <a:rPr lang="vi-VN"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p>
          <a:p>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329577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0653" y="188640"/>
            <a:ext cx="8712967" cy="70788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b="1" dirty="0" err="1" smtClean="0">
                <a:latin typeface="Times New Roman" pitchFamily="18" charset="0"/>
                <a:cs typeface="Times New Roman" pitchFamily="18" charset="0"/>
              </a:rPr>
              <a:t>Tìm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hiểu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về</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một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số</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nguyên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liệu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sử</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dụng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trong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đời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sống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và</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trong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công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nghiệp</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em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hãy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hoàn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thành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thông</a:t>
            </a:r>
            <a:r>
              <a:rPr lang="en-US" sz="2000" b="1" dirty="0" smtClean="0">
                <a:latin typeface="Times New Roman" pitchFamily="18" charset="0"/>
                <a:cs typeface="Times New Roman" pitchFamily="18" charset="0"/>
              </a:rPr>
              <a:t> tin </a:t>
            </a:r>
            <a:r>
              <a:rPr lang="en-US" sz="2000" b="1" dirty="0" err="1" smtClean="0">
                <a:latin typeface="Times New Roman" pitchFamily="18" charset="0"/>
                <a:cs typeface="Times New Roman" pitchFamily="18" charset="0"/>
              </a:rPr>
              <a:t>theo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mẫu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bảng</a:t>
            </a:r>
            <a:r>
              <a:rPr lang="en-US" sz="2000" b="1" dirty="0" smtClean="0">
                <a:latin typeface="Times New Roman" pitchFamily="18" charset="0"/>
                <a:cs typeface="Times New Roman" pitchFamily="18" charset="0"/>
              </a:rPr>
              <a:t> 13.1</a:t>
            </a:r>
            <a:endParaRPr lang="vi-VN" sz="2000" b="1" dirty="0">
              <a:latin typeface="Times New Roman" pitchFamily="18" charset="0"/>
              <a:cs typeface="Times New Roman"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4266069881"/>
              </p:ext>
            </p:extLst>
          </p:nvPr>
        </p:nvGraphicFramePr>
        <p:xfrm>
          <a:off x="280653" y="949385"/>
          <a:ext cx="8712967" cy="5380671"/>
        </p:xfrm>
        <a:graphic>
          <a:graphicData uri="http://schemas.openxmlformats.org/drawingml/2006/table">
            <a:tbl>
              <a:tblPr firstRow="1" bandRow="1">
                <a:tableStyleId>{5940675A-B579-460E-94D1-54222C63F5DA}</a:tableStyleId>
              </a:tblPr>
              <a:tblGrid>
                <a:gridCol w="2323458">
                  <a:extLst>
                    <a:ext uri="{9D8B030D-6E8A-4147-A177-3AD203B41FA5}">
                      <a16:colId xmlns:a16="http://schemas.microsoft.com/office/drawing/2014/main" val="20000"/>
                    </a:ext>
                  </a:extLst>
                </a:gridCol>
                <a:gridCol w="1785825">
                  <a:extLst>
                    <a:ext uri="{9D8B030D-6E8A-4147-A177-3AD203B41FA5}">
                      <a16:colId xmlns:a16="http://schemas.microsoft.com/office/drawing/2014/main" val="20001"/>
                    </a:ext>
                  </a:extLst>
                </a:gridCol>
                <a:gridCol w="1524769">
                  <a:extLst>
                    <a:ext uri="{9D8B030D-6E8A-4147-A177-3AD203B41FA5}">
                      <a16:colId xmlns:a16="http://schemas.microsoft.com/office/drawing/2014/main" val="20002"/>
                    </a:ext>
                  </a:extLst>
                </a:gridCol>
                <a:gridCol w="1481537">
                  <a:extLst>
                    <a:ext uri="{9D8B030D-6E8A-4147-A177-3AD203B41FA5}">
                      <a16:colId xmlns:a16="http://schemas.microsoft.com/office/drawing/2014/main" val="20003"/>
                    </a:ext>
                  </a:extLst>
                </a:gridCol>
                <a:gridCol w="1597378">
                  <a:extLst>
                    <a:ext uri="{9D8B030D-6E8A-4147-A177-3AD203B41FA5}">
                      <a16:colId xmlns:a16="http://schemas.microsoft.com/office/drawing/2014/main" val="20004"/>
                    </a:ext>
                  </a:extLst>
                </a:gridCol>
              </a:tblGrid>
              <a:tr h="850370">
                <a:tc>
                  <a:txBody>
                    <a:bodyPr/>
                    <a:lstStyle/>
                    <a:p>
                      <a:r>
                        <a:rPr lang="en-US" sz="2000" dirty="0" smtClean="0">
                          <a:latin typeface="Times New Roman" pitchFamily="18" charset="0"/>
                          <a:cs typeface="Times New Roman" pitchFamily="18" charset="0"/>
                        </a:rPr>
                        <a:t>      </a:t>
                      </a:r>
                      <a:r>
                        <a:rPr lang="en-US" sz="2000" baseline="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Nguyên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liệu</a:t>
                      </a:r>
                      <a:endParaRPr lang="vi-VN" sz="2000" dirty="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Đặc</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điểm</a:t>
                      </a:r>
                      <a:endParaRPr lang="vi-VN" sz="2000" dirty="0">
                        <a:latin typeface="Times New Roman" pitchFamily="18" charset="0"/>
                        <a:cs typeface="Times New Roman" pitchFamily="18" charset="0"/>
                      </a:endParaRPr>
                    </a:p>
                  </a:txBody>
                  <a:tcPr/>
                </a:tc>
                <a:tc>
                  <a:txBody>
                    <a:bodyPr/>
                    <a:lstStyle/>
                    <a:p>
                      <a:pPr algn="ctr"/>
                      <a:endParaRPr lang="en-US" sz="2000" dirty="0" smtClean="0">
                        <a:latin typeface="Times New Roman" pitchFamily="18" charset="0"/>
                        <a:cs typeface="Times New Roman" pitchFamily="18" charset="0"/>
                      </a:endParaRPr>
                    </a:p>
                    <a:p>
                      <a:pPr algn="ctr"/>
                      <a:r>
                        <a:rPr lang="en-US" sz="2000" dirty="0" err="1" smtClean="0">
                          <a:latin typeface="Times New Roman" pitchFamily="18" charset="0"/>
                          <a:cs typeface="Times New Roman" pitchFamily="18" charset="0"/>
                        </a:rPr>
                        <a:t>Đá</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vôi</a:t>
                      </a:r>
                      <a:endParaRPr lang="vi-VN" sz="2000" dirty="0">
                        <a:latin typeface="Times New Roman" pitchFamily="18" charset="0"/>
                        <a:cs typeface="Times New Roman" pitchFamily="18" charset="0"/>
                      </a:endParaRPr>
                    </a:p>
                  </a:txBody>
                  <a:tcPr/>
                </a:tc>
                <a:tc>
                  <a:txBody>
                    <a:bodyPr/>
                    <a:lstStyle/>
                    <a:p>
                      <a:pPr algn="ctr"/>
                      <a:endParaRPr lang="en-US" sz="2000" dirty="0" smtClean="0">
                        <a:latin typeface="Times New Roman" pitchFamily="18" charset="0"/>
                        <a:cs typeface="Times New Roman" pitchFamily="18" charset="0"/>
                      </a:endParaRPr>
                    </a:p>
                    <a:p>
                      <a:pPr algn="ctr"/>
                      <a:r>
                        <a:rPr lang="en-US" sz="2000" dirty="0" err="1" smtClean="0">
                          <a:latin typeface="Times New Roman" pitchFamily="18" charset="0"/>
                          <a:cs typeface="Times New Roman" pitchFamily="18" charset="0"/>
                        </a:rPr>
                        <a:t>Quặng</a:t>
                      </a:r>
                      <a:endParaRPr lang="vi-VN" sz="2000" dirty="0">
                        <a:latin typeface="Times New Roman" pitchFamily="18" charset="0"/>
                        <a:cs typeface="Times New Roman" pitchFamily="18" charset="0"/>
                      </a:endParaRPr>
                    </a:p>
                  </a:txBody>
                  <a:tcPr/>
                </a:tc>
                <a:tc>
                  <a:txBody>
                    <a:bodyPr/>
                    <a:lstStyle/>
                    <a:p>
                      <a:pPr algn="ctr"/>
                      <a:endParaRPr lang="en-US" sz="2000" dirty="0" smtClean="0">
                        <a:latin typeface="Times New Roman" pitchFamily="18" charset="0"/>
                        <a:cs typeface="Times New Roman" pitchFamily="18" charset="0"/>
                      </a:endParaRPr>
                    </a:p>
                    <a:p>
                      <a:pPr algn="ctr"/>
                      <a:r>
                        <a:rPr lang="en-US" sz="2000" dirty="0" err="1" smtClean="0">
                          <a:latin typeface="Times New Roman" pitchFamily="18" charset="0"/>
                          <a:cs typeface="Times New Roman" pitchFamily="18" charset="0"/>
                        </a:rPr>
                        <a:t>Cát</a:t>
                      </a:r>
                      <a:endParaRPr lang="vi-VN" sz="2000" dirty="0">
                        <a:latin typeface="Times New Roman" pitchFamily="18" charset="0"/>
                        <a:cs typeface="Times New Roman" pitchFamily="18" charset="0"/>
                      </a:endParaRPr>
                    </a:p>
                  </a:txBody>
                  <a:tcPr/>
                </a:tc>
                <a:tc>
                  <a:txBody>
                    <a:bodyPr/>
                    <a:lstStyle/>
                    <a:p>
                      <a:pPr algn="ctr"/>
                      <a:endParaRPr lang="en-US" sz="2000" dirty="0" smtClean="0">
                        <a:latin typeface="Times New Roman" pitchFamily="18" charset="0"/>
                        <a:cs typeface="Times New Roman" pitchFamily="18" charset="0"/>
                      </a:endParaRPr>
                    </a:p>
                    <a:p>
                      <a:pPr algn="ctr"/>
                      <a:r>
                        <a:rPr lang="en-US" sz="2000" dirty="0" err="1" smtClean="0">
                          <a:latin typeface="Times New Roman" pitchFamily="18" charset="0"/>
                          <a:cs typeface="Times New Roman" pitchFamily="18" charset="0"/>
                        </a:rPr>
                        <a:t>Nước</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biển</a:t>
                      </a:r>
                      <a:endParaRPr lang="vi-VN" sz="20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534351">
                <a:tc>
                  <a:txBody>
                    <a:bodyPr/>
                    <a:lstStyle/>
                    <a:p>
                      <a:r>
                        <a:rPr lang="en-US" sz="2000" dirty="0" err="1" smtClean="0">
                          <a:latin typeface="Times New Roman" pitchFamily="18" charset="0"/>
                          <a:cs typeface="Times New Roman" pitchFamily="18" charset="0"/>
                        </a:rPr>
                        <a:t>Trạng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thái</a:t>
                      </a:r>
                      <a:endParaRPr lang="vi-VN"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rắn</a:t>
                      </a:r>
                      <a:endParaRPr lang="vi-VN" sz="2000" dirty="0">
                        <a:latin typeface="Times New Roman" pitchFamily="18" charset="0"/>
                        <a:cs typeface="Times New Roman" pitchFamily="18" charset="0"/>
                      </a:endParaRPr>
                    </a:p>
                  </a:txBody>
                  <a:tcPr/>
                </a:tc>
                <a:tc>
                  <a:txBody>
                    <a:bodyPr/>
                    <a:lstStyle/>
                    <a:p>
                      <a:r>
                        <a:rPr lang="en-US" sz="2000" dirty="0" err="1" smtClean="0">
                          <a:latin typeface="Times New Roman" pitchFamily="18" charset="0"/>
                          <a:cs typeface="Times New Roman" pitchFamily="18" charset="0"/>
                        </a:rPr>
                        <a:t>rắn</a:t>
                      </a:r>
                      <a:endParaRPr lang="vi-VN" sz="2000" dirty="0">
                        <a:latin typeface="Times New Roman" pitchFamily="18" charset="0"/>
                        <a:cs typeface="Times New Roman" pitchFamily="18" charset="0"/>
                      </a:endParaRPr>
                    </a:p>
                  </a:txBody>
                  <a:tcPr/>
                </a:tc>
                <a:tc>
                  <a:txBody>
                    <a:bodyPr/>
                    <a:lstStyle/>
                    <a:p>
                      <a:r>
                        <a:rPr lang="en-US" sz="2000" dirty="0" err="1" smtClean="0">
                          <a:latin typeface="Times New Roman" pitchFamily="18" charset="0"/>
                          <a:cs typeface="Times New Roman" pitchFamily="18" charset="0"/>
                        </a:rPr>
                        <a:t>rắn</a:t>
                      </a:r>
                      <a:endParaRPr lang="vi-VN" sz="2000" dirty="0">
                        <a:latin typeface="Times New Roman" pitchFamily="18" charset="0"/>
                        <a:cs typeface="Times New Roman" pitchFamily="18" charset="0"/>
                      </a:endParaRPr>
                    </a:p>
                  </a:txBody>
                  <a:tcPr/>
                </a:tc>
                <a:tc>
                  <a:txBody>
                    <a:bodyPr/>
                    <a:lstStyle/>
                    <a:p>
                      <a:r>
                        <a:rPr lang="en-US" sz="2000" dirty="0" err="1" smtClean="0">
                          <a:latin typeface="Times New Roman" pitchFamily="18" charset="0"/>
                          <a:cs typeface="Times New Roman" pitchFamily="18" charset="0"/>
                        </a:rPr>
                        <a:t>Lỏng</a:t>
                      </a:r>
                      <a:endParaRPr lang="vi-VN" sz="20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534351">
                <a:tc>
                  <a:txBody>
                    <a:bodyPr/>
                    <a:lstStyle/>
                    <a:p>
                      <a:r>
                        <a:rPr lang="en-US" sz="2000" dirty="0" err="1" smtClean="0">
                          <a:latin typeface="Times New Roman" pitchFamily="18" charset="0"/>
                          <a:cs typeface="Times New Roman" pitchFamily="18" charset="0"/>
                        </a:rPr>
                        <a:t>Tính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chất</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cơ</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bản</a:t>
                      </a:r>
                      <a:endParaRPr lang="vi-VN" sz="2000" dirty="0">
                        <a:latin typeface="Times New Roman" pitchFamily="18" charset="0"/>
                        <a:cs typeface="Times New Roman" pitchFamily="18" charset="0"/>
                      </a:endParaRPr>
                    </a:p>
                  </a:txBody>
                  <a:tcPr/>
                </a:tc>
                <a:tc>
                  <a:txBody>
                    <a:bodyPr/>
                    <a:lstStyle/>
                    <a:p>
                      <a:pPr marL="342900" indent="-342900" algn="l">
                        <a:buFontTx/>
                        <a:buChar char="-"/>
                      </a:pPr>
                      <a:r>
                        <a:rPr lang="en-US" sz="2000" dirty="0" err="1" smtClean="0">
                          <a:latin typeface="Times New Roman" pitchFamily="18" charset="0"/>
                          <a:cs typeface="Times New Roman" pitchFamily="18" charset="0"/>
                        </a:rPr>
                        <a:t>Cứng</a:t>
                      </a:r>
                      <a:endParaRPr lang="en-US" sz="2000" dirty="0" smtClean="0">
                        <a:latin typeface="Times New Roman" pitchFamily="18" charset="0"/>
                        <a:cs typeface="Times New Roman" pitchFamily="18" charset="0"/>
                      </a:endParaRPr>
                    </a:p>
                    <a:p>
                      <a:pPr marL="342900" indent="-342900" algn="l">
                        <a:buFontTx/>
                        <a:buChar char="-"/>
                      </a:pPr>
                      <a:r>
                        <a:rPr lang="en-US" sz="2000" dirty="0" err="1" smtClean="0">
                          <a:latin typeface="Times New Roman" pitchFamily="18" charset="0"/>
                          <a:cs typeface="Times New Roman" pitchFamily="18" charset="0"/>
                        </a:rPr>
                        <a:t>Tạo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thành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vôi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khi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bị</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phân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hủy</a:t>
                      </a:r>
                      <a:endParaRPr lang="en-US" sz="2000" baseline="0" dirty="0" smtClean="0">
                        <a:latin typeface="Times New Roman" pitchFamily="18" charset="0"/>
                        <a:cs typeface="Times New Roman" pitchFamily="18" charset="0"/>
                      </a:endParaRPr>
                    </a:p>
                    <a:p>
                      <a:pPr marL="342900" indent="-342900" algn="l">
                        <a:buFontTx/>
                        <a:buChar char="-"/>
                      </a:pPr>
                      <a:r>
                        <a:rPr lang="en-US" sz="2000" baseline="0" dirty="0" err="1" smtClean="0">
                          <a:latin typeface="Times New Roman" pitchFamily="18" charset="0"/>
                          <a:cs typeface="Times New Roman" pitchFamily="18" charset="0"/>
                        </a:rPr>
                        <a:t>Ăn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mòn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tạo</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thành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thạch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nhũ</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trong</a:t>
                      </a:r>
                      <a:r>
                        <a:rPr lang="en-US" sz="2000" baseline="0" dirty="0" smtClean="0">
                          <a:latin typeface="Times New Roman" pitchFamily="18" charset="0"/>
                          <a:cs typeface="Times New Roman" pitchFamily="18" charset="0"/>
                        </a:rPr>
                        <a:t> hang </a:t>
                      </a:r>
                      <a:r>
                        <a:rPr lang="en-US" sz="2000" baseline="0" dirty="0" err="1" smtClean="0">
                          <a:latin typeface="Times New Roman" pitchFamily="18" charset="0"/>
                          <a:cs typeface="Times New Roman" pitchFamily="18" charset="0"/>
                        </a:rPr>
                        <a:t>động</a:t>
                      </a:r>
                      <a:endParaRPr lang="vi-VN" sz="2000" dirty="0">
                        <a:latin typeface="Times New Roman" pitchFamily="18" charset="0"/>
                        <a:cs typeface="Times New Roman" pitchFamily="18" charset="0"/>
                      </a:endParaRPr>
                    </a:p>
                  </a:txBody>
                  <a:tcPr/>
                </a:tc>
                <a:tc>
                  <a:txBody>
                    <a:bodyPr/>
                    <a:lstStyle/>
                    <a:p>
                      <a:pPr marL="342900" indent="-342900" algn="l">
                        <a:buFontTx/>
                        <a:buChar char="-"/>
                      </a:pPr>
                      <a:r>
                        <a:rPr lang="en-US" sz="2000" dirty="0" err="1" smtClean="0">
                          <a:latin typeface="Times New Roman" pitchFamily="18" charset="0"/>
                          <a:cs typeface="Times New Roman" pitchFamily="18" charset="0"/>
                        </a:rPr>
                        <a:t>Cứng</a:t>
                      </a:r>
                      <a:endParaRPr lang="en-US" sz="2000" baseline="0" dirty="0" smtClean="0">
                        <a:latin typeface="Times New Roman" pitchFamily="18" charset="0"/>
                        <a:cs typeface="Times New Roman" pitchFamily="18" charset="0"/>
                      </a:endParaRPr>
                    </a:p>
                    <a:p>
                      <a:pPr marL="342900" indent="-342900" algn="l">
                        <a:buFontTx/>
                        <a:buChar char="-"/>
                      </a:pPr>
                      <a:r>
                        <a:rPr lang="en-US" sz="2000" baseline="0" dirty="0" err="1" smtClean="0">
                          <a:latin typeface="Times New Roman" pitchFamily="18" charset="0"/>
                          <a:cs typeface="Times New Roman" pitchFamily="18" charset="0"/>
                        </a:rPr>
                        <a:t>Dẫn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nhiệt</a:t>
                      </a:r>
                      <a:endParaRPr lang="en-US" sz="2000" baseline="0" dirty="0" smtClean="0">
                        <a:latin typeface="Times New Roman" pitchFamily="18" charset="0"/>
                        <a:cs typeface="Times New Roman" pitchFamily="18" charset="0"/>
                      </a:endParaRPr>
                    </a:p>
                    <a:p>
                      <a:pPr marL="342900" indent="-342900" algn="l">
                        <a:buFontTx/>
                        <a:buChar char="-"/>
                      </a:pPr>
                      <a:r>
                        <a:rPr lang="en-US" sz="2000" baseline="0" dirty="0" err="1" smtClean="0">
                          <a:latin typeface="Times New Roman" pitchFamily="18" charset="0"/>
                          <a:cs typeface="Times New Roman" pitchFamily="18" charset="0"/>
                        </a:rPr>
                        <a:t>Dễ</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bị</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ăn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mòn</a:t>
                      </a:r>
                      <a:endParaRPr lang="vi-VN" sz="2000" dirty="0">
                        <a:latin typeface="Times New Roman" pitchFamily="18" charset="0"/>
                        <a:cs typeface="Times New Roman" pitchFamily="18" charset="0"/>
                      </a:endParaRPr>
                    </a:p>
                  </a:txBody>
                  <a:tcPr/>
                </a:tc>
                <a:tc>
                  <a:txBody>
                    <a:bodyPr/>
                    <a:lstStyle/>
                    <a:p>
                      <a:pPr marL="342900" indent="-342900" algn="l">
                        <a:buFontTx/>
                        <a:buChar char="-"/>
                      </a:pPr>
                      <a:r>
                        <a:rPr lang="en-US" sz="2000" dirty="0" err="1" smtClean="0">
                          <a:latin typeface="Times New Roman" pitchFamily="18" charset="0"/>
                          <a:cs typeface="Times New Roman" pitchFamily="18" charset="0"/>
                        </a:rPr>
                        <a:t>Dạng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hạt</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cứng</a:t>
                      </a:r>
                      <a:endParaRPr lang="en-US" sz="2000" baseline="0" dirty="0" smtClean="0">
                        <a:latin typeface="Times New Roman" pitchFamily="18" charset="0"/>
                        <a:cs typeface="Times New Roman" pitchFamily="18" charset="0"/>
                      </a:endParaRPr>
                    </a:p>
                    <a:p>
                      <a:pPr marL="342900" indent="-342900" algn="l">
                        <a:buFontTx/>
                        <a:buChar char="-"/>
                      </a:pPr>
                      <a:r>
                        <a:rPr lang="en-US" sz="2000" baseline="0" dirty="0" err="1" smtClean="0">
                          <a:latin typeface="Times New Roman" pitchFamily="18" charset="0"/>
                          <a:cs typeface="Times New Roman" pitchFamily="18" charset="0"/>
                        </a:rPr>
                        <a:t>Tạo</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với</a:t>
                      </a:r>
                      <a:r>
                        <a:rPr lang="en-US" sz="2000" baseline="0" dirty="0" smtClean="0">
                          <a:latin typeface="Times New Roman" pitchFamily="18" charset="0"/>
                          <a:cs typeface="Times New Roman" pitchFamily="18" charset="0"/>
                        </a:rPr>
                        <a:t> xi </a:t>
                      </a:r>
                      <a:r>
                        <a:rPr lang="en-US" sz="2000" baseline="0" dirty="0" err="1" smtClean="0">
                          <a:latin typeface="Times New Roman" pitchFamily="18" charset="0"/>
                          <a:cs typeface="Times New Roman" pitchFamily="18" charset="0"/>
                        </a:rPr>
                        <a:t>măng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thành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hỗn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hợp</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kết</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dính</a:t>
                      </a:r>
                      <a:endParaRPr lang="en-US" sz="2000" baseline="0" dirty="0" smtClean="0">
                        <a:latin typeface="Times New Roman" pitchFamily="18" charset="0"/>
                        <a:cs typeface="Times New Roman" pitchFamily="18" charset="0"/>
                      </a:endParaRPr>
                    </a:p>
                    <a:p>
                      <a:pPr marL="0" indent="0" algn="l">
                        <a:buFontTx/>
                        <a:buNone/>
                      </a:pPr>
                      <a:endParaRPr lang="vi-VN" sz="2000" dirty="0">
                        <a:latin typeface="Times New Roman" pitchFamily="18" charset="0"/>
                        <a:cs typeface="Times New Roman" pitchFamily="18" charset="0"/>
                      </a:endParaRPr>
                    </a:p>
                  </a:txBody>
                  <a:tcPr/>
                </a:tc>
                <a:tc>
                  <a:txBody>
                    <a:bodyPr/>
                    <a:lstStyle/>
                    <a:p>
                      <a:pPr algn="l"/>
                      <a:r>
                        <a:rPr lang="en-US" sz="2000" dirty="0" err="1" smtClean="0">
                          <a:latin typeface="Times New Roman" pitchFamily="18" charset="0"/>
                          <a:cs typeface="Times New Roman" pitchFamily="18" charset="0"/>
                        </a:rPr>
                        <a:t>Khi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làm</a:t>
                      </a:r>
                      <a:r>
                        <a:rPr lang="en-US" sz="2000" baseline="0" dirty="0" smtClean="0">
                          <a:latin typeface="Times New Roman" pitchFamily="18" charset="0"/>
                          <a:cs typeface="Times New Roman" pitchFamily="18" charset="0"/>
                        </a:rPr>
                        <a:t> bay </a:t>
                      </a:r>
                      <a:r>
                        <a:rPr lang="en-US" sz="2000" baseline="0" dirty="0" err="1" smtClean="0">
                          <a:latin typeface="Times New Roman" pitchFamily="18" charset="0"/>
                          <a:cs typeface="Times New Roman" pitchFamily="18" charset="0"/>
                        </a:rPr>
                        <a:t>hơi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nước</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sẽ</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thu</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được</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muối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ăn</a:t>
                      </a:r>
                      <a:endParaRPr lang="vi-VN" sz="20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534351">
                <a:tc>
                  <a:txBody>
                    <a:bodyPr/>
                    <a:lstStyle/>
                    <a:p>
                      <a:r>
                        <a:rPr lang="en-US" sz="2000" dirty="0" err="1" smtClean="0">
                          <a:latin typeface="Times New Roman" pitchFamily="18" charset="0"/>
                          <a:cs typeface="Times New Roman" pitchFamily="18" charset="0"/>
                        </a:rPr>
                        <a:t>Ứng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dụng</a:t>
                      </a:r>
                      <a:endParaRPr lang="vi-VN" sz="2000" dirty="0">
                        <a:latin typeface="Times New Roman" pitchFamily="18" charset="0"/>
                        <a:cs typeface="Times New Roman" pitchFamily="18" charset="0"/>
                      </a:endParaRPr>
                    </a:p>
                  </a:txBody>
                  <a:tcPr/>
                </a:tc>
                <a:tc>
                  <a:txBody>
                    <a:bodyPr/>
                    <a:lstStyle/>
                    <a:p>
                      <a:pPr algn="l"/>
                      <a:r>
                        <a:rPr lang="en-US" sz="2000" dirty="0" err="1" smtClean="0">
                          <a:latin typeface="Times New Roman" pitchFamily="18" charset="0"/>
                          <a:cs typeface="Times New Roman" pitchFamily="18" charset="0"/>
                        </a:rPr>
                        <a:t>Sản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xuất</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vật</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liệu</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xây</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dựng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vôi</a:t>
                      </a:r>
                      <a:r>
                        <a:rPr lang="en-US" sz="2000" baseline="0" dirty="0" smtClean="0">
                          <a:latin typeface="Times New Roman" pitchFamily="18" charset="0"/>
                          <a:cs typeface="Times New Roman" pitchFamily="18" charset="0"/>
                        </a:rPr>
                        <a:t>, xi </a:t>
                      </a:r>
                      <a:r>
                        <a:rPr lang="en-US" sz="2000" baseline="0" dirty="0" err="1" smtClean="0">
                          <a:latin typeface="Times New Roman" pitchFamily="18" charset="0"/>
                          <a:cs typeface="Times New Roman" pitchFamily="18" charset="0"/>
                        </a:rPr>
                        <a:t>măng</a:t>
                      </a:r>
                      <a:r>
                        <a:rPr lang="en-US" sz="2000" baseline="0" dirty="0" smtClean="0">
                          <a:latin typeface="Times New Roman" pitchFamily="18" charset="0"/>
                          <a:cs typeface="Times New Roman" pitchFamily="18" charset="0"/>
                        </a:rPr>
                        <a:t>,..</a:t>
                      </a:r>
                      <a:endParaRPr lang="vi-VN" sz="2000" dirty="0">
                        <a:latin typeface="Times New Roman" pitchFamily="18" charset="0"/>
                        <a:cs typeface="Times New Roman" pitchFamily="18" charset="0"/>
                      </a:endParaRPr>
                    </a:p>
                  </a:txBody>
                  <a:tcPr/>
                </a:tc>
                <a:tc>
                  <a:txBody>
                    <a:bodyPr/>
                    <a:lstStyle/>
                    <a:p>
                      <a:pPr algn="l"/>
                      <a:r>
                        <a:rPr lang="en-US" sz="2000" dirty="0" err="1" smtClean="0">
                          <a:latin typeface="Times New Roman" pitchFamily="18" charset="0"/>
                          <a:cs typeface="Times New Roman" pitchFamily="18" charset="0"/>
                        </a:rPr>
                        <a:t>Điều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chế</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kim</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loại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sản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xuất</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phân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bón</a:t>
                      </a:r>
                      <a:endParaRPr lang="vi-VN" sz="2000" dirty="0">
                        <a:latin typeface="Times New Roman" pitchFamily="18" charset="0"/>
                        <a:cs typeface="Times New Roman" pitchFamily="18" charset="0"/>
                      </a:endParaRPr>
                    </a:p>
                  </a:txBody>
                  <a:tcPr/>
                </a:tc>
                <a:tc>
                  <a:txBody>
                    <a:bodyPr/>
                    <a:lstStyle/>
                    <a:p>
                      <a:pPr algn="l"/>
                      <a:r>
                        <a:rPr lang="en-US" sz="2000" dirty="0" err="1" smtClean="0">
                          <a:latin typeface="Times New Roman" pitchFamily="18" charset="0"/>
                          <a:cs typeface="Times New Roman" pitchFamily="18" charset="0"/>
                        </a:rPr>
                        <a:t>Sản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xuất</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thủy</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tinh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bê</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tông</a:t>
                      </a:r>
                      <a:endParaRPr lang="vi-VN" sz="2000" dirty="0">
                        <a:latin typeface="Times New Roman" pitchFamily="18" charset="0"/>
                        <a:cs typeface="Times New Roman" pitchFamily="18" charset="0"/>
                      </a:endParaRPr>
                    </a:p>
                  </a:txBody>
                  <a:tcPr/>
                </a:tc>
                <a:tc>
                  <a:txBody>
                    <a:bodyPr/>
                    <a:lstStyle/>
                    <a:p>
                      <a:pPr algn="l"/>
                      <a:r>
                        <a:rPr lang="en-US" sz="2000" dirty="0" err="1" smtClean="0">
                          <a:latin typeface="Times New Roman" pitchFamily="18" charset="0"/>
                          <a:cs typeface="Times New Roman" pitchFamily="18" charset="0"/>
                        </a:rPr>
                        <a:t>Sản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xuất</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muối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ăn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xút</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khí</a:t>
                      </a:r>
                      <a:r>
                        <a:rPr lang="en-US" sz="2000" baseline="0" dirty="0" smtClean="0">
                          <a:latin typeface="Times New Roman" pitchFamily="18" charset="0"/>
                          <a:cs typeface="Times New Roman" pitchFamily="18" charset="0"/>
                        </a:rPr>
                        <a:t> chlorine,..</a:t>
                      </a:r>
                      <a:endParaRPr lang="vi-VN" sz="20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cxnSp>
        <p:nvCxnSpPr>
          <p:cNvPr id="12" name="Straight Connector 11"/>
          <p:cNvCxnSpPr/>
          <p:nvPr/>
        </p:nvCxnSpPr>
        <p:spPr>
          <a:xfrm>
            <a:off x="278987" y="896526"/>
            <a:ext cx="2232248" cy="1008112"/>
          </a:xfrm>
          <a:prstGeom prst="line">
            <a:avLst/>
          </a:prstGeom>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404749" y="6396335"/>
            <a:ext cx="8739251"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b="1" dirty="0" err="1" smtClean="0">
                <a:latin typeface="Times New Roman" pitchFamily="18" charset="0"/>
                <a:cs typeface="Times New Roman" pitchFamily="18" charset="0"/>
              </a:rPr>
              <a:t>Bảng</a:t>
            </a:r>
            <a:r>
              <a:rPr lang="en-US" sz="2000" b="1" dirty="0" smtClean="0">
                <a:latin typeface="Times New Roman" pitchFamily="18" charset="0"/>
                <a:cs typeface="Times New Roman" pitchFamily="18" charset="0"/>
              </a:rPr>
              <a:t> 13.1. </a:t>
            </a:r>
            <a:r>
              <a:rPr lang="en-US" sz="2000" b="1" dirty="0" err="1" smtClean="0">
                <a:latin typeface="Times New Roman" pitchFamily="18" charset="0"/>
                <a:cs typeface="Times New Roman" pitchFamily="18" charset="0"/>
              </a:rPr>
              <a:t>Một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số</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tính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chất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và</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ứng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dụng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của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nguyên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liệu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phổ</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biến</a:t>
            </a:r>
            <a:endParaRPr lang="vi-VN"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408836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76672"/>
            <a:ext cx="8208912" cy="523220"/>
          </a:xfrm>
          <a:prstGeom prst="rect">
            <a:avLst/>
          </a:prstGeom>
          <a:noFill/>
        </p:spPr>
        <p:txBody>
          <a:bodyPr wrap="square" rtlCol="0">
            <a:spAutoFit/>
          </a:bodyPr>
          <a:lstStyle/>
          <a:p>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Một</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tính</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ứng</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dụng</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nguyên</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liệu</a:t>
            </a:r>
            <a:endPar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251520" y="1037927"/>
            <a:ext cx="8136904" cy="461665"/>
          </a:xfrm>
          <a:prstGeom prst="rect">
            <a:avLst/>
          </a:prstGeom>
          <a:noFill/>
        </p:spPr>
        <p:txBody>
          <a:bodyPr wrap="square" rtlCol="0">
            <a:spAutoFit/>
          </a:bodyPr>
          <a:lstStyle/>
          <a:p>
            <a:pPr marL="342900" indent="-342900" algn="r">
              <a:buFont typeface="Wingdings" pitchFamily="2" charset="2"/>
              <a:buChar char="v"/>
            </a:pPr>
            <a:r>
              <a:rPr lang="en-US" sz="2400" b="1" dirty="0" err="1" smtClean="0">
                <a:latin typeface="Times New Roman" pitchFamily="18" charset="0"/>
                <a:cs typeface="Times New Roman" pitchFamily="18" charset="0"/>
              </a:rPr>
              <a:t>Tìm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hiểu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một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tính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chất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ứng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dụng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nguyên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liệu</a:t>
            </a:r>
            <a:endParaRPr lang="vi-VN" sz="2400" b="1" dirty="0">
              <a:latin typeface="Times New Roman" pitchFamily="18" charset="0"/>
              <a:cs typeface="Times New Roman" pitchFamily="18" charset="0"/>
            </a:endParaRPr>
          </a:p>
        </p:txBody>
      </p:sp>
      <p:sp>
        <p:nvSpPr>
          <p:cNvPr id="3" name="AutoShape 2" descr="NƯỚC BIỂ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6" name="Rounded Rectangle 5"/>
          <p:cNvSpPr/>
          <p:nvPr/>
        </p:nvSpPr>
        <p:spPr>
          <a:xfrm>
            <a:off x="827584" y="2132856"/>
            <a:ext cx="7488832" cy="23042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dẫn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dẫn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nhiệt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năng</a:t>
            </a:r>
            <a:r>
              <a:rPr lang="en-US" sz="2400" dirty="0" smtClean="0">
                <a:latin typeface="Times New Roman" pitchFamily="18" charset="0"/>
                <a:cs typeface="Times New Roman" pitchFamily="18" charset="0"/>
              </a:rPr>
              <a:t> bay </a:t>
            </a:r>
            <a:r>
              <a:rPr lang="en-US" sz="2400" dirty="0" err="1" smtClean="0">
                <a:latin typeface="Times New Roman" pitchFamily="18" charset="0"/>
                <a:cs typeface="Times New Roman" pitchFamily="18" charset="0"/>
              </a:rPr>
              <a:t>hơi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cháy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hòa</a:t>
            </a:r>
            <a:r>
              <a:rPr lang="en-US" sz="2400" dirty="0" smtClean="0">
                <a:latin typeface="Times New Roman" pitchFamily="18" charset="0"/>
                <a:cs typeface="Times New Roman" pitchFamily="18" charset="0"/>
              </a:rPr>
              <a:t> tan, </a:t>
            </a:r>
            <a:r>
              <a:rPr lang="en-US" sz="2400" dirty="0" err="1" smtClean="0">
                <a:latin typeface="Times New Roman" pitchFamily="18" charset="0"/>
                <a:cs typeface="Times New Roman" pitchFamily="18" charset="0"/>
              </a:rPr>
              <a:t>phân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hủy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mòn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Dựa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mà</a:t>
            </a:r>
            <a:r>
              <a:rPr lang="en-US" sz="2400" dirty="0" smtClean="0">
                <a:latin typeface="Times New Roman" pitchFamily="18" charset="0"/>
                <a:cs typeface="Times New Roman" pitchFamily="18" charset="0"/>
              </a:rPr>
              <a:t> ta </a:t>
            </a:r>
            <a:r>
              <a:rPr lang="en-US" sz="2400" dirty="0" err="1" smtClean="0">
                <a:latin typeface="Times New Roman" pitchFamily="18" charset="0"/>
                <a:cs typeface="Times New Roman" pitchFamily="18" charset="0"/>
              </a:rPr>
              <a:t>sử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chúng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đích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nhau</a:t>
            </a:r>
            <a:endParaRPr lang="vi-VN" sz="2400" dirty="0">
              <a:latin typeface="Times New Roman" pitchFamily="18" charset="0"/>
              <a:cs typeface="Times New Roman" pitchFamily="18" charset="0"/>
            </a:endParaRPr>
          </a:p>
        </p:txBody>
      </p:sp>
      <p:pic>
        <p:nvPicPr>
          <p:cNvPr id="7" name="Picture 6" descr="Icon&#10;&#10;Description automatically generated">
            <a:extLst>
              <a:ext uri="{FF2B5EF4-FFF2-40B4-BE49-F238E27FC236}">
                <a16:creationId xmlns:a16="http://schemas.microsoft.com/office/drawing/2014/main" id="{2EAF546E-1D69-48A2-A9FA-2E1160A426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26" y="1556792"/>
            <a:ext cx="692497" cy="692497"/>
          </a:xfrm>
          <a:prstGeom prst="rect">
            <a:avLst/>
          </a:prstGeom>
        </p:spPr>
      </p:pic>
    </p:spTree>
    <p:extLst>
      <p:ext uri="{BB962C8B-B14F-4D97-AF65-F5344CB8AC3E}">
        <p14:creationId xmlns:p14="http://schemas.microsoft.com/office/powerpoint/2010/main" val="294488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76672"/>
            <a:ext cx="8892480" cy="954107"/>
          </a:xfrm>
          <a:prstGeom prst="rect">
            <a:avLst/>
          </a:prstGeom>
          <a:noFill/>
        </p:spPr>
        <p:txBody>
          <a:bodyPr wrap="square" rtlCol="0">
            <a:spAutoFit/>
          </a:bodyPr>
          <a:lstStyle/>
          <a:p>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Sử</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dụng</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nguyên</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liệu</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an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toàn</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hiệu</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quả</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đảm</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bảo</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sự</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phát</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triển</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bền</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vững</a:t>
            </a:r>
            <a:endPar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333127" y="1499592"/>
            <a:ext cx="8136904" cy="461665"/>
          </a:xfrm>
          <a:prstGeom prst="rect">
            <a:avLst/>
          </a:prstGeom>
          <a:noFill/>
        </p:spPr>
        <p:txBody>
          <a:bodyPr wrap="square" rtlCol="0">
            <a:spAutoFit/>
          </a:bodyPr>
          <a:lstStyle/>
          <a:p>
            <a:pPr marL="342900" indent="-342900">
              <a:buFont typeface="Wingdings" pitchFamily="2" charset="2"/>
              <a:buChar char="v"/>
            </a:pPr>
            <a:r>
              <a:rPr lang="en-US" sz="2400" b="1" dirty="0" err="1" smtClean="0">
                <a:latin typeface="Times New Roman" pitchFamily="18" charset="0"/>
                <a:cs typeface="Times New Roman" pitchFamily="18" charset="0"/>
              </a:rPr>
              <a:t>Tìm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hiểu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khai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nguyên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liệu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khoáng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sản</a:t>
            </a:r>
            <a:endParaRPr lang="vi-VN" sz="2400" b="1" dirty="0">
              <a:latin typeface="Times New Roman" pitchFamily="18" charset="0"/>
              <a:cs typeface="Times New Roman" pitchFamily="18" charset="0"/>
            </a:endParaRPr>
          </a:p>
        </p:txBody>
      </p:sp>
      <p:sp>
        <p:nvSpPr>
          <p:cNvPr id="3" name="AutoShape 2" descr="NƯỚC BIỂ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 name="TextBox 1"/>
          <p:cNvSpPr txBox="1"/>
          <p:nvPr/>
        </p:nvSpPr>
        <p:spPr>
          <a:xfrm>
            <a:off x="155575" y="2414609"/>
            <a:ext cx="8880921"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400" b="1" dirty="0" err="1" smtClean="0">
                <a:latin typeface="Times New Roman" pitchFamily="18" charset="0"/>
                <a:cs typeface="Times New Roman" pitchFamily="18" charset="0"/>
              </a:rPr>
              <a:t>Khoáng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sản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gì</a:t>
            </a:r>
            <a:r>
              <a:rPr lang="en-US" sz="2400" b="1" dirty="0" smtClean="0">
                <a:latin typeface="Times New Roman" pitchFamily="18" charset="0"/>
                <a:cs typeface="Times New Roman" pitchFamily="18" charset="0"/>
              </a:rPr>
              <a:t>?</a:t>
            </a:r>
            <a:endParaRPr lang="vi-VN" sz="2400" b="1" dirty="0">
              <a:latin typeface="Times New Roman" pitchFamily="18" charset="0"/>
              <a:cs typeface="Times New Roman" pitchFamily="18" charset="0"/>
            </a:endParaRPr>
          </a:p>
        </p:txBody>
      </p:sp>
      <p:sp>
        <p:nvSpPr>
          <p:cNvPr id="7" name="Rectangle 6"/>
          <p:cNvSpPr/>
          <p:nvPr/>
        </p:nvSpPr>
        <p:spPr>
          <a:xfrm>
            <a:off x="460375" y="3789040"/>
            <a:ext cx="8216081" cy="1569660"/>
          </a:xfrm>
          <a:prstGeom prst="rect">
            <a:avLst/>
          </a:prstGeom>
        </p:spPr>
        <p:txBody>
          <a:bodyPr wrap="square">
            <a:spAutoFit/>
          </a:bodyPr>
          <a:lstStyle/>
          <a:p>
            <a:r>
              <a:rPr lang="vi-VN" sz="2400" dirty="0">
                <a:latin typeface="Times New Roman" pitchFamily="18" charset="0"/>
                <a:cs typeface="Times New Roman" pitchFamily="18" charset="0"/>
              </a:rPr>
              <a:t>“Khoáng sản là khoáng vật, khoáng chất có ích được tích tự nhiên ở thể rắn, thể lỏng, thể khí tồn tại trong lòng đất, trên mặt, bao gồm cả khoáng vật, khoáng chất ở bãi thải của mỏ”.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endParaRPr lang="vi-VN" sz="2400" dirty="0">
              <a:latin typeface="Times New Roman" pitchFamily="18" charset="0"/>
              <a:cs typeface="Times New Roman" pitchFamily="18" charset="0"/>
            </a:endParaRPr>
          </a:p>
        </p:txBody>
      </p:sp>
      <p:sp>
        <p:nvSpPr>
          <p:cNvPr id="8" name="Rectangle 7"/>
          <p:cNvSpPr/>
          <p:nvPr/>
        </p:nvSpPr>
        <p:spPr>
          <a:xfrm>
            <a:off x="2904551" y="3244334"/>
            <a:ext cx="3422732" cy="461665"/>
          </a:xfrm>
          <a:prstGeom prst="rect">
            <a:avLst/>
          </a:prstGeom>
        </p:spPr>
        <p:txBody>
          <a:bodyPr wrap="none">
            <a:spAutoFit/>
          </a:bodyPr>
          <a:lstStyle/>
          <a:p>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Luật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 2010).</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19166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animBg="1"/>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Quan sát hình 13.2 và 13.3, em hãy cho biết việc khai thác các nguyên liệu  khoáng sản tự phát có đảm bảo an toàn không? Giải thích | [Chân trời s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70" y="1484784"/>
            <a:ext cx="5356930" cy="51125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3528" y="476672"/>
            <a:ext cx="8691002"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err="1" smtClean="0">
                <a:latin typeface="Times New Roman" pitchFamily="18" charset="0"/>
                <a:cs typeface="Times New Roman" pitchFamily="18" charset="0"/>
              </a:rPr>
              <a:t>Quan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13.2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13.3,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hãy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việc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khoáng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bảo</a:t>
            </a:r>
            <a:r>
              <a:rPr lang="en-US" sz="2400" dirty="0" smtClean="0">
                <a:latin typeface="Times New Roman" pitchFamily="18" charset="0"/>
                <a:cs typeface="Times New Roman" pitchFamily="18" charset="0"/>
              </a:rPr>
              <a:t> an </a:t>
            </a:r>
            <a:r>
              <a:rPr lang="en-US" sz="2400" dirty="0" err="1" smtClean="0">
                <a:latin typeface="Times New Roman" pitchFamily="18" charset="0"/>
                <a:cs typeface="Times New Roman" pitchFamily="18" charset="0"/>
              </a:rPr>
              <a:t>toàn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sao</a:t>
            </a:r>
            <a:r>
              <a:rPr lang="en-US"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6" name="Down Arrow 5"/>
          <p:cNvSpPr/>
          <p:nvPr/>
        </p:nvSpPr>
        <p:spPr>
          <a:xfrm>
            <a:off x="6948264" y="1337548"/>
            <a:ext cx="504056" cy="864096"/>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vi-VN"/>
          </a:p>
        </p:txBody>
      </p:sp>
      <p:sp>
        <p:nvSpPr>
          <p:cNvPr id="7" name="Rounded Rectangle 6"/>
          <p:cNvSpPr/>
          <p:nvPr/>
        </p:nvSpPr>
        <p:spPr>
          <a:xfrm>
            <a:off x="5486400" y="2372932"/>
            <a:ext cx="3657600" cy="436843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dirty="0" err="1" smtClean="0">
                <a:latin typeface="Times New Roman" pitchFamily="18" charset="0"/>
                <a:cs typeface="Times New Roman" pitchFamily="18" charset="0"/>
              </a:rPr>
              <a:t>Việc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khai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thác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các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nguyên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liệu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khoáng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sản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tự</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phát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không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đảm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bảo</a:t>
            </a:r>
            <a:r>
              <a:rPr lang="en-US" sz="2200" dirty="0" smtClean="0">
                <a:latin typeface="Times New Roman" pitchFamily="18" charset="0"/>
                <a:cs typeface="Times New Roman" pitchFamily="18" charset="0"/>
              </a:rPr>
              <a:t> an </a:t>
            </a:r>
            <a:r>
              <a:rPr lang="en-US" sz="2200" dirty="0" err="1" smtClean="0">
                <a:latin typeface="Times New Roman" pitchFamily="18" charset="0"/>
                <a:cs typeface="Times New Roman" pitchFamily="18" charset="0"/>
              </a:rPr>
              <a:t>toàn</a:t>
            </a:r>
            <a:r>
              <a:rPr lang="en-US" sz="2200" dirty="0" smtClean="0">
                <a:latin typeface="Times New Roman" pitchFamily="18" charset="0"/>
                <a:cs typeface="Times New Roman" pitchFamily="18" charset="0"/>
              </a:rPr>
              <a:t> do </a:t>
            </a:r>
            <a:r>
              <a:rPr lang="en-US" sz="2200" dirty="0" err="1" smtClean="0">
                <a:latin typeface="Times New Roman" pitchFamily="18" charset="0"/>
                <a:cs typeface="Times New Roman" pitchFamily="18" charset="0"/>
              </a:rPr>
              <a:t>thiếu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hạ</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tầng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kĩ</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thuật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phù</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hợp</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để</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phục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vụ</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khai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thác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Có</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thể</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gây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mất</a:t>
            </a:r>
            <a:r>
              <a:rPr lang="en-US" sz="2200" dirty="0" smtClean="0">
                <a:latin typeface="Times New Roman" pitchFamily="18" charset="0"/>
                <a:cs typeface="Times New Roman" pitchFamily="18" charset="0"/>
              </a:rPr>
              <a:t> an </a:t>
            </a:r>
            <a:r>
              <a:rPr lang="en-US" sz="2200" dirty="0" err="1" smtClean="0">
                <a:latin typeface="Times New Roman" pitchFamily="18" charset="0"/>
                <a:cs typeface="Times New Roman" pitchFamily="18" charset="0"/>
              </a:rPr>
              <a:t>toàn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lao</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động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khi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khai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thác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sụt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lún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sập</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mỏ</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sập</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quặng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gây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ảnh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hưởng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đến</a:t>
            </a: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môi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trường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làm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cạn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kiệt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nguồn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tài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nguyên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thiên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nhiên</a:t>
            </a:r>
            <a:r>
              <a:rPr lang="en-US" sz="2200" dirty="0" smtClean="0">
                <a:latin typeface="Times New Roman" pitchFamily="18" charset="0"/>
                <a:cs typeface="Times New Roman" pitchFamily="18" charset="0"/>
              </a:rPr>
              <a:t>.</a:t>
            </a:r>
            <a:endParaRPr lang="vi-VN" sz="2200" dirty="0">
              <a:latin typeface="Times New Roman" pitchFamily="18" charset="0"/>
              <a:cs typeface="Times New Roman" pitchFamily="18" charset="0"/>
            </a:endParaRPr>
          </a:p>
        </p:txBody>
      </p:sp>
    </p:spTree>
    <p:extLst>
      <p:ext uri="{BB962C8B-B14F-4D97-AF65-F5344CB8AC3E}">
        <p14:creationId xmlns:p14="http://schemas.microsoft.com/office/powerpoint/2010/main" val="55649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barn(inVertical)">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251456"/>
            <a:ext cx="8568952"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dirty="0" err="1" smtClean="0">
                <a:latin typeface="Times New Roman" pitchFamily="18" charset="0"/>
                <a:cs typeface="Times New Roman" pitchFamily="18" charset="0"/>
              </a:rPr>
              <a:t>Sử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bảo</a:t>
            </a:r>
            <a:r>
              <a:rPr lang="en-US" sz="2400" dirty="0" smtClean="0">
                <a:latin typeface="Times New Roman" pitchFamily="18" charset="0"/>
                <a:cs typeface="Times New Roman" pitchFamily="18" charset="0"/>
              </a:rPr>
              <a:t> an </a:t>
            </a:r>
            <a:r>
              <a:rPr lang="en-US" sz="2400" dirty="0" err="1" smtClean="0">
                <a:latin typeface="Times New Roman" pitchFamily="18" charset="0"/>
                <a:cs typeface="Times New Roman" pitchFamily="18" charset="0"/>
              </a:rPr>
              <a:t>toàn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a:t>
            </a:r>
            <a:r>
              <a:rPr lang="en-US"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7" name="TextBox 6"/>
          <p:cNvSpPr txBox="1"/>
          <p:nvPr/>
        </p:nvSpPr>
        <p:spPr>
          <a:xfrm>
            <a:off x="463499" y="771145"/>
            <a:ext cx="8352928"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liệu</a:t>
            </a:r>
            <a:r>
              <a:rPr lang="en-US" sz="2400" dirty="0" smtClean="0">
                <a:latin typeface="Times New Roman" pitchFamily="18" charset="0"/>
                <a:cs typeface="Times New Roman" pitchFamily="18" charset="0"/>
              </a:rPr>
              <a:t> an </a:t>
            </a:r>
            <a:r>
              <a:rPr lang="en-US" sz="2400" dirty="0" err="1" smtClean="0">
                <a:latin typeface="Times New Roman" pitchFamily="18" charset="0"/>
                <a:cs typeface="Times New Roman" pitchFamily="18" charset="0"/>
              </a:rPr>
              <a:t>toàn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hồi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nguồn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liệu</a:t>
            </a:r>
            <a:r>
              <a:rPr lang="en-US" sz="2400" dirty="0" smtClean="0">
                <a:latin typeface="Times New Roman" pitchFamily="18" charset="0"/>
                <a:cs typeface="Times New Roman" pitchFamily="18" charset="0"/>
              </a:rPr>
              <a:t>.</a:t>
            </a:r>
          </a:p>
          <a:p>
            <a:pPr marL="285750" indent="-285750">
              <a:lnSpc>
                <a:spcPct val="150000"/>
              </a:lnSpc>
              <a:buFontTx/>
              <a:buChar char="-"/>
            </a:pPr>
            <a:r>
              <a:rPr lang="en-US" sz="2400" dirty="0" err="1" smtClean="0">
                <a:latin typeface="Times New Roman" pitchFamily="18" charset="0"/>
                <a:cs typeface="Times New Roman" pitchFamily="18" charset="0"/>
              </a:rPr>
              <a:t>Khai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nghệ</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khép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phụ</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phẩm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thải</a:t>
            </a:r>
            <a:r>
              <a:rPr lang="en-US" sz="2400" dirty="0" smtClean="0">
                <a:latin typeface="Times New Roman" pitchFamily="18" charset="0"/>
                <a:cs typeface="Times New Roman" pitchFamily="18" charset="0"/>
              </a:rPr>
              <a:t>.</a:t>
            </a:r>
          </a:p>
          <a:p>
            <a:pPr marL="285750" indent="-285750">
              <a:lnSpc>
                <a:spcPct val="150000"/>
              </a:lnSpc>
              <a:buFontTx/>
              <a:buChar char="-"/>
            </a:pP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nguồn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bừa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bãi</a:t>
            </a:r>
            <a:r>
              <a:rPr lang="en-US"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8" name="TextBox 7"/>
          <p:cNvSpPr txBox="1"/>
          <p:nvPr/>
        </p:nvSpPr>
        <p:spPr>
          <a:xfrm>
            <a:off x="97810" y="3789040"/>
            <a:ext cx="8568952"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dirty="0" err="1" smtClean="0">
                <a:latin typeface="Times New Roman" pitchFamily="18" charset="0"/>
                <a:cs typeface="Times New Roman" pitchFamily="18" charset="0"/>
              </a:rPr>
              <a:t>Tại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liệu</a:t>
            </a:r>
            <a:r>
              <a:rPr lang="en-US" sz="2400" dirty="0" smtClean="0">
                <a:latin typeface="Times New Roman" pitchFamily="18" charset="0"/>
                <a:cs typeface="Times New Roman" pitchFamily="18" charset="0"/>
              </a:rPr>
              <a:t> an </a:t>
            </a:r>
            <a:r>
              <a:rPr lang="en-US" sz="2400" dirty="0" err="1" smtClean="0">
                <a:latin typeface="Times New Roman" pitchFamily="18" charset="0"/>
                <a:cs typeface="Times New Roman" pitchFamily="18" charset="0"/>
              </a:rPr>
              <a:t>toàn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bảo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triển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vững</a:t>
            </a:r>
            <a:r>
              <a:rPr lang="en-US"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9" name="TextBox 8"/>
          <p:cNvSpPr txBox="1"/>
          <p:nvPr/>
        </p:nvSpPr>
        <p:spPr>
          <a:xfrm>
            <a:off x="246762" y="4768745"/>
            <a:ext cx="8712968" cy="193899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dirty="0" err="1" smtClean="0">
                <a:latin typeface="Times New Roman" pitchFamily="18" charset="0"/>
                <a:cs typeface="Times New Roman" pitchFamily="18" charset="0"/>
              </a:rPr>
              <a:t>Vì</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quốc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loài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xuất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nguồn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hạn</a:t>
            </a:r>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Do </a:t>
            </a:r>
            <a:r>
              <a:rPr lang="en-US" sz="2400" dirty="0" err="1"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chúng</a:t>
            </a:r>
            <a:r>
              <a:rPr lang="en-US" sz="2400" dirty="0" smtClean="0">
                <a:latin typeface="Times New Roman" pitchFamily="18" charset="0"/>
                <a:cs typeface="Times New Roman" pitchFamily="18" charset="0"/>
              </a:rPr>
              <a:t> 1 </a:t>
            </a:r>
            <a:r>
              <a:rPr lang="en-US" sz="2400" dirty="0" err="1" smtClean="0">
                <a:latin typeface="Times New Roman" pitchFamily="18" charset="0"/>
                <a:cs typeface="Times New Roman" pitchFamily="18" charset="0"/>
              </a:rPr>
              <a:t>cách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kiệm</a:t>
            </a:r>
            <a:r>
              <a:rPr lang="en-US" sz="2400" dirty="0" smtClean="0">
                <a:latin typeface="Times New Roman" pitchFamily="18" charset="0"/>
                <a:cs typeface="Times New Roman" pitchFamily="18" charset="0"/>
              </a:rPr>
              <a:t>, an </a:t>
            </a:r>
            <a:r>
              <a:rPr lang="en-US" sz="2400" dirty="0" err="1" smtClean="0">
                <a:latin typeface="Times New Roman" pitchFamily="18" charset="0"/>
                <a:cs typeface="Times New Roman" pitchFamily="18" charset="0"/>
              </a:rPr>
              <a:t>toàn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hòa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ích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trường</a:t>
            </a:r>
            <a:r>
              <a:rPr lang="en-US"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107617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76672"/>
            <a:ext cx="8892480" cy="954107"/>
          </a:xfrm>
          <a:prstGeom prst="rect">
            <a:avLst/>
          </a:prstGeom>
          <a:noFill/>
        </p:spPr>
        <p:txBody>
          <a:bodyPr wrap="square" rtlCol="0">
            <a:spAutoFit/>
          </a:bodyPr>
          <a:lstStyle/>
          <a:p>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Sử</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dụng</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nguyên</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liệu</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an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toàn</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hiệu</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quả</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đảm</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bảo</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sự</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phát</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triển</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bền</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vững</a:t>
            </a:r>
            <a:endPar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333127" y="1499592"/>
            <a:ext cx="8136904" cy="461665"/>
          </a:xfrm>
          <a:prstGeom prst="rect">
            <a:avLst/>
          </a:prstGeom>
          <a:noFill/>
        </p:spPr>
        <p:txBody>
          <a:bodyPr wrap="square" rtlCol="0">
            <a:spAutoFit/>
          </a:bodyPr>
          <a:lstStyle/>
          <a:p>
            <a:pPr marL="342900" indent="-342900">
              <a:buFont typeface="Wingdings" pitchFamily="2" charset="2"/>
              <a:buChar char="v"/>
            </a:pPr>
            <a:r>
              <a:rPr lang="en-US" sz="2400" b="1" dirty="0" err="1" smtClean="0">
                <a:latin typeface="Times New Roman" pitchFamily="18" charset="0"/>
                <a:cs typeface="Times New Roman" pitchFamily="18" charset="0"/>
              </a:rPr>
              <a:t>Tìm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hiểu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khai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nguyên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liệu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khoáng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sản</a:t>
            </a:r>
            <a:endParaRPr lang="vi-VN" sz="2400" b="1" dirty="0">
              <a:latin typeface="Times New Roman" pitchFamily="18" charset="0"/>
              <a:cs typeface="Times New Roman" pitchFamily="18" charset="0"/>
            </a:endParaRPr>
          </a:p>
        </p:txBody>
      </p:sp>
      <p:sp>
        <p:nvSpPr>
          <p:cNvPr id="3" name="AutoShape 2" descr="NƯỚC BIỂ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6" name="TextBox 5"/>
          <p:cNvSpPr txBox="1"/>
          <p:nvPr/>
        </p:nvSpPr>
        <p:spPr>
          <a:xfrm>
            <a:off x="395536" y="3717032"/>
            <a:ext cx="8288089" cy="193899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khoáng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quốc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Mọi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tổ</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phép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Luật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Khoáng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sản</a:t>
            </a:r>
            <a:r>
              <a:rPr lang="en-US" sz="2400" dirty="0" smtClean="0">
                <a:latin typeface="Times New Roman" pitchFamily="18" charset="0"/>
                <a:cs typeface="Times New Roman" pitchFamily="18" charset="0"/>
              </a:rPr>
              <a:t>.</a:t>
            </a:r>
          </a:p>
          <a:p>
            <a:pPr marL="285750" indent="-285750">
              <a:buFontTx/>
              <a:buChar char="-"/>
            </a:pPr>
            <a:r>
              <a:rPr lang="en-US" sz="2400" dirty="0" err="1" smtClean="0">
                <a:latin typeface="Times New Roman" pitchFamily="18" charset="0"/>
                <a:cs typeface="Times New Roman" pitchFamily="18" charset="0"/>
              </a:rPr>
              <a:t>Tận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sẽ</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kiệt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a:t>
            </a:r>
          </a:p>
          <a:p>
            <a:pPr marL="285750" indent="-285750">
              <a:buFontTx/>
              <a:buChar char="-"/>
            </a:pPr>
            <a:r>
              <a:rPr lang="en-US" sz="2400" dirty="0" err="1" smtClean="0">
                <a:latin typeface="Times New Roman" pitchFamily="18" charset="0"/>
                <a:cs typeface="Times New Roman" pitchFamily="18" charset="0"/>
              </a:rPr>
              <a:t>Khai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phép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hiểm</a:t>
            </a:r>
            <a:r>
              <a:rPr lang="en-US" sz="2400" dirty="0" smtClean="0">
                <a:latin typeface="Times New Roman" pitchFamily="18" charset="0"/>
                <a:cs typeface="Times New Roman" pitchFamily="18" charset="0"/>
              </a:rPr>
              <a:t> do </a:t>
            </a:r>
            <a:r>
              <a:rPr lang="en-US" sz="2400" dirty="0" err="1" smtClean="0">
                <a:latin typeface="Times New Roman" pitchFamily="18" charset="0"/>
                <a:cs typeface="Times New Roman" pitchFamily="18" charset="0"/>
              </a:rPr>
              <a:t>mất</a:t>
            </a:r>
            <a:r>
              <a:rPr lang="en-US" sz="2400" dirty="0" smtClean="0">
                <a:latin typeface="Times New Roman" pitchFamily="18" charset="0"/>
                <a:cs typeface="Times New Roman" pitchFamily="18" charset="0"/>
              </a:rPr>
              <a:t> an </a:t>
            </a:r>
            <a:r>
              <a:rPr lang="en-US" sz="2400" dirty="0" err="1" smtClean="0">
                <a:latin typeface="Times New Roman" pitchFamily="18" charset="0"/>
                <a:cs typeface="Times New Roman" pitchFamily="18" charset="0"/>
              </a:rPr>
              <a:t>toàn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ảnh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hưởng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trường</a:t>
            </a:r>
            <a:endParaRPr lang="vi-VN" sz="2400" dirty="0">
              <a:latin typeface="Times New Roman" pitchFamily="18" charset="0"/>
              <a:cs typeface="Times New Roman" pitchFamily="18" charset="0"/>
            </a:endParaRPr>
          </a:p>
        </p:txBody>
      </p:sp>
      <p:pic>
        <p:nvPicPr>
          <p:cNvPr id="7" name="Picture 6" descr="Icon&#10;&#10;Description automatically generated">
            <a:extLst>
              <a:ext uri="{FF2B5EF4-FFF2-40B4-BE49-F238E27FC236}">
                <a16:creationId xmlns:a16="http://schemas.microsoft.com/office/drawing/2014/main" id="{2EAF546E-1D69-48A2-A9FA-2E1160A426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75" y="2214287"/>
            <a:ext cx="692497" cy="692497"/>
          </a:xfrm>
          <a:prstGeom prst="rect">
            <a:avLst/>
          </a:prstGeom>
        </p:spPr>
      </p:pic>
    </p:spTree>
    <p:extLst>
      <p:ext uri="{BB962C8B-B14F-4D97-AF65-F5344CB8AC3E}">
        <p14:creationId xmlns:p14="http://schemas.microsoft.com/office/powerpoint/2010/main" val="293098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76672"/>
            <a:ext cx="5256584" cy="523220"/>
          </a:xfrm>
          <a:prstGeom prst="rect">
            <a:avLst/>
          </a:prstGeom>
          <a:noFill/>
        </p:spPr>
        <p:txBody>
          <a:bodyPr wrap="square" rtlCol="0">
            <a:spAutoFit/>
          </a:bodyPr>
          <a:lstStyle/>
          <a:p>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Một</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nguyên</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liệu</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dụng</a:t>
            </a:r>
            <a:endPar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683568" y="1037927"/>
            <a:ext cx="5472608" cy="461665"/>
          </a:xfrm>
          <a:prstGeom prst="rect">
            <a:avLst/>
          </a:prstGeom>
          <a:noFill/>
        </p:spPr>
        <p:txBody>
          <a:bodyPr wrap="square" rtlCol="0">
            <a:spAutoFit/>
          </a:bodyPr>
          <a:lstStyle/>
          <a:p>
            <a:pPr marL="342900" indent="-342900">
              <a:buFont typeface="Wingdings" pitchFamily="2" charset="2"/>
              <a:buChar char="v"/>
            </a:pPr>
            <a:r>
              <a:rPr lang="en-US" sz="2400" b="1" dirty="0" err="1" smtClean="0">
                <a:latin typeface="Times New Roman" pitchFamily="18" charset="0"/>
                <a:cs typeface="Times New Roman" pitchFamily="18" charset="0"/>
              </a:rPr>
              <a:t>Tìm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hiểu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nguyên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liệu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xung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quanh</a:t>
            </a:r>
            <a:r>
              <a:rPr lang="en-US" sz="2400" b="1" dirty="0" smtClean="0">
                <a:latin typeface="Times New Roman" pitchFamily="18" charset="0"/>
                <a:cs typeface="Times New Roman" pitchFamily="18" charset="0"/>
              </a:rPr>
              <a:t> ta</a:t>
            </a:r>
            <a:endParaRPr lang="vi-VN" sz="2400" b="1" dirty="0">
              <a:latin typeface="Times New Roman" pitchFamily="18" charset="0"/>
              <a:cs typeface="Times New Roman" pitchFamily="18" charset="0"/>
            </a:endParaRPr>
          </a:p>
        </p:txBody>
      </p:sp>
      <p:pic>
        <p:nvPicPr>
          <p:cNvPr id="1026" name="Picture 2" descr="Em hãy quan sát và cho biết các nguyên liệu trong hình 13.1 tương ứng các  nguyên liệu nào sau đây: cát, quặng bauxite, đá vôi, tre | [Chân trời sáng  tạ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04864"/>
            <a:ext cx="8352928" cy="45365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5536" y="1499592"/>
            <a:ext cx="7056784"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sẵn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nhiên</a:t>
            </a:r>
            <a:endParaRPr lang="vi-VN" sz="2400" dirty="0">
              <a:latin typeface="Times New Roman" pitchFamily="18" charset="0"/>
              <a:cs typeface="Times New Roman" pitchFamily="18" charset="0"/>
            </a:endParaRPr>
          </a:p>
        </p:txBody>
      </p:sp>
      <p:sp>
        <p:nvSpPr>
          <p:cNvPr id="8" name="TextBox 7"/>
          <p:cNvSpPr txBox="1"/>
          <p:nvPr/>
        </p:nvSpPr>
        <p:spPr>
          <a:xfrm>
            <a:off x="971600" y="3933056"/>
            <a:ext cx="1908212"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400" dirty="0" err="1" smtClean="0">
                <a:latin typeface="Times New Roman" pitchFamily="18" charset="0"/>
                <a:cs typeface="Times New Roman" pitchFamily="18" charset="0"/>
              </a:rPr>
              <a:t>Đá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vôi</a:t>
            </a:r>
            <a:endParaRPr lang="vi-VN" sz="2400" dirty="0">
              <a:latin typeface="Times New Roman" pitchFamily="18" charset="0"/>
              <a:cs typeface="Times New Roman" pitchFamily="18" charset="0"/>
            </a:endParaRPr>
          </a:p>
        </p:txBody>
      </p:sp>
      <p:sp>
        <p:nvSpPr>
          <p:cNvPr id="10" name="TextBox 9"/>
          <p:cNvSpPr txBox="1"/>
          <p:nvPr/>
        </p:nvSpPr>
        <p:spPr>
          <a:xfrm>
            <a:off x="5292080" y="3879419"/>
            <a:ext cx="2413667"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400" dirty="0" err="1">
                <a:latin typeface="Times New Roman" pitchFamily="18" charset="0"/>
                <a:cs typeface="Times New Roman" pitchFamily="18" charset="0"/>
              </a:rPr>
              <a:t>Q</a:t>
            </a:r>
            <a:r>
              <a:rPr lang="en-US" sz="2400" b="1" dirty="0" err="1" smtClean="0">
                <a:latin typeface="Times New Roman" pitchFamily="18" charset="0"/>
                <a:cs typeface="Times New Roman" pitchFamily="18" charset="0"/>
              </a:rPr>
              <a:t>uặng</a:t>
            </a:r>
            <a:r>
              <a:rPr lang="en-US" sz="2400" b="1" dirty="0" smtClean="0">
                <a:latin typeface="Times New Roman" pitchFamily="18" charset="0"/>
                <a:cs typeface="Times New Roman" pitchFamily="18" charset="0"/>
              </a:rPr>
              <a:t> bauxite </a:t>
            </a:r>
            <a:endParaRPr lang="vi-VN" sz="2400" dirty="0">
              <a:latin typeface="Times New Roman" pitchFamily="18" charset="0"/>
              <a:cs typeface="Times New Roman" pitchFamily="18" charset="0"/>
            </a:endParaRPr>
          </a:p>
        </p:txBody>
      </p:sp>
      <p:sp>
        <p:nvSpPr>
          <p:cNvPr id="11" name="TextBox 10"/>
          <p:cNvSpPr txBox="1"/>
          <p:nvPr/>
        </p:nvSpPr>
        <p:spPr>
          <a:xfrm>
            <a:off x="5482176" y="5892203"/>
            <a:ext cx="1908212"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400" dirty="0" err="1">
                <a:latin typeface="Times New Roman" pitchFamily="18" charset="0"/>
                <a:cs typeface="Times New Roman" pitchFamily="18" charset="0"/>
              </a:rPr>
              <a:t>T</a:t>
            </a:r>
            <a:r>
              <a:rPr lang="en-US" sz="2400" dirty="0" err="1" smtClean="0">
                <a:latin typeface="Times New Roman" pitchFamily="18" charset="0"/>
                <a:cs typeface="Times New Roman" pitchFamily="18" charset="0"/>
              </a:rPr>
              <a:t>re</a:t>
            </a:r>
            <a:endParaRPr lang="vi-VN" sz="2400" dirty="0">
              <a:latin typeface="Times New Roman" pitchFamily="18" charset="0"/>
              <a:cs typeface="Times New Roman" pitchFamily="18" charset="0"/>
            </a:endParaRPr>
          </a:p>
        </p:txBody>
      </p:sp>
      <p:sp>
        <p:nvSpPr>
          <p:cNvPr id="12" name="TextBox 11"/>
          <p:cNvSpPr txBox="1"/>
          <p:nvPr/>
        </p:nvSpPr>
        <p:spPr>
          <a:xfrm>
            <a:off x="1259632" y="5931085"/>
            <a:ext cx="1908212"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Cát</a:t>
            </a:r>
            <a:endParaRPr lang="vi-VN" sz="2400" dirty="0">
              <a:latin typeface="Times New Roman" pitchFamily="18" charset="0"/>
              <a:cs typeface="Times New Roman" pitchFamily="18" charset="0"/>
            </a:endParaRPr>
          </a:p>
        </p:txBody>
      </p:sp>
      <p:sp>
        <p:nvSpPr>
          <p:cNvPr id="7" name="Cloud Callout 6"/>
          <p:cNvSpPr/>
          <p:nvPr/>
        </p:nvSpPr>
        <p:spPr>
          <a:xfrm>
            <a:off x="2986991" y="90270"/>
            <a:ext cx="5042226" cy="3710443"/>
          </a:xfrm>
          <a:prstGeom prst="cloudCallout">
            <a:avLst>
              <a:gd name="adj1" fmla="val -47151"/>
              <a:gd name="adj2" fmla="val 4793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err="1" smtClean="0">
                <a:latin typeface="Times New Roman" pitchFamily="18" charset="0"/>
                <a:cs typeface="Times New Roman" pitchFamily="18" charset="0"/>
              </a:rPr>
              <a:t>Em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hãy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quan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sát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biết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nguyên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liệu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hình</a:t>
            </a:r>
            <a:r>
              <a:rPr lang="en-US" sz="2400" b="1" dirty="0" smtClean="0">
                <a:latin typeface="Times New Roman" pitchFamily="18" charset="0"/>
                <a:cs typeface="Times New Roman" pitchFamily="18" charset="0"/>
              </a:rPr>
              <a:t> 13.1 </a:t>
            </a:r>
            <a:r>
              <a:rPr lang="en-US" sz="2400" b="1" dirty="0" err="1" smtClean="0">
                <a:latin typeface="Times New Roman" pitchFamily="18" charset="0"/>
                <a:cs typeface="Times New Roman" pitchFamily="18" charset="0"/>
              </a:rPr>
              <a:t>tương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ứng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với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nguyên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liệu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nào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sau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quặng</a:t>
            </a:r>
            <a:r>
              <a:rPr lang="en-US" sz="2400" b="1" dirty="0" smtClean="0">
                <a:latin typeface="Times New Roman" pitchFamily="18" charset="0"/>
                <a:cs typeface="Times New Roman" pitchFamily="18" charset="0"/>
              </a:rPr>
              <a:t> bauxite, </a:t>
            </a:r>
            <a:r>
              <a:rPr lang="en-US" sz="2400" b="1" dirty="0" err="1" smtClean="0">
                <a:latin typeface="Times New Roman" pitchFamily="18" charset="0"/>
                <a:cs typeface="Times New Roman" pitchFamily="18" charset="0"/>
              </a:rPr>
              <a:t>đá</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vôi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tre</a:t>
            </a:r>
            <a:r>
              <a:rPr lang="en-US" sz="2400" b="1" dirty="0" smtClean="0">
                <a:latin typeface="Times New Roman" pitchFamily="18" charset="0"/>
                <a:cs typeface="Times New Roman" pitchFamily="18" charset="0"/>
              </a:rPr>
              <a:t>.</a:t>
            </a:r>
            <a:endParaRPr lang="vi-VN"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414667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xit" presetSubtype="32" fill="hold" grpId="0" nodeType="clickEffect">
                                  <p:stCondLst>
                                    <p:cond delay="500"/>
                                  </p:stCondLst>
                                  <p:childTnLst>
                                    <p:animEffect transition="out" filter="circle(out)">
                                      <p:cBhvr>
                                        <p:cTn id="26" dur="1500"/>
                                        <p:tgtEl>
                                          <p:spTgt spid="7"/>
                                        </p:tgtEl>
                                      </p:cBhvr>
                                    </p:animEffect>
                                    <p:set>
                                      <p:cBhvr>
                                        <p:cTn id="27" dur="1" fill="hold">
                                          <p:stCondLst>
                                            <p:cond delay="1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fade">
                                      <p:cBhvr>
                                        <p:cTn id="32" dur="1000"/>
                                        <p:tgtEl>
                                          <p:spTgt spid="1026"/>
                                        </p:tgtEl>
                                      </p:cBhvr>
                                    </p:animEffect>
                                    <p:anim calcmode="lin" valueType="num">
                                      <p:cBhvr>
                                        <p:cTn id="33" dur="1000" fill="hold"/>
                                        <p:tgtEl>
                                          <p:spTgt spid="1026"/>
                                        </p:tgtEl>
                                        <p:attrNameLst>
                                          <p:attrName>ppt_x</p:attrName>
                                        </p:attrNameLst>
                                      </p:cBhvr>
                                      <p:tavLst>
                                        <p:tav tm="0">
                                          <p:val>
                                            <p:strVal val="#ppt_x"/>
                                          </p:val>
                                        </p:tav>
                                        <p:tav tm="100000">
                                          <p:val>
                                            <p:strVal val="#ppt_x"/>
                                          </p:val>
                                        </p:tav>
                                      </p:tavLst>
                                    </p:anim>
                                    <p:anim calcmode="lin" valueType="num">
                                      <p:cBhvr>
                                        <p:cTn id="3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inVertical)">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inVertical)">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animBg="1"/>
      <p:bldP spid="10" grpId="0" animBg="1"/>
      <p:bldP spid="11" grpId="0" animBg="1"/>
      <p:bldP spid="12" grpId="0" animBg="1"/>
      <p:bldP spid="7" grpId="0" animBg="1"/>
      <p:bldP spid="7"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327" y="2132856"/>
            <a:ext cx="8659153"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400" dirty="0" err="1" smtClean="0">
                <a:latin typeface="Times New Roman" pitchFamily="18" charset="0"/>
                <a:cs typeface="Times New Roman" pitchFamily="18" charset="0"/>
              </a:rPr>
              <a:t>Nêu</a:t>
            </a:r>
            <a:r>
              <a:rPr lang="en-US" sz="2400" dirty="0" smtClean="0">
                <a:latin typeface="Times New Roman" pitchFamily="18" charset="0"/>
                <a:cs typeface="Times New Roman" pitchFamily="18" charset="0"/>
              </a:rPr>
              <a:t> 1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liệu</a:t>
            </a:r>
            <a:r>
              <a:rPr lang="en-US" sz="2400" dirty="0" smtClean="0">
                <a:latin typeface="Times New Roman" pitchFamily="18" charset="0"/>
                <a:cs typeface="Times New Roman" pitchFamily="18" charset="0"/>
              </a:rPr>
              <a:t>  an </a:t>
            </a:r>
            <a:r>
              <a:rPr lang="en-US" sz="2400" dirty="0" err="1" smtClean="0">
                <a:latin typeface="Times New Roman" pitchFamily="18" charset="0"/>
                <a:cs typeface="Times New Roman" pitchFamily="18" charset="0"/>
              </a:rPr>
              <a:t>toàn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bảo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triển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vững</a:t>
            </a:r>
            <a:r>
              <a:rPr lang="en-US"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5" name="TextBox 4"/>
          <p:cNvSpPr txBox="1"/>
          <p:nvPr/>
        </p:nvSpPr>
        <p:spPr>
          <a:xfrm>
            <a:off x="251520" y="476672"/>
            <a:ext cx="8892480" cy="954107"/>
          </a:xfrm>
          <a:prstGeom prst="rect">
            <a:avLst/>
          </a:prstGeom>
          <a:noFill/>
        </p:spPr>
        <p:txBody>
          <a:bodyPr wrap="square" rtlCol="0">
            <a:spAutoFit/>
          </a:bodyPr>
          <a:lstStyle/>
          <a:p>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Sử</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dụng</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nguyên</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liệu</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an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toàn</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hiệu</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quả</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đảm</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bảo</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sự</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phát</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triển</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bền</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vững</a:t>
            </a:r>
            <a:endPar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333127" y="1499592"/>
            <a:ext cx="8136904" cy="461665"/>
          </a:xfrm>
          <a:prstGeom prst="rect">
            <a:avLst/>
          </a:prstGeom>
          <a:noFill/>
        </p:spPr>
        <p:txBody>
          <a:bodyPr wrap="square" rtlCol="0">
            <a:spAutoFit/>
          </a:bodyPr>
          <a:lstStyle/>
          <a:p>
            <a:pPr marL="342900" indent="-342900">
              <a:buFont typeface="Wingdings" pitchFamily="2" charset="2"/>
              <a:buChar char="v"/>
            </a:pPr>
            <a:r>
              <a:rPr lang="en-US" sz="2400" b="1" dirty="0" err="1" smtClean="0">
                <a:latin typeface="Times New Roman" pitchFamily="18" charset="0"/>
                <a:cs typeface="Times New Roman" pitchFamily="18" charset="0"/>
              </a:rPr>
              <a:t>Tìm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hiểu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sử</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dụng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nguyên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liệu</a:t>
            </a:r>
            <a:endParaRPr lang="vi-VN" sz="2400" b="1" dirty="0">
              <a:latin typeface="Times New Roman" pitchFamily="18" charset="0"/>
              <a:cs typeface="Times New Roman" pitchFamily="18" charset="0"/>
            </a:endParaRPr>
          </a:p>
        </p:txBody>
      </p:sp>
      <p:sp>
        <p:nvSpPr>
          <p:cNvPr id="7" name="Rectangle 6"/>
          <p:cNvSpPr/>
          <p:nvPr/>
        </p:nvSpPr>
        <p:spPr>
          <a:xfrm>
            <a:off x="485292" y="2952921"/>
            <a:ext cx="8424936" cy="3785652"/>
          </a:xfrm>
          <a:prstGeom prst="rect">
            <a:avLst/>
          </a:prstGeom>
        </p:spPr>
        <p:txBody>
          <a:bodyPr wrap="square">
            <a:spAutoFit/>
          </a:bodyPr>
          <a:lstStyle/>
          <a:p>
            <a:r>
              <a:rPr lang="vi-VN" sz="2400" dirty="0">
                <a:latin typeface="Times New Roman" pitchFamily="18" charset="0"/>
                <a:cs typeface="Times New Roman" pitchFamily="18" charset="0"/>
              </a:rPr>
              <a:t>Một số biện pháp sử dụng nguyên liệu an toàn, hiệu quả và bảo đảm sự phát triển bền vững:</a:t>
            </a:r>
          </a:p>
          <a:p>
            <a:r>
              <a:rPr lang="vi-VN" sz="2400" dirty="0">
                <a:latin typeface="Times New Roman" pitchFamily="18" charset="0"/>
                <a:cs typeface="Times New Roman" pitchFamily="18" charset="0"/>
              </a:rPr>
              <a:t>- Sử dụng tối đa chất thải công nghiệp, chất thải dân dụng làm nguyên liệu để sản xuất vật liệu xây dựng thay cho nguyên liệu tự </a:t>
            </a:r>
            <a:r>
              <a:rPr lang="vi-VN" sz="2400" dirty="0" smtClean="0">
                <a:latin typeface="Times New Roman" pitchFamily="18" charset="0"/>
                <a:cs typeface="Times New Roman" pitchFamily="18" charset="0"/>
              </a:rPr>
              <a:t>nhiên</a:t>
            </a:r>
            <a:r>
              <a:rPr lang="en-US"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 Hạn chế </a:t>
            </a:r>
            <a:r>
              <a:rPr lang="vi-VN" sz="2400" dirty="0" smtClean="0">
                <a:latin typeface="Times New Roman" pitchFamily="18" charset="0"/>
                <a:cs typeface="Times New Roman" pitchFamily="18" charset="0"/>
              </a:rPr>
              <a:t>xuất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khẩu</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nguyên liệu thô, mà nên đầu </a:t>
            </a:r>
            <a:r>
              <a:rPr lang="vi-VN" sz="2400" dirty="0" smtClean="0">
                <a:latin typeface="Times New Roman" pitchFamily="18" charset="0"/>
                <a:cs typeface="Times New Roman" pitchFamily="18" charset="0"/>
              </a:rPr>
              <a:t>tư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nghệ</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sản </a:t>
            </a:r>
            <a:r>
              <a:rPr lang="vi-VN" sz="2400" dirty="0" smtClean="0">
                <a:latin typeface="Times New Roman" pitchFamily="18" charset="0"/>
                <a:cs typeface="Times New Roman" pitchFamily="18" charset="0"/>
              </a:rPr>
              <a:t>xuất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sản phẩm có giá </a:t>
            </a:r>
            <a:r>
              <a:rPr lang="vi-VN" sz="2400" dirty="0" smtClean="0">
                <a:latin typeface="Times New Roman" pitchFamily="18" charset="0"/>
                <a:cs typeface="Times New Roman" pitchFamily="18" charset="0"/>
              </a:rPr>
              <a:t>trị</a:t>
            </a:r>
            <a:r>
              <a:rPr lang="en-US" sz="2400" dirty="0" smtClean="0">
                <a:latin typeface="Times New Roman" pitchFamily="18" charset="0"/>
                <a:cs typeface="Times New Roman" pitchFamily="18" charset="0"/>
              </a:rPr>
              <a:t>.</a:t>
            </a:r>
            <a:r>
              <a:rPr lang="vi-VN" sz="2400" dirty="0">
                <a:latin typeface="Times New Roman" pitchFamily="18" charset="0"/>
                <a:cs typeface="Times New Roman" pitchFamily="18" charset="0"/>
              </a:rPr>
              <a:t> </a:t>
            </a:r>
          </a:p>
          <a:p>
            <a:r>
              <a:rPr lang="vi-VN" sz="2400" dirty="0">
                <a:latin typeface="Times New Roman" pitchFamily="18" charset="0"/>
                <a:cs typeface="Times New Roman" pitchFamily="18" charset="0"/>
              </a:rPr>
              <a:t>- Quy hoạch khai thác nguyên liệu quặng, đá vôi theo công nghệ hiện đại, quy trình khép kín,... để tăng hiệu suất khai thác và bảo vệ môi trường.</a:t>
            </a:r>
          </a:p>
        </p:txBody>
      </p:sp>
    </p:spTree>
    <p:extLst>
      <p:ext uri="{BB962C8B-B14F-4D97-AF65-F5344CB8AC3E}">
        <p14:creationId xmlns:p14="http://schemas.microsoft.com/office/powerpoint/2010/main" val="224925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barn(inVertic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barn(inVertical)">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barn(inVertical)">
                                      <p:cBhvr>
                                        <p:cTn id="3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6656" y="6180112"/>
            <a:ext cx="6552728" cy="461665"/>
          </a:xfrm>
          <a:prstGeom prst="rect">
            <a:avLst/>
          </a:prstGeom>
        </p:spPr>
        <p:txBody>
          <a:bodyPr wrap="square">
            <a:spAutoFit/>
          </a:bodyPr>
          <a:lstStyle/>
          <a:p>
            <a:r>
              <a:rPr lang="en-US" sz="2400" dirty="0" smtClean="0">
                <a:latin typeface="Times New Roman" pitchFamily="18" charset="0"/>
                <a:cs typeface="Times New Roman" pitchFamily="18" charset="0"/>
              </a:rPr>
              <a:t>D</a:t>
            </a:r>
            <a:r>
              <a:rPr lang="vi-VN" sz="2400" dirty="0" smtClean="0">
                <a:latin typeface="Times New Roman" pitchFamily="18" charset="0"/>
                <a:cs typeface="Times New Roman" pitchFamily="18" charset="0"/>
              </a:rPr>
              <a:t>ây </a:t>
            </a:r>
            <a:r>
              <a:rPr lang="vi-VN" sz="2400" dirty="0">
                <a:latin typeface="Times New Roman" pitchFamily="18" charset="0"/>
                <a:cs typeface="Times New Roman" pitchFamily="18" charset="0"/>
              </a:rPr>
              <a:t>chuyền sản xuất gạch không nung hiện đại</a:t>
            </a:r>
          </a:p>
        </p:txBody>
      </p:sp>
      <p:sp>
        <p:nvSpPr>
          <p:cNvPr id="5" name="TextBox 4"/>
          <p:cNvSpPr txBox="1"/>
          <p:nvPr/>
        </p:nvSpPr>
        <p:spPr>
          <a:xfrm>
            <a:off x="395535" y="310338"/>
            <a:ext cx="8352927" cy="2308324"/>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Nói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xuất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lâu</a:t>
            </a:r>
            <a:r>
              <a:rPr lang="en-US" sz="2400" dirty="0" smtClean="0">
                <a:latin typeface="Times New Roman" pitchFamily="18" charset="0"/>
                <a:cs typeface="Times New Roman" pitchFamily="18" charset="0"/>
              </a:rPr>
              <a:t> ta </a:t>
            </a:r>
            <a:r>
              <a:rPr lang="en-US" sz="2400" dirty="0" err="1" smtClean="0">
                <a:latin typeface="Times New Roman" pitchFamily="18" charset="0"/>
                <a:cs typeface="Times New Roman" pitchFamily="18" charset="0"/>
              </a:rPr>
              <a:t>chỉ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Tuy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sẽ</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nghiệp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sẽ</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ảnh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hưởng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trường</a:t>
            </a:r>
            <a:r>
              <a:rPr lang="en-US" sz="2400" dirty="0" smtClean="0">
                <a:latin typeface="Times New Roman" pitchFamily="18" charset="0"/>
                <a:cs typeface="Times New Roman" pitchFamily="18" charset="0"/>
              </a:rPr>
              <a:t> do </a:t>
            </a:r>
            <a:r>
              <a:rPr lang="en-US" sz="2400" dirty="0" err="1" smtClean="0">
                <a:latin typeface="Times New Roman" pitchFamily="18" charset="0"/>
                <a:cs typeface="Times New Roman" pitchFamily="18" charset="0"/>
              </a:rPr>
              <a:t>sử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đốt</a:t>
            </a:r>
            <a:r>
              <a:rPr lang="en-US" sz="2400" dirty="0" smtClean="0">
                <a:latin typeface="Times New Roman" pitchFamily="18" charset="0"/>
                <a:cs typeface="Times New Roman" pitchFamily="18" charset="0"/>
              </a:rPr>
              <a:t> than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hữu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ích</a:t>
            </a:r>
            <a:r>
              <a:rPr lang="en-US" sz="2400" dirty="0" smtClean="0">
                <a:latin typeface="Times New Roman" pitchFamily="18" charset="0"/>
                <a:cs typeface="Times New Roman" pitchFamily="18" charset="0"/>
              </a:rPr>
              <a:t> do </a:t>
            </a:r>
            <a:r>
              <a:rPr lang="en-US" sz="2400" dirty="0" err="1" smtClean="0">
                <a:latin typeface="Times New Roman" pitchFamily="18" charset="0"/>
                <a:cs typeface="Times New Roman" pitchFamily="18" charset="0"/>
              </a:rPr>
              <a:t>sử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sẵn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sỏi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xi </a:t>
            </a:r>
            <a:r>
              <a:rPr lang="en-US" sz="2400" dirty="0" err="1" smtClean="0">
                <a:latin typeface="Times New Roman" pitchFamily="18" charset="0"/>
                <a:cs typeface="Times New Roman" pitchFamily="18" charset="0"/>
              </a:rPr>
              <a:t>măng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ép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phẩm</a:t>
            </a:r>
            <a:endParaRPr lang="vi-VN" sz="2400" dirty="0">
              <a:latin typeface="Times New Roman" pitchFamily="18" charset="0"/>
              <a:cs typeface="Times New Roman" pitchFamily="18" charset="0"/>
            </a:endParaRPr>
          </a:p>
        </p:txBody>
      </p:sp>
      <p:pic>
        <p:nvPicPr>
          <p:cNvPr id="10242" name="Picture 2" descr="Công nghệ sản xuất gạch không nung siêu nhẹ - Góc Xây Dự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621" y="2808883"/>
            <a:ext cx="4175867" cy="334444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Đẩy mạnh phát triển gạch không nung tại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808883"/>
            <a:ext cx="4320478" cy="3313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63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barn(inVertical)">
                                      <p:cBhvr>
                                        <p:cTn id="12" dur="500"/>
                                        <p:tgtEl>
                                          <p:spTgt spid="1024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barn(inVertical)">
                                      <p:cBhvr>
                                        <p:cTn id="17" dur="500"/>
                                        <p:tgtEl>
                                          <p:spTgt spid="1024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ột số nguyên liệu KHTN 6 Chân trời sáng tạo | Khoa học tự nhiên lớp 6 -  CT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80" y="404664"/>
            <a:ext cx="8247384"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3018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558940"/>
            <a:ext cx="7571890"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dirty="0" smtClean="0">
                <a:latin typeface="Times New Roman" pitchFamily="18" charset="0"/>
                <a:cs typeface="Times New Roman" pitchFamily="18" charset="0"/>
              </a:rPr>
              <a:t>S</a:t>
            </a:r>
            <a:r>
              <a:rPr lang="vi-VN" sz="2400" dirty="0" smtClean="0">
                <a:latin typeface="Times New Roman" pitchFamily="18" charset="0"/>
                <a:cs typeface="Times New Roman" pitchFamily="18" charset="0"/>
              </a:rPr>
              <a:t>ử </a:t>
            </a:r>
            <a:r>
              <a:rPr lang="vi-VN" sz="2400" dirty="0">
                <a:latin typeface="Times New Roman" pitchFamily="18" charset="0"/>
                <a:cs typeface="Times New Roman" pitchFamily="18" charset="0"/>
              </a:rPr>
              <a:t>dụng nguyên liệu an </a:t>
            </a:r>
            <a:r>
              <a:rPr lang="vi-VN" sz="2400" dirty="0" smtClean="0">
                <a:latin typeface="Times New Roman" pitchFamily="18" charset="0"/>
                <a:cs typeface="Times New Roman" pitchFamily="18" charset="0"/>
              </a:rPr>
              <a:t>toàn</a:t>
            </a:r>
            <a:r>
              <a:rPr lang="en-US" sz="2400" dirty="0" smtClean="0">
                <a:latin typeface="Times New Roman" pitchFamily="18" charset="0"/>
                <a:cs typeface="Times New Roman" pitchFamily="18" charset="0"/>
              </a:rPr>
              <a:t>,</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hiệu </a:t>
            </a:r>
            <a:r>
              <a:rPr lang="vi-VN" sz="2400" dirty="0" smtClean="0">
                <a:latin typeface="Times New Roman" pitchFamily="18" charset="0"/>
                <a:cs typeface="Times New Roman" pitchFamily="18" charset="0"/>
              </a:rPr>
              <a:t>quả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3R</a:t>
            </a:r>
          </a:p>
        </p:txBody>
      </p:sp>
      <p:pic>
        <p:nvPicPr>
          <p:cNvPr id="1026" name="Picture 2" descr="BÀI 11: Một số vật liệu thông dụng - Hoc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68760"/>
            <a:ext cx="7200800"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644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7714" y="249457"/>
            <a:ext cx="7776864" cy="83099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hãy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chúng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nào</a:t>
            </a:r>
            <a:r>
              <a:rPr lang="en-US"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pic>
        <p:nvPicPr>
          <p:cNvPr id="15362" name="Picture 2" descr="Tham khảo những mẫu bàn ghế phòng khách nhỏ xinh | websosanh.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8" y="1249440"/>
            <a:ext cx="3024336" cy="313626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364" name="Picture 4" descr="VỈ 10 ĐÔI ĐŨA TRE HÀNG VIỆT NAM CHẤT LƯỢNG CAO HÀNG ĐẸP | Shopee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788" y="1221853"/>
            <a:ext cx="3024336" cy="30243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366" name="Picture 6" descr="Muỗng tiếng Anh là gì"/>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221853"/>
            <a:ext cx="3095328" cy="31432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368" name="Picture 8" descr="Ca đá nhựa PP 1 lít Duy Tân | Bách Hoá XA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365103"/>
            <a:ext cx="4355976" cy="261027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370" name="Picture 10" descr="Nồi đất nên sử dụng như thế nào để được bền? - Chấm Hỏ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2956" y="4246189"/>
            <a:ext cx="4328330" cy="25957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24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362"/>
                                        </p:tgtEl>
                                        <p:attrNameLst>
                                          <p:attrName>style.visibility</p:attrName>
                                        </p:attrNameLst>
                                      </p:cBhvr>
                                      <p:to>
                                        <p:strVal val="visible"/>
                                      </p:to>
                                    </p:set>
                                    <p:animEffect transition="in" filter="barn(inVertical)">
                                      <p:cBhvr>
                                        <p:cTn id="14" dur="500"/>
                                        <p:tgtEl>
                                          <p:spTgt spid="1536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5364"/>
                                        </p:tgtEl>
                                        <p:attrNameLst>
                                          <p:attrName>style.visibility</p:attrName>
                                        </p:attrNameLst>
                                      </p:cBhvr>
                                      <p:to>
                                        <p:strVal val="visible"/>
                                      </p:to>
                                    </p:set>
                                    <p:animEffect transition="in" filter="wipe(down)">
                                      <p:cBhvr>
                                        <p:cTn id="19" dur="500"/>
                                        <p:tgtEl>
                                          <p:spTgt spid="1536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5366"/>
                                        </p:tgtEl>
                                        <p:attrNameLst>
                                          <p:attrName>style.visibility</p:attrName>
                                        </p:attrNameLst>
                                      </p:cBhvr>
                                      <p:to>
                                        <p:strVal val="visible"/>
                                      </p:to>
                                    </p:set>
                                    <p:animEffect transition="in" filter="circle(in)">
                                      <p:cBhvr>
                                        <p:cTn id="24" dur="2000"/>
                                        <p:tgtEl>
                                          <p:spTgt spid="1536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5370"/>
                                        </p:tgtEl>
                                        <p:attrNameLst>
                                          <p:attrName>style.visibility</p:attrName>
                                        </p:attrNameLst>
                                      </p:cBhvr>
                                      <p:to>
                                        <p:strVal val="visible"/>
                                      </p:to>
                                    </p:set>
                                    <p:animEffect transition="in" filter="circle(in)">
                                      <p:cBhvr>
                                        <p:cTn id="29" dur="2000"/>
                                        <p:tgtEl>
                                          <p:spTgt spid="1537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368"/>
                                        </p:tgtEl>
                                        <p:attrNameLst>
                                          <p:attrName>style.visibility</p:attrName>
                                        </p:attrNameLst>
                                      </p:cBhvr>
                                      <p:to>
                                        <p:strVal val="visible"/>
                                      </p:to>
                                    </p:set>
                                    <p:animEffect transition="in" filter="wipe(down)">
                                      <p:cBhvr>
                                        <p:cTn id="34"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0351" y="188640"/>
            <a:ext cx="8892480" cy="954107"/>
          </a:xfrm>
          <a:prstGeom prst="rect">
            <a:avLst/>
          </a:prstGeom>
          <a:noFill/>
        </p:spPr>
        <p:txBody>
          <a:bodyPr wrap="square" rtlCol="0">
            <a:spAutoFit/>
          </a:bodyPr>
          <a:lstStyle/>
          <a:p>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Sử</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dụng</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nguyên</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liệu</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an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toàn</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hiệu</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quả</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đảm</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bảo</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sự</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phát</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triển</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bền</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vững</a:t>
            </a:r>
            <a:endPar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107504" y="2204864"/>
            <a:ext cx="8928992" cy="378565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xuất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nguồn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hạn</a:t>
            </a:r>
            <a:r>
              <a:rPr lang="en-US" sz="2400" dirty="0" smtClean="0">
                <a:latin typeface="Times New Roman" pitchFamily="18" charset="0"/>
                <a:cs typeface="Times New Roman" pitchFamily="18" charset="0"/>
              </a:rPr>
              <a:t>, do </a:t>
            </a:r>
            <a:r>
              <a:rPr lang="en-US" sz="2400" dirty="0" err="1"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chúng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kiệm</a:t>
            </a:r>
            <a:r>
              <a:rPr lang="en-US" sz="2400" dirty="0" smtClean="0">
                <a:latin typeface="Times New Roman" pitchFamily="18" charset="0"/>
                <a:cs typeface="Times New Roman" pitchFamily="18" charset="0"/>
              </a:rPr>
              <a:t>, an </a:t>
            </a:r>
            <a:r>
              <a:rPr lang="en-US" sz="2400" dirty="0" err="1" smtClean="0">
                <a:latin typeface="Times New Roman" pitchFamily="18" charset="0"/>
                <a:cs typeface="Times New Roman" pitchFamily="18" charset="0"/>
              </a:rPr>
              <a:t>toàn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hòa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bảo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ích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trường</a:t>
            </a:r>
            <a:r>
              <a:rPr lang="en-US" sz="2400" dirty="0" smtClean="0">
                <a:latin typeface="Times New Roman" pitchFamily="18" charset="0"/>
                <a:cs typeface="Times New Roman" pitchFamily="18" charset="0"/>
              </a:rPr>
              <a:t>.</a:t>
            </a:r>
          </a:p>
          <a:p>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Sử dụng tối đa chất thải công nghiệp, chất thải dân dụng làm nguyên liệu để sản xuất vật liệu xây dựng thay cho nguyên liệu tự </a:t>
            </a:r>
            <a:r>
              <a:rPr lang="vi-VN" sz="2400" dirty="0" smtClean="0">
                <a:latin typeface="Times New Roman" pitchFamily="18" charset="0"/>
                <a:cs typeface="Times New Roman" pitchFamily="18" charset="0"/>
              </a:rPr>
              <a:t>nhiên</a:t>
            </a:r>
            <a:r>
              <a:rPr lang="en-US"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 Hạn chế </a:t>
            </a:r>
            <a:r>
              <a:rPr lang="vi-VN" sz="2400" dirty="0" smtClean="0">
                <a:latin typeface="Times New Roman" pitchFamily="18" charset="0"/>
                <a:cs typeface="Times New Roman" pitchFamily="18" charset="0"/>
              </a:rPr>
              <a:t>xuất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khẩu</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nguyên liệu thô, mà nên đầu </a:t>
            </a:r>
            <a:r>
              <a:rPr lang="vi-VN" sz="2400" dirty="0" smtClean="0">
                <a:latin typeface="Times New Roman" pitchFamily="18" charset="0"/>
                <a:cs typeface="Times New Roman" pitchFamily="18" charset="0"/>
              </a:rPr>
              <a:t>tư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nghệ</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sản </a:t>
            </a:r>
            <a:r>
              <a:rPr lang="vi-VN" sz="2400" dirty="0" smtClean="0">
                <a:latin typeface="Times New Roman" pitchFamily="18" charset="0"/>
                <a:cs typeface="Times New Roman" pitchFamily="18" charset="0"/>
              </a:rPr>
              <a:t>xuất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sản phẩm có giá trị </a:t>
            </a:r>
          </a:p>
          <a:p>
            <a:r>
              <a:rPr lang="vi-VN" sz="2400" dirty="0">
                <a:latin typeface="Times New Roman" pitchFamily="18" charset="0"/>
                <a:cs typeface="Times New Roman" pitchFamily="18" charset="0"/>
              </a:rPr>
              <a:t>- Quy hoạch khai thác nguyên liệu quặng, đá vôi theo công nghệ hiện đại, quy trình khép kín,... để tăng hiệu suất khai thác và bảo vệ môi trường.</a:t>
            </a:r>
          </a:p>
        </p:txBody>
      </p:sp>
      <p:pic>
        <p:nvPicPr>
          <p:cNvPr id="4" name="Picture 3" descr="Icon&#10;&#10;Description automatically generated">
            <a:extLst>
              <a:ext uri="{FF2B5EF4-FFF2-40B4-BE49-F238E27FC236}">
                <a16:creationId xmlns:a16="http://schemas.microsoft.com/office/drawing/2014/main" id="{2EAF546E-1D69-48A2-A9FA-2E1160A426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268759"/>
            <a:ext cx="692497" cy="692497"/>
          </a:xfrm>
          <a:prstGeom prst="rect">
            <a:avLst/>
          </a:prstGeom>
        </p:spPr>
      </p:pic>
    </p:spTree>
    <p:extLst>
      <p:ext uri="{BB962C8B-B14F-4D97-AF65-F5344CB8AC3E}">
        <p14:creationId xmlns:p14="http://schemas.microsoft.com/office/powerpoint/2010/main" val="138919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1700808"/>
            <a:ext cx="4217988" cy="504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94238"/>
            <a:ext cx="4464050" cy="504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 y="1700809"/>
            <a:ext cx="4217988" cy="5157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0675" y="1700809"/>
            <a:ext cx="4464050" cy="515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550" y="1694237"/>
            <a:ext cx="4291013" cy="5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C:\Users\Administrator\Downloads\hộp-bút-giấy-làm-từ-giấy-tái-chế-e155591713129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0563" y="1700810"/>
            <a:ext cx="4643437" cy="51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95536" y="404664"/>
            <a:ext cx="8424936"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phẩm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liệu</a:t>
            </a:r>
            <a:r>
              <a:rPr lang="en-US"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130266998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circle(in)">
                                      <p:cBhvr>
                                        <p:cTn id="7" dur="2000"/>
                                        <p:tgtEl>
                                          <p:spTgt spid="122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circle(in)">
                                      <p:cBhvr>
                                        <p:cTn id="12" dur="2000"/>
                                        <p:tgtEl>
                                          <p:spTgt spid="122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12293"/>
                                        </p:tgtEl>
                                        <p:attrNameLst>
                                          <p:attrName>style.visibility</p:attrName>
                                        </p:attrNameLst>
                                      </p:cBhvr>
                                      <p:to>
                                        <p:strVal val="visible"/>
                                      </p:to>
                                    </p:set>
                                    <p:animEffect transition="in" filter="circle(in)">
                                      <p:cBhvr>
                                        <p:cTn id="17" dur="2000"/>
                                        <p:tgtEl>
                                          <p:spTgt spid="122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12294"/>
                                        </p:tgtEl>
                                        <p:attrNameLst>
                                          <p:attrName>style.visibility</p:attrName>
                                        </p:attrNameLst>
                                      </p:cBhvr>
                                      <p:to>
                                        <p:strVal val="visible"/>
                                      </p:to>
                                    </p:set>
                                    <p:animEffect transition="in" filter="circle(in)">
                                      <p:cBhvr>
                                        <p:cTn id="22" dur="2000"/>
                                        <p:tgtEl>
                                          <p:spTgt spid="1229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12295"/>
                                        </p:tgtEl>
                                        <p:attrNameLst>
                                          <p:attrName>style.visibility</p:attrName>
                                        </p:attrNameLst>
                                      </p:cBhvr>
                                      <p:to>
                                        <p:strVal val="visible"/>
                                      </p:to>
                                    </p:set>
                                    <p:animEffect transition="in" filter="diamond(in)">
                                      <p:cBhvr>
                                        <p:cTn id="27" dur="2000"/>
                                        <p:tgtEl>
                                          <p:spTgt spid="1229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dissolv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84213" y="5157788"/>
            <a:ext cx="338137" cy="48895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7" name="Oval 6"/>
          <p:cNvSpPr/>
          <p:nvPr/>
        </p:nvSpPr>
        <p:spPr>
          <a:xfrm>
            <a:off x="6156325" y="2003425"/>
            <a:ext cx="360363" cy="48895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4" name="Rectangle 3"/>
          <p:cNvSpPr/>
          <p:nvPr/>
        </p:nvSpPr>
        <p:spPr>
          <a:xfrm>
            <a:off x="3112558" y="138698"/>
            <a:ext cx="2445991" cy="553998"/>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vi-VN"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cs typeface="+mn-cs"/>
              </a:rPr>
              <a:t>LUYỆN TẬP</a:t>
            </a:r>
            <a:endParaRPr lang="en-US"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mn-lt"/>
              <a:cs typeface="+mn-cs"/>
            </a:endParaRPr>
          </a:p>
        </p:txBody>
      </p:sp>
      <p:sp>
        <p:nvSpPr>
          <p:cNvPr id="30725" name="TextBox 4"/>
          <p:cNvSpPr txBox="1">
            <a:spLocks noChangeArrowheads="1"/>
          </p:cNvSpPr>
          <p:nvPr/>
        </p:nvSpPr>
        <p:spPr bwMode="auto">
          <a:xfrm>
            <a:off x="590550" y="908050"/>
            <a:ext cx="7489825"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lnSpc>
                <a:spcPct val="115000"/>
              </a:lnSpc>
              <a:spcBef>
                <a:spcPts val="600"/>
              </a:spcBef>
            </a:pPr>
            <a:r>
              <a:rPr lang="en-US" sz="2800">
                <a:solidFill>
                  <a:srgbClr val="000000"/>
                </a:solidFill>
                <a:latin typeface="Times New Roman" pitchFamily="18" charset="0"/>
                <a:cs typeface="Times New Roman" pitchFamily="18" charset="0"/>
              </a:rPr>
              <a:t>Câu 1. Vật thể nào sau đây được xem là nguyên liệu?</a:t>
            </a:r>
            <a:endParaRPr lang="vi-VN" sz="2800">
              <a:solidFill>
                <a:srgbClr val="000000"/>
              </a:solidFill>
              <a:latin typeface="Times New Roman" pitchFamily="18" charset="0"/>
            </a:endParaRPr>
          </a:p>
          <a:p>
            <a:pPr algn="just" eaLnBrk="1" hangingPunct="1">
              <a:lnSpc>
                <a:spcPct val="115000"/>
              </a:lnSpc>
              <a:spcBef>
                <a:spcPts val="600"/>
              </a:spcBef>
            </a:pPr>
            <a:r>
              <a:rPr lang="en-US" sz="2800">
                <a:solidFill>
                  <a:srgbClr val="000000"/>
                </a:solidFill>
                <a:latin typeface="Times New Roman" pitchFamily="18" charset="0"/>
                <a:cs typeface="Times New Roman" pitchFamily="18" charset="0"/>
              </a:rPr>
              <a:t>A. Gạch xây dựng.				B. Đất sét.</a:t>
            </a:r>
            <a:endParaRPr lang="vi-VN" sz="2800">
              <a:solidFill>
                <a:srgbClr val="000000"/>
              </a:solidFill>
              <a:latin typeface="Times New Roman" pitchFamily="18" charset="0"/>
            </a:endParaRPr>
          </a:p>
          <a:p>
            <a:pPr algn="just" eaLnBrk="1" hangingPunct="1">
              <a:lnSpc>
                <a:spcPct val="115000"/>
              </a:lnSpc>
              <a:spcBef>
                <a:spcPts val="600"/>
              </a:spcBef>
            </a:pPr>
            <a:r>
              <a:rPr lang="en-US" sz="2800">
                <a:solidFill>
                  <a:srgbClr val="000000"/>
                </a:solidFill>
                <a:latin typeface="Times New Roman" pitchFamily="18" charset="0"/>
                <a:cs typeface="Times New Roman" pitchFamily="18" charset="0"/>
              </a:rPr>
              <a:t>C. Xi măng.					D. Ngói.</a:t>
            </a:r>
            <a:endParaRPr lang="vi-VN" sz="2800">
              <a:solidFill>
                <a:srgbClr val="000000"/>
              </a:solidFill>
              <a:latin typeface="Times New Roman" pitchFamily="18" charset="0"/>
            </a:endParaRPr>
          </a:p>
        </p:txBody>
      </p:sp>
      <p:sp>
        <p:nvSpPr>
          <p:cNvPr id="30726" name="TextBox 5"/>
          <p:cNvSpPr txBox="1">
            <a:spLocks noChangeArrowheads="1"/>
          </p:cNvSpPr>
          <p:nvPr/>
        </p:nvSpPr>
        <p:spPr bwMode="auto">
          <a:xfrm>
            <a:off x="611188" y="3505200"/>
            <a:ext cx="7129462"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lnSpc>
                <a:spcPct val="115000"/>
              </a:lnSpc>
              <a:spcBef>
                <a:spcPts val="600"/>
              </a:spcBef>
            </a:pPr>
            <a:r>
              <a:rPr lang="en-US" sz="2800">
                <a:solidFill>
                  <a:srgbClr val="000000"/>
                </a:solidFill>
                <a:latin typeface="Times New Roman" pitchFamily="18" charset="0"/>
                <a:cs typeface="Times New Roman" pitchFamily="18" charset="0"/>
              </a:rPr>
              <a:t>Câu 2. Nhà máy sản xuất rượu vang dùng quả nho để lên men. Vậy nho là:</a:t>
            </a:r>
            <a:endParaRPr lang="vi-VN" sz="2800">
              <a:solidFill>
                <a:srgbClr val="000000"/>
              </a:solidFill>
              <a:latin typeface="Times New Roman" pitchFamily="18" charset="0"/>
            </a:endParaRPr>
          </a:p>
          <a:p>
            <a:pPr algn="just" eaLnBrk="1" hangingPunct="1">
              <a:lnSpc>
                <a:spcPct val="115000"/>
              </a:lnSpc>
              <a:spcBef>
                <a:spcPts val="600"/>
              </a:spcBef>
              <a:buFontTx/>
              <a:buAutoNum type="alphaUcPeriod"/>
            </a:pPr>
            <a:r>
              <a:rPr lang="en-US" sz="2800">
                <a:solidFill>
                  <a:srgbClr val="000000"/>
                </a:solidFill>
                <a:latin typeface="Times New Roman" pitchFamily="18" charset="0"/>
                <a:cs typeface="Times New Roman" pitchFamily="18" charset="0"/>
              </a:rPr>
              <a:t>vật liệu.				B. nhiên liệu.</a:t>
            </a:r>
          </a:p>
          <a:p>
            <a:pPr algn="just" eaLnBrk="1" hangingPunct="1">
              <a:lnSpc>
                <a:spcPct val="115000"/>
              </a:lnSpc>
              <a:spcBef>
                <a:spcPts val="600"/>
              </a:spcBef>
            </a:pPr>
            <a:r>
              <a:rPr lang="en-US" sz="2800">
                <a:solidFill>
                  <a:srgbClr val="000000"/>
                </a:solidFill>
                <a:latin typeface="Times New Roman" pitchFamily="18" charset="0"/>
                <a:cs typeface="Times New Roman" pitchFamily="18" charset="0"/>
              </a:rPr>
              <a:t>C. nguyên liệu.			D. khoáng sản.</a:t>
            </a:r>
            <a:endParaRPr lang="vi-VN" sz="2800">
              <a:solidFill>
                <a:srgbClr val="000000"/>
              </a:solidFill>
              <a:latin typeface="Times New Roman" pitchFamily="18" charset="0"/>
            </a:endParaRPr>
          </a:p>
        </p:txBody>
      </p:sp>
    </p:spTree>
    <p:extLst>
      <p:ext uri="{BB962C8B-B14F-4D97-AF65-F5344CB8AC3E}">
        <p14:creationId xmlns:p14="http://schemas.microsoft.com/office/powerpoint/2010/main" val="10808105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95288" y="4941888"/>
            <a:ext cx="360362" cy="48895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8" name="Oval 7"/>
          <p:cNvSpPr/>
          <p:nvPr/>
        </p:nvSpPr>
        <p:spPr>
          <a:xfrm>
            <a:off x="323850" y="2205038"/>
            <a:ext cx="431800" cy="48895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4" name="Rectangle 3"/>
          <p:cNvSpPr/>
          <p:nvPr/>
        </p:nvSpPr>
        <p:spPr>
          <a:xfrm>
            <a:off x="3112558" y="138698"/>
            <a:ext cx="2445991" cy="553998"/>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vi-VN"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cs typeface="+mn-cs"/>
              </a:rPr>
              <a:t>LUYỆN TẬP</a:t>
            </a:r>
            <a:endParaRPr lang="en-US"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mn-lt"/>
              <a:cs typeface="+mn-cs"/>
            </a:endParaRPr>
          </a:p>
        </p:txBody>
      </p:sp>
      <p:sp>
        <p:nvSpPr>
          <p:cNvPr id="31749" name="TextBox 4"/>
          <p:cNvSpPr txBox="1">
            <a:spLocks noChangeArrowheads="1"/>
          </p:cNvSpPr>
          <p:nvPr/>
        </p:nvSpPr>
        <p:spPr bwMode="auto">
          <a:xfrm>
            <a:off x="323850" y="976313"/>
            <a:ext cx="8424863"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lnSpc>
                <a:spcPct val="115000"/>
              </a:lnSpc>
              <a:spcBef>
                <a:spcPts val="600"/>
              </a:spcBef>
            </a:pPr>
            <a:r>
              <a:rPr lang="en-US" sz="2800">
                <a:solidFill>
                  <a:srgbClr val="000000"/>
                </a:solidFill>
                <a:latin typeface="Times New Roman" pitchFamily="18" charset="0"/>
                <a:cs typeface="Times New Roman" pitchFamily="18" charset="0"/>
              </a:rPr>
              <a:t>Câu 3. Khi dùng gỗ để sản xuất giấy, người ta gọi gỗ là</a:t>
            </a:r>
            <a:endParaRPr lang="vi-VN" sz="2800">
              <a:solidFill>
                <a:srgbClr val="000000"/>
              </a:solidFill>
              <a:latin typeface="Times New Roman" pitchFamily="18" charset="0"/>
            </a:endParaRPr>
          </a:p>
          <a:p>
            <a:pPr algn="just" eaLnBrk="1" hangingPunct="1">
              <a:lnSpc>
                <a:spcPct val="115000"/>
              </a:lnSpc>
              <a:spcBef>
                <a:spcPts val="600"/>
              </a:spcBef>
              <a:buFontTx/>
              <a:buAutoNum type="alphaUcPeriod"/>
            </a:pPr>
            <a:r>
              <a:rPr lang="en-US" sz="2800">
                <a:solidFill>
                  <a:srgbClr val="000000"/>
                </a:solidFill>
                <a:latin typeface="Times New Roman" pitchFamily="18" charset="0"/>
                <a:cs typeface="Times New Roman" pitchFamily="18" charset="0"/>
              </a:rPr>
              <a:t>vật liệu.					B. nhiên liệu.</a:t>
            </a:r>
          </a:p>
          <a:p>
            <a:pPr algn="just" eaLnBrk="1" hangingPunct="1">
              <a:lnSpc>
                <a:spcPct val="115000"/>
              </a:lnSpc>
              <a:spcBef>
                <a:spcPts val="600"/>
              </a:spcBef>
            </a:pPr>
            <a:r>
              <a:rPr lang="en-US" sz="2800">
                <a:solidFill>
                  <a:srgbClr val="000000"/>
                </a:solidFill>
                <a:latin typeface="Times New Roman" pitchFamily="18" charset="0"/>
                <a:cs typeface="Times New Roman" pitchFamily="18" charset="0"/>
              </a:rPr>
              <a:t>C. nguyên liệu.				D. phế liệu.</a:t>
            </a:r>
            <a:endParaRPr lang="vi-VN" sz="2800">
              <a:solidFill>
                <a:srgbClr val="000000"/>
              </a:solidFill>
              <a:latin typeface="Times New Roman" pitchFamily="18" charset="0"/>
            </a:endParaRPr>
          </a:p>
        </p:txBody>
      </p:sp>
      <p:sp>
        <p:nvSpPr>
          <p:cNvPr id="31750" name="TextBox 5"/>
          <p:cNvSpPr txBox="1">
            <a:spLocks noChangeArrowheads="1"/>
          </p:cNvSpPr>
          <p:nvPr/>
        </p:nvSpPr>
        <p:spPr bwMode="auto">
          <a:xfrm>
            <a:off x="323850" y="3284538"/>
            <a:ext cx="8208963"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lnSpc>
                <a:spcPct val="115000"/>
              </a:lnSpc>
              <a:spcBef>
                <a:spcPts val="600"/>
              </a:spcBef>
            </a:pPr>
            <a:r>
              <a:rPr lang="en-US" sz="2800">
                <a:solidFill>
                  <a:srgbClr val="000000"/>
                </a:solidFill>
                <a:latin typeface="Times New Roman" pitchFamily="18" charset="0"/>
                <a:cs typeface="Times New Roman" pitchFamily="18" charset="0"/>
              </a:rPr>
              <a:t>Câu 4. Loại nguyên liệu nào sau đây hầu như không thể tái sinh?</a:t>
            </a:r>
            <a:endParaRPr lang="vi-VN" sz="2800">
              <a:solidFill>
                <a:srgbClr val="000000"/>
              </a:solidFill>
              <a:latin typeface="Times New Roman" pitchFamily="18" charset="0"/>
            </a:endParaRPr>
          </a:p>
          <a:p>
            <a:pPr algn="just" eaLnBrk="1" hangingPunct="1">
              <a:lnSpc>
                <a:spcPct val="115000"/>
              </a:lnSpc>
              <a:spcBef>
                <a:spcPts val="600"/>
              </a:spcBef>
              <a:buFontTx/>
              <a:buAutoNum type="alphaUcPeriod"/>
            </a:pPr>
            <a:r>
              <a:rPr lang="en-US" sz="2800">
                <a:solidFill>
                  <a:srgbClr val="000000"/>
                </a:solidFill>
                <a:latin typeface="Times New Roman" pitchFamily="18" charset="0"/>
                <a:cs typeface="Times New Roman" pitchFamily="18" charset="0"/>
              </a:rPr>
              <a:t>Gỗ.					B. Bông.	</a:t>
            </a:r>
          </a:p>
          <a:p>
            <a:pPr algn="just" eaLnBrk="1" hangingPunct="1">
              <a:lnSpc>
                <a:spcPct val="115000"/>
              </a:lnSpc>
              <a:spcBef>
                <a:spcPts val="600"/>
              </a:spcBef>
            </a:pPr>
            <a:r>
              <a:rPr lang="en-US" sz="2800">
                <a:solidFill>
                  <a:srgbClr val="000000"/>
                </a:solidFill>
                <a:latin typeface="Times New Roman" pitchFamily="18" charset="0"/>
                <a:cs typeface="Times New Roman" pitchFamily="18" charset="0"/>
              </a:rPr>
              <a:t>C. Dầu thô.					D. Nông sãn.</a:t>
            </a:r>
            <a:endParaRPr lang="vi-VN" sz="2800">
              <a:solidFill>
                <a:srgbClr val="000000"/>
              </a:solidFill>
              <a:latin typeface="Times New Roman" pitchFamily="18" charset="0"/>
            </a:endParaRPr>
          </a:p>
        </p:txBody>
      </p:sp>
    </p:spTree>
    <p:extLst>
      <p:ext uri="{BB962C8B-B14F-4D97-AF65-F5344CB8AC3E}">
        <p14:creationId xmlns:p14="http://schemas.microsoft.com/office/powerpoint/2010/main" val="3319130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2558" y="138698"/>
            <a:ext cx="2445991" cy="553998"/>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vi-VN"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cs typeface="+mn-cs"/>
              </a:rPr>
              <a:t>LUYỆN TẬP</a:t>
            </a:r>
            <a:endParaRPr lang="en-US"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mn-lt"/>
              <a:cs typeface="+mn-cs"/>
            </a:endParaRPr>
          </a:p>
        </p:txBody>
      </p:sp>
      <p:sp>
        <p:nvSpPr>
          <p:cNvPr id="32771" name="TextBox 4"/>
          <p:cNvSpPr txBox="1">
            <a:spLocks noChangeArrowheads="1"/>
          </p:cNvSpPr>
          <p:nvPr/>
        </p:nvSpPr>
        <p:spPr bwMode="auto">
          <a:xfrm>
            <a:off x="468313" y="1052513"/>
            <a:ext cx="8207375" cy="502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lnSpc>
                <a:spcPct val="115000"/>
              </a:lnSpc>
              <a:spcBef>
                <a:spcPts val="600"/>
              </a:spcBef>
            </a:pPr>
            <a:r>
              <a:rPr lang="en-US" sz="3000">
                <a:solidFill>
                  <a:srgbClr val="000000"/>
                </a:solidFill>
                <a:latin typeface="Times New Roman" pitchFamily="18" charset="0"/>
                <a:cs typeface="Times New Roman" pitchFamily="18" charset="0"/>
              </a:rPr>
              <a:t>Câu 5. Cho các từ: </a:t>
            </a:r>
            <a:r>
              <a:rPr lang="en-US" sz="3000" i="1">
                <a:solidFill>
                  <a:srgbClr val="000000"/>
                </a:solidFill>
                <a:latin typeface="Times New Roman" pitchFamily="18" charset="0"/>
                <a:cs typeface="Times New Roman" pitchFamily="18" charset="0"/>
              </a:rPr>
              <a:t>vật liệu, nhiên liệu, nguyên liệu</a:t>
            </a:r>
            <a:r>
              <a:rPr lang="en-US" sz="3000">
                <a:solidFill>
                  <a:srgbClr val="000000"/>
                </a:solidFill>
                <a:latin typeface="Times New Roman" pitchFamily="18" charset="0"/>
                <a:cs typeface="Times New Roman" pitchFamily="18" charset="0"/>
              </a:rPr>
              <a:t>. Hãy chọn từ phù hợp với chỗ trống để hoàn thành các câu sau:</a:t>
            </a:r>
            <a:endParaRPr lang="vi-VN" sz="3000">
              <a:solidFill>
                <a:srgbClr val="000000"/>
              </a:solidFill>
              <a:latin typeface="Times New Roman" pitchFamily="18" charset="0"/>
            </a:endParaRPr>
          </a:p>
          <a:p>
            <a:pPr algn="just" eaLnBrk="1" hangingPunct="1">
              <a:lnSpc>
                <a:spcPct val="115000"/>
              </a:lnSpc>
              <a:spcBef>
                <a:spcPts val="600"/>
              </a:spcBef>
            </a:pPr>
            <a:r>
              <a:rPr lang="en-US" sz="3000">
                <a:solidFill>
                  <a:srgbClr val="000000"/>
                </a:solidFill>
                <a:latin typeface="Times New Roman" pitchFamily="18" charset="0"/>
                <a:cs typeface="Times New Roman" pitchFamily="18" charset="0"/>
              </a:rPr>
              <a:t>a) Nước biển là …………… dùng để sản xuất muối ăn, muối ăn là…………….. dùng để sản xuất nước muối sinh lí.</a:t>
            </a:r>
            <a:endParaRPr lang="vi-VN" sz="3000">
              <a:solidFill>
                <a:srgbClr val="000000"/>
              </a:solidFill>
              <a:latin typeface="Times New Roman" pitchFamily="18" charset="0"/>
            </a:endParaRPr>
          </a:p>
          <a:p>
            <a:pPr algn="just" eaLnBrk="1" hangingPunct="1">
              <a:lnSpc>
                <a:spcPct val="115000"/>
              </a:lnSpc>
              <a:spcBef>
                <a:spcPts val="600"/>
              </a:spcBef>
            </a:pPr>
            <a:r>
              <a:rPr lang="en-US" sz="3000">
                <a:solidFill>
                  <a:srgbClr val="000000"/>
                </a:solidFill>
                <a:latin typeface="Times New Roman" pitchFamily="18" charset="0"/>
                <a:cs typeface="Times New Roman" pitchFamily="18" charset="0"/>
              </a:rPr>
              <a:t>b) Xi măng là……………… dùng để làm bê tông trong xây dựng. Đá vôi là………………. dùng để sản xuất xi măng.</a:t>
            </a:r>
            <a:endParaRPr lang="vi-VN" sz="3000">
              <a:solidFill>
                <a:srgbClr val="000000"/>
              </a:solidFill>
              <a:latin typeface="Times New Roman" pitchFamily="18" charset="0"/>
            </a:endParaRPr>
          </a:p>
        </p:txBody>
      </p:sp>
      <p:sp>
        <p:nvSpPr>
          <p:cNvPr id="6" name="Oval 5"/>
          <p:cNvSpPr/>
          <p:nvPr/>
        </p:nvSpPr>
        <p:spPr>
          <a:xfrm>
            <a:off x="3492500" y="2614613"/>
            <a:ext cx="1079500" cy="598487"/>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200" dirty="0">
                <a:solidFill>
                  <a:schemeClr val="tx1"/>
                </a:solidFill>
                <a:latin typeface="Times New Roman" pitchFamily="18" charset="0"/>
                <a:cs typeface="Times New Roman" pitchFamily="18" charset="0"/>
              </a:rPr>
              <a:t>(1)</a:t>
            </a:r>
            <a:endParaRPr lang="vi-VN" sz="2200" dirty="0">
              <a:solidFill>
                <a:schemeClr val="tx1"/>
              </a:solidFill>
              <a:latin typeface="Times New Roman" pitchFamily="18" charset="0"/>
              <a:cs typeface="Times New Roman" pitchFamily="18" charset="0"/>
            </a:endParaRPr>
          </a:p>
        </p:txBody>
      </p:sp>
      <p:sp>
        <p:nvSpPr>
          <p:cNvPr id="7" name="Oval 6"/>
          <p:cNvSpPr/>
          <p:nvPr/>
        </p:nvSpPr>
        <p:spPr>
          <a:xfrm>
            <a:off x="5330825" y="4819650"/>
            <a:ext cx="1079500" cy="600075"/>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200" dirty="0">
                <a:solidFill>
                  <a:schemeClr val="tx1"/>
                </a:solidFill>
                <a:latin typeface="Times New Roman" pitchFamily="18" charset="0"/>
                <a:cs typeface="Times New Roman" pitchFamily="18" charset="0"/>
              </a:rPr>
              <a:t>(4)</a:t>
            </a:r>
            <a:endParaRPr lang="vi-VN" sz="2200" dirty="0">
              <a:solidFill>
                <a:schemeClr val="tx1"/>
              </a:solidFill>
              <a:latin typeface="Times New Roman" pitchFamily="18" charset="0"/>
              <a:cs typeface="Times New Roman" pitchFamily="18" charset="0"/>
            </a:endParaRPr>
          </a:p>
        </p:txBody>
      </p:sp>
      <p:sp>
        <p:nvSpPr>
          <p:cNvPr id="8" name="Oval 7"/>
          <p:cNvSpPr/>
          <p:nvPr/>
        </p:nvSpPr>
        <p:spPr>
          <a:xfrm>
            <a:off x="3492500" y="4221163"/>
            <a:ext cx="1079500" cy="598487"/>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200" dirty="0">
                <a:solidFill>
                  <a:schemeClr val="tx1"/>
                </a:solidFill>
                <a:latin typeface="Times New Roman" pitchFamily="18" charset="0"/>
                <a:cs typeface="Times New Roman" pitchFamily="18" charset="0"/>
              </a:rPr>
              <a:t>(3)</a:t>
            </a:r>
            <a:endParaRPr lang="vi-VN" sz="2200" dirty="0">
              <a:solidFill>
                <a:schemeClr val="tx1"/>
              </a:solidFill>
              <a:latin typeface="Times New Roman" pitchFamily="18" charset="0"/>
              <a:cs typeface="Times New Roman" pitchFamily="18" charset="0"/>
            </a:endParaRPr>
          </a:p>
        </p:txBody>
      </p:sp>
      <p:sp>
        <p:nvSpPr>
          <p:cNvPr id="9" name="Oval 8"/>
          <p:cNvSpPr/>
          <p:nvPr/>
        </p:nvSpPr>
        <p:spPr>
          <a:xfrm>
            <a:off x="3276600" y="3141663"/>
            <a:ext cx="1079500" cy="598487"/>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200" dirty="0">
                <a:solidFill>
                  <a:schemeClr val="tx1"/>
                </a:solidFill>
                <a:latin typeface="Times New Roman" pitchFamily="18" charset="0"/>
                <a:cs typeface="Times New Roman" pitchFamily="18" charset="0"/>
              </a:rPr>
              <a:t>(2)</a:t>
            </a:r>
            <a:endParaRPr lang="vi-VN" sz="2200" dirty="0">
              <a:solidFill>
                <a:schemeClr val="tx1"/>
              </a:solidFill>
              <a:latin typeface="Times New Roman" pitchFamily="18" charset="0"/>
              <a:cs typeface="Times New Roman" pitchFamily="18" charset="0"/>
            </a:endParaRPr>
          </a:p>
        </p:txBody>
      </p:sp>
      <p:sp>
        <p:nvSpPr>
          <p:cNvPr id="11" name="TextBox 10"/>
          <p:cNvSpPr txBox="1">
            <a:spLocks noChangeArrowheads="1"/>
          </p:cNvSpPr>
          <p:nvPr/>
        </p:nvSpPr>
        <p:spPr bwMode="auto">
          <a:xfrm>
            <a:off x="3059113" y="2659063"/>
            <a:ext cx="21605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3000" i="1">
                <a:solidFill>
                  <a:srgbClr val="FF0000"/>
                </a:solidFill>
                <a:latin typeface="Times New Roman" pitchFamily="18" charset="0"/>
                <a:cs typeface="Times New Roman" pitchFamily="18" charset="0"/>
              </a:rPr>
              <a:t>nguyên liệu</a:t>
            </a:r>
            <a:endParaRPr lang="vi-VN" sz="3000" i="1">
              <a:solidFill>
                <a:srgbClr val="FF0000"/>
              </a:solidFill>
              <a:latin typeface="Times New Roman" pitchFamily="18" charset="0"/>
              <a:cs typeface="Times New Roman" pitchFamily="18" charset="0"/>
            </a:endParaRPr>
          </a:p>
        </p:txBody>
      </p:sp>
      <p:sp>
        <p:nvSpPr>
          <p:cNvPr id="12" name="TextBox 11"/>
          <p:cNvSpPr txBox="1">
            <a:spLocks noChangeArrowheads="1"/>
          </p:cNvSpPr>
          <p:nvPr/>
        </p:nvSpPr>
        <p:spPr bwMode="auto">
          <a:xfrm>
            <a:off x="5003800" y="4819650"/>
            <a:ext cx="21605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3000" i="1">
                <a:solidFill>
                  <a:srgbClr val="FF0000"/>
                </a:solidFill>
                <a:latin typeface="Times New Roman" pitchFamily="18" charset="0"/>
                <a:cs typeface="Times New Roman" pitchFamily="18" charset="0"/>
              </a:rPr>
              <a:t>nguyên liệu</a:t>
            </a:r>
            <a:endParaRPr lang="vi-VN" sz="3000" i="1">
              <a:solidFill>
                <a:srgbClr val="FF0000"/>
              </a:solidFill>
              <a:latin typeface="Times New Roman" pitchFamily="18" charset="0"/>
              <a:cs typeface="Times New Roman" pitchFamily="18" charset="0"/>
            </a:endParaRPr>
          </a:p>
        </p:txBody>
      </p:sp>
      <p:sp>
        <p:nvSpPr>
          <p:cNvPr id="13" name="TextBox 12"/>
          <p:cNvSpPr txBox="1">
            <a:spLocks noChangeArrowheads="1"/>
          </p:cNvSpPr>
          <p:nvPr/>
        </p:nvSpPr>
        <p:spPr bwMode="auto">
          <a:xfrm>
            <a:off x="3492500" y="4292600"/>
            <a:ext cx="1403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3000" i="1">
                <a:solidFill>
                  <a:srgbClr val="FF0000"/>
                </a:solidFill>
                <a:latin typeface="Times New Roman" pitchFamily="18" charset="0"/>
                <a:cs typeface="Times New Roman" pitchFamily="18" charset="0"/>
              </a:rPr>
              <a:t>vật liệu</a:t>
            </a:r>
            <a:endParaRPr lang="vi-VN" sz="3000" i="1">
              <a:solidFill>
                <a:srgbClr val="FF0000"/>
              </a:solidFill>
              <a:latin typeface="Times New Roman" pitchFamily="18" charset="0"/>
              <a:cs typeface="Times New Roman" pitchFamily="18" charset="0"/>
            </a:endParaRPr>
          </a:p>
        </p:txBody>
      </p:sp>
      <p:sp>
        <p:nvSpPr>
          <p:cNvPr id="14" name="TextBox 13"/>
          <p:cNvSpPr txBox="1">
            <a:spLocks noChangeArrowheads="1"/>
          </p:cNvSpPr>
          <p:nvPr/>
        </p:nvSpPr>
        <p:spPr bwMode="auto">
          <a:xfrm>
            <a:off x="3276600" y="3141663"/>
            <a:ext cx="14033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3000" i="1">
                <a:solidFill>
                  <a:srgbClr val="FF0000"/>
                </a:solidFill>
                <a:latin typeface="Times New Roman" pitchFamily="18" charset="0"/>
                <a:cs typeface="Times New Roman" pitchFamily="18" charset="0"/>
              </a:rPr>
              <a:t>vật liệu</a:t>
            </a:r>
            <a:endParaRPr lang="vi-VN" sz="3000" i="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86449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xit" presetSubtype="0" fill="hold" grpId="0" nodeType="clickEffect">
                                  <p:stCondLst>
                                    <p:cond delay="0"/>
                                  </p:stCondLst>
                                  <p:childTnLst>
                                    <p:animEffect transition="out" filter="fade">
                                      <p:cBhvr>
                                        <p:cTn id="6" dur="2000"/>
                                        <p:tgtEl>
                                          <p:spTgt spid="6"/>
                                        </p:tgtEl>
                                      </p:cBhvr>
                                    </p:animEffect>
                                    <p:anim calcmode="lin" valueType="num">
                                      <p:cBhvr>
                                        <p:cTn id="7"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6"/>
                                        </p:tgtEl>
                                        <p:attrNameLst>
                                          <p:attrName>ppt_h</p:attrName>
                                        </p:attrNameLst>
                                      </p:cBhvr>
                                      <p:tavLst>
                                        <p:tav tm="0">
                                          <p:val>
                                            <p:strVal val="ppt_h"/>
                                          </p:val>
                                        </p:tav>
                                        <p:tav tm="100000">
                                          <p:val>
                                            <p:strVal val="ppt_h"/>
                                          </p:val>
                                        </p:tav>
                                      </p:tavLst>
                                    </p:anim>
                                    <p:set>
                                      <p:cBhvr>
                                        <p:cTn id="9" dur="1" fill="hold">
                                          <p:stCondLst>
                                            <p:cond delay="1999"/>
                                          </p:stCondLst>
                                        </p:cTn>
                                        <p:tgtEl>
                                          <p:spTgt spid="6"/>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dissolve">
                                      <p:cBhvr>
                                        <p:cTn id="24" dur="500"/>
                                        <p:tgtEl>
                                          <p:spTgt spid="1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xit" presetSubtype="32" fill="hold" grpId="0" nodeType="clickEffect">
                                  <p:stCondLst>
                                    <p:cond delay="0"/>
                                  </p:stCondLst>
                                  <p:childTnLst>
                                    <p:animEffect transition="out" filter="circle(out)">
                                      <p:cBhvr>
                                        <p:cTn id="28" dur="2000"/>
                                        <p:tgtEl>
                                          <p:spTgt spid="8"/>
                                        </p:tgtEl>
                                      </p:cBhvr>
                                    </p:animEffect>
                                    <p:set>
                                      <p:cBhvr>
                                        <p:cTn id="29" dur="1" fill="hold">
                                          <p:stCondLst>
                                            <p:cond delay="1999"/>
                                          </p:stCondLst>
                                        </p:cTn>
                                        <p:tgtEl>
                                          <p:spTgt spid="8"/>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xit" presetSubtype="1" fill="hold" grpId="1" nodeType="clickEffect">
                                  <p:stCondLst>
                                    <p:cond delay="0"/>
                                  </p:stCondLst>
                                  <p:childTnLst>
                                    <p:animEffect transition="out" filter="wheel(1)">
                                      <p:cBhvr>
                                        <p:cTn id="33" dur="2000"/>
                                        <p:tgtEl>
                                          <p:spTgt spid="8"/>
                                        </p:tgtEl>
                                      </p:cBhvr>
                                    </p:animEffect>
                                    <p:set>
                                      <p:cBhvr>
                                        <p:cTn id="34" dur="1" fill="hold">
                                          <p:stCondLst>
                                            <p:cond delay="1999"/>
                                          </p:stCondLst>
                                        </p:cTn>
                                        <p:tgtEl>
                                          <p:spTgt spid="8"/>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edge">
                                      <p:cBhvr>
                                        <p:cTn id="39" dur="2000"/>
                                        <p:tgtEl>
                                          <p:spTgt spid="1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6" presetClass="exit" presetSubtype="32" fill="hold" grpId="0" nodeType="clickEffect">
                                  <p:stCondLst>
                                    <p:cond delay="0"/>
                                  </p:stCondLst>
                                  <p:childTnLst>
                                    <p:animEffect transition="out" filter="circle(out)">
                                      <p:cBhvr>
                                        <p:cTn id="43" dur="2000"/>
                                        <p:tgtEl>
                                          <p:spTgt spid="7"/>
                                        </p:tgtEl>
                                      </p:cBhvr>
                                    </p:animEffect>
                                    <p:set>
                                      <p:cBhvr>
                                        <p:cTn id="44" dur="1" fill="hold">
                                          <p:stCondLst>
                                            <p:cond delay="1999"/>
                                          </p:stCondLst>
                                        </p:cTn>
                                        <p:tgtEl>
                                          <p:spTgt spid="7"/>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diamond(in)">
                                      <p:cBhvr>
                                        <p:cTn id="4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8" grpId="1"/>
      <p:bldP spid="9" grpId="0"/>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76672"/>
            <a:ext cx="5256584" cy="523220"/>
          </a:xfrm>
          <a:prstGeom prst="rect">
            <a:avLst/>
          </a:prstGeom>
          <a:noFill/>
        </p:spPr>
        <p:txBody>
          <a:bodyPr wrap="square" rtlCol="0">
            <a:spAutoFit/>
          </a:bodyPr>
          <a:lstStyle/>
          <a:p>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Một</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nguyên</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liệu</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dụng</a:t>
            </a:r>
            <a:endPar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683568" y="1037927"/>
            <a:ext cx="5472608" cy="461665"/>
          </a:xfrm>
          <a:prstGeom prst="rect">
            <a:avLst/>
          </a:prstGeom>
          <a:noFill/>
        </p:spPr>
        <p:txBody>
          <a:bodyPr wrap="square" rtlCol="0">
            <a:spAutoFit/>
          </a:bodyPr>
          <a:lstStyle/>
          <a:p>
            <a:pPr marL="342900" indent="-342900">
              <a:buFont typeface="Wingdings" pitchFamily="2" charset="2"/>
              <a:buChar char="v"/>
            </a:pPr>
            <a:r>
              <a:rPr lang="en-US" sz="2400" b="1" dirty="0" err="1" smtClean="0">
                <a:latin typeface="Times New Roman" pitchFamily="18" charset="0"/>
                <a:cs typeface="Times New Roman" pitchFamily="18" charset="0"/>
              </a:rPr>
              <a:t>Tìm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hiểu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nguyên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liệu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xung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quanh</a:t>
            </a:r>
            <a:r>
              <a:rPr lang="en-US" sz="2400" b="1" dirty="0" smtClean="0">
                <a:latin typeface="Times New Roman" pitchFamily="18" charset="0"/>
                <a:cs typeface="Times New Roman" pitchFamily="18" charset="0"/>
              </a:rPr>
              <a:t> ta</a:t>
            </a:r>
            <a:endParaRPr lang="vi-VN" sz="2400" b="1" dirty="0">
              <a:latin typeface="Times New Roman" pitchFamily="18" charset="0"/>
              <a:cs typeface="Times New Roman" pitchFamily="18" charset="0"/>
            </a:endParaRPr>
          </a:p>
        </p:txBody>
      </p:sp>
      <p:pic>
        <p:nvPicPr>
          <p:cNvPr id="2050" name="Picture 2" descr="BÀI 13: Một số nguyên liệu - Hoc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54875"/>
            <a:ext cx="3547004" cy="235018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ight Arrow 2"/>
          <p:cNvSpPr/>
          <p:nvPr/>
        </p:nvSpPr>
        <p:spPr>
          <a:xfrm>
            <a:off x="3758208" y="2566953"/>
            <a:ext cx="1296144"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Nung</a:t>
            </a:r>
            <a:endParaRPr lang="vi-VN" dirty="0"/>
          </a:p>
        </p:txBody>
      </p:sp>
      <p:pic>
        <p:nvPicPr>
          <p:cNvPr id="2052" name="Picture 4" descr="Các loại và công dụng của vôi trong xây dựng là gì ? - NGÓI MÀU CAO CẤP D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1474" y="1628800"/>
            <a:ext cx="3810535" cy="23762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Bent-Up Arrow 9"/>
          <p:cNvSpPr/>
          <p:nvPr/>
        </p:nvSpPr>
        <p:spPr>
          <a:xfrm rot="16200000" flipH="1">
            <a:off x="6323572" y="4676517"/>
            <a:ext cx="961350" cy="720080"/>
          </a:xfrm>
          <a:prstGeom prst="bentUpArrow">
            <a:avLst>
              <a:gd name="adj1" fmla="val 17304"/>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054" name="Picture 6" descr="TỔNG HỢP 50+ MẪU NHÀ XU HƯỚNG NĂM 2021-2022 » Kiến Thiết Nhà Đẹ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4149080"/>
            <a:ext cx="3708412" cy="223224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043608" y="4149080"/>
            <a:ext cx="1224136"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Đá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vôi</a:t>
            </a:r>
            <a:endParaRPr lang="vi-VN" sz="2400" dirty="0">
              <a:latin typeface="Times New Roman" pitchFamily="18" charset="0"/>
              <a:cs typeface="Times New Roman" pitchFamily="18" charset="0"/>
            </a:endParaRPr>
          </a:p>
        </p:txBody>
      </p:sp>
      <p:sp>
        <p:nvSpPr>
          <p:cNvPr id="15" name="TextBox 14"/>
          <p:cNvSpPr txBox="1"/>
          <p:nvPr/>
        </p:nvSpPr>
        <p:spPr>
          <a:xfrm>
            <a:off x="6552219" y="4046238"/>
            <a:ext cx="1224136"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vôi</a:t>
            </a:r>
            <a:endParaRPr lang="vi-VN" sz="2400" dirty="0">
              <a:latin typeface="Times New Roman" pitchFamily="18" charset="0"/>
              <a:cs typeface="Times New Roman" pitchFamily="18" charset="0"/>
            </a:endParaRPr>
          </a:p>
        </p:txBody>
      </p:sp>
      <p:sp>
        <p:nvSpPr>
          <p:cNvPr id="12" name="TextBox 11"/>
          <p:cNvSpPr txBox="1"/>
          <p:nvPr/>
        </p:nvSpPr>
        <p:spPr>
          <a:xfrm>
            <a:off x="3654508" y="6396335"/>
            <a:ext cx="2357652"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endParaRPr lang="vi-VN" sz="2400" dirty="0">
              <a:latin typeface="Times New Roman" pitchFamily="18" charset="0"/>
              <a:cs typeface="Times New Roman" pitchFamily="18" charset="0"/>
            </a:endParaRPr>
          </a:p>
        </p:txBody>
      </p:sp>
      <p:sp>
        <p:nvSpPr>
          <p:cNvPr id="17" name="Rounded Rectangle 16"/>
          <p:cNvSpPr/>
          <p:nvPr/>
        </p:nvSpPr>
        <p:spPr>
          <a:xfrm>
            <a:off x="6171161" y="1154360"/>
            <a:ext cx="1944216" cy="345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itchFamily="18" charset="0"/>
                <a:cs typeface="Times New Roman" pitchFamily="18" charset="0"/>
              </a:rPr>
              <a:t>Vật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liệu</a:t>
            </a:r>
            <a:endParaRPr lang="vi-VN" sz="2400" b="1" dirty="0">
              <a:latin typeface="Times New Roman" pitchFamily="18" charset="0"/>
              <a:cs typeface="Times New Roman" pitchFamily="18" charset="0"/>
            </a:endParaRPr>
          </a:p>
        </p:txBody>
      </p:sp>
      <p:sp>
        <p:nvSpPr>
          <p:cNvPr id="18" name="Rounded Rectangle 17"/>
          <p:cNvSpPr/>
          <p:nvPr/>
        </p:nvSpPr>
        <p:spPr>
          <a:xfrm>
            <a:off x="1666973" y="6512768"/>
            <a:ext cx="1944216" cy="345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itchFamily="18" charset="0"/>
                <a:cs typeface="Times New Roman" pitchFamily="18" charset="0"/>
              </a:rPr>
              <a:t>Sản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phẩm</a:t>
            </a:r>
            <a:endParaRPr lang="vi-VN"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41876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barn(inVertical)">
                                      <p:cBhvr>
                                        <p:cTn id="20" dur="500"/>
                                        <p:tgtEl>
                                          <p:spTgt spid="205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054"/>
                                        </p:tgtEl>
                                        <p:attrNameLst>
                                          <p:attrName>style.visibility</p:attrName>
                                        </p:attrNameLst>
                                      </p:cBhvr>
                                      <p:to>
                                        <p:strVal val="visible"/>
                                      </p:to>
                                    </p:set>
                                    <p:animEffect transition="in" filter="barn(inVertical)">
                                      <p:cBhvr>
                                        <p:cTn id="33" dur="500"/>
                                        <p:tgtEl>
                                          <p:spTgt spid="205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arn(inVertical)">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p:bldP spid="15" grpId="0"/>
      <p:bldP spid="12" grpId="0"/>
      <p:bldP spid="17" grpId="0" animBg="1"/>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87645" y="138698"/>
            <a:ext cx="2295821" cy="553998"/>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vi-VN"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cs typeface="+mn-cs"/>
              </a:rPr>
              <a:t>VẬN DỤNG</a:t>
            </a:r>
            <a:endParaRPr lang="en-US"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mn-lt"/>
              <a:cs typeface="+mn-cs"/>
            </a:endParaRPr>
          </a:p>
        </p:txBody>
      </p:sp>
      <p:sp>
        <p:nvSpPr>
          <p:cNvPr id="33795" name="TextBox 4"/>
          <p:cNvSpPr txBox="1">
            <a:spLocks noChangeArrowheads="1"/>
          </p:cNvSpPr>
          <p:nvPr/>
        </p:nvSpPr>
        <p:spPr bwMode="auto">
          <a:xfrm>
            <a:off x="395288" y="1125538"/>
            <a:ext cx="8424862" cy="343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lnSpc>
                <a:spcPct val="115000"/>
              </a:lnSpc>
              <a:spcBef>
                <a:spcPts val="600"/>
              </a:spcBef>
            </a:pPr>
            <a:r>
              <a:rPr lang="vi-VN" sz="3000">
                <a:solidFill>
                  <a:srgbClr val="000000"/>
                </a:solidFill>
                <a:latin typeface="Times New Roman" pitchFamily="18" charset="0"/>
              </a:rPr>
              <a:t>Câu 1. Tại sao nói nguyên liệu không phải là nguồn tài nguyên vô hạn?</a:t>
            </a:r>
          </a:p>
          <a:p>
            <a:pPr algn="just" eaLnBrk="1" hangingPunct="1">
              <a:lnSpc>
                <a:spcPct val="115000"/>
              </a:lnSpc>
              <a:spcBef>
                <a:spcPts val="600"/>
              </a:spcBef>
            </a:pPr>
            <a:r>
              <a:rPr lang="vi-VN" sz="3000">
                <a:solidFill>
                  <a:srgbClr val="000000"/>
                </a:solidFill>
                <a:latin typeface="Times New Roman" pitchFamily="18" charset="0"/>
              </a:rPr>
              <a:t>Câu 2. Tại sao nhà máy xi măng thường xây dựng ở những địa phương có núi đá vôi?</a:t>
            </a:r>
          </a:p>
          <a:p>
            <a:pPr algn="just" eaLnBrk="1" hangingPunct="1">
              <a:lnSpc>
                <a:spcPct val="115000"/>
              </a:lnSpc>
              <a:spcBef>
                <a:spcPts val="600"/>
              </a:spcBef>
            </a:pPr>
            <a:r>
              <a:rPr lang="vi-VN" sz="3000">
                <a:solidFill>
                  <a:srgbClr val="000000"/>
                </a:solidFill>
                <a:latin typeface="Times New Roman" pitchFamily="18" charset="0"/>
              </a:rPr>
              <a:t>Câu 3. Em hãy kể tên một số đồ vật trong gia đình và cho biết chúng được tạo ra từ những nguyên liệu nào?</a:t>
            </a:r>
          </a:p>
        </p:txBody>
      </p:sp>
    </p:spTree>
    <p:extLst>
      <p:ext uri="{BB962C8B-B14F-4D97-AF65-F5344CB8AC3E}">
        <p14:creationId xmlns:p14="http://schemas.microsoft.com/office/powerpoint/2010/main" val="38999713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3"/>
          <p:cNvSpPr txBox="1">
            <a:spLocks noChangeArrowheads="1"/>
          </p:cNvSpPr>
          <p:nvPr/>
        </p:nvSpPr>
        <p:spPr bwMode="auto">
          <a:xfrm>
            <a:off x="107950" y="548680"/>
            <a:ext cx="89281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41313"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spcBef>
                <a:spcPts val="600"/>
              </a:spcBef>
              <a:spcAft>
                <a:spcPts val="600"/>
              </a:spcAft>
            </a:pPr>
            <a:r>
              <a:rPr lang="vi-VN" sz="3000" dirty="0">
                <a:solidFill>
                  <a:srgbClr val="000000"/>
                </a:solidFill>
                <a:latin typeface="Times New Roman" pitchFamily="18" charset="0"/>
              </a:rPr>
              <a:t>Câu 4.  Sơ đồ sau đây cho thấy cây mía có nhiều ứng dụng trong thực tế. </a:t>
            </a:r>
          </a:p>
        </p:txBody>
      </p:sp>
      <p:sp>
        <p:nvSpPr>
          <p:cNvPr id="5" name="Rectangle 4"/>
          <p:cNvSpPr/>
          <p:nvPr/>
        </p:nvSpPr>
        <p:spPr>
          <a:xfrm>
            <a:off x="3187645" y="138698"/>
            <a:ext cx="2295821" cy="553998"/>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vi-VN"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cs typeface="+mn-cs"/>
              </a:rPr>
              <a:t>VẬN DỤNG</a:t>
            </a:r>
            <a:endParaRPr lang="en-US"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mn-lt"/>
              <a:cs typeface="+mn-cs"/>
            </a:endParaRPr>
          </a:p>
        </p:txBody>
      </p:sp>
      <p:grpSp>
        <p:nvGrpSpPr>
          <p:cNvPr id="34820" name="Group 5"/>
          <p:cNvGrpSpPr>
            <a:grpSpLocks/>
          </p:cNvGrpSpPr>
          <p:nvPr/>
        </p:nvGrpSpPr>
        <p:grpSpPr bwMode="auto">
          <a:xfrm>
            <a:off x="230752" y="1540452"/>
            <a:ext cx="8209606" cy="4625975"/>
            <a:chOff x="0" y="-472183"/>
            <a:chExt cx="5835333" cy="3957771"/>
          </a:xfrm>
        </p:grpSpPr>
        <p:pic>
          <p:nvPicPr>
            <p:cNvPr id="348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183"/>
              <a:ext cx="5835333" cy="395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547475" y="81692"/>
              <a:ext cx="965811" cy="250526"/>
            </a:xfrm>
            <a:prstGeom prst="rect">
              <a:avLst/>
            </a:prstGeom>
            <a:ln>
              <a:noFill/>
            </a:ln>
          </p:spPr>
          <p:txBody>
            <a:bodyPr lIns="0" tIns="0" rIns="0" bIns="0"/>
            <a:lstStyle/>
            <a:p>
              <a:pPr fontAlgn="auto">
                <a:spcBef>
                  <a:spcPts val="600"/>
                </a:spcBef>
                <a:spcAft>
                  <a:spcPts val="600"/>
                </a:spcAft>
                <a:defRPr/>
              </a:pPr>
              <a:r>
                <a:rPr lang="en-US" sz="1200">
                  <a:solidFill>
                    <a:srgbClr val="000000"/>
                  </a:solidFill>
                  <a:highlight>
                    <a:srgbClr val="00FF00"/>
                  </a:highlight>
                  <a:latin typeface="Calibri"/>
                  <a:ea typeface="Calibri"/>
                  <a:cs typeface="+mn-cs"/>
                </a:rPr>
                <a:t>Nước giải khát</a:t>
              </a:r>
              <a:r>
                <a:rPr lang="en-US" sz="1200">
                  <a:solidFill>
                    <a:srgbClr val="000000"/>
                  </a:solidFill>
                  <a:latin typeface="Calibri"/>
                  <a:ea typeface="Calibri"/>
                  <a:cs typeface="+mn-cs"/>
                </a:rPr>
                <a:t> </a:t>
              </a:r>
              <a:endParaRPr lang="vi-VN" sz="1400">
                <a:solidFill>
                  <a:srgbClr val="000000"/>
                </a:solidFill>
                <a:latin typeface="Times New Roman"/>
                <a:ea typeface="Calibri"/>
                <a:cs typeface="+mn-cs"/>
              </a:endParaRPr>
            </a:p>
          </p:txBody>
        </p:sp>
      </p:grpSp>
      <p:sp>
        <p:nvSpPr>
          <p:cNvPr id="10" name="TextBox 9"/>
          <p:cNvSpPr txBox="1"/>
          <p:nvPr/>
        </p:nvSpPr>
        <p:spPr>
          <a:xfrm>
            <a:off x="4751512" y="4941335"/>
            <a:ext cx="4392488" cy="1938992"/>
          </a:xfrm>
          <a:prstGeom prst="rect">
            <a:avLst/>
          </a:prstGeom>
          <a:noFill/>
        </p:spPr>
        <p:txBody>
          <a:bodyPr wrap="square">
            <a:spAutoFit/>
          </a:bodyPr>
          <a:lstStyle/>
          <a:p>
            <a:pPr fontAlgn="auto">
              <a:spcBef>
                <a:spcPts val="0"/>
              </a:spcBef>
              <a:spcAft>
                <a:spcPts val="0"/>
              </a:spcAft>
              <a:defRPr/>
            </a:pPr>
            <a:r>
              <a:rPr lang="vi-VN" sz="3000" dirty="0">
                <a:solidFill>
                  <a:schemeClr val="bg2">
                    <a:lumMod val="50000"/>
                  </a:schemeClr>
                </a:solidFill>
                <a:latin typeface="Times New Roman" pitchFamily="18" charset="0"/>
                <a:cs typeface="Times New Roman" pitchFamily="18" charset="0"/>
              </a:rPr>
              <a:t>Từ sơ đồ bên, hãy cho biết:</a:t>
            </a:r>
          </a:p>
          <a:p>
            <a:pPr fontAlgn="auto">
              <a:spcBef>
                <a:spcPts val="0"/>
              </a:spcBef>
              <a:spcAft>
                <a:spcPts val="0"/>
              </a:spcAft>
              <a:defRPr/>
            </a:pPr>
            <a:r>
              <a:rPr lang="vi-VN" sz="3000" dirty="0">
                <a:solidFill>
                  <a:schemeClr val="bg2">
                    <a:lumMod val="50000"/>
                  </a:schemeClr>
                </a:solidFill>
                <a:latin typeface="Times New Roman" pitchFamily="18" charset="0"/>
                <a:cs typeface="Times New Roman" pitchFamily="18" charset="0"/>
              </a:rPr>
              <a:t>- Vật liệu:....................</a:t>
            </a:r>
          </a:p>
          <a:p>
            <a:pPr fontAlgn="auto">
              <a:spcBef>
                <a:spcPts val="0"/>
              </a:spcBef>
              <a:spcAft>
                <a:spcPts val="0"/>
              </a:spcAft>
              <a:defRPr/>
            </a:pPr>
            <a:r>
              <a:rPr lang="vi-VN" sz="3000" dirty="0">
                <a:solidFill>
                  <a:schemeClr val="bg2">
                    <a:lumMod val="50000"/>
                  </a:schemeClr>
                </a:solidFill>
                <a:latin typeface="Times New Roman" pitchFamily="18" charset="0"/>
                <a:cs typeface="Times New Roman" pitchFamily="18" charset="0"/>
              </a:rPr>
              <a:t>- Nguyên liệu:.............</a:t>
            </a:r>
          </a:p>
          <a:p>
            <a:pPr fontAlgn="auto">
              <a:spcBef>
                <a:spcPts val="0"/>
              </a:spcBef>
              <a:spcAft>
                <a:spcPts val="0"/>
              </a:spcAft>
              <a:defRPr/>
            </a:pPr>
            <a:r>
              <a:rPr lang="vi-VN" sz="3000" dirty="0">
                <a:solidFill>
                  <a:schemeClr val="bg2">
                    <a:lumMod val="50000"/>
                  </a:schemeClr>
                </a:solidFill>
                <a:latin typeface="Times New Roman" pitchFamily="18" charset="0"/>
                <a:cs typeface="Times New Roman" pitchFamily="18" charset="0"/>
              </a:rPr>
              <a:t>- Nhiên liệu:................</a:t>
            </a:r>
          </a:p>
        </p:txBody>
      </p:sp>
    </p:spTree>
    <p:extLst>
      <p:ext uri="{BB962C8B-B14F-4D97-AF65-F5344CB8AC3E}">
        <p14:creationId xmlns:p14="http://schemas.microsoft.com/office/powerpoint/2010/main" val="6299769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31678" y="138698"/>
            <a:ext cx="1407758" cy="553998"/>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000" b="1" spc="50" dirty="0" err="1"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cs typeface="+mn-cs"/>
              </a:rPr>
              <a:t>Dặn</a:t>
            </a:r>
            <a:r>
              <a:rPr lang="en-US" sz="30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cs typeface="+mn-cs"/>
              </a:rPr>
              <a:t> dò</a:t>
            </a:r>
            <a:endParaRPr lang="en-US"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mn-lt"/>
              <a:cs typeface="+mn-cs"/>
            </a:endParaRPr>
          </a:p>
        </p:txBody>
      </p:sp>
    </p:spTree>
    <p:extLst>
      <p:ext uri="{BB962C8B-B14F-4D97-AF65-F5344CB8AC3E}">
        <p14:creationId xmlns:p14="http://schemas.microsoft.com/office/powerpoint/2010/main" val="2537841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76672"/>
            <a:ext cx="5256584" cy="523220"/>
          </a:xfrm>
          <a:prstGeom prst="rect">
            <a:avLst/>
          </a:prstGeom>
          <a:noFill/>
        </p:spPr>
        <p:txBody>
          <a:bodyPr wrap="square" rtlCol="0">
            <a:spAutoFit/>
          </a:bodyPr>
          <a:lstStyle/>
          <a:p>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Một</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nguyên</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liệu</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dụng</a:t>
            </a:r>
            <a:endPar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683568" y="1037927"/>
            <a:ext cx="5472608" cy="461665"/>
          </a:xfrm>
          <a:prstGeom prst="rect">
            <a:avLst/>
          </a:prstGeom>
          <a:noFill/>
        </p:spPr>
        <p:txBody>
          <a:bodyPr wrap="square" rtlCol="0">
            <a:spAutoFit/>
          </a:bodyPr>
          <a:lstStyle/>
          <a:p>
            <a:pPr marL="342900" indent="-342900">
              <a:buFont typeface="Wingdings" pitchFamily="2" charset="2"/>
              <a:buChar char="v"/>
            </a:pPr>
            <a:r>
              <a:rPr lang="en-US" sz="2400" b="1" dirty="0" err="1" smtClean="0">
                <a:latin typeface="Times New Roman" pitchFamily="18" charset="0"/>
                <a:cs typeface="Times New Roman" pitchFamily="18" charset="0"/>
              </a:rPr>
              <a:t>Tìm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hiểu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nguyên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liệu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xung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quanh</a:t>
            </a:r>
            <a:r>
              <a:rPr lang="en-US" sz="2400" b="1" dirty="0" smtClean="0">
                <a:latin typeface="Times New Roman" pitchFamily="18" charset="0"/>
                <a:cs typeface="Times New Roman" pitchFamily="18" charset="0"/>
              </a:rPr>
              <a:t> ta</a:t>
            </a:r>
            <a:endParaRPr lang="vi-VN" sz="2400" b="1" dirty="0">
              <a:latin typeface="Times New Roman" pitchFamily="18" charset="0"/>
              <a:cs typeface="Times New Roman" pitchFamily="18" charset="0"/>
            </a:endParaRPr>
          </a:p>
        </p:txBody>
      </p:sp>
      <p:pic>
        <p:nvPicPr>
          <p:cNvPr id="2050" name="Picture 2" descr="BÀI 13: Một số nguyên liệu - Hoc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54875"/>
            <a:ext cx="3312368" cy="235018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115616" y="3543399"/>
            <a:ext cx="1224136" cy="46166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2400" dirty="0" err="1" smtClean="0">
                <a:latin typeface="Times New Roman" pitchFamily="18" charset="0"/>
                <a:cs typeface="Times New Roman" pitchFamily="18" charset="0"/>
              </a:rPr>
              <a:t>Đá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vôi</a:t>
            </a:r>
            <a:endParaRPr lang="vi-VN" sz="2400" dirty="0">
              <a:latin typeface="Times New Roman" pitchFamily="18" charset="0"/>
              <a:cs typeface="Times New Roman" pitchFamily="18" charset="0"/>
            </a:endParaRPr>
          </a:p>
        </p:txBody>
      </p:sp>
      <p:pic>
        <p:nvPicPr>
          <p:cNvPr id="4098" name="Picture 2" descr="Cát tô vàng - Công Ty Vật Liệu Xây Dựng Đà Nẵ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4386578"/>
            <a:ext cx="3312369" cy="251645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115616" y="6434699"/>
            <a:ext cx="1224136" cy="46166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2400" dirty="0" err="1">
                <a:latin typeface="Times New Roman" pitchFamily="18" charset="0"/>
                <a:cs typeface="Times New Roman" pitchFamily="18" charset="0"/>
              </a:rPr>
              <a:t>C</a:t>
            </a:r>
            <a:r>
              <a:rPr lang="en-US" sz="2400" dirty="0" err="1" smtClean="0">
                <a:latin typeface="Times New Roman" pitchFamily="18" charset="0"/>
                <a:cs typeface="Times New Roman" pitchFamily="18" charset="0"/>
              </a:rPr>
              <a:t>át</a:t>
            </a:r>
            <a:endParaRPr lang="vi-VN" sz="2400" dirty="0">
              <a:latin typeface="Times New Roman" pitchFamily="18" charset="0"/>
              <a:cs typeface="Times New Roman" pitchFamily="18" charset="0"/>
            </a:endParaRPr>
          </a:p>
        </p:txBody>
      </p:sp>
      <p:sp>
        <p:nvSpPr>
          <p:cNvPr id="2" name="Right Brace 1"/>
          <p:cNvSpPr/>
          <p:nvPr/>
        </p:nvSpPr>
        <p:spPr>
          <a:xfrm>
            <a:off x="3419872" y="2148606"/>
            <a:ext cx="360040" cy="33123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6" name="Right Arrow 5"/>
          <p:cNvSpPr/>
          <p:nvPr/>
        </p:nvSpPr>
        <p:spPr>
          <a:xfrm>
            <a:off x="3779912" y="2148606"/>
            <a:ext cx="1728192" cy="711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AutoShape 4" descr="Không tăng giá: Xi măng tự đẩy mình vào “cửa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1720783"/>
            <a:ext cx="3210782" cy="211935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3" y="4030782"/>
            <a:ext cx="3744416" cy="225646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Bent-Up Arrow 18"/>
          <p:cNvSpPr/>
          <p:nvPr/>
        </p:nvSpPr>
        <p:spPr>
          <a:xfrm rot="16200000" flipH="1">
            <a:off x="7417453" y="4417996"/>
            <a:ext cx="1365877" cy="720080"/>
          </a:xfrm>
          <a:prstGeom prst="bentUpArrow">
            <a:avLst>
              <a:gd name="adj1" fmla="val 17304"/>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TextBox 21"/>
          <p:cNvSpPr txBox="1"/>
          <p:nvPr/>
        </p:nvSpPr>
        <p:spPr>
          <a:xfrm>
            <a:off x="6156176" y="3378474"/>
            <a:ext cx="2088230" cy="46166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2400" dirty="0" smtClean="0">
                <a:latin typeface="Times New Roman" pitchFamily="18" charset="0"/>
                <a:cs typeface="Times New Roman" pitchFamily="18" charset="0"/>
              </a:rPr>
              <a:t>Xi </a:t>
            </a:r>
            <a:r>
              <a:rPr lang="en-US" sz="2400" dirty="0" err="1" smtClean="0">
                <a:latin typeface="Times New Roman" pitchFamily="18" charset="0"/>
                <a:cs typeface="Times New Roman" pitchFamily="18" charset="0"/>
              </a:rPr>
              <a:t>măng</a:t>
            </a:r>
            <a:endParaRPr lang="vi-VN" sz="2400" dirty="0">
              <a:latin typeface="Times New Roman" pitchFamily="18" charset="0"/>
              <a:cs typeface="Times New Roman" pitchFamily="18" charset="0"/>
            </a:endParaRPr>
          </a:p>
        </p:txBody>
      </p:sp>
      <p:sp>
        <p:nvSpPr>
          <p:cNvPr id="23" name="TextBox 22"/>
          <p:cNvSpPr txBox="1"/>
          <p:nvPr/>
        </p:nvSpPr>
        <p:spPr>
          <a:xfrm>
            <a:off x="4608006" y="5825577"/>
            <a:ext cx="2088230" cy="46166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2400" dirty="0" err="1" smtClean="0">
                <a:latin typeface="Times New Roman" pitchFamily="18" charset="0"/>
                <a:cs typeface="Times New Roman" pitchFamily="18" charset="0"/>
              </a:rPr>
              <a:t>Đường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tông</a:t>
            </a:r>
            <a:endParaRPr lang="vi-VN" sz="2400" dirty="0">
              <a:latin typeface="Times New Roman" pitchFamily="18" charset="0"/>
              <a:cs typeface="Times New Roman" pitchFamily="18" charset="0"/>
            </a:endParaRPr>
          </a:p>
        </p:txBody>
      </p:sp>
      <p:sp>
        <p:nvSpPr>
          <p:cNvPr id="9" name="Rounded Rectangle 8"/>
          <p:cNvSpPr/>
          <p:nvPr/>
        </p:nvSpPr>
        <p:spPr>
          <a:xfrm>
            <a:off x="6171161" y="1154360"/>
            <a:ext cx="1944216" cy="345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itchFamily="18" charset="0"/>
                <a:cs typeface="Times New Roman" pitchFamily="18" charset="0"/>
              </a:rPr>
              <a:t>Vật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liệu</a:t>
            </a:r>
            <a:endParaRPr lang="vi-VN" sz="2400" b="1" dirty="0">
              <a:latin typeface="Times New Roman" pitchFamily="18" charset="0"/>
              <a:cs typeface="Times New Roman" pitchFamily="18" charset="0"/>
            </a:endParaRPr>
          </a:p>
        </p:txBody>
      </p:sp>
      <p:sp>
        <p:nvSpPr>
          <p:cNvPr id="26" name="Rounded Rectangle 25"/>
          <p:cNvSpPr/>
          <p:nvPr/>
        </p:nvSpPr>
        <p:spPr>
          <a:xfrm>
            <a:off x="4881794" y="6408223"/>
            <a:ext cx="1944216" cy="345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itchFamily="18" charset="0"/>
                <a:cs typeface="Times New Roman" pitchFamily="18" charset="0"/>
              </a:rPr>
              <a:t>Sản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phẩm</a:t>
            </a:r>
            <a:endParaRPr lang="vi-VN"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85719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barn(inVertical)">
                                      <p:cBhvr>
                                        <p:cTn id="13" dur="500"/>
                                        <p:tgtEl>
                                          <p:spTgt spid="409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101"/>
                                        </p:tgtEl>
                                        <p:attrNameLst>
                                          <p:attrName>style.visibility</p:attrName>
                                        </p:attrNameLst>
                                      </p:cBhvr>
                                      <p:to>
                                        <p:strVal val="visible"/>
                                      </p:to>
                                    </p:set>
                                    <p:animEffect transition="in" filter="barn(inVertical)">
                                      <p:cBhvr>
                                        <p:cTn id="31" dur="500"/>
                                        <p:tgtEl>
                                          <p:spTgt spid="410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4102"/>
                                        </p:tgtEl>
                                        <p:attrNameLst>
                                          <p:attrName>style.visibility</p:attrName>
                                        </p:attrNameLst>
                                      </p:cBhvr>
                                      <p:to>
                                        <p:strVal val="visible"/>
                                      </p:to>
                                    </p:set>
                                    <p:animEffect transition="in" filter="barn(inVertical)">
                                      <p:cBhvr>
                                        <p:cTn id="44" dur="500"/>
                                        <p:tgtEl>
                                          <p:spTgt spid="4102"/>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arn(inVertical)">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 grpId="0" animBg="1"/>
      <p:bldP spid="6" grpId="0" animBg="1"/>
      <p:bldP spid="19" grpId="0" animBg="1"/>
      <p:bldP spid="22" grpId="0" animBg="1"/>
      <p:bldP spid="23" grpId="0" animBg="1"/>
      <p:bldP spid="9"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76672"/>
            <a:ext cx="5256584" cy="523220"/>
          </a:xfrm>
          <a:prstGeom prst="rect">
            <a:avLst/>
          </a:prstGeom>
          <a:noFill/>
        </p:spPr>
        <p:txBody>
          <a:bodyPr wrap="square" rtlCol="0">
            <a:spAutoFit/>
          </a:bodyPr>
          <a:lstStyle/>
          <a:p>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Một</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nguyên</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liệu</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dụng</a:t>
            </a:r>
            <a:endPar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683568" y="1037927"/>
            <a:ext cx="5472608" cy="461665"/>
          </a:xfrm>
          <a:prstGeom prst="rect">
            <a:avLst/>
          </a:prstGeom>
          <a:noFill/>
        </p:spPr>
        <p:txBody>
          <a:bodyPr wrap="square" rtlCol="0">
            <a:spAutoFit/>
          </a:bodyPr>
          <a:lstStyle/>
          <a:p>
            <a:pPr marL="342900" indent="-342900">
              <a:buFont typeface="Wingdings" pitchFamily="2" charset="2"/>
              <a:buChar char="v"/>
            </a:pPr>
            <a:r>
              <a:rPr lang="en-US" sz="2400" b="1" dirty="0" err="1" smtClean="0">
                <a:latin typeface="Times New Roman" pitchFamily="18" charset="0"/>
                <a:cs typeface="Times New Roman" pitchFamily="18" charset="0"/>
              </a:rPr>
              <a:t>Tìm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hiểu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nguyên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liệu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xung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quanh</a:t>
            </a:r>
            <a:r>
              <a:rPr lang="en-US" sz="2400" b="1" dirty="0" smtClean="0">
                <a:latin typeface="Times New Roman" pitchFamily="18" charset="0"/>
                <a:cs typeface="Times New Roman" pitchFamily="18" charset="0"/>
              </a:rPr>
              <a:t> ta</a:t>
            </a:r>
            <a:endParaRPr lang="vi-VN" sz="2400" b="1" dirty="0">
              <a:latin typeface="Times New Roman" pitchFamily="18" charset="0"/>
              <a:cs typeface="Times New Roman" pitchFamily="18" charset="0"/>
            </a:endParaRPr>
          </a:p>
        </p:txBody>
      </p:sp>
      <p:sp>
        <p:nvSpPr>
          <p:cNvPr id="10" name="Bent-Up Arrow 9"/>
          <p:cNvSpPr/>
          <p:nvPr/>
        </p:nvSpPr>
        <p:spPr>
          <a:xfrm rot="16200000" flipH="1">
            <a:off x="6662594" y="4628538"/>
            <a:ext cx="961350" cy="720080"/>
          </a:xfrm>
          <a:prstGeom prst="bentUpArrow">
            <a:avLst>
              <a:gd name="adj1" fmla="val 17304"/>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p:cNvSpPr txBox="1"/>
          <p:nvPr/>
        </p:nvSpPr>
        <p:spPr>
          <a:xfrm>
            <a:off x="827584" y="3882574"/>
            <a:ext cx="2232248"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Quặng</a:t>
            </a:r>
            <a:r>
              <a:rPr lang="en-US" sz="2400" dirty="0" smtClean="0">
                <a:latin typeface="Times New Roman" pitchFamily="18" charset="0"/>
                <a:cs typeface="Times New Roman" pitchFamily="18" charset="0"/>
              </a:rPr>
              <a:t> bauxite</a:t>
            </a:r>
            <a:endParaRPr lang="vi-VN" sz="2400" dirty="0">
              <a:latin typeface="Times New Roman" pitchFamily="18" charset="0"/>
              <a:cs typeface="Times New Roman" pitchFamily="18" charset="0"/>
            </a:endParaRPr>
          </a:p>
        </p:txBody>
      </p:sp>
      <p:sp>
        <p:nvSpPr>
          <p:cNvPr id="15" name="TextBox 14"/>
          <p:cNvSpPr txBox="1"/>
          <p:nvPr/>
        </p:nvSpPr>
        <p:spPr>
          <a:xfrm>
            <a:off x="6552219" y="3959663"/>
            <a:ext cx="1224136"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Nhôm</a:t>
            </a:r>
            <a:r>
              <a:rPr lang="en-US" sz="2400" dirty="0" smtClean="0">
                <a:latin typeface="Times New Roman" pitchFamily="18" charset="0"/>
                <a:cs typeface="Times New Roman" pitchFamily="18" charset="0"/>
              </a:rPr>
              <a:t> </a:t>
            </a:r>
            <a:endParaRPr lang="vi-VN" sz="2400" dirty="0">
              <a:latin typeface="Times New Roman" pitchFamily="18" charset="0"/>
              <a:cs typeface="Times New Roman" pitchFamily="18" charset="0"/>
            </a:endParaRPr>
          </a:p>
        </p:txBody>
      </p:sp>
      <p:sp>
        <p:nvSpPr>
          <p:cNvPr id="12" name="TextBox 11"/>
          <p:cNvSpPr txBox="1"/>
          <p:nvPr/>
        </p:nvSpPr>
        <p:spPr>
          <a:xfrm>
            <a:off x="3765344" y="6476546"/>
            <a:ext cx="2357652"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nồi</a:t>
            </a:r>
            <a:endParaRPr lang="vi-VN" sz="2400" dirty="0">
              <a:latin typeface="Times New Roman" pitchFamily="18" charset="0"/>
              <a:cs typeface="Times New Roman" pitchFamily="18" charset="0"/>
            </a:endParaRPr>
          </a:p>
        </p:txBody>
      </p:sp>
      <p:sp>
        <p:nvSpPr>
          <p:cNvPr id="13" name="Rounded Rectangle 12"/>
          <p:cNvSpPr/>
          <p:nvPr/>
        </p:nvSpPr>
        <p:spPr>
          <a:xfrm>
            <a:off x="6171161" y="1154360"/>
            <a:ext cx="1944216" cy="345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itchFamily="18" charset="0"/>
                <a:cs typeface="Times New Roman" pitchFamily="18" charset="0"/>
              </a:rPr>
              <a:t>Vật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liệu</a:t>
            </a:r>
            <a:endParaRPr lang="vi-VN" sz="2400" b="1" dirty="0">
              <a:latin typeface="Times New Roman" pitchFamily="18" charset="0"/>
              <a:cs typeface="Times New Roman" pitchFamily="18" charset="0"/>
            </a:endParaRPr>
          </a:p>
        </p:txBody>
      </p:sp>
      <p:pic>
        <p:nvPicPr>
          <p:cNvPr id="5122" name="Picture 2" descr="Công ty Cổ phần Địa chất Mỏ - TK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08" y="1628800"/>
            <a:ext cx="3810000" cy="223224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Bếp từ có dùng được nồi nhôm không, báo giá bếp từ chính hã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5991" y="4143095"/>
            <a:ext cx="3776227" cy="241743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Nhôm nguyên chất và nhôm tái chế là gì? - Phế Liệu Toàn Phá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39" y="1685141"/>
            <a:ext cx="3781609" cy="223224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3691996" y="4171623"/>
            <a:ext cx="1944216" cy="345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itchFamily="18" charset="0"/>
                <a:cs typeface="Times New Roman" pitchFamily="18" charset="0"/>
              </a:rPr>
              <a:t>Sản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phẩm</a:t>
            </a:r>
            <a:endParaRPr lang="vi-VN"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85719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124"/>
                                        </p:tgtEl>
                                        <p:attrNameLst>
                                          <p:attrName>style.visibility</p:attrName>
                                        </p:attrNameLst>
                                      </p:cBhvr>
                                      <p:to>
                                        <p:strVal val="visible"/>
                                      </p:to>
                                    </p:set>
                                    <p:animEffect transition="in" filter="barn(inVertical)">
                                      <p:cBhvr>
                                        <p:cTn id="28" dur="500"/>
                                        <p:tgtEl>
                                          <p:spTgt spid="512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5" grpId="0"/>
      <p:bldP spid="12" grpId="0"/>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76672"/>
            <a:ext cx="5256584" cy="523220"/>
          </a:xfrm>
          <a:prstGeom prst="rect">
            <a:avLst/>
          </a:prstGeom>
          <a:noFill/>
        </p:spPr>
        <p:txBody>
          <a:bodyPr wrap="square" rtlCol="0">
            <a:spAutoFit/>
          </a:bodyPr>
          <a:lstStyle/>
          <a:p>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Một</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nguyên</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liệu</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dụng</a:t>
            </a:r>
            <a:endPar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683568" y="1037927"/>
            <a:ext cx="5472608" cy="461665"/>
          </a:xfrm>
          <a:prstGeom prst="rect">
            <a:avLst/>
          </a:prstGeom>
          <a:noFill/>
        </p:spPr>
        <p:txBody>
          <a:bodyPr wrap="square" rtlCol="0">
            <a:spAutoFit/>
          </a:bodyPr>
          <a:lstStyle/>
          <a:p>
            <a:pPr marL="342900" indent="-342900">
              <a:buFont typeface="Wingdings" pitchFamily="2" charset="2"/>
              <a:buChar char="v"/>
            </a:pPr>
            <a:r>
              <a:rPr lang="en-US" sz="2400" b="1" dirty="0" err="1" smtClean="0">
                <a:latin typeface="Times New Roman" pitchFamily="18" charset="0"/>
                <a:cs typeface="Times New Roman" pitchFamily="18" charset="0"/>
              </a:rPr>
              <a:t>Tìm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hiểu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nguyên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liệu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xung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quanh</a:t>
            </a:r>
            <a:r>
              <a:rPr lang="en-US" sz="2400" b="1" dirty="0" smtClean="0">
                <a:latin typeface="Times New Roman" pitchFamily="18" charset="0"/>
                <a:cs typeface="Times New Roman" pitchFamily="18" charset="0"/>
              </a:rPr>
              <a:t> ta</a:t>
            </a:r>
            <a:endParaRPr lang="vi-VN" sz="2400" b="1" dirty="0">
              <a:latin typeface="Times New Roman" pitchFamily="18" charset="0"/>
              <a:cs typeface="Times New Roman" pitchFamily="18" charset="0"/>
            </a:endParaRPr>
          </a:p>
        </p:txBody>
      </p:sp>
      <p:sp>
        <p:nvSpPr>
          <p:cNvPr id="13" name="Rounded Rectangle 12"/>
          <p:cNvSpPr/>
          <p:nvPr/>
        </p:nvSpPr>
        <p:spPr>
          <a:xfrm>
            <a:off x="1115616" y="5913667"/>
            <a:ext cx="1944216" cy="345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itchFamily="18" charset="0"/>
                <a:cs typeface="Times New Roman" pitchFamily="18" charset="0"/>
              </a:rPr>
              <a:t>Vật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liệu</a:t>
            </a:r>
            <a:endParaRPr lang="vi-VN" sz="2400" b="1" dirty="0">
              <a:latin typeface="Times New Roman" pitchFamily="18" charset="0"/>
              <a:cs typeface="Times New Roman" pitchFamily="18" charset="0"/>
            </a:endParaRPr>
          </a:p>
        </p:txBody>
      </p:sp>
      <p:sp>
        <p:nvSpPr>
          <p:cNvPr id="14" name="Rounded Rectangle 13"/>
          <p:cNvSpPr/>
          <p:nvPr/>
        </p:nvSpPr>
        <p:spPr>
          <a:xfrm>
            <a:off x="6168605" y="5922523"/>
            <a:ext cx="1944216" cy="345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itchFamily="18" charset="0"/>
                <a:cs typeface="Times New Roman" pitchFamily="18" charset="0"/>
              </a:rPr>
              <a:t>Sản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phẩm</a:t>
            </a:r>
            <a:endParaRPr lang="vi-VN" sz="2400" b="1" dirty="0">
              <a:latin typeface="Times New Roman" pitchFamily="18" charset="0"/>
              <a:cs typeface="Times New Roman" pitchFamily="18" charset="0"/>
            </a:endParaRPr>
          </a:p>
        </p:txBody>
      </p:sp>
      <p:pic>
        <p:nvPicPr>
          <p:cNvPr id="2050" name="Picture 2" descr="Bài văn Tả về cây tre lớp 7 hay nhất | VFO.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15" y="1628800"/>
            <a:ext cx="4277669" cy="41044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Sản phẩm thủ công mỹ nghệ từ tre có thực sự tốt? – KC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628800"/>
            <a:ext cx="4367336" cy="41044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76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arn(inVertical)">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76672"/>
            <a:ext cx="5256584" cy="523220"/>
          </a:xfrm>
          <a:prstGeom prst="rect">
            <a:avLst/>
          </a:prstGeom>
          <a:noFill/>
        </p:spPr>
        <p:txBody>
          <a:bodyPr wrap="square" rtlCol="0">
            <a:spAutoFit/>
          </a:bodyPr>
          <a:lstStyle/>
          <a:p>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Một</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nguyên</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liệu</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dụng</a:t>
            </a:r>
            <a:endPar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Oval 8"/>
          <p:cNvSpPr/>
          <p:nvPr/>
        </p:nvSpPr>
        <p:spPr>
          <a:xfrm>
            <a:off x="107504" y="1961257"/>
            <a:ext cx="8856984" cy="348396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smtClean="0">
                <a:latin typeface="Times New Roman" pitchFamily="18" charset="0"/>
                <a:cs typeface="Times New Roman" pitchFamily="18" charset="0"/>
              </a:rPr>
              <a:t>Nguyên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liệu</a:t>
            </a:r>
            <a:r>
              <a:rPr lang="en-US" sz="2800" b="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chưa</a:t>
            </a:r>
            <a:r>
              <a:rPr lang="en-US" sz="2800" dirty="0" smtClean="0">
                <a:latin typeface="Times New Roman" pitchFamily="18" charset="0"/>
                <a:cs typeface="Times New Roman" pitchFamily="18" charset="0"/>
              </a:rPr>
              <a:t> qua </a:t>
            </a:r>
            <a:r>
              <a:rPr lang="en-US" sz="2800" dirty="0" err="1" smtClean="0">
                <a:latin typeface="Times New Roman" pitchFamily="18" charset="0"/>
                <a:cs typeface="Times New Roman" pitchFamily="18" charset="0"/>
              </a:rPr>
              <a:t>xử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chuyển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phẩm</a:t>
            </a:r>
            <a:r>
              <a:rPr lang="en-US"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pic>
        <p:nvPicPr>
          <p:cNvPr id="5" name="Picture 4" descr="Icon&#10;&#10;Description automatically generated">
            <a:extLst>
              <a:ext uri="{FF2B5EF4-FFF2-40B4-BE49-F238E27FC236}">
                <a16:creationId xmlns:a16="http://schemas.microsoft.com/office/drawing/2014/main" id="{2EAF546E-1D69-48A2-A9FA-2E1160A426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268759"/>
            <a:ext cx="692497" cy="692497"/>
          </a:xfrm>
          <a:prstGeom prst="rect">
            <a:avLst/>
          </a:prstGeom>
        </p:spPr>
      </p:pic>
    </p:spTree>
    <p:extLst>
      <p:ext uri="{BB962C8B-B14F-4D97-AF65-F5344CB8AC3E}">
        <p14:creationId xmlns:p14="http://schemas.microsoft.com/office/powerpoint/2010/main" val="101012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76672"/>
            <a:ext cx="8208912" cy="523220"/>
          </a:xfrm>
          <a:prstGeom prst="rect">
            <a:avLst/>
          </a:prstGeom>
          <a:noFill/>
        </p:spPr>
        <p:txBody>
          <a:bodyPr wrap="square" rtlCol="0">
            <a:spAutoFit/>
          </a:bodyPr>
          <a:lstStyle/>
          <a:p>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Một</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tính</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ứng</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dụng</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nguyên</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liệu</a:t>
            </a:r>
            <a:endPar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251520" y="1037927"/>
            <a:ext cx="8136904" cy="461665"/>
          </a:xfrm>
          <a:prstGeom prst="rect">
            <a:avLst/>
          </a:prstGeom>
          <a:noFill/>
        </p:spPr>
        <p:txBody>
          <a:bodyPr wrap="square" rtlCol="0">
            <a:spAutoFit/>
          </a:bodyPr>
          <a:lstStyle/>
          <a:p>
            <a:pPr marL="342900" indent="-342900" algn="r">
              <a:buFont typeface="Wingdings" pitchFamily="2" charset="2"/>
              <a:buChar char="v"/>
            </a:pPr>
            <a:r>
              <a:rPr lang="en-US" sz="2400" b="1" dirty="0" err="1" smtClean="0">
                <a:latin typeface="Times New Roman" pitchFamily="18" charset="0"/>
                <a:cs typeface="Times New Roman" pitchFamily="18" charset="0"/>
              </a:rPr>
              <a:t>Tìm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hiểu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một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tính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chất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ứng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dụng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nguyên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liệu</a:t>
            </a:r>
            <a:endParaRPr lang="vi-VN" sz="2400" b="1" dirty="0">
              <a:latin typeface="Times New Roman" pitchFamily="18" charset="0"/>
              <a:cs typeface="Times New Roman" pitchFamily="18" charset="0"/>
            </a:endParaRPr>
          </a:p>
        </p:txBody>
      </p:sp>
      <p:sp>
        <p:nvSpPr>
          <p:cNvPr id="2" name="TextBox 1"/>
          <p:cNvSpPr txBox="1"/>
          <p:nvPr/>
        </p:nvSpPr>
        <p:spPr>
          <a:xfrm>
            <a:off x="1475656" y="1587584"/>
            <a:ext cx="6696744" cy="52322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phổ</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biến</a:t>
            </a:r>
            <a:endParaRPr lang="vi-VN" sz="2800" dirty="0">
              <a:latin typeface="Times New Roman" pitchFamily="18" charset="0"/>
              <a:cs typeface="Times New Roman" pitchFamily="18" charset="0"/>
            </a:endParaRPr>
          </a:p>
        </p:txBody>
      </p:sp>
      <p:pic>
        <p:nvPicPr>
          <p:cNvPr id="9" name="Picture 2" descr="BÀI 13: Một số nguyên liệu - Hoc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61" y="2110805"/>
            <a:ext cx="3547004" cy="21822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2" descr="Công ty Cổ phần Địa chất Mỏ - TK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110805"/>
            <a:ext cx="3810000" cy="21822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2" descr="Cát tô vàng - Công Ty Vật Liệu Xây Dựng Đà Nẵ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509121"/>
            <a:ext cx="3537845" cy="23488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AutoShape 2" descr="NƯỚC BIỂ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4509121"/>
            <a:ext cx="3810000" cy="234888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25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099"/>
                                        </p:tgtEl>
                                        <p:attrNameLst>
                                          <p:attrName>style.visibility</p:attrName>
                                        </p:attrNameLst>
                                      </p:cBhvr>
                                      <p:to>
                                        <p:strVal val="visible"/>
                                      </p:to>
                                    </p:set>
                                    <p:animEffect transition="in" filter="barn(inVertical)">
                                      <p:cBhvr>
                                        <p:cTn id="24"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76672"/>
            <a:ext cx="8208912" cy="523220"/>
          </a:xfrm>
          <a:prstGeom prst="rect">
            <a:avLst/>
          </a:prstGeom>
          <a:noFill/>
        </p:spPr>
        <p:txBody>
          <a:bodyPr wrap="square" rtlCol="0">
            <a:spAutoFit/>
          </a:bodyPr>
          <a:lstStyle/>
          <a:p>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Một</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tính</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ứng</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dụng</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nguyên</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liệu</a:t>
            </a:r>
            <a:endPar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251520" y="1037927"/>
            <a:ext cx="8136904" cy="461665"/>
          </a:xfrm>
          <a:prstGeom prst="rect">
            <a:avLst/>
          </a:prstGeom>
          <a:noFill/>
        </p:spPr>
        <p:txBody>
          <a:bodyPr wrap="square" rtlCol="0">
            <a:spAutoFit/>
          </a:bodyPr>
          <a:lstStyle/>
          <a:p>
            <a:pPr marL="342900" indent="-342900" algn="r">
              <a:buFont typeface="Wingdings" pitchFamily="2" charset="2"/>
              <a:buChar char="v"/>
            </a:pPr>
            <a:r>
              <a:rPr lang="en-US" sz="2400" b="1" dirty="0" err="1" smtClean="0">
                <a:latin typeface="Times New Roman" pitchFamily="18" charset="0"/>
                <a:cs typeface="Times New Roman" pitchFamily="18" charset="0"/>
              </a:rPr>
              <a:t>Tìm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hiểu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một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tính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chất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ứng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dụng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liệu</a:t>
            </a:r>
            <a:endParaRPr lang="vi-VN" sz="2400" b="1" dirty="0">
              <a:latin typeface="Times New Roman" pitchFamily="18" charset="0"/>
              <a:cs typeface="Times New Roman" pitchFamily="18" charset="0"/>
            </a:endParaRPr>
          </a:p>
        </p:txBody>
      </p:sp>
      <p:pic>
        <p:nvPicPr>
          <p:cNvPr id="9" name="Picture 2" descr="BÀI 13: Một số nguyên liệu - Hoc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9592"/>
            <a:ext cx="2953932" cy="21822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AutoShape 2" descr="NƯỚC BIỂ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6" name="TextBox 5"/>
          <p:cNvSpPr txBox="1"/>
          <p:nvPr/>
        </p:nvSpPr>
        <p:spPr>
          <a:xfrm>
            <a:off x="899592" y="3645376"/>
            <a:ext cx="2591298"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rắn</a:t>
            </a:r>
            <a:endParaRPr lang="vi-VN" sz="2400" dirty="0">
              <a:latin typeface="Times New Roman" pitchFamily="18" charset="0"/>
              <a:cs typeface="Times New Roman" pitchFamily="18" charset="0"/>
            </a:endParaRPr>
          </a:p>
        </p:txBody>
      </p:sp>
      <p:sp>
        <p:nvSpPr>
          <p:cNvPr id="12" name="TextBox 11"/>
          <p:cNvSpPr txBox="1"/>
          <p:nvPr/>
        </p:nvSpPr>
        <p:spPr>
          <a:xfrm>
            <a:off x="4067944" y="1499592"/>
            <a:ext cx="2664296" cy="400110"/>
          </a:xfrm>
          <a:prstGeom prst="rect">
            <a:avLst/>
          </a:prstGeom>
          <a:noFill/>
        </p:spPr>
        <p:txBody>
          <a:bodyPr wrap="square" rtlCol="0">
            <a:spAutoFit/>
          </a:bodyPr>
          <a:lstStyle/>
          <a:p>
            <a:r>
              <a:rPr lang="en-US" sz="2000" dirty="0" err="1" smtClean="0">
                <a:latin typeface="Times New Roman" pitchFamily="18" charset="0"/>
                <a:cs typeface="Times New Roman" pitchFamily="18" charset="0"/>
              </a:rPr>
              <a:t>Cứng</a:t>
            </a:r>
            <a:endParaRPr lang="vi-VN" sz="2000" dirty="0">
              <a:latin typeface="Times New Roman" pitchFamily="18" charset="0"/>
              <a:cs typeface="Times New Roman" pitchFamily="18" charset="0"/>
            </a:endParaRPr>
          </a:p>
        </p:txBody>
      </p:sp>
      <p:grpSp>
        <p:nvGrpSpPr>
          <p:cNvPr id="2" name="Group 1"/>
          <p:cNvGrpSpPr/>
          <p:nvPr/>
        </p:nvGrpSpPr>
        <p:grpSpPr>
          <a:xfrm>
            <a:off x="2765607" y="1936114"/>
            <a:ext cx="1114012" cy="817123"/>
            <a:chOff x="2765607" y="1936114"/>
            <a:chExt cx="1114012" cy="817123"/>
          </a:xfrm>
        </p:grpSpPr>
        <p:cxnSp>
          <p:nvCxnSpPr>
            <p:cNvPr id="8" name="Straight Arrow Connector 7"/>
            <p:cNvCxnSpPr/>
            <p:nvPr/>
          </p:nvCxnSpPr>
          <p:spPr>
            <a:xfrm flipV="1">
              <a:off x="2765607" y="1936114"/>
              <a:ext cx="1114012" cy="4945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765607" y="2344548"/>
              <a:ext cx="1114012" cy="861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765607" y="2443549"/>
              <a:ext cx="1114012" cy="309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3881820" y="2157528"/>
            <a:ext cx="4248472" cy="400110"/>
          </a:xfrm>
          <a:prstGeom prst="rect">
            <a:avLst/>
          </a:prstGeom>
          <a:noFill/>
        </p:spPr>
        <p:txBody>
          <a:bodyPr wrap="square" rtlCol="0">
            <a:spAutoFit/>
          </a:bodyPr>
          <a:lstStyle/>
          <a:p>
            <a:r>
              <a:rPr lang="en-US" sz="2000" dirty="0" err="1" smtClean="0">
                <a:latin typeface="Times New Roman" pitchFamily="18" charset="0"/>
                <a:cs typeface="Times New Roman" pitchFamily="18" charset="0"/>
              </a:rPr>
              <a:t>Tạo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thành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vôi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bị</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hủy</a:t>
            </a:r>
            <a:endParaRPr lang="vi-VN" sz="2000" dirty="0">
              <a:latin typeface="Times New Roman" pitchFamily="18" charset="0"/>
              <a:cs typeface="Times New Roman" pitchFamily="18" charset="0"/>
            </a:endParaRPr>
          </a:p>
        </p:txBody>
      </p:sp>
      <p:sp>
        <p:nvSpPr>
          <p:cNvPr id="20" name="TextBox 19"/>
          <p:cNvSpPr txBox="1"/>
          <p:nvPr/>
        </p:nvSpPr>
        <p:spPr>
          <a:xfrm>
            <a:off x="3996114" y="2739911"/>
            <a:ext cx="4248472" cy="400110"/>
          </a:xfrm>
          <a:prstGeom prst="rect">
            <a:avLst/>
          </a:prstGeom>
          <a:noFill/>
        </p:spPr>
        <p:txBody>
          <a:bodyPr wrap="square" rtlCol="0">
            <a:spAutoFit/>
          </a:bodyPr>
          <a:lstStyle/>
          <a:p>
            <a:r>
              <a:rPr lang="en-US" sz="2000" dirty="0" err="1" smtClean="0">
                <a:latin typeface="Times New Roman" pitchFamily="18" charset="0"/>
                <a:cs typeface="Times New Roman" pitchFamily="18" charset="0"/>
              </a:rPr>
              <a:t>Ăn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mòn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tạo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thạch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nhũ</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hang </a:t>
            </a:r>
            <a:r>
              <a:rPr lang="en-US" sz="2000" dirty="0" err="1" smtClean="0">
                <a:latin typeface="Times New Roman" pitchFamily="18" charset="0"/>
                <a:cs typeface="Times New Roman" pitchFamily="18" charset="0"/>
              </a:rPr>
              <a:t>động</a:t>
            </a:r>
            <a:endParaRPr lang="vi-VN" sz="2000" dirty="0">
              <a:latin typeface="Times New Roman" pitchFamily="18" charset="0"/>
              <a:cs typeface="Times New Roman" pitchFamily="18" charset="0"/>
            </a:endParaRPr>
          </a:p>
        </p:txBody>
      </p:sp>
      <p:pic>
        <p:nvPicPr>
          <p:cNvPr id="26" name="Picture 4" descr="Các loại và công dụng của vôi trong xây dựng là gì ? - NGÓI MÀU CAO CẤP D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663" y="1268759"/>
            <a:ext cx="2520280" cy="14401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Thạch nhũ trong động Phong Nh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3171209"/>
            <a:ext cx="2916324" cy="19065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307975" y="5547574"/>
            <a:ext cx="6832294" cy="830997"/>
          </a:xfrm>
          <a:prstGeom prst="rect">
            <a:avLst/>
          </a:prstGeom>
          <a:noFill/>
        </p:spPr>
        <p:txBody>
          <a:bodyPr wrap="square" rtlCol="0">
            <a:spAutoFit/>
          </a:bodyPr>
          <a:lstStyle/>
          <a:p>
            <a:r>
              <a:rPr lang="en-US" sz="2400" b="1" u="sng" dirty="0" err="1" smtClean="0">
                <a:latin typeface="Times New Roman" pitchFamily="18" charset="0"/>
                <a:cs typeface="Times New Roman" pitchFamily="18" charset="0"/>
              </a:rPr>
              <a:t>Ứng</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dụng</a:t>
            </a:r>
            <a:r>
              <a:rPr lang="en-US" sz="2400" b="1" u="sng" dirty="0" smtClean="0">
                <a:latin typeface="Times New Roman" pitchFamily="18" charset="0"/>
                <a:cs typeface="Times New Roman" pitchFamily="18" charset="0"/>
              </a:rPr>
              <a:t>: </a:t>
            </a:r>
          </a:p>
          <a:p>
            <a:r>
              <a:rPr lang="en-US" sz="2400" dirty="0" err="1" smtClean="0">
                <a:latin typeface="Times New Roman" pitchFamily="18" charset="0"/>
                <a:cs typeface="Times New Roman" pitchFamily="18" charset="0"/>
              </a:rPr>
              <a:t>sản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xuất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vôi</a:t>
            </a:r>
            <a:r>
              <a:rPr lang="en-US" sz="2400" dirty="0" smtClean="0">
                <a:latin typeface="Times New Roman" pitchFamily="18" charset="0"/>
                <a:cs typeface="Times New Roman" pitchFamily="18" charset="0"/>
              </a:rPr>
              <a:t>, xi </a:t>
            </a:r>
            <a:r>
              <a:rPr lang="en-US" sz="2400" dirty="0" err="1" smtClean="0">
                <a:latin typeface="Times New Roman" pitchFamily="18" charset="0"/>
                <a:cs typeface="Times New Roman" pitchFamily="18" charset="0"/>
              </a:rPr>
              <a:t>măng</a:t>
            </a:r>
            <a:endParaRPr lang="vi-VN" sz="24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424" y="4944302"/>
            <a:ext cx="3575576" cy="205984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182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par>
                                <p:cTn id="28" presetID="16" presetClass="entr" presetSubtype="21"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arn(inVertical)">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par>
                                <p:cTn id="36" presetID="22" presetClass="entr" presetSubtype="4" fill="hold" nodeType="with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wipe(down)">
                                      <p:cBhvr>
                                        <p:cTn id="38" dur="500"/>
                                        <p:tgtEl>
                                          <p:spTgt spid="102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027"/>
                                        </p:tgtEl>
                                        <p:attrNameLst>
                                          <p:attrName>style.visibility</p:attrName>
                                        </p:attrNameLst>
                                      </p:cBhvr>
                                      <p:to>
                                        <p:strVal val="visible"/>
                                      </p:to>
                                    </p:set>
                                    <p:animEffect transition="in" filter="barn(inVertical)">
                                      <p:cBhvr>
                                        <p:cTn id="48"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7" grpId="0"/>
      <p:bldP spid="20" grpId="0"/>
      <p:bldP spid="23" grpId="0"/>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1117</TotalTime>
  <Words>2073</Words>
  <Application>Microsoft Office PowerPoint</Application>
  <PresentationFormat>On-screen Show (4:3)</PresentationFormat>
  <Paragraphs>193</Paragraphs>
  <Slides>32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Georgia</vt:lpstr>
      <vt:lpstr>Tahoma</vt:lpstr>
      <vt:lpstr>Times New Roman</vt:lpstr>
      <vt:lpstr>Trebuchet MS</vt:lpstr>
      <vt:lpstr>Wingdings</vt:lpstr>
      <vt:lpstr>Slipstream</vt:lpstr>
      <vt:lpstr>BÀI 13:  MỘT SỐ NGUYÊN LIỆU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13:  MỘT SỐ NGUYÊN LIỆU</dc:title>
  <dc:creator>21AK22</dc:creator>
  <cp:lastModifiedBy>phamt</cp:lastModifiedBy>
  <cp:revision>47</cp:revision>
  <dcterms:created xsi:type="dcterms:W3CDTF">2021-10-13T08:45:38Z</dcterms:created>
  <dcterms:modified xsi:type="dcterms:W3CDTF">2021-11-12T03:52:47Z</dcterms:modified>
</cp:coreProperties>
</file>