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5" r:id="rId3"/>
    <p:sldId id="258" r:id="rId4"/>
    <p:sldId id="296" r:id="rId5"/>
    <p:sldId id="308" r:id="rId6"/>
    <p:sldId id="259" r:id="rId7"/>
    <p:sldId id="276" r:id="rId8"/>
    <p:sldId id="278" r:id="rId9"/>
    <p:sldId id="301" r:id="rId10"/>
    <p:sldId id="302" r:id="rId11"/>
    <p:sldId id="299" r:id="rId12"/>
    <p:sldId id="279" r:id="rId13"/>
    <p:sldId id="298" r:id="rId14"/>
    <p:sldId id="280" r:id="rId15"/>
    <p:sldId id="305" r:id="rId16"/>
    <p:sldId id="306" r:id="rId17"/>
    <p:sldId id="30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1C16B-446C-43C0-A81E-B96DA36A45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1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F1E38-629A-45B8-BD55-6B3598EDB2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5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A1F89-C0F7-47A0-BE58-08CCE2D9F7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8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92D8D-898E-431A-9FF5-F1FD331EC7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0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203DA-A5D6-4F99-9D0C-97C5368A51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F2882-84A0-4D51-A073-33825485C3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9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87823-CCAB-43EF-9D64-D16EC7DFF8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6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835E3-2C44-4E57-A88A-35662C09C4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1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939CD-9BEC-467B-9C6A-9E40602B72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5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9C35D-D577-4781-BDB0-E445E49365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8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A7D4B-99F7-48F4-9A8E-1897E18C7B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1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E4AE3-6DAE-4156-AAFE-E29EB9B6DF2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8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hyperlink" Target="../../VCD%20&amp;%20KARAOKE/01/H&#224;%20N&#7897;i-Hu&#7871;-S&#224;i%20G&#242;n-%20T&#225;c%20gi&#7843;%20Ho&#224;ng%20V&#226;n.DAT" TargetMode="External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Gi&#225;o%20&#225;n,%20&#272;&#7873;%20thi/Gi&#225;o%20&#225;n%20l&#7899;p%2010/Gi&#225;o%20&#225;n%20l&#7899;p%2010%20n&#226;ng%20cao/003%20happy%20new%20year.mp3" TargetMode="External"/><Relationship Id="rId5" Type="http://schemas.openxmlformats.org/officeDocument/2006/relationships/image" Target="../media/image2.gif"/><Relationship Id="rId10" Type="http://schemas.openxmlformats.org/officeDocument/2006/relationships/image" Target="../media/image6.png"/><Relationship Id="rId4" Type="http://schemas.openxmlformats.org/officeDocument/2006/relationships/image" Target="../media/image1.gi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124200"/>
            <a:ext cx="7696200" cy="1219200"/>
          </a:xfrm>
        </p:spPr>
        <p:txBody>
          <a:bodyPr/>
          <a:lstStyle/>
          <a:p>
            <a:pPr marL="1543050" lvl="4" indent="0" algn="ctr">
              <a:lnSpc>
                <a:spcPct val="90000"/>
              </a:lnSpc>
              <a:buFontTx/>
              <a:buNone/>
            </a:pPr>
            <a:r>
              <a:rPr lang="en-US" sz="8800" b="1" i="1" dirty="0">
                <a:solidFill>
                  <a:srgbClr val="9900FF"/>
                </a:solidFill>
              </a:rPr>
              <a:t>our class </a:t>
            </a:r>
            <a:endParaRPr lang="en-US" sz="7200" b="1" i="1" dirty="0">
              <a:solidFill>
                <a:srgbClr val="9900FF"/>
              </a:solidFill>
              <a:latin typeface=".VnTifani Heavy" pitchFamily="34" charset="0"/>
            </a:endParaRPr>
          </a:p>
        </p:txBody>
      </p:sp>
      <p:sp>
        <p:nvSpPr>
          <p:cNvPr id="6147" name="AutoShape 3">
            <a:hlinkClick r:id="rId3" action="ppaction://hlinkfile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304800" y="6400800"/>
            <a:ext cx="304800" cy="2286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pic>
        <p:nvPicPr>
          <p:cNvPr id="6148" name="Picture 4" descr="blumen-pflanzen108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18125"/>
            <a:ext cx="1752600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blumen-pflanzen111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lumen-pflanzen145[1]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adrum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1905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1524000" y="1143000"/>
            <a:ext cx="6477000" cy="533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39200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7200" kern="10" dirty="0" smtClean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ristote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72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stote"/>
              </a:rPr>
              <a:t>Welcome to</a:t>
            </a:r>
          </a:p>
        </p:txBody>
      </p:sp>
      <p:pic>
        <p:nvPicPr>
          <p:cNvPr id="6153" name="Picture 9" descr="pink_flower_divider_md_cl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0"/>
            <a:ext cx="525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nk_flower_divider_md_cl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28575"/>
            <a:ext cx="49530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AutoShape 11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8763000" y="6527800"/>
            <a:ext cx="368300" cy="304800"/>
          </a:xfrm>
          <a:prstGeom prst="actionButtonSou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4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52" grpId="0" animBg="1"/>
      <p:bldP spid="615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inh nen (2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7944" y="2209800"/>
            <a:ext cx="59362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Practice </a:t>
            </a:r>
          </a:p>
          <a:p>
            <a:pPr algn="ctr"/>
            <a:r>
              <a:rPr lang="en-US" sz="5400" b="1" cap="none" spc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dialogue</a:t>
            </a:r>
            <a:endParaRPr lang="en-US" sz="5400" b="1" cap="none" spc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7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2109" y="76200"/>
            <a:ext cx="739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Friday</a:t>
            </a:r>
            <a:r>
              <a:rPr lang="en-US" sz="4000" smtClean="0"/>
              <a:t>, October </a:t>
            </a:r>
            <a:r>
              <a:rPr lang="en-US" sz="4000" smtClean="0"/>
              <a:t>26</a:t>
            </a:r>
            <a:r>
              <a:rPr lang="en-US" sz="4000" baseline="30000" smtClean="0"/>
              <a:t>th</a:t>
            </a:r>
            <a:r>
              <a:rPr lang="en-US" sz="4000" dirty="0" smtClean="0"/>
              <a:t>, 2012</a:t>
            </a:r>
          </a:p>
          <a:p>
            <a:pPr algn="ctr"/>
            <a:r>
              <a:rPr lang="en-US" sz="3600" u="sng" dirty="0" smtClean="0">
                <a:solidFill>
                  <a:srgbClr val="C00000"/>
                </a:solidFill>
              </a:rPr>
              <a:t>Unit 1</a:t>
            </a:r>
            <a:r>
              <a:rPr lang="en-US" sz="3600" smtClean="0">
                <a:solidFill>
                  <a:srgbClr val="C00000"/>
                </a:solidFill>
              </a:rPr>
              <a:t>: BACK TO SCHOOL</a:t>
            </a:r>
            <a:endParaRPr lang="en-US" sz="3600" dirty="0" smtClean="0">
              <a:solidFill>
                <a:srgbClr val="C00000"/>
              </a:solidFill>
            </a:endParaRPr>
          </a:p>
          <a:p>
            <a:pPr algn="ctr"/>
            <a:r>
              <a:rPr lang="en-US" sz="3600" smtClean="0">
                <a:solidFill>
                  <a:srgbClr val="0070C0"/>
                </a:solidFill>
              </a:rPr>
              <a:t>B. Names and addresses(4,5)</a:t>
            </a:r>
            <a:endParaRPr lang="vi-VN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828800"/>
            <a:ext cx="848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B4. Listen. Then </a:t>
            </a:r>
            <a:r>
              <a:rPr lang="en-US" sz="3200" smtClean="0">
                <a:solidFill>
                  <a:srgbClr val="C00000"/>
                </a:solidFill>
              </a:rPr>
              <a:t>practice </a:t>
            </a:r>
            <a:r>
              <a:rPr lang="en-US" sz="3200" smtClean="0">
                <a:solidFill>
                  <a:srgbClr val="C00000"/>
                </a:solidFill>
              </a:rPr>
              <a:t>with a </a:t>
            </a:r>
            <a:r>
              <a:rPr lang="en-US" sz="3200" smtClean="0">
                <a:solidFill>
                  <a:srgbClr val="C00000"/>
                </a:solidFill>
              </a:rPr>
              <a:t>partner.</a:t>
            </a:r>
            <a:endParaRPr lang="vi-V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2286000"/>
            <a:ext cx="56214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smtClean="0"/>
              <a:t>Vocabulary</a:t>
            </a:r>
          </a:p>
          <a:p>
            <a:pPr marL="457200" indent="-457200">
              <a:buFontTx/>
              <a:buChar char="-"/>
            </a:pPr>
            <a:r>
              <a:rPr lang="en-US" sz="3200" smtClean="0"/>
              <a:t>How far: </a:t>
            </a:r>
          </a:p>
          <a:p>
            <a:pPr marL="457200" indent="-457200">
              <a:buFontTx/>
              <a:buChar char="-"/>
            </a:pPr>
            <a:r>
              <a:rPr lang="en-US" sz="3200"/>
              <a:t>m</a:t>
            </a:r>
            <a:r>
              <a:rPr lang="en-US" sz="3200" smtClean="0"/>
              <a:t>eter:</a:t>
            </a:r>
          </a:p>
          <a:p>
            <a:pPr marL="457200" indent="-457200">
              <a:buFontTx/>
              <a:buChar char="-"/>
            </a:pPr>
            <a:r>
              <a:rPr lang="en-US" sz="3200"/>
              <a:t>k</a:t>
            </a:r>
            <a:r>
              <a:rPr lang="en-US" sz="3200" smtClean="0"/>
              <a:t>ilometer:</a:t>
            </a:r>
          </a:p>
          <a:p>
            <a:r>
              <a:rPr lang="en-US" sz="3200" smtClean="0">
                <a:solidFill>
                  <a:srgbClr val="C00000"/>
                </a:solidFill>
              </a:rPr>
              <a:t>* Practice with a partner</a:t>
            </a:r>
            <a:endParaRPr lang="vi-VN" sz="320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9" y="4800600"/>
            <a:ext cx="767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B5. Ask and answer with a </a:t>
            </a:r>
            <a:r>
              <a:rPr lang="en-US" sz="3200" smtClean="0">
                <a:solidFill>
                  <a:srgbClr val="C00000"/>
                </a:solidFill>
              </a:rPr>
              <a:t>partner.</a:t>
            </a:r>
            <a:endParaRPr lang="vi-VN" sz="320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288340"/>
            <a:ext cx="7800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smtClean="0">
                <a:hlinkClick r:id="rId2" action="ppaction://hlinksldjump"/>
              </a:rPr>
              <a:t>Structure:</a:t>
            </a:r>
            <a:endParaRPr lang="en-US" sz="3200" smtClean="0"/>
          </a:p>
          <a:p>
            <a:r>
              <a:rPr lang="en-US" sz="3200" smtClean="0"/>
              <a:t>How far is it from </a:t>
            </a:r>
            <a:r>
              <a:rPr lang="en-US" sz="3200" u="sng" smtClean="0">
                <a:solidFill>
                  <a:srgbClr val="C00000"/>
                </a:solidFill>
              </a:rPr>
              <a:t>your house</a:t>
            </a:r>
            <a:r>
              <a:rPr lang="en-US" sz="3200" smtClean="0"/>
              <a:t> to </a:t>
            </a:r>
            <a:r>
              <a:rPr lang="en-US" sz="3200" u="sng" smtClean="0">
                <a:solidFill>
                  <a:srgbClr val="C00000"/>
                </a:solidFill>
              </a:rPr>
              <a:t>school</a:t>
            </a:r>
            <a:r>
              <a:rPr lang="en-US" sz="3200" smtClean="0"/>
              <a:t>?</a:t>
            </a:r>
          </a:p>
          <a:p>
            <a:r>
              <a:rPr lang="en-US" sz="3200" smtClean="0"/>
              <a:t>It’s about </a:t>
            </a:r>
            <a:r>
              <a:rPr lang="en-US" sz="3200" u="sng" smtClean="0">
                <a:solidFill>
                  <a:srgbClr val="C00000"/>
                </a:solidFill>
              </a:rPr>
              <a:t>1 kilometer</a:t>
            </a:r>
            <a:r>
              <a:rPr lang="en-US" sz="32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3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400" y="2506464"/>
            <a:ext cx="4108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Chain game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574472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How far is it from your house to school?</a:t>
            </a:r>
          </a:p>
          <a:p>
            <a:r>
              <a:rPr lang="en-US" sz="3200" smtClean="0">
                <a:solidFill>
                  <a:srgbClr val="C00000"/>
                </a:solidFill>
              </a:rPr>
              <a:t>It’s about </a:t>
            </a:r>
            <a:r>
              <a:rPr lang="en-US" sz="3200" smtClean="0">
                <a:solidFill>
                  <a:schemeClr val="accent2">
                    <a:lumMod val="75000"/>
                  </a:schemeClr>
                </a:solidFill>
              </a:rPr>
              <a:t>1 kilometer.</a:t>
            </a:r>
          </a:p>
          <a:p>
            <a:r>
              <a:rPr lang="en-US" sz="320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3200" smtClean="0">
                <a:solidFill>
                  <a:schemeClr val="accent2">
                    <a:lumMod val="75000"/>
                  </a:schemeClr>
                </a:solidFill>
              </a:rPr>
              <a:t>	500 meters.</a:t>
            </a:r>
          </a:p>
          <a:p>
            <a:r>
              <a:rPr lang="en-US" sz="320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3200" smtClean="0">
                <a:solidFill>
                  <a:schemeClr val="accent2">
                    <a:lumMod val="75000"/>
                  </a:schemeClr>
                </a:solidFill>
              </a:rPr>
              <a:t>	100 meters</a:t>
            </a:r>
            <a:r>
              <a:rPr lang="en-US" sz="3200" smtClean="0">
                <a:solidFill>
                  <a:srgbClr val="C00000"/>
                </a:solidFill>
              </a:rPr>
              <a:t>.</a:t>
            </a:r>
            <a:endParaRPr lang="vi-VN" sz="320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743200" y="4117025"/>
            <a:ext cx="0" cy="15195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4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6554"/>
            <a:ext cx="3962400" cy="25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4022304" cy="244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3" r="20196"/>
          <a:stretch/>
        </p:blipFill>
        <p:spPr bwMode="auto">
          <a:xfrm>
            <a:off x="4800600" y="3810000"/>
            <a:ext cx="4150806" cy="244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733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r="3358" b="9836"/>
          <a:stretch/>
        </p:blipFill>
        <p:spPr bwMode="auto">
          <a:xfrm>
            <a:off x="5001491" y="1063765"/>
            <a:ext cx="3968129" cy="236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62345"/>
            <a:ext cx="48782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and answer</a:t>
            </a:r>
            <a:endParaRPr lang="en-US" sz="48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58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1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381000"/>
            <a:ext cx="66768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Survey: </a:t>
            </a:r>
          </a:p>
          <a:p>
            <a:r>
              <a:rPr lang="en-US" sz="4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 f</a:t>
            </a:r>
            <a:r>
              <a:rPr lang="en-US" sz="4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rom your house to ...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60176"/>
              </p:ext>
            </p:extLst>
          </p:nvPr>
        </p:nvGraphicFramePr>
        <p:xfrm>
          <a:off x="838200" y="2438400"/>
          <a:ext cx="7239000" cy="2895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667000"/>
                <a:gridCol w="2286000"/>
              </a:tblGrid>
              <a:tr h="666749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</a:rPr>
                        <a:t> far</a:t>
                      </a:r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</a:rPr>
                        <a:t> How</a:t>
                      </a:r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10791" y="3136612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2 kilometers</a:t>
            </a:r>
            <a:endParaRPr lang="vi-VN" sz="3200"/>
          </a:p>
        </p:txBody>
      </p:sp>
      <p:sp>
        <p:nvSpPr>
          <p:cNvPr id="10" name="TextBox 9"/>
          <p:cNvSpPr txBox="1"/>
          <p:nvPr/>
        </p:nvSpPr>
        <p:spPr>
          <a:xfrm>
            <a:off x="5877791" y="3136612"/>
            <a:ext cx="222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by bike</a:t>
            </a: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62396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0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7768" y="2225657"/>
            <a:ext cx="5628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Make a dialogue</a:t>
            </a:r>
            <a:endParaRPr lang="en-US" sz="5400" b="1" cap="none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1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914400"/>
            <a:ext cx="8763000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Nam:   Where do you live?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Hoa:    I live at 12 Tran Hung Dao Street.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Nam:   How far is it from your house to school?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Hoa:    It’s not far- about one kilometer.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Nam:   How do you go to school?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Hoa:    I go to school by bike.</a:t>
            </a: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20826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9e_07828722_anhve486547_r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343400" y="533400"/>
            <a:ext cx="3581400" cy="1378527"/>
          </a:xfrm>
          <a:prstGeom prst="wedgeEllipseCallou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C00000"/>
                </a:solidFill>
              </a:rPr>
              <a:t>Good bye!</a:t>
            </a:r>
            <a:endParaRPr lang="vi-VN" sz="400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119470"/>
            <a:ext cx="32688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  <a:endParaRPr lang="en-US" sz="48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9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56b0a207fc5006a020aa4d9e4a23ca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59176" y="2590800"/>
            <a:ext cx="64810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Kim’s game</a:t>
            </a:r>
            <a:endParaRPr lang="en-US" sz="88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8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6"/>
          <a:stretch/>
        </p:blipFill>
        <p:spPr bwMode="auto">
          <a:xfrm>
            <a:off x="152400" y="1210592"/>
            <a:ext cx="2773507" cy="229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5473" y="304800"/>
            <a:ext cx="4095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Kim’s game</a:t>
            </a:r>
            <a:endParaRPr lang="en-US" sz="40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/>
          <a:stretch/>
        </p:blipFill>
        <p:spPr bwMode="auto">
          <a:xfrm>
            <a:off x="76200" y="4079731"/>
            <a:ext cx="2791150" cy="216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istrator\Desktop\giao an\tranh lop 6\Tranh 0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2868133" cy="20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giao an\tranh lop 6\Tranh 06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51315" r="30734" b="-2632"/>
          <a:stretch/>
        </p:blipFill>
        <p:spPr bwMode="auto">
          <a:xfrm>
            <a:off x="3124200" y="3948617"/>
            <a:ext cx="2479964" cy="24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giao an\tranh lop 6\Tranh 06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2001" r="64182" b="46377"/>
          <a:stretch/>
        </p:blipFill>
        <p:spPr bwMode="auto">
          <a:xfrm>
            <a:off x="3235036" y="1219200"/>
            <a:ext cx="2369127" cy="24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40"/>
          <a:stretch/>
        </p:blipFill>
        <p:spPr bwMode="auto">
          <a:xfrm>
            <a:off x="5740558" y="1295400"/>
            <a:ext cx="303654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7660853" y="403086"/>
            <a:ext cx="1143000" cy="6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15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34098" y="398782"/>
            <a:ext cx="1143000" cy="6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14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626217" y="405695"/>
            <a:ext cx="1143000" cy="6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13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634098" y="398782"/>
            <a:ext cx="1143000" cy="6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12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649893" y="397050"/>
            <a:ext cx="1143000" cy="6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11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641025" y="405695"/>
            <a:ext cx="1143000" cy="6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10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629110" y="421230"/>
            <a:ext cx="1143000" cy="6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9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633855" y="405695"/>
            <a:ext cx="1143000" cy="6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8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642965" y="405695"/>
            <a:ext cx="1143000" cy="6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7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629110" y="397050"/>
            <a:ext cx="1143000" cy="6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6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620000" y="411331"/>
            <a:ext cx="1143000" cy="6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5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633855" y="411331"/>
            <a:ext cx="1143000" cy="6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4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654635" y="397050"/>
            <a:ext cx="1143000" cy="6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3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646998" y="406602"/>
            <a:ext cx="1143000" cy="6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2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629110" y="421230"/>
            <a:ext cx="1143000" cy="6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1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633856" y="403086"/>
            <a:ext cx="1143000" cy="6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Start</a:t>
            </a:r>
            <a:endParaRPr lang="vi-VN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 animBg="1"/>
      <p:bldP spid="38" grpId="0" animBg="1"/>
      <p:bldP spid="45" grpId="0" animBg="1"/>
      <p:bldP spid="41" grpId="0" animBg="1"/>
      <p:bldP spid="42" grpId="0" animBg="1"/>
      <p:bldP spid="43" grpId="0" animBg="1"/>
      <p:bldP spid="44" grpId="0" animBg="1"/>
      <p:bldP spid="40" grpId="0" animBg="1"/>
      <p:bldP spid="50" grpId="0" animBg="1"/>
      <p:bldP spid="47" grpId="0" animBg="1"/>
      <p:bldP spid="48" grpId="0" animBg="1"/>
      <p:bldP spid="49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56b0a207fc5006a020aa4d9e4a23ca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59176" y="2590800"/>
            <a:ext cx="64810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Kim’s game</a:t>
            </a:r>
            <a:endParaRPr lang="en-US" sz="88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09255" y="2590175"/>
            <a:ext cx="6858000" cy="11042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bg1"/>
                </a:solidFill>
              </a:rPr>
              <a:t>Time up !</a:t>
            </a:r>
            <a:endParaRPr lang="vi-VN" sz="600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52455" y="4348791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10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52455" y="4339364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9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52455" y="4333400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8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52455" y="4339364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7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52455" y="4339364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6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52455" y="4343792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5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66309" y="4323973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4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52455" y="4343400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3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73236" y="4334936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2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52455" y="4321473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1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73236" y="4333400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0</a:t>
            </a:r>
            <a:endParaRPr lang="vi-VN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6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46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6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4" grpId="0" animBg="1"/>
      <p:bldP spid="13" grpId="0" animBg="1"/>
      <p:bldP spid="16" grpId="0" animBg="1"/>
      <p:bldP spid="15" grpId="0" animBg="1"/>
      <p:bldP spid="6" grpId="0" animBg="1"/>
      <p:bldP spid="5" grpId="0" animBg="1"/>
      <p:bldP spid="8" grpId="0" animBg="1"/>
      <p:bldP spid="7" grpId="0" animBg="1"/>
      <p:bldP spid="10" grpId="0" animBg="1"/>
      <p:bldP spid="1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6"/>
          <a:stretch/>
        </p:blipFill>
        <p:spPr bwMode="auto">
          <a:xfrm>
            <a:off x="152400" y="1210592"/>
            <a:ext cx="2773507" cy="229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5473" y="304800"/>
            <a:ext cx="4095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Kim’s game</a:t>
            </a:r>
            <a:endParaRPr lang="en-US" sz="40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/>
          <a:stretch/>
        </p:blipFill>
        <p:spPr bwMode="auto">
          <a:xfrm>
            <a:off x="76200" y="4079731"/>
            <a:ext cx="2791150" cy="216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istrator\Desktop\giao an\tranh lop 6\Tranh 0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2868133" cy="20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giao an\tranh lop 6\Tranh 06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51315" r="30734" b="-2632"/>
          <a:stretch/>
        </p:blipFill>
        <p:spPr bwMode="auto">
          <a:xfrm>
            <a:off x="3124200" y="3948617"/>
            <a:ext cx="2479964" cy="24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giao an\tranh lop 6\Tranh 06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2001" r="64182" b="46377"/>
          <a:stretch/>
        </p:blipFill>
        <p:spPr bwMode="auto">
          <a:xfrm>
            <a:off x="3235036" y="1219200"/>
            <a:ext cx="2369127" cy="24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40"/>
          <a:stretch/>
        </p:blipFill>
        <p:spPr bwMode="auto">
          <a:xfrm>
            <a:off x="5740558" y="1295400"/>
            <a:ext cx="303654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3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2109" y="165318"/>
            <a:ext cx="739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Friday</a:t>
            </a:r>
            <a:r>
              <a:rPr lang="en-US" sz="4000" smtClean="0"/>
              <a:t>, October 26</a:t>
            </a:r>
            <a:r>
              <a:rPr lang="en-US" sz="4000" baseline="30000" smtClean="0"/>
              <a:t>th</a:t>
            </a:r>
            <a:r>
              <a:rPr lang="en-US" sz="4000" dirty="0" smtClean="0"/>
              <a:t>, 2012</a:t>
            </a:r>
          </a:p>
          <a:p>
            <a:pPr algn="ctr"/>
            <a:r>
              <a:rPr lang="en-US" sz="3600" u="sng" dirty="0" smtClean="0">
                <a:solidFill>
                  <a:srgbClr val="C00000"/>
                </a:solidFill>
              </a:rPr>
              <a:t>Unit 1</a:t>
            </a:r>
            <a:r>
              <a:rPr lang="en-US" sz="3600" smtClean="0">
                <a:solidFill>
                  <a:srgbClr val="C00000"/>
                </a:solidFill>
              </a:rPr>
              <a:t>: BACK TO SCHOOL</a:t>
            </a:r>
            <a:endParaRPr lang="en-US" sz="3600" dirty="0" smtClean="0">
              <a:solidFill>
                <a:srgbClr val="C00000"/>
              </a:solidFill>
            </a:endParaRPr>
          </a:p>
          <a:p>
            <a:pPr algn="ctr"/>
            <a:r>
              <a:rPr lang="en-US" sz="3600" smtClean="0">
                <a:solidFill>
                  <a:srgbClr val="0070C0"/>
                </a:solidFill>
              </a:rPr>
              <a:t>B. Names and addresses(4,5)</a:t>
            </a:r>
            <a:endParaRPr lang="vi-VN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81200"/>
            <a:ext cx="782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B4. Listen. Then practice with a </a:t>
            </a:r>
            <a:r>
              <a:rPr lang="en-US" sz="3200" smtClean="0">
                <a:solidFill>
                  <a:srgbClr val="C00000"/>
                </a:solidFill>
              </a:rPr>
              <a:t>partner.</a:t>
            </a:r>
            <a:endParaRPr lang="vi-VN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9" r="5486"/>
          <a:stretch/>
        </p:blipFill>
        <p:spPr bwMode="auto">
          <a:xfrm>
            <a:off x="5181600" y="2749895"/>
            <a:ext cx="1794165" cy="37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2"/>
          <a:stretch/>
        </p:blipFill>
        <p:spPr bwMode="auto">
          <a:xfrm>
            <a:off x="7239000" y="2791966"/>
            <a:ext cx="1778154" cy="372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1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1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867912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Nam:   Where do you live?</a:t>
            </a:r>
          </a:p>
          <a:p>
            <a:r>
              <a:rPr lang="en-US" sz="3200" smtClean="0"/>
              <a:t>Hoa:    I live at 12 Tran Hung Dao Street.</a:t>
            </a:r>
          </a:p>
          <a:p>
            <a:r>
              <a:rPr lang="en-US" sz="3200" smtClean="0"/>
              <a:t>Nam:   How far is it from your house to school?</a:t>
            </a:r>
          </a:p>
          <a:p>
            <a:r>
              <a:rPr lang="en-US" sz="3200" smtClean="0"/>
              <a:t>Hoa:    It’s not far- about one kilometer.</a:t>
            </a:r>
          </a:p>
          <a:p>
            <a:r>
              <a:rPr lang="en-US" sz="3200" smtClean="0"/>
              <a:t>Nam:   How do you go to school?</a:t>
            </a:r>
          </a:p>
          <a:p>
            <a:r>
              <a:rPr lang="en-US" sz="3200" smtClean="0"/>
              <a:t>Hoa:    I go to school by bike.</a:t>
            </a:r>
            <a:endParaRPr lang="vi-VN" sz="3200"/>
          </a:p>
        </p:txBody>
      </p:sp>
      <p:sp>
        <p:nvSpPr>
          <p:cNvPr id="5" name="TextBox 4"/>
          <p:cNvSpPr txBox="1"/>
          <p:nvPr/>
        </p:nvSpPr>
        <p:spPr>
          <a:xfrm>
            <a:off x="304799" y="1220642"/>
            <a:ext cx="848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B4. Listen. Then </a:t>
            </a:r>
            <a:r>
              <a:rPr lang="en-US" sz="3200" smtClean="0">
                <a:solidFill>
                  <a:srgbClr val="C00000"/>
                </a:solidFill>
              </a:rPr>
              <a:t>practice </a:t>
            </a:r>
            <a:r>
              <a:rPr lang="en-US" sz="3200" smtClean="0">
                <a:solidFill>
                  <a:srgbClr val="C00000"/>
                </a:solidFill>
              </a:rPr>
              <a:t>with a </a:t>
            </a:r>
            <a:r>
              <a:rPr lang="en-US" sz="3200" smtClean="0">
                <a:solidFill>
                  <a:srgbClr val="C00000"/>
                </a:solidFill>
              </a:rPr>
              <a:t>partner.</a:t>
            </a:r>
            <a:endParaRPr lang="vi-VN" sz="3200" dirty="0"/>
          </a:p>
        </p:txBody>
      </p:sp>
      <p:sp>
        <p:nvSpPr>
          <p:cNvPr id="2" name="Curved Left Arrow 1">
            <a:hlinkClick r:id="rId3" action="ppaction://hlinksldjump"/>
          </p:cNvPr>
          <p:cNvSpPr/>
          <p:nvPr/>
        </p:nvSpPr>
        <p:spPr>
          <a:xfrm>
            <a:off x="6504709" y="5105400"/>
            <a:ext cx="381000" cy="8382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2109" y="76200"/>
            <a:ext cx="739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Friday</a:t>
            </a:r>
            <a:r>
              <a:rPr lang="en-US" sz="4000" smtClean="0"/>
              <a:t>, October </a:t>
            </a:r>
            <a:r>
              <a:rPr lang="en-US" sz="4000" smtClean="0"/>
              <a:t>26</a:t>
            </a:r>
            <a:r>
              <a:rPr lang="en-US" sz="4000" baseline="30000" smtClean="0"/>
              <a:t>th</a:t>
            </a:r>
            <a:r>
              <a:rPr lang="en-US" sz="4000" dirty="0" smtClean="0"/>
              <a:t>, 2012</a:t>
            </a:r>
          </a:p>
          <a:p>
            <a:pPr algn="ctr"/>
            <a:r>
              <a:rPr lang="en-US" sz="3600" u="sng" dirty="0" smtClean="0">
                <a:solidFill>
                  <a:srgbClr val="C00000"/>
                </a:solidFill>
              </a:rPr>
              <a:t>Unit 1</a:t>
            </a:r>
            <a:r>
              <a:rPr lang="en-US" sz="3600" smtClean="0">
                <a:solidFill>
                  <a:srgbClr val="C00000"/>
                </a:solidFill>
              </a:rPr>
              <a:t>: BACK TO SCHOOL</a:t>
            </a:r>
            <a:endParaRPr lang="en-US" sz="3600" dirty="0" smtClean="0">
              <a:solidFill>
                <a:srgbClr val="C00000"/>
              </a:solidFill>
            </a:endParaRPr>
          </a:p>
          <a:p>
            <a:pPr algn="ctr"/>
            <a:r>
              <a:rPr lang="en-US" sz="3600" smtClean="0">
                <a:solidFill>
                  <a:srgbClr val="0070C0"/>
                </a:solidFill>
              </a:rPr>
              <a:t>B. Names and addresses(4,5)</a:t>
            </a:r>
            <a:endParaRPr lang="vi-VN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828800"/>
            <a:ext cx="848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B4. Listen. Then </a:t>
            </a:r>
            <a:r>
              <a:rPr lang="en-US" sz="3200" smtClean="0">
                <a:solidFill>
                  <a:srgbClr val="C00000"/>
                </a:solidFill>
              </a:rPr>
              <a:t>practice </a:t>
            </a:r>
            <a:r>
              <a:rPr lang="en-US" sz="3200" smtClean="0">
                <a:solidFill>
                  <a:srgbClr val="C00000"/>
                </a:solidFill>
              </a:rPr>
              <a:t>with a </a:t>
            </a:r>
            <a:r>
              <a:rPr lang="en-US" sz="3200" smtClean="0">
                <a:solidFill>
                  <a:srgbClr val="C00000"/>
                </a:solidFill>
              </a:rPr>
              <a:t>partner.</a:t>
            </a:r>
            <a:endParaRPr lang="vi-V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2286000"/>
            <a:ext cx="56214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smtClean="0"/>
              <a:t>Vocabulary</a:t>
            </a:r>
          </a:p>
          <a:p>
            <a:pPr marL="457200" indent="-457200">
              <a:buFontTx/>
              <a:buChar char="-"/>
            </a:pPr>
            <a:r>
              <a:rPr lang="en-US" sz="3200" smtClean="0"/>
              <a:t>How far: </a:t>
            </a:r>
          </a:p>
          <a:p>
            <a:pPr marL="457200" indent="-457200">
              <a:buFontTx/>
              <a:buChar char="-"/>
            </a:pPr>
            <a:r>
              <a:rPr lang="en-US" sz="3200"/>
              <a:t>m</a:t>
            </a:r>
            <a:r>
              <a:rPr lang="en-US" sz="3200" smtClean="0"/>
              <a:t>eter:</a:t>
            </a:r>
          </a:p>
          <a:p>
            <a:pPr marL="457200" indent="-457200">
              <a:buFontTx/>
              <a:buChar char="-"/>
            </a:pPr>
            <a:r>
              <a:rPr lang="en-US" sz="3200"/>
              <a:t>k</a:t>
            </a:r>
            <a:r>
              <a:rPr lang="en-US" sz="3200" smtClean="0"/>
              <a:t>ilometer:</a:t>
            </a:r>
          </a:p>
          <a:p>
            <a:endParaRPr lang="en-US" sz="3200" smtClean="0"/>
          </a:p>
          <a:p>
            <a:r>
              <a:rPr lang="en-US" sz="3200" smtClean="0">
                <a:solidFill>
                  <a:srgbClr val="C00000"/>
                </a:solidFill>
              </a:rPr>
              <a:t>* How far?</a:t>
            </a:r>
          </a:p>
        </p:txBody>
      </p:sp>
      <p:pic>
        <p:nvPicPr>
          <p:cNvPr id="8" name="Picture 3" descr="C:\Users\Administrator\Downloads\donghoaq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6" y="2420502"/>
            <a:ext cx="5003245" cy="332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2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24986" y="838200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far?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830803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/>
              <a:t>2 kilometers    = 		meters</a:t>
            </a:r>
          </a:p>
          <a:p>
            <a:pPr>
              <a:lnSpc>
                <a:spcPct val="150000"/>
              </a:lnSpc>
            </a:pPr>
            <a:r>
              <a:rPr lang="en-US" sz="4000" smtClean="0"/>
              <a:t>3.5 kilometers = 		meters</a:t>
            </a:r>
          </a:p>
          <a:p>
            <a:pPr>
              <a:lnSpc>
                <a:spcPct val="150000"/>
              </a:lnSpc>
            </a:pPr>
            <a:r>
              <a:rPr lang="en-US" sz="4000" smtClean="0"/>
              <a:t>1500 meters   = 		kilometers</a:t>
            </a:r>
          </a:p>
          <a:p>
            <a:pPr>
              <a:lnSpc>
                <a:spcPct val="150000"/>
              </a:lnSpc>
            </a:pPr>
            <a:r>
              <a:rPr lang="en-US" sz="4000" smtClean="0"/>
              <a:t>3000 meters   =     </a:t>
            </a:r>
            <a:r>
              <a:rPr lang="en-US" sz="4000" smtClean="0">
                <a:solidFill>
                  <a:srgbClr val="FF0000"/>
                </a:solidFill>
              </a:rPr>
              <a:t>		</a:t>
            </a:r>
            <a:r>
              <a:rPr lang="en-US" sz="4000" smtClean="0"/>
              <a:t>kilometers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4546937"/>
            <a:ext cx="13716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smtClean="0">
                <a:solidFill>
                  <a:srgbClr val="FF0000"/>
                </a:solidFill>
              </a:rPr>
              <a:t> ?</a:t>
            </a:r>
            <a:endParaRPr lang="vi-VN" sz="40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3581400"/>
            <a:ext cx="1025499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 smtClean="0">
                <a:solidFill>
                  <a:srgbClr val="FF0000"/>
                </a:solidFill>
              </a:rPr>
              <a:t>?</a:t>
            </a:r>
            <a:endParaRPr lang="vi-VN" sz="40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2743200"/>
            <a:ext cx="1101699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 smtClean="0">
                <a:solidFill>
                  <a:srgbClr val="FF0000"/>
                </a:solidFill>
              </a:rPr>
              <a:t> ?</a:t>
            </a:r>
            <a:endParaRPr lang="vi-VN" sz="40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1828800"/>
            <a:ext cx="108091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 smtClean="0">
                <a:solidFill>
                  <a:srgbClr val="FF0000"/>
                </a:solidFill>
              </a:rPr>
              <a:t> ?</a:t>
            </a:r>
            <a:endParaRPr lang="vi-VN" sz="40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6158" y="2936907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   3500</a:t>
            </a:r>
            <a:endParaRPr lang="vi-VN" sz="40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9490" y="2020046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   2000</a:t>
            </a:r>
            <a:endParaRPr lang="vi-VN" sz="40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8492" y="3839051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    </a:t>
            </a:r>
            <a:r>
              <a:rPr lang="en-US" sz="4000" smtClean="0">
                <a:solidFill>
                  <a:srgbClr val="FF0000"/>
                </a:solidFill>
              </a:rPr>
              <a:t>1.5</a:t>
            </a:r>
            <a:endParaRPr lang="vi-VN" sz="40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4649" y="4764659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     3</a:t>
            </a:r>
            <a:endParaRPr lang="vi-VN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374</Words>
  <Application>Microsoft Office PowerPoint</Application>
  <PresentationFormat>On-screen Show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76</cp:revision>
  <dcterms:created xsi:type="dcterms:W3CDTF">2006-08-16T00:00:00Z</dcterms:created>
  <dcterms:modified xsi:type="dcterms:W3CDTF">2012-10-25T16:19:44Z</dcterms:modified>
</cp:coreProperties>
</file>