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  <a:srgbClr val="FF0066"/>
    <a:srgbClr val="00CC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78" y="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FB3C-61B2-40C7-98D1-E733CD438D51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5492-A3F3-4E8A-984C-A09B20FA8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FB3C-61B2-40C7-98D1-E733CD438D51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5492-A3F3-4E8A-984C-A09B20FA8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FB3C-61B2-40C7-98D1-E733CD438D51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5492-A3F3-4E8A-984C-A09B20FA8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FB3C-61B2-40C7-98D1-E733CD438D51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5492-A3F3-4E8A-984C-A09B20FA8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FB3C-61B2-40C7-98D1-E733CD438D51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5492-A3F3-4E8A-984C-A09B20FA8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FB3C-61B2-40C7-98D1-E733CD438D51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5492-A3F3-4E8A-984C-A09B20FA8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FB3C-61B2-40C7-98D1-E733CD438D51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5492-A3F3-4E8A-984C-A09B20FA8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FB3C-61B2-40C7-98D1-E733CD438D51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5492-A3F3-4E8A-984C-A09B20FA8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FB3C-61B2-40C7-98D1-E733CD438D51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5492-A3F3-4E8A-984C-A09B20FA8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FB3C-61B2-40C7-98D1-E733CD438D51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5492-A3F3-4E8A-984C-A09B20FA8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FB3C-61B2-40C7-98D1-E733CD438D51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5492-A3F3-4E8A-984C-A09B20FA8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2FB3C-61B2-40C7-98D1-E733CD438D51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45492-A3F3-4E8A-984C-A09B20FA8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ndAc>
      <p:stSnd>
        <p:snd r:embed="rId13" name="chimes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HP%20Mini\Desktop\TAPES\B&#192;I%20NGHE%20L&#7898;P%207\c&#225;c%20b&#224;i%20nghe%20English%207_Unit%201(&#273;&#227;%20&#273;&#243;ng%20g&#243;i%20file%20Audio)\03%20Track%203.mp3" TargetMode="Externa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HP%20Mini\Desktop\TAPES\B&#192;I%20NGHE%20L&#7898;P%207\c&#225;c%20b&#224;i%20nghe%20English%207_Unit%201(&#273;&#227;%20&#273;&#243;ng%20g&#243;i%20file%20Audio)\04%20Track%204.mp3" TargetMode="Externa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HP%20Mini\Desktop\TAPES\B&#192;I%20NGHE%20L&#7898;P%207\c&#225;c%20b&#224;i%20nghe%20English%207_Unit%201(&#273;&#227;%20&#273;&#243;ng%20g&#243;i%20file%20Audio)\01%20Track%201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HP%20Mini\Desktop\TAPES\B&#192;I%20NGHE%20L&#7898;P%207\c&#225;c%20b&#224;i%20nghe%20English%207_Unit%201(&#273;&#227;%20&#273;&#243;ng%20g&#243;i%20file%20Audio)\02%20Track%202.mp3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k37f706214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20875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7620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Baskerville Old Face" pitchFamily="18" charset="0"/>
                <a:cs typeface="Times New Roman" pitchFamily="18" charset="0"/>
              </a:rPr>
              <a:t>WELCOME</a:t>
            </a:r>
            <a:endParaRPr lang="en-US" sz="3200" b="1" dirty="0">
              <a:solidFill>
                <a:srgbClr val="FF0000"/>
              </a:solidFill>
              <a:latin typeface="Baskerville Old Fac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2133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UNIT 1: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BACK TO SCHOOL</a:t>
            </a:r>
            <a:endParaRPr lang="en-US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590800" y="3581400"/>
            <a:ext cx="4800600" cy="1905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A. Friends</a:t>
            </a:r>
            <a:endParaRPr lang="en-US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05000" y="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99"/>
                </a:solidFill>
              </a:rPr>
              <a:t>A,</a:t>
            </a:r>
            <a:endParaRPr lang="en-US" sz="3600" b="1" dirty="0">
              <a:solidFill>
                <a:srgbClr val="000099"/>
              </a:solidFill>
            </a:endParaRPr>
          </a:p>
        </p:txBody>
      </p:sp>
      <p:pic>
        <p:nvPicPr>
          <p:cNvPr id="6" name="03 Track 3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895600" y="0"/>
            <a:ext cx="457200" cy="457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838200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Mr.Tan</a:t>
            </a: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Hello, Lien. …………...................?</a:t>
            </a:r>
          </a:p>
          <a:p>
            <a:endParaRPr lang="en-US" sz="36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Miss Lien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………………..,thank you.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              ........................….., Tan?</a:t>
            </a:r>
          </a:p>
          <a:p>
            <a:pPr algn="just"/>
            <a:endParaRPr lang="en-US" sz="3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Mr.Tan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	: ……………….., but I’m very busy.</a:t>
            </a:r>
          </a:p>
          <a:p>
            <a:pPr algn="just"/>
            <a:endParaRPr lang="en-US" sz="36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Miss Lien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….......... …………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6800" y="6096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How are you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19050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Pretty good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8400" y="27432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How about you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62200" y="39624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bad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4600" y="51054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Me, too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3970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7" grpId="0"/>
      <p:bldP spid="9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04800"/>
            <a:ext cx="8001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B,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Nam  :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Good afternoon,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                                                  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………………………………..?</a:t>
            </a:r>
          </a:p>
          <a:p>
            <a:pPr>
              <a:lnSpc>
                <a:spcPct val="150000"/>
              </a:lnSpc>
            </a:pPr>
            <a:r>
              <a:rPr lang="en-US" sz="36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US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: ………., thanks. ……………………………, Nam?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Nam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………………………, thanks.</a:t>
            </a:r>
          </a:p>
          <a:p>
            <a:pPr>
              <a:lnSpc>
                <a:spcPct val="150000"/>
              </a:lnSpc>
            </a:pPr>
            <a:r>
              <a:rPr lang="en-US" sz="36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US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: I’m going to the lunch room.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Nam  :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Yes. …………….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17526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How is everything?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25146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Ok 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32766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How are you today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41910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Just fine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95600" y="58674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 am I 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3048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A5, Listen: </a:t>
            </a:r>
            <a:endParaRPr lang="en-US" sz="3600" b="1" u="sng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04 Track 4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971800" y="304800"/>
            <a:ext cx="533400" cy="5334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914400"/>
            <a:ext cx="4114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19600" y="990600"/>
            <a:ext cx="4267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733800"/>
            <a:ext cx="4114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95800" y="3810000"/>
            <a:ext cx="4279311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0" y="38100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43400" y="9906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19600" y="38862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9906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2" dur="5777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5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/>
      <p:bldP spid="11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066800"/>
            <a:ext cx="8610600" cy="5486400"/>
          </a:xfrm>
          <a:prstGeom prst="roundRect">
            <a:avLst/>
          </a:prstGeom>
          <a:ln w="38100">
            <a:prstDash val="dash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 Remember:</a:t>
            </a:r>
            <a:endParaRPr lang="en-US" sz="36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600200"/>
            <a:ext cx="297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I’m in class 7A.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So am I.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2400" y="1524000"/>
            <a:ext cx="190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 lot of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Lots of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Many </a:t>
            </a:r>
          </a:p>
        </p:txBody>
      </p:sp>
      <p:sp>
        <p:nvSpPr>
          <p:cNvPr id="8" name="Right Brace 7"/>
          <p:cNvSpPr/>
          <p:nvPr/>
        </p:nvSpPr>
        <p:spPr>
          <a:xfrm>
            <a:off x="5638800" y="1524000"/>
            <a:ext cx="304800" cy="16002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48400" y="1752600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(n)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4572000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She has a lot of friends.</a:t>
            </a: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lower-power-wallpaper-aster-blue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457200" y="9144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A1. Listen and practice with partners: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01 Track 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620000" y="1066800"/>
            <a:ext cx="304800" cy="304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85800" y="2057400"/>
            <a:ext cx="7010400" cy="3962400"/>
          </a:xfrm>
          <a:prstGeom prst="rect">
            <a:avLst/>
          </a:prstGeom>
          <a:ln w="38100">
            <a:solidFill>
              <a:srgbClr val="FF0000"/>
            </a:solidFill>
            <a:prstDash val="dashDot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: Hello,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Hi,Ba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Nice to meet you again.</a:t>
            </a:r>
          </a:p>
          <a:p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: Nice to see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you,too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: This is our new classmate.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Her’s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name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: Nice to meet you,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: Nice to meet you, too.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4908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228600"/>
            <a:ext cx="8534400" cy="6324600"/>
          </a:xfrm>
          <a:prstGeom prst="roundRect">
            <a:avLst/>
          </a:prstGeom>
          <a:ln w="57150">
            <a:prstDash val="dash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68580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u="sng" dirty="0" smtClean="0">
                <a:latin typeface="Times New Roman" pitchFamily="18" charset="0"/>
                <a:cs typeface="Times New Roman" pitchFamily="18" charset="0"/>
              </a:rPr>
              <a:t>Now answer :</a:t>
            </a:r>
            <a:endParaRPr lang="en-US" sz="32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7526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A, What is the new girl’s name?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327660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B, What class is she in?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48006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C, Who is also in class 7A?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2514600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3600" dirty="0" err="1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Her’s</a:t>
            </a:r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name is </a:t>
            </a:r>
            <a:r>
              <a:rPr lang="en-US" sz="3600" dirty="0" err="1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Hoa</a:t>
            </a:r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.</a:t>
            </a:r>
            <a:endParaRPr lang="en-US" sz="3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4038600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She’s in class 7A.</a:t>
            </a:r>
            <a:endParaRPr lang="en-US" sz="3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56388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Nam is also in class 7A.</a:t>
            </a:r>
            <a:endParaRPr lang="en-US" sz="36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ello-kitty-wallpaper-val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685800" y="381000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ym typeface="Wingdings"/>
              </a:rPr>
              <a:t></a:t>
            </a:r>
            <a:r>
              <a:rPr lang="en-US" sz="3600" b="1" dirty="0" smtClean="0">
                <a:sym typeface="Wingdings"/>
              </a:rPr>
              <a:t> </a:t>
            </a:r>
            <a:r>
              <a:rPr lang="en-US" sz="3600" b="1" u="sng" dirty="0" smtClean="0">
                <a:sym typeface="Wingdings"/>
              </a:rPr>
              <a:t>Structure:</a:t>
            </a:r>
            <a:endParaRPr lang="en-US" sz="3600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Nice to meet you.</a:t>
            </a:r>
            <a:endParaRPr lang="en-US" sz="4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362200" y="2209800"/>
            <a:ext cx="990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04800" y="2895600"/>
            <a:ext cx="6858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19200" y="25908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Nice to see you.</a:t>
            </a:r>
            <a:endParaRPr lang="en-US" sz="36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00" y="34290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Nice to meet you, too.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66800" y="45720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Nice to see you, too.</a:t>
            </a:r>
            <a:endParaRPr lang="en-US" sz="36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04800" y="4953000"/>
            <a:ext cx="6858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/>
      <p:bldP spid="13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381000" y="304800"/>
            <a:ext cx="8382000" cy="6172200"/>
          </a:xfrm>
          <a:prstGeom prst="flowChartAlternateProcess">
            <a:avLst/>
          </a:prstGeom>
          <a:ln w="38100">
            <a:prstDash val="dashDot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68580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000099"/>
                </a:solidFill>
                <a:latin typeface="Comic Sans MS" pitchFamily="66" charset="0"/>
              </a:rPr>
              <a:t>Example:</a:t>
            </a:r>
            <a:endParaRPr lang="en-US" sz="3200" b="1" u="sng" dirty="0">
              <a:solidFill>
                <a:srgbClr val="000099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5240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1, Long likes apples.</a:t>
            </a:r>
            <a:endParaRPr lang="en-US" sz="36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09600" y="2514600"/>
            <a:ext cx="762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00200" y="22098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So do I</a:t>
            </a:r>
            <a:r>
              <a:rPr lang="en-US" sz="36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29718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2, I’m study in class 7A1.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)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33400" y="3962400"/>
            <a:ext cx="762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447800" y="36576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So is </a:t>
            </a:r>
            <a:r>
              <a:rPr lang="en-US" sz="36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43434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3, </a:t>
            </a:r>
            <a:r>
              <a:rPr lang="en-US" sz="3600" b="1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Upin</a:t>
            </a:r>
            <a:r>
              <a:rPr lang="en-US" sz="36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likes listen to  hip-hop music.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Ipin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33400" y="5410200"/>
            <a:ext cx="762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47800" y="51054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So does </a:t>
            </a:r>
            <a:r>
              <a:rPr lang="en-US" sz="36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Upin</a:t>
            </a:r>
            <a:r>
              <a:rPr lang="en-US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2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62000" y="10668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So am I = Me, too</a:t>
            </a:r>
            <a:endParaRPr lang="en-US" sz="36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76400" y="2209800"/>
            <a:ext cx="6096000" cy="1600200"/>
          </a:xfrm>
          <a:prstGeom prst="rect">
            <a:avLst/>
          </a:prstGeom>
          <a:solidFill>
            <a:srgbClr val="FF99CC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So  +  be / </a:t>
            </a:r>
            <a:r>
              <a:rPr lang="en-US" sz="4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4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ĐT + S</a:t>
            </a:r>
            <a:endParaRPr lang="en-US" sz="4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1000" y="4267200"/>
            <a:ext cx="609600" cy="0"/>
          </a:xfrm>
          <a:prstGeom prst="straightConnector1">
            <a:avLst/>
          </a:prstGeom>
          <a:ln w="38100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43000" y="3962400"/>
            <a:ext cx="800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k37f7062147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-33625" y="0"/>
            <a:ext cx="9177625" cy="6858000"/>
          </a:xfrm>
        </p:spPr>
      </p:pic>
      <p:sp>
        <p:nvSpPr>
          <p:cNvPr id="5" name="TextBox 4"/>
          <p:cNvSpPr txBox="1"/>
          <p:nvPr/>
        </p:nvSpPr>
        <p:spPr>
          <a:xfrm>
            <a:off x="685800" y="3810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A2. Read:</a:t>
            </a: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1066801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FF0066"/>
                </a:solidFill>
                <a:sym typeface="Wingdings"/>
              </a:rPr>
              <a:t> Answer the questions:</a:t>
            </a:r>
            <a:endParaRPr lang="en-US" sz="3600" b="1" u="sng" dirty="0">
              <a:solidFill>
                <a:srgbClr val="FF0066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1905000"/>
            <a:ext cx="7467600" cy="4572000"/>
          </a:xfrm>
          <a:prstGeom prst="roundRect">
            <a:avLst/>
          </a:prstGeom>
          <a:ln w="38100">
            <a:prstDash val="dash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" y="2209800"/>
            <a:ext cx="6553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A, Where is </a:t>
            </a:r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from?</a:t>
            </a:r>
          </a:p>
          <a:p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B,Who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is she staying with?</a:t>
            </a:r>
          </a:p>
          <a:p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C,Does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have a lot of friends in Ha </a:t>
            </a:r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Noi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D,How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is her new school different from her old school?</a:t>
            </a:r>
          </a:p>
          <a:p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E,Why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unhappy?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304800"/>
            <a:ext cx="8610600" cy="6172200"/>
          </a:xfrm>
          <a:prstGeom prst="roundRect">
            <a:avLst/>
          </a:prstGeom>
          <a:ln w="57150">
            <a:prstDash val="lg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7620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is from Hue.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B, She is staying with her uncle and aunt in Ha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Noi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C, No, she doesn’t.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D, Her new school is bigger than her old school.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E, Because she misses her parents and her friends.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2286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A3. Listen and practice with a partner.</a:t>
            </a: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02 Track 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153400" y="457200"/>
            <a:ext cx="304800" cy="304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1000" y="12954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A4.Listen. Complete these dialogues:</a:t>
            </a: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362200"/>
            <a:ext cx="3962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How are you today?</a:t>
            </a:r>
          </a:p>
          <a:p>
            <a:r>
              <a:rPr lang="en-US" sz="32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How are you?</a:t>
            </a:r>
          </a:p>
          <a:p>
            <a:r>
              <a:rPr lang="en-US" sz="32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How is everything?</a:t>
            </a:r>
          </a:p>
          <a:p>
            <a:r>
              <a:rPr lang="en-US" sz="32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How about you?</a:t>
            </a:r>
            <a:endParaRPr lang="en-US" sz="32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81400" y="3995678"/>
            <a:ext cx="5181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Just fine. (</a:t>
            </a:r>
            <a:r>
              <a:rPr lang="en-US" sz="3600" b="1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ổn</a:t>
            </a:r>
            <a:r>
              <a:rPr lang="en-US" sz="36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r>
              <a:rPr lang="en-US" sz="36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Not bad. (</a:t>
            </a:r>
            <a:r>
              <a:rPr lang="en-US" sz="3600" b="1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tệ</a:t>
            </a:r>
            <a:r>
              <a:rPr lang="en-US" sz="36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36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6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Pretty good.  ( </a:t>
            </a:r>
            <a:r>
              <a:rPr lang="en-US" sz="3600" b="1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36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6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OK. ( </a:t>
            </a:r>
            <a:r>
              <a:rPr lang="en-US" sz="3600" b="1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Ổn</a:t>
            </a:r>
            <a:r>
              <a:rPr lang="en-US" sz="36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29200" y="2514600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So am I.</a:t>
            </a:r>
          </a:p>
          <a:p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Me, too.</a:t>
            </a:r>
            <a:endParaRPr lang="en-US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7" dur="2251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5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5" grpId="0"/>
      <p:bldP spid="7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430</Words>
  <Application>Microsoft Office PowerPoint</Application>
  <PresentationFormat>On-screen Show (4:3)</PresentationFormat>
  <Paragraphs>95</Paragraphs>
  <Slides>13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Baskerville Old Face</vt:lpstr>
      <vt:lpstr>Calibri</vt:lpstr>
      <vt:lpstr>Comic Sans MS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Mini</dc:creator>
  <cp:lastModifiedBy>Đỗ Khánh</cp:lastModifiedBy>
  <cp:revision>36</cp:revision>
  <dcterms:created xsi:type="dcterms:W3CDTF">2012-05-22T08:36:45Z</dcterms:created>
  <dcterms:modified xsi:type="dcterms:W3CDTF">2021-10-18T08:16:04Z</dcterms:modified>
</cp:coreProperties>
</file>