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media/media1.WAV" ContentType="audio/x-wav"/>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00" r:id="rId2"/>
    <p:sldId id="316" r:id="rId3"/>
    <p:sldId id="289" r:id="rId4"/>
    <p:sldId id="290" r:id="rId5"/>
    <p:sldId id="308" r:id="rId6"/>
    <p:sldId id="310" r:id="rId7"/>
    <p:sldId id="311" r:id="rId8"/>
    <p:sldId id="293" r:id="rId9"/>
    <p:sldId id="312" r:id="rId10"/>
    <p:sldId id="313" r:id="rId11"/>
    <p:sldId id="314" r:id="rId12"/>
    <p:sldId id="294" r:id="rId13"/>
    <p:sldId id="307" r:id="rId14"/>
    <p:sldId id="315" r:id="rId15"/>
    <p:sldId id="302" r:id="rId16"/>
    <p:sldId id="297" r:id="rId17"/>
    <p:sldId id="268" r:id="rId18"/>
    <p:sldId id="256" r:id="rId19"/>
    <p:sldId id="264" r:id="rId20"/>
    <p:sldId id="257" r:id="rId21"/>
    <p:sldId id="258" r:id="rId22"/>
    <p:sldId id="259" r:id="rId23"/>
    <p:sldId id="260" r:id="rId24"/>
    <p:sldId id="261" r:id="rId25"/>
    <p:sldId id="262" r:id="rId26"/>
    <p:sldId id="263" r:id="rId27"/>
    <p:sldId id="265" r:id="rId28"/>
    <p:sldId id="266" r:id="rId29"/>
    <p:sldId id="267"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0E45E-B326-449E-A62E-06D5290FE50F}" type="datetimeFigureOut">
              <a:rPr lang="en-SG" smtClean="0"/>
              <a:pPr/>
              <a:t>3/10/2021</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33331-46C9-4C96-A6A5-CF18D2F9E3F3}" type="slidenum">
              <a:rPr lang="en-SG" smtClean="0"/>
              <a:pPr/>
              <a:t>‹#›</a:t>
            </a:fld>
            <a:endParaRPr lang="en-SG"/>
          </a:p>
        </p:txBody>
      </p:sp>
    </p:spTree>
    <p:extLst>
      <p:ext uri="{BB962C8B-B14F-4D97-AF65-F5344CB8AC3E}">
        <p14:creationId xmlns="" xmlns:p14="http://schemas.microsoft.com/office/powerpoint/2010/main" val="345389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a:t>
            </a:fld>
            <a:endParaRPr lang="en-SG"/>
          </a:p>
        </p:txBody>
      </p:sp>
    </p:spTree>
    <p:extLst>
      <p:ext uri="{BB962C8B-B14F-4D97-AF65-F5344CB8AC3E}">
        <p14:creationId xmlns="" xmlns:p14="http://schemas.microsoft.com/office/powerpoint/2010/main" val="250880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10</a:t>
            </a:fld>
            <a:endParaRPr lang="en-SG"/>
          </a:p>
        </p:txBody>
      </p:sp>
    </p:spTree>
    <p:extLst>
      <p:ext uri="{BB962C8B-B14F-4D97-AF65-F5344CB8AC3E}">
        <p14:creationId xmlns="" xmlns:p14="http://schemas.microsoft.com/office/powerpoint/2010/main" val="290912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11</a:t>
            </a:fld>
            <a:endParaRPr lang="en-SG"/>
          </a:p>
        </p:txBody>
      </p:sp>
    </p:spTree>
    <p:extLst>
      <p:ext uri="{BB962C8B-B14F-4D97-AF65-F5344CB8AC3E}">
        <p14:creationId xmlns="" xmlns:p14="http://schemas.microsoft.com/office/powerpoint/2010/main" val="1714864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12</a:t>
            </a:fld>
            <a:endParaRPr lang="en-SG"/>
          </a:p>
        </p:txBody>
      </p:sp>
    </p:spTree>
    <p:extLst>
      <p:ext uri="{BB962C8B-B14F-4D97-AF65-F5344CB8AC3E}">
        <p14:creationId xmlns="" xmlns:p14="http://schemas.microsoft.com/office/powerpoint/2010/main" val="14043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13</a:t>
            </a:fld>
            <a:endParaRPr lang="en-SG"/>
          </a:p>
        </p:txBody>
      </p:sp>
    </p:spTree>
    <p:extLst>
      <p:ext uri="{BB962C8B-B14F-4D97-AF65-F5344CB8AC3E}">
        <p14:creationId xmlns="" xmlns:p14="http://schemas.microsoft.com/office/powerpoint/2010/main" val="102460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14</a:t>
            </a:fld>
            <a:endParaRPr lang="en-SG"/>
          </a:p>
        </p:txBody>
      </p:sp>
    </p:spTree>
    <p:extLst>
      <p:ext uri="{BB962C8B-B14F-4D97-AF65-F5344CB8AC3E}">
        <p14:creationId xmlns="" xmlns:p14="http://schemas.microsoft.com/office/powerpoint/2010/main" val="24848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15</a:t>
            </a:fld>
            <a:endParaRPr lang="en-SG"/>
          </a:p>
        </p:txBody>
      </p:sp>
    </p:spTree>
    <p:extLst>
      <p:ext uri="{BB962C8B-B14F-4D97-AF65-F5344CB8AC3E}">
        <p14:creationId xmlns="" xmlns:p14="http://schemas.microsoft.com/office/powerpoint/2010/main" val="2628756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16</a:t>
            </a:fld>
            <a:endParaRPr lang="en-SG"/>
          </a:p>
        </p:txBody>
      </p:sp>
    </p:spTree>
    <p:extLst>
      <p:ext uri="{BB962C8B-B14F-4D97-AF65-F5344CB8AC3E}">
        <p14:creationId xmlns="" xmlns:p14="http://schemas.microsoft.com/office/powerpoint/2010/main" val="25317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17</a:t>
            </a:fld>
            <a:endParaRPr lang="en-SG"/>
          </a:p>
        </p:txBody>
      </p:sp>
    </p:spTree>
    <p:extLst>
      <p:ext uri="{BB962C8B-B14F-4D97-AF65-F5344CB8AC3E}">
        <p14:creationId xmlns="" xmlns:p14="http://schemas.microsoft.com/office/powerpoint/2010/main" val="3257898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18</a:t>
            </a:fld>
            <a:endParaRPr lang="en-SG"/>
          </a:p>
        </p:txBody>
      </p:sp>
    </p:spTree>
    <p:extLst>
      <p:ext uri="{BB962C8B-B14F-4D97-AF65-F5344CB8AC3E}">
        <p14:creationId xmlns="" xmlns:p14="http://schemas.microsoft.com/office/powerpoint/2010/main" val="51992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19</a:t>
            </a:fld>
            <a:endParaRPr lang="en-SG"/>
          </a:p>
        </p:txBody>
      </p:sp>
    </p:spTree>
    <p:extLst>
      <p:ext uri="{BB962C8B-B14F-4D97-AF65-F5344CB8AC3E}">
        <p14:creationId xmlns="" xmlns:p14="http://schemas.microsoft.com/office/powerpoint/2010/main" val="349832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a:t>
            </a:fld>
            <a:endParaRPr lang="en-SG"/>
          </a:p>
        </p:txBody>
      </p:sp>
    </p:spTree>
    <p:extLst>
      <p:ext uri="{BB962C8B-B14F-4D97-AF65-F5344CB8AC3E}">
        <p14:creationId xmlns="" xmlns:p14="http://schemas.microsoft.com/office/powerpoint/2010/main" val="2508809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20</a:t>
            </a:fld>
            <a:endParaRPr lang="en-SG"/>
          </a:p>
        </p:txBody>
      </p:sp>
    </p:spTree>
    <p:extLst>
      <p:ext uri="{BB962C8B-B14F-4D97-AF65-F5344CB8AC3E}">
        <p14:creationId xmlns="" xmlns:p14="http://schemas.microsoft.com/office/powerpoint/2010/main" val="9983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21</a:t>
            </a:fld>
            <a:endParaRPr lang="en-SG"/>
          </a:p>
        </p:txBody>
      </p:sp>
    </p:spTree>
    <p:extLst>
      <p:ext uri="{BB962C8B-B14F-4D97-AF65-F5344CB8AC3E}">
        <p14:creationId xmlns="" xmlns:p14="http://schemas.microsoft.com/office/powerpoint/2010/main" val="252648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22</a:t>
            </a:fld>
            <a:endParaRPr lang="en-SG"/>
          </a:p>
        </p:txBody>
      </p:sp>
    </p:spTree>
    <p:extLst>
      <p:ext uri="{BB962C8B-B14F-4D97-AF65-F5344CB8AC3E}">
        <p14:creationId xmlns="" xmlns:p14="http://schemas.microsoft.com/office/powerpoint/2010/main" val="2619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23</a:t>
            </a:fld>
            <a:endParaRPr lang="en-SG"/>
          </a:p>
        </p:txBody>
      </p:sp>
    </p:spTree>
    <p:extLst>
      <p:ext uri="{BB962C8B-B14F-4D97-AF65-F5344CB8AC3E}">
        <p14:creationId xmlns="" xmlns:p14="http://schemas.microsoft.com/office/powerpoint/2010/main" val="307626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24</a:t>
            </a:fld>
            <a:endParaRPr lang="en-SG"/>
          </a:p>
        </p:txBody>
      </p:sp>
    </p:spTree>
    <p:extLst>
      <p:ext uri="{BB962C8B-B14F-4D97-AF65-F5344CB8AC3E}">
        <p14:creationId xmlns="" xmlns:p14="http://schemas.microsoft.com/office/powerpoint/2010/main" val="4093884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25</a:t>
            </a:fld>
            <a:endParaRPr lang="en-SG"/>
          </a:p>
        </p:txBody>
      </p:sp>
    </p:spTree>
    <p:extLst>
      <p:ext uri="{BB962C8B-B14F-4D97-AF65-F5344CB8AC3E}">
        <p14:creationId xmlns="" xmlns:p14="http://schemas.microsoft.com/office/powerpoint/2010/main" val="2168743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26</a:t>
            </a:fld>
            <a:endParaRPr lang="en-SG"/>
          </a:p>
        </p:txBody>
      </p:sp>
    </p:spTree>
    <p:extLst>
      <p:ext uri="{BB962C8B-B14F-4D97-AF65-F5344CB8AC3E}">
        <p14:creationId xmlns="" xmlns:p14="http://schemas.microsoft.com/office/powerpoint/2010/main" val="3691000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27</a:t>
            </a:fld>
            <a:endParaRPr lang="en-SG"/>
          </a:p>
        </p:txBody>
      </p:sp>
    </p:spTree>
    <p:extLst>
      <p:ext uri="{BB962C8B-B14F-4D97-AF65-F5344CB8AC3E}">
        <p14:creationId xmlns="" xmlns:p14="http://schemas.microsoft.com/office/powerpoint/2010/main" val="3465843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28</a:t>
            </a:fld>
            <a:endParaRPr lang="en-SG"/>
          </a:p>
        </p:txBody>
      </p:sp>
    </p:spTree>
    <p:extLst>
      <p:ext uri="{BB962C8B-B14F-4D97-AF65-F5344CB8AC3E}">
        <p14:creationId xmlns="" xmlns:p14="http://schemas.microsoft.com/office/powerpoint/2010/main" val="392721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29</a:t>
            </a:fld>
            <a:endParaRPr lang="en-SG"/>
          </a:p>
        </p:txBody>
      </p:sp>
    </p:spTree>
    <p:extLst>
      <p:ext uri="{BB962C8B-B14F-4D97-AF65-F5344CB8AC3E}">
        <p14:creationId xmlns="" xmlns:p14="http://schemas.microsoft.com/office/powerpoint/2010/main" val="2336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3</a:t>
            </a:fld>
            <a:endParaRPr lang="en-SG"/>
          </a:p>
        </p:txBody>
      </p:sp>
    </p:spTree>
    <p:extLst>
      <p:ext uri="{BB962C8B-B14F-4D97-AF65-F5344CB8AC3E}">
        <p14:creationId xmlns="" xmlns:p14="http://schemas.microsoft.com/office/powerpoint/2010/main" val="354194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30</a:t>
            </a:fld>
            <a:endParaRPr lang="en-SG"/>
          </a:p>
        </p:txBody>
      </p:sp>
    </p:spTree>
    <p:extLst>
      <p:ext uri="{BB962C8B-B14F-4D97-AF65-F5344CB8AC3E}">
        <p14:creationId xmlns="" xmlns:p14="http://schemas.microsoft.com/office/powerpoint/2010/main" val="806676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31</a:t>
            </a:fld>
            <a:endParaRPr lang="en-SG"/>
          </a:p>
        </p:txBody>
      </p:sp>
    </p:spTree>
    <p:extLst>
      <p:ext uri="{BB962C8B-B14F-4D97-AF65-F5344CB8AC3E}">
        <p14:creationId xmlns="" xmlns:p14="http://schemas.microsoft.com/office/powerpoint/2010/main" val="181769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4</a:t>
            </a:fld>
            <a:endParaRPr lang="en-SG"/>
          </a:p>
        </p:txBody>
      </p:sp>
    </p:spTree>
    <p:extLst>
      <p:ext uri="{BB962C8B-B14F-4D97-AF65-F5344CB8AC3E}">
        <p14:creationId xmlns="" xmlns:p14="http://schemas.microsoft.com/office/powerpoint/2010/main" val="549632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5</a:t>
            </a:fld>
            <a:endParaRPr lang="en-SG"/>
          </a:p>
        </p:txBody>
      </p:sp>
    </p:spTree>
    <p:extLst>
      <p:ext uri="{BB962C8B-B14F-4D97-AF65-F5344CB8AC3E}">
        <p14:creationId xmlns="" xmlns:p14="http://schemas.microsoft.com/office/powerpoint/2010/main" val="325259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6</a:t>
            </a:fld>
            <a:endParaRPr lang="en-SG"/>
          </a:p>
        </p:txBody>
      </p:sp>
    </p:spTree>
    <p:extLst>
      <p:ext uri="{BB962C8B-B14F-4D97-AF65-F5344CB8AC3E}">
        <p14:creationId xmlns="" xmlns:p14="http://schemas.microsoft.com/office/powerpoint/2010/main" val="32603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7</a:t>
            </a:fld>
            <a:endParaRPr lang="en-SG"/>
          </a:p>
        </p:txBody>
      </p:sp>
    </p:spTree>
    <p:extLst>
      <p:ext uri="{BB962C8B-B14F-4D97-AF65-F5344CB8AC3E}">
        <p14:creationId xmlns="" xmlns:p14="http://schemas.microsoft.com/office/powerpoint/2010/main" val="2710108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8</a:t>
            </a:fld>
            <a:endParaRPr lang="en-SG"/>
          </a:p>
        </p:txBody>
      </p:sp>
    </p:spTree>
    <p:extLst>
      <p:ext uri="{BB962C8B-B14F-4D97-AF65-F5344CB8AC3E}">
        <p14:creationId xmlns="" xmlns:p14="http://schemas.microsoft.com/office/powerpoint/2010/main" val="61928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30E33331-46C9-4C96-A6A5-CF18D2F9E3F3}" type="slidenum">
              <a:rPr lang="en-SG" smtClean="0"/>
              <a:pPr/>
              <a:t>9</a:t>
            </a:fld>
            <a:endParaRPr lang="en-SG"/>
          </a:p>
        </p:txBody>
      </p:sp>
    </p:spTree>
    <p:extLst>
      <p:ext uri="{BB962C8B-B14F-4D97-AF65-F5344CB8AC3E}">
        <p14:creationId xmlns="" xmlns:p14="http://schemas.microsoft.com/office/powerpoint/2010/main" val="39535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536743-65CA-4E54-A3D0-AF6B69C33F2C}" type="datetimeFigureOut">
              <a:rPr lang="en-US" smtClean="0"/>
              <a:pPr/>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3984992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27755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2939116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536743-65CA-4E54-A3D0-AF6B69C33F2C}" type="datetimeFigureOut">
              <a:rPr lang="en-US" smtClean="0"/>
              <a:pPr/>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174019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536743-65CA-4E54-A3D0-AF6B69C33F2C}" type="datetimeFigureOut">
              <a:rPr lang="en-US" smtClean="0"/>
              <a:pPr/>
              <a:t>10/3/2021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403812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536743-65CA-4E54-A3D0-AF6B69C33F2C}" type="datetimeFigureOut">
              <a:rPr lang="en-US" smtClean="0"/>
              <a:pPr/>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253769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36743-65CA-4E54-A3D0-AF6B69C33F2C}" type="datetimeFigureOut">
              <a:rPr lang="en-US" smtClean="0"/>
              <a:pPr/>
              <a:t>10/3/2021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581962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536743-65CA-4E54-A3D0-AF6B69C33F2C}" type="datetimeFigureOut">
              <a:rPr lang="en-US" smtClean="0"/>
              <a:pPr/>
              <a:t>10/3/2021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395641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36743-65CA-4E54-A3D0-AF6B69C33F2C}" type="datetimeFigureOut">
              <a:rPr lang="en-US" smtClean="0"/>
              <a:pPr/>
              <a:t>10/3/2021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193621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314231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536743-65CA-4E54-A3D0-AF6B69C33F2C}" type="datetimeFigureOut">
              <a:rPr lang="en-US" smtClean="0"/>
              <a:pPr/>
              <a:t>10/3/2021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216281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36743-65CA-4E54-A3D0-AF6B69C33F2C}" type="datetimeFigureOut">
              <a:rPr lang="en-US" smtClean="0"/>
              <a:pPr/>
              <a:t>10/3/2021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F0626-AAA1-4039-9983-05F6EDC29BF0}" type="slidenum">
              <a:rPr lang="en-US" smtClean="0"/>
              <a:pPr/>
              <a:t>‹#›</a:t>
            </a:fld>
            <a:endParaRPr lang="en-US"/>
          </a:p>
        </p:txBody>
      </p:sp>
    </p:spTree>
    <p:extLst>
      <p:ext uri="{BB962C8B-B14F-4D97-AF65-F5344CB8AC3E}">
        <p14:creationId xmlns="" xmlns:p14="http://schemas.microsoft.com/office/powerpoint/2010/main" val="97130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slide" Target="slide23.xml"/><Relationship Id="rId3" Type="http://schemas.openxmlformats.org/officeDocument/2006/relationships/image" Target="../media/image16.png"/><Relationship Id="rId21" Type="http://schemas.openxmlformats.org/officeDocument/2006/relationships/slide" Target="slide26.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22.xml"/><Relationship Id="rId2" Type="http://schemas.openxmlformats.org/officeDocument/2006/relationships/notesSlide" Target="../notesSlides/notesSlide18.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slide" Target="slide29.xml"/><Relationship Id="rId5" Type="http://schemas.openxmlformats.org/officeDocument/2006/relationships/image" Target="../media/image18.png"/><Relationship Id="rId15" Type="http://schemas.openxmlformats.org/officeDocument/2006/relationships/slide" Target="slide20.xml"/><Relationship Id="rId23" Type="http://schemas.openxmlformats.org/officeDocument/2006/relationships/slide" Target="slide28.xml"/><Relationship Id="rId10" Type="http://schemas.openxmlformats.org/officeDocument/2006/relationships/image" Target="../media/image23.png"/><Relationship Id="rId19" Type="http://schemas.openxmlformats.org/officeDocument/2006/relationships/slide" Target="slide24.xml"/><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4.png"/><Relationship Id="rId22" Type="http://schemas.openxmlformats.org/officeDocument/2006/relationships/slide" Target="slide2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18.xml"/></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slide" Target="slide18.xml"/></Relationships>
</file>

<file path=ppt/slides/_rels/slide2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audio" Target="../media/audio2.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7.xml"/><Relationship Id="rId7" Type="http://schemas.openxmlformats.org/officeDocument/2006/relationships/slideLayout" Target="../slideLayouts/slideLayout2.xml"/><Relationship Id="rId12" Type="http://schemas.openxmlformats.org/officeDocument/2006/relationships/image" Target="../media/image3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9.xml"/><Relationship Id="rId11" Type="http://schemas.microsoft.com/office/2007/relationships/media" Target="../media/media1.WAV"/><Relationship Id="rId5" Type="http://schemas.openxmlformats.org/officeDocument/2006/relationships/video" Target="NULL" TargetMode="External"/><Relationship Id="rId10" Type="http://schemas.openxmlformats.org/officeDocument/2006/relationships/image" Target="../media/image5.png"/><Relationship Id="rId4" Type="http://schemas.openxmlformats.org/officeDocument/2006/relationships/tags" Target="../tags/tag8.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 xmlns:a16="http://schemas.microsoft.com/office/drawing/2014/main" id="{F0FF22D3-A276-49AA-8017-EC70DCDE874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21852" y="761988"/>
            <a:ext cx="6096012" cy="6096012"/>
          </a:xfrm>
          <a:prstGeom prst="rect">
            <a:avLst/>
          </a:prstGeom>
        </p:spPr>
      </p:pic>
      <p:sp>
        <p:nvSpPr>
          <p:cNvPr id="8" name="Cloud 7">
            <a:extLst>
              <a:ext uri="{FF2B5EF4-FFF2-40B4-BE49-F238E27FC236}">
                <a16:creationId xmlns="" xmlns:a16="http://schemas.microsoft.com/office/drawing/2014/main" id="{87BD66A7-48BF-425C-A20E-15E71D2232F9}"/>
              </a:ext>
            </a:extLst>
          </p:cNvPr>
          <p:cNvSpPr/>
          <p:nvPr/>
        </p:nvSpPr>
        <p:spPr>
          <a:xfrm>
            <a:off x="285135" y="334297"/>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cs typeface="Times New Roman" panose="02020603050405020304" pitchFamily="18" charset="0"/>
              </a:rPr>
              <a:t>ư</a:t>
            </a:r>
            <a:r>
              <a:rPr lang="en-SG" sz="2400" dirty="0" err="1">
                <a:latin typeface="Times New Roman" panose="02020603050405020304" pitchFamily="18" charset="0"/>
                <a:cs typeface="Times New Roman" panose="02020603050405020304" pitchFamily="18" charset="0"/>
              </a:rPr>
              <a:t>ợc</a:t>
            </a:r>
            <a:r>
              <a:rPr lang="en-SG" sz="2400" dirty="0">
                <a:latin typeface="Times New Roman" panose="02020603050405020304" pitchFamily="18" charset="0"/>
                <a:cs typeface="Times New Roman" panose="02020603050405020304" pitchFamily="18" charset="0"/>
              </a:rPr>
              <a:t> bao </a:t>
            </a:r>
            <a:r>
              <a:rPr lang="en-SG" sz="2400" dirty="0" err="1">
                <a:latin typeface="Times New Roman" panose="02020603050405020304" pitchFamily="18" charset="0"/>
                <a:cs typeface="Times New Roman" panose="02020603050405020304" pitchFamily="18" charset="0"/>
              </a:rPr>
              <a:t>nhiêu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điểm</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solidFill>
                  <a:srgbClr val="FF0000"/>
                </a:solidFill>
                <a:latin typeface="Times New Roman" panose="02020603050405020304" pitchFamily="18" charset="0"/>
                <a:cs typeface="Times New Roman" panose="02020603050405020304" pitchFamily="18" charset="0"/>
              </a:rPr>
              <a:t>Cả</a:t>
            </a:r>
            <a:r>
              <a:rPr lang="en-SG" sz="2400" dirty="0">
                <a:solidFill>
                  <a:srgbClr val="FF0000"/>
                </a:solidFill>
                <a:latin typeface="Times New Roman" panose="02020603050405020304" pitchFamily="18" charset="0"/>
                <a:cs typeface="Times New Roman" panose="02020603050405020304" pitchFamily="18" charset="0"/>
              </a:rPr>
              <a:t> 2 </a:t>
            </a:r>
            <a:r>
              <a:rPr lang="en-SG" sz="2400" dirty="0" err="1">
                <a:solidFill>
                  <a:srgbClr val="FF0000"/>
                </a:solidFill>
                <a:latin typeface="Times New Roman" panose="02020603050405020304" pitchFamily="18" charset="0"/>
                <a:cs typeface="Times New Roman" panose="02020603050405020304" pitchFamily="18" charset="0"/>
              </a:rPr>
              <a:t>bạn</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đều</a:t>
            </a:r>
            <a:r>
              <a:rPr lang="en-SG" sz="2400" dirty="0">
                <a:solidFill>
                  <a:srgbClr val="FF0000"/>
                </a:solidFill>
                <a:latin typeface="Times New Roman" panose="02020603050405020304" pitchFamily="18" charset="0"/>
                <a:cs typeface="Times New Roman" panose="02020603050405020304" pitchFamily="18" charset="0"/>
              </a:rPr>
              <a:t> đ</a:t>
            </a:r>
            <a:r>
              <a:rPr lang="vi-VN" sz="2400" dirty="0">
                <a:solidFill>
                  <a:srgbClr val="FF0000"/>
                </a:solidFill>
                <a:latin typeface="Times New Roman" panose="02020603050405020304" pitchFamily="18" charset="0"/>
                <a:cs typeface="Times New Roman" panose="02020603050405020304" pitchFamily="18" charset="0"/>
              </a:rPr>
              <a:t>ư</a:t>
            </a:r>
            <a:r>
              <a:rPr lang="en-SG" sz="2400" dirty="0" err="1">
                <a:solidFill>
                  <a:srgbClr val="FF0000"/>
                </a:solidFill>
                <a:latin typeface="Times New Roman" panose="02020603050405020304" pitchFamily="18" charset="0"/>
                <a:cs typeface="Times New Roman" panose="02020603050405020304" pitchFamily="18" charset="0"/>
              </a:rPr>
              <a:t>ợc</a:t>
            </a:r>
            <a:r>
              <a:rPr lang="en-SG" sz="2400" dirty="0">
                <a:solidFill>
                  <a:srgbClr val="FF0000"/>
                </a:solidFill>
                <a:latin typeface="Times New Roman" panose="02020603050405020304" pitchFamily="18" charset="0"/>
                <a:cs typeface="Times New Roman" panose="02020603050405020304" pitchFamily="18" charset="0"/>
              </a:rPr>
              <a:t> 9 </a:t>
            </a:r>
            <a:r>
              <a:rPr lang="en-SG" sz="2400" dirty="0" err="1">
                <a:solidFill>
                  <a:srgbClr val="FF0000"/>
                </a:solidFill>
                <a:latin typeface="Times New Roman" panose="02020603050405020304" pitchFamily="18" charset="0"/>
                <a:cs typeface="Times New Roman" panose="02020603050405020304" pitchFamily="18" charset="0"/>
              </a:rPr>
              <a:t>nhé</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Cố</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gắng</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phát</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huy</a:t>
            </a:r>
            <a:r>
              <a:rPr lang="en-SG" sz="2400" dirty="0">
                <a:solidFill>
                  <a:srgbClr val="FF0000"/>
                </a:solidFill>
                <a:latin typeface="Times New Roman" panose="02020603050405020304" pitchFamily="18" charset="0"/>
                <a:cs typeface="Times New Roman" panose="02020603050405020304" pitchFamily="18" charset="0"/>
              </a:rPr>
              <a:t> </a:t>
            </a:r>
            <a:r>
              <a:rPr lang="en-SG" sz="2400" dirty="0" err="1">
                <a:solidFill>
                  <a:srgbClr val="FF0000"/>
                </a:solidFill>
                <a:latin typeface="Times New Roman" panose="02020603050405020304" pitchFamily="18" charset="0"/>
                <a:cs typeface="Times New Roman" panose="02020603050405020304" pitchFamily="18" charset="0"/>
              </a:rPr>
              <a:t>nha</a:t>
            </a:r>
            <a:r>
              <a:rPr lang="en-SG" sz="2400" dirty="0">
                <a:solidFill>
                  <a:srgbClr val="FF0000"/>
                </a:solidFill>
                <a:latin typeface="Times New Roman" panose="02020603050405020304" pitchFamily="18" charset="0"/>
                <a:cs typeface="Times New Roman" panose="02020603050405020304" pitchFamily="18" charset="0"/>
              </a:rPr>
              <a:t>!</a:t>
            </a:r>
          </a:p>
        </p:txBody>
      </p:sp>
      <p:sp>
        <p:nvSpPr>
          <p:cNvPr id="11" name="Cloud 10">
            <a:extLst>
              <a:ext uri="{FF2B5EF4-FFF2-40B4-BE49-F238E27FC236}">
                <a16:creationId xmlns=""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em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cảm</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a:latin typeface="Times New Roman" panose="02020603050405020304" pitchFamily="18" charset="0"/>
                <a:cs typeface="Times New Roman" panose="02020603050405020304" pitchFamily="18" charset="0"/>
              </a:rPr>
              <a:t>n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ạ!</a:t>
            </a:r>
          </a:p>
        </p:txBody>
      </p:sp>
    </p:spTree>
    <p:extLst>
      <p:ext uri="{BB962C8B-B14F-4D97-AF65-F5344CB8AC3E}">
        <p14:creationId xmlns="" xmlns:p14="http://schemas.microsoft.com/office/powerpoint/2010/main" val="348849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 xmlns:a16="http://schemas.microsoft.com/office/drawing/2014/main" id="{997FF005-8E98-412B-A52F-5398FD65F466}"/>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 xmlns:a16="http://schemas.microsoft.com/office/drawing/2014/main" id="{B2B1BCF1-224C-4A59-83C6-A93A3740E642}"/>
              </a:ext>
            </a:extLst>
          </p:cNvPr>
          <p:cNvSpPr txBox="1"/>
          <p:nvPr/>
        </p:nvSpPr>
        <p:spPr>
          <a:xfrm>
            <a:off x="5574767" y="2250182"/>
            <a:ext cx="6300646" cy="1200329"/>
          </a:xfrm>
          <a:prstGeom prst="rect">
            <a:avLst/>
          </a:prstGeom>
          <a:noFill/>
        </p:spPr>
        <p:txBody>
          <a:bodyPr wrap="square" rtlCol="0">
            <a:spAutoFit/>
          </a:bodyPr>
          <a:lstStyle/>
          <a:p>
            <a:pPr algn="just">
              <a:spcBef>
                <a:spcPct val="50000"/>
              </a:spcBef>
            </a:pPr>
            <a:r>
              <a:rPr lang="en-US" altLang="en-US" sz="3600" dirty="0" err="1">
                <a:latin typeface="Times New Roman" panose="02020603050405020304" pitchFamily="18" charset="0"/>
                <a:cs typeface="Times New Roman" panose="02020603050405020304" pitchFamily="18" charset="0"/>
              </a:rPr>
              <a:t>Nội</a:t>
            </a:r>
            <a:r>
              <a:rPr lang="en-US" altLang="en-US" sz="3600" dirty="0">
                <a:latin typeface="Times New Roman" panose="02020603050405020304" pitchFamily="18" charset="0"/>
                <a:cs typeface="Times New Roman" panose="02020603050405020304" pitchFamily="18" charset="0"/>
              </a:rPr>
              <a:t> dung in </a:t>
            </a:r>
            <a:r>
              <a:rPr lang="en-US" altLang="en-US" sz="3600" dirty="0" err="1">
                <a:latin typeface="Times New Roman" panose="02020603050405020304" pitchFamily="18" charset="0"/>
                <a:cs typeface="Times New Roman" panose="02020603050405020304" pitchFamily="18" charset="0"/>
              </a:rPr>
              <a:t>đậm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dụ</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thuật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lại</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 xmlns:a16="http://schemas.microsoft.com/office/drawing/2014/main" id="{4FEF2AAD-9394-4DA4-9B63-893DCE5132FF}"/>
              </a:ext>
            </a:extLst>
          </p:cNvPr>
          <p:cNvSpPr txBox="1"/>
          <p:nvPr/>
        </p:nvSpPr>
        <p:spPr>
          <a:xfrm>
            <a:off x="5574767" y="3796031"/>
            <a:ext cx="6300646" cy="1200329"/>
          </a:xfrm>
          <a:prstGeom prst="rect">
            <a:avLst/>
          </a:prstGeom>
          <a:noFill/>
        </p:spPr>
        <p:txBody>
          <a:bodyPr wrap="square" rtlCol="0">
            <a:spAutoFit/>
          </a:bodyPr>
          <a:lstStyle/>
          <a:p>
            <a:pPr>
              <a:spcBef>
                <a:spcPct val="50000"/>
              </a:spcBef>
            </a:pP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Không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được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đặt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trong</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dấu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ngoặc</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kép</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 xmlns:a16="http://schemas.microsoft.com/office/drawing/2014/main" id="{5EF4B1E4-3F52-45B8-865E-ADDC54091AAF}"/>
              </a:ext>
            </a:extLst>
          </p:cNvPr>
          <p:cNvSpPr txBox="1">
            <a:spLocks noChangeArrowheads="1"/>
          </p:cNvSpPr>
          <p:nvPr/>
        </p:nvSpPr>
        <p:spPr bwMode="auto">
          <a:xfrm>
            <a:off x="6550541" y="5416135"/>
            <a:ext cx="54864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dirty="0" err="1">
                <a:solidFill>
                  <a:srgbClr val="FF0000"/>
                </a:solidFill>
                <a:latin typeface="Times New Roman" panose="02020603050405020304" pitchFamily="18" charset="0"/>
                <a:cs typeface="Times New Roman" panose="02020603050405020304" pitchFamily="18" charset="0"/>
              </a:rPr>
              <a:t>Cách</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dẫn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gián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tiếp</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5391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 xmlns:a16="http://schemas.microsoft.com/office/drawing/2014/main" id="{480B6EE7-AADB-4606-9645-BF8FC197966D}"/>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6A856FC0-FB52-41E5-B3A7-6DB2399D8459}"/>
              </a:ext>
            </a:extLst>
          </p:cNvPr>
          <p:cNvSpPr/>
          <p:nvPr/>
        </p:nvSpPr>
        <p:spPr>
          <a:xfrm>
            <a:off x="4207298" y="2031921"/>
            <a:ext cx="7273502" cy="1661993"/>
          </a:xfrm>
          <a:prstGeom prst="rect">
            <a:avLst/>
          </a:prstGeom>
        </p:spPr>
        <p:txBody>
          <a:bodyPr wrap="square">
            <a:spAutoFit/>
          </a:bodyPr>
          <a:lstStyle/>
          <a:p>
            <a:pPr algn="ctr"/>
            <a:r>
              <a:rPr lang="en-US" altLang="en-US" sz="3400" b="1" dirty="0" err="1">
                <a:solidFill>
                  <a:srgbClr val="7030A0"/>
                </a:solidFill>
                <a:latin typeface="Times New Roman" panose="02020603050405020304" pitchFamily="18" charset="0"/>
                <a:cs typeface="Times New Roman" panose="02020603050405020304" pitchFamily="18" charset="0"/>
              </a:rPr>
              <a:t>Có</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thể</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chuyển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từ</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trực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sang </a:t>
            </a:r>
            <a:r>
              <a:rPr lang="en-US" altLang="en-US" sz="3400" b="1" dirty="0" err="1">
                <a:solidFill>
                  <a:srgbClr val="7030A0"/>
                </a:solidFill>
                <a:latin typeface="Times New Roman" panose="02020603050405020304" pitchFamily="18" charset="0"/>
                <a:cs typeface="Times New Roman" panose="02020603050405020304" pitchFamily="18" charset="0"/>
              </a:rPr>
              <a:t>lời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dẫn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gián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tiếp</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hoặc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ngược</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lại</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cần</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chú</a:t>
            </a:r>
            <a:r>
              <a:rPr lang="en-US" altLang="en-US" sz="3400" b="1" dirty="0">
                <a:solidFill>
                  <a:srgbClr val="7030A0"/>
                </a:solidFill>
                <a:latin typeface="Times New Roman" panose="02020603050405020304" pitchFamily="18" charset="0"/>
                <a:cs typeface="Times New Roman" panose="02020603050405020304" pitchFamily="18" charset="0"/>
              </a:rPr>
              <a:t> ý </a:t>
            </a:r>
            <a:r>
              <a:rPr lang="en-US" altLang="en-US" sz="3400" b="1" dirty="0" err="1">
                <a:solidFill>
                  <a:srgbClr val="7030A0"/>
                </a:solidFill>
                <a:latin typeface="Times New Roman" panose="02020603050405020304" pitchFamily="18" charset="0"/>
                <a:cs typeface="Times New Roman" panose="02020603050405020304" pitchFamily="18" charset="0"/>
              </a:rPr>
              <a:t>điều</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chỉnh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cho</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thích</a:t>
            </a:r>
            <a:r>
              <a:rPr lang="en-US" altLang="en-US" sz="3400" b="1" dirty="0">
                <a:solidFill>
                  <a:srgbClr val="7030A0"/>
                </a:solidFill>
                <a:latin typeface="Times New Roman" panose="02020603050405020304" pitchFamily="18" charset="0"/>
                <a:cs typeface="Times New Roman" panose="02020603050405020304" pitchFamily="18" charset="0"/>
              </a:rPr>
              <a:t> </a:t>
            </a:r>
            <a:r>
              <a:rPr lang="en-US" altLang="en-US" sz="3400" b="1" dirty="0" err="1">
                <a:solidFill>
                  <a:srgbClr val="7030A0"/>
                </a:solidFill>
                <a:latin typeface="Times New Roman" panose="02020603050405020304" pitchFamily="18" charset="0"/>
                <a:cs typeface="Times New Roman" panose="02020603050405020304" pitchFamily="18" charset="0"/>
              </a:rPr>
              <a:t>hợp</a:t>
            </a:r>
            <a:endParaRPr lang="en-SG" sz="3400" b="1" dirty="0">
              <a:solidFill>
                <a:srgbClr val="7030A0"/>
              </a:solidFill>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 xmlns:a16="http://schemas.microsoft.com/office/drawing/2014/main" id="{B3E45F1C-7525-456D-BBAA-8A785A8805F3}"/>
              </a:ext>
            </a:extLst>
          </p:cNvPr>
          <p:cNvSpPr txBox="1">
            <a:spLocks noChangeArrowheads="1"/>
          </p:cNvSpPr>
          <p:nvPr/>
        </p:nvSpPr>
        <p:spPr bwMode="auto">
          <a:xfrm>
            <a:off x="4294188" y="4292600"/>
            <a:ext cx="7391400"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a:solidFill>
                  <a:srgbClr val="CC0000"/>
                </a:solidFill>
                <a:latin typeface="Times New Roman" panose="02020603050405020304" pitchFamily="18" charset="0"/>
                <a:cs typeface="Times New Roman" panose="02020603050405020304" pitchFamily="18" charset="0"/>
              </a:rPr>
              <a:t>“</a:t>
            </a:r>
            <a:r>
              <a:rPr lang="en-US" altLang="en-US" sz="3200" dirty="0" err="1">
                <a:solidFill>
                  <a:srgbClr val="CC0000"/>
                </a:solidFill>
                <a:latin typeface="Times New Roman" panose="02020603050405020304" pitchFamily="18" charset="0"/>
                <a:cs typeface="Times New Roman" panose="02020603050405020304" pitchFamily="18" charset="0"/>
              </a:rPr>
              <a:t>Ngày</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mai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tôi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đi</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Hà</a:t>
            </a:r>
            <a:r>
              <a:rPr lang="en-US" altLang="en-US" sz="3200" dirty="0">
                <a:solidFill>
                  <a:srgbClr val="CC0000"/>
                </a:solidFill>
                <a:latin typeface="Times New Roman" panose="02020603050405020304" pitchFamily="18" charset="0"/>
                <a:cs typeface="Times New Roman" panose="02020603050405020304" pitchFamily="18" charset="0"/>
              </a:rPr>
              <a:t> </a:t>
            </a:r>
            <a:r>
              <a:rPr lang="en-US" altLang="en-US" sz="3200" dirty="0" err="1">
                <a:solidFill>
                  <a:srgbClr val="CC0000"/>
                </a:solidFill>
                <a:latin typeface="Times New Roman" panose="02020603050405020304" pitchFamily="18" charset="0"/>
                <a:cs typeface="Times New Roman" panose="02020603050405020304" pitchFamily="18" charset="0"/>
              </a:rPr>
              <a:t>Nội</a:t>
            </a:r>
            <a:r>
              <a:rPr lang="en-US" altLang="en-US" sz="3200" dirty="0">
                <a:solidFill>
                  <a:srgbClr val="CC0000"/>
                </a:solidFill>
                <a:latin typeface="Times New Roman" panose="02020603050405020304" pitchFamily="18" charset="0"/>
                <a:cs typeface="Times New Roman" panose="02020603050405020304" pitchFamily="18" charset="0"/>
              </a:rPr>
              <a:t>.”</a:t>
            </a:r>
          </a:p>
          <a:p>
            <a:r>
              <a:rPr lang="en-US" altLang="en-US" sz="3200" dirty="0">
                <a:solidFill>
                  <a:srgbClr val="CC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cs typeface="Times New Roman" panose="02020603050405020304" pitchFamily="18" charset="0"/>
              </a:rPr>
              <a:t>Nam </a:t>
            </a:r>
            <a:r>
              <a:rPr lang="en-US" altLang="en-US" sz="3200" dirty="0" err="1">
                <a:latin typeface="Times New Roman" panose="02020603050405020304" pitchFamily="18" charset="0"/>
                <a:cs typeface="Times New Roman" panose="02020603050405020304" pitchFamily="18" charset="0"/>
              </a:rPr>
              <a:t>nói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rằng</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ngày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mai</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bạn</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ấy</a:t>
            </a:r>
            <a:r>
              <a:rPr lang="en-US" altLang="en-US" sz="3200" dirty="0">
                <a:solidFill>
                  <a:srgbClr val="006600"/>
                </a:solidFill>
                <a:latin typeface="Times New Roman" panose="02020603050405020304" pitchFamily="18" charset="0"/>
                <a:cs typeface="Times New Roman" panose="02020603050405020304" pitchFamily="18" charset="0"/>
              </a:rPr>
              <a:t> </a:t>
            </a:r>
            <a:r>
              <a:rPr lang="en-US" altLang="en-US" sz="3200" dirty="0" err="1">
                <a:solidFill>
                  <a:srgbClr val="006600"/>
                </a:solidFill>
                <a:latin typeface="Times New Roman" panose="02020603050405020304" pitchFamily="18" charset="0"/>
                <a:cs typeface="Times New Roman" panose="02020603050405020304" pitchFamily="18" charset="0"/>
              </a:rPr>
              <a:t>đi</a:t>
            </a:r>
            <a:r>
              <a:rPr lang="en-US" altLang="en-US" sz="3200" dirty="0">
                <a:solidFill>
                  <a:srgbClr val="006600"/>
                </a:solidFill>
                <a:latin typeface="Times New Roman" panose="02020603050405020304" pitchFamily="18" charset="0"/>
                <a:cs typeface="Times New Roman" panose="02020603050405020304" pitchFamily="18" charset="0"/>
              </a:rPr>
              <a:t> HN.</a:t>
            </a:r>
          </a:p>
        </p:txBody>
      </p:sp>
    </p:spTree>
    <p:extLst>
      <p:ext uri="{BB962C8B-B14F-4D97-AF65-F5344CB8AC3E}">
        <p14:creationId xmlns="" xmlns:p14="http://schemas.microsoft.com/office/powerpoint/2010/main" val="3077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aphicFrame>
        <p:nvGraphicFramePr>
          <p:cNvPr id="3" name="Group 31">
            <a:extLst>
              <a:ext uri="{FF2B5EF4-FFF2-40B4-BE49-F238E27FC236}">
                <a16:creationId xmlns="" xmlns:a16="http://schemas.microsoft.com/office/drawing/2014/main" id="{1FFDB831-B1BA-44E9-A6B4-1E50B2B52C2A}"/>
              </a:ext>
            </a:extLst>
          </p:cNvPr>
          <p:cNvGraphicFramePr>
            <a:graphicFrameLocks/>
          </p:cNvGraphicFramePr>
          <p:nvPr>
            <p:extLst>
              <p:ext uri="{D42A27DB-BD31-4B8C-83A1-F6EECF244321}">
                <p14:modId xmlns="" xmlns:p14="http://schemas.microsoft.com/office/powerpoint/2010/main" val="96057013"/>
              </p:ext>
            </p:extLst>
          </p:nvPr>
        </p:nvGraphicFramePr>
        <p:xfrm>
          <a:off x="412135" y="2168434"/>
          <a:ext cx="11367729" cy="4367494"/>
        </p:xfrm>
        <a:graphic>
          <a:graphicData uri="http://schemas.openxmlformats.org/drawingml/2006/table">
            <a:tbl>
              <a:tblPr/>
              <a:tblGrid>
                <a:gridCol w="1652230">
                  <a:extLst>
                    <a:ext uri="{9D8B030D-6E8A-4147-A177-3AD203B41FA5}">
                      <a16:colId xmlns="" xmlns:a16="http://schemas.microsoft.com/office/drawing/2014/main" val="884469914"/>
                    </a:ext>
                  </a:extLst>
                </a:gridCol>
                <a:gridCol w="4539635">
                  <a:extLst>
                    <a:ext uri="{9D8B030D-6E8A-4147-A177-3AD203B41FA5}">
                      <a16:colId xmlns="" xmlns:a16="http://schemas.microsoft.com/office/drawing/2014/main" val="20000"/>
                    </a:ext>
                  </a:extLst>
                </a:gridCol>
                <a:gridCol w="5175864">
                  <a:extLst>
                    <a:ext uri="{9D8B030D-6E8A-4147-A177-3AD203B41FA5}">
                      <a16:colId xmlns="" xmlns:a16="http://schemas.microsoft.com/office/drawing/2014/main" val="228469827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trực</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Dẫn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gián</a:t>
                      </a:r>
                      <a:r>
                        <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tiếp</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Giống</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SG"/>
                    </a:p>
                  </a:txBody>
                  <a:tcPr/>
                </a:tc>
                <a:extLst>
                  <a:ext uri="{0D108BD9-81ED-4DB2-BD59-A6C34878D82A}">
                    <a16:rowId xmlns="" xmlns:a16="http://schemas.microsoft.com/office/drawing/2014/main" val="10001"/>
                  </a:ext>
                </a:extLst>
              </a:tr>
              <a:tr h="226896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B050"/>
                          </a:solidFill>
                          <a:effectLst/>
                          <a:latin typeface="Times New Roman" panose="02020603050405020304" pitchFamily="18" charset="0"/>
                          <a:cs typeface="Times New Roman" panose="02020603050405020304" pitchFamily="18" charset="0"/>
                        </a:rPr>
                        <a:t>Khác</a:t>
                      </a:r>
                      <a:endParaRPr kumimoji="0" lang="en-US" altLang="en-US" sz="3600" b="1" i="0" u="none" strike="noStrike" cap="none" normalizeH="0" baseline="0" dirty="0">
                        <a:ln>
                          <a:noFill/>
                        </a:ln>
                        <a:solidFill>
                          <a:srgbClr val="00B050"/>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4" name="Text Box 29">
            <a:extLst>
              <a:ext uri="{FF2B5EF4-FFF2-40B4-BE49-F238E27FC236}">
                <a16:creationId xmlns=""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5" name="Rectangle 30">
            <a:extLst>
              <a:ext uri="{FF2B5EF4-FFF2-40B4-BE49-F238E27FC236}">
                <a16:creationId xmlns="" xmlns:a16="http://schemas.microsoft.com/office/drawing/2014/main" id="{AA74F67F-788A-4A90-B7B5-E7F4FFCB64A2}"/>
              </a:ext>
            </a:extLst>
          </p:cNvPr>
          <p:cNvSpPr>
            <a:spLocks noChangeArrowheads="1"/>
          </p:cNvSpPr>
          <p:nvPr/>
        </p:nvSpPr>
        <p:spPr bwMode="auto">
          <a:xfrm>
            <a:off x="1674695" y="426948"/>
            <a:ext cx="9052479"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SG" altLang="en-US" sz="3600" b="1" dirty="0" err="1">
                <a:solidFill>
                  <a:srgbClr val="FF0000"/>
                </a:solidFill>
                <a:latin typeface="Times New Roman" panose="02020603050405020304" pitchFamily="18" charset="0"/>
                <a:cs typeface="Times New Roman" panose="02020603050405020304" pitchFamily="18" charset="0"/>
              </a:rPr>
              <a:t>Thảo</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luận</a:t>
            </a:r>
            <a:r>
              <a:rPr lang="en-SG" altLang="en-US" sz="3600" b="1" dirty="0">
                <a:solidFill>
                  <a:srgbClr val="FF0000"/>
                </a:solidFill>
                <a:latin typeface="Times New Roman" panose="02020603050405020304" pitchFamily="18" charset="0"/>
                <a:cs typeface="Times New Roman" panose="02020603050405020304" pitchFamily="18" charset="0"/>
              </a:rPr>
              <a:t> </a:t>
            </a:r>
            <a:r>
              <a:rPr lang="en-SG" altLang="en-US" sz="3600" b="1" dirty="0" err="1">
                <a:solidFill>
                  <a:srgbClr val="FF0000"/>
                </a:solidFill>
                <a:latin typeface="Times New Roman" panose="02020603050405020304" pitchFamily="18" charset="0"/>
                <a:cs typeface="Times New Roman" panose="02020603050405020304" pitchFamily="18" charset="0"/>
              </a:rPr>
              <a:t>nhóm</a:t>
            </a:r>
            <a:r>
              <a:rPr lang="en-SG" altLang="en-US" sz="3600" b="1" dirty="0">
                <a:solidFill>
                  <a:srgbClr val="FF0000"/>
                </a:solidFill>
                <a:latin typeface="Times New Roman" panose="02020603050405020304" pitchFamily="18" charset="0"/>
                <a:cs typeface="Times New Roman" panose="02020603050405020304" pitchFamily="18" charset="0"/>
              </a:rPr>
              <a:t> (3’) </a:t>
            </a:r>
            <a:endParaRPr lang="en-SG" altLang="en-US" sz="3600" dirty="0">
              <a:solidFill>
                <a:srgbClr val="FF0000"/>
              </a:solidFill>
              <a:latin typeface="Times New Roman" panose="02020603050405020304" pitchFamily="18" charset="0"/>
              <a:cs typeface="Times New Roman" panose="02020603050405020304" pitchFamily="18" charset="0"/>
            </a:endParaRPr>
          </a:p>
          <a:p>
            <a:pPr algn="ctr" eaLnBrk="1" hangingPunct="1"/>
            <a:r>
              <a:rPr lang="en-SG" altLang="en-US" sz="3600" dirty="0">
                <a:solidFill>
                  <a:srgbClr val="FF0000"/>
                </a:solidFill>
                <a:latin typeface="Times New Roman" panose="02020603050405020304" pitchFamily="18" charset="0"/>
                <a:cs typeface="Times New Roman" panose="02020603050405020304" pitchFamily="18" charset="0"/>
              </a:rPr>
              <a:t>So </a:t>
            </a:r>
            <a:r>
              <a:rPr lang="en-SG" altLang="en-US" sz="3600" dirty="0" err="1">
                <a:solidFill>
                  <a:srgbClr val="FF0000"/>
                </a:solidFill>
                <a:latin typeface="Times New Roman" panose="02020603050405020304" pitchFamily="18" charset="0"/>
                <a:cs typeface="Times New Roman" panose="02020603050405020304" pitchFamily="18" charset="0"/>
              </a:rPr>
              <a:t>sánh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trực</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và</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cách</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dẫn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gián</a:t>
            </a:r>
            <a:r>
              <a:rPr lang="en-SG" altLang="en-US" sz="3600" dirty="0">
                <a:solidFill>
                  <a:srgbClr val="FF0000"/>
                </a:solidFill>
                <a:latin typeface="Times New Roman" panose="02020603050405020304" pitchFamily="18" charset="0"/>
                <a:cs typeface="Times New Roman" panose="02020603050405020304" pitchFamily="18" charset="0"/>
              </a:rPr>
              <a:t> </a:t>
            </a:r>
            <a:r>
              <a:rPr lang="en-SG" altLang="en-US" sz="3600" dirty="0" err="1">
                <a:solidFill>
                  <a:srgbClr val="FF0000"/>
                </a:solidFill>
                <a:latin typeface="Times New Roman" panose="02020603050405020304" pitchFamily="18" charset="0"/>
                <a:cs typeface="Times New Roman" panose="02020603050405020304" pitchFamily="18" charset="0"/>
              </a:rPr>
              <a:t>tiếp</a:t>
            </a:r>
            <a:endParaRPr lang="en-SG" altLang="en-US" sz="36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0E1A6DB4-77B0-4161-AD39-A30C4A970AD7}"/>
              </a:ext>
            </a:extLst>
          </p:cNvPr>
          <p:cNvSpPr/>
          <p:nvPr/>
        </p:nvSpPr>
        <p:spPr>
          <a:xfrm>
            <a:off x="2349500" y="3015734"/>
            <a:ext cx="9189657" cy="1200329"/>
          </a:xfrm>
          <a:prstGeom prst="rect">
            <a:avLst/>
          </a:prstGeom>
        </p:spPr>
        <p:txBody>
          <a:bodyPr wrap="square">
            <a:spAutoFit/>
          </a:bodyPr>
          <a:lstStyle/>
          <a:p>
            <a:pPr lvl="0" algn="ctr" fontAlgn="base">
              <a:spcBef>
                <a:spcPct val="20000"/>
              </a:spcBef>
              <a:spcAft>
                <a:spcPct val="0"/>
              </a:spcAft>
            </a:pPr>
            <a:r>
              <a:rPr lang="en-US" altLang="en-US" sz="3600" dirty="0" err="1">
                <a:solidFill>
                  <a:srgbClr val="0000FF"/>
                </a:solidFill>
                <a:latin typeface="Times New Roman" panose="02020603050405020304" pitchFamily="18" charset="0"/>
                <a:cs typeface="Times New Roman" panose="02020603050405020304" pitchFamily="18" charset="0"/>
              </a:rPr>
              <a:t>Đều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dẫn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nói</a:t>
            </a:r>
            <a:r>
              <a:rPr lang="en-US" altLang="en-US" sz="3600" dirty="0">
                <a:solidFill>
                  <a:srgbClr val="0000FF"/>
                </a:solidFill>
                <a:latin typeface="Times New Roman" panose="02020603050405020304" pitchFamily="18" charset="0"/>
                <a:cs typeface="Times New Roman" panose="02020603050405020304" pitchFamily="18" charset="0"/>
              </a:rPr>
              <a:t> hay ý </a:t>
            </a:r>
            <a:r>
              <a:rPr lang="en-US" altLang="en-US" sz="3600" dirty="0" err="1">
                <a:solidFill>
                  <a:srgbClr val="0000FF"/>
                </a:solidFill>
                <a:latin typeface="Times New Roman" panose="02020603050405020304" pitchFamily="18" charset="0"/>
                <a:cs typeface="Times New Roman" panose="02020603050405020304" pitchFamily="18" charset="0"/>
              </a:rPr>
              <a:t>nghĩ</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của</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người</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một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nhân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vật</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43E00EDF-3D63-44E5-B9A0-96A4B31FD2F8}"/>
              </a:ext>
            </a:extLst>
          </p:cNvPr>
          <p:cNvSpPr/>
          <p:nvPr/>
        </p:nvSpPr>
        <p:spPr>
          <a:xfrm>
            <a:off x="2174875" y="4393654"/>
            <a:ext cx="4314825"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Dẫn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nguyên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 xmlns:a16="http://schemas.microsoft.com/office/drawing/2014/main" id="{F35D5CB2-F36C-4080-9873-5FFA4F0E0F62}"/>
              </a:ext>
            </a:extLst>
          </p:cNvPr>
          <p:cNvSpPr/>
          <p:nvPr/>
        </p:nvSpPr>
        <p:spPr>
          <a:xfrm>
            <a:off x="2174875" y="5194297"/>
            <a:ext cx="4314825"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 xmlns:a16="http://schemas.microsoft.com/office/drawing/2014/main" id="{F8814571-4D42-49B2-B8D0-3E0B4989EE2C}"/>
              </a:ext>
            </a:extLst>
          </p:cNvPr>
          <p:cNvSpPr/>
          <p:nvPr/>
        </p:nvSpPr>
        <p:spPr>
          <a:xfrm>
            <a:off x="6731000" y="4403666"/>
            <a:ext cx="4858957" cy="646331"/>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Thuật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điều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chỉnh</a:t>
            </a:r>
            <a:r>
              <a:rPr lang="en-US" altLang="en-US" sz="36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 xmlns:a16="http://schemas.microsoft.com/office/drawing/2014/main" id="{E67B1D82-2D54-4B83-A055-16890FD32447}"/>
              </a:ext>
            </a:extLst>
          </p:cNvPr>
          <p:cNvSpPr/>
          <p:nvPr/>
        </p:nvSpPr>
        <p:spPr>
          <a:xfrm>
            <a:off x="6705303" y="5107070"/>
            <a:ext cx="4858957" cy="1200329"/>
          </a:xfrm>
          <a:prstGeom prst="rect">
            <a:avLst/>
          </a:prstGeom>
        </p:spPr>
        <p:txBody>
          <a:bodyPr wrap="square">
            <a:spAutoFit/>
          </a:bodyPr>
          <a:lstStyle/>
          <a:p>
            <a:pPr lvl="0" algn="just" fontAlgn="base">
              <a:spcBef>
                <a:spcPct val="20000"/>
              </a:spcBef>
              <a:spcAft>
                <a:spcPct val="0"/>
              </a:spcAft>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Không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đặt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ngoặc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kép</a:t>
            </a:r>
            <a:r>
              <a:rPr lang="en-US" alt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7022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4" name="Text Box 29">
            <a:extLst>
              <a:ext uri="{FF2B5EF4-FFF2-40B4-BE49-F238E27FC236}">
                <a16:creationId xmlns="" xmlns:a16="http://schemas.microsoft.com/office/drawing/2014/main" id="{B06E1F5B-04D6-4A76-A7F1-3C47CBE44C1C}"/>
              </a:ext>
            </a:extLst>
          </p:cNvPr>
          <p:cNvSpPr txBox="1">
            <a:spLocks noChangeArrowheads="1"/>
          </p:cNvSpPr>
          <p:nvPr/>
        </p:nvSpPr>
        <p:spPr bwMode="auto">
          <a:xfrm>
            <a:off x="1889125" y="3543300"/>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6" name="Text Box 32">
            <a:extLst>
              <a:ext uri="{FF2B5EF4-FFF2-40B4-BE49-F238E27FC236}">
                <a16:creationId xmlns="" xmlns:a16="http://schemas.microsoft.com/office/drawing/2014/main" id="{F9C0F160-D807-4659-87CA-D3AAB49315EF}"/>
              </a:ext>
            </a:extLst>
          </p:cNvPr>
          <p:cNvSpPr txBox="1">
            <a:spLocks noChangeArrowheads="1"/>
          </p:cNvSpPr>
          <p:nvPr/>
        </p:nvSpPr>
        <p:spPr bwMode="auto">
          <a:xfrm>
            <a:off x="711352" y="518791"/>
            <a:ext cx="1076929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Cách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trực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thành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dẫn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gián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tiếp</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Freeform 5">
            <a:extLst>
              <a:ext uri="{FF2B5EF4-FFF2-40B4-BE49-F238E27FC236}">
                <a16:creationId xmlns="" xmlns:a16="http://schemas.microsoft.com/office/drawing/2014/main" id="{767AEE7E-DB95-49A0-A021-9DB69C51251D}"/>
              </a:ext>
            </a:extLst>
          </p:cNvPr>
          <p:cNvSpPr>
            <a:spLocks noEditPoints="1"/>
          </p:cNvSpPr>
          <p:nvPr/>
        </p:nvSpPr>
        <p:spPr bwMode="auto">
          <a:xfrm>
            <a:off x="1298184" y="1769803"/>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
            <a:extLst>
              <a:ext uri="{FF2B5EF4-FFF2-40B4-BE49-F238E27FC236}">
                <a16:creationId xmlns="" xmlns:a16="http://schemas.microsoft.com/office/drawing/2014/main" id="{52443AD7-379B-4D8A-896D-3C4E885EFD80}"/>
              </a:ext>
            </a:extLst>
          </p:cNvPr>
          <p:cNvSpPr>
            <a:spLocks noEditPoints="1"/>
          </p:cNvSpPr>
          <p:nvPr/>
        </p:nvSpPr>
        <p:spPr bwMode="auto">
          <a:xfrm>
            <a:off x="1298184" y="3249331"/>
            <a:ext cx="1484346" cy="855867"/>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 name="Rectangle 1">
            <a:extLst>
              <a:ext uri="{FF2B5EF4-FFF2-40B4-BE49-F238E27FC236}">
                <a16:creationId xmlns="" xmlns:a16="http://schemas.microsoft.com/office/drawing/2014/main" id="{C0B4B916-BEFD-48AF-A226-01A62912E6E8}"/>
              </a:ext>
            </a:extLst>
          </p:cNvPr>
          <p:cNvSpPr/>
          <p:nvPr/>
        </p:nvSpPr>
        <p:spPr>
          <a:xfrm>
            <a:off x="3204362" y="1905348"/>
            <a:ext cx="6229590" cy="584775"/>
          </a:xfrm>
          <a:prstGeom prst="rect">
            <a:avLst/>
          </a:prstGeom>
        </p:spPr>
        <p:txBody>
          <a:bodyPr wrap="none">
            <a:spAutoFit/>
          </a:bodyPr>
          <a:lstStyle/>
          <a:p>
            <a:r>
              <a:rPr lang="en-US" altLang="en-US" sz="3200" dirty="0">
                <a:latin typeface="Times New Roman" panose="02020603050405020304" pitchFamily="18" charset="0"/>
                <a:cs typeface="Times New Roman" panose="02020603050405020304" pitchFamily="18" charset="0"/>
              </a:rPr>
              <a:t>B1: </a:t>
            </a:r>
            <a:r>
              <a:rPr lang="en-US" altLang="en-US" sz="3200" dirty="0" err="1">
                <a:latin typeface="Times New Roman" panose="02020603050405020304" pitchFamily="18" charset="0"/>
                <a:cs typeface="Times New Roman" panose="02020603050405020304" pitchFamily="18" charset="0"/>
              </a:rPr>
              <a:t>Bỏ</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hai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kép</a:t>
            </a:r>
            <a:r>
              <a:rPr lang="en-US" altLang="en-US" sz="3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 xmlns:a16="http://schemas.microsoft.com/office/drawing/2014/main" id="{4EA82E07-5114-46BC-9339-6F6126A78790}"/>
              </a:ext>
            </a:extLst>
          </p:cNvPr>
          <p:cNvSpPr/>
          <p:nvPr/>
        </p:nvSpPr>
        <p:spPr>
          <a:xfrm>
            <a:off x="3204362" y="3136719"/>
            <a:ext cx="7689779" cy="1077218"/>
          </a:xfrm>
          <a:prstGeom prst="rect">
            <a:avLst/>
          </a:prstGeom>
        </p:spPr>
        <p:txBody>
          <a:bodyPr wrap="square">
            <a:spAutoFit/>
          </a:bodyPr>
          <a:lstStyle/>
          <a:p>
            <a:pPr algn="just"/>
            <a:r>
              <a:rPr lang="en-US" altLang="en-US" sz="3200" dirty="0">
                <a:latin typeface="Times New Roman" panose="02020603050405020304" pitchFamily="18" charset="0"/>
                <a:cs typeface="Times New Roman" panose="02020603050405020304" pitchFamily="18" charset="0"/>
              </a:rPr>
              <a:t>B2: </a:t>
            </a:r>
            <a:r>
              <a:rPr lang="en-US" altLang="en-US" sz="3200" dirty="0" err="1">
                <a:latin typeface="Times New Roman" panose="02020603050405020304" pitchFamily="18" charset="0"/>
                <a:cs typeface="Times New Roman" panose="02020603050405020304" pitchFamily="18" charset="0"/>
              </a:rPr>
              <a:t>Chuyển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chủ</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ngữ</a:t>
            </a:r>
            <a:r>
              <a:rPr lang="en-US" altLang="en-US" sz="3200" dirty="0">
                <a:latin typeface="Times New Roman" panose="02020603050405020304" pitchFamily="18" charset="0"/>
                <a:cs typeface="Times New Roman" panose="02020603050405020304" pitchFamily="18" charset="0"/>
              </a:rPr>
              <a:t> ở </a:t>
            </a:r>
            <a:r>
              <a:rPr lang="en-US" altLang="en-US" sz="3200" dirty="0" err="1">
                <a:latin typeface="Times New Roman" panose="02020603050405020304" pitchFamily="18" charset="0"/>
                <a:cs typeface="Times New Roman" panose="02020603050405020304" pitchFamily="18" charset="0"/>
              </a:rPr>
              <a:t>lời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theo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ngôi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hợp</a:t>
            </a:r>
            <a:r>
              <a:rPr lang="en-US" altLang="en-US" sz="32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 xmlns:a16="http://schemas.microsoft.com/office/drawing/2014/main" id="{798C569A-F836-4F45-A1C0-145F37A483DD}"/>
              </a:ext>
            </a:extLst>
          </p:cNvPr>
          <p:cNvSpPr/>
          <p:nvPr/>
        </p:nvSpPr>
        <p:spPr>
          <a:xfrm>
            <a:off x="0" y="5102942"/>
            <a:ext cx="12192000" cy="1755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Text Box 32">
            <a:extLst>
              <a:ext uri="{FF2B5EF4-FFF2-40B4-BE49-F238E27FC236}">
                <a16:creationId xmlns="" xmlns:a16="http://schemas.microsoft.com/office/drawing/2014/main" id="{A91D3406-914B-46E5-89D3-5ED754350F24}"/>
              </a:ext>
            </a:extLst>
          </p:cNvPr>
          <p:cNvSpPr txBox="1">
            <a:spLocks noChangeArrowheads="1"/>
          </p:cNvSpPr>
          <p:nvPr/>
        </p:nvSpPr>
        <p:spPr bwMode="auto">
          <a:xfrm>
            <a:off x="0" y="5448805"/>
            <a:ext cx="12523557"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latin typeface="Times New Roman" panose="02020603050405020304" pitchFamily="18" charset="0"/>
                <a:cs typeface="Times New Roman" panose="02020603050405020304" pitchFamily="18" charset="0"/>
              </a:rPr>
              <a:t>VD: </a:t>
            </a:r>
            <a:r>
              <a:rPr lang="en-US" altLang="en-US" sz="3200" dirty="0" err="1">
                <a:latin typeface="Times New Roman" panose="02020603050405020304" pitchFamily="18" charset="0"/>
                <a:cs typeface="Times New Roman" panose="02020603050405020304" pitchFamily="18" charset="0"/>
              </a:rPr>
              <a:t>Bấy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giờ</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mẹ</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vui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lòng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nói</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này</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chỗ</a:t>
            </a:r>
            <a:r>
              <a:rPr lang="en-US" altLang="en-US" sz="3200" dirty="0">
                <a:solidFill>
                  <a:srgbClr val="FF0000"/>
                </a:solidFill>
                <a:latin typeface="Times New Roman" panose="02020603050405020304" pitchFamily="18" charset="0"/>
                <a:cs typeface="Times New Roman" panose="02020603050405020304" pitchFamily="18" charset="0"/>
              </a:rPr>
              <a:t> con ta ở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đây</a:t>
            </a:r>
            <a:r>
              <a:rPr lang="en-US" altLang="en-US" sz="3200" dirty="0">
                <a:latin typeface="Times New Roman" panose="02020603050405020304" pitchFamily="18" charset="0"/>
                <a:cs typeface="Times New Roman" panose="02020603050405020304" pitchFamily="18" charset="0"/>
              </a:rPr>
              <a:t>.”</a:t>
            </a:r>
          </a:p>
          <a:p>
            <a:pPr eaLnBrk="1" hangingPunct="1"/>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Bấy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giờ</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mẹ</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vui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lòng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nói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rằng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chỗ</a:t>
            </a:r>
            <a:r>
              <a:rPr lang="en-US" altLang="en-US" sz="3200" dirty="0">
                <a:solidFill>
                  <a:srgbClr val="0000FF"/>
                </a:solidFill>
                <a:latin typeface="Times New Roman" panose="02020603050405020304" pitchFamily="18" charset="0"/>
                <a:cs typeface="Times New Roman" panose="02020603050405020304" pitchFamily="18" charset="0"/>
              </a:rPr>
              <a:t> con </a:t>
            </a:r>
            <a:r>
              <a:rPr lang="en-US" altLang="en-US" sz="3200" dirty="0" err="1">
                <a:solidFill>
                  <a:srgbClr val="0000FF"/>
                </a:solidFill>
                <a:latin typeface="Times New Roman" panose="02020603050405020304" pitchFamily="18" charset="0"/>
                <a:cs typeface="Times New Roman" panose="02020603050405020304" pitchFamily="18" charset="0"/>
              </a:rPr>
              <a:t>bà</a:t>
            </a:r>
            <a:r>
              <a:rPr lang="en-US" altLang="en-US" sz="3200" dirty="0">
                <a:solidFill>
                  <a:srgbClr val="0000FF"/>
                </a:solidFill>
                <a:latin typeface="Times New Roman" panose="02020603050405020304" pitchFamily="18" charset="0"/>
                <a:cs typeface="Times New Roman" panose="02020603050405020304" pitchFamily="18" charset="0"/>
              </a:rPr>
              <a:t> ở </a:t>
            </a:r>
            <a:r>
              <a:rPr lang="en-US" altLang="en-US" sz="3200" dirty="0" err="1">
                <a:solidFill>
                  <a:srgbClr val="0000FF"/>
                </a:solidFill>
                <a:latin typeface="Times New Roman" panose="02020603050405020304" pitchFamily="18" charset="0"/>
                <a:cs typeface="Times New Roman" panose="02020603050405020304" pitchFamily="18" charset="0"/>
              </a:rPr>
              <a:t>được</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62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 grpId="0"/>
      <p:bldP spid="10" grpId="0"/>
      <p:bldP spid="11"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grpSp>
        <p:nvGrpSpPr>
          <p:cNvPr id="12" name="淘宝网chenying0907出品 4">
            <a:extLst>
              <a:ext uri="{FF2B5EF4-FFF2-40B4-BE49-F238E27FC236}">
                <a16:creationId xmlns="" xmlns:a16="http://schemas.microsoft.com/office/drawing/2014/main" id="{4FCD2AC0-C3E7-41B2-BD70-45F503262BDF}"/>
              </a:ext>
            </a:extLst>
          </p:cNvPr>
          <p:cNvGrpSpPr/>
          <p:nvPr/>
        </p:nvGrpSpPr>
        <p:grpSpPr>
          <a:xfrm>
            <a:off x="562386" y="0"/>
            <a:ext cx="1939509" cy="6858000"/>
            <a:chOff x="5439190" y="635000"/>
            <a:chExt cx="1447800" cy="4711700"/>
          </a:xfrm>
        </p:grpSpPr>
        <p:sp>
          <p:nvSpPr>
            <p:cNvPr id="15" name="淘宝网chenying0907出品 2">
              <a:extLst>
                <a:ext uri="{FF2B5EF4-FFF2-40B4-BE49-F238E27FC236}">
                  <a16:creationId xmlns="" xmlns:a16="http://schemas.microsoft.com/office/drawing/2014/main" id="{99EA4BDC-1A8D-4456-891B-DB5CD6845275}"/>
                </a:ext>
              </a:extLst>
            </p:cNvPr>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淘宝网chenying0907出品 6">
              <a:extLst>
                <a:ext uri="{FF2B5EF4-FFF2-40B4-BE49-F238E27FC236}">
                  <a16:creationId xmlns="" xmlns:a16="http://schemas.microsoft.com/office/drawing/2014/main" id="{E16E2C99-7BC4-445B-BD53-9A452954A0EA}"/>
                </a:ext>
              </a:extLst>
            </p:cNvPr>
            <p:cNvSpPr txBox="1"/>
            <p:nvPr/>
          </p:nvSpPr>
          <p:spPr>
            <a:xfrm rot="16200000">
              <a:off x="5465292" y="1014433"/>
              <a:ext cx="1395596" cy="14478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SG" altLang="zh-CN" sz="4000" b="1" spc="600" dirty="0" err="1">
                  <a:solidFill>
                    <a:schemeClr val="tx2"/>
                  </a:solidFill>
                  <a:latin typeface="Times New Roman" panose="02020603050405020304" pitchFamily="18" charset="0"/>
                  <a:cs typeface="Times New Roman" panose="02020603050405020304" pitchFamily="18" charset="0"/>
                </a:rPr>
                <a:t>Bài</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tập</a:t>
              </a:r>
              <a:r>
                <a:rPr lang="en-SG" altLang="zh-CN" sz="4000" b="1" spc="600" dirty="0">
                  <a:solidFill>
                    <a:schemeClr val="tx2"/>
                  </a:solidFill>
                  <a:latin typeface="Times New Roman" panose="02020603050405020304" pitchFamily="18" charset="0"/>
                  <a:cs typeface="Times New Roman" panose="02020603050405020304" pitchFamily="18" charset="0"/>
                </a:rPr>
                <a:t> </a:t>
              </a:r>
              <a:r>
                <a:rPr lang="en-SG" altLang="zh-CN" sz="4000" b="1" spc="600" dirty="0" err="1">
                  <a:solidFill>
                    <a:schemeClr val="tx2"/>
                  </a:solidFill>
                  <a:latin typeface="Times New Roman" panose="02020603050405020304" pitchFamily="18" charset="0"/>
                  <a:cs typeface="Times New Roman" panose="02020603050405020304" pitchFamily="18" charset="0"/>
                </a:rPr>
                <a:t>nhanh</a:t>
              </a:r>
              <a:endParaRPr lang="zh-CN" altLang="en-US" sz="4000" b="1" spc="600" dirty="0">
                <a:solidFill>
                  <a:schemeClr val="tx2"/>
                </a:solidFill>
                <a:latin typeface="Times New Roman" panose="02020603050405020304" pitchFamily="18" charset="0"/>
                <a:cs typeface="Times New Roman" panose="02020603050405020304" pitchFamily="18" charset="0"/>
              </a:endParaRPr>
            </a:p>
          </p:txBody>
        </p:sp>
      </p:grpSp>
      <p:pic>
        <p:nvPicPr>
          <p:cNvPr id="14" name="图片 3">
            <a:extLst>
              <a:ext uri="{FF2B5EF4-FFF2-40B4-BE49-F238E27FC236}">
                <a16:creationId xmlns="" xmlns:a16="http://schemas.microsoft.com/office/drawing/2014/main" id="{62049B00-001C-4F7E-882D-03CBC5A0E438}"/>
              </a:ext>
            </a:extLst>
          </p:cNvPr>
          <p:cNvPicPr>
            <a:picLocks noChangeAspect="1"/>
          </p:cNvPicPr>
          <p:nvPr/>
        </p:nvPicPr>
        <p:blipFill rotWithShape="1">
          <a:blip r:embed="rId4" cstate="screen">
            <a:extLst>
              <a:ext uri="{28A0092B-C50C-407E-A947-70E740481C1C}">
                <a14:useLocalDpi xmlns="" xmlns:a14="http://schemas.microsoft.com/office/drawing/2010/main"/>
              </a:ext>
            </a:extLst>
          </a:blip>
          <a:srcRect/>
          <a:stretch/>
        </p:blipFill>
        <p:spPr>
          <a:xfrm>
            <a:off x="-509186" y="2990850"/>
            <a:ext cx="3913971" cy="3867150"/>
          </a:xfrm>
          <a:prstGeom prst="rect">
            <a:avLst/>
          </a:prstGeom>
        </p:spPr>
      </p:pic>
      <p:sp>
        <p:nvSpPr>
          <p:cNvPr id="17" name="Text Box 2">
            <a:extLst>
              <a:ext uri="{FF2B5EF4-FFF2-40B4-BE49-F238E27FC236}">
                <a16:creationId xmlns="" xmlns:a16="http://schemas.microsoft.com/office/drawing/2014/main" id="{5373BD91-6135-4A91-89F8-CB9120187433}"/>
              </a:ext>
            </a:extLst>
          </p:cNvPr>
          <p:cNvSpPr txBox="1">
            <a:spLocks noChangeArrowheads="1"/>
          </p:cNvSpPr>
          <p:nvPr/>
        </p:nvSpPr>
        <p:spPr bwMode="auto">
          <a:xfrm>
            <a:off x="3290091" y="1778000"/>
            <a:ext cx="8113712" cy="4555093"/>
          </a:xfrm>
          <a:prstGeom prst="rect">
            <a:avLst/>
          </a:prstGeom>
          <a:noFill/>
          <a:ln>
            <a:noFill/>
          </a:ln>
          <a:effectLst/>
          <a:extLst>
            <a:ext uri="{909E8E84-426E-40DD-AFC4-6F175D3DCCD1}">
              <a14:hiddenFill xmlns="" xmlns:a14="http://schemas.microsoft.com/office/drawing/2010/main">
                <a:solidFill>
                  <a:srgbClr val="008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it-IT" altLang="en-US" sz="2400" dirty="0">
                <a:solidFill>
                  <a:srgbClr val="0000FF"/>
                </a:solidFill>
                <a:latin typeface=".VnTime" panose="020B7200000000000000" pitchFamily="34" charset="0"/>
              </a:rPr>
              <a:t>	</a:t>
            </a:r>
          </a:p>
          <a:p>
            <a:pPr algn="just" eaLnBrk="1" hangingPunct="1"/>
            <a:r>
              <a:rPr lang="it-IT" altLang="en-US" sz="2400" dirty="0">
                <a:solidFill>
                  <a:srgbClr val="0000FF"/>
                </a:solidFill>
                <a:latin typeface=".VnTime" panose="020B7200000000000000" pitchFamily="34" charset="0"/>
              </a:rPr>
              <a:t>	</a:t>
            </a:r>
            <a:r>
              <a:rPr lang="it-IT" altLang="en-US" sz="3200" dirty="0">
                <a:latin typeface="Times New Roman" panose="02020603050405020304" pitchFamily="18" charset="0"/>
                <a:cs typeface="Times New Roman" panose="02020603050405020304" pitchFamily="18" charset="0"/>
              </a:rPr>
              <a:t> Hôm sau Linh Phi lấy một cái túi bằng lụa tía, đựng mười hạt minh châu, sai sứ giả Xích Hỗn đưa Phan ra khỏi nước. Vũ Nương nhân đó cũng đưa gửi một chiếc hoa vàng mà dặn: </a:t>
            </a:r>
          </a:p>
          <a:p>
            <a:pPr algn="just" eaLnBrk="1" hangingPunct="1"/>
            <a:endParaRPr lang="it-IT" altLang="en-US" sz="1000" dirty="0">
              <a:latin typeface="Times New Roman" panose="02020603050405020304" pitchFamily="18" charset="0"/>
              <a:cs typeface="Times New Roman" panose="02020603050405020304" pitchFamily="18" charset="0"/>
            </a:endParaRPr>
          </a:p>
          <a:p>
            <a:pPr algn="just" eaLnBrk="1" hangingPunct="1"/>
            <a:r>
              <a:rPr lang="it-IT" altLang="en-US" sz="3200" dirty="0">
                <a:latin typeface="Times New Roman" panose="02020603050405020304" pitchFamily="18" charset="0"/>
                <a:cs typeface="Times New Roman" panose="02020603050405020304" pitchFamily="18" charset="0"/>
              </a:rPr>
              <a:t>	</a:t>
            </a:r>
            <a:r>
              <a:rPr lang="it-IT" altLang="en-US" sz="3200" dirty="0">
                <a:solidFill>
                  <a:srgbClr val="FF0000"/>
                </a:solidFill>
                <a:latin typeface="Times New Roman" panose="02020603050405020304" pitchFamily="18" charset="0"/>
                <a:cs typeface="Times New Roman" panose="02020603050405020304" pitchFamily="18" charset="0"/>
              </a:rPr>
              <a:t>- Nhờ nói hộ với chàng Trương, nếu còn nhớ chút tình xưa nghĩa cũ, thì xin lập một đàn giải oan ở bên sông, đốt cây đèn thần chiếu xuống nước, tôi sẽ trở về.</a:t>
            </a:r>
            <a:endParaRPr lang="en-US" altLang="en-US" sz="800" i="1" dirty="0">
              <a:solidFill>
                <a:srgbClr val="FF0000"/>
              </a:solidFill>
              <a:latin typeface=".VnTime" panose="020B7200000000000000" pitchFamily="34" charset="0"/>
            </a:endParaRPr>
          </a:p>
        </p:txBody>
      </p:sp>
      <p:sp>
        <p:nvSpPr>
          <p:cNvPr id="18" name="Rectangle 4">
            <a:extLst>
              <a:ext uri="{FF2B5EF4-FFF2-40B4-BE49-F238E27FC236}">
                <a16:creationId xmlns="" xmlns:a16="http://schemas.microsoft.com/office/drawing/2014/main" id="{2F126E47-A389-4515-B9A0-475FBD833D3F}"/>
              </a:ext>
            </a:extLst>
          </p:cNvPr>
          <p:cNvSpPr>
            <a:spLocks noGrp="1" noChangeArrowheads="1"/>
          </p:cNvSpPr>
          <p:nvPr>
            <p:ph type="title"/>
          </p:nvPr>
        </p:nvSpPr>
        <p:spPr>
          <a:xfrm>
            <a:off x="3064281" y="368300"/>
            <a:ext cx="8534400" cy="1143000"/>
          </a:xfrm>
          <a:noFill/>
        </p:spPr>
        <p:txBody>
          <a:bodyPr>
            <a:normAutofit/>
          </a:bodyPr>
          <a:lstStyle/>
          <a:p>
            <a:pPr algn="ctr"/>
            <a:r>
              <a:rPr lang="vi-VN" sz="3600" b="1" dirty="0">
                <a:solidFill>
                  <a:srgbClr val="FF0000"/>
                </a:solidFill>
              </a:rPr>
              <a:t>Hãy thuật lại lời nhân vật Vũ Nương trong đoạn trích sau đây theo cách dẫn gián tiếp.</a:t>
            </a:r>
            <a:endParaRPr lang="en-US" altLang="en-US" sz="2400" b="1" dirty="0">
              <a:solidFill>
                <a:srgbClr val="FF0000"/>
              </a:solidFill>
              <a:latin typeface=".VnTime" panose="020B7200000000000000" pitchFamily="34" charset="0"/>
            </a:endParaRPr>
          </a:p>
        </p:txBody>
      </p:sp>
    </p:spTree>
    <p:extLst>
      <p:ext uri="{BB962C8B-B14F-4D97-AF65-F5344CB8AC3E}">
        <p14:creationId xmlns="" xmlns:p14="http://schemas.microsoft.com/office/powerpoint/2010/main" val="239198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3000"/>
                                        <p:tgtEl>
                                          <p:spTgt spid="1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3000" fill="hold"/>
                                        <p:tgtEl>
                                          <p:spTgt spid="18"/>
                                        </p:tgtEl>
                                        <p:attrNameLst>
                                          <p:attrName>ppt_w</p:attrName>
                                        </p:attrNameLst>
                                      </p:cBhvr>
                                      <p:tavLst>
                                        <p:tav tm="0">
                                          <p:val>
                                            <p:fltVal val="0"/>
                                          </p:val>
                                        </p:tav>
                                        <p:tav tm="100000">
                                          <p:val>
                                            <p:strVal val="#ppt_w"/>
                                          </p:val>
                                        </p:tav>
                                      </p:tavLst>
                                    </p:anim>
                                    <p:anim calcmode="lin" valueType="num">
                                      <p:cBhvr>
                                        <p:cTn id="11" dur="3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7" name="图片 1">
            <a:extLst>
              <a:ext uri="{FF2B5EF4-FFF2-40B4-BE49-F238E27FC236}">
                <a16:creationId xmlns="" xmlns:a16="http://schemas.microsoft.com/office/drawing/2014/main" id="{0BFD8B5F-B585-4A6E-AA43-678D257EDB1C}"/>
              </a:ext>
            </a:extLst>
          </p:cNvPr>
          <p:cNvPicPr>
            <a:picLocks noChangeAspect="1"/>
          </p:cNvPicPr>
          <p:nvPr/>
        </p:nvPicPr>
        <p:blipFill rotWithShape="1">
          <a:blip r:embed="rId4" cstate="screen">
            <a:extLst>
              <a:ext uri="{28A0092B-C50C-407E-A947-70E740481C1C}">
                <a14:useLocalDpi xmlns="" xmlns:a14="http://schemas.microsoft.com/office/drawing/2010/main"/>
              </a:ext>
            </a:extLst>
          </a:blip>
          <a:srcRect/>
          <a:stretch/>
        </p:blipFill>
        <p:spPr>
          <a:xfrm>
            <a:off x="0" y="-14514"/>
            <a:ext cx="5889359" cy="6879771"/>
          </a:xfrm>
          <a:prstGeom prst="rect">
            <a:avLst/>
          </a:prstGeom>
        </p:spPr>
      </p:pic>
      <p:sp>
        <p:nvSpPr>
          <p:cNvPr id="8" name="淘宝网chenying0907出品 20">
            <a:extLst>
              <a:ext uri="{FF2B5EF4-FFF2-40B4-BE49-F238E27FC236}">
                <a16:creationId xmlns="" xmlns:a16="http://schemas.microsoft.com/office/drawing/2014/main" id="{D1D0F786-01C3-4713-B2E9-AB3A7E70D6DD}"/>
              </a:ext>
            </a:extLst>
          </p:cNvPr>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5">
            <a:extLst>
              <a:ext uri="{FF2B5EF4-FFF2-40B4-BE49-F238E27FC236}">
                <a16:creationId xmlns="" xmlns:a16="http://schemas.microsoft.com/office/drawing/2014/main" id="{1481A9C5-EE4B-4265-8F92-625B2163040C}"/>
              </a:ext>
            </a:extLst>
          </p:cNvPr>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3">
            <a:extLst>
              <a:ext uri="{FF2B5EF4-FFF2-40B4-BE49-F238E27FC236}">
                <a16:creationId xmlns="" xmlns:a16="http://schemas.microsoft.com/office/drawing/2014/main" id="{373ECD99-B660-4B3D-9AA6-CE97A83C4E51}"/>
              </a:ext>
            </a:extLst>
          </p:cNvPr>
          <p:cNvSpPr txBox="1"/>
          <p:nvPr/>
        </p:nvSpPr>
        <p:spPr>
          <a:xfrm>
            <a:off x="4418506" y="1282366"/>
            <a:ext cx="6833694" cy="4555093"/>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just">
              <a:lnSpc>
                <a:spcPct val="100000"/>
              </a:lnSpc>
            </a:pPr>
            <a:r>
              <a:rPr lang="vi-VN" sz="2800" dirty="0">
                <a:solidFill>
                  <a:srgbClr val="000000"/>
                </a:solidFill>
                <a:latin typeface="+mj-lt"/>
              </a:rPr>
              <a:t>Hôm sau, Linh Phi lấy một cái túi bằng lụa tía, đựng mười hạt minh châu, sai sứ giả Xích Hỗn đưa Phan ra khỏi nước. Vũ Nương nhân đó cũng đưa gửi một chiếc hoa vàng và dặn Phan rằng nhờ nói hộ với chàng Trương</a:t>
            </a:r>
            <a:r>
              <a:rPr lang="en-SG" sz="2800" dirty="0">
                <a:solidFill>
                  <a:srgbClr val="000000"/>
                </a:solidFill>
                <a:latin typeface="+mj-lt"/>
              </a:rPr>
              <a:t> </a:t>
            </a:r>
            <a:r>
              <a:rPr lang="en-SG" sz="2800" dirty="0" err="1">
                <a:solidFill>
                  <a:srgbClr val="000000"/>
                </a:solidFill>
                <a:latin typeface="Times New Roman" panose="02020603050405020304" pitchFamily="18" charset="0"/>
                <a:cs typeface="Times New Roman" panose="02020603050405020304" pitchFamily="18" charset="0"/>
              </a:rPr>
              <a:t>rằng</a:t>
            </a:r>
            <a:r>
              <a:rPr lang="vi-VN" sz="2800" dirty="0">
                <a:solidFill>
                  <a:srgbClr val="000000"/>
                </a:solidFill>
                <a:latin typeface="+mj-lt"/>
              </a:rPr>
              <a:t> </a:t>
            </a:r>
            <a:r>
              <a:rPr lang="vi-VN" sz="2800" dirty="0">
                <a:solidFill>
                  <a:srgbClr val="FF0000"/>
                </a:solidFill>
                <a:latin typeface="+mj-lt"/>
              </a:rPr>
              <a:t>nếu còn chút tình xưa nghĩa củ, xin lập một đàn giải oan ở bến sông, đốt cây đèn thần chiếu</a:t>
            </a:r>
            <a:r>
              <a:rPr lang="en-SG" sz="2800" dirty="0">
                <a:solidFill>
                  <a:srgbClr val="FF0000"/>
                </a:solidFill>
                <a:latin typeface="+mj-lt"/>
              </a:rPr>
              <a:t>	</a:t>
            </a:r>
            <a:r>
              <a:rPr lang="vi-VN" sz="2800" dirty="0">
                <a:solidFill>
                  <a:srgbClr val="FF0000"/>
                </a:solidFill>
                <a:latin typeface="+mj-lt"/>
              </a:rPr>
              <a:t> xuống nước, Vũ Nương sẽ trở về.</a:t>
            </a:r>
            <a:endParaRPr lang="en-SG" sz="2800" dirty="0">
              <a:solidFill>
                <a:srgbClr val="FF0000"/>
              </a:solidFill>
              <a:latin typeface="+mj-lt"/>
            </a:endParaRPr>
          </a:p>
        </p:txBody>
      </p:sp>
      <p:pic>
        <p:nvPicPr>
          <p:cNvPr id="17" name="图片 18">
            <a:extLst>
              <a:ext uri="{FF2B5EF4-FFF2-40B4-BE49-F238E27FC236}">
                <a16:creationId xmlns="" xmlns:a16="http://schemas.microsoft.com/office/drawing/2014/main" id="{4400AA52-1DE0-48B0-A085-959985F7ABD5}"/>
              </a:ext>
            </a:extLst>
          </p:cNvPr>
          <p:cNvPicPr>
            <a:picLocks noChangeAspect="1"/>
          </p:cNvPicPr>
          <p:nvPr/>
        </p:nvPicPr>
        <p:blipFill rotWithShape="1">
          <a:blip r:embed="rId5" cstate="screen">
            <a:extLst>
              <a:ext uri="{28A0092B-C50C-407E-A947-70E740481C1C}">
                <a14:useLocalDpi xmlns="" xmlns:a14="http://schemas.microsoft.com/office/drawing/2010/main"/>
              </a:ext>
            </a:extLst>
          </a:blip>
          <a:srcRect/>
          <a:stretch/>
        </p:blipFill>
        <p:spPr>
          <a:xfrm>
            <a:off x="10447025" y="4332549"/>
            <a:ext cx="1808475" cy="2525451"/>
          </a:xfrm>
          <a:prstGeom prst="rect">
            <a:avLst/>
          </a:prstGeom>
        </p:spPr>
      </p:pic>
      <p:pic>
        <p:nvPicPr>
          <p:cNvPr id="18" name="Picture 2" descr="PhÃ¢n tÃ­ch nhÃ¢n váº­t VÅ© NÆ°Æ¡ng trong Chuyá»n ngÆ°á»i con gÃ¡i Nam XÆ°Æ¡ng ...">
            <a:extLst>
              <a:ext uri="{FF2B5EF4-FFF2-40B4-BE49-F238E27FC236}">
                <a16:creationId xmlns="" xmlns:a16="http://schemas.microsoft.com/office/drawing/2014/main" id="{3AB9C666-D242-487F-8C1E-E331EF23C257}"/>
              </a:ext>
            </a:extLst>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flipH="1">
            <a:off x="888998" y="1038450"/>
            <a:ext cx="3340101" cy="488156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2573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p:stCondLst>
                              <p:cond delay="11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6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 xmlns:a16="http://schemas.microsoft.com/office/drawing/2014/main" id="{067BF304-3481-44DC-9B0E-DE9A67827841}"/>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 xmlns:a16="http://schemas.microsoft.com/office/drawing/2014/main" id="{EE2D6B51-0FF2-4D9F-9674-9F3FF209C28B}"/>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 xmlns:a16="http://schemas.microsoft.com/office/drawing/2014/main" id="{B9CAB53C-0AB7-4C78-9110-3542BED75F50}"/>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 xmlns:a16="http://schemas.microsoft.com/office/drawing/2014/main" id="{FED59C31-B4D6-470C-8DC4-954AC919DB93}"/>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 xmlns:a16="http://schemas.microsoft.com/office/drawing/2014/main" id="{517F976D-A714-4F0F-BAE6-FC8062DFEA62}"/>
              </a:ext>
            </a:extLst>
          </p:cNvPr>
          <p:cNvSpPr txBox="1">
            <a:spLocks noChangeArrowheads="1"/>
          </p:cNvSpPr>
          <p:nvPr/>
        </p:nvSpPr>
        <p:spPr bwMode="auto">
          <a:xfrm flipH="1">
            <a:off x="2255838" y="3201988"/>
            <a:ext cx="7954962" cy="144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8800" dirty="0">
                <a:solidFill>
                  <a:srgbClr val="FF0000"/>
                </a:solidFill>
                <a:latin typeface="Times New Roman" pitchFamily="18" charset="0"/>
                <a:cs typeface="Times New Roman" pitchFamily="18" charset="0"/>
              </a:rPr>
              <a:t>III. </a:t>
            </a:r>
            <a:r>
              <a:rPr lang="en-US" altLang="en-US" sz="8800" dirty="0" err="1">
                <a:solidFill>
                  <a:srgbClr val="FF0000"/>
                </a:solidFill>
                <a:latin typeface="Times New Roman" pitchFamily="18" charset="0"/>
                <a:cs typeface="Times New Roman" pitchFamily="18" charset="0"/>
              </a:rPr>
              <a:t>Luyện</a:t>
            </a:r>
            <a:r>
              <a:rPr lang="en-US" altLang="en-US" sz="8800" dirty="0">
                <a:solidFill>
                  <a:srgbClr val="FF0000"/>
                </a:solidFill>
                <a:latin typeface="Times New Roman" pitchFamily="18" charset="0"/>
                <a:cs typeface="Times New Roman" pitchFamily="18" charset="0"/>
              </a:rPr>
              <a:t> </a:t>
            </a:r>
            <a:r>
              <a:rPr lang="en-US" altLang="en-US" sz="8800" dirty="0" err="1">
                <a:solidFill>
                  <a:srgbClr val="FF0000"/>
                </a:solidFill>
                <a:latin typeface="Times New Roman" pitchFamily="18" charset="0"/>
                <a:cs typeface="Times New Roman" pitchFamily="18" charset="0"/>
              </a:rPr>
              <a:t>tập</a:t>
            </a:r>
            <a:endParaRPr lang="en-SG" altLang="en-US" sz="8800"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467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45618" y="2636176"/>
            <a:ext cx="1156972" cy="1563377"/>
          </a:xfrm>
          <a:prstGeom prst="rect">
            <a:avLst/>
          </a:prstGeom>
        </p:spPr>
      </p:pic>
      <p:sp>
        <p:nvSpPr>
          <p:cNvPr id="15" name="Rectangle 14"/>
          <p:cNvSpPr/>
          <p:nvPr/>
        </p:nvSpPr>
        <p:spPr>
          <a:xfrm>
            <a:off x="3496232" y="2753003"/>
            <a:ext cx="6051079" cy="1446550"/>
          </a:xfrm>
          <a:prstGeom prst="rect">
            <a:avLst/>
          </a:prstGeom>
          <a:noFill/>
        </p:spPr>
        <p:txBody>
          <a:bodyPr wrap="none" lIns="91440" tIns="45720" rIns="91440" bIns="45720">
            <a:spAutoFit/>
          </a:bodyPr>
          <a:lstStyle/>
          <a:p>
            <a:pPr algn="ct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Xây</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Dựng</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Đội</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Hình</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Cùng</a:t>
            </a:r>
            <a:endParaRPr lang="en-US" sz="4400"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HLV Park Hang </a:t>
            </a:r>
            <a:r>
              <a:rPr lang="en-US" sz="4400" b="1" spc="50" dirty="0" err="1">
                <a:ln w="9525" cmpd="sng">
                  <a:solidFill>
                    <a:schemeClr val="accent1"/>
                  </a:solidFill>
                  <a:prstDash val="solid"/>
                </a:ln>
                <a:solidFill>
                  <a:srgbClr val="70AD47">
                    <a:tint val="1000"/>
                  </a:srgbClr>
                </a:solidFill>
                <a:effectLst>
                  <a:glow rad="38100">
                    <a:schemeClr val="accent1">
                      <a:alpha val="40000"/>
                    </a:schemeClr>
                  </a:glow>
                </a:effectLst>
              </a:rPr>
              <a:t>Seo</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Picture 2">
            <a:hlinkClick r:id="rId4" action="ppaction://hlinksldjump"/>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302365" y="3476278"/>
            <a:ext cx="3657607" cy="3657607"/>
          </a:xfrm>
          <a:prstGeom prst="rect">
            <a:avLst/>
          </a:prstGeom>
        </p:spPr>
      </p:pic>
      <p:sp>
        <p:nvSpPr>
          <p:cNvPr id="16" name="Rectangle 15">
            <a:hlinkClick r:id="rId4" action="ppaction://hlinksldjump"/>
          </p:cNvPr>
          <p:cNvSpPr/>
          <p:nvPr/>
        </p:nvSpPr>
        <p:spPr>
          <a:xfrm>
            <a:off x="5346530" y="4843416"/>
            <a:ext cx="15692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0000"/>
                </a:solidFill>
                <a:effectLst/>
              </a:rPr>
              <a:t>PLAY</a:t>
            </a:r>
          </a:p>
        </p:txBody>
      </p:sp>
    </p:spTree>
    <p:extLst>
      <p:ext uri="{BB962C8B-B14F-4D97-AF65-F5344CB8AC3E}">
        <p14:creationId xmlns="" xmlns:p14="http://schemas.microsoft.com/office/powerpoint/2010/main" val="309623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dad5-1.fna.fbcdn.net/v/t1.15752-9/56393211_2423775371203172_733308985108594688_n.png?_nc_cat=111&amp;_nc_oc=AQn2HvhixDr_Y8z0-x0j3RXIGL739Wom90r7oxvRSuZ0ry2jgrEYj0aDRT7pdd8pyGE&amp;_nc_ht=scontent.fdad5-1.fna&amp;oh=02dd14398a73548abaad21defc05add0&amp;oe=5D36D6D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8075" y="4100945"/>
            <a:ext cx="1153085" cy="118802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46877" y="3556833"/>
            <a:ext cx="565139" cy="963703"/>
          </a:xfrm>
          <a:prstGeom prst="rect">
            <a:avLst/>
          </a:prstGeom>
        </p:spPr>
      </p:pic>
      <p:pic>
        <p:nvPicPr>
          <p:cNvPr id="6" name="Pictur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61338" y="3144523"/>
            <a:ext cx="912012" cy="1269014"/>
          </a:xfrm>
          <a:prstGeom prst="rect">
            <a:avLst/>
          </a:prstGeom>
        </p:spPr>
      </p:pic>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879126" y="2752068"/>
            <a:ext cx="881938" cy="1068297"/>
          </a:xfrm>
          <a:prstGeom prst="rect">
            <a:avLst/>
          </a:prstGeom>
        </p:spPr>
      </p:pic>
      <p:pic>
        <p:nvPicPr>
          <p:cNvPr id="4" name="Picture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686722" y="3598511"/>
            <a:ext cx="618802" cy="909963"/>
          </a:xfrm>
          <a:prstGeom prst="rect">
            <a:avLst/>
          </a:prstGeom>
        </p:spPr>
      </p:pic>
      <p:pic>
        <p:nvPicPr>
          <p:cNvPr id="8" name="Picture 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371989" y="2791987"/>
            <a:ext cx="515630" cy="814927"/>
          </a:xfrm>
          <a:prstGeom prst="rect">
            <a:avLst/>
          </a:prstGeom>
        </p:spPr>
      </p:pic>
      <p:pic>
        <p:nvPicPr>
          <p:cNvPr id="9" name="Picture 8"/>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042086" y="2387712"/>
            <a:ext cx="693829" cy="756811"/>
          </a:xfrm>
          <a:prstGeom prst="rect">
            <a:avLst/>
          </a:prstGeom>
        </p:spPr>
      </p:pic>
      <p:pic>
        <p:nvPicPr>
          <p:cNvPr id="10" name="Picture 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6310099" y="1743235"/>
            <a:ext cx="646197" cy="782022"/>
          </a:xfrm>
          <a:prstGeom prst="rect">
            <a:avLst/>
          </a:prstGeom>
        </p:spPr>
      </p:pic>
      <p:pic>
        <p:nvPicPr>
          <p:cNvPr id="11" name="Picture 10"/>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5392811" y="1743235"/>
            <a:ext cx="618666" cy="775423"/>
          </a:xfrm>
          <a:prstGeom prst="rect">
            <a:avLst/>
          </a:prstGeom>
        </p:spPr>
      </p:pic>
      <p:pic>
        <p:nvPicPr>
          <p:cNvPr id="12" name="Picture 11"/>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9094428" y="2974725"/>
            <a:ext cx="999141" cy="1385300"/>
          </a:xfrm>
          <a:prstGeom prst="rect">
            <a:avLst/>
          </a:prstGeom>
        </p:spPr>
      </p:pic>
      <p:pic>
        <p:nvPicPr>
          <p:cNvPr id="13" name="Picture 12"/>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8080808" y="1915470"/>
            <a:ext cx="625322" cy="1184932"/>
          </a:xfrm>
          <a:prstGeom prst="rect">
            <a:avLst/>
          </a:prstGeom>
        </p:spPr>
      </p:pic>
      <p:pic>
        <p:nvPicPr>
          <p:cNvPr id="14" name="Picture 13"/>
          <p:cNvPicPr>
            <a:picLocks noChangeAspect="1"/>
          </p:cNvPicPr>
          <p:nvPr/>
        </p:nvPicPr>
        <p:blipFill>
          <a:blip r:embed="rId14" cstate="print">
            <a:extLst>
              <a:ext uri="{28A0092B-C50C-407E-A947-70E740481C1C}">
                <a14:useLocalDpi xmlns="" xmlns:a14="http://schemas.microsoft.com/office/drawing/2010/main" val="0"/>
              </a:ext>
            </a:extLst>
          </a:blip>
          <a:stretch>
            <a:fillRect/>
          </a:stretch>
        </p:blipFill>
        <p:spPr>
          <a:xfrm>
            <a:off x="881648" y="3059897"/>
            <a:ext cx="1156972" cy="1563377"/>
          </a:xfrm>
          <a:prstGeom prst="rect">
            <a:avLst/>
          </a:prstGeom>
        </p:spPr>
      </p:pic>
      <p:sp>
        <p:nvSpPr>
          <p:cNvPr id="2" name="Oval 1">
            <a:hlinkClick r:id="rId15" action="ppaction://hlinksldjump"/>
          </p:cNvPr>
          <p:cNvSpPr/>
          <p:nvPr/>
        </p:nvSpPr>
        <p:spPr>
          <a:xfrm>
            <a:off x="5875578" y="5164436"/>
            <a:ext cx="475418" cy="4503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1</a:t>
            </a:r>
          </a:p>
        </p:txBody>
      </p:sp>
      <p:sp>
        <p:nvSpPr>
          <p:cNvPr id="22" name="Rectangle 21"/>
          <p:cNvSpPr/>
          <p:nvPr/>
        </p:nvSpPr>
        <p:spPr>
          <a:xfrm>
            <a:off x="5418075" y="5652813"/>
            <a:ext cx="1457066" cy="707886"/>
          </a:xfrm>
          <a:prstGeom prst="rect">
            <a:avLst/>
          </a:prstGeom>
          <a:noFill/>
        </p:spPr>
        <p:txBody>
          <a:bodyPr wrap="none" lIns="91440" tIns="45720" rIns="91440" bIns="45720">
            <a:spAutoFit/>
          </a:bodyPr>
          <a:lstStyle/>
          <a:p>
            <a:pPr algn="ctr"/>
            <a:r>
              <a:rPr lang="en-US" sz="40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Đ.V.L</a:t>
            </a:r>
            <a:endParaRPr lang="en-US" sz="4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23" name="Oval 22">
            <a:hlinkClick r:id="rId16" action="ppaction://hlinksldjump"/>
          </p:cNvPr>
          <p:cNvSpPr/>
          <p:nvPr/>
        </p:nvSpPr>
        <p:spPr>
          <a:xfrm>
            <a:off x="7783932" y="4550927"/>
            <a:ext cx="424382" cy="41487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4" name="Rectangle 23"/>
          <p:cNvSpPr/>
          <p:nvPr/>
        </p:nvSpPr>
        <p:spPr>
          <a:xfrm>
            <a:off x="7372848" y="5005641"/>
            <a:ext cx="1264642" cy="584775"/>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rgbClr val="C00000"/>
                </a:solidFill>
              </a:rPr>
              <a:t>Đ.D.M</a:t>
            </a:r>
            <a:endParaRPr lang="en-US" sz="3200" b="1" cap="none" spc="0" dirty="0">
              <a:ln w="22225">
                <a:solidFill>
                  <a:schemeClr val="accent2"/>
                </a:solidFill>
                <a:prstDash val="solid"/>
              </a:ln>
              <a:solidFill>
                <a:srgbClr val="C00000"/>
              </a:solidFill>
              <a:effectLst/>
            </a:endParaRPr>
          </a:p>
        </p:txBody>
      </p:sp>
      <p:sp>
        <p:nvSpPr>
          <p:cNvPr id="25" name="Oval 24">
            <a:hlinkClick r:id="rId17" action="ppaction://hlinksldjump"/>
          </p:cNvPr>
          <p:cNvSpPr/>
          <p:nvPr/>
        </p:nvSpPr>
        <p:spPr>
          <a:xfrm>
            <a:off x="4356119" y="4518404"/>
            <a:ext cx="562158" cy="49907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solidFill>
                  <a:schemeClr val="bg1"/>
                </a:solidFill>
              </a:rPr>
              <a:t>3</a:t>
            </a:r>
          </a:p>
        </p:txBody>
      </p:sp>
      <p:sp>
        <p:nvSpPr>
          <p:cNvPr id="26" name="Rectangle 25"/>
          <p:cNvSpPr/>
          <p:nvPr/>
        </p:nvSpPr>
        <p:spPr>
          <a:xfrm>
            <a:off x="4028260" y="5013143"/>
            <a:ext cx="1136785"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T.Đ.T</a:t>
            </a:r>
          </a:p>
        </p:txBody>
      </p:sp>
      <p:sp>
        <p:nvSpPr>
          <p:cNvPr id="27" name="Oval 26">
            <a:hlinkClick r:id="rId18" action="ppaction://hlinksldjump"/>
          </p:cNvPr>
          <p:cNvSpPr/>
          <p:nvPr/>
        </p:nvSpPr>
        <p:spPr>
          <a:xfrm>
            <a:off x="2732672" y="4456061"/>
            <a:ext cx="558231" cy="50196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4</a:t>
            </a:r>
          </a:p>
        </p:txBody>
      </p:sp>
      <p:sp>
        <p:nvSpPr>
          <p:cNvPr id="28" name="Rectangle 27"/>
          <p:cNvSpPr/>
          <p:nvPr/>
        </p:nvSpPr>
        <p:spPr>
          <a:xfrm>
            <a:off x="2369288" y="4933283"/>
            <a:ext cx="1206164" cy="646331"/>
          </a:xfrm>
          <a:prstGeom prst="rect">
            <a:avLst/>
          </a:prstGeom>
          <a:noFill/>
        </p:spPr>
        <p:txBody>
          <a:bodyPr wrap="none" lIns="91440" tIns="45720" rIns="91440" bIns="45720">
            <a:spAutoFit/>
          </a:bodyPr>
          <a:lstStyle/>
          <a:p>
            <a:pPr algn="ctr"/>
            <a:r>
              <a:rPr lang="en-US" sz="3600" b="1" dirty="0">
                <a:ln w="10160">
                  <a:solidFill>
                    <a:schemeClr val="accent5"/>
                  </a:solidFill>
                  <a:prstDash val="solid"/>
                </a:ln>
                <a:solidFill>
                  <a:srgbClr val="FF0000"/>
                </a:solidFill>
                <a:effectLst>
                  <a:outerShdw blurRad="38100" dist="22860" dir="5400000" algn="tl" rotWithShape="0">
                    <a:srgbClr val="000000">
                      <a:alpha val="30000"/>
                    </a:srgbClr>
                  </a:outerShdw>
                </a:effectLst>
              </a:rPr>
              <a:t>Đ.V.H</a:t>
            </a:r>
            <a:endParaRPr lang="en-US" sz="3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endParaRPr>
          </a:p>
        </p:txBody>
      </p:sp>
      <p:sp>
        <p:nvSpPr>
          <p:cNvPr id="29" name="Oval 28">
            <a:hlinkClick r:id="rId19" action="ppaction://hlinksldjump"/>
          </p:cNvPr>
          <p:cNvSpPr/>
          <p:nvPr/>
        </p:nvSpPr>
        <p:spPr>
          <a:xfrm>
            <a:off x="9255767" y="4368396"/>
            <a:ext cx="468923" cy="43819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30" name="Rectangle 29"/>
          <p:cNvSpPr/>
          <p:nvPr/>
        </p:nvSpPr>
        <p:spPr>
          <a:xfrm>
            <a:off x="9094428" y="4841270"/>
            <a:ext cx="1087862" cy="646331"/>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FF0000"/>
                </a:solidFill>
                <a:effectLst>
                  <a:glow rad="38100">
                    <a:schemeClr val="accent1">
                      <a:alpha val="40000"/>
                    </a:schemeClr>
                  </a:glow>
                </a:effectLst>
              </a:rPr>
              <a:t>V.V.T</a:t>
            </a:r>
          </a:p>
        </p:txBody>
      </p:sp>
      <p:sp>
        <p:nvSpPr>
          <p:cNvPr id="31" name="Oval 30">
            <a:hlinkClick r:id="rId20" action="ppaction://hlinksldjump"/>
          </p:cNvPr>
          <p:cNvSpPr/>
          <p:nvPr/>
        </p:nvSpPr>
        <p:spPr>
          <a:xfrm>
            <a:off x="5833647" y="3292984"/>
            <a:ext cx="312961" cy="31545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6</a:t>
            </a:r>
          </a:p>
        </p:txBody>
      </p:sp>
      <p:sp>
        <p:nvSpPr>
          <p:cNvPr id="32" name="Rectangle 31"/>
          <p:cNvSpPr/>
          <p:nvPr/>
        </p:nvSpPr>
        <p:spPr>
          <a:xfrm>
            <a:off x="5068288" y="3598511"/>
            <a:ext cx="854721"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Q.H</a:t>
            </a:r>
          </a:p>
        </p:txBody>
      </p:sp>
      <p:sp>
        <p:nvSpPr>
          <p:cNvPr id="33" name="Oval 32">
            <a:hlinkClick r:id="rId21" action="ppaction://hlinksldjump"/>
          </p:cNvPr>
          <p:cNvSpPr/>
          <p:nvPr/>
        </p:nvSpPr>
        <p:spPr>
          <a:xfrm>
            <a:off x="6522101" y="3292983"/>
            <a:ext cx="332534" cy="31545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7</a:t>
            </a:r>
          </a:p>
        </p:txBody>
      </p:sp>
      <p:sp>
        <p:nvSpPr>
          <p:cNvPr id="34" name="Rectangle 33"/>
          <p:cNvSpPr/>
          <p:nvPr/>
        </p:nvSpPr>
        <p:spPr>
          <a:xfrm>
            <a:off x="6351100" y="3606914"/>
            <a:ext cx="826445" cy="584775"/>
          </a:xfrm>
          <a:prstGeom prst="rect">
            <a:avLst/>
          </a:prstGeom>
          <a:noFill/>
        </p:spPr>
        <p:txBody>
          <a:bodyPr wrap="none" lIns="91440" tIns="45720" rIns="91440" bIns="45720">
            <a:spAutoFit/>
          </a:bodyPr>
          <a:lstStyle/>
          <a:p>
            <a:pPr algn="ctr"/>
            <a:r>
              <a:rPr lang="en-US" sz="3200" b="1" spc="50" dirty="0">
                <a:ln w="9525" cmpd="sng">
                  <a:solidFill>
                    <a:schemeClr val="accent1"/>
                  </a:solidFill>
                  <a:prstDash val="solid"/>
                </a:ln>
                <a:solidFill>
                  <a:srgbClr val="FF0000"/>
                </a:solidFill>
                <a:effectLst>
                  <a:glow rad="38100">
                    <a:schemeClr val="accent1">
                      <a:alpha val="40000"/>
                    </a:schemeClr>
                  </a:glow>
                </a:effectLst>
              </a:rPr>
              <a:t>Đ.H</a:t>
            </a:r>
            <a:endParaRPr lang="en-US" sz="3200" b="1" cap="none" spc="50" dirty="0">
              <a:ln w="9525" cmpd="sng">
                <a:solidFill>
                  <a:schemeClr val="accent1"/>
                </a:solidFill>
                <a:prstDash val="solid"/>
              </a:ln>
              <a:solidFill>
                <a:srgbClr val="FF0000"/>
              </a:solidFill>
              <a:effectLst>
                <a:glow rad="38100">
                  <a:schemeClr val="accent1">
                    <a:alpha val="40000"/>
                  </a:schemeClr>
                </a:glow>
              </a:effectLst>
            </a:endParaRPr>
          </a:p>
        </p:txBody>
      </p:sp>
      <p:sp>
        <p:nvSpPr>
          <p:cNvPr id="35" name="Oval 34">
            <a:hlinkClick r:id="rId21" action="ppaction://hlinksldjump"/>
          </p:cNvPr>
          <p:cNvSpPr/>
          <p:nvPr/>
        </p:nvSpPr>
        <p:spPr>
          <a:xfrm>
            <a:off x="3743368" y="2781014"/>
            <a:ext cx="304857" cy="3522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8</a:t>
            </a:r>
          </a:p>
        </p:txBody>
      </p:sp>
      <p:sp>
        <p:nvSpPr>
          <p:cNvPr id="36" name="Rectangle 35"/>
          <p:cNvSpPr/>
          <p:nvPr/>
        </p:nvSpPr>
        <p:spPr>
          <a:xfrm>
            <a:off x="3527787" y="3158706"/>
            <a:ext cx="706732"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FF0000"/>
                </a:solidFill>
                <a:effectLst>
                  <a:glow rad="38100">
                    <a:schemeClr val="accent1">
                      <a:alpha val="40000"/>
                    </a:schemeClr>
                  </a:glow>
                </a:effectLst>
              </a:rPr>
              <a:t>V.Đ</a:t>
            </a:r>
          </a:p>
        </p:txBody>
      </p:sp>
      <p:sp>
        <p:nvSpPr>
          <p:cNvPr id="37" name="Oval 36">
            <a:hlinkClick r:id="rId22" action="ppaction://hlinksldjump"/>
          </p:cNvPr>
          <p:cNvSpPr/>
          <p:nvPr/>
        </p:nvSpPr>
        <p:spPr>
          <a:xfrm>
            <a:off x="7901354" y="2733900"/>
            <a:ext cx="306960" cy="319388"/>
          </a:xfrm>
          <a:prstGeom prst="ellipse">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9</a:t>
            </a:r>
          </a:p>
        </p:txBody>
      </p:sp>
      <p:sp>
        <p:nvSpPr>
          <p:cNvPr id="38" name="Rectangle 37"/>
          <p:cNvSpPr/>
          <p:nvPr/>
        </p:nvSpPr>
        <p:spPr>
          <a:xfrm>
            <a:off x="7718614" y="3059088"/>
            <a:ext cx="741934"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T.H</a:t>
            </a:r>
          </a:p>
        </p:txBody>
      </p:sp>
      <p:sp>
        <p:nvSpPr>
          <p:cNvPr id="39" name="Oval 38">
            <a:hlinkClick r:id="rId23" action="ppaction://hlinksldjump"/>
          </p:cNvPr>
          <p:cNvSpPr/>
          <p:nvPr/>
        </p:nvSpPr>
        <p:spPr>
          <a:xfrm>
            <a:off x="4718280" y="2006444"/>
            <a:ext cx="646985" cy="4658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11</a:t>
            </a:r>
          </a:p>
        </p:txBody>
      </p:sp>
      <p:sp>
        <p:nvSpPr>
          <p:cNvPr id="40" name="Rectangle 39"/>
          <p:cNvSpPr/>
          <p:nvPr/>
        </p:nvSpPr>
        <p:spPr>
          <a:xfrm>
            <a:off x="4734251" y="2484512"/>
            <a:ext cx="74994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C00000"/>
                </a:solidFill>
                <a:effectLst>
                  <a:glow rad="38100">
                    <a:schemeClr val="accent1">
                      <a:alpha val="40000"/>
                    </a:schemeClr>
                  </a:glow>
                </a:effectLst>
              </a:rPr>
              <a:t>A.Đ</a:t>
            </a:r>
          </a:p>
        </p:txBody>
      </p:sp>
      <p:sp>
        <p:nvSpPr>
          <p:cNvPr id="41" name="Oval 40">
            <a:hlinkClick r:id="rId24" action="ppaction://hlinksldjump"/>
          </p:cNvPr>
          <p:cNvSpPr/>
          <p:nvPr/>
        </p:nvSpPr>
        <p:spPr>
          <a:xfrm>
            <a:off x="6962485" y="2083850"/>
            <a:ext cx="608713" cy="45003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10</a:t>
            </a:r>
          </a:p>
        </p:txBody>
      </p:sp>
      <p:sp>
        <p:nvSpPr>
          <p:cNvPr id="42" name="Rectangle 41"/>
          <p:cNvSpPr/>
          <p:nvPr/>
        </p:nvSpPr>
        <p:spPr>
          <a:xfrm>
            <a:off x="6223237" y="2505091"/>
            <a:ext cx="748923" cy="584775"/>
          </a:xfrm>
          <a:prstGeom prst="rect">
            <a:avLst/>
          </a:prstGeom>
          <a:noFill/>
        </p:spPr>
        <p:txBody>
          <a:bodyPr wrap="none" lIns="91440" tIns="45720" rIns="91440" bIns="45720">
            <a:spAutoFit/>
          </a:bodyPr>
          <a:lstStyle/>
          <a:p>
            <a:pPr algn="ctr"/>
            <a:r>
              <a:rPr lang="en-US" sz="3200" b="1" cap="none" spc="50" dirty="0">
                <a:ln w="9525" cmpd="sng">
                  <a:solidFill>
                    <a:schemeClr val="accent1"/>
                  </a:solidFill>
                  <a:prstDash val="solid"/>
                </a:ln>
                <a:solidFill>
                  <a:srgbClr val="FF0000"/>
                </a:solidFill>
                <a:effectLst>
                  <a:glow rad="38100">
                    <a:schemeClr val="accent1">
                      <a:alpha val="40000"/>
                    </a:schemeClr>
                  </a:glow>
                </a:effectLst>
              </a:rPr>
              <a:t>C.P</a:t>
            </a:r>
          </a:p>
        </p:txBody>
      </p:sp>
    </p:spTree>
    <p:extLst>
      <p:ext uri="{BB962C8B-B14F-4D97-AF65-F5344CB8AC3E}">
        <p14:creationId xmlns="" xmlns:p14="http://schemas.microsoft.com/office/powerpoint/2010/main" val="2827859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2"/>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26"/>
                    </p:tgtEl>
                  </p:cond>
                </p:stCondLst>
                <p:endSync evt="end" delay="0">
                  <p:rtn val="all"/>
                </p:endSync>
                <p:childTnLst>
                  <p:par>
                    <p:cTn id="17" fill="hold">
                      <p:stCondLst>
                        <p:cond delay="0"/>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6"/>
                    </p:tgtEl>
                  </p:cond>
                </p:stCondLst>
                <p:endSync evt="end" delay="0">
                  <p:rtn val="all"/>
                </p:endSync>
                <p:childTnLst>
                  <p:par>
                    <p:cTn id="52" fill="hold">
                      <p:stCondLst>
                        <p:cond delay="0"/>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0"/>
                  </p:tgtEl>
                </p:cond>
              </p:nextCondLst>
            </p:seq>
            <p:seq concurrent="1" nextAc="seek">
              <p:cTn id="72" restart="whenNotActive" fill="hold" evtFilter="cancelBubble" nodeType="interactiveSeq">
                <p:stCondLst>
                  <p:cond evt="onClick" delay="0">
                    <p:tgtEl>
                      <p:spTgt spid="42"/>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500" fill="hold"/>
                                        <p:tgtEl>
                                          <p:spTgt spid="10"/>
                                        </p:tgtEl>
                                        <p:attrNameLst>
                                          <p:attrName>ppt_w</p:attrName>
                                        </p:attrNameLst>
                                      </p:cBhvr>
                                      <p:tavLst>
                                        <p:tav tm="0">
                                          <p:val>
                                            <p:fltVal val="0"/>
                                          </p:val>
                                        </p:tav>
                                        <p:tav tm="100000">
                                          <p:val>
                                            <p:strVal val="#ppt_w"/>
                                          </p:val>
                                        </p:tav>
                                      </p:tavLst>
                                    </p:anim>
                                    <p:anim calcmode="lin" valueType="num">
                                      <p:cBhvr>
                                        <p:cTn id="7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4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9405" y="131040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solidFill>
                  <a:srgbClr val="FF0000"/>
                </a:solidFill>
                <a:latin typeface="Times New Roman" panose="02020603050405020304" pitchFamily="18" charset="0"/>
                <a:cs typeface="Times New Roman" panose="02020603050405020304" pitchFamily="18" charset="0"/>
              </a:rPr>
              <a:t>Dòng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nào</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thực</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hiện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đúng</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cách</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dẫn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gián</a:t>
            </a:r>
            <a:r>
              <a:rPr lang="en-SG" sz="4000" b="1" dirty="0">
                <a:solidFill>
                  <a:srgbClr val="FF0000"/>
                </a:solidFill>
                <a:latin typeface="Times New Roman" panose="02020603050405020304" pitchFamily="18" charset="0"/>
                <a:cs typeface="Times New Roman" panose="02020603050405020304" pitchFamily="18" charset="0"/>
              </a:rPr>
              <a:t> </a:t>
            </a:r>
            <a:r>
              <a:rPr lang="en-SG" sz="4000" b="1" dirty="0" err="1">
                <a:solidFill>
                  <a:srgbClr val="FF0000"/>
                </a:solidFill>
                <a:latin typeface="Times New Roman" panose="02020603050405020304" pitchFamily="18" charset="0"/>
                <a:cs typeface="Times New Roman" panose="02020603050405020304" pitchFamily="18" charset="0"/>
              </a:rPr>
              <a:t>tiếp</a:t>
            </a:r>
            <a:r>
              <a:rPr lang="en-SG" sz="4000" b="1" dirty="0">
                <a:solidFill>
                  <a:srgbClr val="FF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39173" y="337464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A.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rằng</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6259568" y="337883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B.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239173" y="4814423"/>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C.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a:t>
            </a:r>
            <a:r>
              <a:rPr lang="en-SG" sz="2400" dirty="0" err="1">
                <a:solidFill>
                  <a:schemeClr val="tx1"/>
                </a:solidFill>
                <a:latin typeface="Times New Roman" panose="02020603050405020304" pitchFamily="18" charset="0"/>
                <a:cs typeface="Times New Roman" panose="02020603050405020304" pitchFamily="18" charset="0"/>
              </a:rPr>
              <a:t>là</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bạn</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ấy</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 .</a:t>
            </a:r>
          </a:p>
        </p:txBody>
      </p:sp>
      <p:sp>
        <p:nvSpPr>
          <p:cNvPr id="44" name="Rectangle 43"/>
          <p:cNvSpPr/>
          <p:nvPr/>
        </p:nvSpPr>
        <p:spPr>
          <a:xfrm>
            <a:off x="6259568" y="4818612"/>
            <a:ext cx="4906798" cy="10807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2400" dirty="0">
                <a:solidFill>
                  <a:schemeClr val="tx1"/>
                </a:solidFill>
                <a:latin typeface="Times New Roman" panose="02020603050405020304" pitchFamily="18" charset="0"/>
                <a:cs typeface="Times New Roman" panose="02020603050405020304" pitchFamily="18" charset="0"/>
              </a:rPr>
              <a:t>D. </a:t>
            </a:r>
            <a:r>
              <a:rPr lang="en-SG" sz="2400" dirty="0" err="1">
                <a:solidFill>
                  <a:schemeClr val="tx1"/>
                </a:solidFill>
                <a:latin typeface="Times New Roman" panose="02020603050405020304" pitchFamily="18" charset="0"/>
                <a:cs typeface="Times New Roman" panose="02020603050405020304" pitchFamily="18" charset="0"/>
              </a:rPr>
              <a:t>Cúc</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nói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với</a:t>
            </a:r>
            <a:r>
              <a:rPr lang="en-SG" sz="2400" dirty="0">
                <a:solidFill>
                  <a:schemeClr val="tx1"/>
                </a:solidFill>
                <a:latin typeface="Times New Roman" panose="02020603050405020304" pitchFamily="18" charset="0"/>
                <a:cs typeface="Times New Roman" panose="02020603050405020304" pitchFamily="18" charset="0"/>
              </a:rPr>
              <a:t> Mai : “ </a:t>
            </a:r>
            <a:r>
              <a:rPr lang="en-SG" sz="2400" dirty="0" err="1">
                <a:solidFill>
                  <a:schemeClr val="tx1"/>
                </a:solidFill>
                <a:latin typeface="Times New Roman" panose="02020603050405020304" pitchFamily="18" charset="0"/>
                <a:cs typeface="Times New Roman" panose="02020603050405020304" pitchFamily="18" charset="0"/>
              </a:rPr>
              <a:t>Bố</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của</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tôi</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rất</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nghiêm</a:t>
            </a:r>
            <a:r>
              <a:rPr lang="en-SG" sz="2400" dirty="0">
                <a:solidFill>
                  <a:schemeClr val="tx1"/>
                </a:solidFill>
                <a:latin typeface="Times New Roman" panose="02020603050405020304" pitchFamily="18" charset="0"/>
                <a:cs typeface="Times New Roman" panose="02020603050405020304" pitchFamily="18" charset="0"/>
              </a:rPr>
              <a:t> </a:t>
            </a:r>
            <a:r>
              <a:rPr lang="en-SG" sz="2400" dirty="0" err="1">
                <a:solidFill>
                  <a:schemeClr val="tx1"/>
                </a:solidFill>
                <a:latin typeface="Times New Roman" panose="02020603050405020304" pitchFamily="18" charset="0"/>
                <a:cs typeface="Times New Roman" panose="02020603050405020304" pitchFamily="18" charset="0"/>
              </a:rPr>
              <a:t>khắc</a:t>
            </a:r>
            <a:r>
              <a:rPr lang="en-SG" sz="2400" dirty="0">
                <a:solidFill>
                  <a:schemeClr val="tx1"/>
                </a:solidFill>
                <a:latin typeface="Times New Roman" panose="02020603050405020304" pitchFamily="18" charset="0"/>
                <a:cs typeface="Times New Roman" panose="02020603050405020304" pitchFamily="18" charset="0"/>
              </a:rPr>
              <a:t>”</a:t>
            </a: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317632" y="3627500"/>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341435" y="4985436"/>
            <a:ext cx="804536" cy="704088"/>
          </a:xfrm>
          <a:prstGeom prst="rect">
            <a:avLst/>
          </a:prstGeom>
        </p:spPr>
      </p:pic>
      <p:pic>
        <p:nvPicPr>
          <p:cNvPr id="49" name="Picture 4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361624" y="4997033"/>
            <a:ext cx="804742" cy="707197"/>
          </a:xfrm>
          <a:prstGeom prst="rect">
            <a:avLst/>
          </a:prstGeom>
        </p:spPr>
      </p:pic>
      <p:pic>
        <p:nvPicPr>
          <p:cNvPr id="53" name="Picture 52"/>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361624" y="3628362"/>
            <a:ext cx="804742" cy="707197"/>
          </a:xfrm>
          <a:prstGeom prst="rect">
            <a:avLst/>
          </a:prstGeom>
        </p:spPr>
      </p:pic>
      <p:sp>
        <p:nvSpPr>
          <p:cNvPr id="12" name="5-Point Star 11">
            <a:hlinkClick r:id="rId9" action="ppaction://hlinksldjump"/>
          </p:cNvPr>
          <p:cNvSpPr/>
          <p:nvPr/>
        </p:nvSpPr>
        <p:spPr>
          <a:xfrm>
            <a:off x="11160070" y="5962129"/>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676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5" name="Picture 4">
            <a:extLst>
              <a:ext uri="{FF2B5EF4-FFF2-40B4-BE49-F238E27FC236}">
                <a16:creationId xmlns="" xmlns:a16="http://schemas.microsoft.com/office/drawing/2014/main" id="{F0FF22D3-A276-49AA-8017-EC70DCDE8742}"/>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r="52097"/>
          <a:stretch/>
        </p:blipFill>
        <p:spPr>
          <a:xfrm>
            <a:off x="2925700" y="1339631"/>
            <a:ext cx="2920187" cy="6096012"/>
          </a:xfrm>
          <a:prstGeom prst="rect">
            <a:avLst/>
          </a:prstGeom>
        </p:spPr>
      </p:pic>
      <p:sp>
        <p:nvSpPr>
          <p:cNvPr id="8" name="Cloud 7">
            <a:extLst>
              <a:ext uri="{FF2B5EF4-FFF2-40B4-BE49-F238E27FC236}">
                <a16:creationId xmlns="" xmlns:a16="http://schemas.microsoft.com/office/drawing/2014/main" id="{87BD66A7-48BF-425C-A20E-15E71D2232F9}"/>
              </a:ext>
            </a:extLst>
          </p:cNvPr>
          <p:cNvSpPr/>
          <p:nvPr/>
        </p:nvSpPr>
        <p:spPr>
          <a:xfrm>
            <a:off x="285135" y="334296"/>
            <a:ext cx="4326194" cy="232041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ơ</a:t>
            </a:r>
            <a:r>
              <a:rPr lang="en-SG" sz="2400" dirty="0" err="1">
                <a:latin typeface="Times New Roman" panose="02020603050405020304" pitchFamily="18" charset="0"/>
                <a:cs typeface="Times New Roman" panose="02020603050405020304" pitchFamily="18" charset="0"/>
              </a:rPr>
              <a:t>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giáo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bảo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kiểm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tra</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văn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cả</a:t>
            </a:r>
            <a:r>
              <a:rPr lang="en-SG" sz="2400" dirty="0">
                <a:latin typeface="Times New Roman" panose="02020603050405020304" pitchFamily="18" charset="0"/>
                <a:cs typeface="Times New Roman" panose="02020603050405020304" pitchFamily="18" charset="0"/>
              </a:rPr>
              <a:t> 2 </a:t>
            </a:r>
            <a:r>
              <a:rPr lang="en-SG" sz="2400" dirty="0" err="1">
                <a:latin typeface="Times New Roman" panose="02020603050405020304" pitchFamily="18" charset="0"/>
                <a:cs typeface="Times New Roman" panose="02020603050405020304" pitchFamily="18" charset="0"/>
              </a:rPr>
              <a:t>bọn</a:t>
            </a:r>
            <a:r>
              <a:rPr lang="en-SG" sz="2400" dirty="0">
                <a:latin typeface="Times New Roman" panose="02020603050405020304" pitchFamily="18" charset="0"/>
                <a:cs typeface="Times New Roman" panose="02020603050405020304" pitchFamily="18" charset="0"/>
              </a:rPr>
              <a:t> con </a:t>
            </a:r>
            <a:r>
              <a:rPr lang="en-SG" sz="2400" dirty="0" err="1">
                <a:latin typeface="Times New Roman" panose="02020603050405020304" pitchFamily="18" charset="0"/>
                <a:cs typeface="Times New Roman" panose="02020603050405020304" pitchFamily="18" charset="0"/>
              </a:rPr>
              <a:t>đều</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được</a:t>
            </a:r>
            <a:r>
              <a:rPr lang="en-SG" sz="2400" dirty="0">
                <a:latin typeface="Times New Roman" panose="02020603050405020304" pitchFamily="18" charset="0"/>
                <a:cs typeface="Times New Roman" panose="02020603050405020304" pitchFamily="18" charset="0"/>
              </a:rPr>
              <a:t> 9. </a:t>
            </a:r>
            <a:r>
              <a:rPr lang="en-SG" sz="2400" dirty="0" err="1">
                <a:latin typeface="Times New Roman" panose="02020603050405020304" pitchFamily="18" charset="0"/>
                <a:cs typeface="Times New Roman" panose="02020603050405020304" pitchFamily="18" charset="0"/>
              </a:rPr>
              <a:t>Cô</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còn</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bào</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cố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gắng</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phát</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huy</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nữa</a:t>
            </a:r>
            <a:r>
              <a:rPr lang="en-SG" sz="2400" dirty="0">
                <a:latin typeface="Times New Roman" panose="02020603050405020304" pitchFamily="18" charset="0"/>
                <a:cs typeface="Times New Roman" panose="02020603050405020304" pitchFamily="18" charset="0"/>
              </a:rPr>
              <a:t> ạ!</a:t>
            </a:r>
          </a:p>
        </p:txBody>
      </p:sp>
      <p:sp>
        <p:nvSpPr>
          <p:cNvPr id="10" name="Cloud 9">
            <a:extLst>
              <a:ext uri="{FF2B5EF4-FFF2-40B4-BE49-F238E27FC236}">
                <a16:creationId xmlns="" xmlns:a16="http://schemas.microsoft.com/office/drawing/2014/main" id="{8BF75ED4-C593-42BA-A761-AA339D2DD1C5}"/>
              </a:ext>
            </a:extLst>
          </p:cNvPr>
          <p:cNvSpPr/>
          <p:nvPr/>
        </p:nvSpPr>
        <p:spPr>
          <a:xfrm>
            <a:off x="8436079" y="191729"/>
            <a:ext cx="3470788" cy="221225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a:latin typeface="Times New Roman" panose="02020603050405020304" pitchFamily="18" charset="0"/>
                <a:cs typeface="Times New Roman" panose="02020603050405020304" pitchFamily="18" charset="0"/>
              </a:rPr>
              <a:t>Hai con </a:t>
            </a:r>
            <a:r>
              <a:rPr lang="en-SG" sz="2400" dirty="0" err="1">
                <a:latin typeface="Times New Roman" panose="02020603050405020304" pitchFamily="18" charset="0"/>
                <a:cs typeface="Times New Roman" panose="02020603050405020304" pitchFamily="18" charset="0"/>
              </a:rPr>
              <a:t>giỏi</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lắm</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Tí</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bố</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sẽ</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thưởng</a:t>
            </a:r>
            <a:endParaRPr lang="en-SG" sz="2400" dirty="0">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 xmlns:a16="http://schemas.microsoft.com/office/drawing/2014/main" id="{F6323AC4-C787-41F5-89FE-381ED88C8B72}"/>
              </a:ext>
            </a:extLst>
          </p:cNvPr>
          <p:cNvSpPr/>
          <p:nvPr/>
        </p:nvSpPr>
        <p:spPr>
          <a:xfrm>
            <a:off x="580097" y="3809994"/>
            <a:ext cx="2241755" cy="160264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dirty="0" err="1">
                <a:latin typeface="Times New Roman" panose="02020603050405020304" pitchFamily="18" charset="0"/>
                <a:cs typeface="Times New Roman" panose="02020603050405020304" pitchFamily="18" charset="0"/>
              </a:rPr>
              <a:t>Dạ</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thích</a:t>
            </a:r>
            <a:r>
              <a:rPr lang="en-SG" sz="2400" dirty="0">
                <a:latin typeface="Times New Roman" panose="02020603050405020304" pitchFamily="18" charset="0"/>
                <a:cs typeface="Times New Roman" panose="02020603050405020304" pitchFamily="18" charset="0"/>
              </a:rPr>
              <a:t> </a:t>
            </a:r>
            <a:r>
              <a:rPr lang="en-SG" sz="2400" dirty="0" err="1">
                <a:latin typeface="Times New Roman" panose="02020603050405020304" pitchFamily="18" charset="0"/>
                <a:cs typeface="Times New Roman" panose="02020603050405020304" pitchFamily="18" charset="0"/>
              </a:rPr>
              <a:t>quá</a:t>
            </a:r>
            <a:r>
              <a:rPr lang="en-SG" sz="24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9CD9B2B5-3215-4F44-8CA2-D0FC38D6BC69}"/>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47276" b="8351"/>
          <a:stretch/>
        </p:blipFill>
        <p:spPr>
          <a:xfrm>
            <a:off x="6175881" y="570259"/>
            <a:ext cx="3615825" cy="6285277"/>
          </a:xfrm>
          <a:prstGeom prst="rect">
            <a:avLst/>
          </a:prstGeom>
        </p:spPr>
      </p:pic>
    </p:spTree>
    <p:extLst>
      <p:ext uri="{BB962C8B-B14F-4D97-AF65-F5344CB8AC3E}">
        <p14:creationId xmlns="" xmlns:p14="http://schemas.microsoft.com/office/powerpoint/2010/main" val="3935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18613" y="98289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các câu sau, câu nào có </a:t>
            </a:r>
            <a:endParaRPr lang="en-US" sz="4400" b="1" dirty="0">
              <a:solidFill>
                <a:srgbClr val="FF0000"/>
              </a:solidFill>
              <a:latin typeface="+mj-lt"/>
            </a:endParaRPr>
          </a:p>
          <a:p>
            <a:pPr algn="ctr"/>
            <a:r>
              <a:rPr lang="vi-VN" sz="4400" b="1" dirty="0">
                <a:solidFill>
                  <a:srgbClr val="FF0000"/>
                </a:solidFill>
                <a:latin typeface="+mj-lt"/>
              </a:rPr>
              <a:t>lời dẫn trực tiếp?</a:t>
            </a:r>
          </a:p>
        </p:txBody>
      </p:sp>
      <p:sp>
        <p:nvSpPr>
          <p:cNvPr id="10" name="Rectangle 9"/>
          <p:cNvSpPr/>
          <p:nvPr/>
        </p:nvSpPr>
        <p:spPr>
          <a:xfrm>
            <a:off x="1061582" y="2974985"/>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An nói với Nam là năm nay, An quyết tâm học tập, không mê chơi nữa.</a:t>
            </a:r>
          </a:p>
        </p:txBody>
      </p:sp>
      <p:sp>
        <p:nvSpPr>
          <p:cNvPr id="11" name="Rectangle 10"/>
          <p:cNvSpPr/>
          <p:nvPr/>
        </p:nvSpPr>
        <p:spPr>
          <a:xfrm>
            <a:off x="6081977" y="2979174"/>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An nói với Nam: “Năm nay, tôi quyết tâm học tập, không mê chơi nữa”.</a:t>
            </a:r>
          </a:p>
        </p:txBody>
      </p:sp>
      <p:sp>
        <p:nvSpPr>
          <p:cNvPr id="12" name="Rectangle 11"/>
          <p:cNvSpPr/>
          <p:nvPr/>
        </p:nvSpPr>
        <p:spPr>
          <a:xfrm>
            <a:off x="1061582" y="4454093"/>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C. An nói với Nam là năm nay, bạn ấy quyết tâm học tập, không mê chơi nữa</a:t>
            </a:r>
            <a:endParaRPr kumimoji="0" lang="vi-VN" sz="2800" i="0" u="none" strike="noStrike" kern="1200" cap="none" spc="0" normalizeH="0" baseline="0" noProof="0" dirty="0">
              <a:ln>
                <a:noFill/>
              </a:ln>
              <a:solidFill>
                <a:schemeClr val="tx1"/>
              </a:solidFill>
              <a:effectLst/>
              <a:uLnTx/>
              <a:uFillTx/>
              <a:latin typeface="+mj-lt"/>
            </a:endParaRPr>
          </a:p>
        </p:txBody>
      </p:sp>
      <p:sp>
        <p:nvSpPr>
          <p:cNvPr id="13" name="Rectangle 12"/>
          <p:cNvSpPr/>
          <p:nvPr/>
        </p:nvSpPr>
        <p:spPr>
          <a:xfrm>
            <a:off x="6081977" y="4458282"/>
            <a:ext cx="4906798" cy="12077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An nói với Nam là năm nay, cậu ấy quyết tâm học tập, không mê chơi nữa .</a:t>
            </a:r>
          </a:p>
        </p:txBody>
      </p:sp>
      <p:pic>
        <p:nvPicPr>
          <p:cNvPr id="14" name="Picture 1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162658" y="3329266"/>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163844" y="4924418"/>
            <a:ext cx="804536" cy="704088"/>
          </a:xfrm>
          <a:prstGeom prst="rect">
            <a:avLst/>
          </a:prstGeom>
        </p:spPr>
      </p:pic>
      <p:pic>
        <p:nvPicPr>
          <p:cNvPr id="16" name="Picture 1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184033" y="4936015"/>
            <a:ext cx="804742" cy="707197"/>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184033" y="3380938"/>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3246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832636" y="90538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Trong trường hợp trích dẫn gián tiếp ý kiến của người khác:</a:t>
            </a:r>
          </a:p>
        </p:txBody>
      </p:sp>
      <p:sp>
        <p:nvSpPr>
          <p:cNvPr id="10" name="Rectangle 9"/>
          <p:cNvSpPr/>
          <p:nvPr/>
        </p:nvSpPr>
        <p:spPr>
          <a:xfrm>
            <a:off x="1071716" y="2893867"/>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A. </a:t>
            </a:r>
            <a:r>
              <a:rPr lang="vi-VN" sz="2800" dirty="0">
                <a:solidFill>
                  <a:schemeClr val="tx1"/>
                </a:solidFill>
                <a:latin typeface="+mj-lt"/>
              </a:rPr>
              <a:t>Chúng ta có thể nêu hoặc cũng có thể không nêu thông tin về xuất xứ của ý kiến đó.</a:t>
            </a:r>
          </a:p>
        </p:txBody>
      </p:sp>
      <p:sp>
        <p:nvSpPr>
          <p:cNvPr id="11" name="Rectangle 10"/>
          <p:cNvSpPr/>
          <p:nvPr/>
        </p:nvSpPr>
        <p:spPr>
          <a:xfrm>
            <a:off x="6331776" y="2898056"/>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Chúng ta vẫn phải nêu thông tin về xuất xứ của ý kiến đó.</a:t>
            </a:r>
          </a:p>
        </p:txBody>
      </p:sp>
      <p:sp>
        <p:nvSpPr>
          <p:cNvPr id="12" name="Rectangle 11"/>
          <p:cNvSpPr/>
          <p:nvPr/>
        </p:nvSpPr>
        <p:spPr>
          <a:xfrm>
            <a:off x="1071716" y="4586252"/>
            <a:ext cx="5132439"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rPr>
              <a:t>C. </a:t>
            </a:r>
            <a:r>
              <a:rPr lang="vi-VN" sz="2800" dirty="0">
                <a:solidFill>
                  <a:schemeClr val="tx1"/>
                </a:solidFill>
                <a:latin typeface="+mj-lt"/>
              </a:rPr>
              <a:t>Chúng ta không cần thiết nêu thông tin về xuất xứ của ý kiến đó.</a:t>
            </a:r>
          </a:p>
        </p:txBody>
      </p:sp>
      <p:sp>
        <p:nvSpPr>
          <p:cNvPr id="13" name="Rectangle 12"/>
          <p:cNvSpPr/>
          <p:nvPr/>
        </p:nvSpPr>
        <p:spPr>
          <a:xfrm>
            <a:off x="6331776" y="4590441"/>
            <a:ext cx="4765153" cy="13478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800" dirty="0">
                <a:solidFill>
                  <a:schemeClr val="tx1"/>
                </a:solidFill>
                <a:latin typeface="+mj-lt"/>
              </a:rPr>
              <a:t>D. Chúng ta bỏ qua thông tin về xuất xứ của ý kiến đó</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14" name="Picture 1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90278" y="3266544"/>
            <a:ext cx="805722"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399619" y="4956621"/>
            <a:ext cx="804536" cy="704088"/>
          </a:xfrm>
          <a:prstGeom prst="rect">
            <a:avLst/>
          </a:prstGeom>
        </p:spPr>
      </p:pic>
      <p:pic>
        <p:nvPicPr>
          <p:cNvPr id="16" name="Picture 1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292187" y="4953512"/>
            <a:ext cx="804742" cy="707197"/>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292187" y="3298676"/>
            <a:ext cx="804742" cy="643793"/>
          </a:xfrm>
          <a:prstGeom prst="rect">
            <a:avLst/>
          </a:prstGeom>
        </p:spPr>
      </p:pic>
      <p:sp>
        <p:nvSpPr>
          <p:cNvPr id="18" name="5-Point Star 17">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14278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7"/>
                                        </p:tgtEl>
                                        <p:attrNameLst>
                                          <p:attrName>style.visibility</p:attrName>
                                        </p:attrNameLst>
                                      </p:cBhvr>
                                      <p:to>
                                        <p:strVal val="visible"/>
                                      </p:to>
                                    </p:set>
                                    <p:anim calcmode="lin" valueType="num">
                                      <p:cBhvr>
                                        <p:cTn id="54" dur="250" fill="hold"/>
                                        <p:tgtEl>
                                          <p:spTgt spid="17"/>
                                        </p:tgtEl>
                                        <p:attrNameLst>
                                          <p:attrName>ppt_w</p:attrName>
                                        </p:attrNameLst>
                                      </p:cBhvr>
                                      <p:tavLst>
                                        <p:tav tm="0">
                                          <p:val>
                                            <p:strVal val="4*#ppt_w"/>
                                          </p:val>
                                        </p:tav>
                                        <p:tav tm="100000">
                                          <p:val>
                                            <p:strVal val="#ppt_w"/>
                                          </p:val>
                                        </p:tav>
                                      </p:tavLst>
                                    </p:anim>
                                    <p:anim calcmode="lin" valueType="num">
                                      <p:cBhvr>
                                        <p:cTn id="5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6"/>
                                        </p:tgtEl>
                                        <p:attrNameLst>
                                          <p:attrName>style.visibility</p:attrName>
                                        </p:attrNameLst>
                                      </p:cBhvr>
                                      <p:to>
                                        <p:strVal val="visible"/>
                                      </p:to>
                                    </p:set>
                                    <p:anim calcmode="lin" valueType="num">
                                      <p:cBhvr>
                                        <p:cTn id="84" dur="250" fill="hold"/>
                                        <p:tgtEl>
                                          <p:spTgt spid="16"/>
                                        </p:tgtEl>
                                        <p:attrNameLst>
                                          <p:attrName>ppt_w</p:attrName>
                                        </p:attrNameLst>
                                      </p:cBhvr>
                                      <p:tavLst>
                                        <p:tav tm="0">
                                          <p:val>
                                            <p:strVal val="4*#ppt_w"/>
                                          </p:val>
                                        </p:tav>
                                        <p:tav tm="100000">
                                          <p:val>
                                            <p:strVal val="#ppt_w"/>
                                          </p:val>
                                        </p:tav>
                                      </p:tavLst>
                                    </p:anim>
                                    <p:anim calcmode="lin" valueType="num">
                                      <p:cBhvr>
                                        <p:cTn id="8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45625" y="1262898"/>
            <a:ext cx="11300749" cy="179555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Điền cụm từ thích hợp vào chỗ trống:</a:t>
            </a:r>
          </a:p>
          <a:p>
            <a:pPr algn="ctr"/>
            <a:r>
              <a:rPr lang="vi-VN" sz="3600" b="1" i="1" dirty="0">
                <a:solidFill>
                  <a:srgbClr val="FF0000"/>
                </a:solidFill>
                <a:latin typeface="+mj-lt"/>
              </a:rPr>
              <a:t>Lời dẫn trực tiếp thường được đặt sau dấu hai chấm và...</a:t>
            </a:r>
            <a:endParaRPr lang="vi-VN" sz="3600" b="1" dirty="0">
              <a:solidFill>
                <a:srgbClr val="FF0000"/>
              </a:solidFill>
              <a:latin typeface="+mj-lt"/>
            </a:endParaRPr>
          </a:p>
        </p:txBody>
      </p:sp>
      <p:sp>
        <p:nvSpPr>
          <p:cNvPr id="26" name="Rectangle 25"/>
          <p:cNvSpPr/>
          <p:nvPr/>
        </p:nvSpPr>
        <p:spPr>
          <a:xfrm>
            <a:off x="1168835" y="35671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Nhắc lại nguyên văn</a:t>
            </a:r>
          </a:p>
        </p:txBody>
      </p:sp>
      <p:sp>
        <p:nvSpPr>
          <p:cNvPr id="42" name="Rectangle 41"/>
          <p:cNvSpPr/>
          <p:nvPr/>
        </p:nvSpPr>
        <p:spPr>
          <a:xfrm>
            <a:off x="6189230" y="35713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a:t>
            </a:r>
            <a:r>
              <a:rPr lang="vi-VN" sz="3200" dirty="0">
                <a:solidFill>
                  <a:schemeClr val="tx1"/>
                </a:solidFill>
                <a:latin typeface="+mj-lt"/>
              </a:rPr>
              <a:t>. Nhắc lại ý chính</a:t>
            </a:r>
          </a:p>
        </p:txBody>
      </p:sp>
      <p:sp>
        <p:nvSpPr>
          <p:cNvPr id="43" name="Rectangle 42"/>
          <p:cNvSpPr/>
          <p:nvPr/>
        </p:nvSpPr>
        <p:spPr>
          <a:xfrm>
            <a:off x="1168835" y="445630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Nhắc lại một phần</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189230" y="44604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chemeClr val="tx1"/>
                </a:solidFill>
                <a:effectLst/>
                <a:uLnTx/>
                <a:uFillTx/>
                <a:latin typeface="+mj-lt"/>
                <a:ea typeface="+mn-ea"/>
                <a:cs typeface="+mn-cs"/>
              </a:rPr>
              <a:t>D. </a:t>
            </a:r>
            <a:r>
              <a:rPr kumimoji="0" lang="en-US" sz="320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Nhắc</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lại</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320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khóa</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190496" y="35926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271097" y="4489667"/>
            <a:ext cx="804536" cy="704088"/>
          </a:xfrm>
          <a:prstGeom prst="rect">
            <a:avLst/>
          </a:prstGeom>
        </p:spPr>
      </p:pic>
      <p:pic>
        <p:nvPicPr>
          <p:cNvPr id="49" name="Picture 4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291286" y="4501264"/>
            <a:ext cx="804742" cy="707197"/>
          </a:xfrm>
          <a:prstGeom prst="rect">
            <a:avLst/>
          </a:prstGeom>
        </p:spPr>
      </p:pic>
      <p:pic>
        <p:nvPicPr>
          <p:cNvPr id="53" name="Picture 52"/>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291286" y="36125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357538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8143" y="747252"/>
            <a:ext cx="10526728" cy="199392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Nhận định nào nói đầy đủ nhất dấu hiệu để nhận ra lời nói của nhân vật được dẫn ra trong </a:t>
            </a:r>
            <a:endParaRPr lang="en-US" sz="3600" b="1" dirty="0">
              <a:solidFill>
                <a:srgbClr val="FF0000"/>
              </a:solidFill>
              <a:latin typeface="+mj-lt"/>
            </a:endParaRPr>
          </a:p>
          <a:p>
            <a:pPr algn="ctr"/>
            <a:r>
              <a:rPr lang="vi-VN" sz="3600" b="1" dirty="0">
                <a:solidFill>
                  <a:srgbClr val="FF0000"/>
                </a:solidFill>
                <a:latin typeface="+mj-lt"/>
              </a:rPr>
              <a:t>các tác phẩm văn xuôi?</a:t>
            </a:r>
          </a:p>
        </p:txBody>
      </p:sp>
      <p:sp>
        <p:nvSpPr>
          <p:cNvPr id="26" name="Rectangle 25"/>
          <p:cNvSpPr/>
          <p:nvPr/>
        </p:nvSpPr>
        <p:spPr>
          <a:xfrm>
            <a:off x="1215727" y="3033979"/>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Thường được viết tách ra như kiểu viết đoạn văn.</a:t>
            </a:r>
          </a:p>
        </p:txBody>
      </p:sp>
      <p:sp>
        <p:nvSpPr>
          <p:cNvPr id="42" name="Rectangle 41"/>
          <p:cNvSpPr/>
          <p:nvPr/>
        </p:nvSpPr>
        <p:spPr>
          <a:xfrm>
            <a:off x="6236122" y="3038168"/>
            <a:ext cx="4906798" cy="1104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Có thêm dấu gạch ngang ở đầu lời nói.</a:t>
            </a:r>
          </a:p>
        </p:txBody>
      </p:sp>
      <p:sp>
        <p:nvSpPr>
          <p:cNvPr id="43" name="Rectangle 42"/>
          <p:cNvSpPr/>
          <p:nvPr/>
        </p:nvSpPr>
        <p:spPr>
          <a:xfrm>
            <a:off x="1215727" y="442415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Cả A và B đều đúng</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4" name="Rectangle 43"/>
          <p:cNvSpPr/>
          <p:nvPr/>
        </p:nvSpPr>
        <p:spPr>
          <a:xfrm>
            <a:off x="6236122" y="4428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Cả A và B đều sai.</a:t>
            </a:r>
          </a:p>
        </p:txBody>
      </p:sp>
      <p:pic>
        <p:nvPicPr>
          <p:cNvPr id="47" name="Picture 4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90278" y="3232286"/>
            <a:ext cx="805722" cy="708059"/>
          </a:xfrm>
          <a:prstGeom prst="rect">
            <a:avLst/>
          </a:prstGeom>
        </p:spPr>
      </p:pic>
      <p:pic>
        <p:nvPicPr>
          <p:cNvPr id="51" name="Picture 50"/>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317989" y="4487751"/>
            <a:ext cx="804536" cy="643628"/>
          </a:xfrm>
          <a:prstGeom prst="rect">
            <a:avLst/>
          </a:prstGeom>
        </p:spPr>
      </p:pic>
      <p:pic>
        <p:nvPicPr>
          <p:cNvPr id="49" name="Picture 4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338178" y="4469118"/>
            <a:ext cx="804742" cy="707197"/>
          </a:xfrm>
          <a:prstGeom prst="rect">
            <a:avLst/>
          </a:prstGeom>
        </p:spPr>
      </p:pic>
      <p:pic>
        <p:nvPicPr>
          <p:cNvPr id="53" name="Picture 5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374253" y="3315896"/>
            <a:ext cx="732592" cy="643793"/>
          </a:xfrm>
          <a:prstGeom prst="rect">
            <a:avLst/>
          </a:prstGeom>
        </p:spPr>
      </p:pic>
      <p:sp>
        <p:nvSpPr>
          <p:cNvPr id="2" name="5-Point Star 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5-Point Star 12">
            <a:hlinkClick r:id="rId8" action="ppaction://hlinksldjump"/>
          </p:cNvPr>
          <p:cNvSpPr/>
          <p:nvPr/>
        </p:nvSpPr>
        <p:spPr>
          <a:xfrm>
            <a:off x="11617271" y="62718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30691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52946" y="884904"/>
            <a:ext cx="10526728" cy="19818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Các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từ</a:t>
            </a:r>
            <a:r>
              <a:rPr lang="en-SG" sz="3600" b="1" dirty="0">
                <a:solidFill>
                  <a:srgbClr val="FF0000"/>
                </a:solidFill>
                <a:latin typeface="Times New Roman" panose="02020603050405020304" pitchFamily="18" charset="0"/>
                <a:cs typeface="Times New Roman" panose="02020603050405020304" pitchFamily="18" charset="0"/>
              </a:rPr>
              <a:t> LÀ, RẰNG </a:t>
            </a:r>
            <a:r>
              <a:rPr lang="en-SG" sz="3600" b="1" dirty="0" err="1">
                <a:solidFill>
                  <a:srgbClr val="FF0000"/>
                </a:solidFill>
                <a:latin typeface="Times New Roman" panose="02020603050405020304" pitchFamily="18" charset="0"/>
                <a:cs typeface="Times New Roman" panose="02020603050405020304" pitchFamily="18" charset="0"/>
              </a:rPr>
              <a:t>nối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giữa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hai</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của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câu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một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trong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những</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dấu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hiệu</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hình</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thức</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cho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biết</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phần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tiếp</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theo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đó</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sẽ</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là</a:t>
            </a:r>
            <a:r>
              <a:rPr lang="en-SG" sz="36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309512" y="3414730"/>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A.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329907" y="3418919"/>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en-SG" sz="3200" dirty="0" err="1">
                <a:solidFill>
                  <a:schemeClr val="tx1"/>
                </a:solidFill>
                <a:latin typeface="Times New Roman" panose="02020603050405020304" pitchFamily="18" charset="0"/>
                <a:cs typeface="Times New Roman" panose="02020603050405020304" pitchFamily="18" charset="0"/>
              </a:rPr>
              <a:t>Chỉ</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kumimoji="0" lang="vi-VN"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3970165" y="4858698"/>
            <a:ext cx="4906798" cy="11334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C</a:t>
            </a:r>
            <a:r>
              <a:rPr kumimoji="0" lang="vi-VN" sz="3200" i="0" u="none" strike="noStrike" kern="1200" cap="none" spc="0" normalizeH="0" baseline="0" noProof="0" dirty="0">
                <a:ln>
                  <a:noFill/>
                </a:ln>
                <a:solidFill>
                  <a:schemeClr val="tx1"/>
                </a:solidFill>
                <a:effectLst/>
                <a:uLnTx/>
                <a:uFillTx/>
                <a:latin typeface="+mj-lt"/>
              </a:rPr>
              <a:t>. </a:t>
            </a:r>
            <a:r>
              <a:rPr lang="en-SG" sz="3200" dirty="0" err="1">
                <a:solidFill>
                  <a:schemeClr val="tx1"/>
                </a:solidFill>
                <a:latin typeface="Times New Roman" panose="02020603050405020304" pitchFamily="18" charset="0"/>
                <a:cs typeface="Times New Roman" panose="02020603050405020304" pitchFamily="18" charset="0"/>
              </a:rPr>
              <a:t>Có</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thể</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là</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trực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hoặc</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lời</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dẫn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gián</a:t>
            </a:r>
            <a:r>
              <a:rPr lang="en-SG" sz="3200" dirty="0">
                <a:solidFill>
                  <a:schemeClr val="tx1"/>
                </a:solidFill>
                <a:latin typeface="Times New Roman" panose="02020603050405020304" pitchFamily="18" charset="0"/>
                <a:cs typeface="Times New Roman" panose="02020603050405020304" pitchFamily="18" charset="0"/>
              </a:rPr>
              <a:t> </a:t>
            </a:r>
            <a:r>
              <a:rPr lang="en-SG" sz="3200" dirty="0" err="1">
                <a:solidFill>
                  <a:schemeClr val="tx1"/>
                </a:solidFill>
                <a:latin typeface="Times New Roman" panose="02020603050405020304" pitchFamily="18" charset="0"/>
                <a:cs typeface="Times New Roman" panose="02020603050405020304" pitchFamily="18" charset="0"/>
              </a:rPr>
              <a:t>tiếp</a:t>
            </a:r>
            <a:endParaRPr lang="en-SG" sz="3200"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410588" y="3640063"/>
            <a:ext cx="805722" cy="708059"/>
          </a:xfrm>
          <a:prstGeom prst="rect">
            <a:avLst/>
          </a:prstGeom>
        </p:spPr>
      </p:pic>
      <p:pic>
        <p:nvPicPr>
          <p:cNvPr id="49" name="Picture 48"/>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978564" y="5117000"/>
            <a:ext cx="804742" cy="643793"/>
          </a:xfrm>
          <a:prstGeom prst="rect">
            <a:avLst/>
          </a:prstGeom>
        </p:spPr>
      </p:pic>
      <p:pic>
        <p:nvPicPr>
          <p:cNvPr id="53" name="Picture 5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504113" y="3640063"/>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9686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4"/>
                                        </p:tgtEl>
                                        <p:attrNameLst>
                                          <p:attrName>fillcolor</p:attrName>
                                        </p:attrNameLst>
                                      </p:cBhvr>
                                      <p:to>
                                        <a:srgbClr val="FFF2CC"/>
                                      </p:to>
                                    </p:animClr>
                                    <p:set>
                                      <p:cBhvr>
                                        <p:cTn id="60" dur="250" fill="hold"/>
                                        <p:tgtEl>
                                          <p:spTgt spid="44"/>
                                        </p:tgtEl>
                                        <p:attrNameLst>
                                          <p:attrName>fill.type</p:attrName>
                                        </p:attrNameLst>
                                      </p:cBhvr>
                                      <p:to>
                                        <p:strVal val="solid"/>
                                      </p:to>
                                    </p:set>
                                    <p:set>
                                      <p:cBhvr>
                                        <p:cTn id="61" dur="250" fill="hold"/>
                                        <p:tgtEl>
                                          <p:spTgt spid="4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49"/>
                                        </p:tgtEl>
                                        <p:attrNameLst>
                                          <p:attrName>style.visibility</p:attrName>
                                        </p:attrNameLst>
                                      </p:cBhvr>
                                      <p:to>
                                        <p:strVal val="visible"/>
                                      </p:to>
                                    </p:set>
                                    <p:anim calcmode="lin" valueType="num">
                                      <p:cBhvr>
                                        <p:cTn id="64" dur="250" fill="hold"/>
                                        <p:tgtEl>
                                          <p:spTgt spid="49"/>
                                        </p:tgtEl>
                                        <p:attrNameLst>
                                          <p:attrName>ppt_w</p:attrName>
                                        </p:attrNameLst>
                                      </p:cBhvr>
                                      <p:tavLst>
                                        <p:tav tm="0">
                                          <p:val>
                                            <p:strVal val="4*#ppt_w"/>
                                          </p:val>
                                        </p:tav>
                                        <p:tav tm="100000">
                                          <p:val>
                                            <p:strVal val="#ppt_w"/>
                                          </p:val>
                                        </p:tav>
                                      </p:tavLst>
                                    </p:anim>
                                    <p:anim calcmode="lin" valueType="num">
                                      <p:cBhvr>
                                        <p:cTn id="6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4"/>
                                        </p:tgtEl>
                                        <p:attrNameLst>
                                          <p:attrName>fillcolor</p:attrName>
                                        </p:attrNameLst>
                                      </p:cBhvr>
                                      <p:to>
                                        <a:srgbClr val="00B050"/>
                                      </p:to>
                                    </p:animClr>
                                    <p:set>
                                      <p:cBhvr>
                                        <p:cTn id="68" dur="250" fill="hold"/>
                                        <p:tgtEl>
                                          <p:spTgt spid="44"/>
                                        </p:tgtEl>
                                        <p:attrNameLst>
                                          <p:attrName>fill.type</p:attrName>
                                        </p:attrNameLst>
                                      </p:cBhvr>
                                      <p:to>
                                        <p:strVal val="solid"/>
                                      </p:to>
                                    </p:set>
                                    <p:set>
                                      <p:cBhvr>
                                        <p:cTn id="6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685800" y="420653"/>
            <a:ext cx="10942641" cy="38211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2800" dirty="0">
                <a:solidFill>
                  <a:srgbClr val="FF0000"/>
                </a:solidFill>
                <a:latin typeface="Times New Roman" panose="02020603050405020304" pitchFamily="18" charset="0"/>
                <a:cs typeface="Times New Roman" panose="02020603050405020304" pitchFamily="18" charset="0"/>
              </a:rPr>
              <a:t>2 </a:t>
            </a:r>
            <a:r>
              <a:rPr lang="en-US" altLang="en-US" sz="2800" dirty="0" err="1">
                <a:solidFill>
                  <a:srgbClr val="FF0000"/>
                </a:solidFill>
                <a:latin typeface="Times New Roman" panose="02020603050405020304" pitchFamily="18" charset="0"/>
                <a:cs typeface="Times New Roman" panose="02020603050405020304" pitchFamily="18" charset="0"/>
              </a:rPr>
              <a:t>ví</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dụ</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sau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là</a:t>
            </a:r>
            <a:r>
              <a:rPr lang="en-US" altLang="en-US" sz="2800" dirty="0">
                <a:solidFill>
                  <a:srgbClr val="FF0000"/>
                </a:solidFill>
                <a:latin typeface="Times New Roman" panose="02020603050405020304" pitchFamily="18" charset="0"/>
                <a:cs typeface="Times New Roman" panose="02020603050405020304" pitchFamily="18" charset="0"/>
              </a:rPr>
              <a:t> l</a:t>
            </a:r>
            <a:r>
              <a:rPr lang="en-SG" altLang="en-US" sz="2800" dirty="0" err="1">
                <a:solidFill>
                  <a:srgbClr val="FF0000"/>
                </a:solidFill>
                <a:latin typeface="Times New Roman" panose="02020603050405020304" pitchFamily="18" charset="0"/>
                <a:cs typeface="Times New Roman" panose="02020603050405020304" pitchFamily="18" charset="0"/>
              </a:rPr>
              <a:t>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dẫn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trực</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hay </a:t>
            </a:r>
            <a:r>
              <a:rPr lang="en-SG" altLang="en-US" sz="2800" dirty="0" err="1">
                <a:solidFill>
                  <a:srgbClr val="FF0000"/>
                </a:solidFill>
                <a:latin typeface="Times New Roman" panose="02020603050405020304" pitchFamily="18" charset="0"/>
                <a:cs typeface="Times New Roman" panose="02020603050405020304" pitchFamily="18" charset="0"/>
              </a:rPr>
              <a:t>gián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tiếp</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đó</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là</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lời</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nói</a:t>
            </a:r>
            <a:r>
              <a:rPr lang="en-SG" altLang="en-US" sz="2800" dirty="0">
                <a:solidFill>
                  <a:srgbClr val="FF0000"/>
                </a:solidFill>
                <a:latin typeface="Times New Roman" panose="02020603050405020304" pitchFamily="18" charset="0"/>
                <a:cs typeface="Times New Roman" panose="02020603050405020304" pitchFamily="18" charset="0"/>
              </a:rPr>
              <a:t> hay ý </a:t>
            </a:r>
            <a:r>
              <a:rPr lang="en-SG" altLang="en-US" sz="2800" dirty="0" err="1">
                <a:solidFill>
                  <a:srgbClr val="FF0000"/>
                </a:solidFill>
                <a:latin typeface="Times New Roman" panose="02020603050405020304" pitchFamily="18" charset="0"/>
                <a:cs typeface="Times New Roman" panose="02020603050405020304" pitchFamily="18" charset="0"/>
              </a:rPr>
              <a:t>nghĩ</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của</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nhân</a:t>
            </a:r>
            <a:r>
              <a:rPr lang="en-SG" altLang="en-US" sz="2800" dirty="0">
                <a:solidFill>
                  <a:srgbClr val="FF0000"/>
                </a:solidFill>
                <a:latin typeface="Times New Roman" panose="02020603050405020304" pitchFamily="18" charset="0"/>
                <a:cs typeface="Times New Roman" panose="02020603050405020304" pitchFamily="18" charset="0"/>
              </a:rPr>
              <a:t> </a:t>
            </a:r>
            <a:r>
              <a:rPr lang="en-SG" altLang="en-US" sz="2800" dirty="0" err="1">
                <a:solidFill>
                  <a:srgbClr val="FF0000"/>
                </a:solidFill>
                <a:latin typeface="Times New Roman" panose="02020603050405020304" pitchFamily="18" charset="0"/>
                <a:cs typeface="Times New Roman" panose="02020603050405020304" pitchFamily="18" charset="0"/>
              </a:rPr>
              <a:t>vật</a:t>
            </a:r>
            <a:r>
              <a:rPr lang="en-SG" alt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a) Nó cứ làm in như nó trách tôi; nó kêu ư ử, nhìn tôi, như muốn bảo tôi rằng: A! Lão già tệ lắm! Tôi ăn ở với lão như thế mà lão đối xử với tôi như thế này à?”.</a:t>
            </a:r>
          </a:p>
          <a:p>
            <a:r>
              <a:rPr lang="vi-VN" sz="2800" dirty="0">
                <a:solidFill>
                  <a:srgbClr val="FF0000"/>
                </a:solidFill>
                <a:latin typeface="Times New Roman" panose="02020603050405020304" pitchFamily="18" charset="0"/>
                <a:cs typeface="Times New Roman" panose="02020603050405020304" pitchFamily="18" charset="0"/>
              </a:rPr>
              <a:t>b) Sau khi thằng con đi, lão tự bảo rằng: “Cái vườn là của con ta. Hồi còn mồ ma mẹ nó, mẹ nó cố thắt lưg buộc bụng, dè sẻn mãi, mới để ra được năm mươi đồng bạc tậu. Hồi ấy, mọi thức còn rẻ cả…”</a:t>
            </a:r>
          </a:p>
        </p:txBody>
      </p:sp>
      <p:sp>
        <p:nvSpPr>
          <p:cNvPr id="26" name="Rectangle 25"/>
          <p:cNvSpPr/>
          <p:nvPr/>
        </p:nvSpPr>
        <p:spPr>
          <a:xfrm>
            <a:off x="355600" y="4748231"/>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cs typeface="+mn-cs"/>
              </a:rPr>
              <a:t>A. </a:t>
            </a:r>
            <a:r>
              <a:rPr kumimoji="0" lang="en-SG"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Trực</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 -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 - ý </a:t>
            </a:r>
            <a:r>
              <a:rPr kumimoji="0" lang="en-SG" sz="28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nghĩ</a:t>
            </a:r>
            <a:r>
              <a:rPr kumimoji="0" lang="en-SG"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251480" y="4752420"/>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B. </a:t>
            </a:r>
            <a:r>
              <a:rPr lang="en-SG" sz="2800" dirty="0" err="1">
                <a:solidFill>
                  <a:prstClr val="black"/>
                </a:solidFill>
                <a:latin typeface="Times New Roman" panose="02020603050405020304" pitchFamily="18" charset="0"/>
                <a:cs typeface="Times New Roman" panose="02020603050405020304" pitchFamily="18" charset="0"/>
              </a:rPr>
              <a:t>Gián</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 b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3" name="Rectangle 42"/>
          <p:cNvSpPr/>
          <p:nvPr/>
        </p:nvSpPr>
        <p:spPr>
          <a:xfrm>
            <a:off x="355600" y="5637403"/>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C.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 - ý </a:t>
            </a:r>
            <a:r>
              <a:rPr lang="en-SG" sz="2800" dirty="0" err="1">
                <a:solidFill>
                  <a:prstClr val="black"/>
                </a:solidFill>
                <a:latin typeface="Times New Roman" panose="02020603050405020304" pitchFamily="18" charset="0"/>
                <a:cs typeface="Times New Roman" panose="02020603050405020304" pitchFamily="18" charset="0"/>
              </a:rPr>
              <a:t>nghĩ</a:t>
            </a:r>
            <a:r>
              <a:rPr lang="en-SG" sz="2800" dirty="0">
                <a:solidFill>
                  <a:prstClr val="black"/>
                </a:solidFill>
                <a:latin typeface="Times New Roman" panose="02020603050405020304" pitchFamily="18" charset="0"/>
                <a:cs typeface="Times New Roman" panose="02020603050405020304" pitchFamily="18" charset="0"/>
              </a:rPr>
              <a:t>; b - </a:t>
            </a:r>
            <a:r>
              <a:rPr lang="en-SG" sz="2800" dirty="0" err="1">
                <a:solidFill>
                  <a:prstClr val="black"/>
                </a:solidFill>
                <a:latin typeface="Times New Roman" panose="02020603050405020304" pitchFamily="18" charset="0"/>
                <a:cs typeface="Times New Roman" panose="02020603050405020304" pitchFamily="18" charset="0"/>
              </a:rPr>
              <a:t>lời</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nói</a:t>
            </a:r>
            <a:r>
              <a:rPr lang="en-SG" sz="2800" dirty="0">
                <a:solidFill>
                  <a:prstClr val="black"/>
                </a:solidFill>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sp>
        <p:nvSpPr>
          <p:cNvPr id="44" name="Rectangle 43"/>
          <p:cNvSpPr/>
          <p:nvPr/>
        </p:nvSpPr>
        <p:spPr>
          <a:xfrm>
            <a:off x="6251480" y="5641592"/>
            <a:ext cx="556568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ea typeface="+mn-ea"/>
                <a:cs typeface="+mn-cs"/>
              </a:rPr>
              <a:t>D.</a:t>
            </a:r>
            <a:r>
              <a:rPr kumimoji="0" lang="en-SG" sz="2800" b="0" i="0" u="none" strike="noStrike" kern="1200" cap="none" spc="0" normalizeH="0" baseline="0" noProof="0" dirty="0">
                <a:ln>
                  <a:noFill/>
                </a:ln>
                <a:solidFill>
                  <a:prstClr val="black"/>
                </a:solidFill>
                <a:effectLst/>
                <a:uLnTx/>
                <a:uFillTx/>
                <a:latin typeface="+mj-lt"/>
                <a:ea typeface="+mn-ea"/>
                <a:cs typeface="+mn-cs"/>
              </a:rPr>
              <a:t> </a:t>
            </a:r>
            <a:r>
              <a:rPr lang="en-SG" sz="2800" dirty="0" err="1">
                <a:solidFill>
                  <a:prstClr val="black"/>
                </a:solidFill>
                <a:latin typeface="Times New Roman" panose="02020603050405020304" pitchFamily="18" charset="0"/>
                <a:cs typeface="Times New Roman" panose="02020603050405020304" pitchFamily="18" charset="0"/>
              </a:rPr>
              <a:t>Trực</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tiếp</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cả</a:t>
            </a:r>
            <a:r>
              <a:rPr lang="en-SG" sz="2800" dirty="0">
                <a:solidFill>
                  <a:prstClr val="black"/>
                </a:solidFill>
                <a:latin typeface="Times New Roman" panose="02020603050405020304" pitchFamily="18" charset="0"/>
                <a:cs typeface="Times New Roman" panose="02020603050405020304" pitchFamily="18" charset="0"/>
              </a:rPr>
              <a:t> 2 </a:t>
            </a:r>
            <a:r>
              <a:rPr lang="en-SG" sz="2800" dirty="0" err="1">
                <a:solidFill>
                  <a:prstClr val="black"/>
                </a:solidFill>
                <a:latin typeface="Times New Roman" panose="02020603050405020304" pitchFamily="18" charset="0"/>
                <a:cs typeface="Times New Roman" panose="02020603050405020304" pitchFamily="18" charset="0"/>
              </a:rPr>
              <a:t>đều</a:t>
            </a:r>
            <a:r>
              <a:rPr lang="en-SG" sz="2800" dirty="0">
                <a:solidFill>
                  <a:prstClr val="black"/>
                </a:solidFill>
                <a:latin typeface="Times New Roman" panose="02020603050405020304" pitchFamily="18" charset="0"/>
                <a:cs typeface="Times New Roman" panose="02020603050405020304" pitchFamily="18" charset="0"/>
              </a:rPr>
              <a:t> </a:t>
            </a:r>
            <a:r>
              <a:rPr lang="en-SG" sz="2800" dirty="0" err="1">
                <a:solidFill>
                  <a:prstClr val="black"/>
                </a:solidFill>
                <a:latin typeface="Times New Roman" panose="02020603050405020304" pitchFamily="18" charset="0"/>
                <a:cs typeface="Times New Roman" panose="02020603050405020304" pitchFamily="18" charset="0"/>
              </a:rPr>
              <a:t>dẫn</a:t>
            </a:r>
            <a:r>
              <a:rPr lang="en-SG" sz="2800" dirty="0">
                <a:solidFill>
                  <a:prstClr val="black"/>
                </a:solidFill>
                <a:latin typeface="Times New Roman" panose="02020603050405020304" pitchFamily="18" charset="0"/>
                <a:cs typeface="Times New Roman" panose="02020603050405020304" pitchFamily="18" charset="0"/>
              </a:rPr>
              <a:t> ý </a:t>
            </a:r>
            <a:r>
              <a:rPr lang="en-SG" sz="2800" dirty="0" err="1">
                <a:solidFill>
                  <a:prstClr val="black"/>
                </a:solidFill>
                <a:latin typeface="Times New Roman" panose="02020603050405020304" pitchFamily="18" charset="0"/>
                <a:cs typeface="Times New Roman" panose="02020603050405020304" pitchFamily="18" charset="0"/>
              </a:rPr>
              <a:t>nghĩ</a:t>
            </a:r>
            <a:endParaRPr kumimoji="0" lang="vi-VN" sz="2800" b="0" i="0" u="none" strike="noStrike" kern="1200" cap="none" spc="0" normalizeH="0" baseline="0" noProof="0" dirty="0">
              <a:ln>
                <a:noFill/>
              </a:ln>
              <a:solidFill>
                <a:prstClr val="black"/>
              </a:solidFill>
              <a:effectLst/>
              <a:uLnTx/>
              <a:uFillTx/>
              <a:latin typeface="+mj-lt"/>
              <a:ea typeface="+mn-ea"/>
              <a:cs typeface="+mn-cs"/>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 xmlns:a14="http://schemas.microsoft.com/office/drawing/2010/main" val="0"/>
              </a:ext>
            </a:extLst>
          </a:blip>
          <a:srcRect r="-5485"/>
          <a:stretch/>
        </p:blipFill>
        <p:spPr>
          <a:xfrm>
            <a:off x="5366343" y="4773706"/>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446944" y="5670767"/>
            <a:ext cx="804536" cy="704088"/>
          </a:xfrm>
          <a:prstGeom prst="rect">
            <a:avLst/>
          </a:prstGeom>
        </p:spPr>
      </p:pic>
      <p:pic>
        <p:nvPicPr>
          <p:cNvPr id="49" name="Picture 4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467133" y="5682364"/>
            <a:ext cx="804742" cy="707197"/>
          </a:xfrm>
          <a:prstGeom prst="rect">
            <a:avLst/>
          </a:prstGeom>
        </p:spPr>
      </p:pic>
      <p:pic>
        <p:nvPicPr>
          <p:cNvPr id="53" name="Picture 52"/>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467133" y="4793676"/>
            <a:ext cx="804742" cy="707197"/>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238884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83308" y="684022"/>
            <a:ext cx="10526728" cy="190891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Trong trường hợp trích dẫn quá dài và người dẫn muốn lược bỏ phần không cần yếu trong lời trích dẫn đối lập luận của mình thì:</a:t>
            </a:r>
          </a:p>
        </p:txBody>
      </p:sp>
      <p:sp>
        <p:nvSpPr>
          <p:cNvPr id="26" name="Rectangle 25"/>
          <p:cNvSpPr/>
          <p:nvPr/>
        </p:nvSpPr>
        <p:spPr>
          <a:xfrm>
            <a:off x="1189202" y="3016457"/>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Phần bị lược bỏ phải đặt trong dấu móc {</a:t>
            </a:r>
            <a:r>
              <a:rPr lang="en-US" sz="3200" dirty="0">
                <a:solidFill>
                  <a:schemeClr val="tx1"/>
                </a:solidFill>
                <a:latin typeface="+mj-lt"/>
              </a:rPr>
              <a:t> </a:t>
            </a:r>
            <a:r>
              <a:rPr lang="vi-VN" sz="3200" dirty="0">
                <a:solidFill>
                  <a:schemeClr val="tx1"/>
                </a:solidFill>
                <a:latin typeface="+mj-lt"/>
              </a:rPr>
              <a:t>}</a:t>
            </a:r>
          </a:p>
        </p:txBody>
      </p:sp>
      <p:sp>
        <p:nvSpPr>
          <p:cNvPr id="42" name="Rectangle 41"/>
          <p:cNvSpPr/>
          <p:nvPr/>
        </p:nvSpPr>
        <p:spPr>
          <a:xfrm>
            <a:off x="6209597" y="3020646"/>
            <a:ext cx="4906798"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Phần bị lược bỏ phải đặt trong dấu ngoặc vuông [</a:t>
            </a:r>
            <a:r>
              <a:rPr lang="en-US" sz="3200" dirty="0">
                <a:solidFill>
                  <a:schemeClr val="tx1"/>
                </a:solidFill>
                <a:latin typeface="+mj-lt"/>
              </a:rPr>
              <a:t> </a:t>
            </a:r>
            <a:r>
              <a:rPr lang="vi-VN" sz="3200" dirty="0">
                <a:solidFill>
                  <a:schemeClr val="tx1"/>
                </a:solidFill>
                <a:latin typeface="+mj-lt"/>
              </a:rPr>
              <a:t>]</a:t>
            </a:r>
            <a:endParaRPr kumimoji="0" lang="vi-VN" sz="32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2881377" y="4523887"/>
            <a:ext cx="6656439" cy="10915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Phần bị lược bỏ có thể đặt trong dấu ngoặc vuông [] hoặc dấu ngoặc đơn ()</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61585" y="3229006"/>
            <a:ext cx="805722" cy="708059"/>
          </a:xfrm>
          <a:prstGeom prst="rect">
            <a:avLst/>
          </a:prstGeom>
        </p:spPr>
      </p:pic>
      <p:pic>
        <p:nvPicPr>
          <p:cNvPr id="51" name="Picture 50"/>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8662996" y="4747831"/>
            <a:ext cx="804536" cy="643628"/>
          </a:xfrm>
          <a:prstGeom prst="rect">
            <a:avLst/>
          </a:prstGeom>
        </p:spPr>
      </p:pic>
      <p:pic>
        <p:nvPicPr>
          <p:cNvPr id="53" name="Picture 5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241513" y="329327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13778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6"/>
                                        </p:tgtEl>
                                        <p:attrNameLst>
                                          <p:attrName>fillcolor</p:attrName>
                                        </p:attrNameLst>
                                      </p:cBhvr>
                                      <p:to>
                                        <a:srgbClr val="FFF2CC"/>
                                      </p:to>
                                    </p:animClr>
                                    <p:set>
                                      <p:cBhvr>
                                        <p:cTn id="30" dur="250" fill="hold"/>
                                        <p:tgtEl>
                                          <p:spTgt spid="26"/>
                                        </p:tgtEl>
                                        <p:attrNameLst>
                                          <p:attrName>fill.type</p:attrName>
                                        </p:attrNameLst>
                                      </p:cBhvr>
                                      <p:to>
                                        <p:strVal val="solid"/>
                                      </p:to>
                                    </p:set>
                                    <p:set>
                                      <p:cBhvr>
                                        <p:cTn id="31" dur="250" fill="hold"/>
                                        <p:tgtEl>
                                          <p:spTgt spid="2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47"/>
                                        </p:tgtEl>
                                        <p:attrNameLst>
                                          <p:attrName>style.visibility</p:attrName>
                                        </p:attrNameLst>
                                      </p:cBhvr>
                                      <p:to>
                                        <p:strVal val="visible"/>
                                      </p:to>
                                    </p:set>
                                    <p:anim calcmode="lin" valueType="num">
                                      <p:cBhvr>
                                        <p:cTn id="34" dur="250" fill="hold"/>
                                        <p:tgtEl>
                                          <p:spTgt spid="47"/>
                                        </p:tgtEl>
                                        <p:attrNameLst>
                                          <p:attrName>ppt_w</p:attrName>
                                        </p:attrNameLst>
                                      </p:cBhvr>
                                      <p:tavLst>
                                        <p:tav tm="0">
                                          <p:val>
                                            <p:strVal val="4*#ppt_w"/>
                                          </p:val>
                                        </p:tav>
                                        <p:tav tm="100000">
                                          <p:val>
                                            <p:strVal val="#ppt_w"/>
                                          </p:val>
                                        </p:tav>
                                      </p:tavLst>
                                    </p:anim>
                                    <p:anim calcmode="lin" valueType="num">
                                      <p:cBhvr>
                                        <p:cTn id="3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26"/>
                                        </p:tgtEl>
                                        <p:attrNameLst>
                                          <p:attrName>fillcolor</p:attrName>
                                        </p:attrNameLst>
                                      </p:cBhvr>
                                      <p:to>
                                        <a:srgbClr val="FFFF00"/>
                                      </p:to>
                                    </p:animClr>
                                    <p:set>
                                      <p:cBhvr>
                                        <p:cTn id="38" dur="250" fill="hold"/>
                                        <p:tgtEl>
                                          <p:spTgt spid="26"/>
                                        </p:tgtEl>
                                        <p:attrNameLst>
                                          <p:attrName>fill.type</p:attrName>
                                        </p:attrNameLst>
                                      </p:cBhvr>
                                      <p:to>
                                        <p:strVal val="solid"/>
                                      </p:to>
                                    </p:set>
                                    <p:set>
                                      <p:cBhvr>
                                        <p:cTn id="3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42"/>
                                        </p:tgtEl>
                                        <p:attrNameLst>
                                          <p:attrName>fillcolor</p:attrName>
                                        </p:attrNameLst>
                                      </p:cBhvr>
                                      <p:to>
                                        <a:srgbClr val="FFF2CC"/>
                                      </p:to>
                                    </p:animClr>
                                    <p:set>
                                      <p:cBhvr>
                                        <p:cTn id="45" dur="250" fill="hold"/>
                                        <p:tgtEl>
                                          <p:spTgt spid="42"/>
                                        </p:tgtEl>
                                        <p:attrNameLst>
                                          <p:attrName>fill.type</p:attrName>
                                        </p:attrNameLst>
                                      </p:cBhvr>
                                      <p:to>
                                        <p:strVal val="solid"/>
                                      </p:to>
                                    </p:set>
                                    <p:set>
                                      <p:cBhvr>
                                        <p:cTn id="46" dur="250" fill="hold"/>
                                        <p:tgtEl>
                                          <p:spTgt spid="4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53"/>
                                        </p:tgtEl>
                                        <p:attrNameLst>
                                          <p:attrName>style.visibility</p:attrName>
                                        </p:attrNameLst>
                                      </p:cBhvr>
                                      <p:to>
                                        <p:strVal val="visible"/>
                                      </p:to>
                                    </p:set>
                                    <p:anim calcmode="lin" valueType="num">
                                      <p:cBhvr>
                                        <p:cTn id="49" dur="250" fill="hold"/>
                                        <p:tgtEl>
                                          <p:spTgt spid="53"/>
                                        </p:tgtEl>
                                        <p:attrNameLst>
                                          <p:attrName>ppt_w</p:attrName>
                                        </p:attrNameLst>
                                      </p:cBhvr>
                                      <p:tavLst>
                                        <p:tav tm="0">
                                          <p:val>
                                            <p:strVal val="4*#ppt_w"/>
                                          </p:val>
                                        </p:tav>
                                        <p:tav tm="100000">
                                          <p:val>
                                            <p:strVal val="#ppt_w"/>
                                          </p:val>
                                        </p:tav>
                                      </p:tavLst>
                                    </p:anim>
                                    <p:anim calcmode="lin" valueType="num">
                                      <p:cBhvr>
                                        <p:cTn id="5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42"/>
                                        </p:tgtEl>
                                        <p:attrNameLst>
                                          <p:attrName>fillcolor</p:attrName>
                                        </p:attrNameLst>
                                      </p:cBhvr>
                                      <p:to>
                                        <a:srgbClr val="FFFF00"/>
                                      </p:to>
                                    </p:animClr>
                                    <p:set>
                                      <p:cBhvr>
                                        <p:cTn id="53" dur="250" fill="hold"/>
                                        <p:tgtEl>
                                          <p:spTgt spid="42"/>
                                        </p:tgtEl>
                                        <p:attrNameLst>
                                          <p:attrName>fill.type</p:attrName>
                                        </p:attrNameLst>
                                      </p:cBhvr>
                                      <p:to>
                                        <p:strVal val="solid"/>
                                      </p:to>
                                    </p:set>
                                    <p:set>
                                      <p:cBhvr>
                                        <p:cTn id="5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3"/>
                                        </p:tgtEl>
                                        <p:attrNameLst>
                                          <p:attrName>fillcolor</p:attrName>
                                        </p:attrNameLst>
                                      </p:cBhvr>
                                      <p:to>
                                        <a:srgbClr val="FFF2CC"/>
                                      </p:to>
                                    </p:animClr>
                                    <p:set>
                                      <p:cBhvr>
                                        <p:cTn id="60" dur="250" fill="hold"/>
                                        <p:tgtEl>
                                          <p:spTgt spid="43"/>
                                        </p:tgtEl>
                                        <p:attrNameLst>
                                          <p:attrName>fill.type</p:attrName>
                                        </p:attrNameLst>
                                      </p:cBhvr>
                                      <p:to>
                                        <p:strVal val="solid"/>
                                      </p:to>
                                    </p:set>
                                    <p:set>
                                      <p:cBhvr>
                                        <p:cTn id="61" dur="250" fill="hold"/>
                                        <p:tgtEl>
                                          <p:spTgt spid="4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1"/>
                                        </p:tgtEl>
                                        <p:attrNameLst>
                                          <p:attrName>style.visibility</p:attrName>
                                        </p:attrNameLst>
                                      </p:cBhvr>
                                      <p:to>
                                        <p:strVal val="visible"/>
                                      </p:to>
                                    </p:set>
                                    <p:anim calcmode="lin" valueType="num">
                                      <p:cBhvr>
                                        <p:cTn id="64" dur="250" fill="hold"/>
                                        <p:tgtEl>
                                          <p:spTgt spid="51"/>
                                        </p:tgtEl>
                                        <p:attrNameLst>
                                          <p:attrName>ppt_w</p:attrName>
                                        </p:attrNameLst>
                                      </p:cBhvr>
                                      <p:tavLst>
                                        <p:tav tm="0">
                                          <p:val>
                                            <p:strVal val="4*#ppt_w"/>
                                          </p:val>
                                        </p:tav>
                                        <p:tav tm="100000">
                                          <p:val>
                                            <p:strVal val="#ppt_w"/>
                                          </p:val>
                                        </p:tav>
                                      </p:tavLst>
                                    </p:anim>
                                    <p:anim calcmode="lin" valueType="num">
                                      <p:cBhvr>
                                        <p:cTn id="6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3"/>
                                        </p:tgtEl>
                                        <p:attrNameLst>
                                          <p:attrName>fillcolor</p:attrName>
                                        </p:attrNameLst>
                                      </p:cBhvr>
                                      <p:to>
                                        <a:srgbClr val="00B050"/>
                                      </p:to>
                                    </p:animClr>
                                    <p:set>
                                      <p:cBhvr>
                                        <p:cTn id="68" dur="250" fill="hold"/>
                                        <p:tgtEl>
                                          <p:spTgt spid="43"/>
                                        </p:tgtEl>
                                        <p:attrNameLst>
                                          <p:attrName>fill.type</p:attrName>
                                        </p:attrNameLst>
                                      </p:cBhvr>
                                      <p:to>
                                        <p:strVal val="solid"/>
                                      </p:to>
                                    </p:set>
                                    <p:set>
                                      <p:cBhvr>
                                        <p:cTn id="6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2"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67416" y="113468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Có mấy cách dẫn lời nói hay ý nghĩ của một người, một nhân vật?</a:t>
            </a:r>
          </a:p>
        </p:txBody>
      </p:sp>
      <p:sp>
        <p:nvSpPr>
          <p:cNvPr id="26" name="Rectangle 25"/>
          <p:cNvSpPr/>
          <p:nvPr/>
        </p:nvSpPr>
        <p:spPr>
          <a:xfrm>
            <a:off x="1039881" y="335611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Bốn</a:t>
            </a:r>
          </a:p>
        </p:txBody>
      </p:sp>
      <p:sp>
        <p:nvSpPr>
          <p:cNvPr id="42" name="Rectangle 41"/>
          <p:cNvSpPr/>
          <p:nvPr/>
        </p:nvSpPr>
        <p:spPr>
          <a:xfrm>
            <a:off x="6060276" y="33603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Ba</a:t>
            </a:r>
          </a:p>
        </p:txBody>
      </p:sp>
      <p:sp>
        <p:nvSpPr>
          <p:cNvPr id="43" name="Rectangle 42"/>
          <p:cNvSpPr/>
          <p:nvPr/>
        </p:nvSpPr>
        <p:spPr>
          <a:xfrm>
            <a:off x="1039881" y="42452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C.</a:t>
            </a:r>
            <a:r>
              <a:rPr kumimoji="0" lang="en-US" sz="3200" i="0" u="none" strike="noStrike" kern="1200" cap="none" spc="0" normalizeH="0" baseline="0" noProof="0" dirty="0">
                <a:ln>
                  <a:noFill/>
                </a:ln>
                <a:solidFill>
                  <a:schemeClr val="tx1"/>
                </a:solidFill>
                <a:effectLst/>
                <a:uLnTx/>
                <a:uFillTx/>
                <a:latin typeface="+mj-lt"/>
              </a:rPr>
              <a:t> </a:t>
            </a:r>
            <a:r>
              <a:rPr lang="vi-VN" sz="3200" dirty="0">
                <a:solidFill>
                  <a:schemeClr val="tx1"/>
                </a:solidFill>
                <a:latin typeface="+mj-lt"/>
              </a:rPr>
              <a:t>Hai</a:t>
            </a:r>
            <a:r>
              <a:rPr kumimoji="0" lang="vi-VN" sz="3200" i="0" u="none" strike="noStrike" kern="1200" cap="none" spc="0" normalizeH="0" baseline="0" noProof="0" dirty="0">
                <a:ln>
                  <a:noFill/>
                </a:ln>
                <a:solidFill>
                  <a:schemeClr val="tx1"/>
                </a:solidFill>
                <a:effectLst/>
                <a:uLnTx/>
                <a:uFillTx/>
                <a:latin typeface="+mj-lt"/>
              </a:rPr>
              <a:t> </a:t>
            </a:r>
          </a:p>
        </p:txBody>
      </p:sp>
      <p:sp>
        <p:nvSpPr>
          <p:cNvPr id="44" name="Rectangle 43"/>
          <p:cNvSpPr/>
          <p:nvPr/>
        </p:nvSpPr>
        <p:spPr>
          <a:xfrm>
            <a:off x="6060276" y="424947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Một</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140957" y="3381590"/>
            <a:ext cx="805722" cy="708059"/>
          </a:xfrm>
          <a:prstGeom prst="rect">
            <a:avLst/>
          </a:prstGeom>
        </p:spPr>
      </p:pic>
      <p:pic>
        <p:nvPicPr>
          <p:cNvPr id="51" name="Picture 50"/>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142143" y="4308881"/>
            <a:ext cx="804536" cy="643628"/>
          </a:xfrm>
          <a:prstGeom prst="rect">
            <a:avLst/>
          </a:prstGeom>
        </p:spPr>
      </p:pic>
      <p:pic>
        <p:nvPicPr>
          <p:cNvPr id="49" name="Picture 4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162332" y="4290248"/>
            <a:ext cx="804742" cy="707197"/>
          </a:xfrm>
          <a:prstGeom prst="rect">
            <a:avLst/>
          </a:prstGeom>
        </p:spPr>
      </p:pic>
      <p:pic>
        <p:nvPicPr>
          <p:cNvPr id="53" name="Picture 5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234482" y="3433262"/>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13647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49867" y="132528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FF0000"/>
                </a:solidFill>
                <a:latin typeface="+mj-lt"/>
              </a:rPr>
              <a:t>Nhận xét nào sau đây không đúng về </a:t>
            </a:r>
            <a:endParaRPr lang="en-US" sz="4400" b="1" dirty="0">
              <a:solidFill>
                <a:srgbClr val="FF0000"/>
              </a:solidFill>
              <a:latin typeface="+mj-lt"/>
            </a:endParaRPr>
          </a:p>
          <a:p>
            <a:pPr lvl="0" algn="ctr">
              <a:defRPr/>
            </a:pPr>
            <a:r>
              <a:rPr lang="vi-VN" sz="4400" b="1" dirty="0">
                <a:solidFill>
                  <a:srgbClr val="FF0000"/>
                </a:solidFill>
                <a:latin typeface="+mj-lt"/>
              </a:rPr>
              <a:t>lời dẫn gián tiếp?</a:t>
            </a:r>
            <a:endParaRPr kumimoji="0" lang="vi-VN" sz="4400" b="1" i="0" u="none" strike="noStrike" kern="1200" cap="none" spc="0" normalizeH="0" baseline="0" noProof="0" dirty="0">
              <a:ln>
                <a:noFill/>
              </a:ln>
              <a:solidFill>
                <a:srgbClr val="FF0000"/>
              </a:solidFill>
              <a:effectLst/>
              <a:uLnTx/>
              <a:uFillTx/>
              <a:latin typeface="+mj-lt"/>
            </a:endParaRPr>
          </a:p>
        </p:txBody>
      </p:sp>
      <p:sp>
        <p:nvSpPr>
          <p:cNvPr id="26" name="Rectangle 25"/>
          <p:cNvSpPr/>
          <p:nvPr/>
        </p:nvSpPr>
        <p:spPr>
          <a:xfrm>
            <a:off x="1227451" y="3202581"/>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Thuật lại lời nói hay ý nghĩ của  hoặc nhân vật</a:t>
            </a:r>
          </a:p>
        </p:txBody>
      </p:sp>
      <p:sp>
        <p:nvSpPr>
          <p:cNvPr id="42" name="Rectangle 41"/>
          <p:cNvSpPr/>
          <p:nvPr/>
        </p:nvSpPr>
        <p:spPr>
          <a:xfrm>
            <a:off x="6247846" y="3206770"/>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Lời nói của nhận vật được trích dẫn nguyên văn</a:t>
            </a:r>
          </a:p>
        </p:txBody>
      </p:sp>
      <p:sp>
        <p:nvSpPr>
          <p:cNvPr id="43" name="Rectangle 42"/>
          <p:cNvSpPr/>
          <p:nvPr/>
        </p:nvSpPr>
        <p:spPr>
          <a:xfrm>
            <a:off x="1227451" y="4721017"/>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lời dẫn gián tiếp không đặt trong dấu ngoặc kép.</a:t>
            </a:r>
          </a:p>
        </p:txBody>
      </p:sp>
      <p:sp>
        <p:nvSpPr>
          <p:cNvPr id="44" name="Rectangle 43"/>
          <p:cNvSpPr/>
          <p:nvPr/>
        </p:nvSpPr>
        <p:spPr>
          <a:xfrm>
            <a:off x="6247846" y="4725206"/>
            <a:ext cx="4906798" cy="124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Lời nói của nhân vật được điều chỉnh cho thích hợp</a:t>
            </a:r>
            <a:endParaRPr kumimoji="0" lang="vi-VN" sz="32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318694" y="3444366"/>
            <a:ext cx="805722"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 xmlns:a14="http://schemas.microsoft.com/office/drawing/2010/main" val="0"/>
              </a:ext>
            </a:extLst>
          </a:blip>
          <a:srcRect r="3472"/>
          <a:stretch/>
        </p:blipFill>
        <p:spPr>
          <a:xfrm>
            <a:off x="5328527" y="4990460"/>
            <a:ext cx="804536" cy="704088"/>
          </a:xfrm>
          <a:prstGeom prst="rect">
            <a:avLst/>
          </a:prstGeom>
        </p:spPr>
      </p:pic>
      <p:pic>
        <p:nvPicPr>
          <p:cNvPr id="49" name="Picture 4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349902" y="4928148"/>
            <a:ext cx="804742" cy="707197"/>
          </a:xfrm>
          <a:prstGeom prst="rect">
            <a:avLst/>
          </a:prstGeom>
        </p:spPr>
      </p:pic>
      <p:pic>
        <p:nvPicPr>
          <p:cNvPr id="53" name="Picture 52"/>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340069" y="3496038"/>
            <a:ext cx="804742" cy="643793"/>
          </a:xfrm>
          <a:prstGeom prst="rect">
            <a:avLst/>
          </a:prstGeom>
        </p:spPr>
      </p:pic>
      <p:sp>
        <p:nvSpPr>
          <p:cNvPr id="12" name="5-Point Star 11">
            <a:hlinkClick r:id="rId9"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384938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32849" y="1115199"/>
            <a:ext cx="10526728" cy="151067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Cách dẫn trực tiếp là gì?</a:t>
            </a:r>
          </a:p>
        </p:txBody>
      </p:sp>
      <p:sp>
        <p:nvSpPr>
          <p:cNvPr id="26" name="Rectangle 25"/>
          <p:cNvSpPr/>
          <p:nvPr/>
        </p:nvSpPr>
        <p:spPr>
          <a:xfrm>
            <a:off x="718818" y="3180687"/>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Thuật lại lời hay ý nghĩ của người hoặc nhân vật, có điều chỉnh cho thích hợp, lời dẫn gián tiếp</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2" name="Rectangle 41"/>
          <p:cNvSpPr/>
          <p:nvPr/>
        </p:nvSpPr>
        <p:spPr>
          <a:xfrm>
            <a:off x="6230828" y="3184876"/>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Trích dẫn lời nhân vật theo ý của mình</a:t>
            </a:r>
            <a:endParaRPr kumimoji="0" lang="vi-VN" sz="2800" i="0" u="none" strike="noStrike" kern="1200" cap="none" spc="0" normalizeH="0" baseline="0" noProof="0" dirty="0">
              <a:ln>
                <a:noFill/>
              </a:ln>
              <a:solidFill>
                <a:schemeClr val="tx1"/>
              </a:solidFill>
              <a:effectLst/>
              <a:uLnTx/>
              <a:uFillTx/>
              <a:latin typeface="+mj-lt"/>
            </a:endParaRPr>
          </a:p>
        </p:txBody>
      </p:sp>
      <p:sp>
        <p:nvSpPr>
          <p:cNvPr id="43" name="Rectangle 42"/>
          <p:cNvSpPr/>
          <p:nvPr/>
        </p:nvSpPr>
        <p:spPr>
          <a:xfrm>
            <a:off x="718818" y="4905603"/>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800" i="0" u="none" strike="noStrike" kern="1200" cap="none" spc="0" normalizeH="0" baseline="0" noProof="0" dirty="0">
                <a:ln>
                  <a:noFill/>
                </a:ln>
                <a:solidFill>
                  <a:schemeClr val="tx1"/>
                </a:solidFill>
                <a:effectLst/>
                <a:uLnTx/>
                <a:uFillTx/>
                <a:latin typeface="+mj-lt"/>
                <a:ea typeface="+mn-ea"/>
                <a:cs typeface="+mn-cs"/>
              </a:rPr>
              <a:t>C. </a:t>
            </a:r>
            <a:r>
              <a:rPr lang="vi-VN" sz="2800" dirty="0">
                <a:solidFill>
                  <a:schemeClr val="tx1"/>
                </a:solidFill>
                <a:latin typeface="+mj-lt"/>
              </a:rPr>
              <a:t>Nhắc lại nguyên văn lời nói</a:t>
            </a:r>
            <a:r>
              <a:rPr lang="en-US" sz="2800" dirty="0">
                <a:solidFill>
                  <a:schemeClr val="tx1"/>
                </a:solidFill>
                <a:latin typeface="+mj-lt"/>
              </a:rPr>
              <a:t>/</a:t>
            </a:r>
            <a:r>
              <a:rPr lang="vi-VN" sz="2800" dirty="0">
                <a:solidFill>
                  <a:schemeClr val="tx1"/>
                </a:solidFill>
                <a:latin typeface="+mj-lt"/>
              </a:rPr>
              <a:t> ý nghĩ của người</a:t>
            </a:r>
            <a:r>
              <a:rPr lang="en-US" sz="2800" dirty="0">
                <a:solidFill>
                  <a:schemeClr val="tx1"/>
                </a:solidFill>
                <a:latin typeface="+mj-lt"/>
              </a:rPr>
              <a:t>/</a:t>
            </a:r>
            <a:r>
              <a:rPr lang="vi-VN" sz="2800" dirty="0">
                <a:solidFill>
                  <a:schemeClr val="tx1"/>
                </a:solidFill>
                <a:latin typeface="+mj-lt"/>
              </a:rPr>
              <a:t> nhân vật, lời dẫn trực tiếp được đặt trong dấu </a:t>
            </a:r>
            <a:r>
              <a:rPr lang="en-US" sz="2800" dirty="0">
                <a:solidFill>
                  <a:schemeClr val="tx1"/>
                </a:solidFill>
                <a:latin typeface="+mj-lt"/>
              </a:rPr>
              <a:t>“”</a:t>
            </a:r>
            <a:endParaRPr lang="vi-VN" sz="2800" dirty="0">
              <a:solidFill>
                <a:schemeClr val="tx1"/>
              </a:solidFill>
              <a:latin typeface="+mj-lt"/>
            </a:endParaRPr>
          </a:p>
        </p:txBody>
      </p:sp>
      <p:sp>
        <p:nvSpPr>
          <p:cNvPr id="44" name="Rectangle 43"/>
          <p:cNvSpPr/>
          <p:nvPr/>
        </p:nvSpPr>
        <p:spPr>
          <a:xfrm>
            <a:off x="6230828" y="4909792"/>
            <a:ext cx="5228749" cy="1510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i="0" u="none" strike="noStrike" kern="1200" cap="none" spc="0" normalizeH="0" baseline="0" noProof="0" dirty="0">
                <a:ln>
                  <a:noFill/>
                </a:ln>
                <a:solidFill>
                  <a:schemeClr val="tx1"/>
                </a:solidFill>
                <a:effectLst/>
                <a:uLnTx/>
                <a:uFillTx/>
                <a:latin typeface="+mj-lt"/>
                <a:ea typeface="+mn-ea"/>
                <a:cs typeface="+mn-cs"/>
              </a:rPr>
              <a:t>D. </a:t>
            </a:r>
            <a:r>
              <a:rPr lang="vi-VN" sz="2800" dirty="0">
                <a:solidFill>
                  <a:schemeClr val="tx1"/>
                </a:solidFill>
                <a:latin typeface="+mj-lt"/>
              </a:rPr>
              <a:t>Nhắc lại nguyên văn lời nói </a:t>
            </a:r>
            <a:r>
              <a:rPr lang="en-US" sz="2800" dirty="0">
                <a:solidFill>
                  <a:schemeClr val="tx1"/>
                </a:solidFill>
                <a:latin typeface="+mj-lt"/>
              </a:rPr>
              <a:t>/</a:t>
            </a:r>
            <a:r>
              <a:rPr lang="vi-VN" sz="2800" dirty="0">
                <a:solidFill>
                  <a:schemeClr val="tx1"/>
                </a:solidFill>
                <a:latin typeface="+mj-lt"/>
              </a:rPr>
              <a:t>ý nghĩ của người</a:t>
            </a:r>
            <a:r>
              <a:rPr lang="en-US" sz="2800" dirty="0">
                <a:solidFill>
                  <a:schemeClr val="tx1"/>
                </a:solidFill>
                <a:latin typeface="+mj-lt"/>
              </a:rPr>
              <a:t>/</a:t>
            </a:r>
            <a:r>
              <a:rPr lang="vi-VN" sz="2800" dirty="0">
                <a:solidFill>
                  <a:schemeClr val="tx1"/>
                </a:solidFill>
                <a:latin typeface="+mj-lt"/>
              </a:rPr>
              <a:t> nhân vật và đặt lời nói hay ý nghĩ đó vào trong dấu</a:t>
            </a:r>
            <a:r>
              <a:rPr lang="en-US" sz="2800" dirty="0">
                <a:solidFill>
                  <a:schemeClr val="tx1"/>
                </a:solidFill>
                <a:latin typeface="+mj-lt"/>
              </a:rPr>
              <a:t> --</a:t>
            </a:r>
            <a:endParaRPr kumimoji="0" lang="vi-VN" sz="2800" i="0" u="none" strike="noStrike" kern="1200" cap="none" spc="0" normalizeH="0" baseline="0" noProof="0" dirty="0">
              <a:ln>
                <a:noFill/>
              </a:ln>
              <a:solidFill>
                <a:schemeClr val="tx1"/>
              </a:solidFill>
              <a:effectLst/>
              <a:uLnTx/>
              <a:uFillTx/>
              <a:latin typeface="+mj-lt"/>
            </a:endParaRPr>
          </a:p>
        </p:txBody>
      </p:sp>
      <p:pic>
        <p:nvPicPr>
          <p:cNvPr id="47" name="Picture 4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223019" y="3569159"/>
            <a:ext cx="805722" cy="708059"/>
          </a:xfrm>
          <a:prstGeom prst="rect">
            <a:avLst/>
          </a:prstGeom>
        </p:spPr>
      </p:pic>
      <p:pic>
        <p:nvPicPr>
          <p:cNvPr id="51" name="Picture 50"/>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224205" y="5332194"/>
            <a:ext cx="804536" cy="643628"/>
          </a:xfrm>
          <a:prstGeom prst="rect">
            <a:avLst/>
          </a:prstGeom>
        </p:spPr>
      </p:pic>
      <p:pic>
        <p:nvPicPr>
          <p:cNvPr id="49" name="Picture 48"/>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244394" y="5313561"/>
            <a:ext cx="804742" cy="707197"/>
          </a:xfrm>
          <a:prstGeom prst="rect">
            <a:avLst/>
          </a:prstGeom>
        </p:spPr>
      </p:pic>
      <p:pic>
        <p:nvPicPr>
          <p:cNvPr id="53" name="Picture 5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0316544" y="3620831"/>
            <a:ext cx="732592" cy="643793"/>
          </a:xfrm>
          <a:prstGeom prst="rect">
            <a:avLst/>
          </a:prstGeom>
        </p:spPr>
      </p:pic>
      <p:sp>
        <p:nvSpPr>
          <p:cNvPr id="12" name="5-Point Star 11">
            <a:hlinkClick r:id="rId8" action="ppaction://hlinksldjump"/>
          </p:cNvPr>
          <p:cNvSpPr/>
          <p:nvPr/>
        </p:nvSpPr>
        <p:spPr>
          <a:xfrm>
            <a:off x="11464871" y="6119446"/>
            <a:ext cx="727129" cy="738554"/>
          </a:xfrm>
          <a:prstGeom prst="star5">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chemeClr val="tx1"/>
              </a:solidFill>
              <a:latin typeface="+mj-lt"/>
            </a:endParaRPr>
          </a:p>
        </p:txBody>
      </p:sp>
    </p:spTree>
    <p:extLst>
      <p:ext uri="{BB962C8B-B14F-4D97-AF65-F5344CB8AC3E}">
        <p14:creationId xmlns="" xmlns:p14="http://schemas.microsoft.com/office/powerpoint/2010/main" val="36172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7"/>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 xmlns:a16="http://schemas.microsoft.com/office/drawing/2014/main" id="{3B530EAB-0783-45FE-BD33-A9D667D79F59}"/>
              </a:ext>
            </a:extLst>
          </p:cNvPr>
          <p:cNvSpPr/>
          <p:nvPr>
            <p:custDataLst>
              <p:tags r:id="rId1"/>
            </p:custDataLst>
          </p:nvPr>
        </p:nvSpPr>
        <p:spPr>
          <a:xfrm>
            <a:off x="1066800" y="2328863"/>
            <a:ext cx="10245725" cy="224313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 xmlns:a16="http://schemas.microsoft.com/office/drawing/2014/main" id="{1D7FCDC3-9CB2-4A15-95CF-72A49B294C59}"/>
              </a:ext>
            </a:extLst>
          </p:cNvPr>
          <p:cNvPicPr>
            <a:picLocks noChangeAspect="1" noChangeArrowheads="1"/>
          </p:cNvPicPr>
          <p:nvPr>
            <p:custDataLst>
              <p:tags r:id="rId2"/>
            </p:custDataLst>
          </p:nvPr>
        </p:nvPicPr>
        <p:blipFill>
          <a:blip r:embed="rId8">
            <a:extLst>
              <a:ext uri="{28A0092B-C50C-407E-A947-70E740481C1C}">
                <a14:useLocalDpi xmlns=""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 xmlns:a16="http://schemas.microsoft.com/office/drawing/2014/main" id="{D8F190AC-1D98-4239-90FD-2DF8CDAD74C0}"/>
              </a:ext>
            </a:extLst>
          </p:cNvPr>
          <p:cNvSpPr/>
          <p:nvPr>
            <p:custDataLst>
              <p:tags r:id="rId3"/>
            </p:custDataLst>
          </p:nvPr>
        </p:nvSpPr>
        <p:spPr>
          <a:xfrm>
            <a:off x="1365250" y="2613025"/>
            <a:ext cx="9637713" cy="1654175"/>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 xmlns:a16="http://schemas.microsoft.com/office/drawing/2014/main" id="{4EEA62FA-EFB9-48BF-A0A6-1F65BAB3B481}"/>
              </a:ext>
            </a:extLst>
          </p:cNvPr>
          <p:cNvSpPr txBox="1"/>
          <p:nvPr>
            <p:custDataLst>
              <p:tags r:id="rId4"/>
            </p:custDataLst>
          </p:nvPr>
        </p:nvSpPr>
        <p:spPr>
          <a:xfrm>
            <a:off x="1485900" y="2697163"/>
            <a:ext cx="9340850" cy="1631950"/>
          </a:xfrm>
          <a:prstGeom prst="rect">
            <a:avLst/>
          </a:prstGeom>
          <a:noFill/>
        </p:spPr>
        <p:txBody>
          <a:bodyPr>
            <a:spAutoFit/>
          </a:bodyPr>
          <a:lstStyle/>
          <a:p>
            <a:pPr algn="ctr" eaLnBrk="1" fontAlgn="auto" hangingPunct="1">
              <a:spcBef>
                <a:spcPts val="0"/>
              </a:spcBef>
              <a:spcAft>
                <a:spcPts val="0"/>
              </a:spcAft>
              <a:defRPr/>
            </a:pP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Cách</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dẫn</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trực</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tiếp</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cách</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dẫn</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gián</a:t>
            </a:r>
            <a:r>
              <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rPr>
              <a:t> </a:t>
            </a:r>
            <a:r>
              <a:rPr lang="en-US" altLang="zh-CN" sz="5000" b="1" kern="2000" spc="600" dirty="0" err="1">
                <a:solidFill>
                  <a:srgbClr val="FF0000"/>
                </a:solidFill>
                <a:latin typeface="Times New Roman" pitchFamily="18" charset="0"/>
                <a:ea typeface="方正兰亭超细黑简体" panose="02000000000000000000" pitchFamily="2" charset="-122"/>
                <a:cs typeface="Times New Roman" pitchFamily="18" charset="0"/>
              </a:rPr>
              <a:t>tiếp</a:t>
            </a:r>
            <a:endParaRPr lang="en-US" altLang="zh-CN" sz="5000" b="1" kern="2000" spc="600" dirty="0">
              <a:solidFill>
                <a:srgbClr val="FF0000"/>
              </a:solidFill>
              <a:latin typeface="Times New Roman" pitchFamily="18" charset="0"/>
              <a:ea typeface="方正兰亭超细黑简体" panose="02000000000000000000" pitchFamily="2" charset="-122"/>
              <a:cs typeface="Times New Roman" pitchFamily="18" charset="0"/>
            </a:endParaRPr>
          </a:p>
        </p:txBody>
      </p:sp>
    </p:spTree>
    <p:extLst>
      <p:ext uri="{BB962C8B-B14F-4D97-AF65-F5344CB8AC3E}">
        <p14:creationId xmlns="" xmlns:p14="http://schemas.microsoft.com/office/powerpoint/2010/main" val="14214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1" presetClass="entr" presetSubtype="1"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900"/>
                                        <p:tgtEl>
                                          <p:spTgt spid="3"/>
                                        </p:tgtEl>
                                      </p:cBhvr>
                                    </p:animEffect>
                                  </p:childTnLst>
                                </p:cTn>
                              </p:par>
                              <p:par>
                                <p:cTn id="11" presetID="16" presetClass="entr" presetSubtype="21" fill="hold" grpId="0" nodeType="withEffect">
                                  <p:stCondLst>
                                    <p:cond delay="7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75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7">
            <a:extLst>
              <a:ext uri="{FF2B5EF4-FFF2-40B4-BE49-F238E27FC236}">
                <a16:creationId xmlns="" xmlns:a16="http://schemas.microsoft.com/office/drawing/2014/main" id="{5F5BF475-5C2F-478A-9B8F-470040E09284}"/>
              </a:ext>
            </a:extLst>
          </p:cNvPr>
          <p:cNvSpPr/>
          <p:nvPr/>
        </p:nvSpPr>
        <p:spPr>
          <a:xfrm>
            <a:off x="8750300" y="0"/>
            <a:ext cx="3454400" cy="6858000"/>
          </a:xfrm>
          <a:prstGeom prst="rect">
            <a:avLst/>
          </a:prstGeom>
          <a:blipFill>
            <a:blip r:embed="rId4">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26">
            <a:extLst>
              <a:ext uri="{FF2B5EF4-FFF2-40B4-BE49-F238E27FC236}">
                <a16:creationId xmlns="" xmlns:a16="http://schemas.microsoft.com/office/drawing/2014/main" id="{0AF6E4DA-E77A-4F9B-BCCC-0D7F305C1869}"/>
              </a:ext>
            </a:extLst>
          </p:cNvPr>
          <p:cNvSpPr/>
          <p:nvPr/>
        </p:nvSpPr>
        <p:spPr>
          <a:xfrm>
            <a:off x="0" y="1830388"/>
            <a:ext cx="12192000" cy="3794125"/>
          </a:xfrm>
          <a:prstGeom prst="rect">
            <a:avLst/>
          </a:prstGeom>
          <a:solidFill>
            <a:schemeClr val="accent2">
              <a:lumMod val="20000"/>
              <a:lumOff val="8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5" name="淘宝网chenying0907出品 45">
            <a:extLst>
              <a:ext uri="{FF2B5EF4-FFF2-40B4-BE49-F238E27FC236}">
                <a16:creationId xmlns="" xmlns:a16="http://schemas.microsoft.com/office/drawing/2014/main" id="{13AE723E-6FE5-4751-85A1-FE3386AC743A}"/>
              </a:ext>
            </a:extLst>
          </p:cNvPr>
          <p:cNvGrpSpPr>
            <a:grpSpLocks/>
          </p:cNvGrpSpPr>
          <p:nvPr/>
        </p:nvGrpSpPr>
        <p:grpSpPr bwMode="auto">
          <a:xfrm>
            <a:off x="3336925" y="285750"/>
            <a:ext cx="5518150" cy="1023938"/>
            <a:chOff x="785248" y="823202"/>
            <a:chExt cx="5518858" cy="1023357"/>
          </a:xfrm>
        </p:grpSpPr>
        <p:grpSp>
          <p:nvGrpSpPr>
            <p:cNvPr id="6" name="淘宝网chenying0907出品 4">
              <a:extLst>
                <a:ext uri="{FF2B5EF4-FFF2-40B4-BE49-F238E27FC236}">
                  <a16:creationId xmlns="" xmlns:a16="http://schemas.microsoft.com/office/drawing/2014/main" id="{3EEC7B7D-3590-4E82-80BE-95188F7C70E6}"/>
                </a:ext>
              </a:extLst>
            </p:cNvPr>
            <p:cNvGrpSpPr>
              <a:grpSpLocks/>
            </p:cNvGrpSpPr>
            <p:nvPr/>
          </p:nvGrpSpPr>
          <p:grpSpPr bwMode="auto">
            <a:xfrm>
              <a:off x="974588" y="941339"/>
              <a:ext cx="5140178" cy="849869"/>
              <a:chOff x="4751407" y="1342663"/>
              <a:chExt cx="4803417" cy="849869"/>
            </a:xfrm>
          </p:grpSpPr>
          <p:cxnSp>
            <p:nvCxnSpPr>
              <p:cNvPr id="8" name="淘宝网chenying0907出品 6">
                <a:extLst>
                  <a:ext uri="{FF2B5EF4-FFF2-40B4-BE49-F238E27FC236}">
                    <a16:creationId xmlns="" xmlns:a16="http://schemas.microsoft.com/office/drawing/2014/main" id="{7E2F4762-BB08-44B0-8BD6-F9C4835846F7}"/>
                  </a:ext>
                </a:extLst>
              </p:cNvPr>
              <p:cNvCxnSpPr>
                <a:cxnSpLocks/>
              </p:cNvCxnSpPr>
              <p:nvPr/>
            </p:nvCxnSpPr>
            <p:spPr>
              <a:xfrm>
                <a:off x="4751030" y="1341934"/>
                <a:ext cx="4725535" cy="793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淘宝网chenying0907出品 7">
                <a:extLst>
                  <a:ext uri="{FF2B5EF4-FFF2-40B4-BE49-F238E27FC236}">
                    <a16:creationId xmlns="" xmlns:a16="http://schemas.microsoft.com/office/drawing/2014/main" id="{1185036F-C406-453E-8086-EF6A79A86CEE}"/>
                  </a:ext>
                </a:extLst>
              </p:cNvPr>
              <p:cNvCxnSpPr>
                <a:cxnSpLocks/>
              </p:cNvCxnSpPr>
              <p:nvPr/>
            </p:nvCxnSpPr>
            <p:spPr>
              <a:xfrm>
                <a:off x="4751030" y="2192351"/>
                <a:ext cx="480417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淘宝网chenying0907出品 5">
              <a:extLst>
                <a:ext uri="{FF2B5EF4-FFF2-40B4-BE49-F238E27FC236}">
                  <a16:creationId xmlns="" xmlns:a16="http://schemas.microsoft.com/office/drawing/2014/main" id="{AA118CF1-4906-4E4B-B11C-54F6E13C900E}"/>
                </a:ext>
              </a:extLst>
            </p:cNvPr>
            <p:cNvSpPr txBox="1"/>
            <p:nvPr/>
          </p:nvSpPr>
          <p:spPr>
            <a:xfrm>
              <a:off x="785248" y="823202"/>
              <a:ext cx="5518858" cy="1023357"/>
            </a:xfrm>
            <a:prstGeom prst="rect">
              <a:avLst/>
            </a:prstGeom>
            <a:noFill/>
          </p:spPr>
          <p:txBody>
            <a:bodyPr>
              <a:spAutoFit/>
            </a:bodyPr>
            <a:lstStyle/>
            <a:p>
              <a:pPr algn="ctr" eaLnBrk="1" fontAlgn="auto" hangingPunct="1">
                <a:lnSpc>
                  <a:spcPct val="150000"/>
                </a:lnSpc>
                <a:spcBef>
                  <a:spcPts val="0"/>
                </a:spcBef>
                <a:spcAft>
                  <a:spcPts val="0"/>
                </a:spcAft>
                <a:defRPr/>
              </a:pPr>
              <a:r>
                <a:rPr lang="en-US" altLang="zh-CN" sz="4400" b="1" spc="300" dirty="0">
                  <a:solidFill>
                    <a:srgbClr val="FF0000"/>
                  </a:solidFill>
                  <a:latin typeface="Times New Roman" pitchFamily="18" charset="0"/>
                  <a:cs typeface="Times New Roman" pitchFamily="18" charset="0"/>
                </a:rPr>
                <a:t>H</a:t>
              </a:r>
              <a:r>
                <a:rPr lang="vi-VN" altLang="zh-CN" sz="4400" b="1" spc="300" dirty="0">
                  <a:solidFill>
                    <a:srgbClr val="FF0000"/>
                  </a:solidFill>
                  <a:latin typeface="Times New Roman" pitchFamily="18" charset="0"/>
                  <a:cs typeface="Times New Roman" pitchFamily="18" charset="0"/>
                </a:rPr>
                <a:t>ư</a:t>
              </a:r>
              <a:r>
                <a:rPr lang="en-US" altLang="zh-CN" sz="4400" b="1" spc="300" dirty="0" err="1">
                  <a:solidFill>
                    <a:srgbClr val="FF0000"/>
                  </a:solidFill>
                  <a:latin typeface="Times New Roman" pitchFamily="18" charset="0"/>
                  <a:cs typeface="Times New Roman" pitchFamily="18" charset="0"/>
                </a:rPr>
                <a:t>ớng</a:t>
              </a:r>
              <a:r>
                <a:rPr lang="en-US" altLang="zh-CN" sz="4400" b="1" spc="300" dirty="0">
                  <a:solidFill>
                    <a:srgbClr val="FF0000"/>
                  </a:solidFill>
                  <a:latin typeface="Times New Roman" pitchFamily="18" charset="0"/>
                  <a:cs typeface="Times New Roman" pitchFamily="18" charset="0"/>
                </a:rPr>
                <a:t> </a:t>
              </a:r>
              <a:r>
                <a:rPr lang="en-US" altLang="zh-CN" sz="4400" b="1" spc="300" dirty="0" err="1">
                  <a:solidFill>
                    <a:srgbClr val="FF0000"/>
                  </a:solidFill>
                  <a:latin typeface="Times New Roman" pitchFamily="18" charset="0"/>
                  <a:cs typeface="Times New Roman" pitchFamily="18" charset="0"/>
                </a:rPr>
                <a:t>dẫn</a:t>
              </a:r>
              <a:r>
                <a:rPr lang="en-US" altLang="zh-CN" sz="4400" b="1" spc="300" dirty="0">
                  <a:solidFill>
                    <a:srgbClr val="FF0000"/>
                  </a:solidFill>
                  <a:latin typeface="Times New Roman" pitchFamily="18" charset="0"/>
                  <a:cs typeface="Times New Roman" pitchFamily="18" charset="0"/>
                </a:rPr>
                <a:t> </a:t>
              </a:r>
              <a:r>
                <a:rPr lang="en-US" altLang="zh-CN" sz="4400" b="1" spc="300" dirty="0" err="1">
                  <a:solidFill>
                    <a:srgbClr val="FF0000"/>
                  </a:solidFill>
                  <a:latin typeface="Times New Roman" pitchFamily="18" charset="0"/>
                  <a:cs typeface="Times New Roman" pitchFamily="18" charset="0"/>
                </a:rPr>
                <a:t>tự</a:t>
              </a:r>
              <a:r>
                <a:rPr lang="en-US" altLang="zh-CN" sz="4400" b="1" spc="300" dirty="0">
                  <a:solidFill>
                    <a:srgbClr val="FF0000"/>
                  </a:solidFill>
                  <a:latin typeface="Times New Roman" pitchFamily="18" charset="0"/>
                  <a:cs typeface="Times New Roman" pitchFamily="18" charset="0"/>
                </a:rPr>
                <a:t> </a:t>
              </a:r>
              <a:r>
                <a:rPr lang="en-US" altLang="zh-CN" sz="4400" b="1" spc="300" dirty="0" err="1">
                  <a:solidFill>
                    <a:srgbClr val="FF0000"/>
                  </a:solidFill>
                  <a:latin typeface="Times New Roman" pitchFamily="18" charset="0"/>
                  <a:cs typeface="Times New Roman" pitchFamily="18" charset="0"/>
                </a:rPr>
                <a:t>học</a:t>
              </a:r>
              <a:endParaRPr lang="zh-CN" altLang="en-US" sz="4400" b="1" spc="300" dirty="0">
                <a:solidFill>
                  <a:srgbClr val="FF0000"/>
                </a:solidFill>
                <a:latin typeface="Times New Roman" pitchFamily="18" charset="0"/>
                <a:cs typeface="Times New Roman" pitchFamily="18" charset="0"/>
              </a:endParaRPr>
            </a:p>
          </p:txBody>
        </p:sp>
      </p:grpSp>
      <p:pic>
        <p:nvPicPr>
          <p:cNvPr id="10" name="图片 28">
            <a:extLst>
              <a:ext uri="{FF2B5EF4-FFF2-40B4-BE49-F238E27FC236}">
                <a16:creationId xmlns="" xmlns:a16="http://schemas.microsoft.com/office/drawing/2014/main" id="{BC52D476-1B66-4A22-AA5E-7AAAEE54793C}"/>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2700" y="4284663"/>
            <a:ext cx="2420938" cy="2560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淘宝网chenying0907出品 42">
            <a:extLst>
              <a:ext uri="{FF2B5EF4-FFF2-40B4-BE49-F238E27FC236}">
                <a16:creationId xmlns="" xmlns:a16="http://schemas.microsoft.com/office/drawing/2014/main" id="{898F2AE4-1EC7-4A3E-9BF8-FE237092CB32}"/>
              </a:ext>
            </a:extLst>
          </p:cNvPr>
          <p:cNvGrpSpPr>
            <a:grpSpLocks/>
          </p:cNvGrpSpPr>
          <p:nvPr/>
        </p:nvGrpSpPr>
        <p:grpSpPr bwMode="auto">
          <a:xfrm>
            <a:off x="4818063" y="2217738"/>
            <a:ext cx="2878137" cy="3324225"/>
            <a:chOff x="4415122" y="2217420"/>
            <a:chExt cx="2877433" cy="3325325"/>
          </a:xfrm>
        </p:grpSpPr>
        <p:grpSp>
          <p:nvGrpSpPr>
            <p:cNvPr id="12" name="淘宝网chenying0907出品 22">
              <a:extLst>
                <a:ext uri="{FF2B5EF4-FFF2-40B4-BE49-F238E27FC236}">
                  <a16:creationId xmlns="" xmlns:a16="http://schemas.microsoft.com/office/drawing/2014/main" id="{EB8D318D-4C00-4C34-B5A6-C6B65CF4A993}"/>
                </a:ext>
              </a:extLst>
            </p:cNvPr>
            <p:cNvGrpSpPr/>
            <p:nvPr/>
          </p:nvGrpSpPr>
          <p:grpSpPr>
            <a:xfrm>
              <a:off x="5239929" y="2217420"/>
              <a:ext cx="1129714" cy="1129714"/>
              <a:chOff x="987766" y="2697480"/>
              <a:chExt cx="1129714" cy="1129714"/>
            </a:xfrm>
            <a:solidFill>
              <a:schemeClr val="bg1"/>
            </a:solidFill>
          </p:grpSpPr>
          <p:grpSp>
            <p:nvGrpSpPr>
              <p:cNvPr id="14" name="淘宝网chenying0907出品 13">
                <a:extLst>
                  <a:ext uri="{FF2B5EF4-FFF2-40B4-BE49-F238E27FC236}">
                    <a16:creationId xmlns="" xmlns:a16="http://schemas.microsoft.com/office/drawing/2014/main" id="{F5D2476E-7B03-43E2-AF94-4400CFDB8004}"/>
                  </a:ext>
                </a:extLst>
              </p:cNvPr>
              <p:cNvGrpSpPr/>
              <p:nvPr/>
            </p:nvGrpSpPr>
            <p:grpSpPr>
              <a:xfrm>
                <a:off x="987766" y="2697480"/>
                <a:ext cx="1129714" cy="1129714"/>
                <a:chOff x="2407920" y="3460376"/>
                <a:chExt cx="782320" cy="782320"/>
              </a:xfrm>
              <a:grpFill/>
            </p:grpSpPr>
            <p:sp>
              <p:nvSpPr>
                <p:cNvPr id="16" name="淘宝网chenying0907出品 12">
                  <a:extLst>
                    <a:ext uri="{FF2B5EF4-FFF2-40B4-BE49-F238E27FC236}">
                      <a16:creationId xmlns="" xmlns:a16="http://schemas.microsoft.com/office/drawing/2014/main" id="{A5EF32B6-1994-4EA3-9EE1-3F0E692BA62C}"/>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17" name="淘宝网chenying0907出品 11">
                  <a:extLst>
                    <a:ext uri="{FF2B5EF4-FFF2-40B4-BE49-F238E27FC236}">
                      <a16:creationId xmlns="" xmlns:a16="http://schemas.microsoft.com/office/drawing/2014/main" id="{E64844CC-8141-4377-8835-FF831FF81386}"/>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5" name="淘宝网chenying0907出品 136">
                <a:extLst>
                  <a:ext uri="{FF2B5EF4-FFF2-40B4-BE49-F238E27FC236}">
                    <a16:creationId xmlns="" xmlns:a16="http://schemas.microsoft.com/office/drawing/2014/main" id="{4FD22013-B2FE-4C52-B93D-D7E0B94974C3}"/>
                  </a:ext>
                </a:extLst>
              </p:cNvPr>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13" name="淘宝网chenying0907出品 23">
              <a:extLst>
                <a:ext uri="{FF2B5EF4-FFF2-40B4-BE49-F238E27FC236}">
                  <a16:creationId xmlns="" xmlns:a16="http://schemas.microsoft.com/office/drawing/2014/main" id="{8C429D04-EEB6-4ED4-A5FD-F046F6C0B748}"/>
                </a:ext>
              </a:extLst>
            </p:cNvPr>
            <p:cNvSpPr txBox="1">
              <a:spLocks noChangeArrowheads="1"/>
            </p:cNvSpPr>
            <p:nvPr/>
          </p:nvSpPr>
          <p:spPr bwMode="auto">
            <a:xfrm>
              <a:off x="4415122" y="3480642"/>
              <a:ext cx="2877433"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Tập đặt lời dẫn trực tiếp sau đó chuyển thành lời dẫn gián tiếp</a:t>
              </a:r>
              <a:endParaRPr lang="zh-CN" altLang="en-US" sz="3200">
                <a:latin typeface="Times New Roman" panose="02020603050405020304" pitchFamily="18" charset="0"/>
                <a:cs typeface="Times New Roman" panose="02020603050405020304" pitchFamily="18" charset="0"/>
              </a:endParaRPr>
            </a:p>
          </p:txBody>
        </p:sp>
      </p:grpSp>
      <p:grpSp>
        <p:nvGrpSpPr>
          <p:cNvPr id="18" name="淘宝网chenying0907出品 43">
            <a:extLst>
              <a:ext uri="{FF2B5EF4-FFF2-40B4-BE49-F238E27FC236}">
                <a16:creationId xmlns="" xmlns:a16="http://schemas.microsoft.com/office/drawing/2014/main" id="{3726F7D8-93DA-49C5-980C-0341F5E54A74}"/>
              </a:ext>
            </a:extLst>
          </p:cNvPr>
          <p:cNvGrpSpPr>
            <a:grpSpLocks/>
          </p:cNvGrpSpPr>
          <p:nvPr/>
        </p:nvGrpSpPr>
        <p:grpSpPr bwMode="auto">
          <a:xfrm>
            <a:off x="8462963" y="2217738"/>
            <a:ext cx="2695575" cy="3324225"/>
            <a:chOff x="7255451" y="2217420"/>
            <a:chExt cx="2696225" cy="3325325"/>
          </a:xfrm>
        </p:grpSpPr>
        <p:grpSp>
          <p:nvGrpSpPr>
            <p:cNvPr id="19" name="淘宝网chenying0907出品 20">
              <a:extLst>
                <a:ext uri="{FF2B5EF4-FFF2-40B4-BE49-F238E27FC236}">
                  <a16:creationId xmlns="" xmlns:a16="http://schemas.microsoft.com/office/drawing/2014/main" id="{961828AE-F39B-4C80-9EFC-6597A7EF87C9}"/>
                </a:ext>
              </a:extLst>
            </p:cNvPr>
            <p:cNvGrpSpPr>
              <a:grpSpLocks/>
            </p:cNvGrpSpPr>
            <p:nvPr/>
          </p:nvGrpSpPr>
          <p:grpSpPr bwMode="auto">
            <a:xfrm>
              <a:off x="7789502" y="2217420"/>
              <a:ext cx="1290629" cy="1129714"/>
              <a:chOff x="3113745" y="2697480"/>
              <a:chExt cx="1290629" cy="1129714"/>
            </a:xfrm>
          </p:grpSpPr>
          <p:grpSp>
            <p:nvGrpSpPr>
              <p:cNvPr id="21" name="淘宝网chenying0907出品 14">
                <a:extLst>
                  <a:ext uri="{FF2B5EF4-FFF2-40B4-BE49-F238E27FC236}">
                    <a16:creationId xmlns="" xmlns:a16="http://schemas.microsoft.com/office/drawing/2014/main" id="{D2E7B8C2-3C03-4E45-BBD8-5ABFEE17ED8B}"/>
                  </a:ext>
                </a:extLst>
              </p:cNvPr>
              <p:cNvGrpSpPr>
                <a:grpSpLocks/>
              </p:cNvGrpSpPr>
              <p:nvPr/>
            </p:nvGrpSpPr>
            <p:grpSpPr bwMode="auto">
              <a:xfrm>
                <a:off x="3113745" y="2697480"/>
                <a:ext cx="1290629" cy="1129714"/>
                <a:chOff x="2407920" y="3460376"/>
                <a:chExt cx="893753" cy="782320"/>
              </a:xfrm>
            </p:grpSpPr>
            <p:sp>
              <p:nvSpPr>
                <p:cNvPr id="23" name="淘宝网chenying0907出品 15">
                  <a:extLst>
                    <a:ext uri="{FF2B5EF4-FFF2-40B4-BE49-F238E27FC236}">
                      <a16:creationId xmlns="" xmlns:a16="http://schemas.microsoft.com/office/drawing/2014/main" id="{65FC1216-4B86-41D8-AE81-2B6C0FE8BAF5}"/>
                    </a:ext>
                  </a:extLst>
                </p:cNvPr>
                <p:cNvSpPr/>
                <p:nvPr/>
              </p:nvSpPr>
              <p:spPr>
                <a:xfrm>
                  <a:off x="2407558" y="3460376"/>
                  <a:ext cx="782915" cy="781885"/>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24" name="淘宝网chenying0907出品 16">
                  <a:extLst>
                    <a:ext uri="{FF2B5EF4-FFF2-40B4-BE49-F238E27FC236}">
                      <a16:creationId xmlns="" xmlns:a16="http://schemas.microsoft.com/office/drawing/2014/main" id="{EA8551CA-A5AC-4EF8-9451-1BC065FAF838}"/>
                    </a:ext>
                  </a:extLst>
                </p:cNvPr>
                <p:cNvSpPr/>
                <p:nvPr/>
              </p:nvSpPr>
              <p:spPr>
                <a:xfrm>
                  <a:off x="2602187" y="3502165"/>
                  <a:ext cx="699345" cy="698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dirty="0">
                    <a:latin typeface="Times New Roman" panose="02020603050405020304" pitchFamily="18" charset="0"/>
                    <a:cs typeface="Times New Roman" panose="02020603050405020304" pitchFamily="18" charset="0"/>
                  </a:endParaRPr>
                </a:p>
              </p:txBody>
            </p:sp>
          </p:grpSp>
          <p:sp>
            <p:nvSpPr>
              <p:cNvPr id="22" name="淘宝网chenying0907出品 50">
                <a:extLst>
                  <a:ext uri="{FF2B5EF4-FFF2-40B4-BE49-F238E27FC236}">
                    <a16:creationId xmlns="" xmlns:a16="http://schemas.microsoft.com/office/drawing/2014/main" id="{925F86DE-69D3-4654-9C68-B4DE96278C3F}"/>
                  </a:ext>
                </a:extLst>
              </p:cNvPr>
              <p:cNvSpPr>
                <a:spLocks noEditPoints="1"/>
              </p:cNvSpPr>
              <p:nvPr/>
            </p:nvSpPr>
            <p:spPr bwMode="auto">
              <a:xfrm>
                <a:off x="3718572" y="3122900"/>
                <a:ext cx="332532" cy="278874"/>
              </a:xfrm>
              <a:custGeom>
                <a:avLst/>
                <a:gdLst>
                  <a:gd name="T0" fmla="*/ 0 w 471"/>
                  <a:gd name="T1" fmla="*/ 278874 h 395"/>
                  <a:gd name="T2" fmla="*/ 63541 w 471"/>
                  <a:gd name="T3" fmla="*/ 278874 h 395"/>
                  <a:gd name="T4" fmla="*/ 63541 w 471"/>
                  <a:gd name="T5" fmla="*/ 165206 h 395"/>
                  <a:gd name="T6" fmla="*/ 0 w 471"/>
                  <a:gd name="T7" fmla="*/ 165206 h 395"/>
                  <a:gd name="T8" fmla="*/ 0 w 471"/>
                  <a:gd name="T9" fmla="*/ 278874 h 395"/>
                  <a:gd name="T10" fmla="*/ 13414 w 471"/>
                  <a:gd name="T11" fmla="*/ 178621 h 395"/>
                  <a:gd name="T12" fmla="*/ 50127 w 471"/>
                  <a:gd name="T13" fmla="*/ 178621 h 395"/>
                  <a:gd name="T14" fmla="*/ 50127 w 471"/>
                  <a:gd name="T15" fmla="*/ 265460 h 395"/>
                  <a:gd name="T16" fmla="*/ 13414 w 471"/>
                  <a:gd name="T17" fmla="*/ 265460 h 395"/>
                  <a:gd name="T18" fmla="*/ 13414 w 471"/>
                  <a:gd name="T19" fmla="*/ 178621 h 395"/>
                  <a:gd name="T20" fmla="*/ 90370 w 471"/>
                  <a:gd name="T21" fmla="*/ 278874 h 395"/>
                  <a:gd name="T22" fmla="*/ 153911 w 471"/>
                  <a:gd name="T23" fmla="*/ 278874 h 395"/>
                  <a:gd name="T24" fmla="*/ 153911 w 471"/>
                  <a:gd name="T25" fmla="*/ 61423 h 395"/>
                  <a:gd name="T26" fmla="*/ 90370 w 471"/>
                  <a:gd name="T27" fmla="*/ 61423 h 395"/>
                  <a:gd name="T28" fmla="*/ 90370 w 471"/>
                  <a:gd name="T29" fmla="*/ 278874 h 395"/>
                  <a:gd name="T30" fmla="*/ 103784 w 471"/>
                  <a:gd name="T31" fmla="*/ 74837 h 395"/>
                  <a:gd name="T32" fmla="*/ 140497 w 471"/>
                  <a:gd name="T33" fmla="*/ 74837 h 395"/>
                  <a:gd name="T34" fmla="*/ 140497 w 471"/>
                  <a:gd name="T35" fmla="*/ 265460 h 395"/>
                  <a:gd name="T36" fmla="*/ 103784 w 471"/>
                  <a:gd name="T37" fmla="*/ 265460 h 395"/>
                  <a:gd name="T38" fmla="*/ 103784 w 471"/>
                  <a:gd name="T39" fmla="*/ 74837 h 395"/>
                  <a:gd name="T40" fmla="*/ 270403 w 471"/>
                  <a:gd name="T41" fmla="*/ 110138 h 395"/>
                  <a:gd name="T42" fmla="*/ 270403 w 471"/>
                  <a:gd name="T43" fmla="*/ 278874 h 395"/>
                  <a:gd name="T44" fmla="*/ 332532 w 471"/>
                  <a:gd name="T45" fmla="*/ 278874 h 395"/>
                  <a:gd name="T46" fmla="*/ 332532 w 471"/>
                  <a:gd name="T47" fmla="*/ 110138 h 395"/>
                  <a:gd name="T48" fmla="*/ 270403 w 471"/>
                  <a:gd name="T49" fmla="*/ 110138 h 395"/>
                  <a:gd name="T50" fmla="*/ 319118 w 471"/>
                  <a:gd name="T51" fmla="*/ 265460 h 395"/>
                  <a:gd name="T52" fmla="*/ 283817 w 471"/>
                  <a:gd name="T53" fmla="*/ 265460 h 395"/>
                  <a:gd name="T54" fmla="*/ 283817 w 471"/>
                  <a:gd name="T55" fmla="*/ 123552 h 395"/>
                  <a:gd name="T56" fmla="*/ 319118 w 471"/>
                  <a:gd name="T57" fmla="*/ 123552 h 395"/>
                  <a:gd name="T58" fmla="*/ 319118 w 471"/>
                  <a:gd name="T59" fmla="*/ 265460 h 395"/>
                  <a:gd name="T60" fmla="*/ 180739 w 471"/>
                  <a:gd name="T61" fmla="*/ 278874 h 395"/>
                  <a:gd name="T62" fmla="*/ 244280 w 471"/>
                  <a:gd name="T63" fmla="*/ 278874 h 395"/>
                  <a:gd name="T64" fmla="*/ 244280 w 471"/>
                  <a:gd name="T65" fmla="*/ 0 h 395"/>
                  <a:gd name="T66" fmla="*/ 180739 w 471"/>
                  <a:gd name="T67" fmla="*/ 0 h 395"/>
                  <a:gd name="T68" fmla="*/ 180739 w 471"/>
                  <a:gd name="T69" fmla="*/ 278874 h 395"/>
                  <a:gd name="T70" fmla="*/ 194154 w 471"/>
                  <a:gd name="T71" fmla="*/ 13414 h 395"/>
                  <a:gd name="T72" fmla="*/ 230866 w 471"/>
                  <a:gd name="T73" fmla="*/ 13414 h 395"/>
                  <a:gd name="T74" fmla="*/ 230866 w 471"/>
                  <a:gd name="T75" fmla="*/ 265460 h 395"/>
                  <a:gd name="T76" fmla="*/ 194154 w 471"/>
                  <a:gd name="T77" fmla="*/ 265460 h 395"/>
                  <a:gd name="T78" fmla="*/ 194154 w 471"/>
                  <a:gd name="T79" fmla="*/ 13414 h 3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p>
            </p:txBody>
          </p:sp>
        </p:grpSp>
        <p:sp>
          <p:nvSpPr>
            <p:cNvPr id="20" name="淘宝网chenying0907出品 24">
              <a:extLst>
                <a:ext uri="{FF2B5EF4-FFF2-40B4-BE49-F238E27FC236}">
                  <a16:creationId xmlns="" xmlns:a16="http://schemas.microsoft.com/office/drawing/2014/main" id="{04F9AFD8-2346-4B8B-8632-35B96945DD94}"/>
                </a:ext>
              </a:extLst>
            </p:cNvPr>
            <p:cNvSpPr txBox="1">
              <a:spLocks noChangeArrowheads="1"/>
            </p:cNvSpPr>
            <p:nvPr/>
          </p:nvSpPr>
          <p:spPr bwMode="auto">
            <a:xfrm>
              <a:off x="7255451" y="3480642"/>
              <a:ext cx="2696225"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a:solidFill>
                    <a:srgbClr val="0000FF"/>
                  </a:solidFill>
                  <a:latin typeface="Times New Roman" panose="02020603050405020304" pitchFamily="18" charset="0"/>
                  <a:cs typeface="Times New Roman" panose="02020603050405020304" pitchFamily="18" charset="0"/>
                </a:rPr>
                <a:t>Đọc trước và soạn bài: “Sự phát triển của từ vựng’</a:t>
              </a:r>
              <a:endParaRPr lang="zh-CN" altLang="en-US" sz="3200">
                <a:latin typeface="Times New Roman" panose="02020603050405020304" pitchFamily="18" charset="0"/>
                <a:cs typeface="Times New Roman" panose="02020603050405020304" pitchFamily="18" charset="0"/>
              </a:endParaRPr>
            </a:p>
          </p:txBody>
        </p:sp>
      </p:grpSp>
      <p:grpSp>
        <p:nvGrpSpPr>
          <p:cNvPr id="25" name="淘宝网chenying0907出品 47">
            <a:extLst>
              <a:ext uri="{FF2B5EF4-FFF2-40B4-BE49-F238E27FC236}">
                <a16:creationId xmlns="" xmlns:a16="http://schemas.microsoft.com/office/drawing/2014/main" id="{6CF327F4-4D3B-4D04-8C15-13E530D3EB80}"/>
              </a:ext>
            </a:extLst>
          </p:cNvPr>
          <p:cNvGrpSpPr>
            <a:grpSpLocks/>
          </p:cNvGrpSpPr>
          <p:nvPr/>
        </p:nvGrpSpPr>
        <p:grpSpPr bwMode="auto">
          <a:xfrm>
            <a:off x="1641654" y="2237275"/>
            <a:ext cx="2222142" cy="3356155"/>
            <a:chOff x="1506915" y="2217420"/>
            <a:chExt cx="2221676" cy="3355861"/>
          </a:xfrm>
        </p:grpSpPr>
        <p:grpSp>
          <p:nvGrpSpPr>
            <p:cNvPr id="26" name="淘宝网chenying0907出品 41">
              <a:extLst>
                <a:ext uri="{FF2B5EF4-FFF2-40B4-BE49-F238E27FC236}">
                  <a16:creationId xmlns="" xmlns:a16="http://schemas.microsoft.com/office/drawing/2014/main" id="{1494A9C3-4037-4546-91DB-151622C39743}"/>
                </a:ext>
              </a:extLst>
            </p:cNvPr>
            <p:cNvGrpSpPr>
              <a:grpSpLocks/>
            </p:cNvGrpSpPr>
            <p:nvPr/>
          </p:nvGrpSpPr>
          <p:grpSpPr bwMode="auto">
            <a:xfrm>
              <a:off x="1506915" y="2217420"/>
              <a:ext cx="2221676" cy="3355861"/>
              <a:chOff x="2176730" y="2217420"/>
              <a:chExt cx="2221676" cy="3355861"/>
            </a:xfrm>
          </p:grpSpPr>
          <p:grpSp>
            <p:nvGrpSpPr>
              <p:cNvPr id="28" name="淘宝网chenying0907出品 35">
                <a:extLst>
                  <a:ext uri="{FF2B5EF4-FFF2-40B4-BE49-F238E27FC236}">
                    <a16:creationId xmlns="" xmlns:a16="http://schemas.microsoft.com/office/drawing/2014/main" id="{6ED8FCAE-0799-49F2-9C63-39C691A3CF0A}"/>
                  </a:ext>
                </a:extLst>
              </p:cNvPr>
              <p:cNvGrpSpPr/>
              <p:nvPr/>
            </p:nvGrpSpPr>
            <p:grpSpPr>
              <a:xfrm>
                <a:off x="2744112" y="2217420"/>
                <a:ext cx="1129714" cy="1129714"/>
                <a:chOff x="2407920" y="3460376"/>
                <a:chExt cx="782320" cy="782320"/>
              </a:xfrm>
              <a:solidFill>
                <a:schemeClr val="bg1"/>
              </a:solidFill>
            </p:grpSpPr>
            <p:sp>
              <p:nvSpPr>
                <p:cNvPr id="30" name="淘宝网chenying0907出品 37">
                  <a:extLst>
                    <a:ext uri="{FF2B5EF4-FFF2-40B4-BE49-F238E27FC236}">
                      <a16:creationId xmlns="" xmlns:a16="http://schemas.microsoft.com/office/drawing/2014/main" id="{5AD4027B-C22D-4DDD-AEF4-8994872C2818}"/>
                    </a:ext>
                  </a:extLst>
                </p:cNvPr>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sp>
              <p:nvSpPr>
                <p:cNvPr id="31" name="淘宝网chenying0907出品 38">
                  <a:extLst>
                    <a:ext uri="{FF2B5EF4-FFF2-40B4-BE49-F238E27FC236}">
                      <a16:creationId xmlns="" xmlns:a16="http://schemas.microsoft.com/office/drawing/2014/main" id="{802FCC99-CC46-4296-A4AB-C48F8223B11C}"/>
                    </a:ext>
                  </a:extLst>
                </p:cNvPr>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600">
                    <a:latin typeface="Times New Roman" panose="02020603050405020304" pitchFamily="18" charset="0"/>
                    <a:cs typeface="Times New Roman" panose="02020603050405020304" pitchFamily="18" charset="0"/>
                  </a:endParaRPr>
                </a:p>
              </p:txBody>
            </p:sp>
          </p:grpSp>
          <p:sp>
            <p:nvSpPr>
              <p:cNvPr id="29" name="淘宝网chenying0907出品 39">
                <a:extLst>
                  <a:ext uri="{FF2B5EF4-FFF2-40B4-BE49-F238E27FC236}">
                    <a16:creationId xmlns="" xmlns:a16="http://schemas.microsoft.com/office/drawing/2014/main" id="{C1FEB71B-E2BC-4F7A-88AD-D74192AD26E1}"/>
                  </a:ext>
                </a:extLst>
              </p:cNvPr>
              <p:cNvSpPr txBox="1">
                <a:spLocks noChangeArrowheads="1"/>
              </p:cNvSpPr>
              <p:nvPr/>
            </p:nvSpPr>
            <p:spPr bwMode="auto">
              <a:xfrm>
                <a:off x="2176730" y="3511359"/>
                <a:ext cx="2221676" cy="206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dirty="0" err="1">
                    <a:solidFill>
                      <a:srgbClr val="0000FF"/>
                    </a:solidFill>
                    <a:latin typeface="Times New Roman" panose="02020603050405020304" pitchFamily="18" charset="0"/>
                    <a:cs typeface="Times New Roman" panose="02020603050405020304" pitchFamily="18" charset="0"/>
                  </a:rPr>
                  <a:t>Học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thuộc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nhớ</a:t>
                </a:r>
                <a:r>
                  <a:rPr lang="en-US" altLang="en-US" sz="3200" dirty="0">
                    <a:solidFill>
                      <a:srgbClr val="0000FF"/>
                    </a:solidFill>
                    <a:latin typeface="Times New Roman" panose="02020603050405020304" pitchFamily="18" charset="0"/>
                    <a:cs typeface="Times New Roman" panose="02020603050405020304" pitchFamily="18" charset="0"/>
                  </a:rPr>
                  <a:t> + </a:t>
                </a:r>
                <a:br>
                  <a:rPr lang="en-US" altLang="en-US" sz="3200" dirty="0">
                    <a:solidFill>
                      <a:srgbClr val="0000FF"/>
                    </a:solidFill>
                    <a:latin typeface="Times New Roman" panose="02020603050405020304" pitchFamily="18" charset="0"/>
                    <a:cs typeface="Times New Roman" panose="02020603050405020304" pitchFamily="18" charset="0"/>
                  </a:rPr>
                </a:br>
                <a:r>
                  <a:rPr lang="en-US" altLang="en-US" sz="3200" dirty="0" err="1">
                    <a:solidFill>
                      <a:srgbClr val="0000FF"/>
                    </a:solidFill>
                    <a:latin typeface="Times New Roman" panose="02020603050405020304" pitchFamily="18" charset="0"/>
                    <a:cs typeface="Times New Roman" panose="02020603050405020304" pitchFamily="18" charset="0"/>
                  </a:rPr>
                  <a:t>Hoàn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thiện</a:t>
                </a:r>
                <a:r>
                  <a:rPr lang="en-US" altLang="en-US" sz="3200" dirty="0">
                    <a:solidFill>
                      <a:srgbClr val="0000FF"/>
                    </a:solidFill>
                    <a:latin typeface="Times New Roman" panose="02020603050405020304" pitchFamily="18" charset="0"/>
                    <a:cs typeface="Times New Roman" panose="02020603050405020304" pitchFamily="18" charset="0"/>
                  </a:rPr>
                  <a:t> BT </a:t>
                </a:r>
                <a:r>
                  <a:rPr lang="en-US" altLang="en-US" sz="3200" dirty="0" err="1">
                    <a:solidFill>
                      <a:srgbClr val="0000FF"/>
                    </a:solidFill>
                    <a:latin typeface="Times New Roman" panose="02020603050405020304" pitchFamily="18" charset="0"/>
                    <a:cs typeface="Times New Roman" panose="02020603050405020304" pitchFamily="18" charset="0"/>
                  </a:rPr>
                  <a:t>vào</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vở</a:t>
                </a:r>
                <a:endParaRPr lang="zh-CN" altLang="en-US" sz="3200" dirty="0">
                  <a:latin typeface="Times New Roman" panose="02020603050405020304" pitchFamily="18" charset="0"/>
                  <a:cs typeface="Times New Roman" panose="02020603050405020304" pitchFamily="18" charset="0"/>
                </a:endParaRPr>
              </a:p>
            </p:txBody>
          </p:sp>
        </p:grpSp>
        <p:sp>
          <p:nvSpPr>
            <p:cNvPr id="27" name="淘宝网chenying0907出品 67">
              <a:extLst>
                <a:ext uri="{FF2B5EF4-FFF2-40B4-BE49-F238E27FC236}">
                  <a16:creationId xmlns="" xmlns:a16="http://schemas.microsoft.com/office/drawing/2014/main" id="{2F7E6C3E-5A28-4857-B34C-C013EB0BB209}"/>
                </a:ext>
              </a:extLst>
            </p:cNvPr>
            <p:cNvSpPr>
              <a:spLocks noEditPoints="1"/>
            </p:cNvSpPr>
            <p:nvPr/>
          </p:nvSpPr>
          <p:spPr bwMode="auto">
            <a:xfrm>
              <a:off x="2488942" y="2642840"/>
              <a:ext cx="299978" cy="299976"/>
            </a:xfrm>
            <a:custGeom>
              <a:avLst/>
              <a:gdLst>
                <a:gd name="T0" fmla="*/ 297519 w 122"/>
                <a:gd name="T1" fmla="*/ 270470 h 122"/>
                <a:gd name="T2" fmla="*/ 223754 w 122"/>
                <a:gd name="T3" fmla="*/ 194247 h 122"/>
                <a:gd name="T4" fmla="*/ 216378 w 122"/>
                <a:gd name="T5" fmla="*/ 194247 h 122"/>
                <a:gd name="T6" fmla="*/ 191789 w 122"/>
                <a:gd name="T7" fmla="*/ 169659 h 122"/>
                <a:gd name="T8" fmla="*/ 167201 w 122"/>
                <a:gd name="T9" fmla="*/ 145070 h 122"/>
                <a:gd name="T10" fmla="*/ 167201 w 122"/>
                <a:gd name="T11" fmla="*/ 145070 h 122"/>
                <a:gd name="T12" fmla="*/ 184413 w 122"/>
                <a:gd name="T13" fmla="*/ 90976 h 122"/>
                <a:gd name="T14" fmla="*/ 93436 w 122"/>
                <a:gd name="T15" fmla="*/ 0 h 122"/>
                <a:gd name="T16" fmla="*/ 0 w 122"/>
                <a:gd name="T17" fmla="*/ 90976 h 122"/>
                <a:gd name="T18" fmla="*/ 93436 w 122"/>
                <a:gd name="T19" fmla="*/ 181953 h 122"/>
                <a:gd name="T20" fmla="*/ 145071 w 122"/>
                <a:gd name="T21" fmla="*/ 164741 h 122"/>
                <a:gd name="T22" fmla="*/ 145071 w 122"/>
                <a:gd name="T23" fmla="*/ 164741 h 122"/>
                <a:gd name="T24" fmla="*/ 169660 w 122"/>
                <a:gd name="T25" fmla="*/ 189329 h 122"/>
                <a:gd name="T26" fmla="*/ 196707 w 122"/>
                <a:gd name="T27" fmla="*/ 216376 h 122"/>
                <a:gd name="T28" fmla="*/ 196707 w 122"/>
                <a:gd name="T29" fmla="*/ 221294 h 122"/>
                <a:gd name="T30" fmla="*/ 270472 w 122"/>
                <a:gd name="T31" fmla="*/ 295058 h 122"/>
                <a:gd name="T32" fmla="*/ 287684 w 122"/>
                <a:gd name="T33" fmla="*/ 287682 h 122"/>
                <a:gd name="T34" fmla="*/ 290143 w 122"/>
                <a:gd name="T35" fmla="*/ 287682 h 122"/>
                <a:gd name="T36" fmla="*/ 297519 w 122"/>
                <a:gd name="T37" fmla="*/ 270470 h 122"/>
                <a:gd name="T38" fmla="*/ 93436 w 122"/>
                <a:gd name="T39" fmla="*/ 162282 h 122"/>
                <a:gd name="T40" fmla="*/ 22130 w 122"/>
                <a:gd name="T41" fmla="*/ 90976 h 122"/>
                <a:gd name="T42" fmla="*/ 93436 w 122"/>
                <a:gd name="T43" fmla="*/ 19671 h 122"/>
                <a:gd name="T44" fmla="*/ 164742 w 122"/>
                <a:gd name="T45" fmla="*/ 90976 h 122"/>
                <a:gd name="T46" fmla="*/ 93436 w 122"/>
                <a:gd name="T47" fmla="*/ 162282 h 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SG"/>
            </a:p>
          </p:txBody>
        </p:sp>
      </p:grpSp>
    </p:spTree>
    <p:extLst>
      <p:ext uri="{BB962C8B-B14F-4D97-AF65-F5344CB8AC3E}">
        <p14:creationId xmlns="" xmlns:p14="http://schemas.microsoft.com/office/powerpoint/2010/main" val="426722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9"/>
          <a:srcRect l="5649"/>
          <a:stretch>
            <a:fillRect/>
          </a:stretch>
        </p:blipFill>
        <p:spPr bwMode="auto">
          <a:xfrm>
            <a:off x="0" y="0"/>
            <a:ext cx="12192000" cy="6858000"/>
          </a:xfrm>
          <a:prstGeom prst="rect">
            <a:avLst/>
          </a:prstGeom>
          <a:noFill/>
        </p:spPr>
      </p:pic>
      <p:sp>
        <p:nvSpPr>
          <p:cNvPr id="3" name="PA_淘宝网chenying0907出品 15">
            <a:extLst>
              <a:ext uri="{FF2B5EF4-FFF2-40B4-BE49-F238E27FC236}">
                <a16:creationId xmlns="" xmlns:a16="http://schemas.microsoft.com/office/drawing/2014/main" id="{F8370766-539B-44C1-A4B0-37101CEBB39B}"/>
              </a:ext>
            </a:extLst>
          </p:cNvPr>
          <p:cNvSpPr/>
          <p:nvPr>
            <p:custDataLst>
              <p:tags r:id="rId1"/>
            </p:custDataLst>
          </p:nvPr>
        </p:nvSpPr>
        <p:spPr>
          <a:xfrm>
            <a:off x="1995488" y="2614613"/>
            <a:ext cx="8201025" cy="1728787"/>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4" name="PA_图片 12">
            <a:extLst>
              <a:ext uri="{FF2B5EF4-FFF2-40B4-BE49-F238E27FC236}">
                <a16:creationId xmlns="" xmlns:a16="http://schemas.microsoft.com/office/drawing/2014/main" id="{F8262502-6B2D-41CA-9C1A-B116DF7F904E}"/>
              </a:ext>
            </a:extLst>
          </p:cNvPr>
          <p:cNvPicPr>
            <a:picLocks noChangeAspect="1" noChangeArrowheads="1"/>
          </p:cNvPicPr>
          <p:nvPr>
            <p:custDataLst>
              <p:tags r:id="rId2"/>
            </p:custDataLst>
          </p:nvPr>
        </p:nvPicPr>
        <p:blipFill>
          <a:blip r:embed="rId10">
            <a:extLst>
              <a:ext uri="{28A0092B-C50C-407E-A947-70E740481C1C}">
                <a14:useLocalDpi xmlns="" xmlns:a14="http://schemas.microsoft.com/office/drawing/2010/main" val="0"/>
              </a:ext>
            </a:extLst>
          </a:blip>
          <a:srcRect/>
          <a:stretch>
            <a:fillRect/>
          </a:stretch>
        </p:blipFill>
        <p:spPr bwMode="auto">
          <a:xfrm>
            <a:off x="3767138" y="301625"/>
            <a:ext cx="454342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PA_淘宝网chenying0907出品 2">
            <a:extLst>
              <a:ext uri="{FF2B5EF4-FFF2-40B4-BE49-F238E27FC236}">
                <a16:creationId xmlns="" xmlns:a16="http://schemas.microsoft.com/office/drawing/2014/main" id="{93F7A790-294B-48D2-B16E-34DA76FCA1D7}"/>
              </a:ext>
            </a:extLst>
          </p:cNvPr>
          <p:cNvSpPr/>
          <p:nvPr>
            <p:custDataLst>
              <p:tags r:id="rId3"/>
            </p:custDataLst>
          </p:nvPr>
        </p:nvSpPr>
        <p:spPr>
          <a:xfrm>
            <a:off x="2676525" y="2900363"/>
            <a:ext cx="7715250" cy="115728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PA_淘宝网chenying0907出品 5">
            <a:extLst>
              <a:ext uri="{FF2B5EF4-FFF2-40B4-BE49-F238E27FC236}">
                <a16:creationId xmlns="" xmlns:a16="http://schemas.microsoft.com/office/drawing/2014/main" id="{699D4243-9400-4ADD-9E00-34CEA7386401}"/>
              </a:ext>
            </a:extLst>
          </p:cNvPr>
          <p:cNvSpPr txBox="1"/>
          <p:nvPr>
            <p:custDataLst>
              <p:tags r:id="rId4"/>
            </p:custDataLst>
          </p:nvPr>
        </p:nvSpPr>
        <p:spPr>
          <a:xfrm>
            <a:off x="2843213" y="3132138"/>
            <a:ext cx="7367587" cy="830262"/>
          </a:xfrm>
          <a:prstGeom prst="rect">
            <a:avLst/>
          </a:prstGeom>
          <a:noFill/>
        </p:spPr>
        <p:txBody>
          <a:bodyPr>
            <a:spAutoFit/>
          </a:bodyPr>
          <a:lstStyle/>
          <a:p>
            <a:pPr algn="ctr" eaLnBrk="1" fontAlgn="auto" hangingPunct="1">
              <a:spcBef>
                <a:spcPts val="0"/>
              </a:spcBef>
              <a:spcAft>
                <a:spcPts val="0"/>
              </a:spcAft>
              <a:defRPr/>
            </a:pPr>
            <a:r>
              <a:rPr lang="zh-CN" altLang="en-US"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Thanks for listening</a:t>
            </a:r>
            <a:r>
              <a:rPr lang="en-US" altLang="zh-CN" sz="4800" kern="2000" spc="600" dirty="0">
                <a:solidFill>
                  <a:srgbClr val="FF000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a:t>
            </a:r>
          </a:p>
        </p:txBody>
      </p:sp>
      <p:pic>
        <p:nvPicPr>
          <p:cNvPr id="7" name="PA_手嶌葵 - The Rose">
            <a:hlinkClick r:id="" action="ppaction://media"/>
            <a:extLst>
              <a:ext uri="{FF2B5EF4-FFF2-40B4-BE49-F238E27FC236}">
                <a16:creationId xmlns="" xmlns:a16="http://schemas.microsoft.com/office/drawing/2014/main" id="{01F76515-0876-4A66-BB03-F4C0ED79D56B}"/>
              </a:ext>
            </a:extLst>
          </p:cNvPr>
          <p:cNvPicPr>
            <a:picLocks noChangeAspect="1" noChangeArrowheads="1"/>
          </p:cNvPicPr>
          <p:nvPr>
            <a:videoFile r:link="rId5"/>
            <p:custDataLst>
              <p:tags r:id="rId6"/>
            </p:custDataLst>
            <p:extLst>
              <p:ext uri="{DAA4B4D4-6D71-4841-9C94-3DE7FCFB9230}">
                <p14:media xmlns="" xmlns:p14="http://schemas.microsoft.com/office/powerpoint/2010/main" r:embed="rId11"/>
              </p:ext>
            </p:extLst>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2192000" y="62611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7523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900"/>
                                        <p:tgtEl>
                                          <p:spTgt spid="3"/>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750"/>
                                        <p:tgtEl>
                                          <p:spTgt spid="5"/>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9" repeatCount="indefinite" fill="hold" display="0">
                  <p:stCondLst>
                    <p:cond delay="indefinite"/>
                  </p:stCondLst>
                  <p:endCondLst>
                    <p:cond evt="onStopAudio" delay="0">
                      <p:tgtEl>
                        <p:sldTgt/>
                      </p:tgtEl>
                    </p:cond>
                  </p:endCondLst>
                </p:cTn>
                <p:tgtEl>
                  <p:spTgt spid="7"/>
                </p:tgtEl>
              </p:cMediaNode>
            </p:video>
          </p:childTnLst>
        </p:cTn>
      </p:par>
    </p:tnLst>
    <p:bldLst>
      <p:bldP spid="3"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 xmlns:a16="http://schemas.microsoft.com/office/drawing/2014/main" id="{BD12FAB3-293A-4559-840D-A09A66A915A6}"/>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 xmlns:a16="http://schemas.microsoft.com/office/drawing/2014/main" id="{3B2F7D89-2AB6-4902-9964-528BF4D51C9D}"/>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 xmlns:a16="http://schemas.microsoft.com/office/drawing/2014/main" id="{12A16C41-48AD-4304-BADC-CE172958BC1C}"/>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 xmlns:a16="http://schemas.microsoft.com/office/drawing/2014/main" id="{1018F004-1287-4693-9912-0A33C2F4A12C}"/>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 xmlns:a16="http://schemas.microsoft.com/office/drawing/2014/main" id="{68127C01-F28E-4A2C-ABD2-C36B3891B71E}"/>
              </a:ext>
            </a:extLst>
          </p:cNvPr>
          <p:cNvSpPr txBox="1">
            <a:spLocks noChangeArrowheads="1"/>
          </p:cNvSpPr>
          <p:nvPr/>
        </p:nvSpPr>
        <p:spPr bwMode="auto">
          <a:xfrm flipH="1">
            <a:off x="2255838" y="3352800"/>
            <a:ext cx="795496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Times New Roman" pitchFamily="18" charset="0"/>
                <a:cs typeface="Times New Roman" pitchFamily="18" charset="0"/>
              </a:rPr>
              <a:t>I. Cách dẫn trực tiếp</a:t>
            </a:r>
            <a:endParaRPr lang="en-SG" altLang="en-US" sz="660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62087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7" name="TextBox 5">
            <a:extLst>
              <a:ext uri="{FF2B5EF4-FFF2-40B4-BE49-F238E27FC236}">
                <a16:creationId xmlns="" xmlns:a16="http://schemas.microsoft.com/office/drawing/2014/main" id="{68127C01-F28E-4A2C-ABD2-C36B3891B71E}"/>
              </a:ext>
            </a:extLst>
          </p:cNvPr>
          <p:cNvSpPr txBox="1">
            <a:spLocks noChangeArrowheads="1"/>
          </p:cNvSpPr>
          <p:nvPr/>
        </p:nvSpPr>
        <p:spPr bwMode="auto">
          <a:xfrm flipH="1">
            <a:off x="3551570" y="280221"/>
            <a:ext cx="508885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dirty="0" err="1">
                <a:solidFill>
                  <a:srgbClr val="FF0000"/>
                </a:solidFill>
                <a:latin typeface="Times New Roman" pitchFamily="18" charset="0"/>
                <a:cs typeface="Times New Roman" pitchFamily="18" charset="0"/>
              </a:rPr>
              <a:t>Phiếu</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bài</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tập</a:t>
            </a:r>
            <a:r>
              <a:rPr lang="en-US" altLang="en-US" sz="3200" dirty="0">
                <a:solidFill>
                  <a:srgbClr val="FF0000"/>
                </a:solidFill>
                <a:latin typeface="Times New Roman" pitchFamily="18" charset="0"/>
                <a:cs typeface="Times New Roman" pitchFamily="18" charset="0"/>
              </a:rPr>
              <a:t> (2’)</a:t>
            </a:r>
            <a:endParaRPr lang="en-SG" altLang="en-US" sz="3200" dirty="0">
              <a:solidFill>
                <a:srgbClr val="FF0000"/>
              </a:solidFill>
              <a:latin typeface="Times New Roman" pitchFamily="18" charset="0"/>
              <a:cs typeface="Times New Roman" pitchFamily="18" charset="0"/>
            </a:endParaRPr>
          </a:p>
        </p:txBody>
      </p:sp>
      <p:graphicFrame>
        <p:nvGraphicFramePr>
          <p:cNvPr id="2" name="Table 7">
            <a:extLst>
              <a:ext uri="{FF2B5EF4-FFF2-40B4-BE49-F238E27FC236}">
                <a16:creationId xmlns="" xmlns:a16="http://schemas.microsoft.com/office/drawing/2014/main" id="{8CDC27D3-845B-425F-A269-A5BFC4EF1055}"/>
              </a:ext>
            </a:extLst>
          </p:cNvPr>
          <p:cNvGraphicFramePr>
            <a:graphicFrameLocks noGrp="1"/>
          </p:cNvGraphicFramePr>
          <p:nvPr>
            <p:extLst>
              <p:ext uri="{D42A27DB-BD31-4B8C-83A1-F6EECF244321}">
                <p14:modId xmlns="" xmlns:p14="http://schemas.microsoft.com/office/powerpoint/2010/main" val="2405610950"/>
              </p:ext>
            </p:extLst>
          </p:nvPr>
        </p:nvGraphicFramePr>
        <p:xfrm>
          <a:off x="285136" y="1302944"/>
          <a:ext cx="11661057" cy="5274835"/>
        </p:xfrm>
        <a:graphic>
          <a:graphicData uri="http://schemas.openxmlformats.org/drawingml/2006/table">
            <a:tbl>
              <a:tblPr firstRow="1" bandRow="1">
                <a:tableStyleId>{5C22544A-7EE6-4342-B048-85BDC9FD1C3A}</a:tableStyleId>
              </a:tblPr>
              <a:tblGrid>
                <a:gridCol w="2880110">
                  <a:extLst>
                    <a:ext uri="{9D8B030D-6E8A-4147-A177-3AD203B41FA5}">
                      <a16:colId xmlns="" xmlns:a16="http://schemas.microsoft.com/office/drawing/2014/main" val="255723926"/>
                    </a:ext>
                  </a:extLst>
                </a:gridCol>
                <a:gridCol w="1606420">
                  <a:extLst>
                    <a:ext uri="{9D8B030D-6E8A-4147-A177-3AD203B41FA5}">
                      <a16:colId xmlns="" xmlns:a16="http://schemas.microsoft.com/office/drawing/2014/main" val="2297988993"/>
                    </a:ext>
                  </a:extLst>
                </a:gridCol>
                <a:gridCol w="1765837">
                  <a:extLst>
                    <a:ext uri="{9D8B030D-6E8A-4147-A177-3AD203B41FA5}">
                      <a16:colId xmlns="" xmlns:a16="http://schemas.microsoft.com/office/drawing/2014/main" val="3913833582"/>
                    </a:ext>
                  </a:extLst>
                </a:gridCol>
                <a:gridCol w="2537671">
                  <a:extLst>
                    <a:ext uri="{9D8B030D-6E8A-4147-A177-3AD203B41FA5}">
                      <a16:colId xmlns="" xmlns:a16="http://schemas.microsoft.com/office/drawing/2014/main" val="4210199677"/>
                    </a:ext>
                  </a:extLst>
                </a:gridCol>
                <a:gridCol w="2871019">
                  <a:extLst>
                    <a:ext uri="{9D8B030D-6E8A-4147-A177-3AD203B41FA5}">
                      <a16:colId xmlns=""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vị</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trí</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sau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phần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kèm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 xmlns:a16="http://schemas.microsoft.com/office/drawing/2014/main" val="2916796289"/>
                  </a:ext>
                </a:extLst>
              </a:tr>
              <a:tr h="1563329">
                <a:tc>
                  <a:txBody>
                    <a:bodyPr/>
                    <a:lstStyle/>
                    <a:p>
                      <a:pPr algn="ctr"/>
                      <a:r>
                        <a:rPr lang="en-SG" sz="2200" b="0" i="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 Cháu nói: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“Đấy, bác cũng chẳng “thèm” người là gì?”.</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187250230"/>
                  </a:ext>
                </a:extLst>
              </a:tr>
              <a:tr h="2369574">
                <a:tc>
                  <a:txBody>
                    <a:bodyPr/>
                    <a:lstStyle/>
                    <a:p>
                      <a:pPr algn="ct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Họa sĩ nghĩ thầm: </a:t>
                      </a:r>
                      <a:r>
                        <a:rPr lang="vi-VN" sz="2200" b="1" i="0" kern="1200" dirty="0">
                          <a:solidFill>
                            <a:schemeClr val="dk1"/>
                          </a:solidFill>
                          <a:effectLst/>
                          <a:latin typeface="Times New Roman" panose="02020603050405020304" pitchFamily="18" charset="0"/>
                          <a:ea typeface="+mn-ea"/>
                          <a:cs typeface="Times New Roman" panose="02020603050405020304" pitchFamily="18" charset="0"/>
                        </a:rPr>
                        <a:t>“Khách tới bất ngờ, chắc cu cậu chưa kịp quét tước, dọn dẹp, chưa kịp gấp chăn chẳng hạn”.</a:t>
                      </a:r>
                      <a:endParaRPr lang="en-SG" sz="2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913379273"/>
                  </a:ext>
                </a:extLst>
              </a:tr>
            </a:tbl>
          </a:graphicData>
        </a:graphic>
      </p:graphicFrame>
      <p:sp>
        <p:nvSpPr>
          <p:cNvPr id="9" name="TextBox 8">
            <a:extLst>
              <a:ext uri="{FF2B5EF4-FFF2-40B4-BE49-F238E27FC236}">
                <a16:creationId xmlns="" xmlns:a16="http://schemas.microsoft.com/office/drawing/2014/main" id="{73D6BDBB-4033-429E-9A87-2D263E58459F}"/>
              </a:ext>
            </a:extLst>
          </p:cNvPr>
          <p:cNvSpPr txBox="1"/>
          <p:nvPr/>
        </p:nvSpPr>
        <p:spPr>
          <a:xfrm>
            <a:off x="3761490" y="3105834"/>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 xmlns:a16="http://schemas.microsoft.com/office/drawing/2014/main" id="{82AC6221-CD94-40D5-A908-985E0E00EC96}"/>
              </a:ext>
            </a:extLst>
          </p:cNvPr>
          <p:cNvSpPr txBox="1"/>
          <p:nvPr/>
        </p:nvSpPr>
        <p:spPr>
          <a:xfrm>
            <a:off x="5418225" y="4925930"/>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 xmlns:a16="http://schemas.microsoft.com/office/drawing/2014/main" id="{3F6C8397-B9B3-43D7-8A87-D971AF3F2DE5}"/>
              </a:ext>
            </a:extLst>
          </p:cNvPr>
          <p:cNvSpPr txBox="1"/>
          <p:nvPr/>
        </p:nvSpPr>
        <p:spPr>
          <a:xfrm>
            <a:off x="6705599" y="3002595"/>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4E533E5E-7468-4C27-B6A9-A2B8072D9C02}"/>
              </a:ext>
            </a:extLst>
          </p:cNvPr>
          <p:cNvSpPr txBox="1"/>
          <p:nvPr/>
        </p:nvSpPr>
        <p:spPr>
          <a:xfrm>
            <a:off x="6735096" y="4964466"/>
            <a:ext cx="2176362" cy="830997"/>
          </a:xfrm>
          <a:prstGeom prst="rect">
            <a:avLst/>
          </a:prstGeom>
          <a:noFill/>
        </p:spPr>
        <p:txBody>
          <a:bodyPr wrap="square" rtlCol="0">
            <a:spAutoFit/>
          </a:bodyPr>
          <a:lstStyle/>
          <a:p>
            <a:pPr algn="ct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hai</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chấm</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và</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dấu</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ngoặc</a:t>
            </a:r>
            <a:r>
              <a:rPr lang="en-SG" sz="2400" dirty="0">
                <a:solidFill>
                  <a:srgbClr val="00B050"/>
                </a:solidFill>
                <a:latin typeface="Times New Roman" panose="02020603050405020304" pitchFamily="18" charset="0"/>
                <a:cs typeface="Times New Roman" panose="02020603050405020304" pitchFamily="18" charset="0"/>
              </a:rPr>
              <a:t> </a:t>
            </a:r>
            <a:r>
              <a:rPr lang="en-SG" sz="2400" dirty="0" err="1">
                <a:solidFill>
                  <a:srgbClr val="00B050"/>
                </a:solidFill>
                <a:latin typeface="Times New Roman" panose="02020603050405020304" pitchFamily="18" charset="0"/>
                <a:cs typeface="Times New Roman" panose="02020603050405020304" pitchFamily="18" charset="0"/>
              </a:rPr>
              <a:t>kép</a:t>
            </a:r>
            <a:r>
              <a:rPr lang="en-SG" sz="2400" dirty="0">
                <a:solidFill>
                  <a:srgbClr val="00B050"/>
                </a:solidFill>
                <a:latin typeface="Times New Roman" panose="02020603050405020304" pitchFamily="18" charset="0"/>
                <a:cs typeface="Times New Roman" panose="02020603050405020304" pitchFamily="18" charset="0"/>
              </a:rPr>
              <a:t>.</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7BDD1C96-D60A-4B01-A9D5-D41FB57EC4F7}"/>
              </a:ext>
            </a:extLst>
          </p:cNvPr>
          <p:cNvSpPr txBox="1"/>
          <p:nvPr/>
        </p:nvSpPr>
        <p:spPr>
          <a:xfrm>
            <a:off x="9094840" y="2672591"/>
            <a:ext cx="2812024" cy="1508105"/>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“Đấy, bác cũng chẳng “thèm” người là gì?”</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Cháu </a:t>
            </a:r>
            <a:r>
              <a:rPr lang="en-SG" sz="2300" dirty="0" err="1">
                <a:solidFill>
                  <a:srgbClr val="00B050"/>
                </a:solidFill>
                <a:latin typeface="Times New Roman" panose="02020603050405020304" pitchFamily="18" charset="0"/>
                <a:cs typeface="Times New Roman" panose="02020603050405020304" pitchFamily="18" charset="0"/>
              </a:rPr>
              <a:t>đã</a:t>
            </a:r>
            <a:r>
              <a:rPr lang="en-SG" sz="2300" dirty="0">
                <a:solidFill>
                  <a:srgbClr val="00B050"/>
                </a:solidFill>
                <a:latin typeface="Times New Roman" panose="02020603050405020304" pitchFamily="18" charset="0"/>
                <a:cs typeface="Times New Roman" panose="02020603050405020304" pitchFamily="18" charset="0"/>
              </a:rPr>
              <a:t> </a:t>
            </a:r>
            <a:r>
              <a:rPr lang="vi-VN" sz="2300" dirty="0">
                <a:solidFill>
                  <a:srgbClr val="00B050"/>
                </a:solidFill>
                <a:latin typeface="Times New Roman" panose="02020603050405020304" pitchFamily="18" charset="0"/>
                <a:cs typeface="Times New Roman" panose="02020603050405020304" pitchFamily="18" charset="0"/>
              </a:rPr>
              <a:t>nói</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vậy</a:t>
            </a:r>
            <a:r>
              <a:rPr lang="en-SG" sz="2300" dirty="0">
                <a:solidFill>
                  <a:srgbClr val="00B050"/>
                </a:solidFill>
                <a:latin typeface="Times New Roman" panose="02020603050405020304" pitchFamily="18" charset="0"/>
                <a:cs typeface="Times New Roman" panose="02020603050405020304" pitchFamily="18" charset="0"/>
              </a:rPr>
              <a:t> </a:t>
            </a:r>
            <a:r>
              <a:rPr lang="en-SG" sz="2300" dirty="0" err="1">
                <a:solidFill>
                  <a:srgbClr val="00B050"/>
                </a:solidFill>
                <a:latin typeface="Times New Roman" panose="02020603050405020304" pitchFamily="18" charset="0"/>
                <a:cs typeface="Times New Roman" panose="02020603050405020304" pitchFamily="18" charset="0"/>
              </a:rPr>
              <a:t>đấy</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131D9590-F714-4439-B9FB-879C42405193}"/>
              </a:ext>
            </a:extLst>
          </p:cNvPr>
          <p:cNvSpPr txBox="1"/>
          <p:nvPr/>
        </p:nvSpPr>
        <p:spPr>
          <a:xfrm>
            <a:off x="9094840" y="4281688"/>
            <a:ext cx="2812024" cy="2215991"/>
          </a:xfrm>
          <a:prstGeom prst="rect">
            <a:avLst/>
          </a:prstGeom>
          <a:noFill/>
        </p:spPr>
        <p:txBody>
          <a:bodyPr wrap="square" rtlCol="0">
            <a:spAutoFit/>
          </a:bodyPr>
          <a:lstStyle/>
          <a:p>
            <a:pPr algn="ctr"/>
            <a:r>
              <a:rPr lang="vi-VN" sz="2300" b="1" dirty="0">
                <a:solidFill>
                  <a:srgbClr val="00B050"/>
                </a:solidFill>
                <a:latin typeface="Times New Roman" panose="02020603050405020304" pitchFamily="18" charset="0"/>
                <a:cs typeface="Times New Roman" panose="02020603050405020304" pitchFamily="18" charset="0"/>
              </a:rPr>
              <a:t>“Khách tới bất ngờ, chắc cu cậu chưa kịp quét tước, dọn dẹp, chưa kịp gấp chăn chẳng hạn”</a:t>
            </a:r>
            <a:r>
              <a:rPr lang="en-SG" sz="2300" b="1" dirty="0">
                <a:solidFill>
                  <a:srgbClr val="00B050"/>
                </a:solidFill>
                <a:latin typeface="Times New Roman" panose="02020603050405020304" pitchFamily="18" charset="0"/>
                <a:cs typeface="Times New Roman" panose="02020603050405020304" pitchFamily="18" charset="0"/>
              </a:rPr>
              <a:t> - </a:t>
            </a:r>
            <a:r>
              <a:rPr lang="vi-VN" sz="2300" dirty="0">
                <a:solidFill>
                  <a:srgbClr val="00B050"/>
                </a:solidFill>
                <a:latin typeface="Times New Roman" panose="02020603050405020304" pitchFamily="18" charset="0"/>
                <a:cs typeface="Times New Roman" panose="02020603050405020304" pitchFamily="18" charset="0"/>
              </a:rPr>
              <a:t>Họa sĩ nghĩ thầm</a:t>
            </a:r>
            <a:r>
              <a:rPr lang="vi-VN"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8773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slide trắng">
            <a:extLst>
              <a:ext uri="{FF2B5EF4-FFF2-40B4-BE49-F238E27FC236}">
                <a16:creationId xmlns="" xmlns:a16="http://schemas.microsoft.com/office/drawing/2014/main" id="{9B8F841F-2852-4951-9439-671187BB25DD}"/>
              </a:ext>
            </a:extLst>
          </p:cNvPr>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9">
            <a:extLst>
              <a:ext uri="{FF2B5EF4-FFF2-40B4-BE49-F238E27FC236}">
                <a16:creationId xmlns="" xmlns:a16="http://schemas.microsoft.com/office/drawing/2014/main" id="{8954E353-4271-4342-BCAF-E10FA4C055B2}"/>
              </a:ext>
            </a:extLst>
          </p:cNvPr>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 name="淘宝网chenying0907出品 2">
            <a:extLst>
              <a:ext uri="{FF2B5EF4-FFF2-40B4-BE49-F238E27FC236}">
                <a16:creationId xmlns="" xmlns:a16="http://schemas.microsoft.com/office/drawing/2014/main" id="{D5A1DD2C-A7AD-4526-B4BA-0827012C9343}"/>
              </a:ext>
            </a:extLst>
          </p:cNvPr>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
            <a:extLst>
              <a:ext uri="{FF2B5EF4-FFF2-40B4-BE49-F238E27FC236}">
                <a16:creationId xmlns="" xmlns:a16="http://schemas.microsoft.com/office/drawing/2014/main" id="{997FF005-8E98-412B-A52F-5398FD65F466}"/>
              </a:ext>
            </a:extLst>
          </p:cNvPr>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71465" y="1063220"/>
            <a:ext cx="3729083" cy="5122268"/>
          </a:xfrm>
          <a:prstGeom prst="rect">
            <a:avLst/>
          </a:prstGeom>
        </p:spPr>
      </p:pic>
      <p:sp>
        <p:nvSpPr>
          <p:cNvPr id="6" name="淘宝网chenying0907出品 7">
            <a:extLst>
              <a:ext uri="{FF2B5EF4-FFF2-40B4-BE49-F238E27FC236}">
                <a16:creationId xmlns="" xmlns:a16="http://schemas.microsoft.com/office/drawing/2014/main" id="{38AD5AB5-D872-4EBC-A63A-993998DCFBD1}"/>
              </a:ext>
            </a:extLst>
          </p:cNvPr>
          <p:cNvSpPr/>
          <p:nvPr/>
        </p:nvSpPr>
        <p:spPr>
          <a:xfrm>
            <a:off x="4272013" y="1421042"/>
            <a:ext cx="7196087" cy="41624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 xmlns:a16="http://schemas.microsoft.com/office/drawing/2014/main" id="{3ECE4019-0DA3-400B-BCB0-15D43F681A6A}"/>
              </a:ext>
            </a:extLst>
          </p:cNvPr>
          <p:cNvSpPr/>
          <p:nvPr/>
        </p:nvSpPr>
        <p:spPr>
          <a:xfrm>
            <a:off x="5293193" y="1930400"/>
            <a:ext cx="6670207" cy="44879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淘宝网chenying0907出品 28">
            <a:extLst>
              <a:ext uri="{FF2B5EF4-FFF2-40B4-BE49-F238E27FC236}">
                <a16:creationId xmlns="" xmlns:a16="http://schemas.microsoft.com/office/drawing/2014/main" id="{6645A391-F87C-4DE5-8F49-C0F21EAA48A4}"/>
              </a:ext>
            </a:extLst>
          </p:cNvPr>
          <p:cNvGrpSpPr/>
          <p:nvPr/>
        </p:nvGrpSpPr>
        <p:grpSpPr>
          <a:xfrm>
            <a:off x="4456423" y="2572700"/>
            <a:ext cx="652360" cy="655752"/>
            <a:chOff x="5054062" y="3469758"/>
            <a:chExt cx="636077" cy="636077"/>
          </a:xfrm>
        </p:grpSpPr>
        <p:sp>
          <p:nvSpPr>
            <p:cNvPr id="12" name="淘宝网chenying0907出品 11">
              <a:extLst>
                <a:ext uri="{FF2B5EF4-FFF2-40B4-BE49-F238E27FC236}">
                  <a16:creationId xmlns="" xmlns:a16="http://schemas.microsoft.com/office/drawing/2014/main" id="{286EC88F-DD93-42F2-99FA-578D856D394B}"/>
                </a:ext>
              </a:extLst>
            </p:cNvPr>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04">
              <a:extLst>
                <a:ext uri="{FF2B5EF4-FFF2-40B4-BE49-F238E27FC236}">
                  <a16:creationId xmlns="" xmlns:a16="http://schemas.microsoft.com/office/drawing/2014/main" id="{45B56927-F666-473D-804A-9265D658774A}"/>
                </a:ext>
              </a:extLst>
            </p:cNvPr>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淘宝网chenying0907出品 29">
            <a:extLst>
              <a:ext uri="{FF2B5EF4-FFF2-40B4-BE49-F238E27FC236}">
                <a16:creationId xmlns="" xmlns:a16="http://schemas.microsoft.com/office/drawing/2014/main" id="{267A0F6D-F03F-481F-8781-96E0612FD21B}"/>
              </a:ext>
            </a:extLst>
          </p:cNvPr>
          <p:cNvGrpSpPr/>
          <p:nvPr/>
        </p:nvGrpSpPr>
        <p:grpSpPr>
          <a:xfrm>
            <a:off x="4456423" y="4087041"/>
            <a:ext cx="652360" cy="655752"/>
            <a:chOff x="5054062" y="4712770"/>
            <a:chExt cx="636077" cy="636077"/>
          </a:xfrm>
        </p:grpSpPr>
        <p:sp>
          <p:nvSpPr>
            <p:cNvPr id="15" name="淘宝网chenying0907出品 12">
              <a:extLst>
                <a:ext uri="{FF2B5EF4-FFF2-40B4-BE49-F238E27FC236}">
                  <a16:creationId xmlns="" xmlns:a16="http://schemas.microsoft.com/office/drawing/2014/main" id="{B8FE7F57-9437-4635-981D-BFB3C1C7B77E}"/>
                </a:ext>
              </a:extLst>
            </p:cNvPr>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a:extLst>
                <a:ext uri="{FF2B5EF4-FFF2-40B4-BE49-F238E27FC236}">
                  <a16:creationId xmlns="" xmlns:a16="http://schemas.microsoft.com/office/drawing/2014/main" id="{214CFB54-675D-4A7A-9034-793825BFFDAC}"/>
                </a:ext>
              </a:extLst>
            </p:cNvPr>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9" name="淘宝网chenying0907出品 18">
            <a:extLst>
              <a:ext uri="{FF2B5EF4-FFF2-40B4-BE49-F238E27FC236}">
                <a16:creationId xmlns="" xmlns:a16="http://schemas.microsoft.com/office/drawing/2014/main" id="{3FC197F6-744E-4D2D-911C-B5E69ADB3474}"/>
              </a:ext>
            </a:extLst>
          </p:cNvPr>
          <p:cNvSpPr txBox="1"/>
          <p:nvPr/>
        </p:nvSpPr>
        <p:spPr>
          <a:xfrm>
            <a:off x="5637580" y="247155"/>
            <a:ext cx="4916725" cy="986360"/>
          </a:xfrm>
          <a:prstGeom prst="rect">
            <a:avLst/>
          </a:prstGeom>
          <a:noFill/>
        </p:spPr>
        <p:txBody>
          <a:bodyPr wrap="square" rtlCol="0">
            <a:spAutoFit/>
          </a:bodyPr>
          <a:lstStyle/>
          <a:p>
            <a:pPr algn="ctr">
              <a:lnSpc>
                <a:spcPct val="150000"/>
              </a:lnSpc>
            </a:pPr>
            <a:r>
              <a:rPr lang="en-SG" altLang="zh-CN" sz="4400" b="1" spc="300" dirty="0" err="1">
                <a:solidFill>
                  <a:srgbClr val="FF0000"/>
                </a:solidFill>
                <a:latin typeface="Times New Roman" panose="02020603050405020304" pitchFamily="18" charset="0"/>
                <a:cs typeface="Times New Roman" panose="02020603050405020304" pitchFamily="18" charset="0"/>
              </a:rPr>
              <a:t>Nhận</a:t>
            </a:r>
            <a:r>
              <a:rPr lang="en-SG" altLang="zh-CN" sz="4400" b="1" spc="300" dirty="0">
                <a:solidFill>
                  <a:srgbClr val="FF0000"/>
                </a:solidFill>
                <a:latin typeface="Times New Roman" panose="02020603050405020304" pitchFamily="18" charset="0"/>
                <a:cs typeface="Times New Roman" panose="02020603050405020304" pitchFamily="18" charset="0"/>
              </a:rPr>
              <a:t> </a:t>
            </a:r>
            <a:r>
              <a:rPr lang="en-SG" altLang="zh-CN" sz="4400" b="1" spc="300" dirty="0" err="1">
                <a:solidFill>
                  <a:srgbClr val="FF0000"/>
                </a:solidFill>
                <a:latin typeface="Times New Roman" panose="02020603050405020304" pitchFamily="18" charset="0"/>
                <a:cs typeface="Times New Roman" panose="02020603050405020304" pitchFamily="18" charset="0"/>
              </a:rPr>
              <a:t>xét</a:t>
            </a:r>
            <a:endParaRPr lang="zh-CN" altLang="en-US" sz="4400" b="1" spc="300" dirty="0">
              <a:solidFill>
                <a:srgbClr val="FF0000"/>
              </a:solidFill>
              <a:latin typeface="Times New Roman" panose="02020603050405020304" pitchFamily="18" charset="0"/>
              <a:cs typeface="Times New Roman" panose="02020603050405020304" pitchFamily="18" charset="0"/>
            </a:endParaRPr>
          </a:p>
        </p:txBody>
      </p:sp>
      <p:sp>
        <p:nvSpPr>
          <p:cNvPr id="26" name="淘宝网chenying0907出品 23">
            <a:extLst>
              <a:ext uri="{FF2B5EF4-FFF2-40B4-BE49-F238E27FC236}">
                <a16:creationId xmlns="" xmlns:a16="http://schemas.microsoft.com/office/drawing/2014/main" id="{B2B1BCF1-224C-4A59-83C6-A93A3740E642}"/>
              </a:ext>
            </a:extLst>
          </p:cNvPr>
          <p:cNvSpPr txBox="1"/>
          <p:nvPr/>
        </p:nvSpPr>
        <p:spPr>
          <a:xfrm>
            <a:off x="5510215" y="2364512"/>
            <a:ext cx="6300646" cy="1077218"/>
          </a:xfrm>
          <a:prstGeom prst="rect">
            <a:avLst/>
          </a:prstGeom>
          <a:noFill/>
        </p:spPr>
        <p:txBody>
          <a:bodyPr wrap="square" rtlCol="0">
            <a:spAutoFit/>
          </a:bodyPr>
          <a:lstStyle/>
          <a:p>
            <a:pPr algn="just">
              <a:spcBef>
                <a:spcPct val="50000"/>
              </a:spcBef>
            </a:pPr>
            <a:r>
              <a:rPr lang="en-US" altLang="en-US" sz="3200" dirty="0" err="1">
                <a:latin typeface="Times New Roman" panose="02020603050405020304" pitchFamily="18" charset="0"/>
                <a:cs typeface="Times New Roman" panose="02020603050405020304" pitchFamily="18" charset="0"/>
              </a:rPr>
              <a:t>Nội</a:t>
            </a:r>
            <a:r>
              <a:rPr lang="en-US" altLang="en-US" sz="3200" dirty="0">
                <a:latin typeface="Times New Roman" panose="02020603050405020304" pitchFamily="18" charset="0"/>
                <a:cs typeface="Times New Roman" panose="02020603050405020304" pitchFamily="18" charset="0"/>
              </a:rPr>
              <a:t> dung in </a:t>
            </a:r>
            <a:r>
              <a:rPr lang="en-US" altLang="en-US" sz="3200" dirty="0" err="1">
                <a:latin typeface="Times New Roman" panose="02020603050405020304" pitchFamily="18" charset="0"/>
                <a:cs typeface="Times New Roman" panose="02020603050405020304" pitchFamily="18" charset="0"/>
              </a:rPr>
              <a:t>đậm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trong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dụ</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Được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nhắc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lại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một</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cách</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nguyên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vẹn</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29" name="淘宝网chenying0907出品 25">
            <a:extLst>
              <a:ext uri="{FF2B5EF4-FFF2-40B4-BE49-F238E27FC236}">
                <a16:creationId xmlns="" xmlns:a16="http://schemas.microsoft.com/office/drawing/2014/main" id="{4FEF2AAD-9394-4DA4-9B63-893DCE5132FF}"/>
              </a:ext>
            </a:extLst>
          </p:cNvPr>
          <p:cNvSpPr txBox="1"/>
          <p:nvPr/>
        </p:nvSpPr>
        <p:spPr>
          <a:xfrm>
            <a:off x="5510215" y="3910361"/>
            <a:ext cx="6300646" cy="1077218"/>
          </a:xfrm>
          <a:prstGeom prst="rect">
            <a:avLst/>
          </a:prstGeom>
          <a:noFill/>
        </p:spPr>
        <p:txBody>
          <a:bodyPr wrap="square" rtlCol="0">
            <a:spAutoFit/>
          </a:bodyPr>
          <a:lstStyle/>
          <a:p>
            <a:pPr>
              <a:spcBef>
                <a:spcPct val="50000"/>
              </a:spcBef>
            </a:pPr>
            <a:r>
              <a:rPr lang="en-US" altLang="en-US" sz="3200" dirty="0" err="1">
                <a:latin typeface="Times New Roman" panose="02020603050405020304" pitchFamily="18" charset="0"/>
                <a:cs typeface="Times New Roman" panose="02020603050405020304" pitchFamily="18" charset="0"/>
              </a:rPr>
              <a:t>Dấu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Nằm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trong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ngoặc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kép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và</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sau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dấu</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hai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chấm</a:t>
            </a:r>
            <a:endParaRPr lang="en-US" altLang="en-US" sz="3200" dirty="0">
              <a:solidFill>
                <a:srgbClr val="0000FF"/>
              </a:solidFill>
              <a:latin typeface="Times New Roman" panose="02020603050405020304" pitchFamily="18" charset="0"/>
              <a:cs typeface="Times New Roman" panose="02020603050405020304" pitchFamily="18" charset="0"/>
            </a:endParaRPr>
          </a:p>
        </p:txBody>
      </p:sp>
      <p:sp>
        <p:nvSpPr>
          <p:cNvPr id="31" name="Text Box 13">
            <a:extLst>
              <a:ext uri="{FF2B5EF4-FFF2-40B4-BE49-F238E27FC236}">
                <a16:creationId xmlns="" xmlns:a16="http://schemas.microsoft.com/office/drawing/2014/main" id="{5EF4B1E4-3F52-45B8-865E-ADDC54091AAF}"/>
              </a:ext>
            </a:extLst>
          </p:cNvPr>
          <p:cNvSpPr txBox="1">
            <a:spLocks noChangeArrowheads="1"/>
          </p:cNvSpPr>
          <p:nvPr/>
        </p:nvSpPr>
        <p:spPr bwMode="auto">
          <a:xfrm>
            <a:off x="6660478" y="5501912"/>
            <a:ext cx="54864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rPr>
              <a:t>Cách</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dẫn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6583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Scale>
                                      <p:cBhvr>
                                        <p:cTn id="40"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31"/>
                                        </p:tgtEl>
                                        <p:attrNameLst>
                                          <p:attrName>ppt_x</p:attrName>
                                          <p:attrName>ppt_y</p:attrName>
                                        </p:attrNameLst>
                                      </p:cBhvr>
                                    </p:animMotion>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26"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pic>
        <p:nvPicPr>
          <p:cNvPr id="3" name="图片 1">
            <a:extLst>
              <a:ext uri="{FF2B5EF4-FFF2-40B4-BE49-F238E27FC236}">
                <a16:creationId xmlns="" xmlns:a16="http://schemas.microsoft.com/office/drawing/2014/main" id="{AB4C5E1D-0E42-4B5C-B02D-FB892B12CAFA}"/>
              </a:ext>
            </a:extLst>
          </p:cNvPr>
          <p:cNvPicPr>
            <a:picLocks noChangeAspect="1"/>
          </p:cNvPicPr>
          <p:nvPr/>
        </p:nvPicPr>
        <p:blipFill rotWithShape="1">
          <a:blip r:embed="rId4" cstate="screen">
            <a:extLst>
              <a:ext uri="{28A0092B-C50C-407E-A947-70E740481C1C}">
                <a14:useLocalDpi xmlns="" xmlns:a14="http://schemas.microsoft.com/office/drawing/2010/main"/>
              </a:ext>
            </a:extLst>
          </a:blip>
          <a:srcRect/>
          <a:stretch/>
        </p:blipFill>
        <p:spPr>
          <a:xfrm>
            <a:off x="6609286" y="-9525"/>
            <a:ext cx="5573189" cy="6877050"/>
          </a:xfrm>
          <a:prstGeom prst="rect">
            <a:avLst/>
          </a:prstGeom>
        </p:spPr>
      </p:pic>
      <p:sp>
        <p:nvSpPr>
          <p:cNvPr id="4" name="淘宝网chenying0907出品 6">
            <a:extLst>
              <a:ext uri="{FF2B5EF4-FFF2-40B4-BE49-F238E27FC236}">
                <a16:creationId xmlns="" xmlns:a16="http://schemas.microsoft.com/office/drawing/2014/main" id="{ECBB224A-7361-4A43-A262-5E3ACA883721}"/>
              </a:ext>
            </a:extLst>
          </p:cNvPr>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9">
            <a:extLst>
              <a:ext uri="{FF2B5EF4-FFF2-40B4-BE49-F238E27FC236}">
                <a16:creationId xmlns="" xmlns:a16="http://schemas.microsoft.com/office/drawing/2014/main" id="{480B6EE7-AADB-4606-9645-BF8FC197966D}"/>
              </a:ext>
            </a:extLst>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flipH="1">
            <a:off x="-32967" y="0"/>
            <a:ext cx="3748935" cy="6858000"/>
          </a:xfrm>
          <a:prstGeom prst="rect">
            <a:avLst/>
          </a:prstGeom>
        </p:spPr>
      </p:pic>
      <p:sp>
        <p:nvSpPr>
          <p:cNvPr id="6" name="淘宝网chenying0907出品 7">
            <a:extLst>
              <a:ext uri="{FF2B5EF4-FFF2-40B4-BE49-F238E27FC236}">
                <a16:creationId xmlns="" xmlns:a16="http://schemas.microsoft.com/office/drawing/2014/main" id="{CFC2C6F2-F5D7-4DFA-BB76-1758EE598F12}"/>
              </a:ext>
            </a:extLst>
          </p:cNvPr>
          <p:cNvSpPr/>
          <p:nvPr/>
        </p:nvSpPr>
        <p:spPr>
          <a:xfrm>
            <a:off x="2994561" y="1577653"/>
            <a:ext cx="8778339" cy="437750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8">
            <a:extLst>
              <a:ext uri="{FF2B5EF4-FFF2-40B4-BE49-F238E27FC236}">
                <a16:creationId xmlns="" xmlns:a16="http://schemas.microsoft.com/office/drawing/2014/main" id="{13787682-8C9C-4663-A531-926CF65159CD}"/>
              </a:ext>
            </a:extLst>
          </p:cNvPr>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8">
            <a:extLst>
              <a:ext uri="{FF2B5EF4-FFF2-40B4-BE49-F238E27FC236}">
                <a16:creationId xmlns="" xmlns:a16="http://schemas.microsoft.com/office/drawing/2014/main" id="{98DF7323-5BC5-4B56-8D62-AD0BE4D6C47A}"/>
              </a:ext>
            </a:extLst>
          </p:cNvPr>
          <p:cNvSpPr txBox="1"/>
          <p:nvPr/>
        </p:nvSpPr>
        <p:spPr>
          <a:xfrm>
            <a:off x="4906072" y="-130470"/>
            <a:ext cx="4916725" cy="1189493"/>
          </a:xfrm>
          <a:prstGeom prst="rect">
            <a:avLst/>
          </a:prstGeom>
          <a:noFill/>
        </p:spPr>
        <p:txBody>
          <a:bodyPr wrap="square" rtlCol="0">
            <a:spAutoFit/>
          </a:bodyPr>
          <a:lstStyle/>
          <a:p>
            <a:pPr algn="ctr">
              <a:lnSpc>
                <a:spcPct val="150000"/>
              </a:lnSpc>
            </a:pPr>
            <a:r>
              <a:rPr lang="en-SG" altLang="zh-CN" sz="5400" b="1" spc="300" dirty="0" err="1">
                <a:solidFill>
                  <a:srgbClr val="FF0000"/>
                </a:solidFill>
                <a:latin typeface="Times New Roman" panose="02020603050405020304" pitchFamily="18" charset="0"/>
                <a:cs typeface="Times New Roman" panose="02020603050405020304" pitchFamily="18" charset="0"/>
              </a:rPr>
              <a:t>Lưu</a:t>
            </a:r>
            <a:r>
              <a:rPr lang="en-SG" altLang="zh-CN" sz="5400" b="1" spc="300" dirty="0">
                <a:solidFill>
                  <a:srgbClr val="FF0000"/>
                </a:solidFill>
                <a:latin typeface="Times New Roman" panose="02020603050405020304" pitchFamily="18" charset="0"/>
                <a:cs typeface="Times New Roman" panose="02020603050405020304" pitchFamily="18" charset="0"/>
              </a:rPr>
              <a:t> ý</a:t>
            </a:r>
            <a:endParaRPr lang="zh-CN" altLang="en-US" sz="5400" b="1" spc="3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6A856FC0-FB52-41E5-B3A7-6DB2399D8459}"/>
              </a:ext>
            </a:extLst>
          </p:cNvPr>
          <p:cNvSpPr/>
          <p:nvPr/>
        </p:nvSpPr>
        <p:spPr>
          <a:xfrm>
            <a:off x="4230842" y="1732123"/>
            <a:ext cx="7162646" cy="1077218"/>
          </a:xfrm>
          <a:prstGeom prst="rect">
            <a:avLst/>
          </a:prstGeom>
        </p:spPr>
        <p:txBody>
          <a:bodyPr wrap="square">
            <a:spAutoFit/>
          </a:bodyPr>
          <a:lstStyle/>
          <a:p>
            <a:pPr algn="ct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đối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thoại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của</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các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nhân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vật</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cũng</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được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xem</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là</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lời</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dẫn</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trực</a:t>
            </a:r>
            <a:r>
              <a:rPr lang="en-US" altLang="en-US" sz="3200" b="1" dirty="0">
                <a:solidFill>
                  <a:srgbClr val="800080"/>
                </a:solidFill>
                <a:latin typeface="Times New Roman" panose="02020603050405020304" pitchFamily="18" charset="0"/>
                <a:cs typeface="Times New Roman" panose="02020603050405020304" pitchFamily="18" charset="0"/>
              </a:rPr>
              <a:t> </a:t>
            </a:r>
            <a:r>
              <a:rPr lang="en-US" altLang="en-US" sz="3200" b="1" dirty="0" err="1">
                <a:solidFill>
                  <a:srgbClr val="800080"/>
                </a:solidFill>
                <a:latin typeface="Times New Roman" panose="02020603050405020304" pitchFamily="18" charset="0"/>
                <a:cs typeface="Times New Roman" panose="02020603050405020304" pitchFamily="18" charset="0"/>
              </a:rPr>
              <a:t>tiếp</a:t>
            </a:r>
            <a:endParaRPr lang="en-SG" sz="3200" b="1" dirty="0">
              <a:latin typeface="Times New Roman" panose="02020603050405020304" pitchFamily="18" charset="0"/>
              <a:cs typeface="Times New Roman" panose="02020603050405020304" pitchFamily="18" charset="0"/>
            </a:endParaRPr>
          </a:p>
        </p:txBody>
      </p:sp>
      <p:sp>
        <p:nvSpPr>
          <p:cNvPr id="15" name="Text Box 23">
            <a:extLst>
              <a:ext uri="{FF2B5EF4-FFF2-40B4-BE49-F238E27FC236}">
                <a16:creationId xmlns="" xmlns:a16="http://schemas.microsoft.com/office/drawing/2014/main" id="{B3E45F1C-7525-456D-BBAA-8A785A8805F3}"/>
              </a:ext>
            </a:extLst>
          </p:cNvPr>
          <p:cNvSpPr txBox="1">
            <a:spLocks noChangeArrowheads="1"/>
          </p:cNvSpPr>
          <p:nvPr/>
        </p:nvSpPr>
        <p:spPr bwMode="auto">
          <a:xfrm>
            <a:off x="4205556" y="3071126"/>
            <a:ext cx="7391400" cy="26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u="sng" dirty="0" err="1">
                <a:latin typeface="Times New Roman" panose="02020603050405020304" pitchFamily="18" charset="0"/>
                <a:cs typeface="Times New Roman" panose="02020603050405020304" pitchFamily="18" charset="0"/>
              </a:rPr>
              <a:t>Ví</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dụ</a:t>
            </a:r>
            <a:r>
              <a:rPr lang="en-US" altLang="en-US" sz="2800" b="1" u="sng" dirty="0">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lão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ôm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thằng</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út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vỗ</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nhè</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hỏi</a:t>
            </a:r>
            <a:r>
              <a:rPr lang="en-US" altLang="en-US" sz="2800" dirty="0">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Húc</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kia</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hỏi</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nhé</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ai?</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Là</a:t>
            </a:r>
            <a:r>
              <a:rPr lang="en-US" altLang="en-US" sz="2800" dirty="0">
                <a:solidFill>
                  <a:srgbClr val="CC0000"/>
                </a:solidFill>
                <a:latin typeface="Times New Roman" panose="02020603050405020304" pitchFamily="18" charset="0"/>
                <a:cs typeface="Times New Roman" panose="02020603050405020304" pitchFamily="18" charset="0"/>
              </a:rPr>
              <a:t> con </a:t>
            </a:r>
            <a:r>
              <a:rPr lang="en-US" altLang="en-US" sz="2800" dirty="0" err="1">
                <a:solidFill>
                  <a:srgbClr val="CC0000"/>
                </a:solidFill>
                <a:latin typeface="Times New Roman" panose="02020603050405020304" pitchFamily="18" charset="0"/>
                <a:cs typeface="Times New Roman" panose="02020603050405020304" pitchFamily="18" charset="0"/>
              </a:rPr>
              <a:t>thầy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mấy</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lị</a:t>
            </a:r>
            <a:r>
              <a:rPr lang="en-US" altLang="en-US" sz="2800" dirty="0">
                <a:solidFill>
                  <a:srgbClr val="CC0000"/>
                </a:solidFill>
                <a:latin typeface="Times New Roman" panose="02020603050405020304" pitchFamily="18" charset="0"/>
                <a:cs typeface="Times New Roman" panose="02020603050405020304" pitchFamily="18" charset="0"/>
              </a:rPr>
              <a:t> con u</a:t>
            </a:r>
          </a:p>
          <a:p>
            <a:pPr eaLnBrk="1" hangingPunct="1"/>
            <a:r>
              <a:rPr lang="en-US" altLang="en-US" sz="2800" dirty="0" err="1">
                <a:solidFill>
                  <a:srgbClr val="CC0000"/>
                </a:solidFill>
                <a:latin typeface="Times New Roman" panose="02020603050405020304" pitchFamily="18" charset="0"/>
                <a:cs typeface="Times New Roman" panose="02020603050405020304" pitchFamily="18" charset="0"/>
              </a:rPr>
              <a:t>Thế</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đâu</a:t>
            </a:r>
            <a:r>
              <a:rPr lang="en-US" altLang="en-US" sz="2800" dirty="0">
                <a:solidFill>
                  <a:srgbClr val="CC0000"/>
                </a:solidFill>
                <a:latin typeface="Times New Roman" panose="02020603050405020304" pitchFamily="18" charset="0"/>
                <a:cs typeface="Times New Roman" panose="02020603050405020304" pitchFamily="18" charset="0"/>
              </a:rPr>
              <a:t>?</a:t>
            </a:r>
          </a:p>
          <a:p>
            <a:pPr eaLnBrk="1" hangingPunct="1"/>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Nhà</a:t>
            </a:r>
            <a:r>
              <a:rPr lang="en-US" altLang="en-US" sz="2800" dirty="0">
                <a:solidFill>
                  <a:srgbClr val="CC0000"/>
                </a:solidFill>
                <a:latin typeface="Times New Roman" panose="02020603050405020304" pitchFamily="18" charset="0"/>
                <a:cs typeface="Times New Roman" panose="02020603050405020304" pitchFamily="18" charset="0"/>
              </a:rPr>
              <a:t> ta ở </a:t>
            </a:r>
            <a:r>
              <a:rPr lang="en-US" altLang="en-US" sz="2800" dirty="0" err="1">
                <a:solidFill>
                  <a:srgbClr val="CC0000"/>
                </a:solidFill>
                <a:latin typeface="Times New Roman" panose="02020603050405020304" pitchFamily="18" charset="0"/>
                <a:cs typeface="Times New Roman" panose="02020603050405020304" pitchFamily="18" charset="0"/>
              </a:rPr>
              <a:t>làng</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chợ</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err="1">
                <a:solidFill>
                  <a:srgbClr val="CC0000"/>
                </a:solidFill>
                <a:latin typeface="Times New Roman" panose="02020603050405020304" pitchFamily="18" charset="0"/>
                <a:cs typeface="Times New Roman" panose="02020603050405020304" pitchFamily="18" charset="0"/>
              </a:rPr>
              <a:t>Dầu</a:t>
            </a:r>
            <a:r>
              <a:rPr lang="en-US" altLang="en-US" sz="2800" dirty="0">
                <a:solidFill>
                  <a:srgbClr val="CC0000"/>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Làng</a:t>
            </a:r>
            <a:r>
              <a:rPr lang="en-US" altLang="en-US" sz="2800" dirty="0">
                <a:latin typeface="Times New Roman" panose="02020603050405020304" pitchFamily="18" charset="0"/>
                <a:cs typeface="Times New Roman" panose="02020603050405020304" pitchFamily="18" charset="0"/>
              </a:rPr>
              <a:t> – Kim </a:t>
            </a:r>
            <a:r>
              <a:rPr lang="en-US" altLang="en-US" sz="2800" dirty="0" err="1">
                <a:latin typeface="Times New Roman" panose="02020603050405020304" pitchFamily="18" charset="0"/>
                <a:cs typeface="Times New Roman" panose="02020603050405020304" pitchFamily="18" charset="0"/>
              </a:rPr>
              <a:t>Lân</a:t>
            </a:r>
            <a:r>
              <a:rPr lang="en-US" alt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 xmlns:p14="http://schemas.microsoft.com/office/powerpoint/2010/main" val="39149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750"/>
                                        <p:tgtEl>
                                          <p:spTgt spid="7"/>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from="(-#ppt_w/2)" to="(#ppt_x)" calcmode="lin" valueType="num">
                                      <p:cBhvr>
                                        <p:cTn id="34" dur="600" fill="hold">
                                          <p:stCondLst>
                                            <p:cond delay="0"/>
                                          </p:stCondLst>
                                        </p:cTn>
                                        <p:tgtEl>
                                          <p:spTgt spid="15"/>
                                        </p:tgtEl>
                                        <p:attrNameLst>
                                          <p:attrName>ppt_x</p:attrName>
                                        </p:attrNameLst>
                                      </p:cBhvr>
                                    </p:anim>
                                    <p:anim from="0" to="-1.0" calcmode="lin" valueType="num">
                                      <p:cBhvr>
                                        <p:cTn id="35" dur="200" decel="50000" autoRev="1" fill="hold">
                                          <p:stCondLst>
                                            <p:cond delay="600"/>
                                          </p:stCondLst>
                                        </p:cTn>
                                        <p:tgtEl>
                                          <p:spTgt spid="15"/>
                                        </p:tgtEl>
                                        <p:attrNameLst>
                                          <p:attrName>xshear</p:attrName>
                                        </p:attrNameLst>
                                      </p:cBhvr>
                                    </p:anim>
                                    <p:animScale>
                                      <p:cBhvr>
                                        <p:cTn id="36" dur="200" decel="100000" autoRev="1" fill="hold">
                                          <p:stCondLst>
                                            <p:cond delay="600"/>
                                          </p:stCondLst>
                                        </p:cTn>
                                        <p:tgtEl>
                                          <p:spTgt spid="15"/>
                                        </p:tgtEl>
                                      </p:cBhvr>
                                      <p:from x="100000" y="100000"/>
                                      <p:to x="80000" y="100000"/>
                                    </p:animScale>
                                    <p:anim by="(#ppt_h/3+#ppt_w*0.1)" calcmode="lin" valueType="num">
                                      <p:cBhvr additive="sum">
                                        <p:cTn id="37" dur="200" decel="100000" autoRev="1" fill="hold">
                                          <p:stCondLst>
                                            <p:cond delay="600"/>
                                          </p:stCondLst>
                                        </p:cTn>
                                        <p:tgtEl>
                                          <p:spTgt spid="1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p:bldP spid="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0" y="0"/>
            <a:ext cx="12192000" cy="6858000"/>
          </a:xfrm>
          <a:prstGeom prst="rect">
            <a:avLst/>
          </a:prstGeom>
          <a:noFill/>
        </p:spPr>
      </p:pic>
      <p:sp>
        <p:nvSpPr>
          <p:cNvPr id="3" name="淘宝网chenying0907出品 2">
            <a:extLst>
              <a:ext uri="{FF2B5EF4-FFF2-40B4-BE49-F238E27FC236}">
                <a16:creationId xmlns="" xmlns:a16="http://schemas.microsoft.com/office/drawing/2014/main" id="{B6FFF525-34A2-4CDB-9CCD-7CBC51DBEFAC}"/>
              </a:ext>
            </a:extLst>
          </p:cNvPr>
          <p:cNvSpPr/>
          <p:nvPr/>
        </p:nvSpPr>
        <p:spPr>
          <a:xfrm>
            <a:off x="1023938" y="2646363"/>
            <a:ext cx="8921750" cy="197326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淘宝网chenying0907出品 4">
            <a:extLst>
              <a:ext uri="{FF2B5EF4-FFF2-40B4-BE49-F238E27FC236}">
                <a16:creationId xmlns="" xmlns:a16="http://schemas.microsoft.com/office/drawing/2014/main" id="{F89B1872-322A-4FE6-A1CB-0E10FAC2AA20}"/>
              </a:ext>
            </a:extLst>
          </p:cNvPr>
          <p:cNvSpPr/>
          <p:nvPr/>
        </p:nvSpPr>
        <p:spPr>
          <a:xfrm>
            <a:off x="1985963" y="2351088"/>
            <a:ext cx="8758237" cy="260508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5" name="图片 1">
            <a:extLst>
              <a:ext uri="{FF2B5EF4-FFF2-40B4-BE49-F238E27FC236}">
                <a16:creationId xmlns="" xmlns:a16="http://schemas.microsoft.com/office/drawing/2014/main" id="{30E0737B-C490-4DEC-ADBD-6A9C81ECAE9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38200" y="1447800"/>
            <a:ext cx="2670175"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淘宝网chenying0907出品 3">
            <a:extLst>
              <a:ext uri="{FF2B5EF4-FFF2-40B4-BE49-F238E27FC236}">
                <a16:creationId xmlns="" xmlns:a16="http://schemas.microsoft.com/office/drawing/2014/main" id="{B959A7EE-53DB-4587-9490-ACBA5ABC4904}"/>
              </a:ext>
            </a:extLst>
          </p:cNvPr>
          <p:cNvSpPr/>
          <p:nvPr/>
        </p:nvSpPr>
        <p:spPr>
          <a:xfrm>
            <a:off x="2098675" y="3052763"/>
            <a:ext cx="8264525" cy="1566862"/>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TextBox 5">
            <a:extLst>
              <a:ext uri="{FF2B5EF4-FFF2-40B4-BE49-F238E27FC236}">
                <a16:creationId xmlns="" xmlns:a16="http://schemas.microsoft.com/office/drawing/2014/main" id="{E5DB0C83-1A50-4E30-A29A-75861E614C4D}"/>
              </a:ext>
            </a:extLst>
          </p:cNvPr>
          <p:cNvSpPr txBox="1">
            <a:spLocks noChangeArrowheads="1"/>
          </p:cNvSpPr>
          <p:nvPr/>
        </p:nvSpPr>
        <p:spPr bwMode="auto">
          <a:xfrm flipH="1">
            <a:off x="2179638" y="3352800"/>
            <a:ext cx="848836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6600">
                <a:solidFill>
                  <a:srgbClr val="FF0000"/>
                </a:solidFill>
                <a:latin typeface="#9Slide03 Arima Madurai Black" panose="00000A00000000000000" pitchFamily="2" charset="0"/>
                <a:cs typeface="#9Slide03 Arima Madurai Black" panose="00000A00000000000000" pitchFamily="2" charset="0"/>
              </a:rPr>
              <a:t>II. Cách dẫn gián tiếp</a:t>
            </a:r>
            <a:endParaRPr lang="en-SG" altLang="en-US" sz="660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 xmlns:p14="http://schemas.microsoft.com/office/powerpoint/2010/main" val="31842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10" presetClass="entr" presetSubtype="0" fill="hold" nodeType="withEffect">
                                  <p:stCondLst>
                                    <p:cond delay="2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lide trắng"/>
          <p:cNvPicPr>
            <a:picLocks noChangeAspect="1" noChangeArrowheads="1"/>
          </p:cNvPicPr>
          <p:nvPr/>
        </p:nvPicPr>
        <p:blipFill>
          <a:blip r:embed="rId3"/>
          <a:srcRect l="5649"/>
          <a:stretch>
            <a:fillRect/>
          </a:stretch>
        </p:blipFill>
        <p:spPr bwMode="auto">
          <a:xfrm>
            <a:off x="12700" y="0"/>
            <a:ext cx="12192000" cy="6858000"/>
          </a:xfrm>
          <a:prstGeom prst="rect">
            <a:avLst/>
          </a:prstGeom>
          <a:noFill/>
        </p:spPr>
      </p:pic>
      <p:sp>
        <p:nvSpPr>
          <p:cNvPr id="7" name="TextBox 5">
            <a:extLst>
              <a:ext uri="{FF2B5EF4-FFF2-40B4-BE49-F238E27FC236}">
                <a16:creationId xmlns="" xmlns:a16="http://schemas.microsoft.com/office/drawing/2014/main" id="{68127C01-F28E-4A2C-ABD2-C36B3891B71E}"/>
              </a:ext>
            </a:extLst>
          </p:cNvPr>
          <p:cNvSpPr txBox="1">
            <a:spLocks noChangeArrowheads="1"/>
          </p:cNvSpPr>
          <p:nvPr/>
        </p:nvSpPr>
        <p:spPr bwMode="auto">
          <a:xfrm flipH="1">
            <a:off x="3711252" y="360380"/>
            <a:ext cx="508885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Phiếu</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bài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tập</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(2’)</a:t>
            </a:r>
            <a:endParaRPr lang="en-SG" altLang="en-US" sz="4000" dirty="0">
              <a:solidFill>
                <a:srgbClr val="FF0000"/>
              </a:solidFill>
              <a:latin typeface="#9Slide03 Arima Madurai Black" panose="00000A00000000000000" pitchFamily="2" charset="0"/>
              <a:cs typeface="#9Slide03 Arima Madurai Black" panose="00000A00000000000000" pitchFamily="2" charset="0"/>
            </a:endParaRPr>
          </a:p>
        </p:txBody>
      </p:sp>
      <p:graphicFrame>
        <p:nvGraphicFramePr>
          <p:cNvPr id="2" name="Table 7">
            <a:extLst>
              <a:ext uri="{FF2B5EF4-FFF2-40B4-BE49-F238E27FC236}">
                <a16:creationId xmlns="" xmlns:a16="http://schemas.microsoft.com/office/drawing/2014/main" id="{8CDC27D3-845B-425F-A269-A5BFC4EF1055}"/>
              </a:ext>
            </a:extLst>
          </p:cNvPr>
          <p:cNvGraphicFramePr>
            <a:graphicFrameLocks noGrp="1"/>
          </p:cNvGraphicFramePr>
          <p:nvPr>
            <p:extLst>
              <p:ext uri="{D42A27DB-BD31-4B8C-83A1-F6EECF244321}">
                <p14:modId xmlns="" xmlns:p14="http://schemas.microsoft.com/office/powerpoint/2010/main" val="3169045849"/>
              </p:ext>
            </p:extLst>
          </p:nvPr>
        </p:nvGraphicFramePr>
        <p:xfrm>
          <a:off x="12700" y="1212444"/>
          <a:ext cx="12179300" cy="5658256"/>
        </p:xfrm>
        <a:graphic>
          <a:graphicData uri="http://schemas.openxmlformats.org/drawingml/2006/table">
            <a:tbl>
              <a:tblPr firstRow="1" bandRow="1">
                <a:tableStyleId>{5C22544A-7EE6-4342-B048-85BDC9FD1C3A}</a:tableStyleId>
              </a:tblPr>
              <a:tblGrid>
                <a:gridCol w="3846873">
                  <a:extLst>
                    <a:ext uri="{9D8B030D-6E8A-4147-A177-3AD203B41FA5}">
                      <a16:colId xmlns="" xmlns:a16="http://schemas.microsoft.com/office/drawing/2014/main" val="255723926"/>
                    </a:ext>
                  </a:extLst>
                </a:gridCol>
                <a:gridCol w="1701800">
                  <a:extLst>
                    <a:ext uri="{9D8B030D-6E8A-4147-A177-3AD203B41FA5}">
                      <a16:colId xmlns="" xmlns:a16="http://schemas.microsoft.com/office/drawing/2014/main" val="2297988993"/>
                    </a:ext>
                  </a:extLst>
                </a:gridCol>
                <a:gridCol w="1739900">
                  <a:extLst>
                    <a:ext uri="{9D8B030D-6E8A-4147-A177-3AD203B41FA5}">
                      <a16:colId xmlns="" xmlns:a16="http://schemas.microsoft.com/office/drawing/2014/main" val="3913833582"/>
                    </a:ext>
                  </a:extLst>
                </a:gridCol>
                <a:gridCol w="2590800">
                  <a:extLst>
                    <a:ext uri="{9D8B030D-6E8A-4147-A177-3AD203B41FA5}">
                      <a16:colId xmlns="" xmlns:a16="http://schemas.microsoft.com/office/drawing/2014/main" val="4210199677"/>
                    </a:ext>
                  </a:extLst>
                </a:gridCol>
                <a:gridCol w="2299927">
                  <a:extLst>
                    <a:ext uri="{9D8B030D-6E8A-4147-A177-3AD203B41FA5}">
                      <a16:colId xmlns="" xmlns:a16="http://schemas.microsoft.com/office/drawing/2014/main" val="4195157590"/>
                    </a:ext>
                  </a:extLst>
                </a:gridCol>
              </a:tblGrid>
              <a:tr h="429115">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Ví</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dụ</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phân</a:t>
                      </a:r>
                      <a:r>
                        <a:rPr lang="en-SG" sz="2400" b="1" dirty="0">
                          <a:solidFill>
                            <a:srgbClr val="0070C0"/>
                          </a:solidFill>
                          <a:latin typeface="Times New Roman" panose="02020603050405020304" pitchFamily="18" charset="0"/>
                          <a:cs typeface="Times New Roman" panose="02020603050405020304" pitchFamily="18" charset="0"/>
                        </a:rPr>
                        <a:t> in </a:t>
                      </a:r>
                      <a:r>
                        <a:rPr lang="en-SG" sz="2400" b="1" dirty="0" err="1">
                          <a:solidFill>
                            <a:srgbClr val="0070C0"/>
                          </a:solidFill>
                          <a:latin typeface="Times New Roman" panose="02020603050405020304" pitchFamily="18" charset="0"/>
                          <a:cs typeface="Times New Roman" panose="02020603050405020304" pitchFamily="18" charset="0"/>
                        </a:rPr>
                        <a:t>đậm</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là</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rowSpan="2">
                  <a:txBody>
                    <a:bodyPr/>
                    <a:lstStyle/>
                    <a:p>
                      <a:pPr algn="ctr"/>
                      <a:r>
                        <a:rPr lang="en-SG" sz="2400" b="1" dirty="0">
                          <a:solidFill>
                            <a:srgbClr val="0070C0"/>
                          </a:solidFill>
                          <a:latin typeface="Times New Roman" panose="02020603050405020304" pitchFamily="18" charset="0"/>
                          <a:cs typeface="Times New Roman" panose="02020603050405020304" pitchFamily="18" charset="0"/>
                        </a:rPr>
                        <a:t>Đ</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ợc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ngăn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cách</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với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đứng</a:t>
                      </a:r>
                      <a:r>
                        <a:rPr lang="en-SG" sz="2400" b="1" dirty="0">
                          <a:solidFill>
                            <a:srgbClr val="0070C0"/>
                          </a:solidFill>
                          <a:latin typeface="Times New Roman" panose="02020603050405020304" pitchFamily="18" charset="0"/>
                          <a:cs typeface="Times New Roman" panose="02020603050405020304" pitchFamily="18" charset="0"/>
                        </a:rPr>
                        <a:t> tr</a:t>
                      </a:r>
                      <a:r>
                        <a:rPr lang="vi-VN" sz="2400" b="1" dirty="0">
                          <a:solidFill>
                            <a:srgbClr val="0070C0"/>
                          </a:solidFill>
                          <a:latin typeface="Times New Roman" panose="02020603050405020304" pitchFamily="18" charset="0"/>
                          <a:cs typeface="Times New Roman" panose="02020603050405020304" pitchFamily="18" charset="0"/>
                        </a:rPr>
                        <a:t>ư</a:t>
                      </a:r>
                      <a:r>
                        <a:rPr lang="en-SG" sz="2400" b="1" dirty="0" err="1">
                          <a:solidFill>
                            <a:srgbClr val="0070C0"/>
                          </a:solidFill>
                          <a:latin typeface="Times New Roman" panose="02020603050405020304" pitchFamily="18" charset="0"/>
                          <a:cs typeface="Times New Roman" panose="02020603050405020304" pitchFamily="18" charset="0"/>
                        </a:rPr>
                        <a:t>ớc</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bằng</a:t>
                      </a:r>
                      <a:r>
                        <a:rPr lang="en-SG" sz="2400" b="1" dirty="0">
                          <a:solidFill>
                            <a:srgbClr val="0070C0"/>
                          </a:solidFill>
                          <a:latin typeface="Times New Roman" panose="02020603050405020304" pitchFamily="18" charset="0"/>
                          <a:cs typeface="Times New Roman" panose="02020603050405020304" pitchFamily="18"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lang="en-SG" sz="2400" b="1" dirty="0" err="1">
                          <a:solidFill>
                            <a:srgbClr val="0070C0"/>
                          </a:solidFill>
                          <a:latin typeface="Times New Roman" panose="02020603050405020304" pitchFamily="18" charset="0"/>
                          <a:cs typeface="Times New Roman" panose="02020603050405020304" pitchFamily="18" charset="0"/>
                        </a:rPr>
                        <a:t>Câu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đã</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thay</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đổi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dấu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từ</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ngữ</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giữa</a:t>
                      </a:r>
                      <a:r>
                        <a:rPr lang="en-SG" sz="2400" b="1" dirty="0">
                          <a:solidFill>
                            <a:srgbClr val="0070C0"/>
                          </a:solidFill>
                          <a:latin typeface="Times New Roman" panose="02020603050405020304" pitchFamily="18" charset="0"/>
                          <a:cs typeface="Times New Roman" panose="02020603050405020304" pitchFamily="18" charset="0"/>
                        </a:rPr>
                        <a:t> 2 </a:t>
                      </a:r>
                      <a:r>
                        <a:rPr lang="en-SG" sz="2400" b="1" dirty="0" err="1">
                          <a:solidFill>
                            <a:srgbClr val="0070C0"/>
                          </a:solidFill>
                          <a:latin typeface="Times New Roman" panose="02020603050405020304" pitchFamily="18" charset="0"/>
                          <a:cs typeface="Times New Roman" panose="02020603050405020304" pitchFamily="18" charset="0"/>
                        </a:rPr>
                        <a:t>bộ</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phận</a:t>
                      </a:r>
                      <a:endParaRPr lang="en-SG" sz="2400" b="1"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94633375"/>
                  </a:ext>
                </a:extLst>
              </a:tr>
              <a:tr h="884732">
                <a:tc vMerge="1">
                  <a:txBody>
                    <a:bodyPr/>
                    <a:lstStyle/>
                    <a:p>
                      <a:endParaRPr lang="en-SG" dirty="0"/>
                    </a:p>
                  </a:txBody>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Lời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nói</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400" b="0" dirty="0" err="1">
                          <a:solidFill>
                            <a:srgbClr val="0070C0"/>
                          </a:solidFill>
                          <a:latin typeface="Times New Roman" panose="02020603050405020304" pitchFamily="18" charset="0"/>
                          <a:cs typeface="Times New Roman" panose="02020603050405020304" pitchFamily="18" charset="0"/>
                        </a:rPr>
                        <a:t>Suy</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nghĩ</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của</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nhân</a:t>
                      </a:r>
                      <a:r>
                        <a:rPr lang="en-SG" sz="2400" b="0" dirty="0">
                          <a:solidFill>
                            <a:srgbClr val="0070C0"/>
                          </a:solidFill>
                          <a:latin typeface="Times New Roman" panose="02020603050405020304" pitchFamily="18" charset="0"/>
                          <a:cs typeface="Times New Roman" panose="02020603050405020304" pitchFamily="18" charset="0"/>
                        </a:rPr>
                        <a:t> </a:t>
                      </a:r>
                      <a:r>
                        <a:rPr lang="en-SG" sz="2400" b="0" dirty="0" err="1">
                          <a:solidFill>
                            <a:srgbClr val="0070C0"/>
                          </a:solidFill>
                          <a:latin typeface="Times New Roman" panose="02020603050405020304" pitchFamily="18" charset="0"/>
                          <a:cs typeface="Times New Roman" panose="02020603050405020304" pitchFamily="18" charset="0"/>
                        </a:rPr>
                        <a:t>vật</a:t>
                      </a:r>
                      <a:endParaRPr lang="en-SG" sz="2400" b="0" dirty="0">
                        <a:solidFill>
                          <a:srgbClr val="0070C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tc>
                <a:tc vMerge="1">
                  <a:txBody>
                    <a:bodyPr/>
                    <a:lstStyle/>
                    <a:p>
                      <a:endParaRPr lang="en-SG"/>
                    </a:p>
                  </a:txBody>
                  <a:tcPr/>
                </a:tc>
                <a:extLst>
                  <a:ext uri="{0D108BD9-81ED-4DB2-BD59-A6C34878D82A}">
                    <a16:rowId xmlns="" xmlns:a16="http://schemas.microsoft.com/office/drawing/2014/main" val="2916796289"/>
                  </a:ext>
                </a:extLst>
              </a:tr>
              <a:tr h="1563329">
                <a:tc>
                  <a:txBody>
                    <a:bodyPr/>
                    <a:lstStyle/>
                    <a:p>
                      <a:pPr algn="just"/>
                      <a:r>
                        <a:rPr lang="vi-VN" sz="2400" b="0" i="0" kern="1200" dirty="0">
                          <a:solidFill>
                            <a:schemeClr val="dk1"/>
                          </a:solidFill>
                          <a:effectLst/>
                          <a:latin typeface="+mj-lt"/>
                          <a:ea typeface="+mn-ea"/>
                          <a:cs typeface="+mn-cs"/>
                        </a:rPr>
                        <a:t>Lão tìm lời lẽ giảng giải cho con trai hiểu. lão khuyên nó </a:t>
                      </a:r>
                      <a:r>
                        <a:rPr lang="vi-VN" sz="2400" b="1" i="0" kern="1200" dirty="0">
                          <a:solidFill>
                            <a:schemeClr val="dk1"/>
                          </a:solidFill>
                          <a:effectLst/>
                          <a:latin typeface="+mj-lt"/>
                          <a:ea typeface="+mn-ea"/>
                          <a:cs typeface="+mn-cs"/>
                        </a:rPr>
                        <a:t>hãy dằn lòng bỏ đám này, đề dùi gắng lại ít lâu, xem có đám nào khá mà nhẹ tiền hơn sẽ liệu; </a:t>
                      </a:r>
                      <a:r>
                        <a:rPr lang="en-SG" sz="2400" b="1" i="0" kern="1200" dirty="0">
                          <a:solidFill>
                            <a:schemeClr val="dk1"/>
                          </a:solidFill>
                          <a:effectLst/>
                          <a:latin typeface="+mj-lt"/>
                          <a:ea typeface="+mn-ea"/>
                          <a:cs typeface="+mn-cs"/>
                        </a:rPr>
                        <a: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187250230"/>
                  </a:ext>
                </a:extLst>
              </a:tr>
              <a:tr h="2030324">
                <a:tc>
                  <a:txBody>
                    <a:bodyPr/>
                    <a:lstStyle/>
                    <a:p>
                      <a:pPr algn="just"/>
                      <a:r>
                        <a:rPr lang="vi-VN" sz="2400" b="0" i="0" kern="1200" dirty="0">
                          <a:solidFill>
                            <a:schemeClr val="dk1"/>
                          </a:solidFill>
                          <a:effectLst/>
                          <a:latin typeface="+mj-lt"/>
                          <a:ea typeface="+mn-ea"/>
                          <a:cs typeface="+mn-cs"/>
                        </a:rPr>
                        <a:t>Nhưng chớ hiểu lầm rằng </a:t>
                      </a:r>
                      <a:r>
                        <a:rPr lang="vi-VN" sz="2400" b="1" i="0" kern="1200" dirty="0">
                          <a:solidFill>
                            <a:schemeClr val="dk1"/>
                          </a:solidFill>
                          <a:effectLst/>
                          <a:latin typeface="+mj-lt"/>
                          <a:ea typeface="+mn-ea"/>
                          <a:cs typeface="+mn-cs"/>
                        </a:rPr>
                        <a:t>Bác sống khắc khổ theo lối nhà tu hành, thanh rao theo kiểu nhà hiền triết ẩn dật.</a:t>
                      </a:r>
                      <a:endParaRPr lang="vi-VN" sz="2400" b="0" i="0" kern="1200" dirty="0">
                        <a:solidFill>
                          <a:schemeClr val="dk1"/>
                        </a:solidFill>
                        <a:effectLst/>
                        <a:latin typeface="+mj-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913379273"/>
                  </a:ext>
                </a:extLst>
              </a:tr>
            </a:tbl>
          </a:graphicData>
        </a:graphic>
      </p:graphicFrame>
      <p:sp>
        <p:nvSpPr>
          <p:cNvPr id="9" name="TextBox 8">
            <a:extLst>
              <a:ext uri="{FF2B5EF4-FFF2-40B4-BE49-F238E27FC236}">
                <a16:creationId xmlns="" xmlns:a16="http://schemas.microsoft.com/office/drawing/2014/main" id="{73D6BDBB-4033-429E-9A87-2D263E58459F}"/>
              </a:ext>
            </a:extLst>
          </p:cNvPr>
          <p:cNvSpPr txBox="1"/>
          <p:nvPr/>
        </p:nvSpPr>
        <p:spPr>
          <a:xfrm>
            <a:off x="4359909" y="324389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 xmlns:a16="http://schemas.microsoft.com/office/drawing/2014/main" id="{82AC6221-CD94-40D5-A908-985E0E00EC96}"/>
              </a:ext>
            </a:extLst>
          </p:cNvPr>
          <p:cNvSpPr txBox="1"/>
          <p:nvPr/>
        </p:nvSpPr>
        <p:spPr>
          <a:xfrm>
            <a:off x="6255682" y="5382615"/>
            <a:ext cx="387723" cy="646331"/>
          </a:xfrm>
          <a:prstGeom prst="rect">
            <a:avLst/>
          </a:prstGeom>
          <a:noFill/>
        </p:spPr>
        <p:txBody>
          <a:bodyPr wrap="square" rtlCol="0">
            <a:spAutoFit/>
          </a:bodyPr>
          <a:lstStyle/>
          <a:p>
            <a:r>
              <a:rPr lang="en-SG" sz="3600" b="1" dirty="0">
                <a:solidFill>
                  <a:srgbClr val="00B05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 xmlns:a16="http://schemas.microsoft.com/office/drawing/2014/main" id="{3F6C8397-B9B3-43D7-8A87-D971AF3F2DE5}"/>
              </a:ext>
            </a:extLst>
          </p:cNvPr>
          <p:cNvSpPr txBox="1"/>
          <p:nvPr/>
        </p:nvSpPr>
        <p:spPr>
          <a:xfrm>
            <a:off x="7552248" y="3446656"/>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Không</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có</a:t>
            </a:r>
            <a:endParaRPr lang="en-SG" sz="2400" b="1" dirty="0">
              <a:solidFill>
                <a:srgbClr val="00B05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4E533E5E-7468-4C27-B6A9-A2B8072D9C02}"/>
              </a:ext>
            </a:extLst>
          </p:cNvPr>
          <p:cNvSpPr txBox="1"/>
          <p:nvPr/>
        </p:nvSpPr>
        <p:spPr>
          <a:xfrm>
            <a:off x="7552248" y="5567281"/>
            <a:ext cx="2176362" cy="461665"/>
          </a:xfrm>
          <a:prstGeom prst="rect">
            <a:avLst/>
          </a:prstGeom>
          <a:noFill/>
        </p:spPr>
        <p:txBody>
          <a:bodyPr wrap="square" rtlCol="0">
            <a:spAutoFit/>
          </a:bodyPr>
          <a:lstStyle/>
          <a:p>
            <a:pPr algn="ctr"/>
            <a:r>
              <a:rPr lang="en-SG" sz="2400" b="1" dirty="0" err="1">
                <a:solidFill>
                  <a:srgbClr val="00B050"/>
                </a:solidFill>
                <a:latin typeface="Times New Roman" panose="02020603050405020304" pitchFamily="18" charset="0"/>
                <a:cs typeface="Times New Roman" panose="02020603050405020304" pitchFamily="18" charset="0"/>
              </a:rPr>
              <a:t>Từ</a:t>
            </a:r>
            <a:r>
              <a:rPr lang="en-SG" sz="2400" b="1" dirty="0">
                <a:solidFill>
                  <a:srgbClr val="00B050"/>
                </a:solidFill>
                <a:latin typeface="Times New Roman" panose="02020603050405020304" pitchFamily="18" charset="0"/>
                <a:cs typeface="Times New Roman" panose="02020603050405020304" pitchFamily="18" charset="0"/>
              </a:rPr>
              <a:t> “</a:t>
            </a:r>
            <a:r>
              <a:rPr lang="en-SG" sz="2400" b="1" dirty="0" err="1">
                <a:solidFill>
                  <a:srgbClr val="00B050"/>
                </a:solidFill>
                <a:latin typeface="Times New Roman" panose="02020603050405020304" pitchFamily="18" charset="0"/>
                <a:cs typeface="Times New Roman" panose="02020603050405020304" pitchFamily="18" charset="0"/>
              </a:rPr>
              <a:t>rằng</a:t>
            </a:r>
            <a:r>
              <a:rPr lang="en-SG" sz="2400" b="1" dirty="0">
                <a:solidFill>
                  <a:srgbClr val="00B050"/>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 xmlns:a16="http://schemas.microsoft.com/office/drawing/2014/main" id="{7BDD1C96-D60A-4B01-A9D5-D41FB57EC4F7}"/>
              </a:ext>
            </a:extLst>
          </p:cNvPr>
          <p:cNvSpPr txBox="1"/>
          <p:nvPr/>
        </p:nvSpPr>
        <p:spPr>
          <a:xfrm>
            <a:off x="10119872" y="3166950"/>
            <a:ext cx="1865260"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Thêm</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 xmlns:a16="http://schemas.microsoft.com/office/drawing/2014/main" id="{131D9590-F714-4439-B9FB-879C42405193}"/>
              </a:ext>
            </a:extLst>
          </p:cNvPr>
          <p:cNvSpPr txBox="1"/>
          <p:nvPr/>
        </p:nvSpPr>
        <p:spPr>
          <a:xfrm>
            <a:off x="9880051" y="5305670"/>
            <a:ext cx="2344902" cy="800219"/>
          </a:xfrm>
          <a:prstGeom prst="rect">
            <a:avLst/>
          </a:prstGeom>
          <a:noFill/>
        </p:spPr>
        <p:txBody>
          <a:bodyPr wrap="square" rtlCol="0">
            <a:spAutoFit/>
          </a:bodyPr>
          <a:lstStyle/>
          <a:p>
            <a:pPr algn="ctr"/>
            <a:r>
              <a:rPr lang="en-SG" sz="2300" b="1" dirty="0" err="1">
                <a:solidFill>
                  <a:srgbClr val="00B050"/>
                </a:solidFill>
                <a:latin typeface="Times New Roman" panose="02020603050405020304" pitchFamily="18" charset="0"/>
                <a:cs typeface="Times New Roman" panose="02020603050405020304" pitchFamily="18" charset="0"/>
              </a:rPr>
              <a:t>Thay</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rằng</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thành</a:t>
            </a:r>
            <a:r>
              <a:rPr lang="en-SG" sz="2300" b="1" dirty="0">
                <a:solidFill>
                  <a:srgbClr val="00B050"/>
                </a:solidFill>
                <a:latin typeface="Times New Roman" panose="02020603050405020304" pitchFamily="18" charset="0"/>
                <a:cs typeface="Times New Roman" panose="02020603050405020304" pitchFamily="18" charset="0"/>
              </a:rPr>
              <a:t> “</a:t>
            </a:r>
            <a:r>
              <a:rPr lang="en-SG" sz="2300" b="1" dirty="0" err="1">
                <a:solidFill>
                  <a:srgbClr val="00B050"/>
                </a:solidFill>
                <a:latin typeface="Times New Roman" panose="02020603050405020304" pitchFamily="18" charset="0"/>
                <a:cs typeface="Times New Roman" panose="02020603050405020304" pitchFamily="18" charset="0"/>
              </a:rPr>
              <a:t>là</a:t>
            </a:r>
            <a:r>
              <a:rPr lang="en-SG" sz="2300" b="1" dirty="0">
                <a:solidFill>
                  <a:srgbClr val="00B050"/>
                </a:solidFill>
                <a:latin typeface="Times New Roman" panose="02020603050405020304" pitchFamily="18" charset="0"/>
                <a:cs typeface="Times New Roman" panose="02020603050405020304" pitchFamily="18" charset="0"/>
              </a:rPr>
              <a:t>”</a:t>
            </a:r>
            <a:endParaRPr lang="en-SG" sz="23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1097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1764</Words>
  <Application>Microsoft Office PowerPoint</Application>
  <PresentationFormat>Custom</PresentationFormat>
  <Paragraphs>202</Paragraphs>
  <Slides>31</Slides>
  <Notes>31</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Hãy thuật lại lời nhân vật Vũ Nương trong đoạn trích sau đây theo cách dẫn gián tiếp.</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41</cp:revision>
  <dcterms:created xsi:type="dcterms:W3CDTF">2019-04-06T01:08:59Z</dcterms:created>
  <dcterms:modified xsi:type="dcterms:W3CDTF">2021-10-03T07:38:37Z</dcterms:modified>
</cp:coreProperties>
</file>