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22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C5A-6949-4983-A450-C8DE3D669B75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C828-05FF-4E25-B33C-1870C4BEE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12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C5A-6949-4983-A450-C8DE3D669B75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C828-05FF-4E25-B33C-1870C4BEE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40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C5A-6949-4983-A450-C8DE3D669B75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C828-05FF-4E25-B33C-1870C4BEE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08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C5A-6949-4983-A450-C8DE3D669B75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C828-05FF-4E25-B33C-1870C4BEE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181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C5A-6949-4983-A450-C8DE3D669B75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C828-05FF-4E25-B33C-1870C4BEE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389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C5A-6949-4983-A450-C8DE3D669B75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C828-05FF-4E25-B33C-1870C4BEE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54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C5A-6949-4983-A450-C8DE3D669B75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C828-05FF-4E25-B33C-1870C4BEE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649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C5A-6949-4983-A450-C8DE3D669B75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C828-05FF-4E25-B33C-1870C4BEE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207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C5A-6949-4983-A450-C8DE3D669B75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C828-05FF-4E25-B33C-1870C4BEE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13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C5A-6949-4983-A450-C8DE3D669B75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C828-05FF-4E25-B33C-1870C4BEE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732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C5A-6949-4983-A450-C8DE3D669B75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C828-05FF-4E25-B33C-1870C4BEE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671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BC5A-6949-4983-A450-C8DE3D669B75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C828-05FF-4E25-B33C-1870C4BEE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7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31" y="3134937"/>
            <a:ext cx="5246737" cy="371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46" y="665423"/>
            <a:ext cx="9175335" cy="250402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-43874" y="66504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en-US" sz="2800" b="1" cap="all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III adn và gen</a:t>
            </a:r>
            <a:endParaRPr lang="vi-VN" sz="2800" b="1" cap="all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249" y="1332284"/>
            <a:ext cx="8301755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en-US" sz="4400" b="1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ADN</a:t>
            </a:r>
            <a:endParaRPr lang="en-US" sz="60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4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559" y="0"/>
            <a:ext cx="48244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ADN</a:t>
            </a:r>
            <a:endParaRPr lang="vi-VN" sz="20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91" y="400110"/>
            <a:ext cx="5734942" cy="592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00177" y="6410655"/>
            <a:ext cx="2543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Nguồn: Campell</a:t>
            </a:r>
            <a:endParaRPr lang="vi-VN" sz="24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0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559" y="0"/>
            <a:ext cx="48244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ADN</a:t>
            </a:r>
            <a:endParaRPr lang="vi-VN" sz="20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40" y="1069316"/>
            <a:ext cx="5779050" cy="577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9365" y="462304"/>
            <a:ext cx="72008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smtClean="0">
                <a:latin typeface="+mj-lt"/>
              </a:rPr>
              <a:t>James Watson (người Mĩ) và Francis Crick (người Anh)</a:t>
            </a:r>
            <a:endParaRPr lang="vi-VN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802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805" y="193149"/>
            <a:ext cx="8453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tạo hóa học của phân tử ADN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7559" y="0"/>
            <a:ext cx="48244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ADN</a:t>
            </a:r>
            <a:endParaRPr lang="vi-VN" sz="20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69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91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20" y="2841357"/>
            <a:ext cx="2403889" cy="401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434" y="400110"/>
            <a:ext cx="8453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tạo hóa học của phân tử ADN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7559" y="0"/>
            <a:ext cx="48244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ADN</a:t>
            </a:r>
            <a:endParaRPr lang="vi-VN" sz="20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690" y="951560"/>
            <a:ext cx="85467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vi-VN" sz="2800" smtClean="0">
                <a:latin typeface="+mj-lt"/>
              </a:rPr>
              <a:t>Phân tử ADN được cấu tạo từ các nguyên tố C, H, O, N, P.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vi-VN" sz="2800" smtClean="0">
                <a:solidFill>
                  <a:srgbClr val="FF0000"/>
                </a:solidFill>
                <a:latin typeface="+mj-lt"/>
              </a:rPr>
              <a:t>ADN</a:t>
            </a:r>
            <a:r>
              <a:rPr lang="vi-VN" sz="2800" smtClean="0">
                <a:latin typeface="+mj-lt"/>
              </a:rPr>
              <a:t> là đại phân tử cấu tạo </a:t>
            </a:r>
            <a:r>
              <a:rPr lang="vi-VN" sz="2800" b="1" smtClean="0">
                <a:solidFill>
                  <a:srgbClr val="FF0000"/>
                </a:solidFill>
                <a:latin typeface="+mj-lt"/>
              </a:rPr>
              <a:t>theo nguyên tắc đa phân </a:t>
            </a:r>
            <a:r>
              <a:rPr lang="vi-VN" sz="2800" smtClean="0">
                <a:latin typeface="+mj-lt"/>
              </a:rPr>
              <a:t>mà </a:t>
            </a:r>
            <a:r>
              <a:rPr lang="vi-VN" sz="2800" b="1" u="sng" smtClean="0">
                <a:solidFill>
                  <a:srgbClr val="FF0000"/>
                </a:solidFill>
                <a:latin typeface="+mj-lt"/>
              </a:rPr>
              <a:t>đơn phân</a:t>
            </a:r>
            <a:r>
              <a:rPr lang="vi-VN" sz="2800" b="1" smtClean="0">
                <a:latin typeface="+mj-lt"/>
              </a:rPr>
              <a:t> </a:t>
            </a:r>
            <a:r>
              <a:rPr lang="vi-VN" sz="2800" smtClean="0">
                <a:latin typeface="+mj-lt"/>
              </a:rPr>
              <a:t>là </a:t>
            </a:r>
            <a:r>
              <a:rPr lang="vi-VN" sz="2800" b="1" u="sng" smtClean="0">
                <a:solidFill>
                  <a:srgbClr val="FF0000"/>
                </a:solidFill>
                <a:latin typeface="+mj-lt"/>
              </a:rPr>
              <a:t>nuclêôtit</a:t>
            </a:r>
            <a:r>
              <a:rPr lang="vi-VN" sz="2800" u="sng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smtClean="0">
                <a:latin typeface="+mj-lt"/>
              </a:rPr>
              <a:t>(gồm 4 loại </a:t>
            </a:r>
            <a:r>
              <a:rPr lang="vi-VN" sz="2800" b="1" u="sng" smtClean="0">
                <a:solidFill>
                  <a:srgbClr val="FF0000"/>
                </a:solidFill>
                <a:latin typeface="+mj-lt"/>
              </a:rPr>
              <a:t>A, T, G, X</a:t>
            </a:r>
            <a:r>
              <a:rPr lang="vi-VN" sz="2800" smtClean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493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805" y="241867"/>
            <a:ext cx="8453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tạo hóa học của phân tử ADN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7559" y="0"/>
            <a:ext cx="48244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ADN</a:t>
            </a:r>
            <a:endParaRPr lang="vi-VN" sz="20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908720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vi-VN" sz="3200">
                <a:latin typeface="+mj-lt"/>
              </a:rPr>
              <a:t>Phân tử ADN có cấu tạo đa dạng và đặc thù do thành phần, số lượng và trình tự sắp xếp của các loại nuclêôtit.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vi-VN" sz="3200">
                <a:latin typeface="+mj-lt"/>
              </a:rPr>
              <a:t>Tính đa dạng và đặc thù của ADN là cơ sở phân tử cho tính đa dạng và đặc thù của sinh vật.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14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805" y="241867"/>
            <a:ext cx="8453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Cấu trúc không gian của phân tử ADN 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7559" y="0"/>
            <a:ext cx="48244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ADN</a:t>
            </a:r>
            <a:endParaRPr lang="vi-VN" sz="20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57333"/>
            <a:ext cx="3600400" cy="600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17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805" y="241867"/>
            <a:ext cx="8453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Cấu trúc không gian của phân tử ADN 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7559" y="0"/>
            <a:ext cx="48244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ADN</a:t>
            </a:r>
            <a:endParaRPr lang="vi-VN" sz="20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24744"/>
            <a:ext cx="41822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Phân tử ADN là chuỗi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xoắn kép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, gồm 2 mạch đơn xoắn đều đặn quanh một trục theo chiều từ trái sang phải.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Mỗi vòng xoắn có đường kính 20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chiều cao 34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 Å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gồm 10 cặp nuclêôtit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18" y="770996"/>
            <a:ext cx="3438410" cy="573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87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805" y="241867"/>
            <a:ext cx="8453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Cấu trúc không gian của phân tử ADN 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7559" y="0"/>
            <a:ext cx="48244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ADN</a:t>
            </a:r>
            <a:endParaRPr lang="vi-VN" sz="20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15813"/>
            <a:ext cx="83529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Hệ quả của nguyên tắc bổ sung</a:t>
            </a:r>
          </a:p>
          <a:p>
            <a:pPr marL="457200" indent="-457200" algn="just">
              <a:buFont typeface="Symbol" pitchFamily="18" charset="2"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Do tính chất bổ sung của 2 mạch, nên khi biết trình tự đơn phân của một mạch thì suy ra được trình tự đơn phân của mạch còn lại.</a:t>
            </a:r>
          </a:p>
          <a:p>
            <a:pPr marL="457200" indent="-457200" algn="just">
              <a:buFont typeface="Symbol" pitchFamily="18" charset="2"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Về tỉ lệ các loại đơn phân trong ADN:</a:t>
            </a:r>
          </a:p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= T; G = X</a:t>
            </a:r>
          </a:p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 A + G = T + X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8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323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26</cp:revision>
  <dcterms:created xsi:type="dcterms:W3CDTF">2021-10-23T06:38:52Z</dcterms:created>
  <dcterms:modified xsi:type="dcterms:W3CDTF">2021-10-23T08:02:34Z</dcterms:modified>
</cp:coreProperties>
</file>