
<file path=[Content_Types].xml><?xml version="1.0" encoding="utf-8"?>
<Types xmlns="http://schemas.openxmlformats.org/package/2006/content-types">
  <Default Extension="jpeg" ContentType="image/jpeg"/>
  <Default Extension="JPG" ContentType="image/.jpg"/>
  <Default Extension="wav" ContentType="audio/x-wav"/>
  <Default Extension="gif" ContentType="image/gif"/>
  <Default Extension="png" ContentType="image/png"/>
  <Default Extension="wmf" ContentType="image/x-wmf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sldIdLst>
    <p:sldId id="257" r:id="rId3"/>
    <p:sldId id="285" r:id="rId5"/>
    <p:sldId id="256" r:id="rId6"/>
    <p:sldId id="258" r:id="rId7"/>
    <p:sldId id="261" r:id="rId8"/>
    <p:sldId id="264" r:id="rId9"/>
    <p:sldId id="266" r:id="rId10"/>
    <p:sldId id="267" r:id="rId11"/>
    <p:sldId id="269" r:id="rId12"/>
    <p:sldId id="271" r:id="rId13"/>
    <p:sldId id="275" r:id="rId14"/>
    <p:sldId id="277" r:id="rId15"/>
    <p:sldId id="276" r:id="rId16"/>
    <p:sldId id="278" r:id="rId17"/>
    <p:sldId id="279" r:id="rId18"/>
    <p:sldId id="280" r:id="rId19"/>
    <p:sldId id="284" r:id="rId20"/>
    <p:sldId id="282" r:id="rId2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125E5076-3810-47DD-B79F-674D7AD40C01}" styleName="深色样式 1 - 强调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1" autoAdjust="0"/>
    <p:restoredTop sz="94660"/>
  </p:normalViewPr>
  <p:slideViewPr>
    <p:cSldViewPr snapToGrid="0">
      <p:cViewPr varScale="1">
        <p:scale>
          <a:sx n="60" d="100"/>
          <a:sy n="60" d="100"/>
        </p:scale>
        <p:origin x="389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4" Type="http://schemas.openxmlformats.org/officeDocument/2006/relationships/tableStyles" Target="tableStyles.xml"/><Relationship Id="rId23" Type="http://schemas.openxmlformats.org/officeDocument/2006/relationships/viewProps" Target="viewProps.xml"/><Relationship Id="rId22" Type="http://schemas.openxmlformats.org/officeDocument/2006/relationships/presProps" Target="presProps.xml"/><Relationship Id="rId21" Type="http://schemas.openxmlformats.org/officeDocument/2006/relationships/slide" Target="slides/slide18.xml"/><Relationship Id="rId20" Type="http://schemas.openxmlformats.org/officeDocument/2006/relationships/slide" Target="slides/slide17.xml"/><Relationship Id="rId2" Type="http://schemas.openxmlformats.org/officeDocument/2006/relationships/theme" Target="theme/theme1.xml"/><Relationship Id="rId19" Type="http://schemas.openxmlformats.org/officeDocument/2006/relationships/slide" Target="slides/slide16.xml"/><Relationship Id="rId18" Type="http://schemas.openxmlformats.org/officeDocument/2006/relationships/slide" Target="slides/slide15.xml"/><Relationship Id="rId17" Type="http://schemas.openxmlformats.org/officeDocument/2006/relationships/slide" Target="slides/slide14.xml"/><Relationship Id="rId16" Type="http://schemas.openxmlformats.org/officeDocument/2006/relationships/slide" Target="slides/slide13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FD42F7-718C-4B98-AAEC-167E6DDD60A7}" type="datetimeFigureOut">
              <a:rPr lang="en-US" smtClean="0"/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B2AA4F-B828-4D7C-AFD3-893933DAFCB4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6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pPr lvl="0" algn="r"/>
            <a:fld id="{9A0DB2DC-4C9A-4742-B13C-FB6460FD3503}" type="slidenum">
              <a:rPr lang="en-US" sz="1200" dirty="0"/>
            </a:fld>
            <a:endParaRPr lang="en-US" sz="1200" dirty="0"/>
          </a:p>
        </p:txBody>
      </p:sp>
      <p:sp>
        <p:nvSpPr>
          <p:cNvPr id="47106" name="Slide Image Placeholder 47105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47107" name="Text Placeholder 4710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endParaRPr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Text Placeholder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en-GB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Text Placeholder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en-GB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9" Type="http://schemas.openxmlformats.org/officeDocument/2006/relationships/image" Target="../media/image7.GIF"/><Relationship Id="rId8" Type="http://schemas.openxmlformats.org/officeDocument/2006/relationships/image" Target="../media/image6.wmf"/><Relationship Id="rId7" Type="http://schemas.openxmlformats.org/officeDocument/2006/relationships/image" Target="../media/image5.wmf"/><Relationship Id="rId6" Type="http://schemas.openxmlformats.org/officeDocument/2006/relationships/image" Target="../media/image4.GIF"/><Relationship Id="rId5" Type="http://schemas.openxmlformats.org/officeDocument/2006/relationships/image" Target="../media/image3.wmf"/><Relationship Id="rId4" Type="http://schemas.openxmlformats.org/officeDocument/2006/relationships/image" Target="../media/image2.png"/><Relationship Id="rId3" Type="http://schemas.microsoft.com/office/2007/relationships/media" Target="file:///F:\Nhac%20&amp;%20phin\Tuoi%20tre%20the%20he%20Bac%20Ho.MP3" TargetMode="External"/><Relationship Id="rId2" Type="http://schemas.openxmlformats.org/officeDocument/2006/relationships/audio" Target="file:///F:\Nhac%20&amp;%20phin\Tuoi%20tre%20the%20he%20Bac%20Ho.MP3" TargetMode="External"/><Relationship Id="rId12" Type="http://schemas.openxmlformats.org/officeDocument/2006/relationships/notesSlide" Target="../notesSlides/notesSlide1.xml"/><Relationship Id="rId11" Type="http://schemas.openxmlformats.org/officeDocument/2006/relationships/slideLayout" Target="../slideLayouts/slideLayout2.xml"/><Relationship Id="rId10" Type="http://schemas.openxmlformats.org/officeDocument/2006/relationships/image" Target="../media/image8.wmf"/><Relationship Id="rId1" Type="http://schemas.openxmlformats.org/officeDocument/2006/relationships/image" Target="../media/image1.GI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image" Target="../media/image2.png"/><Relationship Id="rId2" Type="http://schemas.microsoft.com/office/2007/relationships/media" Target="../media/audio1.wav"/><Relationship Id="rId1" Type="http://schemas.openxmlformats.org/officeDocument/2006/relationships/audio" Target="../media/audio1.wav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9.jpeg"/></Relationships>
</file>

<file path=ppt/slides/_rels/slide3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1.xml"/><Relationship Id="rId3" Type="http://schemas.openxmlformats.org/officeDocument/2006/relationships/image" Target="../media/image3.wmf"/><Relationship Id="rId2" Type="http://schemas.openxmlformats.org/officeDocument/2006/relationships/image" Target="../media/image11.png"/><Relationship Id="rId1" Type="http://schemas.openxmlformats.org/officeDocument/2006/relationships/image" Target="../media/image10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tags" Target="../tags/tag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2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916" name="Picture 38915" descr="EARTH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4267200" y="1905000"/>
            <a:ext cx="609600" cy="43497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38918" name="Tuoi tre the he Bac Ho.MP3">
            <a:hlinkClick r:id="" action="ppaction://media"/>
          </p:cNvPr>
          <p:cNvPicPr>
            <a:picLocks noRot="1"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link="rId3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2209800" y="381000"/>
            <a:ext cx="304800" cy="3048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38919" name="Rectangles 38918"/>
          <p:cNvSpPr/>
          <p:nvPr/>
        </p:nvSpPr>
        <p:spPr>
          <a:xfrm>
            <a:off x="1981200" y="1371600"/>
            <a:ext cx="8077200" cy="2209800"/>
          </a:xfrm>
          <a:prstGeom prst="rect">
            <a:avLst/>
          </a:prstGeom>
        </p:spPr>
        <p:txBody>
          <a:bodyPr wrap="none" fromWordArt="1">
            <a:prstTxWarp prst="textWave1">
              <a:avLst>
                <a:gd name="adj1" fmla="val 13005"/>
                <a:gd name="adj2" fmla="val 0"/>
              </a:avLst>
            </a:prstTxWarp>
            <a:normAutofit/>
            <a:scene3d>
              <a:camera prst="legacyObliqueRight">
                <a:rot lat="0" lon="0" rev="0"/>
              </a:camera>
              <a:lightRig rig="legacyHarsh3" dir="t"/>
            </a:scene3d>
            <a:sp3d extrusionH="100000" prstMaterial="legacyMatte">
              <a:extrusionClr>
                <a:srgbClr val="663300"/>
              </a:extrusionClr>
            </a:sp3d>
          </a:bodyPr>
          <a:lstStyle/>
          <a:p>
            <a:pPr algn="ctr"/>
            <a:r>
              <a:rPr lang="en-GB" altLang="en-US" sz="3600">
                <a:gradFill rotWithShape="0">
                  <a:gsLst>
                    <a:gs pos="0">
                      <a:srgbClr val="FFFF00"/>
                    </a:gs>
                    <a:gs pos="100000">
                      <a:srgbClr val="FF3300"/>
                    </a:gs>
                  </a:gsLst>
                  <a:path path="shape">
                    <a:fillToRect l="50000" t="50000" r="50000" b="50000"/>
                  </a:path>
                  <a:tileRect/>
                </a:gradFill>
                <a:latin typeface="Times New Roman" panose="02020603050405020304" charset="0"/>
                <a:ea typeface="Times New Roman" panose="02020603050405020304" charset="0"/>
              </a:rPr>
              <a:t>Ngữ văn 8</a:t>
            </a:r>
            <a:endParaRPr lang="en-GB" altLang="en-US" sz="3600">
              <a:gradFill rotWithShape="0">
                <a:gsLst>
                  <a:gs pos="0">
                    <a:srgbClr val="FFFF00"/>
                  </a:gs>
                  <a:gs pos="100000">
                    <a:srgbClr val="FF3300"/>
                  </a:gs>
                </a:gsLst>
                <a:path path="shape">
                  <a:fillToRect l="50000" t="50000" r="50000" b="50000"/>
                </a:path>
                <a:tileRect/>
              </a:gradFill>
              <a:latin typeface="Times New Roman" panose="02020603050405020304" charset="0"/>
              <a:ea typeface="Times New Roman" panose="02020603050405020304" charset="0"/>
            </a:endParaRPr>
          </a:p>
        </p:txBody>
      </p:sp>
      <p:pic>
        <p:nvPicPr>
          <p:cNvPr id="38920" name="Picture 38919" descr="POINSET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524000" y="0"/>
            <a:ext cx="2590800" cy="2579688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38921" name="Picture 38920" descr="Bellcoll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296400" y="-76200"/>
            <a:ext cx="1371600" cy="12573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38922" name="Picture 38921" descr="BOOK1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 rot="-1610799">
            <a:off x="3886200" y="3200400"/>
            <a:ext cx="3429000" cy="167005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38923" name="Picture 38922" descr="FIREWRK5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295400" y="3124200"/>
            <a:ext cx="2471738" cy="2671763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38924" name="Picture 38923" descr="image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5715000" y="3886200"/>
            <a:ext cx="1376363" cy="19812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38925" name="Picture 38924" descr="image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162800" y="3962400"/>
            <a:ext cx="1376363" cy="19812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38926" name="Picture 38925" descr="image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6705600" y="3505200"/>
            <a:ext cx="1376363" cy="19812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38927" name="Picture 38926" descr="POINSET3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239000" y="2819400"/>
            <a:ext cx="3429000" cy="314007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69679" fill="hold"/>
                                        <p:tgtEl>
                                          <p:spTgt spid="3891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7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" dur="500"/>
                                        <p:tgtEl>
                                          <p:spTgt spid="389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10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8918"/>
                </p:tgtEl>
              </p:cMediaNode>
            </p:audio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2740660" y="236855"/>
            <a:ext cx="7360920" cy="774065"/>
          </a:xfrm>
        </p:spPr>
        <p:txBody>
          <a:bodyPr>
            <a:normAutofit fontScale="90000"/>
          </a:bodyPr>
          <a:lstStyle/>
          <a:p>
            <a:pPr algn="ctr"/>
            <a:br>
              <a:rPr lang="en-US" altLang="vi-VN" b="1" dirty="0">
                <a:latin typeface="Times New Roman" panose="02020603050405020304" charset="0"/>
                <a:sym typeface="+mn-ea"/>
              </a:rPr>
            </a:br>
            <a:r>
              <a:rPr lang="en-US" altLang="vi-VN" sz="5335" b="1" dirty="0">
                <a:solidFill>
                  <a:srgbClr val="FF0000"/>
                </a:solidFill>
                <a:latin typeface="Times New Roman" panose="02020603050405020304" charset="0"/>
                <a:sym typeface="+mn-ea"/>
              </a:rPr>
              <a:t>1. Nhân vật Lão Hạc</a:t>
            </a:r>
            <a:br>
              <a:rPr lang="en-US" altLang="vi-VN" sz="5335" b="1" dirty="0">
                <a:latin typeface="Times New Roman" panose="02020603050405020304" charset="0"/>
              </a:rPr>
            </a:br>
            <a:endParaRPr lang="en-GB" altLang="en-US" sz="5335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0" y="1161415"/>
            <a:ext cx="6518910" cy="4745990"/>
          </a:xfrm>
        </p:spPr>
        <p:txBody>
          <a:bodyPr>
            <a:normAutofit/>
          </a:bodyPr>
          <a:lstStyle/>
          <a:p>
            <a:pPr marL="0" indent="0" algn="ctr" eaLnBrk="1" hangingPunct="1">
              <a:spcBef>
                <a:spcPct val="50000"/>
              </a:spcBef>
              <a:buNone/>
            </a:pPr>
            <a:r>
              <a:rPr lang="en-GB" sz="4800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→</a:t>
            </a:r>
            <a:r>
              <a:rPr lang="en-GB" sz="4800" b="1" i="1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 </a:t>
            </a:r>
            <a:r>
              <a:rPr lang="en-GB" sz="4800" b="1" i="1" dirty="0" err="1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Lão</a:t>
            </a:r>
            <a:r>
              <a:rPr lang="en-GB" sz="4800" b="1" i="1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 </a:t>
            </a:r>
            <a:r>
              <a:rPr lang="en-GB" sz="4800" b="1" i="1" dirty="0" err="1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Hạc</a:t>
            </a:r>
            <a:r>
              <a:rPr lang="en-GB" sz="4800" b="1" i="1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 là người </a:t>
            </a:r>
            <a:r>
              <a:rPr lang="en-GB" sz="4800" b="1" i="1" dirty="0" err="1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chân</a:t>
            </a:r>
            <a:r>
              <a:rPr lang="en-GB" sz="4800" b="1" i="1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 </a:t>
            </a:r>
            <a:r>
              <a:rPr lang="en-GB" sz="4800" b="1" i="1" dirty="0" err="1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thật</a:t>
            </a:r>
            <a:r>
              <a:rPr lang="en-GB" sz="4800" b="1" i="1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, </a:t>
            </a:r>
            <a:r>
              <a:rPr lang="en-GB" sz="4800" b="1" i="1" dirty="0" err="1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giàu</a:t>
            </a:r>
            <a:r>
              <a:rPr lang="en-GB" sz="4800" b="1" i="1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 tình </a:t>
            </a:r>
            <a:r>
              <a:rPr lang="en-GB" sz="4800" b="1" i="1" dirty="0" err="1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cảm</a:t>
            </a:r>
            <a:r>
              <a:rPr lang="en-GB" sz="4800" b="1" i="1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 và </a:t>
            </a:r>
            <a:r>
              <a:rPr lang="en-GB" sz="4800" b="1" i="1" dirty="0" err="1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vô</a:t>
            </a:r>
            <a:r>
              <a:rPr lang="en-GB" sz="4800" b="1" i="1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 </a:t>
            </a:r>
            <a:r>
              <a:rPr lang="en-GB" sz="4800" b="1" i="1" dirty="0" err="1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cùng</a:t>
            </a:r>
            <a:r>
              <a:rPr lang="en-GB" sz="4800" b="1" i="1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 </a:t>
            </a:r>
            <a:r>
              <a:rPr lang="en-GB" sz="4800" b="1" i="1" dirty="0" err="1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nhân</a:t>
            </a:r>
            <a:r>
              <a:rPr lang="en-GB" sz="4800" b="1" i="1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 </a:t>
            </a:r>
            <a:r>
              <a:rPr lang="en-GB" sz="4800" b="1" i="1" dirty="0" err="1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hậu</a:t>
            </a:r>
            <a:r>
              <a:rPr lang="en-GB" sz="4800" b="1" i="1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, </a:t>
            </a:r>
            <a:r>
              <a:rPr lang="en-GB" sz="4800" b="1" i="1" dirty="0" err="1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biết</a:t>
            </a:r>
            <a:r>
              <a:rPr lang="en-GB" sz="4800" b="1" i="1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 </a:t>
            </a:r>
            <a:r>
              <a:rPr lang="en-GB" sz="4800" b="1" i="1" dirty="0" err="1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nâng</a:t>
            </a:r>
            <a:r>
              <a:rPr lang="en-GB" sz="4800" b="1" i="1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 </a:t>
            </a:r>
            <a:r>
              <a:rPr lang="en-GB" sz="4800" b="1" i="1" dirty="0" err="1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niu</a:t>
            </a:r>
            <a:r>
              <a:rPr lang="en-GB" sz="4800" b="1" i="1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, </a:t>
            </a:r>
            <a:r>
              <a:rPr lang="en-GB" sz="4800" b="1" i="1" dirty="0" err="1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trân</a:t>
            </a:r>
            <a:r>
              <a:rPr lang="en-GB" sz="4800" b="1" i="1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 </a:t>
            </a:r>
            <a:r>
              <a:rPr lang="en-GB" sz="4800" b="1" i="1" dirty="0" err="1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trọng</a:t>
            </a:r>
            <a:r>
              <a:rPr lang="en-GB" sz="4800" b="1" i="1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 sự </a:t>
            </a:r>
            <a:r>
              <a:rPr lang="en-GB" sz="4800" b="1" i="1" dirty="0" err="1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sống</a:t>
            </a:r>
            <a:r>
              <a:rPr lang="en-GB" sz="4800" b="1" i="1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 - một </a:t>
            </a:r>
            <a:r>
              <a:rPr lang="en-GB" sz="4800" b="1" i="1" dirty="0" err="1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nhân</a:t>
            </a:r>
            <a:r>
              <a:rPr lang="en-GB" sz="4800" b="1" i="1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 </a:t>
            </a:r>
            <a:r>
              <a:rPr lang="en-GB" sz="4800" b="1" i="1" dirty="0" err="1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cách</a:t>
            </a:r>
            <a:r>
              <a:rPr lang="en-GB" sz="4800" b="1" i="1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 </a:t>
            </a:r>
            <a:r>
              <a:rPr lang="en-GB" sz="4800" b="1" i="1" dirty="0" err="1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trong</a:t>
            </a:r>
            <a:r>
              <a:rPr lang="en-GB" sz="4800" b="1" i="1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 </a:t>
            </a:r>
            <a:r>
              <a:rPr lang="en-GB" sz="4800" b="1" i="1" dirty="0" err="1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sáng</a:t>
            </a:r>
            <a:r>
              <a:rPr lang="en-GB" sz="4800" b="1" i="1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.</a:t>
            </a:r>
            <a:endParaRPr sz="4800" b="1" i="1" dirty="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algn="ctr" eaLnBrk="1" hangingPunct="1">
              <a:spcBef>
                <a:spcPct val="50000"/>
              </a:spcBef>
            </a:pPr>
            <a:endParaRPr lang="en-GB" altLang="en-US" sz="4800" b="1" i="1" dirty="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marL="0" indent="0" algn="ctr" eaLnBrk="1" hangingPunct="1">
              <a:spcBef>
                <a:spcPct val="50000"/>
              </a:spcBef>
              <a:buNone/>
            </a:pPr>
            <a:endParaRPr lang="en-GB" sz="4800" b="1" i="1" dirty="0" err="1">
              <a:gradFill>
                <a:gsLst>
                  <a:gs pos="0">
                    <a:srgbClr val="FE4444"/>
                  </a:gs>
                  <a:gs pos="100000">
                    <a:srgbClr val="832B2B"/>
                  </a:gs>
                </a:gsLst>
                <a:lin scaled="0"/>
              </a:gra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marL="0" indent="0">
              <a:buNone/>
            </a:pPr>
            <a:endParaRPr lang="en-GB" altLang="en-US" sz="4800" b="1" dirty="0"/>
          </a:p>
        </p:txBody>
      </p:sp>
      <p:sp>
        <p:nvSpPr>
          <p:cNvPr id="6" name="Rounded Rectangular Callout 5"/>
          <p:cNvSpPr/>
          <p:nvPr/>
        </p:nvSpPr>
        <p:spPr>
          <a:xfrm>
            <a:off x="7534910" y="1161415"/>
            <a:ext cx="4288790" cy="4932045"/>
          </a:xfrm>
          <a:prstGeom prst="wedgeRoundRectCallou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altLang="en-US" sz="4400" b="1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Qua </a:t>
            </a:r>
            <a:r>
              <a:rPr lang="en-GB" altLang="en-US" sz="4400" b="1" dirty="0" err="1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mối</a:t>
            </a:r>
            <a:r>
              <a:rPr lang="en-GB" altLang="en-US" sz="4400" b="1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 quan </a:t>
            </a:r>
            <a:r>
              <a:rPr lang="en-GB" altLang="en-US" sz="4400" b="1" dirty="0" err="1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hệ</a:t>
            </a:r>
            <a:r>
              <a:rPr lang="en-GB" altLang="en-US" sz="4400" b="1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GB" altLang="en-US" sz="4400" b="1" dirty="0" err="1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với</a:t>
            </a:r>
            <a:r>
              <a:rPr lang="en-GB" altLang="en-US" sz="4400" b="1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 con </a:t>
            </a:r>
            <a:r>
              <a:rPr lang="en-GB" altLang="en-US" sz="4400" b="1" dirty="0" err="1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chó</a:t>
            </a:r>
            <a:r>
              <a:rPr lang="en-GB" altLang="en-US" sz="4400" b="1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, </a:t>
            </a:r>
            <a:r>
              <a:rPr lang="en-GB" altLang="en-US" sz="4400" b="1" dirty="0" err="1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em</a:t>
            </a:r>
            <a:r>
              <a:rPr lang="en-GB" altLang="en-US" sz="4400" b="1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GB" altLang="en-US" sz="4400" b="1" dirty="0" err="1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hiểu</a:t>
            </a:r>
            <a:r>
              <a:rPr lang="en-GB" altLang="en-US" sz="4400" b="1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GB" altLang="en-US" sz="4400" b="1" dirty="0" err="1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gì</a:t>
            </a:r>
            <a:r>
              <a:rPr lang="en-GB" altLang="en-US" sz="4400" b="1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GB" altLang="en-US" sz="4400" b="1" dirty="0" err="1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về</a:t>
            </a:r>
            <a:r>
              <a:rPr lang="en-GB" altLang="en-US" sz="4400" b="1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GB" altLang="en-US" sz="4400" b="1" dirty="0" err="1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lão</a:t>
            </a:r>
            <a:r>
              <a:rPr lang="en-GB" altLang="en-US" sz="4400" b="1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GB" altLang="en-US" sz="4400" b="1" dirty="0" err="1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Hạc</a:t>
            </a:r>
            <a:r>
              <a:rPr lang="en-GB" altLang="en-US" sz="4400" b="1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?</a:t>
            </a:r>
            <a:endParaRPr lang="en-GB" altLang="en-US" sz="4400" b="1" dirty="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s 7"/>
          <p:cNvSpPr/>
          <p:nvPr/>
        </p:nvSpPr>
        <p:spPr>
          <a:xfrm>
            <a:off x="3255645" y="467360"/>
            <a:ext cx="5902325" cy="86169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altLang="en-US" sz="4000" b="1">
                <a:solidFill>
                  <a:srgbClr val="FFFF00"/>
                </a:solidFill>
                <a:latin typeface="Times New Roman" panose="02020603050405020304" charset="0"/>
                <a:cs typeface="Times New Roman" panose="02020603050405020304" charset="0"/>
              </a:rPr>
              <a:t>THẢO LUẬN NHÓM</a:t>
            </a:r>
            <a:endParaRPr lang="en-GB" altLang="en-US" sz="4000" b="1">
              <a:solidFill>
                <a:srgbClr val="FFFF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273050" y="1567815"/>
            <a:ext cx="4454525" cy="214503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altLang="en-US" sz="4000" b="1">
                <a:solidFill>
                  <a:schemeClr val="bg1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Nguyên nhân dẫn tới cái chết của lão Hạc?</a:t>
            </a:r>
            <a:endParaRPr lang="en-GB" altLang="en-US" sz="4000" b="1">
              <a:solidFill>
                <a:schemeClr val="bg1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6379210" y="1567815"/>
            <a:ext cx="4418330" cy="225488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altLang="en-US" sz="4000" b="1">
                <a:solidFill>
                  <a:schemeClr val="bg1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Tác giả đã miêu tả cái chết của lão Hạc như thế nào?</a:t>
            </a:r>
            <a:endParaRPr lang="en-GB" altLang="en-US" sz="4000" b="1">
              <a:solidFill>
                <a:schemeClr val="bg1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2" name="Flowchart: Alternate Process 11"/>
          <p:cNvSpPr/>
          <p:nvPr/>
        </p:nvSpPr>
        <p:spPr>
          <a:xfrm>
            <a:off x="529590" y="4482465"/>
            <a:ext cx="4621530" cy="221869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altLang="en-US" sz="4000" b="1">
                <a:solidFill>
                  <a:schemeClr val="bg1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Em có cảm nhận gì về cái chết của lão Hạc?</a:t>
            </a:r>
            <a:endParaRPr lang="en-GB" altLang="en-US" sz="4000" b="1">
              <a:solidFill>
                <a:schemeClr val="bg1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3" name="Rounded Rectangle 12"/>
          <p:cNvSpPr/>
          <p:nvPr/>
        </p:nvSpPr>
        <p:spPr>
          <a:xfrm>
            <a:off x="6379210" y="3932555"/>
            <a:ext cx="4876800" cy="2768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altLang="en-US" sz="4000" b="1">
                <a:solidFill>
                  <a:schemeClr val="bg1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Qua cái chết đó em nghĩ gì về lão Hạc và xã hội thực dân nửa phong kiến.</a:t>
            </a:r>
            <a:endParaRPr lang="en-GB" altLang="en-US" sz="4000" b="1">
              <a:solidFill>
                <a:schemeClr val="bg1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1" animBg="1"/>
      <p:bldP spid="10" grpId="0" animBg="1"/>
      <p:bldP spid="10" grpId="1" animBg="1"/>
      <p:bldP spid="11" grpId="0" animBg="1"/>
      <p:bldP spid="11" grpId="1" animBg="1"/>
      <p:bldP spid="12" grpId="0" animBg="1"/>
      <p:bldP spid="12" grpId="1" animBg="1"/>
      <p:bldP spid="13" grpId="0" animBg="1"/>
      <p:bldP spid="13" grpId="1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740660" y="236855"/>
            <a:ext cx="7360920" cy="774065"/>
          </a:xfrm>
        </p:spPr>
        <p:txBody>
          <a:bodyPr>
            <a:normAutofit fontScale="90000"/>
          </a:bodyPr>
          <a:lstStyle/>
          <a:p>
            <a:pPr algn="ctr"/>
            <a:br>
              <a:rPr lang="en-US" altLang="vi-VN" b="1" dirty="0">
                <a:latin typeface="Times New Roman" panose="02020603050405020304" charset="0"/>
                <a:sym typeface="+mn-ea"/>
              </a:rPr>
            </a:br>
            <a:r>
              <a:rPr lang="en-US" altLang="vi-VN" sz="5335" b="1" dirty="0">
                <a:solidFill>
                  <a:srgbClr val="FF0000"/>
                </a:solidFill>
                <a:latin typeface="Times New Roman" panose="02020603050405020304" charset="0"/>
                <a:sym typeface="+mn-ea"/>
              </a:rPr>
              <a:t>1. Nhân vật Lão Hạc</a:t>
            </a:r>
            <a:br>
              <a:rPr lang="en-US" altLang="vi-VN" sz="5335" b="1" dirty="0">
                <a:latin typeface="Times New Roman" panose="02020603050405020304" charset="0"/>
              </a:rPr>
            </a:br>
            <a:endParaRPr lang="en-GB" altLang="en-US" sz="5335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415290" y="1280795"/>
            <a:ext cx="7042150" cy="446913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altLang="en-US" sz="4800" b="1" i="1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* </a:t>
            </a:r>
            <a:r>
              <a:rPr lang="en-GB" altLang="en-US" sz="4800" b="1" i="1" dirty="0" err="1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Cái</a:t>
            </a:r>
            <a:r>
              <a:rPr lang="en-GB" altLang="en-US" sz="4800" b="1" i="1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GB" altLang="en-US" sz="4800" b="1" i="1" dirty="0" err="1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chết</a:t>
            </a:r>
            <a:r>
              <a:rPr lang="en-GB" altLang="en-US" sz="4800" b="1" i="1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GB" altLang="en-US" sz="4800" b="1" i="1" dirty="0" err="1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của</a:t>
            </a:r>
            <a:r>
              <a:rPr lang="en-GB" altLang="en-US" sz="4800" b="1" i="1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GB" altLang="en-US" sz="4800" b="1" i="1" dirty="0" err="1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Lão</a:t>
            </a:r>
            <a:r>
              <a:rPr lang="en-GB" altLang="en-US" sz="4800" b="1" i="1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GB" altLang="en-US" sz="4800" b="1" i="1" dirty="0" err="1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Hạc</a:t>
            </a:r>
            <a:r>
              <a:rPr lang="en-GB" altLang="en-US" sz="4800" b="1" i="1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.</a:t>
            </a:r>
            <a:endParaRPr lang="en-GB" altLang="en-US" sz="4800" b="1" i="1" dirty="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marL="0" indent="0">
              <a:buNone/>
            </a:pPr>
            <a:r>
              <a:rPr lang="en-GB" altLang="en-US" sz="4400" b="1" dirty="0">
                <a:latin typeface="Times New Roman" panose="02020603050405020304" charset="0"/>
                <a:sym typeface="+mn-ea"/>
              </a:rPr>
              <a:t>- </a:t>
            </a:r>
            <a:r>
              <a:rPr lang="en-US" altLang="vi-VN" sz="4400" b="1" dirty="0">
                <a:latin typeface="Times New Roman" panose="02020603050405020304" charset="0"/>
                <a:sym typeface="+mn-ea"/>
              </a:rPr>
              <a:t>Tìm đến cái chết để tự giải cứu cho mình</a:t>
            </a:r>
            <a:r>
              <a:rPr lang="en-GB" altLang="en-US" sz="4400" b="1" dirty="0">
                <a:latin typeface="Times New Roman" panose="02020603050405020304" charset="0"/>
                <a:sym typeface="+mn-ea"/>
              </a:rPr>
              <a:t>.</a:t>
            </a:r>
            <a:endParaRPr lang="en-GB" altLang="en-US" sz="4400" b="1" dirty="0">
              <a:latin typeface="Times New Roman" panose="02020603050405020304" charset="0"/>
              <a:sym typeface="+mn-ea"/>
            </a:endParaRPr>
          </a:p>
          <a:p>
            <a:pPr marL="0" indent="0">
              <a:buNone/>
            </a:pPr>
            <a:r>
              <a:rPr lang="en-GB" altLang="en-US" sz="4400" b="1" dirty="0">
                <a:latin typeface="Times New Roman" panose="02020603050405020304" charset="0"/>
                <a:cs typeface="Times New Roman" panose="02020603050405020304" charset="0"/>
                <a:sym typeface="+mn-ea"/>
              </a:rPr>
              <a:t>- Chết để giữ nguyên mảnh vườn cho con và giành phần sống cho con.</a:t>
            </a:r>
            <a:endParaRPr lang="en-GB" altLang="en-US" sz="4400" b="1" dirty="0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7" name="Oval Callout 6"/>
          <p:cNvSpPr/>
          <p:nvPr/>
        </p:nvSpPr>
        <p:spPr>
          <a:xfrm>
            <a:off x="7457440" y="1010920"/>
            <a:ext cx="4734560" cy="4647565"/>
          </a:xfrm>
          <a:prstGeom prst="wedgeEllipseCallou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altLang="en-US" sz="4800" b="1" dirty="0" err="1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Nguyên</a:t>
            </a:r>
            <a:r>
              <a:rPr lang="en-GB" altLang="en-US" sz="4800" b="1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GB" altLang="en-US" sz="4800" b="1" dirty="0" err="1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nhân</a:t>
            </a:r>
            <a:r>
              <a:rPr lang="en-GB" altLang="en-US" sz="4800" b="1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GB" altLang="en-US" sz="4800" b="1" dirty="0" err="1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dẫn</a:t>
            </a:r>
            <a:r>
              <a:rPr lang="en-GB" altLang="en-US" sz="4800" b="1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GB" altLang="en-US" sz="4800" b="1" dirty="0" err="1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tới</a:t>
            </a:r>
            <a:r>
              <a:rPr lang="en-GB" altLang="en-US" sz="4800" b="1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GB" altLang="en-US" sz="4800" b="1" dirty="0" err="1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cái</a:t>
            </a:r>
            <a:r>
              <a:rPr lang="en-GB" altLang="en-US" sz="4800" b="1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GB" altLang="en-US" sz="4800" b="1" dirty="0" err="1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chết</a:t>
            </a:r>
            <a:r>
              <a:rPr lang="en-GB" altLang="en-US" sz="4800" b="1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GB" altLang="en-US" sz="4800" b="1" dirty="0" err="1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của</a:t>
            </a:r>
            <a:r>
              <a:rPr lang="en-GB" altLang="en-US" sz="4800" b="1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GB" altLang="en-US" sz="4800" b="1" dirty="0" err="1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lão</a:t>
            </a:r>
            <a:r>
              <a:rPr lang="en-GB" altLang="en-US" sz="4800" b="1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GB" altLang="en-US" sz="4800" b="1" dirty="0" err="1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Hạc</a:t>
            </a:r>
            <a:r>
              <a:rPr lang="en-GB" altLang="en-US" sz="4800" b="1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?</a:t>
            </a:r>
            <a:endParaRPr lang="en-GB" altLang="en-US" sz="4800" b="1" dirty="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7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740660" y="236855"/>
            <a:ext cx="7360920" cy="774065"/>
          </a:xfrm>
        </p:spPr>
        <p:txBody>
          <a:bodyPr>
            <a:normAutofit fontScale="90000"/>
          </a:bodyPr>
          <a:lstStyle/>
          <a:p>
            <a:pPr algn="ctr"/>
            <a:br>
              <a:rPr lang="en-US" altLang="vi-VN" b="1" dirty="0">
                <a:latin typeface="Times New Roman" panose="02020603050405020304" charset="0"/>
                <a:sym typeface="+mn-ea"/>
              </a:rPr>
            </a:br>
            <a:r>
              <a:rPr lang="en-US" altLang="vi-VN" sz="5335" b="1" dirty="0">
                <a:solidFill>
                  <a:srgbClr val="FF0000"/>
                </a:solidFill>
                <a:latin typeface="Times New Roman" panose="02020603050405020304" charset="0"/>
                <a:sym typeface="+mn-ea"/>
              </a:rPr>
              <a:t>1. Nhân vật Lão Hạc</a:t>
            </a:r>
            <a:br>
              <a:rPr lang="en-US" altLang="vi-VN" sz="5335" b="1" dirty="0">
                <a:latin typeface="Times New Roman" panose="02020603050405020304" charset="0"/>
              </a:rPr>
            </a:br>
            <a:endParaRPr lang="en-GB" altLang="en-US" sz="5335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269875" y="1176020"/>
            <a:ext cx="7042150" cy="476440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altLang="en-US" sz="4800" b="1" i="1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* </a:t>
            </a:r>
            <a:r>
              <a:rPr lang="en-GB" altLang="en-US" sz="4800" b="1" i="1" dirty="0" err="1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Cái</a:t>
            </a:r>
            <a:r>
              <a:rPr lang="en-GB" altLang="en-US" sz="4800" b="1" i="1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GB" altLang="en-US" sz="4800" b="1" i="1" dirty="0" err="1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chết</a:t>
            </a:r>
            <a:r>
              <a:rPr lang="en-GB" altLang="en-US" sz="4800" b="1" i="1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GB" altLang="en-US" sz="4800" b="1" i="1" dirty="0" err="1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của</a:t>
            </a:r>
            <a:r>
              <a:rPr lang="en-GB" altLang="en-US" sz="4800" b="1" i="1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GB" altLang="en-US" sz="4800" b="1" i="1" dirty="0" err="1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Lão</a:t>
            </a:r>
            <a:r>
              <a:rPr lang="en-GB" altLang="en-US" sz="4800" b="1" i="1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GB" altLang="en-US" sz="4800" b="1" i="1" dirty="0" err="1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Hạc</a:t>
            </a:r>
            <a:r>
              <a:rPr lang="en-GB" altLang="en-US" sz="4800" b="1" i="1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.</a:t>
            </a:r>
            <a:endParaRPr lang="en-GB" altLang="en-US" sz="4800" b="1" i="1" dirty="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marL="0" indent="0">
              <a:buNone/>
            </a:pPr>
            <a:r>
              <a:rPr lang="en-GB" altLang="en-US" sz="4800" b="1" i="1" dirty="0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-</a:t>
            </a:r>
            <a:r>
              <a:rPr lang="en-GB" altLang="en-US" sz="4800" b="1" i="1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vi-VN" sz="4800" b="1" dirty="0">
                <a:latin typeface="Times New Roman" panose="02020603050405020304" charset="0"/>
                <a:sym typeface="+mn-ea"/>
              </a:rPr>
              <a:t>Vật vã trên gường, đầu tóc rũ rượi, quần áo xộc xệch, mắt long sòng sọc, sùi bọt mép</a:t>
            </a:r>
            <a:r>
              <a:rPr lang="en-GB" altLang="en-US" sz="4800" b="1" dirty="0">
                <a:latin typeface="Times New Roman" panose="02020603050405020304" charset="0"/>
                <a:sym typeface="+mn-ea"/>
              </a:rPr>
              <a:t>.</a:t>
            </a:r>
            <a:endParaRPr lang="en-GB" altLang="en-US" sz="4800" b="1" dirty="0">
              <a:latin typeface="Times New Roman" panose="02020603050405020304" charset="0"/>
              <a:sym typeface="+mn-ea"/>
            </a:endParaRPr>
          </a:p>
          <a:p>
            <a:pPr marL="0" indent="0">
              <a:buNone/>
            </a:pPr>
            <a:r>
              <a:rPr lang="en-GB" altLang="en-US" sz="4800" b="1" dirty="0">
                <a:latin typeface="Times New Roman" panose="02020603050405020304" charset="0"/>
                <a:sym typeface="+mn-ea"/>
              </a:rPr>
              <a:t>- Vật vã 2 giờ mới chết.</a:t>
            </a:r>
            <a:endParaRPr lang="en-GB" altLang="en-US" sz="4800" b="1" i="1" dirty="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marL="0" indent="0">
              <a:buNone/>
            </a:pPr>
            <a:endParaRPr lang="en-GB" altLang="en-US" sz="3600" b="1" i="1" dirty="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marL="0" indent="0">
              <a:buNone/>
            </a:pPr>
            <a:endParaRPr lang="en-GB" altLang="en-US" sz="3600" b="1" dirty="0"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7" name="Oval Callout 6"/>
          <p:cNvSpPr/>
          <p:nvPr/>
        </p:nvSpPr>
        <p:spPr>
          <a:xfrm>
            <a:off x="7457440" y="1010920"/>
            <a:ext cx="4734560" cy="4647565"/>
          </a:xfrm>
          <a:prstGeom prst="wedgeEllipseCallou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altLang="en-US" sz="4800" b="1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Tác </a:t>
            </a:r>
            <a:r>
              <a:rPr lang="en-GB" altLang="en-US" sz="4800" b="1" dirty="0" err="1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giả</a:t>
            </a:r>
            <a:r>
              <a:rPr lang="en-GB" altLang="en-US" sz="4800" b="1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GB" altLang="en-US" sz="4800" b="1" dirty="0" err="1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đã</a:t>
            </a:r>
            <a:r>
              <a:rPr lang="en-GB" altLang="en-US" sz="4800" b="1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GB" altLang="en-US" sz="4800" b="1" dirty="0" err="1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miêu</a:t>
            </a:r>
            <a:r>
              <a:rPr lang="en-GB" altLang="en-US" sz="4800" b="1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 tả </a:t>
            </a:r>
            <a:r>
              <a:rPr lang="en-GB" altLang="en-US" sz="4800" b="1" dirty="0" err="1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cái</a:t>
            </a:r>
            <a:r>
              <a:rPr lang="en-GB" altLang="en-US" sz="4800" b="1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GB" altLang="en-US" sz="4800" b="1" dirty="0" err="1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chết</a:t>
            </a:r>
            <a:r>
              <a:rPr lang="en-GB" altLang="en-US" sz="4800" b="1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GB" altLang="en-US" sz="4800" b="1" dirty="0" err="1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của</a:t>
            </a:r>
            <a:r>
              <a:rPr lang="en-GB" altLang="en-US" sz="4800" b="1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GB" altLang="en-US" sz="4800" b="1" dirty="0" err="1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lão</a:t>
            </a:r>
            <a:r>
              <a:rPr lang="en-GB" altLang="en-US" sz="4800" b="1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GB" altLang="en-US" sz="4800" b="1" dirty="0" err="1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Hạc</a:t>
            </a:r>
            <a:r>
              <a:rPr lang="en-GB" altLang="en-US" sz="4800" b="1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GB" altLang="en-US" sz="4800" b="1" dirty="0" err="1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như</a:t>
            </a:r>
            <a:r>
              <a:rPr lang="en-GB" altLang="en-US" sz="4800" b="1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GB" altLang="en-US" sz="4800" b="1" dirty="0" err="1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thế</a:t>
            </a:r>
            <a:r>
              <a:rPr lang="en-GB" altLang="en-US" sz="4800" b="1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 nào?</a:t>
            </a:r>
            <a:endParaRPr lang="en-GB" altLang="en-US" sz="4800" b="1" dirty="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7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740660" y="236855"/>
            <a:ext cx="7360920" cy="774065"/>
          </a:xfrm>
        </p:spPr>
        <p:txBody>
          <a:bodyPr>
            <a:normAutofit fontScale="90000"/>
          </a:bodyPr>
          <a:lstStyle/>
          <a:p>
            <a:pPr algn="ctr"/>
            <a:br>
              <a:rPr lang="en-US" altLang="vi-VN" b="1" dirty="0">
                <a:latin typeface="Times New Roman" panose="02020603050405020304" charset="0"/>
                <a:sym typeface="+mn-ea"/>
              </a:rPr>
            </a:br>
            <a:r>
              <a:rPr lang="en-US" altLang="vi-VN" sz="5335" b="1" dirty="0">
                <a:solidFill>
                  <a:srgbClr val="FF0000"/>
                </a:solidFill>
                <a:latin typeface="Times New Roman" panose="02020603050405020304" charset="0"/>
                <a:sym typeface="+mn-ea"/>
              </a:rPr>
              <a:t>1. Nhân vật Lão Hạc</a:t>
            </a:r>
            <a:br>
              <a:rPr lang="en-US" altLang="vi-VN" sz="5335" b="1" dirty="0">
                <a:solidFill>
                  <a:srgbClr val="FF0000"/>
                </a:solidFill>
                <a:latin typeface="Times New Roman" panose="02020603050405020304" charset="0"/>
              </a:rPr>
            </a:br>
            <a:endParaRPr lang="en-GB" altLang="en-US" sz="5335" dirty="0">
              <a:solidFill>
                <a:srgbClr val="FF0000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269875" y="1176020"/>
            <a:ext cx="7042150" cy="476440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altLang="en-US" sz="4800" b="1" i="1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* </a:t>
            </a:r>
            <a:r>
              <a:rPr lang="en-GB" altLang="en-US" sz="4800" b="1" i="1" dirty="0" err="1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Cái</a:t>
            </a:r>
            <a:r>
              <a:rPr lang="en-GB" altLang="en-US" sz="4800" b="1" i="1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GB" altLang="en-US" sz="4800" b="1" i="1" dirty="0" err="1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chết</a:t>
            </a:r>
            <a:r>
              <a:rPr lang="en-GB" altLang="en-US" sz="4800" b="1" i="1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GB" altLang="en-US" sz="4800" b="1" i="1" dirty="0" err="1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của</a:t>
            </a:r>
            <a:r>
              <a:rPr lang="en-GB" altLang="en-US" sz="4800" b="1" i="1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GB" altLang="en-US" sz="4800" b="1" i="1" dirty="0" err="1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Lão</a:t>
            </a:r>
            <a:r>
              <a:rPr lang="en-GB" altLang="en-US" sz="4800" b="1" i="1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GB" altLang="en-US" sz="4800" b="1" i="1" dirty="0" err="1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Hạc</a:t>
            </a:r>
            <a:r>
              <a:rPr lang="en-GB" altLang="en-US" sz="4800" b="1" i="1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.</a:t>
            </a:r>
            <a:endParaRPr lang="en-GB" altLang="en-US" sz="4800" b="1" i="1" dirty="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marL="0" indent="0">
              <a:buNone/>
            </a:pPr>
            <a:r>
              <a:rPr lang="en-GB" altLang="en-US" sz="4000" b="1" dirty="0">
                <a:latin typeface="Times New Roman" panose="02020603050405020304" charset="0"/>
                <a:sym typeface="+mn-ea"/>
              </a:rPr>
              <a:t>- </a:t>
            </a:r>
            <a:r>
              <a:rPr lang="en-US" altLang="vi-VN" sz="4000" b="1" dirty="0">
                <a:latin typeface="Times New Roman" panose="02020603050405020304" charset="0"/>
                <a:sym typeface="+mn-ea"/>
              </a:rPr>
              <a:t>Cái chết vật vã, đau đớn, dữ dội, thảm thương và bất thình lình</a:t>
            </a:r>
            <a:r>
              <a:rPr lang="en-GB" altLang="en-US" sz="4000" b="1" dirty="0">
                <a:latin typeface="Times New Roman" panose="02020603050405020304" charset="0"/>
                <a:sym typeface="+mn-ea"/>
              </a:rPr>
              <a:t>, đầy cảm thương.</a:t>
            </a:r>
            <a:endParaRPr lang="en-GB" altLang="en-US" sz="4000" b="1" dirty="0">
              <a:latin typeface="Times New Roman" panose="02020603050405020304" charset="0"/>
              <a:sym typeface="+mn-ea"/>
            </a:endParaRPr>
          </a:p>
          <a:p>
            <a:pPr marL="0" indent="0">
              <a:buNone/>
            </a:pPr>
            <a:r>
              <a:rPr lang="en-GB" altLang="en-US" sz="4000" b="1" dirty="0">
                <a:latin typeface="Times New Roman" panose="02020603050405020304" charset="0"/>
                <a:sym typeface="+mn-ea"/>
              </a:rPr>
              <a:t>- </a:t>
            </a:r>
            <a:r>
              <a:rPr lang="en-US" altLang="vi-VN" sz="4000" b="1" dirty="0">
                <a:latin typeface="Times New Roman" panose="02020603050405020304" charset="0"/>
                <a:sym typeface="+mn-ea"/>
              </a:rPr>
              <a:t>Làm cho người đọc có cảm giác như cùng chứng kiến cái chết của lão Hạc.</a:t>
            </a:r>
            <a:endParaRPr lang="en-US" altLang="vi-VN" sz="4000" b="1" dirty="0">
              <a:latin typeface="Times New Roman" panose="02020603050405020304" charset="0"/>
            </a:endParaRPr>
          </a:p>
          <a:p>
            <a:pPr marL="0" indent="0">
              <a:buNone/>
            </a:pPr>
            <a:endParaRPr lang="en-US" altLang="vi-VN" sz="4000" b="1" dirty="0">
              <a:latin typeface="Times New Roman" panose="02020603050405020304" charset="0"/>
            </a:endParaRPr>
          </a:p>
          <a:p>
            <a:pPr marL="0" indent="0">
              <a:buNone/>
            </a:pPr>
            <a:endParaRPr lang="en-GB" altLang="en-US" sz="3600" b="1" i="1" dirty="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marL="0" indent="0">
              <a:buNone/>
            </a:pPr>
            <a:endParaRPr lang="en-GB" altLang="en-US" sz="3600" b="1" dirty="0"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7" name="Oval Callout 6"/>
          <p:cNvSpPr/>
          <p:nvPr/>
        </p:nvSpPr>
        <p:spPr>
          <a:xfrm>
            <a:off x="7457440" y="1010920"/>
            <a:ext cx="4734560" cy="4647565"/>
          </a:xfrm>
          <a:prstGeom prst="wedgeEllipseCallou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altLang="en-US" sz="4800" b="1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Em </a:t>
            </a:r>
            <a:r>
              <a:rPr lang="en-GB" altLang="en-US" sz="4800" b="1" dirty="0" err="1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có</a:t>
            </a:r>
            <a:r>
              <a:rPr lang="en-GB" altLang="en-US" sz="4800" b="1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GB" altLang="en-US" sz="4800" b="1" dirty="0" err="1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cảm</a:t>
            </a:r>
            <a:r>
              <a:rPr lang="en-GB" altLang="en-US" sz="4800" b="1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 nhận </a:t>
            </a:r>
            <a:r>
              <a:rPr lang="en-GB" altLang="en-US" sz="4800" b="1" dirty="0" err="1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gì</a:t>
            </a:r>
            <a:r>
              <a:rPr lang="en-GB" altLang="en-US" sz="4800" b="1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GB" altLang="en-US" sz="4800" b="1" dirty="0" err="1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về</a:t>
            </a:r>
            <a:r>
              <a:rPr lang="en-GB" altLang="en-US" sz="4800" b="1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GB" altLang="en-US" sz="4800" b="1" dirty="0" err="1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cái</a:t>
            </a:r>
            <a:r>
              <a:rPr lang="en-GB" altLang="en-US" sz="4800" b="1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GB" altLang="en-US" sz="4800" b="1" dirty="0" err="1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chết</a:t>
            </a:r>
            <a:r>
              <a:rPr lang="en-GB" altLang="en-US" sz="4800" b="1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GB" altLang="en-US" sz="4800" b="1" dirty="0" err="1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của</a:t>
            </a:r>
            <a:r>
              <a:rPr lang="en-GB" altLang="en-US" sz="4800" b="1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GB" altLang="en-US" sz="4800" b="1" dirty="0" err="1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lão</a:t>
            </a:r>
            <a:r>
              <a:rPr lang="en-GB" altLang="en-US" sz="4800" b="1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GB" altLang="en-US" sz="4800" b="1" dirty="0" err="1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Hạc</a:t>
            </a:r>
            <a:r>
              <a:rPr lang="en-GB" altLang="en-US" sz="4800" b="1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?</a:t>
            </a:r>
            <a:endParaRPr lang="en-GB" altLang="en-US" sz="4800" b="1" dirty="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7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2740660" y="236855"/>
            <a:ext cx="7360920" cy="774065"/>
          </a:xfrm>
        </p:spPr>
        <p:txBody>
          <a:bodyPr>
            <a:normAutofit fontScale="90000"/>
          </a:bodyPr>
          <a:lstStyle/>
          <a:p>
            <a:pPr algn="ctr"/>
            <a:br>
              <a:rPr lang="en-US" altLang="vi-VN" b="1" dirty="0">
                <a:latin typeface="Times New Roman" panose="02020603050405020304" charset="0"/>
                <a:sym typeface="+mn-ea"/>
              </a:rPr>
            </a:br>
            <a:r>
              <a:rPr lang="en-US" altLang="vi-VN" sz="5335" b="1" dirty="0">
                <a:solidFill>
                  <a:srgbClr val="FF0000"/>
                </a:solidFill>
                <a:latin typeface="Times New Roman" panose="02020603050405020304" charset="0"/>
                <a:sym typeface="+mn-ea"/>
              </a:rPr>
              <a:t>1. Nhân vật Lão Hạc</a:t>
            </a:r>
            <a:br>
              <a:rPr lang="en-US" altLang="vi-VN" sz="5335" b="1" dirty="0">
                <a:latin typeface="Times New Roman" panose="02020603050405020304" charset="0"/>
              </a:rPr>
            </a:br>
            <a:endParaRPr lang="en-GB" altLang="en-US" sz="5335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0" y="1161415"/>
            <a:ext cx="6518910" cy="4159250"/>
          </a:xfrm>
        </p:spPr>
        <p:txBody>
          <a:bodyPr>
            <a:normAutofit/>
          </a:bodyPr>
          <a:lstStyle/>
          <a:p>
            <a:pPr marL="0" indent="0" algn="ctr" eaLnBrk="1" hangingPunct="1">
              <a:spcBef>
                <a:spcPct val="50000"/>
              </a:spcBef>
              <a:buNone/>
            </a:pPr>
            <a:r>
              <a:rPr lang="en-GB" sz="4800" b="1" i="1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→ </a:t>
            </a:r>
            <a:r>
              <a:rPr lang="en-US" altLang="vi-VN" sz="4800" b="1" i="1" dirty="0">
                <a:latin typeface="Times New Roman" panose="02020603050405020304" charset="0"/>
                <a:cs typeface="Times New Roman" panose="02020603050405020304" charset="0"/>
                <a:sym typeface="+mn-ea"/>
              </a:rPr>
              <a:t>Bộc lộ rõ số phận và tính cách của Lão Hạc cũng như những người nông dân. Đồng thời tố cáo hiên thực xã hội lúc bấy giờ.</a:t>
            </a:r>
            <a:endParaRPr lang="en-US" altLang="vi-VN" sz="4800" b="1" i="1" dirty="0">
              <a:latin typeface="Times New Roman" panose="02020603050405020304" charset="0"/>
              <a:cs typeface="Times New Roman" panose="02020603050405020304" charset="0"/>
            </a:endParaRPr>
          </a:p>
          <a:p>
            <a:pPr marL="0" indent="0" algn="ctr" eaLnBrk="1" hangingPunct="1">
              <a:spcBef>
                <a:spcPct val="50000"/>
              </a:spcBef>
              <a:buNone/>
            </a:pPr>
            <a:endParaRPr lang="en-GB" sz="4800" b="1" i="1" dirty="0" err="1">
              <a:gradFill>
                <a:gsLst>
                  <a:gs pos="0">
                    <a:srgbClr val="FE4444"/>
                  </a:gs>
                  <a:gs pos="100000">
                    <a:srgbClr val="832B2B"/>
                  </a:gs>
                </a:gsLst>
                <a:lin scaled="0"/>
              </a:gra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marL="0" indent="0">
              <a:buNone/>
            </a:pPr>
            <a:endParaRPr lang="en-GB" altLang="en-US" sz="4800" b="1" dirty="0"/>
          </a:p>
        </p:txBody>
      </p:sp>
      <p:sp>
        <p:nvSpPr>
          <p:cNvPr id="6" name="Rounded Rectangular Callout 5"/>
          <p:cNvSpPr/>
          <p:nvPr/>
        </p:nvSpPr>
        <p:spPr>
          <a:xfrm>
            <a:off x="7534910" y="1161415"/>
            <a:ext cx="4288790" cy="4932045"/>
          </a:xfrm>
          <a:prstGeom prst="wedgeRoundRectCallou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altLang="en-US" sz="4400" b="1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Qua </a:t>
            </a:r>
            <a:r>
              <a:rPr lang="en-GB" altLang="en-US" sz="4400" b="1" dirty="0" err="1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cái</a:t>
            </a:r>
            <a:r>
              <a:rPr lang="en-GB" altLang="en-US" sz="4400" b="1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GB" altLang="en-US" sz="4400" b="1" dirty="0" err="1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chết</a:t>
            </a:r>
            <a:r>
              <a:rPr lang="en-GB" altLang="en-US" sz="4400" b="1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GB" altLang="en-US" sz="4400" b="1" dirty="0" err="1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đó</a:t>
            </a:r>
            <a:r>
              <a:rPr lang="en-GB" altLang="en-US" sz="4400" b="1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GB" altLang="en-US" sz="4400" b="1" dirty="0" err="1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em</a:t>
            </a:r>
            <a:r>
              <a:rPr lang="en-GB" altLang="en-US" sz="4400" b="1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GB" altLang="en-US" sz="4400" b="1" dirty="0" err="1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nghĩ</a:t>
            </a:r>
            <a:r>
              <a:rPr lang="en-GB" altLang="en-US" sz="4400" b="1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GB" altLang="en-US" sz="4400" b="1" dirty="0" err="1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gì</a:t>
            </a:r>
            <a:r>
              <a:rPr lang="en-GB" altLang="en-US" sz="4400" b="1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GB" altLang="en-US" sz="4400" b="1" dirty="0" err="1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về</a:t>
            </a:r>
            <a:r>
              <a:rPr lang="en-GB" altLang="en-US" sz="4400" b="1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GB" altLang="en-US" sz="4400" b="1" dirty="0" err="1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lão</a:t>
            </a:r>
            <a:r>
              <a:rPr lang="en-GB" altLang="en-US" sz="4400" b="1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GB" altLang="en-US" sz="4400" b="1" dirty="0" err="1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Hạc</a:t>
            </a:r>
            <a:r>
              <a:rPr lang="en-GB" altLang="en-US" sz="4400" b="1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 và </a:t>
            </a:r>
            <a:r>
              <a:rPr lang="en-GB" altLang="en-US" sz="4400" b="1" dirty="0" err="1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xã</a:t>
            </a:r>
            <a:r>
              <a:rPr lang="en-GB" altLang="en-US" sz="4400" b="1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GB" altLang="en-US" sz="4400" b="1" dirty="0" err="1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hội</a:t>
            </a:r>
            <a:r>
              <a:rPr lang="en-GB" altLang="en-US" sz="4400" b="1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GB" altLang="en-US" sz="4400" b="1" dirty="0" err="1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thực</a:t>
            </a:r>
            <a:r>
              <a:rPr lang="en-GB" altLang="en-US" sz="4400" b="1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GB" altLang="en-US" sz="4400" b="1" dirty="0" err="1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dân</a:t>
            </a:r>
            <a:r>
              <a:rPr lang="en-GB" altLang="en-US" sz="4400" b="1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GB" altLang="en-US" sz="4400" b="1" dirty="0" err="1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nửa</a:t>
            </a:r>
            <a:r>
              <a:rPr lang="en-GB" altLang="en-US" sz="4400" b="1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GB" altLang="en-US" sz="4400" b="1" dirty="0" err="1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phong</a:t>
            </a:r>
            <a:r>
              <a:rPr lang="en-GB" altLang="en-US" sz="4400" b="1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GB" altLang="en-US" sz="4400" b="1" dirty="0" err="1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kiến</a:t>
            </a:r>
            <a:r>
              <a:rPr lang="en-GB" altLang="en-US" sz="4400" b="1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.</a:t>
            </a:r>
            <a:endParaRPr lang="en-GB" altLang="en-US" sz="4400" b="1" dirty="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6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6" name="Line 6"/>
          <p:cNvSpPr/>
          <p:nvPr/>
        </p:nvSpPr>
        <p:spPr>
          <a:xfrm>
            <a:off x="2208213" y="1628775"/>
            <a:ext cx="0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5848" name="Line 9"/>
          <p:cNvSpPr/>
          <p:nvPr/>
        </p:nvSpPr>
        <p:spPr>
          <a:xfrm>
            <a:off x="6240463" y="1484313"/>
            <a:ext cx="0" cy="5373687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6891" name="Text Box 27"/>
          <p:cNvSpPr txBox="1"/>
          <p:nvPr/>
        </p:nvSpPr>
        <p:spPr>
          <a:xfrm>
            <a:off x="-635" y="1044575"/>
            <a:ext cx="6047740" cy="138366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vi-VN" sz="2800" dirty="0">
                <a:latin typeface="Times New Roman" panose="02020603050405020304" charset="0"/>
              </a:rPr>
              <a:t>- Tình cảm: An ủi, sẻ chia, xót thương, đồng cảm với tình cảnh khốn khổ của Lão Hạc.</a:t>
            </a:r>
            <a:endParaRPr lang="en-US" altLang="vi-VN" sz="2800" dirty="0">
              <a:latin typeface="Times New Roman" panose="02020603050405020304" charset="0"/>
            </a:endParaRPr>
          </a:p>
        </p:txBody>
      </p:sp>
      <p:sp>
        <p:nvSpPr>
          <p:cNvPr id="36892" name="Text Box 28"/>
          <p:cNvSpPr txBox="1"/>
          <p:nvPr/>
        </p:nvSpPr>
        <p:spPr>
          <a:xfrm>
            <a:off x="0" y="2665730"/>
            <a:ext cx="6240145" cy="289179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  <a:buChar char="-"/>
            </a:pPr>
            <a:r>
              <a:rPr lang="en-US" altLang="vi-VN" sz="2800" dirty="0">
                <a:latin typeface="Times New Roman" panose="02020603050405020304" charset="0"/>
              </a:rPr>
              <a:t>Ý nghĩ</a:t>
            </a:r>
            <a:r>
              <a:rPr lang="en-GB" altLang="en-US" sz="2800" dirty="0">
                <a:latin typeface="Times New Roman" panose="02020603050405020304" charset="0"/>
              </a:rPr>
              <a:t>a</a:t>
            </a:r>
            <a:r>
              <a:rPr lang="en-US" altLang="vi-VN" sz="2800" dirty="0">
                <a:latin typeface="Times New Roman" panose="02020603050405020304" charset="0"/>
              </a:rPr>
              <a:t>: + Cuộc đời quả thật đáng buồn vì con người có nhân cách cao đẹp như Lão Hạc mà không được sống.</a:t>
            </a:r>
            <a:endParaRPr lang="en-US" altLang="vi-VN" sz="2800" dirty="0">
              <a:latin typeface="Times New Roman" panose="02020603050405020304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en-US" altLang="vi-VN" sz="2800" dirty="0">
                <a:latin typeface="Times New Roman" panose="02020603050405020304" charset="0"/>
              </a:rPr>
              <a:t>+ Chao ôi!....Nói lên một thái độ sống, phải có tình thương và cách nhìn chiều sâu.</a:t>
            </a:r>
            <a:endParaRPr lang="en-US" altLang="vi-VN" sz="2800" dirty="0">
              <a:latin typeface="Times New Roman" panose="02020603050405020304" charset="0"/>
            </a:endParaRPr>
          </a:p>
        </p:txBody>
      </p:sp>
      <p:sp>
        <p:nvSpPr>
          <p:cNvPr id="36893" name="AutoShape 29"/>
          <p:cNvSpPr/>
          <p:nvPr/>
        </p:nvSpPr>
        <p:spPr>
          <a:xfrm>
            <a:off x="0" y="6058535"/>
            <a:ext cx="825500" cy="360045"/>
          </a:xfrm>
          <a:prstGeom prst="rightArrow">
            <a:avLst>
              <a:gd name="adj1" fmla="val 50000"/>
              <a:gd name="adj2" fmla="val 62445"/>
            </a:avLst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/>
          <a:lstStyle/>
          <a:p>
            <a:pPr eaLnBrk="1" hangingPunct="1"/>
            <a:endParaRPr lang="vi-VN" altLang="x-none" dirty="0">
              <a:latin typeface="Tahoma" panose="020B0604030504040204" pitchFamily="34" charset="0"/>
            </a:endParaRPr>
          </a:p>
        </p:txBody>
      </p:sp>
      <p:sp>
        <p:nvSpPr>
          <p:cNvPr id="36894" name="Text Box 30"/>
          <p:cNvSpPr txBox="1"/>
          <p:nvPr/>
        </p:nvSpPr>
        <p:spPr>
          <a:xfrm>
            <a:off x="945515" y="5768975"/>
            <a:ext cx="4692650" cy="953135"/>
          </a:xfrm>
          <a:prstGeom prst="rect">
            <a:avLst/>
          </a:prstGeom>
          <a:solidFill>
            <a:schemeClr val="hlink"/>
          </a:solidFill>
          <a:ln w="9525">
            <a:noFill/>
          </a:ln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vi-VN" sz="2800" b="1" dirty="0">
                <a:solidFill>
                  <a:schemeClr val="bg1"/>
                </a:solidFill>
                <a:latin typeface="Times New Roman" panose="02020603050405020304" charset="0"/>
              </a:rPr>
              <a:t>Có lòng nhân ái, hiểu đời, hiểu người, trọng nhân cách.</a:t>
            </a:r>
            <a:endParaRPr lang="en-US" altLang="vi-VN" sz="2800" b="1" dirty="0">
              <a:solidFill>
                <a:schemeClr val="bg1"/>
              </a:solidFill>
              <a:latin typeface="Times New Roman" panose="02020603050405020304" charset="0"/>
            </a:endParaRPr>
          </a:p>
        </p:txBody>
      </p:sp>
      <p:sp>
        <p:nvSpPr>
          <p:cNvPr id="36897" name="Text Box 33"/>
          <p:cNvSpPr txBox="1"/>
          <p:nvPr/>
        </p:nvSpPr>
        <p:spPr>
          <a:xfrm>
            <a:off x="6365875" y="1628775"/>
            <a:ext cx="5370195" cy="95313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vi-VN" sz="2800" dirty="0">
                <a:latin typeface="Times New Roman" panose="02020603050405020304" charset="0"/>
              </a:rPr>
              <a:t>- Là người hàng xóm đáng tin cậy của Lão Hạc.Là người chứng kiến.</a:t>
            </a:r>
            <a:endParaRPr lang="en-US" altLang="vi-VN" sz="2800" dirty="0">
              <a:latin typeface="Times New Roman" panose="02020603050405020304" charset="0"/>
            </a:endParaRPr>
          </a:p>
        </p:txBody>
      </p:sp>
      <p:sp>
        <p:nvSpPr>
          <p:cNvPr id="35855" name="Text Box 35"/>
          <p:cNvSpPr txBox="1"/>
          <p:nvPr/>
        </p:nvSpPr>
        <p:spPr>
          <a:xfrm>
            <a:off x="6527800" y="2997200"/>
            <a:ext cx="3671888" cy="38354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endParaRPr lang="vi-VN" altLang="vi-VN" sz="1900" dirty="0">
              <a:latin typeface="Times New Roman" panose="02020603050405020304" charset="0"/>
            </a:endParaRPr>
          </a:p>
        </p:txBody>
      </p:sp>
      <p:sp>
        <p:nvSpPr>
          <p:cNvPr id="36900" name="Text Box 36"/>
          <p:cNvSpPr txBox="1"/>
          <p:nvPr/>
        </p:nvSpPr>
        <p:spPr>
          <a:xfrm>
            <a:off x="6420485" y="2693670"/>
            <a:ext cx="5314950" cy="181483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vi-VN" sz="2800" dirty="0">
                <a:latin typeface="Times New Roman" panose="02020603050405020304" charset="0"/>
              </a:rPr>
              <a:t>- Ôm choàng lấy lão mà òa lên khóc. Mời ăn khoai, uống nước chè, lắng nghe lão Hạc kể chuyện, </a:t>
            </a:r>
            <a:r>
              <a:rPr lang="en-GB" altLang="en-US" sz="2800" dirty="0">
                <a:latin typeface="Times New Roman" panose="02020603050405020304" charset="0"/>
              </a:rPr>
              <a:t>n</a:t>
            </a:r>
            <a:r>
              <a:rPr lang="en-US" altLang="vi-VN" sz="2800" dirty="0">
                <a:latin typeface="Times New Roman" panose="02020603050405020304" charset="0"/>
              </a:rPr>
              <a:t>hận giữ dùm tiền cho lão.</a:t>
            </a:r>
            <a:endParaRPr lang="en-US" altLang="vi-VN" sz="2800" dirty="0">
              <a:latin typeface="Times New Roman" panose="02020603050405020304" charset="0"/>
            </a:endParaRPr>
          </a:p>
        </p:txBody>
      </p:sp>
      <p:sp>
        <p:nvSpPr>
          <p:cNvPr id="36903" name="Text Box 39"/>
          <p:cNvSpPr txBox="1"/>
          <p:nvPr/>
        </p:nvSpPr>
        <p:spPr>
          <a:xfrm>
            <a:off x="6527800" y="4646930"/>
            <a:ext cx="5090160" cy="138366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vi-VN" sz="1900" dirty="0">
                <a:latin typeface="Times New Roman" panose="02020603050405020304" charset="0"/>
              </a:rPr>
              <a:t>-</a:t>
            </a:r>
            <a:r>
              <a:rPr lang="en-US" altLang="vi-VN" sz="2800" dirty="0">
                <a:latin typeface="Times New Roman" panose="02020603050405020304" charset="0"/>
              </a:rPr>
              <a:t> Đây là lời triết lý lẫn cảm xúc trữ tình của Nam Cao, khẳng định một thái độ sống không hời hợt.</a:t>
            </a:r>
            <a:endParaRPr lang="en-US" altLang="vi-VN" sz="2800" dirty="0">
              <a:latin typeface="Times New Roman" panose="02020603050405020304" charset="0"/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-520700" y="147955"/>
            <a:ext cx="7360920" cy="774065"/>
          </a:xfrm>
        </p:spPr>
        <p:txBody>
          <a:bodyPr>
            <a:normAutofit fontScale="90000"/>
          </a:bodyPr>
          <a:lstStyle/>
          <a:p>
            <a:pPr algn="ctr"/>
            <a:br>
              <a:rPr lang="en-US" altLang="vi-VN" b="1" dirty="0">
                <a:latin typeface="Times New Roman" panose="02020603050405020304" charset="0"/>
                <a:sym typeface="+mn-ea"/>
              </a:rPr>
            </a:br>
            <a:r>
              <a:rPr lang="en-GB" altLang="vi-VN" sz="5335" b="1" dirty="0">
                <a:solidFill>
                  <a:srgbClr val="FF0000"/>
                </a:solidFill>
                <a:latin typeface="Times New Roman" panose="02020603050405020304" charset="0"/>
                <a:sym typeface="+mn-ea"/>
              </a:rPr>
              <a:t>2</a:t>
            </a:r>
            <a:r>
              <a:rPr lang="en-US" altLang="vi-VN" sz="5335" b="1" dirty="0">
                <a:solidFill>
                  <a:srgbClr val="FF0000"/>
                </a:solidFill>
                <a:latin typeface="Times New Roman" panose="02020603050405020304" charset="0"/>
                <a:sym typeface="+mn-ea"/>
              </a:rPr>
              <a:t>. Nhân vật </a:t>
            </a:r>
            <a:r>
              <a:rPr lang="en-GB" altLang="en-US" sz="5335" b="1" dirty="0">
                <a:solidFill>
                  <a:srgbClr val="FF0000"/>
                </a:solidFill>
                <a:latin typeface="Times New Roman" panose="02020603050405020304" charset="0"/>
                <a:sym typeface="+mn-ea"/>
              </a:rPr>
              <a:t>ông Giáo</a:t>
            </a:r>
            <a:br>
              <a:rPr lang="en-US" altLang="vi-VN" sz="5335" b="1" dirty="0">
                <a:latin typeface="Times New Roman" panose="02020603050405020304" charset="0"/>
              </a:rPr>
            </a:br>
            <a:endParaRPr lang="en-GB" altLang="en-US" sz="5335" dirty="0"/>
          </a:p>
        </p:txBody>
      </p:sp>
      <p:sp>
        <p:nvSpPr>
          <p:cNvPr id="2" name="Speech Bubble: Oval 1"/>
          <p:cNvSpPr/>
          <p:nvPr/>
        </p:nvSpPr>
        <p:spPr>
          <a:xfrm>
            <a:off x="5852160" y="256540"/>
            <a:ext cx="7360920" cy="1189355"/>
          </a:xfrm>
          <a:prstGeom prst="wedgeEllipse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Ông </a:t>
            </a:r>
            <a:r>
              <a:rPr lang="en-US" dirty="0" err="1"/>
              <a:t>giáo</a:t>
            </a:r>
            <a:r>
              <a:rPr lang="en-US" dirty="0"/>
              <a:t> đồng </a:t>
            </a:r>
            <a:r>
              <a:rPr lang="en-US" dirty="0" err="1"/>
              <a:t>vai</a:t>
            </a:r>
            <a:r>
              <a:rPr lang="en-US" dirty="0"/>
              <a:t> </a:t>
            </a:r>
            <a:r>
              <a:rPr lang="en-US" dirty="0" err="1"/>
              <a:t>trò</a:t>
            </a:r>
            <a:r>
              <a:rPr lang="en-US" dirty="0"/>
              <a:t> </a:t>
            </a:r>
            <a:r>
              <a:rPr lang="en-US" dirty="0" err="1"/>
              <a:t>gìrong</a:t>
            </a:r>
            <a:r>
              <a:rPr lang="en-US" dirty="0"/>
              <a:t> </a:t>
            </a:r>
            <a:r>
              <a:rPr lang="en-US" dirty="0" err="1"/>
              <a:t>truyện</a:t>
            </a:r>
            <a:r>
              <a:rPr lang="en-US" dirty="0"/>
              <a:t>?</a:t>
            </a:r>
            <a:endParaRPr lang="en-US" dirty="0"/>
          </a:p>
          <a:p>
            <a:pPr algn="ctr"/>
            <a:r>
              <a:rPr lang="en-US" dirty="0"/>
              <a:t>Ông </a:t>
            </a:r>
            <a:r>
              <a:rPr lang="en-US" dirty="0" err="1"/>
              <a:t>đã</a:t>
            </a:r>
            <a:r>
              <a:rPr lang="en-US" dirty="0"/>
              <a:t> </a:t>
            </a:r>
            <a:r>
              <a:rPr lang="en-US" dirty="0" err="1"/>
              <a:t>có</a:t>
            </a:r>
            <a:r>
              <a:rPr lang="en-US" dirty="0"/>
              <a:t> những </a:t>
            </a:r>
            <a:r>
              <a:rPr lang="en-US" dirty="0" err="1"/>
              <a:t>hành</a:t>
            </a:r>
            <a:r>
              <a:rPr lang="en-US" dirty="0"/>
              <a:t> </a:t>
            </a:r>
            <a:r>
              <a:rPr lang="en-US" dirty="0" err="1"/>
              <a:t>động</a:t>
            </a:r>
            <a:r>
              <a:rPr lang="en-US" dirty="0"/>
              <a:t> </a:t>
            </a:r>
            <a:r>
              <a:rPr lang="en-US" dirty="0" err="1"/>
              <a:t>gì</a:t>
            </a:r>
            <a:r>
              <a:rPr lang="en-US" dirty="0"/>
              <a:t> </a:t>
            </a:r>
            <a:r>
              <a:rPr lang="en-US" dirty="0" err="1"/>
              <a:t>đối</a:t>
            </a:r>
            <a:r>
              <a:rPr lang="en-US" dirty="0"/>
              <a:t> </a:t>
            </a:r>
            <a:r>
              <a:rPr lang="en-US" dirty="0" err="1"/>
              <a:t>với</a:t>
            </a:r>
            <a:r>
              <a:rPr lang="en-US" dirty="0"/>
              <a:t> </a:t>
            </a:r>
            <a:r>
              <a:rPr lang="en-US" dirty="0" err="1"/>
              <a:t>Lão</a:t>
            </a:r>
            <a:r>
              <a:rPr lang="en-US" dirty="0"/>
              <a:t> </a:t>
            </a:r>
            <a:r>
              <a:rPr lang="en-US" dirty="0" err="1"/>
              <a:t>Hạc</a:t>
            </a:r>
            <a:endParaRPr lang="en-US" dirty="0"/>
          </a:p>
          <a:p>
            <a:pPr algn="ctr"/>
            <a:r>
              <a:rPr lang="en-US" dirty="0"/>
              <a:t>Tìm và nhận </a:t>
            </a:r>
            <a:r>
              <a:rPr lang="en-US" dirty="0" err="1"/>
              <a:t>xét</a:t>
            </a:r>
            <a:r>
              <a:rPr lang="en-US" dirty="0"/>
              <a:t> những câu </a:t>
            </a:r>
            <a:r>
              <a:rPr lang="en-US" dirty="0" err="1"/>
              <a:t>nói</a:t>
            </a:r>
            <a:r>
              <a:rPr lang="en-US" dirty="0"/>
              <a:t> </a:t>
            </a:r>
            <a:r>
              <a:rPr lang="en-US" dirty="0" err="1"/>
              <a:t>của</a:t>
            </a:r>
            <a:r>
              <a:rPr lang="en-US" dirty="0"/>
              <a:t> </a:t>
            </a:r>
            <a:r>
              <a:rPr lang="en-US" dirty="0" err="1"/>
              <a:t>ông</a:t>
            </a:r>
            <a:r>
              <a:rPr lang="en-US" dirty="0"/>
              <a:t> ?</a:t>
            </a:r>
            <a:endParaRPr lang="en-US" dirty="0"/>
          </a:p>
        </p:txBody>
      </p:sp>
    </p:spTree>
  </p:cSld>
  <p:clrMapOvr>
    <a:masterClrMapping/>
  </p:clrMapOvr>
  <p:transition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68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68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69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69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68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68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68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68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9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689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689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69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69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68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68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91" grpId="0"/>
      <p:bldP spid="36894" grpId="0" animBg="1"/>
      <p:bldP spid="36897" grpId="0"/>
      <p:bldP spid="36900" grpId="0"/>
      <p:bldP spid="8" grpId="1"/>
      <p:bldP spid="2" grpId="0" animBg="1"/>
      <p:bldP spid="2" grpId="1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/>
          </p:cNvSpPr>
          <p:nvPr>
            <p:ph type="title"/>
          </p:nvPr>
        </p:nvSpPr>
        <p:spPr>
          <a:xfrm>
            <a:off x="2640013" y="188913"/>
            <a:ext cx="7543800" cy="1431925"/>
          </a:xfrm>
        </p:spPr>
        <p:txBody>
          <a:bodyPr vert="horz" wrap="square" lIns="91440" tIns="45720" rIns="91440" bIns="45720" anchor="t" anchorCtr="1"/>
          <a:lstStyle/>
          <a:p>
            <a:pPr>
              <a:buNone/>
            </a:pPr>
            <a:r>
              <a:rPr lang="en-US" altLang="vi-VN" b="1" dirty="0"/>
              <a:t>	</a:t>
            </a:r>
            <a:r>
              <a:rPr lang="en-US" altLang="vi-VN" sz="4800" b="1" dirty="0">
                <a:solidFill>
                  <a:schemeClr val="accent2"/>
                </a:solidFill>
                <a:latin typeface="Times New Roman" panose="02020603050405020304" charset="0"/>
                <a:cs typeface="Times New Roman" panose="02020603050405020304" charset="0"/>
              </a:rPr>
              <a:t>LÃO HẠC</a:t>
            </a:r>
            <a:endParaRPr lang="en-US" altLang="vi-VN" sz="4800" b="1" dirty="0">
              <a:solidFill>
                <a:schemeClr val="accent2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36868" name="Rectangle 4"/>
          <p:cNvSpPr/>
          <p:nvPr/>
        </p:nvSpPr>
        <p:spPr>
          <a:xfrm>
            <a:off x="6380798" y="914083"/>
            <a:ext cx="936625" cy="288925"/>
          </a:xfrm>
          <a:prstGeom prst="rect">
            <a:avLst/>
          </a:prstGeom>
          <a:solidFill>
            <a:schemeClr val="bg1"/>
          </a:solidFill>
          <a:ln w="9525" cap="flat" cmpd="sng">
            <a:solidFill>
              <a:schemeClr val="bg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/>
          <a:lstStyle/>
          <a:p>
            <a:pPr algn="ctr" eaLnBrk="1" hangingPunct="1"/>
            <a:r>
              <a:rPr lang="en-US" altLang="vi-VN" i="1" dirty="0">
                <a:latin typeface="Times New Roman" panose="02020603050405020304" charset="0"/>
              </a:rPr>
              <a:t>(Trích)</a:t>
            </a:r>
            <a:endParaRPr lang="en-US" altLang="vi-VN" i="1" dirty="0">
              <a:latin typeface="Times New Roman" panose="02020603050405020304" charset="0"/>
            </a:endParaRPr>
          </a:p>
        </p:txBody>
      </p:sp>
      <p:sp>
        <p:nvSpPr>
          <p:cNvPr id="36869" name="Text Box 5"/>
          <p:cNvSpPr txBox="1"/>
          <p:nvPr/>
        </p:nvSpPr>
        <p:spPr>
          <a:xfrm>
            <a:off x="8078153" y="1085850"/>
            <a:ext cx="1727200" cy="39878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vi-VN" sz="2000" b="1" i="1" dirty="0">
                <a:latin typeface=".VnCommercial Script" pitchFamily="34" charset="0"/>
              </a:rPr>
              <a:t>(Nam Cao)</a:t>
            </a:r>
            <a:endParaRPr lang="en-US" altLang="vi-VN" sz="2000" b="1" i="1" dirty="0">
              <a:latin typeface=".VnCommercial Script" pitchFamily="34" charset="0"/>
            </a:endParaRPr>
          </a:p>
        </p:txBody>
      </p:sp>
      <p:sp>
        <p:nvSpPr>
          <p:cNvPr id="36870" name="Line 6"/>
          <p:cNvSpPr/>
          <p:nvPr/>
        </p:nvSpPr>
        <p:spPr>
          <a:xfrm>
            <a:off x="2208213" y="1628775"/>
            <a:ext cx="0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6873" name="Text Box 17"/>
          <p:cNvSpPr txBox="1"/>
          <p:nvPr/>
        </p:nvSpPr>
        <p:spPr>
          <a:xfrm>
            <a:off x="6527800" y="2997200"/>
            <a:ext cx="3671888" cy="38354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endParaRPr lang="vi-VN" altLang="vi-VN" sz="1900" dirty="0">
              <a:latin typeface="Times New Roman" panose="02020603050405020304" charset="0"/>
            </a:endParaRPr>
          </a:p>
        </p:txBody>
      </p:sp>
      <p:sp>
        <p:nvSpPr>
          <p:cNvPr id="42009" name="Text Box 25"/>
          <p:cNvSpPr txBox="1"/>
          <p:nvPr/>
        </p:nvSpPr>
        <p:spPr>
          <a:xfrm>
            <a:off x="408305" y="970280"/>
            <a:ext cx="4603115" cy="64516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vi-VN" sz="3600" b="1" dirty="0">
                <a:solidFill>
                  <a:srgbClr val="FF0000"/>
                </a:solidFill>
                <a:latin typeface="Times New Roman" panose="02020603050405020304" charset="0"/>
              </a:rPr>
              <a:t>III </a:t>
            </a:r>
            <a:r>
              <a:rPr lang="en-US" altLang="vi-VN" sz="3600" b="1" dirty="0" err="1">
                <a:solidFill>
                  <a:srgbClr val="FF0000"/>
                </a:solidFill>
                <a:latin typeface="Times New Roman" panose="02020603050405020304" charset="0"/>
              </a:rPr>
              <a:t>Tổng</a:t>
            </a:r>
            <a:r>
              <a:rPr lang="en-US" altLang="vi-VN" sz="3600" b="1" dirty="0">
                <a:solidFill>
                  <a:srgbClr val="FF0000"/>
                </a:solidFill>
                <a:latin typeface="Times New Roman" panose="02020603050405020304" charset="0"/>
              </a:rPr>
              <a:t> </a:t>
            </a:r>
            <a:r>
              <a:rPr lang="en-US" altLang="vi-VN" sz="3600" b="1" dirty="0" err="1">
                <a:solidFill>
                  <a:srgbClr val="FF0000"/>
                </a:solidFill>
                <a:latin typeface="Times New Roman" panose="02020603050405020304" charset="0"/>
              </a:rPr>
              <a:t>kết</a:t>
            </a:r>
            <a:endParaRPr lang="en-US" altLang="vi-VN" sz="3600" b="1" dirty="0">
              <a:solidFill>
                <a:srgbClr val="FF0000"/>
              </a:solidFill>
              <a:latin typeface="Times New Roman" panose="02020603050405020304" charset="0"/>
            </a:endParaRPr>
          </a:p>
        </p:txBody>
      </p:sp>
      <p:sp>
        <p:nvSpPr>
          <p:cNvPr id="42011" name="Text Box 27"/>
          <p:cNvSpPr txBox="1"/>
          <p:nvPr/>
        </p:nvSpPr>
        <p:spPr>
          <a:xfrm>
            <a:off x="549275" y="1798320"/>
            <a:ext cx="11343005" cy="3046988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vi-VN" sz="3200" dirty="0">
                <a:latin typeface="Times New Roman" panose="02020603050405020304" charset="0"/>
              </a:rPr>
              <a:t>- </a:t>
            </a:r>
            <a:r>
              <a:rPr lang="en-US" altLang="vi-VN" sz="3200" dirty="0" err="1">
                <a:latin typeface="Times New Roman" panose="02020603050405020304" charset="0"/>
              </a:rPr>
              <a:t>Số</a:t>
            </a:r>
            <a:r>
              <a:rPr lang="en-US" altLang="vi-VN" sz="3200" dirty="0">
                <a:latin typeface="Times New Roman" panose="02020603050405020304" charset="0"/>
              </a:rPr>
              <a:t> phận </a:t>
            </a:r>
            <a:r>
              <a:rPr lang="en-US" altLang="vi-VN" sz="3200" dirty="0" err="1">
                <a:latin typeface="Times New Roman" panose="02020603050405020304" charset="0"/>
              </a:rPr>
              <a:t>của</a:t>
            </a:r>
            <a:r>
              <a:rPr lang="en-US" altLang="vi-VN" sz="3200" dirty="0">
                <a:latin typeface="Times New Roman" panose="02020603050405020304" charset="0"/>
              </a:rPr>
              <a:t> người </a:t>
            </a:r>
            <a:r>
              <a:rPr lang="en-US" altLang="vi-VN" sz="3200" dirty="0" err="1">
                <a:latin typeface="Times New Roman" panose="02020603050405020304" charset="0"/>
              </a:rPr>
              <a:t>nông</a:t>
            </a:r>
            <a:r>
              <a:rPr lang="en-US" altLang="vi-VN" sz="3200" dirty="0">
                <a:latin typeface="Times New Roman" panose="02020603050405020304" charset="0"/>
              </a:rPr>
              <a:t> </a:t>
            </a:r>
            <a:r>
              <a:rPr lang="en-US" altLang="vi-VN" sz="3200" dirty="0" err="1">
                <a:latin typeface="Times New Roman" panose="02020603050405020304" charset="0"/>
              </a:rPr>
              <a:t>dân</a:t>
            </a:r>
            <a:r>
              <a:rPr lang="en-US" altLang="vi-VN" sz="3200" dirty="0">
                <a:latin typeface="Times New Roman" panose="02020603050405020304" charset="0"/>
              </a:rPr>
              <a:t> </a:t>
            </a:r>
            <a:r>
              <a:rPr lang="en-US" altLang="vi-VN" sz="3200" dirty="0" err="1">
                <a:latin typeface="Times New Roman" panose="02020603050405020304" charset="0"/>
              </a:rPr>
              <a:t>trong</a:t>
            </a:r>
            <a:r>
              <a:rPr lang="en-US" altLang="vi-VN" sz="3200" dirty="0">
                <a:latin typeface="Times New Roman" panose="02020603050405020304" charset="0"/>
              </a:rPr>
              <a:t> </a:t>
            </a:r>
            <a:r>
              <a:rPr lang="en-US" altLang="vi-VN" sz="3200" dirty="0" err="1">
                <a:latin typeface="Times New Roman" panose="02020603050405020304" charset="0"/>
              </a:rPr>
              <a:t>xã</a:t>
            </a:r>
            <a:r>
              <a:rPr lang="en-US" altLang="vi-VN" sz="3200" dirty="0">
                <a:latin typeface="Times New Roman" panose="02020603050405020304" charset="0"/>
              </a:rPr>
              <a:t> </a:t>
            </a:r>
            <a:r>
              <a:rPr lang="en-US" altLang="vi-VN" sz="3200" dirty="0" err="1">
                <a:latin typeface="Times New Roman" panose="02020603050405020304" charset="0"/>
              </a:rPr>
              <a:t>hội</a:t>
            </a:r>
            <a:r>
              <a:rPr lang="en-US" altLang="vi-VN" sz="3200" dirty="0">
                <a:latin typeface="Times New Roman" panose="02020603050405020304" charset="0"/>
              </a:rPr>
              <a:t> </a:t>
            </a:r>
            <a:r>
              <a:rPr lang="en-US" altLang="vi-VN" sz="3200" dirty="0" err="1">
                <a:latin typeface="Times New Roman" panose="02020603050405020304" charset="0"/>
              </a:rPr>
              <a:t>cũ</a:t>
            </a:r>
            <a:r>
              <a:rPr lang="en-US" altLang="vi-VN" sz="3200" dirty="0">
                <a:latin typeface="Times New Roman" panose="02020603050405020304" charset="0"/>
              </a:rPr>
              <a:t> và phẩm </a:t>
            </a:r>
            <a:r>
              <a:rPr lang="en-US" altLang="vi-VN" sz="3200" dirty="0" err="1">
                <a:latin typeface="Times New Roman" panose="02020603050405020304" charset="0"/>
              </a:rPr>
              <a:t>chất</a:t>
            </a:r>
            <a:r>
              <a:rPr lang="en-US" altLang="vi-VN" sz="3200" dirty="0">
                <a:latin typeface="Times New Roman" panose="02020603050405020304" charset="0"/>
              </a:rPr>
              <a:t> </a:t>
            </a:r>
            <a:r>
              <a:rPr lang="en-US" altLang="vi-VN" sz="3200" dirty="0" err="1">
                <a:latin typeface="Times New Roman" panose="02020603050405020304" charset="0"/>
              </a:rPr>
              <a:t>cao</a:t>
            </a:r>
            <a:r>
              <a:rPr lang="en-US" altLang="vi-VN" sz="3200" dirty="0">
                <a:latin typeface="Times New Roman" panose="02020603050405020304" charset="0"/>
              </a:rPr>
              <a:t> </a:t>
            </a:r>
            <a:r>
              <a:rPr lang="en-US" altLang="vi-VN" sz="3200" dirty="0" err="1">
                <a:latin typeface="Times New Roman" panose="02020603050405020304" charset="0"/>
              </a:rPr>
              <a:t>quý</a:t>
            </a:r>
            <a:r>
              <a:rPr lang="en-US" altLang="vi-VN" sz="3200" dirty="0">
                <a:latin typeface="Times New Roman" panose="02020603050405020304" charset="0"/>
              </a:rPr>
              <a:t> </a:t>
            </a:r>
            <a:r>
              <a:rPr lang="en-US" altLang="vi-VN" sz="3200" dirty="0" err="1">
                <a:latin typeface="Times New Roman" panose="02020603050405020304" charset="0"/>
              </a:rPr>
              <a:t>tiềm</a:t>
            </a:r>
            <a:r>
              <a:rPr lang="en-US" altLang="vi-VN" sz="3200" dirty="0">
                <a:latin typeface="Times New Roman" panose="02020603050405020304" charset="0"/>
              </a:rPr>
              <a:t> </a:t>
            </a:r>
            <a:r>
              <a:rPr lang="en-US" altLang="vi-VN" sz="3200" dirty="0" err="1">
                <a:latin typeface="Times New Roman" panose="02020603050405020304" charset="0"/>
              </a:rPr>
              <a:t>tàng</a:t>
            </a:r>
            <a:r>
              <a:rPr lang="en-US" altLang="vi-VN" sz="3200" dirty="0">
                <a:latin typeface="Times New Roman" panose="02020603050405020304" charset="0"/>
              </a:rPr>
              <a:t> </a:t>
            </a:r>
            <a:r>
              <a:rPr lang="en-US" altLang="vi-VN" sz="3200" dirty="0" err="1">
                <a:latin typeface="Times New Roman" panose="02020603050405020304" charset="0"/>
              </a:rPr>
              <a:t>của</a:t>
            </a:r>
            <a:r>
              <a:rPr lang="en-US" altLang="vi-VN" sz="3200" dirty="0">
                <a:latin typeface="Times New Roman" panose="02020603050405020304" charset="0"/>
              </a:rPr>
              <a:t> </a:t>
            </a:r>
            <a:r>
              <a:rPr lang="en-US" altLang="vi-VN" sz="3200" dirty="0" err="1">
                <a:latin typeface="Times New Roman" panose="02020603050405020304" charset="0"/>
              </a:rPr>
              <a:t>họ</a:t>
            </a:r>
            <a:r>
              <a:rPr lang="en-US" altLang="vi-VN" sz="3200" dirty="0">
                <a:latin typeface="Times New Roman" panose="02020603050405020304" charset="0"/>
              </a:rPr>
              <a:t>.</a:t>
            </a:r>
            <a:endParaRPr lang="en-US" altLang="vi-VN" sz="3200" dirty="0">
              <a:latin typeface="Times New Roman" panose="02020603050405020304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en-US" altLang="vi-VN" sz="3200" dirty="0">
                <a:latin typeface="Times New Roman" panose="02020603050405020304" charset="0"/>
              </a:rPr>
              <a:t>- </a:t>
            </a:r>
            <a:r>
              <a:rPr lang="en-US" altLang="vi-VN" sz="3200" dirty="0" err="1">
                <a:latin typeface="Times New Roman" panose="02020603050405020304" charset="0"/>
              </a:rPr>
              <a:t>Tấm</a:t>
            </a:r>
            <a:r>
              <a:rPr lang="en-US" altLang="vi-VN" sz="3200" dirty="0">
                <a:latin typeface="Times New Roman" panose="02020603050405020304" charset="0"/>
              </a:rPr>
              <a:t> </a:t>
            </a:r>
            <a:r>
              <a:rPr lang="en-US" altLang="vi-VN" sz="3200" dirty="0" err="1">
                <a:latin typeface="Times New Roman" panose="02020603050405020304" charset="0"/>
              </a:rPr>
              <a:t>lòng</a:t>
            </a:r>
            <a:r>
              <a:rPr lang="en-US" altLang="vi-VN" sz="3200" dirty="0">
                <a:latin typeface="Times New Roman" panose="02020603050405020304" charset="0"/>
              </a:rPr>
              <a:t> yêu </a:t>
            </a:r>
            <a:r>
              <a:rPr lang="en-US" altLang="vi-VN" sz="3200" dirty="0" err="1">
                <a:latin typeface="Times New Roman" panose="02020603050405020304" charset="0"/>
              </a:rPr>
              <a:t>thương</a:t>
            </a:r>
            <a:r>
              <a:rPr lang="en-US" altLang="vi-VN" sz="3200" dirty="0">
                <a:latin typeface="Times New Roman" panose="02020603050405020304" charset="0"/>
              </a:rPr>
              <a:t> </a:t>
            </a:r>
            <a:r>
              <a:rPr lang="en-US" altLang="vi-VN" sz="3200" dirty="0" err="1">
                <a:latin typeface="Times New Roman" panose="02020603050405020304" charset="0"/>
              </a:rPr>
              <a:t>trân</a:t>
            </a:r>
            <a:r>
              <a:rPr lang="en-US" altLang="vi-VN" sz="3200" dirty="0">
                <a:latin typeface="Times New Roman" panose="02020603050405020304" charset="0"/>
              </a:rPr>
              <a:t> </a:t>
            </a:r>
            <a:r>
              <a:rPr lang="en-US" altLang="vi-VN" sz="3200" dirty="0" err="1">
                <a:latin typeface="Times New Roman" panose="02020603050405020304" charset="0"/>
              </a:rPr>
              <a:t>trọng</a:t>
            </a:r>
            <a:r>
              <a:rPr lang="en-US" altLang="vi-VN" sz="3200" dirty="0">
                <a:latin typeface="Times New Roman" panose="02020603050405020304" charset="0"/>
              </a:rPr>
              <a:t> </a:t>
            </a:r>
            <a:r>
              <a:rPr lang="en-US" altLang="vi-VN" sz="3200" dirty="0" err="1">
                <a:latin typeface="Times New Roman" panose="02020603050405020304" charset="0"/>
              </a:rPr>
              <a:t>đối</a:t>
            </a:r>
            <a:r>
              <a:rPr lang="en-US" altLang="vi-VN" sz="3200" dirty="0">
                <a:latin typeface="Times New Roman" panose="02020603050405020304" charset="0"/>
              </a:rPr>
              <a:t> </a:t>
            </a:r>
            <a:r>
              <a:rPr lang="en-US" altLang="vi-VN" sz="3200" dirty="0" err="1">
                <a:latin typeface="Times New Roman" panose="02020603050405020304" charset="0"/>
              </a:rPr>
              <a:t>với</a:t>
            </a:r>
            <a:r>
              <a:rPr lang="en-US" altLang="vi-VN" sz="3200" dirty="0">
                <a:latin typeface="Times New Roman" panose="02020603050405020304" charset="0"/>
              </a:rPr>
              <a:t> người </a:t>
            </a:r>
            <a:r>
              <a:rPr lang="en-US" altLang="vi-VN" sz="3200" dirty="0" err="1">
                <a:latin typeface="Times New Roman" panose="02020603050405020304" charset="0"/>
              </a:rPr>
              <a:t>nông</a:t>
            </a:r>
            <a:r>
              <a:rPr lang="en-US" altLang="vi-VN" sz="3200" dirty="0">
                <a:latin typeface="Times New Roman" panose="02020603050405020304" charset="0"/>
              </a:rPr>
              <a:t> </a:t>
            </a:r>
            <a:r>
              <a:rPr lang="en-US" altLang="vi-VN" sz="3200" dirty="0" err="1">
                <a:latin typeface="Times New Roman" panose="02020603050405020304" charset="0"/>
              </a:rPr>
              <a:t>dân</a:t>
            </a:r>
            <a:r>
              <a:rPr lang="en-US" altLang="vi-VN" sz="3200" dirty="0">
                <a:latin typeface="Times New Roman" panose="02020603050405020304" charset="0"/>
              </a:rPr>
              <a:t> </a:t>
            </a:r>
            <a:r>
              <a:rPr lang="en-US" altLang="vi-VN" sz="3200" dirty="0" err="1">
                <a:latin typeface="Times New Roman" panose="02020603050405020304" charset="0"/>
              </a:rPr>
              <a:t>của</a:t>
            </a:r>
            <a:r>
              <a:rPr lang="en-US" altLang="vi-VN" sz="3200" dirty="0">
                <a:latin typeface="Times New Roman" panose="02020603050405020304" charset="0"/>
              </a:rPr>
              <a:t> tác </a:t>
            </a:r>
            <a:r>
              <a:rPr lang="en-US" altLang="vi-VN" sz="3200" dirty="0" err="1">
                <a:latin typeface="Times New Roman" panose="02020603050405020304" charset="0"/>
              </a:rPr>
              <a:t>giả</a:t>
            </a:r>
            <a:endParaRPr lang="en-US" altLang="vi-VN" sz="3200" dirty="0">
              <a:latin typeface="Times New Roman" panose="02020603050405020304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en-US" altLang="vi-VN" sz="3200" dirty="0">
                <a:latin typeface="Times New Roman" panose="02020603050405020304" charset="0"/>
              </a:rPr>
              <a:t>- Nghệ </a:t>
            </a:r>
            <a:r>
              <a:rPr lang="en-US" altLang="vi-VN" sz="3200" dirty="0" err="1">
                <a:latin typeface="Times New Roman" panose="02020603050405020304" charset="0"/>
              </a:rPr>
              <a:t>thuật</a:t>
            </a:r>
            <a:r>
              <a:rPr lang="en-US" altLang="vi-VN" sz="3200" dirty="0">
                <a:latin typeface="Times New Roman" panose="02020603050405020304" charset="0"/>
              </a:rPr>
              <a:t> </a:t>
            </a:r>
            <a:r>
              <a:rPr lang="en-US" altLang="vi-VN" sz="3200" dirty="0" err="1">
                <a:latin typeface="Times New Roman" panose="02020603050405020304" charset="0"/>
              </a:rPr>
              <a:t>miêu</a:t>
            </a:r>
            <a:r>
              <a:rPr lang="en-US" altLang="vi-VN" sz="3200" dirty="0">
                <a:latin typeface="Times New Roman" panose="02020603050405020304" charset="0"/>
              </a:rPr>
              <a:t> tả tâm lí </a:t>
            </a:r>
            <a:r>
              <a:rPr lang="en-US" altLang="vi-VN" sz="3200" dirty="0" err="1">
                <a:latin typeface="Times New Roman" panose="02020603050405020304" charset="0"/>
              </a:rPr>
              <a:t>nhân</a:t>
            </a:r>
            <a:r>
              <a:rPr lang="en-US" altLang="vi-VN" sz="3200" dirty="0">
                <a:latin typeface="Times New Roman" panose="02020603050405020304" charset="0"/>
              </a:rPr>
              <a:t> </a:t>
            </a:r>
            <a:r>
              <a:rPr lang="en-US" altLang="vi-VN" sz="3200" dirty="0" err="1">
                <a:latin typeface="Times New Roman" panose="02020603050405020304" charset="0"/>
              </a:rPr>
              <a:t>vật</a:t>
            </a:r>
            <a:r>
              <a:rPr lang="en-US" altLang="vi-VN" sz="3200" dirty="0">
                <a:latin typeface="Times New Roman" panose="02020603050405020304" charset="0"/>
              </a:rPr>
              <a:t> </a:t>
            </a:r>
            <a:r>
              <a:rPr lang="en-US" altLang="vi-VN" sz="3200" dirty="0" err="1">
                <a:latin typeface="Times New Roman" panose="02020603050405020304" charset="0"/>
              </a:rPr>
              <a:t>đặc</a:t>
            </a:r>
            <a:r>
              <a:rPr lang="en-US" altLang="vi-VN" sz="3200" dirty="0">
                <a:latin typeface="Times New Roman" panose="02020603050405020304" charset="0"/>
              </a:rPr>
              <a:t> </a:t>
            </a:r>
            <a:r>
              <a:rPr lang="en-US" altLang="vi-VN" sz="3200" dirty="0" err="1">
                <a:latin typeface="Times New Roman" panose="02020603050405020304" charset="0"/>
              </a:rPr>
              <a:t>sắc</a:t>
            </a:r>
            <a:r>
              <a:rPr lang="en-US" altLang="vi-VN" sz="3200" dirty="0">
                <a:latin typeface="Times New Roman" panose="02020603050405020304" charset="0"/>
              </a:rPr>
              <a:t>.</a:t>
            </a:r>
            <a:endParaRPr lang="en-US" altLang="vi-VN" sz="3200" dirty="0">
              <a:latin typeface="Times New Roman" panose="02020603050405020304" charset="0"/>
            </a:endParaRPr>
          </a:p>
        </p:txBody>
      </p:sp>
    </p:spTree>
  </p:cSld>
  <p:clrMapOvr>
    <a:masterClrMapping/>
  </p:clrMapOvr>
  <p:transition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420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42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" dur="500"/>
                                        <p:tgtEl>
                                          <p:spTgt spid="420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2" dur="500"/>
                                        <p:tgtEl>
                                          <p:spTgt spid="420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009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6"/>
          <p:cNvSpPr/>
          <p:nvPr/>
        </p:nvSpPr>
        <p:spPr>
          <a:xfrm>
            <a:off x="2566988" y="188913"/>
            <a:ext cx="2232025" cy="863600"/>
          </a:xfrm>
          <a:prstGeom prst="rect">
            <a:avLst/>
          </a:prstGeom>
          <a:noFill/>
          <a:ln w="9525">
            <a:noFill/>
          </a:ln>
        </p:spPr>
        <p:txBody>
          <a:bodyPr anchor="ctr" anchorCtr="1"/>
          <a:lstStyle/>
          <a:p>
            <a:pPr algn="ctr"/>
            <a:endParaRPr lang="vi-VN" altLang="vi-VN" sz="2000" i="1" dirty="0">
              <a:latin typeface="Times New Roman" panose="02020603050405020304" charset="0"/>
            </a:endParaRPr>
          </a:p>
        </p:txBody>
      </p:sp>
      <p:sp>
        <p:nvSpPr>
          <p:cNvPr id="37891" name="Line 9"/>
          <p:cNvSpPr/>
          <p:nvPr/>
        </p:nvSpPr>
        <p:spPr>
          <a:xfrm>
            <a:off x="2063750" y="1484313"/>
            <a:ext cx="0" cy="5373687"/>
          </a:xfrm>
          <a:prstGeom prst="line">
            <a:avLst/>
          </a:prstGeom>
          <a:ln w="9525" cap="flat" cmpd="sng">
            <a:solidFill>
              <a:srgbClr val="3D15D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7892" name="Text Box 13"/>
          <p:cNvSpPr txBox="1"/>
          <p:nvPr/>
        </p:nvSpPr>
        <p:spPr>
          <a:xfrm>
            <a:off x="1992313" y="260350"/>
            <a:ext cx="3382962" cy="64516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vi-VN" sz="3600" b="1" dirty="0">
                <a:latin typeface="Times New Roman" panose="02020603050405020304" charset="0"/>
              </a:rPr>
              <a:t>CỦNG CỐ:</a:t>
            </a:r>
            <a:endParaRPr lang="en-US" altLang="vi-VN" sz="3600" b="1" dirty="0">
              <a:latin typeface="Times New Roman" panose="02020603050405020304" charset="0"/>
            </a:endParaRPr>
          </a:p>
        </p:txBody>
      </p:sp>
      <p:sp>
        <p:nvSpPr>
          <p:cNvPr id="43022" name="Text Box 14"/>
          <p:cNvSpPr txBox="1"/>
          <p:nvPr/>
        </p:nvSpPr>
        <p:spPr>
          <a:xfrm>
            <a:off x="2171700" y="741680"/>
            <a:ext cx="9517380" cy="58356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vi-VN" sz="3200" dirty="0">
                <a:latin typeface="Times New Roman" panose="02020603050405020304" charset="0"/>
              </a:rPr>
              <a:t>Câu 1: Truyện Lão Hạc được viết theo thể loại nào?</a:t>
            </a:r>
            <a:endParaRPr lang="en-US" altLang="vi-VN" sz="3200" dirty="0">
              <a:latin typeface="Times New Roman" panose="02020603050405020304" charset="0"/>
            </a:endParaRPr>
          </a:p>
        </p:txBody>
      </p:sp>
      <p:sp>
        <p:nvSpPr>
          <p:cNvPr id="43023" name="Text Box 15"/>
          <p:cNvSpPr txBox="1"/>
          <p:nvPr/>
        </p:nvSpPr>
        <p:spPr>
          <a:xfrm>
            <a:off x="2063750" y="1484313"/>
            <a:ext cx="7056438" cy="58356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vi-VN" sz="3200" dirty="0">
                <a:latin typeface="Times New Roman" panose="02020603050405020304" charset="0"/>
              </a:rPr>
              <a:t>a. Truyện dài</a:t>
            </a:r>
            <a:endParaRPr lang="en-US" altLang="vi-VN" sz="3200" dirty="0">
              <a:latin typeface="Times New Roman" panose="02020603050405020304" charset="0"/>
            </a:endParaRPr>
          </a:p>
        </p:txBody>
      </p:sp>
      <p:sp>
        <p:nvSpPr>
          <p:cNvPr id="43024" name="Text Box 16"/>
          <p:cNvSpPr txBox="1"/>
          <p:nvPr/>
        </p:nvSpPr>
        <p:spPr>
          <a:xfrm>
            <a:off x="5303838" y="1557338"/>
            <a:ext cx="2663825" cy="58356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vi-VN" sz="3200" dirty="0">
                <a:latin typeface="Times New Roman" panose="02020603050405020304" charset="0"/>
              </a:rPr>
              <a:t>b. Truyện ngắn</a:t>
            </a:r>
            <a:endParaRPr lang="en-US" altLang="vi-VN" sz="3200" dirty="0">
              <a:latin typeface="Times New Roman" panose="02020603050405020304" charset="0"/>
            </a:endParaRPr>
          </a:p>
        </p:txBody>
      </p:sp>
      <p:sp>
        <p:nvSpPr>
          <p:cNvPr id="43025" name="Text Box 17"/>
          <p:cNvSpPr txBox="1"/>
          <p:nvPr/>
        </p:nvSpPr>
        <p:spPr>
          <a:xfrm>
            <a:off x="2063750" y="1989455"/>
            <a:ext cx="2735580" cy="58356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vi-VN" sz="3200" dirty="0">
                <a:latin typeface="Times New Roman" panose="02020603050405020304" charset="0"/>
              </a:rPr>
              <a:t>c. Truyện vừa</a:t>
            </a:r>
            <a:endParaRPr lang="en-US" altLang="vi-VN" sz="3200" dirty="0">
              <a:latin typeface="Times New Roman" panose="02020603050405020304" charset="0"/>
            </a:endParaRPr>
          </a:p>
        </p:txBody>
      </p:sp>
      <p:sp>
        <p:nvSpPr>
          <p:cNvPr id="43026" name="Text Box 18"/>
          <p:cNvSpPr txBox="1"/>
          <p:nvPr/>
        </p:nvSpPr>
        <p:spPr>
          <a:xfrm>
            <a:off x="5375275" y="2060575"/>
            <a:ext cx="2592070" cy="58356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vi-VN" sz="3200" dirty="0">
                <a:latin typeface="Times New Roman" panose="02020603050405020304" charset="0"/>
              </a:rPr>
              <a:t>d.Tiểu thuyết</a:t>
            </a:r>
            <a:endParaRPr lang="en-US" altLang="vi-VN" sz="3200" dirty="0">
              <a:latin typeface="Times New Roman" panose="02020603050405020304" charset="0"/>
            </a:endParaRPr>
          </a:p>
        </p:txBody>
      </p:sp>
      <p:sp>
        <p:nvSpPr>
          <p:cNvPr id="43027" name="Text Box 19"/>
          <p:cNvSpPr txBox="1"/>
          <p:nvPr/>
        </p:nvSpPr>
        <p:spPr>
          <a:xfrm>
            <a:off x="2063750" y="2781300"/>
            <a:ext cx="9884410" cy="58356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vi-VN" sz="3200" dirty="0">
                <a:latin typeface="Times New Roman" panose="02020603050405020304" charset="0"/>
              </a:rPr>
              <a:t>Câu 2: Ý nào nói đúng nhất về nội dung truyện lão Hạc.</a:t>
            </a:r>
            <a:endParaRPr lang="en-US" altLang="vi-VN" sz="3200" dirty="0">
              <a:latin typeface="Times New Roman" panose="02020603050405020304" charset="0"/>
            </a:endParaRPr>
          </a:p>
        </p:txBody>
      </p:sp>
      <p:sp>
        <p:nvSpPr>
          <p:cNvPr id="43028" name="Text Box 20"/>
          <p:cNvSpPr txBox="1"/>
          <p:nvPr/>
        </p:nvSpPr>
        <p:spPr>
          <a:xfrm>
            <a:off x="2135505" y="3693160"/>
            <a:ext cx="10056495" cy="58356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vi-VN" sz="3200" dirty="0">
                <a:latin typeface="Times New Roman" panose="02020603050405020304" charset="0"/>
              </a:rPr>
              <a:t>a. Tác động của cái đói, miếng ăn đến đời sống con người.</a:t>
            </a:r>
            <a:endParaRPr lang="en-US" altLang="vi-VN" sz="3200" dirty="0">
              <a:latin typeface="Times New Roman" panose="02020603050405020304" charset="0"/>
            </a:endParaRPr>
          </a:p>
        </p:txBody>
      </p:sp>
      <p:sp>
        <p:nvSpPr>
          <p:cNvPr id="43029" name="Text Box 21"/>
          <p:cNvSpPr txBox="1"/>
          <p:nvPr/>
        </p:nvSpPr>
        <p:spPr>
          <a:xfrm>
            <a:off x="2208213" y="4355783"/>
            <a:ext cx="7272337" cy="58356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vi-VN" sz="3200" dirty="0">
                <a:latin typeface="Times New Roman" panose="02020603050405020304" charset="0"/>
              </a:rPr>
              <a:t>b. Phẩm giá cao quý của người nông dân.</a:t>
            </a:r>
            <a:endParaRPr lang="en-US" altLang="vi-VN" sz="3200" dirty="0">
              <a:latin typeface="Times New Roman" panose="02020603050405020304" charset="0"/>
            </a:endParaRPr>
          </a:p>
        </p:txBody>
      </p:sp>
      <p:sp>
        <p:nvSpPr>
          <p:cNvPr id="43030" name="Text Box 22"/>
          <p:cNvSpPr txBox="1"/>
          <p:nvPr/>
        </p:nvSpPr>
        <p:spPr>
          <a:xfrm>
            <a:off x="2208530" y="4779645"/>
            <a:ext cx="8110855" cy="58356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vi-VN" sz="3200" dirty="0">
                <a:latin typeface="Times New Roman" panose="02020603050405020304" charset="0"/>
              </a:rPr>
              <a:t>c. Số phận đau thương của người nông dân.</a:t>
            </a:r>
            <a:endParaRPr lang="en-US" altLang="vi-VN" sz="3200" dirty="0">
              <a:latin typeface="Times New Roman" panose="02020603050405020304" charset="0"/>
            </a:endParaRPr>
          </a:p>
        </p:txBody>
      </p:sp>
      <p:sp>
        <p:nvSpPr>
          <p:cNvPr id="43031" name="Text Box 23"/>
          <p:cNvSpPr txBox="1"/>
          <p:nvPr/>
        </p:nvSpPr>
        <p:spPr>
          <a:xfrm>
            <a:off x="2208213" y="5427345"/>
            <a:ext cx="6551612" cy="58356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vi-VN" sz="3200" dirty="0">
                <a:latin typeface="Times New Roman" panose="02020603050405020304" charset="0"/>
              </a:rPr>
              <a:t>d. Cả 3 ý trên đều đúng.</a:t>
            </a:r>
            <a:endParaRPr lang="en-US" altLang="vi-VN" sz="3200" dirty="0">
              <a:latin typeface="Times New Roman" panose="02020603050405020304" charset="0"/>
            </a:endParaRPr>
          </a:p>
        </p:txBody>
      </p:sp>
      <p:sp>
        <p:nvSpPr>
          <p:cNvPr id="43032" name="Oval 24"/>
          <p:cNvSpPr/>
          <p:nvPr/>
        </p:nvSpPr>
        <p:spPr>
          <a:xfrm>
            <a:off x="5232400" y="1484313"/>
            <a:ext cx="503238" cy="576262"/>
          </a:xfrm>
          <a:prstGeom prst="ellipse">
            <a:avLst/>
          </a:prstGeom>
          <a:noFill/>
          <a:ln w="28575" cap="flat" cmpd="sng">
            <a:solidFill>
              <a:srgbClr val="FF9900"/>
            </a:solidFill>
            <a:prstDash val="solid"/>
            <a:headEnd type="none" w="med" len="med"/>
            <a:tailEnd type="none" w="med" len="med"/>
          </a:ln>
        </p:spPr>
        <p:txBody>
          <a:bodyPr wrap="none" anchor="ctr"/>
          <a:lstStyle/>
          <a:p>
            <a:pPr eaLnBrk="1" hangingPunct="1"/>
            <a:endParaRPr lang="vi-VN" altLang="x-none" dirty="0">
              <a:latin typeface="Tahoma" panose="020B0604030504040204" pitchFamily="34" charset="0"/>
            </a:endParaRPr>
          </a:p>
        </p:txBody>
      </p:sp>
      <p:sp>
        <p:nvSpPr>
          <p:cNvPr id="43033" name="Oval 25"/>
          <p:cNvSpPr/>
          <p:nvPr/>
        </p:nvSpPr>
        <p:spPr>
          <a:xfrm>
            <a:off x="2063750" y="5569268"/>
            <a:ext cx="576263" cy="576262"/>
          </a:xfrm>
          <a:prstGeom prst="ellipse">
            <a:avLst/>
          </a:prstGeom>
          <a:noFill/>
          <a:ln w="28575" cap="flat" cmpd="sng">
            <a:solidFill>
              <a:srgbClr val="FF9900"/>
            </a:solidFill>
            <a:prstDash val="solid"/>
            <a:headEnd type="none" w="med" len="med"/>
            <a:tailEnd type="none" w="med" len="med"/>
          </a:ln>
        </p:spPr>
        <p:txBody>
          <a:bodyPr wrap="none" anchor="ctr"/>
          <a:lstStyle/>
          <a:p>
            <a:pPr eaLnBrk="1" hangingPunct="1"/>
            <a:endParaRPr lang="vi-VN" altLang="x-none" dirty="0">
              <a:latin typeface="Tahoma" panose="020B0604030504040204" pitchFamily="34" charset="0"/>
            </a:endParaRPr>
          </a:p>
        </p:txBody>
      </p:sp>
      <p:pic>
        <p:nvPicPr>
          <p:cNvPr id="43034" name="Picture 26">
            <a:hlinkClick r:id="" action="ppaction://media"/>
          </p:cNvPr>
          <p:cNvPicPr>
            <a:picLocks noChangeAspect="1"/>
          </p:cNvPicPr>
          <p:nvPr>
            <a:audioFile r:link="rId1"/>
            <p:extLst>
              <p:ext uri="{DAA4B4D4-6D71-4841-9C94-3DE7FCFB9230}">
                <p14:media xmlns:p14="http://schemas.microsoft.com/office/powerpoint/2010/main" r:embed="rId2"/>
              </p:ext>
            </p:extLst>
          </p:nvPr>
        </p:nvPicPr>
        <p:blipFill>
          <a:blip r:embed="rId3"/>
          <a:stretch>
            <a:fillRect/>
          </a:stretch>
        </p:blipFill>
        <p:spPr>
          <a:xfrm>
            <a:off x="9912350" y="260350"/>
            <a:ext cx="304800" cy="30480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ransition>
    <p:comb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30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30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30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30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30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430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30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30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43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2" dur="500"/>
                                        <p:tgtEl>
                                          <p:spTgt spid="43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30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30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43" dur="2000"/>
                                        <p:tgtEl>
                                          <p:spTgt spid="43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8" dur="2000"/>
                                        <p:tgtEl>
                                          <p:spTgt spid="43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3" dur="500"/>
                                        <p:tgtEl>
                                          <p:spTgt spid="43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430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430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64" dur="2000"/>
                                        <p:tgtEl>
                                          <p:spTgt spid="430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69" dur="1" fill="hold"/>
                                        <p:tgtEl>
                                          <p:spTgt spid="43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0" restart="whenNotActive" fill="hold" evtFilter="cancelBubble" nodeType="interactiveSeq">
                <p:stCondLst>
                  <p:cond evt="onClick" delay="0">
                    <p:tgtEl>
                      <p:spTgt spid="430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1" fill="hold">
                      <p:stCondLst>
                        <p:cond delay="0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74" dur="4745" fill="hold"/>
                                        <p:tgtEl>
                                          <p:spTgt spid="4303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3034"/>
                  </p:tgtEl>
                </p:cond>
              </p:nextCondLst>
            </p:seq>
            <p:audio>
              <p:cMediaNode>
                <p:cTn id="75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3034"/>
                </p:tgtEl>
              </p:cMediaNode>
            </p:audio>
          </p:childTnLst>
        </p:cTn>
      </p:par>
    </p:tnLst>
    <p:bldLst>
      <p:bldP spid="43022" grpId="0"/>
      <p:bldP spid="43023" grpId="0"/>
      <p:bldP spid="43024" grpId="0"/>
      <p:bldP spid="43025" grpId="0"/>
      <p:bldP spid="43026" grpId="0"/>
      <p:bldP spid="43027" grpId="0"/>
      <p:bldP spid="43028" grpId="0"/>
      <p:bldP spid="43029" grpId="0"/>
      <p:bldP spid="43030" grpId="0"/>
      <p:bldP spid="43031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1710" y="0"/>
            <a:ext cx="9144000" cy="6858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pic>
      <p:sp>
        <p:nvSpPr>
          <p:cNvPr id="5" name="TextBox 4"/>
          <p:cNvSpPr txBox="1"/>
          <p:nvPr/>
        </p:nvSpPr>
        <p:spPr>
          <a:xfrm>
            <a:off x="2438400" y="762001"/>
            <a:ext cx="6781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C00000"/>
                </a:solidFill>
                <a:latin typeface="Times New Roman" panose="02020603050405020304" charset="0"/>
                <a:cs typeface="Times New Roman" panose="02020603050405020304" charset="0"/>
              </a:rPr>
              <a:t>KHỞI ĐỘNG: </a:t>
            </a:r>
            <a:r>
              <a:rPr lang="en-US" sz="3200" dirty="0" err="1">
                <a:solidFill>
                  <a:srgbClr val="C00000"/>
                </a:solidFill>
                <a:latin typeface="Times New Roman" panose="02020603050405020304" charset="0"/>
                <a:cs typeface="Times New Roman" panose="02020603050405020304" charset="0"/>
              </a:rPr>
              <a:t>Trò</a:t>
            </a:r>
            <a:r>
              <a:rPr lang="en-US" sz="3200" dirty="0">
                <a:solidFill>
                  <a:srgbClr val="C00000"/>
                </a:solidFill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sz="3200" dirty="0" err="1">
                <a:solidFill>
                  <a:srgbClr val="C00000"/>
                </a:solidFill>
                <a:latin typeface="Times New Roman" panose="02020603050405020304" charset="0"/>
                <a:cs typeface="Times New Roman" panose="02020603050405020304" charset="0"/>
              </a:rPr>
              <a:t>chơi</a:t>
            </a:r>
            <a:r>
              <a:rPr lang="en-US" sz="3200" dirty="0">
                <a:solidFill>
                  <a:srgbClr val="C00000"/>
                </a:solidFill>
                <a:latin typeface="Times New Roman" panose="02020603050405020304" charset="0"/>
                <a:cs typeface="Times New Roman" panose="02020603050405020304" charset="0"/>
              </a:rPr>
              <a:t> ô </a:t>
            </a:r>
            <a:r>
              <a:rPr lang="en-US" sz="3200" dirty="0" err="1">
                <a:solidFill>
                  <a:srgbClr val="C00000"/>
                </a:solidFill>
                <a:latin typeface="Times New Roman" panose="02020603050405020304" charset="0"/>
                <a:cs typeface="Times New Roman" panose="02020603050405020304" charset="0"/>
              </a:rPr>
              <a:t>chữ</a:t>
            </a:r>
            <a:r>
              <a:rPr lang="en-US" sz="3200" dirty="0">
                <a:solidFill>
                  <a:srgbClr val="C00000"/>
                </a:solidFill>
                <a:latin typeface="Times New Roman" panose="02020603050405020304" charset="0"/>
                <a:cs typeface="Times New Roman" panose="02020603050405020304" charset="0"/>
              </a:rPr>
              <a:t>                </a:t>
            </a:r>
            <a:endParaRPr lang="en-US" sz="3200" dirty="0">
              <a:solidFill>
                <a:srgbClr val="C0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3505200" y="1447800"/>
          <a:ext cx="6934200" cy="327660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77850"/>
                <a:gridCol w="577850"/>
                <a:gridCol w="577850"/>
                <a:gridCol w="577850"/>
                <a:gridCol w="577850"/>
                <a:gridCol w="577850"/>
                <a:gridCol w="577850"/>
                <a:gridCol w="577850"/>
                <a:gridCol w="577850"/>
                <a:gridCol w="577850"/>
                <a:gridCol w="577850"/>
                <a:gridCol w="577850"/>
              </a:tblGrid>
              <a:tr h="537510">
                <a:tc gridSpan="3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T w="12700" cmpd="sng">
                      <a:noFill/>
                    </a:lnT>
                    <a:lnB w="12700" cmpd="sng">
                      <a:noFill/>
                    </a:lnB>
                  </a:tcPr>
                </a:tc>
                <a:tc hMerge="1">
                  <a:tcPr/>
                </a:tc>
                <a:tc hMerge="1">
                  <a:tcPr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</a:tcPr>
                </a:tc>
                <a:tc hMerge="1">
                  <a:tcPr>
                    <a:lnT w="12700" cmpd="sng">
                      <a:noFill/>
                    </a:lnT>
                  </a:tcPr>
                </a:tc>
                <a:tc hMerge="1">
                  <a:tcPr>
                    <a:lnT w="12700" cmpd="sng">
                      <a:noFill/>
                    </a:lnT>
                  </a:tcPr>
                </a:tc>
                <a:tc hMerge="1">
                  <a:tcPr>
                    <a:lnT w="12700" cmpd="sng">
                      <a:noFill/>
                    </a:lnT>
                  </a:tcPr>
                </a:tc>
              </a:tr>
              <a:tr h="537510">
                <a:tc gridSpan="3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T w="12700" cmpd="sng">
                      <a:noFill/>
                    </a:lnT>
                  </a:tcPr>
                </a:tc>
                <a:tc hMerge="1">
                  <a:tcPr>
                    <a:lnT w="12700" cmpd="sng">
                      <a:noFill/>
                    </a:lnT>
                  </a:tcPr>
                </a:tc>
                <a:tc hMerge="1">
                  <a:tcPr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R w="12700" cmpd="sng">
                      <a:noFill/>
                    </a:lnR>
                  </a:tcPr>
                </a:tc>
                <a:tc hMerge="1">
                  <a:tcPr>
                    <a:lnT w="12700" cmpd="sng">
                      <a:noFill/>
                    </a:lnT>
                  </a:tcPr>
                </a:tc>
                <a:tc hMerge="1">
                  <a:tcPr>
                    <a:lnT w="12700" cmpd="sng">
                      <a:noFill/>
                    </a:lnT>
                  </a:tcPr>
                </a:tc>
                <a:tc hMerge="1">
                  <a:tcPr>
                    <a:lnT w="12700" cmpd="sng">
                      <a:noFill/>
                    </a:lnT>
                  </a:tcPr>
                </a:tc>
                <a:tc hMerge="1">
                  <a:tcPr>
                    <a:lnT w="12700" cmpd="sng">
                      <a:noFill/>
                    </a:lnT>
                  </a:tcPr>
                </a:tc>
              </a:tr>
              <a:tr h="53751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R w="12700" cmpd="sng">
                      <a:noFill/>
                    </a:lnR>
                    <a:lnT w="12700" cmpd="sng">
                      <a:noFill/>
                    </a:lnT>
                  </a:tcPr>
                </a:tc>
              </a:tr>
              <a:tr h="537510">
                <a:tc gridSpan="6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B w="12700" cmpd="sng">
                      <a:noFill/>
                    </a:lnB>
                  </a:tcPr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537510">
                <a:tc gridSpan="5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T w="12700" cmpd="sng">
                      <a:noFill/>
                    </a:lnT>
                    <a:lnB w="12700" cmpd="sng">
                      <a:noFill/>
                    </a:lnB>
                  </a:tcPr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589052">
                <a:tc gridSpan="4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T w="12700" cmpd="sng">
                      <a:noFill/>
                    </a:lnT>
                    <a:lnB w="12700" cmpd="sng">
                      <a:noFill/>
                    </a:lnB>
                  </a:tcPr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R w="12700" cmpd="sng">
                      <a:noFill/>
                    </a:lnR>
                    <a:lnB w="12700" cmpd="sng"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9" name="5-Point Star 8"/>
          <p:cNvSpPr/>
          <p:nvPr/>
        </p:nvSpPr>
        <p:spPr>
          <a:xfrm>
            <a:off x="2819400" y="1371600"/>
            <a:ext cx="533400" cy="457200"/>
          </a:xfrm>
          <a:prstGeom prst="star5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1</a:t>
            </a:r>
            <a:endParaRPr lang="en-US" dirty="0"/>
          </a:p>
        </p:txBody>
      </p:sp>
      <p:sp>
        <p:nvSpPr>
          <p:cNvPr id="10" name="5-Point Star 9"/>
          <p:cNvSpPr/>
          <p:nvPr/>
        </p:nvSpPr>
        <p:spPr>
          <a:xfrm>
            <a:off x="2819400" y="1905000"/>
            <a:ext cx="533400" cy="457200"/>
          </a:xfrm>
          <a:prstGeom prst="star5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2</a:t>
            </a:r>
            <a:endParaRPr lang="en-US" dirty="0"/>
          </a:p>
        </p:txBody>
      </p:sp>
      <p:sp>
        <p:nvSpPr>
          <p:cNvPr id="11" name="5-Point Star 10"/>
          <p:cNvSpPr/>
          <p:nvPr/>
        </p:nvSpPr>
        <p:spPr>
          <a:xfrm>
            <a:off x="2819400" y="2514600"/>
            <a:ext cx="533400" cy="457200"/>
          </a:xfrm>
          <a:prstGeom prst="star5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3</a:t>
            </a:r>
            <a:endParaRPr lang="en-US" dirty="0"/>
          </a:p>
        </p:txBody>
      </p:sp>
      <p:sp>
        <p:nvSpPr>
          <p:cNvPr id="12" name="5-Point Star 11"/>
          <p:cNvSpPr/>
          <p:nvPr/>
        </p:nvSpPr>
        <p:spPr>
          <a:xfrm>
            <a:off x="2819400" y="3048000"/>
            <a:ext cx="533400" cy="457200"/>
          </a:xfrm>
          <a:prstGeom prst="star5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4</a:t>
            </a:r>
            <a:endParaRPr lang="en-US" dirty="0"/>
          </a:p>
        </p:txBody>
      </p:sp>
      <p:sp>
        <p:nvSpPr>
          <p:cNvPr id="13" name="5-Point Star 12"/>
          <p:cNvSpPr/>
          <p:nvPr/>
        </p:nvSpPr>
        <p:spPr>
          <a:xfrm>
            <a:off x="2819400" y="3657600"/>
            <a:ext cx="533400" cy="457200"/>
          </a:xfrm>
          <a:prstGeom prst="star5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5</a:t>
            </a:r>
            <a:endParaRPr lang="en-US" dirty="0"/>
          </a:p>
        </p:txBody>
      </p:sp>
      <p:sp>
        <p:nvSpPr>
          <p:cNvPr id="14" name="5-Point Star 13"/>
          <p:cNvSpPr/>
          <p:nvPr/>
        </p:nvSpPr>
        <p:spPr>
          <a:xfrm>
            <a:off x="2819400" y="4191000"/>
            <a:ext cx="533400" cy="457200"/>
          </a:xfrm>
          <a:prstGeom prst="star5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6</a:t>
            </a:r>
            <a:endParaRPr lang="en-US" dirty="0"/>
          </a:p>
        </p:txBody>
      </p:sp>
      <p:sp>
        <p:nvSpPr>
          <p:cNvPr id="30" name="Oval 29"/>
          <p:cNvSpPr/>
          <p:nvPr/>
        </p:nvSpPr>
        <p:spPr>
          <a:xfrm>
            <a:off x="2438400" y="1447800"/>
            <a:ext cx="381000" cy="381000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?</a:t>
            </a:r>
            <a:endParaRPr lang="en-US" dirty="0"/>
          </a:p>
        </p:txBody>
      </p:sp>
      <p:sp>
        <p:nvSpPr>
          <p:cNvPr id="32" name="Oval 31"/>
          <p:cNvSpPr/>
          <p:nvPr/>
        </p:nvSpPr>
        <p:spPr>
          <a:xfrm>
            <a:off x="2438400" y="1981200"/>
            <a:ext cx="381000" cy="381000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?</a:t>
            </a:r>
            <a:endParaRPr lang="en-US" dirty="0"/>
          </a:p>
        </p:txBody>
      </p:sp>
      <p:sp>
        <p:nvSpPr>
          <p:cNvPr id="33" name="Oval 32"/>
          <p:cNvSpPr/>
          <p:nvPr/>
        </p:nvSpPr>
        <p:spPr>
          <a:xfrm>
            <a:off x="2438400" y="2590800"/>
            <a:ext cx="381000" cy="381000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?</a:t>
            </a:r>
            <a:endParaRPr lang="en-US" dirty="0"/>
          </a:p>
        </p:txBody>
      </p:sp>
      <p:sp>
        <p:nvSpPr>
          <p:cNvPr id="34" name="Oval 33"/>
          <p:cNvSpPr/>
          <p:nvPr/>
        </p:nvSpPr>
        <p:spPr>
          <a:xfrm>
            <a:off x="2438400" y="3124200"/>
            <a:ext cx="381000" cy="381000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?</a:t>
            </a:r>
            <a:endParaRPr lang="en-US" dirty="0"/>
          </a:p>
        </p:txBody>
      </p:sp>
      <p:sp>
        <p:nvSpPr>
          <p:cNvPr id="35" name="Oval 34"/>
          <p:cNvSpPr/>
          <p:nvPr/>
        </p:nvSpPr>
        <p:spPr>
          <a:xfrm>
            <a:off x="2438400" y="3733800"/>
            <a:ext cx="381000" cy="381000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?</a:t>
            </a:r>
            <a:endParaRPr lang="en-US" dirty="0"/>
          </a:p>
        </p:txBody>
      </p:sp>
      <p:sp>
        <p:nvSpPr>
          <p:cNvPr id="36" name="Oval 35"/>
          <p:cNvSpPr/>
          <p:nvPr/>
        </p:nvSpPr>
        <p:spPr>
          <a:xfrm>
            <a:off x="2438400" y="4267200"/>
            <a:ext cx="381000" cy="381000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?</a:t>
            </a:r>
            <a:endParaRPr lang="en-US" dirty="0"/>
          </a:p>
        </p:txBody>
      </p:sp>
      <p:sp>
        <p:nvSpPr>
          <p:cNvPr id="40" name="TextBox 39"/>
          <p:cNvSpPr txBox="1"/>
          <p:nvPr/>
        </p:nvSpPr>
        <p:spPr>
          <a:xfrm>
            <a:off x="5334001" y="2007632"/>
            <a:ext cx="21335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         U         V        </a:t>
            </a:r>
            <a:r>
              <a:rPr lang="en-US" dirty="0">
                <a:solidFill>
                  <a:srgbClr val="FF0000"/>
                </a:solidFill>
              </a:rPr>
              <a:t>A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3505200" y="2590800"/>
            <a:ext cx="6248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            R        O        N         G         L       </a:t>
            </a:r>
            <a:r>
              <a:rPr lang="en-US" dirty="0">
                <a:solidFill>
                  <a:srgbClr val="FF0000"/>
                </a:solidFill>
              </a:rPr>
              <a:t>O</a:t>
            </a:r>
            <a:r>
              <a:rPr lang="en-US" dirty="0"/>
              <a:t>         N        G      M        E</a:t>
            </a:r>
            <a:endParaRPr lang="en-US" dirty="0"/>
          </a:p>
        </p:txBody>
      </p:sp>
      <p:sp>
        <p:nvSpPr>
          <p:cNvPr id="42" name="TextBox 41"/>
          <p:cNvSpPr txBox="1"/>
          <p:nvPr/>
        </p:nvSpPr>
        <p:spPr>
          <a:xfrm>
            <a:off x="7010400" y="3124200"/>
            <a:ext cx="3429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 </a:t>
            </a:r>
            <a:r>
              <a:rPr lang="en-US" dirty="0">
                <a:solidFill>
                  <a:srgbClr val="FF0000"/>
                </a:solidFill>
              </a:rPr>
              <a:t>H</a:t>
            </a:r>
            <a:r>
              <a:rPr lang="en-US" dirty="0"/>
              <a:t>          Â         U       C         Â      N </a:t>
            </a:r>
            <a:endParaRPr lang="en-US" dirty="0"/>
          </a:p>
        </p:txBody>
      </p:sp>
      <p:sp>
        <p:nvSpPr>
          <p:cNvPr id="43" name="TextBox 42"/>
          <p:cNvSpPr txBox="1"/>
          <p:nvPr/>
        </p:nvSpPr>
        <p:spPr>
          <a:xfrm>
            <a:off x="6400800" y="3657600"/>
            <a:ext cx="4038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          </a:t>
            </a:r>
            <a:r>
              <a:rPr lang="en-US" dirty="0">
                <a:solidFill>
                  <a:srgbClr val="FF0000"/>
                </a:solidFill>
              </a:rPr>
              <a:t>A</a:t>
            </a:r>
            <a:r>
              <a:rPr lang="en-US" dirty="0"/>
              <a:t>          M        Đ       I         N        H</a:t>
            </a:r>
            <a:endParaRPr lang="en-US" dirty="0"/>
          </a:p>
        </p:txBody>
      </p:sp>
      <p:sp>
        <p:nvSpPr>
          <p:cNvPr id="44" name="TextBox 43"/>
          <p:cNvSpPr txBox="1"/>
          <p:nvPr/>
        </p:nvSpPr>
        <p:spPr>
          <a:xfrm>
            <a:off x="5791200" y="4267200"/>
            <a:ext cx="411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   L          Ư      </a:t>
            </a:r>
            <a:r>
              <a:rPr lang="en-US" dirty="0">
                <a:solidFill>
                  <a:srgbClr val="FF0000"/>
                </a:solidFill>
              </a:rPr>
              <a:t>C</a:t>
            </a:r>
            <a:r>
              <a:rPr lang="en-US" dirty="0"/>
              <a:t>         Đ        I          Ê        N </a:t>
            </a:r>
            <a:endParaRPr lang="en-US" dirty="0"/>
          </a:p>
        </p:txBody>
      </p:sp>
      <p:sp>
        <p:nvSpPr>
          <p:cNvPr id="45" name="Rounded Rectangular Callout 44"/>
          <p:cNvSpPr/>
          <p:nvPr/>
        </p:nvSpPr>
        <p:spPr>
          <a:xfrm>
            <a:off x="2743200" y="5105400"/>
            <a:ext cx="7162800" cy="762000"/>
          </a:xfrm>
          <a:prstGeom prst="wedgeRoundRectCallou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/>
              <a:t>Câu</a:t>
            </a:r>
            <a:r>
              <a:rPr lang="en-US" dirty="0"/>
              <a:t> 6: </a:t>
            </a:r>
            <a:r>
              <a:rPr lang="en-US" dirty="0" err="1"/>
              <a:t>Người</a:t>
            </a:r>
            <a:r>
              <a:rPr lang="en-US" dirty="0"/>
              <a:t> </a:t>
            </a:r>
            <a:r>
              <a:rPr lang="en-US" dirty="0" err="1"/>
              <a:t>làm</a:t>
            </a:r>
            <a:r>
              <a:rPr lang="en-US" dirty="0"/>
              <a:t> </a:t>
            </a:r>
            <a:r>
              <a:rPr lang="en-US" dirty="0" err="1"/>
              <a:t>ruộng</a:t>
            </a:r>
            <a:r>
              <a:rPr lang="en-US" dirty="0"/>
              <a:t> </a:t>
            </a:r>
            <a:r>
              <a:rPr lang="en-US" dirty="0" err="1"/>
              <a:t>khỏe</a:t>
            </a:r>
            <a:r>
              <a:rPr lang="en-US" dirty="0"/>
              <a:t> </a:t>
            </a:r>
            <a:r>
              <a:rPr lang="en-US" dirty="0" err="1"/>
              <a:t>mạnh</a:t>
            </a:r>
            <a:r>
              <a:rPr lang="en-US" dirty="0"/>
              <a:t> </a:t>
            </a:r>
            <a:r>
              <a:rPr lang="en-US" dirty="0" err="1"/>
              <a:t>được</a:t>
            </a:r>
            <a:r>
              <a:rPr lang="en-US" dirty="0"/>
              <a:t> </a:t>
            </a:r>
            <a:r>
              <a:rPr lang="en-US" dirty="0" err="1"/>
              <a:t>gọi</a:t>
            </a:r>
            <a:r>
              <a:rPr lang="en-US" dirty="0"/>
              <a:t> </a:t>
            </a:r>
            <a:r>
              <a:rPr lang="en-US" dirty="0" err="1"/>
              <a:t>là</a:t>
            </a:r>
            <a:r>
              <a:rPr lang="en-US" dirty="0"/>
              <a:t> </a:t>
            </a:r>
            <a:r>
              <a:rPr lang="en-US" dirty="0" err="1"/>
              <a:t>gì</a:t>
            </a:r>
            <a:r>
              <a:rPr lang="en-US" dirty="0"/>
              <a:t>? </a:t>
            </a:r>
            <a:endParaRPr lang="en-US" dirty="0"/>
          </a:p>
        </p:txBody>
      </p:sp>
      <p:sp>
        <p:nvSpPr>
          <p:cNvPr id="46" name="TextBox 45"/>
          <p:cNvSpPr txBox="1"/>
          <p:nvPr/>
        </p:nvSpPr>
        <p:spPr>
          <a:xfrm>
            <a:off x="5257800" y="1447800"/>
            <a:ext cx="2819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  C          A       I           </a:t>
            </a:r>
            <a:r>
              <a:rPr lang="en-US" dirty="0">
                <a:solidFill>
                  <a:srgbClr val="FF0000"/>
                </a:solidFill>
              </a:rPr>
              <a:t>L</a:t>
            </a:r>
            <a:r>
              <a:rPr lang="en-US" dirty="0"/>
              <a:t>        Ê      </a:t>
            </a:r>
            <a:endParaRPr lang="en-US" dirty="0"/>
          </a:p>
        </p:txBody>
      </p:sp>
      <p:sp>
        <p:nvSpPr>
          <p:cNvPr id="47" name="Rounded Rectangular Callout 46"/>
          <p:cNvSpPr/>
          <p:nvPr/>
        </p:nvSpPr>
        <p:spPr>
          <a:xfrm>
            <a:off x="2743200" y="5105400"/>
            <a:ext cx="7162800" cy="762000"/>
          </a:xfrm>
          <a:prstGeom prst="wedgeRoundRectCallou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/>
              <a:t>Câu</a:t>
            </a:r>
            <a:r>
              <a:rPr lang="en-US" dirty="0"/>
              <a:t> 5: </a:t>
            </a:r>
            <a:r>
              <a:rPr lang="en-US" dirty="0" err="1"/>
              <a:t>Quê</a:t>
            </a:r>
            <a:r>
              <a:rPr lang="en-US" dirty="0"/>
              <a:t> </a:t>
            </a:r>
            <a:r>
              <a:rPr lang="en-US" dirty="0" err="1"/>
              <a:t>của</a:t>
            </a:r>
            <a:r>
              <a:rPr lang="en-US" dirty="0"/>
              <a:t> </a:t>
            </a:r>
            <a:r>
              <a:rPr lang="en-US" dirty="0" err="1"/>
              <a:t>nhà</a:t>
            </a:r>
            <a:r>
              <a:rPr lang="en-US" dirty="0"/>
              <a:t> </a:t>
            </a:r>
            <a:r>
              <a:rPr lang="en-US" dirty="0" err="1"/>
              <a:t>văn</a:t>
            </a:r>
            <a:r>
              <a:rPr lang="en-US" dirty="0"/>
              <a:t> </a:t>
            </a:r>
            <a:r>
              <a:rPr lang="en-US" dirty="0" err="1"/>
              <a:t>Nguyên</a:t>
            </a:r>
            <a:r>
              <a:rPr lang="en-US" dirty="0"/>
              <a:t> </a:t>
            </a:r>
            <a:r>
              <a:rPr lang="en-US" dirty="0" err="1"/>
              <a:t>Hồng</a:t>
            </a:r>
            <a:r>
              <a:rPr lang="en-US" dirty="0"/>
              <a:t> ở </a:t>
            </a:r>
            <a:r>
              <a:rPr lang="en-US" dirty="0" err="1"/>
              <a:t>đâu</a:t>
            </a:r>
            <a:r>
              <a:rPr lang="en-US" dirty="0"/>
              <a:t>?</a:t>
            </a:r>
            <a:endParaRPr lang="en-US" dirty="0"/>
          </a:p>
        </p:txBody>
      </p:sp>
      <p:sp>
        <p:nvSpPr>
          <p:cNvPr id="48" name="Rounded Rectangular Callout 47"/>
          <p:cNvSpPr/>
          <p:nvPr/>
        </p:nvSpPr>
        <p:spPr>
          <a:xfrm>
            <a:off x="2743200" y="5105400"/>
            <a:ext cx="7162800" cy="762000"/>
          </a:xfrm>
          <a:prstGeom prst="wedgeRoundRectCallou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/>
              <a:t>Câu</a:t>
            </a:r>
            <a:r>
              <a:rPr lang="en-US" dirty="0"/>
              <a:t> 4: </a:t>
            </a:r>
            <a:r>
              <a:rPr lang="en-US" dirty="0" err="1"/>
              <a:t>Kẻ</a:t>
            </a:r>
            <a:r>
              <a:rPr lang="en-US" dirty="0"/>
              <a:t> </a:t>
            </a:r>
            <a:r>
              <a:rPr lang="en-US" dirty="0" err="1"/>
              <a:t>hầu</a:t>
            </a:r>
            <a:r>
              <a:rPr lang="en-US" dirty="0"/>
              <a:t> </a:t>
            </a:r>
            <a:r>
              <a:rPr lang="en-US" dirty="0" err="1"/>
              <a:t>hạ</a:t>
            </a:r>
            <a:r>
              <a:rPr lang="en-US" dirty="0"/>
              <a:t> </a:t>
            </a:r>
            <a:r>
              <a:rPr lang="en-US" dirty="0" err="1"/>
              <a:t>gần</a:t>
            </a:r>
            <a:r>
              <a:rPr lang="en-US" dirty="0"/>
              <a:t> </a:t>
            </a:r>
            <a:r>
              <a:rPr lang="en-US" dirty="0" err="1"/>
              <a:t>gũi</a:t>
            </a:r>
            <a:r>
              <a:rPr lang="en-US" dirty="0"/>
              <a:t>, </a:t>
            </a:r>
            <a:r>
              <a:rPr lang="en-US" dirty="0" err="1"/>
              <a:t>thân</a:t>
            </a:r>
            <a:r>
              <a:rPr lang="en-US" dirty="0"/>
              <a:t> </a:t>
            </a:r>
            <a:r>
              <a:rPr lang="en-US" dirty="0" err="1"/>
              <a:t>cận</a:t>
            </a:r>
            <a:r>
              <a:rPr lang="en-US" dirty="0"/>
              <a:t> </a:t>
            </a:r>
            <a:r>
              <a:rPr lang="en-US" dirty="0" err="1"/>
              <a:t>được</a:t>
            </a:r>
            <a:r>
              <a:rPr lang="en-US" dirty="0"/>
              <a:t> </a:t>
            </a:r>
            <a:r>
              <a:rPr lang="en-US" dirty="0" err="1"/>
              <a:t>gọi</a:t>
            </a:r>
            <a:r>
              <a:rPr lang="en-US" dirty="0"/>
              <a:t> </a:t>
            </a:r>
            <a:r>
              <a:rPr lang="en-US" dirty="0" err="1"/>
              <a:t>là</a:t>
            </a:r>
            <a:r>
              <a:rPr lang="en-US" dirty="0"/>
              <a:t> </a:t>
            </a:r>
            <a:r>
              <a:rPr lang="en-US" dirty="0" err="1"/>
              <a:t>gì</a:t>
            </a:r>
            <a:r>
              <a:rPr lang="en-US" dirty="0"/>
              <a:t>? </a:t>
            </a:r>
            <a:endParaRPr lang="en-US" dirty="0"/>
          </a:p>
        </p:txBody>
      </p:sp>
      <p:sp>
        <p:nvSpPr>
          <p:cNvPr id="49" name="Rounded Rectangular Callout 48"/>
          <p:cNvSpPr/>
          <p:nvPr/>
        </p:nvSpPr>
        <p:spPr>
          <a:xfrm>
            <a:off x="2743200" y="5105400"/>
            <a:ext cx="7162800" cy="762000"/>
          </a:xfrm>
          <a:prstGeom prst="wedgeRoundRectCallou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/>
              <a:t>Câu</a:t>
            </a:r>
            <a:r>
              <a:rPr lang="en-US" dirty="0"/>
              <a:t> 3: </a:t>
            </a:r>
            <a:r>
              <a:rPr lang="en-US" dirty="0" err="1"/>
              <a:t>Tên</a:t>
            </a:r>
            <a:r>
              <a:rPr lang="en-US" dirty="0"/>
              <a:t> </a:t>
            </a:r>
            <a:r>
              <a:rPr lang="en-US" dirty="0" err="1"/>
              <a:t>đoạn</a:t>
            </a:r>
            <a:r>
              <a:rPr lang="en-US" dirty="0"/>
              <a:t> </a:t>
            </a:r>
            <a:r>
              <a:rPr lang="en-US" dirty="0" err="1"/>
              <a:t>trích</a:t>
            </a:r>
            <a:r>
              <a:rPr lang="en-US" dirty="0"/>
              <a:t> </a:t>
            </a:r>
            <a:r>
              <a:rPr lang="en-US" dirty="0" err="1"/>
              <a:t>được</a:t>
            </a:r>
            <a:r>
              <a:rPr lang="en-US" dirty="0"/>
              <a:t> </a:t>
            </a:r>
            <a:r>
              <a:rPr lang="en-US" dirty="0" err="1"/>
              <a:t>học</a:t>
            </a:r>
            <a:r>
              <a:rPr lang="en-US" dirty="0"/>
              <a:t> </a:t>
            </a:r>
            <a:r>
              <a:rPr lang="en-US" dirty="0" err="1"/>
              <a:t>trong</a:t>
            </a:r>
            <a:r>
              <a:rPr lang="en-US" dirty="0"/>
              <a:t> </a:t>
            </a:r>
            <a:r>
              <a:rPr lang="en-US" dirty="0" err="1"/>
              <a:t>chương</a:t>
            </a:r>
            <a:r>
              <a:rPr lang="en-US" dirty="0"/>
              <a:t> </a:t>
            </a:r>
            <a:r>
              <a:rPr lang="en-US" dirty="0" err="1"/>
              <a:t>trình</a:t>
            </a:r>
            <a:r>
              <a:rPr lang="en-US" dirty="0"/>
              <a:t> </a:t>
            </a:r>
            <a:r>
              <a:rPr lang="en-US" dirty="0" err="1"/>
              <a:t>của</a:t>
            </a:r>
            <a:r>
              <a:rPr lang="en-US" dirty="0"/>
              <a:t> </a:t>
            </a:r>
            <a:r>
              <a:rPr lang="en-US" dirty="0" err="1"/>
              <a:t>tác</a:t>
            </a:r>
            <a:r>
              <a:rPr lang="en-US" dirty="0"/>
              <a:t> </a:t>
            </a:r>
            <a:r>
              <a:rPr lang="en-US" dirty="0" err="1"/>
              <a:t>giả</a:t>
            </a:r>
            <a:r>
              <a:rPr lang="en-US" dirty="0"/>
              <a:t> </a:t>
            </a:r>
            <a:r>
              <a:rPr lang="en-US" dirty="0" err="1"/>
              <a:t>Nguyên</a:t>
            </a:r>
            <a:r>
              <a:rPr lang="en-US" dirty="0"/>
              <a:t> </a:t>
            </a:r>
            <a:r>
              <a:rPr lang="en-US" dirty="0" err="1"/>
              <a:t>Hồng</a:t>
            </a:r>
            <a:r>
              <a:rPr lang="en-US" dirty="0"/>
              <a:t>?</a:t>
            </a:r>
            <a:endParaRPr lang="en-US" dirty="0"/>
          </a:p>
        </p:txBody>
      </p:sp>
      <p:sp>
        <p:nvSpPr>
          <p:cNvPr id="50" name="Rounded Rectangular Callout 49"/>
          <p:cNvSpPr/>
          <p:nvPr/>
        </p:nvSpPr>
        <p:spPr>
          <a:xfrm>
            <a:off x="2743200" y="5105400"/>
            <a:ext cx="7162800" cy="762000"/>
          </a:xfrm>
          <a:prstGeom prst="wedgeRoundRectCallou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/>
              <a:t>Câu</a:t>
            </a:r>
            <a:r>
              <a:rPr lang="en-US" dirty="0"/>
              <a:t> 2: </a:t>
            </a:r>
            <a:r>
              <a:rPr lang="en-US" dirty="0" err="1"/>
              <a:t>Dụng</a:t>
            </a:r>
            <a:r>
              <a:rPr lang="en-US" dirty="0"/>
              <a:t> </a:t>
            </a:r>
            <a:r>
              <a:rPr lang="en-US" dirty="0" err="1"/>
              <a:t>cụ</a:t>
            </a:r>
            <a:r>
              <a:rPr lang="en-US" dirty="0"/>
              <a:t> </a:t>
            </a:r>
            <a:r>
              <a:rPr lang="en-US" dirty="0" err="1"/>
              <a:t>làm</a:t>
            </a:r>
            <a:r>
              <a:rPr lang="en-US" dirty="0"/>
              <a:t> </a:t>
            </a:r>
            <a:r>
              <a:rPr lang="en-US" dirty="0" err="1"/>
              <a:t>bằng</a:t>
            </a:r>
            <a:r>
              <a:rPr lang="en-US" dirty="0"/>
              <a:t> </a:t>
            </a:r>
            <a:r>
              <a:rPr lang="en-US" dirty="0" err="1"/>
              <a:t>sừng</a:t>
            </a:r>
            <a:r>
              <a:rPr lang="en-US" dirty="0"/>
              <a:t> </a:t>
            </a:r>
            <a:r>
              <a:rPr lang="en-US" dirty="0" err="1"/>
              <a:t>trâu</a:t>
            </a:r>
            <a:r>
              <a:rPr lang="en-US" dirty="0"/>
              <a:t> </a:t>
            </a:r>
            <a:r>
              <a:rPr lang="en-US" dirty="0" err="1"/>
              <a:t>hoặc</a:t>
            </a:r>
            <a:r>
              <a:rPr lang="en-US" dirty="0"/>
              <a:t> </a:t>
            </a:r>
            <a:r>
              <a:rPr lang="en-US" dirty="0" err="1"/>
              <a:t>vỏ</a:t>
            </a:r>
            <a:r>
              <a:rPr lang="en-US" dirty="0"/>
              <a:t> </a:t>
            </a:r>
            <a:r>
              <a:rPr lang="en-US" dirty="0" err="1"/>
              <a:t>ốc</a:t>
            </a:r>
            <a:r>
              <a:rPr lang="en-US" dirty="0"/>
              <a:t> to, </a:t>
            </a:r>
            <a:r>
              <a:rPr lang="en-US" dirty="0" err="1"/>
              <a:t>dùng</a:t>
            </a:r>
            <a:r>
              <a:rPr lang="en-US" dirty="0"/>
              <a:t> </a:t>
            </a:r>
            <a:r>
              <a:rPr lang="en-US" dirty="0" err="1"/>
              <a:t>làm</a:t>
            </a:r>
            <a:r>
              <a:rPr lang="en-US" dirty="0"/>
              <a:t> </a:t>
            </a:r>
            <a:r>
              <a:rPr lang="en-US" dirty="0" err="1"/>
              <a:t>báo</a:t>
            </a:r>
            <a:r>
              <a:rPr lang="en-US" dirty="0"/>
              <a:t> </a:t>
            </a:r>
            <a:r>
              <a:rPr lang="en-US" dirty="0" err="1"/>
              <a:t>hiệu</a:t>
            </a:r>
            <a:r>
              <a:rPr lang="en-US" dirty="0"/>
              <a:t>? </a:t>
            </a:r>
            <a:endParaRPr lang="en-US" dirty="0"/>
          </a:p>
        </p:txBody>
      </p:sp>
      <p:sp>
        <p:nvSpPr>
          <p:cNvPr id="51" name="Rounded Rectangular Callout 50"/>
          <p:cNvSpPr/>
          <p:nvPr/>
        </p:nvSpPr>
        <p:spPr>
          <a:xfrm>
            <a:off x="2743200" y="5264426"/>
            <a:ext cx="7162800" cy="762000"/>
          </a:xfrm>
          <a:prstGeom prst="wedgeRoundRectCallou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/>
              <a:t>Câu</a:t>
            </a:r>
            <a:r>
              <a:rPr lang="en-US" dirty="0"/>
              <a:t> 1: </a:t>
            </a:r>
            <a:r>
              <a:rPr lang="en-US" dirty="0" err="1"/>
              <a:t>Người</a:t>
            </a:r>
            <a:r>
              <a:rPr lang="en-US" dirty="0"/>
              <a:t> </a:t>
            </a:r>
            <a:r>
              <a:rPr lang="en-US" dirty="0" err="1"/>
              <a:t>chỉ</a:t>
            </a:r>
            <a:r>
              <a:rPr lang="en-US" dirty="0"/>
              <a:t> </a:t>
            </a:r>
            <a:r>
              <a:rPr lang="en-US" dirty="0" err="1"/>
              <a:t>huy</a:t>
            </a:r>
            <a:r>
              <a:rPr lang="en-US" dirty="0"/>
              <a:t> </a:t>
            </a:r>
            <a:r>
              <a:rPr lang="en-US" dirty="0" err="1"/>
              <a:t>một</a:t>
            </a:r>
            <a:r>
              <a:rPr lang="en-US" dirty="0"/>
              <a:t> </a:t>
            </a:r>
            <a:r>
              <a:rPr lang="en-US" dirty="0" err="1"/>
              <a:t>tốp</a:t>
            </a:r>
            <a:r>
              <a:rPr lang="en-US" dirty="0"/>
              <a:t> </a:t>
            </a:r>
            <a:r>
              <a:rPr lang="en-US" dirty="0" err="1"/>
              <a:t>lính</a:t>
            </a:r>
            <a:r>
              <a:rPr lang="en-US" dirty="0"/>
              <a:t> </a:t>
            </a:r>
            <a:r>
              <a:rPr lang="en-US" dirty="0" err="1"/>
              <a:t>lệ</a:t>
            </a:r>
            <a:r>
              <a:rPr lang="en-US" dirty="0"/>
              <a:t> </a:t>
            </a:r>
            <a:r>
              <a:rPr lang="en-US" dirty="0" err="1"/>
              <a:t>được</a:t>
            </a:r>
            <a:r>
              <a:rPr lang="en-US" dirty="0"/>
              <a:t> </a:t>
            </a:r>
            <a:r>
              <a:rPr lang="en-US" dirty="0" err="1"/>
              <a:t>gọi</a:t>
            </a:r>
            <a:r>
              <a:rPr lang="en-US" dirty="0"/>
              <a:t> </a:t>
            </a:r>
            <a:r>
              <a:rPr lang="en-US" dirty="0" err="1"/>
              <a:t>là</a:t>
            </a:r>
            <a:r>
              <a:rPr lang="en-US" dirty="0"/>
              <a:t> </a:t>
            </a:r>
            <a:r>
              <a:rPr lang="en-US" dirty="0" err="1"/>
              <a:t>gì</a:t>
            </a:r>
            <a:r>
              <a:rPr lang="en-US" dirty="0"/>
              <a:t>?</a:t>
            </a:r>
            <a:endParaRPr lang="en-US" dirty="0"/>
          </a:p>
        </p:txBody>
      </p:sp>
      <p:sp>
        <p:nvSpPr>
          <p:cNvPr id="52" name="Horizontal Scroll 51"/>
          <p:cNvSpPr/>
          <p:nvPr/>
        </p:nvSpPr>
        <p:spPr>
          <a:xfrm>
            <a:off x="4114801" y="5039139"/>
            <a:ext cx="4305299" cy="1109472"/>
          </a:xfrm>
          <a:prstGeom prst="horizontalScroll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>
                <a:latin typeface="Times New Roman" panose="02020603050405020304" charset="0"/>
                <a:cs typeface="Times New Roman" panose="02020603050405020304" charset="0"/>
              </a:rPr>
              <a:t>LÃO HẠC </a:t>
            </a:r>
            <a:endParaRPr lang="en-US" sz="3200" dirty="0">
              <a:latin typeface="Times New Roman" panose="02020603050405020304" charset="0"/>
              <a:cs typeface="Times New Roman" panose="0202060305040502030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  <p:seq concurrent="1" nextAc="seek">
              <p:cTn id="13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" fill="hold">
                      <p:stCondLst>
                        <p:cond delay="0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" dur="2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19" restart="whenNotActive" fill="hold" evtFilter="cancelBubble" nodeType="interactiveSeq">
                <p:stCondLst>
                  <p:cond evt="onClick" delay="0">
                    <p:tgtEl>
                      <p:spTgt spid="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" fill="hold">
                      <p:stCondLst>
                        <p:cond delay="0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"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5" dur="2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36" restart="whenNotActive" fill="hold" evtFilter="cancelBubble" nodeType="interactiveSeq">
                <p:stCondLst>
                  <p:cond evt="onClick" delay="0">
                    <p:tgtEl>
                      <p:spTgt spid="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7" fill="hold">
                      <p:stCondLst>
                        <p:cond delay="0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"/>
                  </p:tgtEl>
                </p:cond>
              </p:nextCondLst>
            </p:seq>
            <p:seq concurrent="1" nextAc="seek">
              <p:cTn id="47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8" fill="hold">
                      <p:stCondLst>
                        <p:cond delay="0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2" dur="2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53" restart="whenNotActive" fill="hold" evtFilter="cancelBubble" nodeType="interactiveSeq">
                <p:stCondLst>
                  <p:cond evt="onClick" delay="0">
                    <p:tgtEl>
                      <p:spTgt spid="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4" fill="hold">
                      <p:stCondLst>
                        <p:cond delay="0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"/>
                  </p:tgtEl>
                </p:cond>
              </p:nextCondLst>
            </p:seq>
            <p:seq concurrent="1" nextAc="seek">
              <p:cTn id="64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5" fill="hold">
                      <p:stCondLst>
                        <p:cond delay="0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9" dur="2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70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1" fill="hold">
                      <p:stCondLst>
                        <p:cond delay="0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9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  <p:seq concurrent="1" nextAc="seek">
              <p:cTn id="81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2" fill="hold">
                      <p:stCondLst>
                        <p:cond delay="0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6" dur="2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87" restart="whenNotActive" fill="hold" evtFilter="cancelBubble" nodeType="interactiveSeq">
                <p:stCondLst>
                  <p:cond evt="onClick" delay="0">
                    <p:tgtEl>
                      <p:spTgt spid="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8" fill="hold">
                      <p:stCondLst>
                        <p:cond delay="0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6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6"/>
                  </p:tgtEl>
                </p:cond>
              </p:nextCondLst>
            </p:seq>
            <p:seq concurrent="1" nextAc="seek">
              <p:cTn id="98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9" fill="hold">
                      <p:stCondLst>
                        <p:cond delay="0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3" dur="2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8" dur="2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</p:childTnLst>
        </p:cTn>
      </p:par>
    </p:tnLst>
    <p:bldLst>
      <p:bldP spid="40" grpId="0"/>
      <p:bldP spid="41" grpId="0"/>
      <p:bldP spid="42" grpId="0"/>
      <p:bldP spid="43" grpId="0"/>
      <p:bldP spid="44" grpId="0"/>
      <p:bldP spid="45" grpId="0" animBg="1"/>
      <p:bldP spid="45" grpId="1" animBg="1"/>
      <p:bldP spid="46" grpId="0"/>
      <p:bldP spid="47" grpId="0" animBg="1"/>
      <p:bldP spid="47" grpId="1" animBg="1"/>
      <p:bldP spid="48" grpId="0" animBg="1"/>
      <p:bldP spid="48" grpId="1" animBg="1"/>
      <p:bldP spid="49" grpId="0" animBg="1"/>
      <p:bldP spid="49" grpId="1" animBg="1"/>
      <p:bldP spid="50" grpId="0" animBg="1"/>
      <p:bldP spid="50" grpId="1" animBg="1"/>
      <p:bldP spid="51" grpId="0" animBg="1"/>
      <p:bldP spid="51" grpId="1" animBg="1"/>
      <p:bldP spid="5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Content Placeholder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80" y="2417440"/>
            <a:ext cx="3688080" cy="4288160"/>
          </a:xfrm>
          <a:prstGeom prst="rect">
            <a:avLst/>
          </a:prstGeom>
        </p:spPr>
      </p:pic>
      <p:pic>
        <p:nvPicPr>
          <p:cNvPr id="38920" name="Picture 38919" descr="POINSET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9120" y="163195"/>
            <a:ext cx="4612005" cy="225425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342640" y="14605"/>
            <a:ext cx="6147435" cy="1143000"/>
          </a:xfrm>
        </p:spPr>
        <p:txBody>
          <a:bodyPr>
            <a:noAutofit/>
            <a:scene3d>
              <a:camera prst="orthographicFront"/>
              <a:lightRig rig="threePt" dir="t"/>
            </a:scene3d>
          </a:bodyPr>
          <a:lstStyle/>
          <a:p>
            <a:pPr algn="ctr"/>
            <a:r>
              <a:rPr lang="en-GB" altLang="en-US" sz="4800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Times New Roman" panose="02020603050405020304" charset="0"/>
                <a:cs typeface="Times New Roman" panose="02020603050405020304" charset="0"/>
              </a:rPr>
              <a:t>I. TÌM HIỂU CHUNG</a:t>
            </a:r>
            <a:endParaRPr lang="en-GB" altLang="en-US" sz="4800" b="1" dirty="0">
              <a:ln w="12700">
                <a:solidFill>
                  <a:schemeClr val="tx2">
                    <a:lumMod val="75000"/>
                  </a:schemeClr>
                </a:solidFill>
                <a:prstDash val="solid"/>
              </a:ln>
              <a:pattFill prst="dkUpDiag">
                <a:fgClr>
                  <a:schemeClr val="tx2"/>
                </a:fgClr>
                <a:bgClr>
                  <a:schemeClr val="tx2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tx2">
                    <a:lumMod val="75000"/>
                  </a:schemeClr>
                </a:outerShdw>
              </a:effectLst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sz="half" idx="1"/>
            <p:custDataLst>
              <p:tags r:id="rId1"/>
            </p:custDataLst>
          </p:nvPr>
        </p:nvSpPr>
        <p:spPr>
          <a:xfrm>
            <a:off x="-635" y="833120"/>
            <a:ext cx="12040235" cy="5345430"/>
          </a:xfrm>
        </p:spPr>
        <p:txBody>
          <a:bodyPr>
            <a:noAutofit/>
          </a:bodyPr>
          <a:lstStyle/>
          <a:p>
            <a:pPr marL="0" indent="0" algn="l">
              <a:buNone/>
            </a:pPr>
            <a:r>
              <a:rPr lang="en-US" altLang="vi-VN" sz="3900" b="1" dirty="0">
                <a:solidFill>
                  <a:srgbClr val="FF0000"/>
                </a:solidFill>
                <a:latin typeface="Times New Roman" panose="02020603050405020304" charset="0"/>
                <a:sym typeface="+mn-ea"/>
              </a:rPr>
              <a:t>1. Tác giả</a:t>
            </a:r>
            <a:r>
              <a:rPr lang="en-GB" altLang="en-US" sz="3900" b="1" dirty="0">
                <a:solidFill>
                  <a:srgbClr val="FF0000"/>
                </a:solidFill>
                <a:latin typeface="Times New Roman" panose="02020603050405020304" charset="0"/>
                <a:sym typeface="+mn-ea"/>
              </a:rPr>
              <a:t>.</a:t>
            </a:r>
            <a:endParaRPr lang="en-US" altLang="vi-VN" sz="3900" b="1" dirty="0">
              <a:solidFill>
                <a:srgbClr val="FF0000"/>
              </a:solidFill>
              <a:latin typeface="Times New Roman" panose="02020603050405020304" charset="0"/>
            </a:endParaRPr>
          </a:p>
          <a:p>
            <a:pPr marL="0" indent="0" algn="ctr" eaLnBrk="1" hangingPunct="1">
              <a:lnSpc>
                <a:spcPct val="110000"/>
              </a:lnSpc>
              <a:buNone/>
            </a:pPr>
            <a:r>
              <a:rPr lang="en-GB" altLang="en-US" sz="3900" b="1" dirty="0">
                <a:latin typeface="Times New Roman" panose="02020603050405020304" charset="0"/>
              </a:rPr>
              <a:t>- Nam Cao ( 1917 - 1951 ), quê ở Hà Nam.</a:t>
            </a:r>
            <a:endParaRPr lang="en-US" altLang="vi-VN" sz="3900" b="1" dirty="0">
              <a:latin typeface="Times New Roman" panose="02020603050405020304" charset="0"/>
            </a:endParaRPr>
          </a:p>
          <a:p>
            <a:pPr algn="ctr" eaLnBrk="1" hangingPunct="1">
              <a:lnSpc>
                <a:spcPct val="110000"/>
              </a:lnSpc>
              <a:buFontTx/>
              <a:buChar char="-"/>
            </a:pPr>
            <a:r>
              <a:rPr lang="en-US" altLang="vi-VN" sz="3900" b="1" dirty="0">
                <a:latin typeface="Times New Roman" panose="02020603050405020304" charset="0"/>
                <a:sym typeface="+mn-ea"/>
              </a:rPr>
              <a:t>Ông là nhà văn hiện thực  </a:t>
            </a:r>
            <a:r>
              <a:rPr lang="en-GB" altLang="en-US" sz="3900" b="1" dirty="0">
                <a:latin typeface="Times New Roman" panose="02020603050405020304" charset="0"/>
                <a:sym typeface="+mn-ea"/>
              </a:rPr>
              <a:t>viết về chủ đề người nông dân </a:t>
            </a:r>
            <a:r>
              <a:rPr lang="en-US" altLang="vi-VN" sz="3900" b="1" dirty="0">
                <a:latin typeface="Times New Roman" panose="02020603050405020304" charset="0"/>
                <a:sym typeface="+mn-ea"/>
              </a:rPr>
              <a:t>tiêu biểu trước Cách mạng </a:t>
            </a:r>
            <a:r>
              <a:rPr lang="en-US" altLang="vi-VN" sz="3900" b="1" dirty="0" err="1">
                <a:latin typeface="Times New Roman" panose="02020603050405020304" charset="0"/>
                <a:sym typeface="+mn-ea"/>
              </a:rPr>
              <a:t>tháng</a:t>
            </a:r>
            <a:r>
              <a:rPr lang="en-US" altLang="vi-VN" sz="3900" b="1" dirty="0">
                <a:latin typeface="Times New Roman" panose="02020603050405020304" charset="0"/>
                <a:sym typeface="+mn-ea"/>
              </a:rPr>
              <a:t> </a:t>
            </a:r>
            <a:r>
              <a:rPr lang="en-US" altLang="vi-VN" sz="3900" b="1" dirty="0" err="1">
                <a:latin typeface="Times New Roman" panose="02020603050405020304" charset="0"/>
                <a:sym typeface="+mn-ea"/>
              </a:rPr>
              <a:t>Tám</a:t>
            </a:r>
            <a:endParaRPr lang="en-US" altLang="vi-VN" sz="3900" b="1" dirty="0">
              <a:latin typeface="Times New Roman" panose="02020603050405020304" charset="0"/>
              <a:sym typeface="+mn-ea"/>
            </a:endParaRPr>
          </a:p>
          <a:p>
            <a:pPr marL="0" indent="0">
              <a:buNone/>
            </a:pPr>
            <a:r>
              <a:rPr lang="en-US" altLang="vi-VN" sz="3600" b="1" i="1" dirty="0">
                <a:solidFill>
                  <a:srgbClr val="FF0000"/>
                </a:solidFill>
                <a:latin typeface="Times New Roman" panose="02020603050405020304" charset="0"/>
                <a:sym typeface="+mn-ea"/>
              </a:rPr>
              <a:t>2. </a:t>
            </a:r>
            <a:r>
              <a:rPr lang="en-US" altLang="vi-VN" sz="3600" b="1" i="1" u="sng" dirty="0">
                <a:solidFill>
                  <a:srgbClr val="FF0000"/>
                </a:solidFill>
                <a:latin typeface="Times New Roman" panose="02020603050405020304" charset="0"/>
                <a:sym typeface="+mn-ea"/>
              </a:rPr>
              <a:t>Tác phẩm</a:t>
            </a:r>
            <a:r>
              <a:rPr lang="en-US" altLang="vi-VN" sz="3600" b="1" i="1" dirty="0">
                <a:solidFill>
                  <a:srgbClr val="FF0000"/>
                </a:solidFill>
                <a:latin typeface="Times New Roman" panose="02020603050405020304" charset="0"/>
                <a:sym typeface="+mn-ea"/>
              </a:rPr>
              <a:t>:</a:t>
            </a:r>
            <a:endParaRPr lang="en-US" altLang="vi-VN" sz="3600" b="1" i="1" dirty="0">
              <a:solidFill>
                <a:srgbClr val="FF0000"/>
              </a:solidFill>
              <a:latin typeface="Times New Roman" panose="02020603050405020304" charset="0"/>
            </a:endParaRPr>
          </a:p>
          <a:p>
            <a:pPr marL="0" indent="0">
              <a:buNone/>
            </a:pPr>
            <a:r>
              <a:rPr lang="en-US" altLang="vi-VN" sz="3600" b="1" dirty="0">
                <a:latin typeface="Times New Roman" panose="02020603050405020304" charset="0"/>
                <a:sym typeface="+mn-ea"/>
              </a:rPr>
              <a:t> </a:t>
            </a:r>
            <a:r>
              <a:rPr lang="en-GB" altLang="en-US" sz="3600" b="1" dirty="0">
                <a:latin typeface="Times New Roman" panose="02020603050405020304" charset="0"/>
                <a:sym typeface="+mn-ea"/>
              </a:rPr>
              <a:t>- </a:t>
            </a:r>
            <a:r>
              <a:rPr lang="en-US" altLang="vi-VN" sz="3600" b="1" dirty="0">
                <a:latin typeface="Times New Roman" panose="02020603050405020304" charset="0"/>
                <a:sym typeface="+mn-ea"/>
              </a:rPr>
              <a:t>Truyện </a:t>
            </a:r>
            <a:r>
              <a:rPr lang="en-US" altLang="vi-VN" sz="3600" b="1" dirty="0" err="1">
                <a:latin typeface="Times New Roman" panose="02020603050405020304" charset="0"/>
                <a:sym typeface="+mn-ea"/>
              </a:rPr>
              <a:t>ngắn</a:t>
            </a:r>
            <a:r>
              <a:rPr lang="en-US" altLang="vi-VN" sz="3600" b="1" dirty="0">
                <a:latin typeface="Times New Roman" panose="02020603050405020304" charset="0"/>
                <a:sym typeface="+mn-ea"/>
              </a:rPr>
              <a:t>   </a:t>
            </a:r>
            <a:r>
              <a:rPr lang="en-GB" altLang="en-US" sz="3600" b="1" dirty="0">
                <a:latin typeface="Times New Roman" panose="02020603050405020304" charset="0"/>
                <a:sym typeface="+mn-ea"/>
              </a:rPr>
              <a:t>“</a:t>
            </a:r>
            <a:r>
              <a:rPr lang="en-US" altLang="vi-VN" sz="3600" b="1" dirty="0" err="1">
                <a:latin typeface="Times New Roman" panose="02020603050405020304" charset="0"/>
                <a:sym typeface="+mn-ea"/>
              </a:rPr>
              <a:t>Lão</a:t>
            </a:r>
            <a:r>
              <a:rPr lang="en-US" altLang="vi-VN" sz="3600" b="1" dirty="0">
                <a:latin typeface="Times New Roman" panose="02020603050405020304" charset="0"/>
                <a:sym typeface="+mn-ea"/>
              </a:rPr>
              <a:t> </a:t>
            </a:r>
            <a:r>
              <a:rPr lang="en-US" altLang="vi-VN" sz="3600" b="1" dirty="0" err="1">
                <a:latin typeface="Times New Roman" panose="02020603050405020304" charset="0"/>
                <a:sym typeface="+mn-ea"/>
              </a:rPr>
              <a:t>Hạc</a:t>
            </a:r>
            <a:r>
              <a:rPr lang="en-GB" altLang="en-US" sz="3600" b="1" dirty="0">
                <a:latin typeface="Times New Roman" panose="02020603050405020304" charset="0"/>
                <a:sym typeface="+mn-ea"/>
              </a:rPr>
              <a:t>”</a:t>
            </a:r>
            <a:r>
              <a:rPr lang="en-US" altLang="vi-VN" sz="3600" b="1" dirty="0">
                <a:latin typeface="Times New Roman" panose="02020603050405020304" charset="0"/>
                <a:sym typeface="+mn-ea"/>
              </a:rPr>
              <a:t> </a:t>
            </a:r>
            <a:r>
              <a:rPr lang="en-US" altLang="vi-VN" sz="3600" b="1" dirty="0" err="1">
                <a:latin typeface="Times New Roman" panose="02020603050405020304" charset="0"/>
                <a:sym typeface="+mn-ea"/>
              </a:rPr>
              <a:t>sáng</a:t>
            </a:r>
            <a:r>
              <a:rPr lang="en-US" altLang="vi-VN" sz="3600" b="1" dirty="0">
                <a:latin typeface="Times New Roman" panose="02020603050405020304" charset="0"/>
                <a:sym typeface="+mn-ea"/>
              </a:rPr>
              <a:t> tác </a:t>
            </a:r>
            <a:r>
              <a:rPr lang="en-US" altLang="vi-VN" sz="3600" b="1" dirty="0" err="1">
                <a:latin typeface="Times New Roman" panose="02020603050405020304" charset="0"/>
                <a:sym typeface="+mn-ea"/>
              </a:rPr>
              <a:t>năm</a:t>
            </a:r>
            <a:r>
              <a:rPr lang="en-US" altLang="vi-VN" sz="3600" b="1" dirty="0">
                <a:latin typeface="Times New Roman" panose="02020603050405020304" charset="0"/>
                <a:sym typeface="+mn-ea"/>
              </a:rPr>
              <a:t> 1943</a:t>
            </a:r>
            <a:r>
              <a:rPr lang="en-GB" altLang="en-US" sz="3600" b="1" dirty="0">
                <a:latin typeface="Times New Roman" panose="02020603050405020304" charset="0"/>
                <a:sym typeface="+mn-ea"/>
              </a:rPr>
              <a:t>.</a:t>
            </a:r>
            <a:endParaRPr lang="en-GB" altLang="en-US" sz="3600" b="1" dirty="0">
              <a:latin typeface="Times New Roman" panose="02020603050405020304" charset="0"/>
              <a:sym typeface="+mn-ea"/>
            </a:endParaRPr>
          </a:p>
          <a:p>
            <a:pPr marL="0" indent="0">
              <a:buNone/>
            </a:pPr>
            <a:r>
              <a:rPr lang="en-US" altLang="vi-VN" sz="3600" dirty="0">
                <a:latin typeface="Times New Roman" panose="02020603050405020304" charset="0"/>
              </a:rPr>
              <a:t> -  </a:t>
            </a:r>
            <a:r>
              <a:rPr lang="en-US" altLang="vi-VN" sz="3600" b="1" dirty="0">
                <a:latin typeface="Times New Roman" panose="02020603050405020304" charset="0"/>
              </a:rPr>
              <a:t>Phương </a:t>
            </a:r>
            <a:r>
              <a:rPr lang="en-US" altLang="vi-VN" sz="3600" b="1" dirty="0" err="1">
                <a:latin typeface="Times New Roman" panose="02020603050405020304" charset="0"/>
              </a:rPr>
              <a:t>thức</a:t>
            </a:r>
            <a:r>
              <a:rPr lang="en-US" altLang="vi-VN" sz="3600" b="1" dirty="0">
                <a:latin typeface="Times New Roman" panose="02020603050405020304" charset="0"/>
              </a:rPr>
              <a:t> </a:t>
            </a:r>
            <a:r>
              <a:rPr lang="en-US" altLang="vi-VN" sz="3600" b="1" dirty="0" err="1">
                <a:latin typeface="Times New Roman" panose="02020603050405020304" charset="0"/>
              </a:rPr>
              <a:t>biểu</a:t>
            </a:r>
            <a:r>
              <a:rPr lang="en-US" altLang="vi-VN" sz="3600" b="1" dirty="0">
                <a:latin typeface="Times New Roman" panose="02020603050405020304" charset="0"/>
              </a:rPr>
              <a:t> </a:t>
            </a:r>
            <a:r>
              <a:rPr lang="en-US" altLang="vi-VN" sz="3600" b="1" dirty="0" err="1">
                <a:latin typeface="Times New Roman" panose="02020603050405020304" charset="0"/>
              </a:rPr>
              <a:t>đạt</a:t>
            </a:r>
            <a:r>
              <a:rPr lang="en-US" altLang="vi-VN" sz="3600" b="1" dirty="0">
                <a:latin typeface="Times New Roman" panose="02020603050405020304" charset="0"/>
              </a:rPr>
              <a:t>: Tự sự </a:t>
            </a:r>
            <a:r>
              <a:rPr lang="en-US" altLang="vi-VN" sz="3600" b="1" dirty="0" err="1">
                <a:latin typeface="Times New Roman" panose="02020603050405020304" charset="0"/>
              </a:rPr>
              <a:t>kết</a:t>
            </a:r>
            <a:r>
              <a:rPr lang="en-US" altLang="vi-VN" sz="3600" b="1" dirty="0">
                <a:latin typeface="Times New Roman" panose="02020603050405020304" charset="0"/>
              </a:rPr>
              <a:t> </a:t>
            </a:r>
            <a:r>
              <a:rPr lang="en-US" altLang="vi-VN" sz="3600" b="1" dirty="0" err="1">
                <a:latin typeface="Times New Roman" panose="02020603050405020304" charset="0"/>
              </a:rPr>
              <a:t>hợp</a:t>
            </a:r>
            <a:r>
              <a:rPr lang="en-US" altLang="vi-VN" sz="3600" b="1" dirty="0">
                <a:latin typeface="Times New Roman" panose="02020603050405020304" charset="0"/>
              </a:rPr>
              <a:t> </a:t>
            </a:r>
            <a:r>
              <a:rPr lang="en-US" altLang="vi-VN" sz="3600" b="1" dirty="0" err="1">
                <a:latin typeface="Times New Roman" panose="02020603050405020304" charset="0"/>
              </a:rPr>
              <a:t>trữ</a:t>
            </a:r>
            <a:r>
              <a:rPr lang="en-US" altLang="vi-VN" sz="3600" b="1" dirty="0">
                <a:latin typeface="Times New Roman" panose="02020603050405020304" charset="0"/>
              </a:rPr>
              <a:t> tình.</a:t>
            </a:r>
            <a:endParaRPr lang="en-US" altLang="vi-VN" sz="3600" b="1" dirty="0">
              <a:latin typeface="Times New Roman" panose="02020603050405020304" charset="0"/>
            </a:endParaRPr>
          </a:p>
          <a:p>
            <a:pPr marL="0" indent="0">
              <a:buNone/>
            </a:pPr>
            <a:r>
              <a:rPr lang="en-US" altLang="vi-VN" sz="3600" dirty="0">
                <a:latin typeface="Times New Roman" panose="02020603050405020304" charset="0"/>
              </a:rPr>
              <a:t>  -  </a:t>
            </a:r>
            <a:r>
              <a:rPr lang="en-US" altLang="vi-VN" sz="3600" b="1" dirty="0" err="1">
                <a:latin typeface="Times New Roman" panose="02020603050405020304" charset="0"/>
              </a:rPr>
              <a:t>Ngôi</a:t>
            </a:r>
            <a:r>
              <a:rPr lang="en-US" altLang="vi-VN" sz="3600" b="1" dirty="0">
                <a:latin typeface="Times New Roman" panose="02020603050405020304" charset="0"/>
              </a:rPr>
              <a:t> </a:t>
            </a:r>
            <a:r>
              <a:rPr lang="en-US" altLang="vi-VN" sz="3600" b="1" dirty="0" err="1">
                <a:latin typeface="Times New Roman" panose="02020603050405020304" charset="0"/>
              </a:rPr>
              <a:t>kể</a:t>
            </a:r>
            <a:r>
              <a:rPr lang="en-US" altLang="vi-VN" sz="3600" b="1" dirty="0">
                <a:latin typeface="Times New Roman" panose="02020603050405020304" charset="0"/>
              </a:rPr>
              <a:t> </a:t>
            </a:r>
            <a:r>
              <a:rPr lang="en-US" altLang="vi-VN" sz="3600" b="1" dirty="0" err="1">
                <a:latin typeface="Times New Roman" panose="02020603050405020304" charset="0"/>
              </a:rPr>
              <a:t>thứ</a:t>
            </a:r>
            <a:r>
              <a:rPr lang="en-US" altLang="vi-VN" sz="3600" b="1" dirty="0">
                <a:latin typeface="Times New Roman" panose="02020603050405020304" charset="0"/>
              </a:rPr>
              <a:t> </a:t>
            </a:r>
            <a:r>
              <a:rPr lang="en-US" altLang="vi-VN" sz="3600" b="1" dirty="0" err="1">
                <a:latin typeface="Times New Roman" panose="02020603050405020304" charset="0"/>
              </a:rPr>
              <a:t>nhất</a:t>
            </a:r>
            <a:endParaRPr lang="en-US" altLang="vi-VN" sz="3600" b="1" dirty="0">
              <a:latin typeface="Times New Roman" panose="02020603050405020304" charset="0"/>
            </a:endParaRPr>
          </a:p>
          <a:p>
            <a:pPr marL="0" indent="0">
              <a:lnSpc>
                <a:spcPct val="110000"/>
              </a:lnSpc>
              <a:buNone/>
            </a:pPr>
            <a:r>
              <a:rPr lang="en-GB" altLang="en-US" sz="3600" b="1" i="1" dirty="0">
                <a:solidFill>
                  <a:srgbClr val="FF0000"/>
                </a:solidFill>
                <a:latin typeface="Times New Roman" panose="02020603050405020304" charset="0"/>
                <a:sym typeface="+mn-ea"/>
              </a:rPr>
              <a:t>3. Tóm </a:t>
            </a:r>
            <a:r>
              <a:rPr lang="en-GB" altLang="en-US" sz="3600" b="1" i="1" dirty="0" err="1">
                <a:solidFill>
                  <a:srgbClr val="FF0000"/>
                </a:solidFill>
                <a:latin typeface="Times New Roman" panose="02020603050405020304" charset="0"/>
                <a:sym typeface="+mn-ea"/>
              </a:rPr>
              <a:t>tắt</a:t>
            </a:r>
            <a:r>
              <a:rPr lang="en-GB" altLang="en-US" sz="3600" b="1" i="1" dirty="0">
                <a:solidFill>
                  <a:srgbClr val="FF0000"/>
                </a:solidFill>
                <a:latin typeface="Times New Roman" panose="02020603050405020304" charset="0"/>
                <a:sym typeface="+mn-ea"/>
              </a:rPr>
              <a:t> </a:t>
            </a:r>
            <a:r>
              <a:rPr lang="en-GB" altLang="en-US" sz="3600" b="1" i="1" dirty="0" err="1">
                <a:solidFill>
                  <a:srgbClr val="FF0000"/>
                </a:solidFill>
                <a:latin typeface="Times New Roman" panose="02020603050405020304" charset="0"/>
                <a:sym typeface="+mn-ea"/>
              </a:rPr>
              <a:t>văn</a:t>
            </a:r>
            <a:r>
              <a:rPr lang="en-GB" altLang="en-US" sz="3600" b="1" i="1" dirty="0">
                <a:solidFill>
                  <a:srgbClr val="FF0000"/>
                </a:solidFill>
                <a:latin typeface="Times New Roman" panose="02020603050405020304" charset="0"/>
                <a:sym typeface="+mn-ea"/>
              </a:rPr>
              <a:t> </a:t>
            </a:r>
            <a:r>
              <a:rPr lang="en-GB" altLang="en-US" sz="3600" b="1" i="1" dirty="0" err="1">
                <a:solidFill>
                  <a:srgbClr val="FF0000"/>
                </a:solidFill>
                <a:latin typeface="Times New Roman" panose="02020603050405020304" charset="0"/>
                <a:sym typeface="+mn-ea"/>
              </a:rPr>
              <a:t>bản</a:t>
            </a:r>
            <a:r>
              <a:rPr lang="en-GB" altLang="en-US" sz="3600" b="1" i="1" dirty="0">
                <a:solidFill>
                  <a:srgbClr val="FF0000"/>
                </a:solidFill>
                <a:latin typeface="Times New Roman" panose="02020603050405020304" charset="0"/>
                <a:sym typeface="+mn-ea"/>
              </a:rPr>
              <a:t>: </a:t>
            </a:r>
            <a:endParaRPr lang="en-GB" altLang="en-US" sz="3600" b="1" i="1" dirty="0">
              <a:solidFill>
                <a:srgbClr val="FF0000"/>
              </a:solidFill>
              <a:latin typeface="Times New Roman" panose="02020603050405020304" charset="0"/>
            </a:endParaRPr>
          </a:p>
          <a:p>
            <a:pPr algn="ctr" eaLnBrk="1" hangingPunct="1">
              <a:lnSpc>
                <a:spcPct val="110000"/>
              </a:lnSpc>
              <a:buFontTx/>
              <a:buChar char="-"/>
            </a:pPr>
            <a:endParaRPr lang="en-US" altLang="vi-VN" sz="3900" b="1" dirty="0">
              <a:latin typeface="Times New Roman" panose="02020603050405020304" charset="0"/>
            </a:endParaRPr>
          </a:p>
          <a:p>
            <a:pPr marL="342900" indent="-342900" algn="ctr" eaLnBrk="1" hangingPunct="1">
              <a:lnSpc>
                <a:spcPct val="110000"/>
              </a:lnSpc>
            </a:pPr>
            <a:endParaRPr lang="en-US" altLang="vi-VN" sz="3900" b="1" dirty="0">
              <a:latin typeface="Times New Roman" panose="02020603050405020304" charset="0"/>
            </a:endParaRPr>
          </a:p>
          <a:p>
            <a:pPr marL="0" indent="0" algn="ctr">
              <a:buNone/>
            </a:pPr>
            <a:r>
              <a:rPr lang="en-GB" altLang="en-US" sz="3900" dirty="0">
                <a:latin typeface="Times New Roman" panose="02020603050405020304" charset="0"/>
                <a:cs typeface="Times New Roman" panose="02020603050405020304" charset="0"/>
              </a:rPr>
              <a:t> </a:t>
            </a:r>
            <a:endParaRPr lang="en-GB" altLang="en-US" sz="3900" dirty="0">
              <a:latin typeface="Times New Roman" panose="02020603050405020304" charset="0"/>
              <a:cs typeface="Times New Roman" panose="0202060305040502030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fad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7" dur="500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4" grpId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2771775" y="365760"/>
            <a:ext cx="6059805" cy="847090"/>
          </a:xfrm>
        </p:spPr>
        <p:txBody>
          <a:bodyPr>
            <a:scene3d>
              <a:camera prst="orthographicFront"/>
              <a:lightRig rig="threePt" dir="t"/>
            </a:scene3d>
          </a:bodyPr>
          <a:lstStyle/>
          <a:p>
            <a:pPr algn="ctr"/>
            <a:r>
              <a:rPr lang="en-GB" altLang="en-US" b="1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gradFill>
                  <a:gsLst>
                    <a:gs pos="0">
                      <a:srgbClr val="14CD68"/>
                    </a:gs>
                    <a:gs pos="100000">
                      <a:srgbClr val="0B6E38"/>
                    </a:gs>
                  </a:gsLst>
                  <a:lin scaled="0"/>
                </a:gra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Times New Roman" panose="02020603050405020304" charset="0"/>
                <a:cs typeface="Times New Roman" panose="02020603050405020304" charset="0"/>
              </a:rPr>
              <a:t>TÓM TẮT VĂN BẢN</a:t>
            </a:r>
            <a:endParaRPr lang="en-GB" altLang="en-US" b="1">
              <a:ln w="12700">
                <a:solidFill>
                  <a:schemeClr val="tx2">
                    <a:lumMod val="75000"/>
                  </a:schemeClr>
                </a:solidFill>
                <a:prstDash val="solid"/>
              </a:ln>
              <a:gradFill>
                <a:gsLst>
                  <a:gs pos="0">
                    <a:srgbClr val="14CD68"/>
                  </a:gs>
                  <a:gs pos="100000">
                    <a:srgbClr val="0B6E38"/>
                  </a:gs>
                </a:gsLst>
                <a:lin scaled="0"/>
              </a:gradFill>
              <a:effectLst>
                <a:outerShdw dist="38100" dir="2640000" algn="bl" rotWithShape="0">
                  <a:schemeClr val="tx2">
                    <a:lumMod val="75000"/>
                  </a:schemeClr>
                </a:outerShdw>
              </a:effectLst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126365" y="1212850"/>
            <a:ext cx="11969750" cy="5459730"/>
          </a:xfrm>
        </p:spPr>
        <p:txBody>
          <a:bodyPr>
            <a:normAutofit/>
          </a:bodyPr>
          <a:lstStyle/>
          <a:p>
            <a:pPr algn="just" eaLnBrk="1" hangingPunct="1">
              <a:buChar char="-"/>
            </a:pPr>
            <a:r>
              <a:rPr lang="en-US" altLang="vi-VN" sz="4000" b="1" i="1" dirty="0">
                <a:solidFill>
                  <a:schemeClr val="hlink"/>
                </a:solidFill>
                <a:latin typeface="Times New Roman" panose="02020603050405020304" charset="0"/>
                <a:sym typeface="+mn-ea"/>
              </a:rPr>
              <a:t> Tình cảnh của gia đình Lão Hạc: </a:t>
            </a:r>
            <a:r>
              <a:rPr lang="en-US" altLang="vi-VN" sz="4000" b="1" i="1" dirty="0">
                <a:latin typeface="Times New Roman" panose="02020603050405020304" charset="0"/>
                <a:sym typeface="+mn-ea"/>
              </a:rPr>
              <a:t>nhà nghèo, vợ chết, có còn đứa con trai lại phẫn chí bỏ đi vì không có tiền cưới vợ…</a:t>
            </a:r>
            <a:endParaRPr lang="en-US" altLang="vi-VN" sz="4000" b="1" i="1" dirty="0">
              <a:latin typeface="Times New Roman" panose="02020603050405020304" charset="0"/>
            </a:endParaRPr>
          </a:p>
          <a:p>
            <a:pPr algn="just" eaLnBrk="1" hangingPunct="1">
              <a:buChar char="-"/>
            </a:pPr>
            <a:r>
              <a:rPr lang="en-US" altLang="vi-VN" sz="4000" b="1" i="1" dirty="0">
                <a:solidFill>
                  <a:schemeClr val="hlink"/>
                </a:solidFill>
                <a:latin typeface="Times New Roman" panose="02020603050405020304" charset="0"/>
                <a:sym typeface="+mn-ea"/>
              </a:rPr>
              <a:t> Chỉ còn Lão Hạc với con chó Vàng: </a:t>
            </a:r>
            <a:r>
              <a:rPr lang="en-US" altLang="vi-VN" sz="4000" b="1" i="1" dirty="0">
                <a:latin typeface="Times New Roman" panose="02020603050405020304" charset="0"/>
                <a:sym typeface="+mn-ea"/>
              </a:rPr>
              <a:t>lão coi con chó như con, âu yếm gọi nó là “cậu Vàng”, coi nó như người bạn, như kỉ vật của đứa con trai </a:t>
            </a:r>
            <a:endParaRPr lang="en-US" altLang="vi-VN" sz="4000" b="1" i="1" dirty="0">
              <a:latin typeface="Times New Roman" panose="02020603050405020304" charset="0"/>
            </a:endParaRPr>
          </a:p>
          <a:p>
            <a:pPr algn="just" eaLnBrk="1" hangingPunct="1">
              <a:buChar char="-"/>
            </a:pPr>
            <a:r>
              <a:rPr lang="en-US" altLang="vi-VN" sz="4000" b="1" i="1" dirty="0">
                <a:solidFill>
                  <a:schemeClr val="hlink"/>
                </a:solidFill>
                <a:latin typeface="Times New Roman" panose="02020603050405020304" charset="0"/>
                <a:sym typeface="+mn-ea"/>
              </a:rPr>
              <a:t> Nhưng sự túng quẫn ngày càng đe doạ Lão Hạc:  </a:t>
            </a:r>
            <a:r>
              <a:rPr lang="en-US" altLang="vi-VN" sz="4000" b="1" i="1" dirty="0">
                <a:latin typeface="Times New Roman" panose="02020603050405020304" charset="0"/>
                <a:sym typeface="+mn-ea"/>
              </a:rPr>
              <a:t>hết viêc làm, laị đau ốm liên miên, bão gió, hết mọi nguồn thu, không đủ tiền nuôi“cậu Vàng”...</a:t>
            </a:r>
            <a:endParaRPr lang="en-GB" altLang="en-US" sz="4000" b="1" i="1" dirty="0">
              <a:latin typeface="Times New Roman" panose="02020603050405020304" charset="0"/>
            </a:endParaRPr>
          </a:p>
          <a:p>
            <a:pPr marL="0" indent="0">
              <a:buNone/>
            </a:pPr>
            <a:endParaRPr lang="en-GB" altLang="en-US" sz="4000" b="1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5" grpId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83" name="Text Box 15"/>
          <p:cNvSpPr txBox="1"/>
          <p:nvPr/>
        </p:nvSpPr>
        <p:spPr>
          <a:xfrm>
            <a:off x="1524000" y="267970"/>
            <a:ext cx="3474085" cy="70675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altLang="vi-VN" sz="4000" b="1" dirty="0">
                <a:solidFill>
                  <a:srgbClr val="FF0000"/>
                </a:solidFill>
                <a:latin typeface="Times New Roman" panose="02020603050405020304" charset="0"/>
              </a:rPr>
              <a:t> Bố cục:</a:t>
            </a:r>
            <a:endParaRPr lang="en-US" altLang="vi-VN" sz="4000" b="1" dirty="0">
              <a:solidFill>
                <a:srgbClr val="FF0000"/>
              </a:solidFill>
              <a:latin typeface="Times New Roman" panose="02020603050405020304" charset="0"/>
            </a:endParaRPr>
          </a:p>
        </p:txBody>
      </p:sp>
      <p:sp>
        <p:nvSpPr>
          <p:cNvPr id="32791" name="Rectangle 23"/>
          <p:cNvSpPr/>
          <p:nvPr/>
        </p:nvSpPr>
        <p:spPr>
          <a:xfrm>
            <a:off x="4998085" y="974725"/>
            <a:ext cx="2815590" cy="504825"/>
          </a:xfrm>
          <a:prstGeom prst="rect">
            <a:avLst/>
          </a:prstGeom>
          <a:solidFill>
            <a:srgbClr val="1A0AF0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/>
          <a:lstStyle/>
          <a:p>
            <a:pPr algn="ctr" eaLnBrk="1" hangingPunct="1"/>
            <a:r>
              <a:rPr lang="en-US" altLang="vi-VN" sz="4000" b="1" dirty="0">
                <a:solidFill>
                  <a:srgbClr val="FFFF00"/>
                </a:solidFill>
                <a:latin typeface="Times New Roman" panose="02020603050405020304" charset="0"/>
              </a:rPr>
              <a:t>Bố cục</a:t>
            </a:r>
            <a:endParaRPr lang="en-US" altLang="vi-VN" sz="4000" b="1" dirty="0">
              <a:solidFill>
                <a:srgbClr val="FFFF00"/>
              </a:solidFill>
              <a:latin typeface="Times New Roman" panose="02020603050405020304" charset="0"/>
            </a:endParaRPr>
          </a:p>
        </p:txBody>
      </p:sp>
      <p:sp>
        <p:nvSpPr>
          <p:cNvPr id="32793" name="Rectangle 25"/>
          <p:cNvSpPr/>
          <p:nvPr/>
        </p:nvSpPr>
        <p:spPr>
          <a:xfrm>
            <a:off x="967105" y="1995170"/>
            <a:ext cx="3471545" cy="1304925"/>
          </a:xfrm>
          <a:prstGeom prst="rect">
            <a:avLst/>
          </a:prstGeom>
          <a:solidFill>
            <a:schemeClr val="bg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/>
          <a:lstStyle/>
          <a:p>
            <a:pPr algn="ctr" eaLnBrk="1" hangingPunct="1"/>
            <a:r>
              <a:rPr lang="en-US" altLang="vi-VN" sz="2800" b="1" dirty="0">
                <a:latin typeface="Times New Roman" panose="02020603050405020304" charset="0"/>
              </a:rPr>
              <a:t>Hôm sau….cũng xong</a:t>
            </a:r>
            <a:endParaRPr lang="en-US" altLang="vi-VN" sz="2800" b="1" dirty="0">
              <a:latin typeface="Times New Roman" panose="02020603050405020304" charset="0"/>
            </a:endParaRPr>
          </a:p>
        </p:txBody>
      </p:sp>
      <p:sp>
        <p:nvSpPr>
          <p:cNvPr id="32795" name="Rectangle 27"/>
          <p:cNvSpPr/>
          <p:nvPr/>
        </p:nvSpPr>
        <p:spPr>
          <a:xfrm>
            <a:off x="5087620" y="1995170"/>
            <a:ext cx="3239770" cy="1260475"/>
          </a:xfrm>
          <a:prstGeom prst="rect">
            <a:avLst/>
          </a:prstGeom>
          <a:solidFill>
            <a:schemeClr val="bg1"/>
          </a:solidFill>
          <a:ln w="9525" cap="flat" cmpd="sng">
            <a:solidFill>
              <a:schemeClr val="accent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/>
          <a:lstStyle/>
          <a:p>
            <a:pPr algn="ctr" eaLnBrk="1" hangingPunct="1"/>
            <a:r>
              <a:rPr lang="en-US" altLang="vi-VN" sz="2800" b="1" dirty="0">
                <a:latin typeface="Times New Roman" panose="02020603050405020304" charset="0"/>
              </a:rPr>
              <a:t>Luôn mấy hôm…</a:t>
            </a:r>
            <a:endParaRPr lang="en-US" altLang="vi-VN" sz="2800" b="1" dirty="0">
              <a:latin typeface="Times New Roman" panose="02020603050405020304" charset="0"/>
            </a:endParaRPr>
          </a:p>
          <a:p>
            <a:pPr algn="ctr" eaLnBrk="1" hangingPunct="1"/>
            <a:r>
              <a:rPr lang="en-US" altLang="vi-VN" sz="2800" b="1" dirty="0">
                <a:latin typeface="Times New Roman" panose="02020603050405020304" charset="0"/>
              </a:rPr>
              <a:t>đáng buồn</a:t>
            </a:r>
            <a:endParaRPr lang="en-US" altLang="vi-VN" sz="2800" b="1" dirty="0">
              <a:latin typeface="Times New Roman" panose="02020603050405020304" charset="0"/>
            </a:endParaRPr>
          </a:p>
        </p:txBody>
      </p:sp>
      <p:sp>
        <p:nvSpPr>
          <p:cNvPr id="32797" name="Rectangle 29"/>
          <p:cNvSpPr/>
          <p:nvPr/>
        </p:nvSpPr>
        <p:spPr>
          <a:xfrm>
            <a:off x="8962390" y="1995170"/>
            <a:ext cx="3051175" cy="1431925"/>
          </a:xfrm>
          <a:prstGeom prst="rect">
            <a:avLst/>
          </a:prstGeom>
          <a:solidFill>
            <a:schemeClr val="bg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/>
          <a:lstStyle/>
          <a:p>
            <a:pPr algn="ctr" eaLnBrk="1" hangingPunct="1"/>
            <a:r>
              <a:rPr lang="en-US" altLang="vi-VN" sz="2800" b="1" dirty="0">
                <a:latin typeface="Times New Roman" panose="02020603050405020304" charset="0"/>
              </a:rPr>
              <a:t>Không! Cuộc đời</a:t>
            </a:r>
            <a:endParaRPr lang="en-US" altLang="vi-VN" sz="2800" b="1" dirty="0">
              <a:latin typeface="Times New Roman" panose="02020603050405020304" charset="0"/>
            </a:endParaRPr>
          </a:p>
          <a:p>
            <a:pPr algn="ctr" eaLnBrk="1" hangingPunct="1"/>
            <a:r>
              <a:rPr lang="en-US" altLang="vi-VN" sz="2800" b="1" dirty="0">
                <a:latin typeface="Times New Roman" panose="02020603050405020304" charset="0"/>
              </a:rPr>
              <a:t>…Một sào</a:t>
            </a:r>
            <a:endParaRPr lang="en-US" altLang="vi-VN" sz="2800" b="1" dirty="0">
              <a:latin typeface="Times New Roman" panose="02020603050405020304" charset="0"/>
            </a:endParaRPr>
          </a:p>
        </p:txBody>
      </p:sp>
      <p:sp>
        <p:nvSpPr>
          <p:cNvPr id="32801" name="AutoShape 33"/>
          <p:cNvSpPr/>
          <p:nvPr/>
        </p:nvSpPr>
        <p:spPr>
          <a:xfrm>
            <a:off x="657225" y="4068445"/>
            <a:ext cx="3657600" cy="2132330"/>
          </a:xfrm>
          <a:prstGeom prst="flowChartAlternateProcess">
            <a:avLst/>
          </a:prstGeom>
          <a:solidFill>
            <a:schemeClr val="bg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/>
          <a:lstStyle/>
          <a:p>
            <a:pPr algn="ctr" eaLnBrk="1" hangingPunct="1"/>
            <a:r>
              <a:rPr lang="en-US" altLang="vi-VN" sz="2800" b="1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Lão Hạc kể chuyện bán</a:t>
            </a:r>
            <a:endParaRPr lang="en-US" altLang="vi-VN" sz="2800" b="1" dirty="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algn="ctr" eaLnBrk="1" hangingPunct="1"/>
            <a:r>
              <a:rPr lang="en-US" altLang="vi-VN" sz="2800" b="1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 chó,</a:t>
            </a:r>
            <a:endParaRPr lang="en-US" altLang="vi-VN" sz="2800" b="1" dirty="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algn="ctr" eaLnBrk="1" hangingPunct="1"/>
            <a:r>
              <a:rPr lang="en-US" altLang="vi-VN" sz="2800" b="1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Ông giáo an ủi lão Hạc</a:t>
            </a:r>
            <a:endParaRPr lang="en-US" altLang="vi-VN" sz="2800" b="1" dirty="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32802" name="AutoShape 34"/>
          <p:cNvSpPr/>
          <p:nvPr/>
        </p:nvSpPr>
        <p:spPr>
          <a:xfrm>
            <a:off x="4609465" y="4068445"/>
            <a:ext cx="4058285" cy="2132330"/>
          </a:xfrm>
          <a:prstGeom prst="flowChartAlternateProcess">
            <a:avLst/>
          </a:prstGeom>
          <a:solidFill>
            <a:schemeClr val="bg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/>
          <a:lstStyle/>
          <a:p>
            <a:pPr algn="ctr" eaLnBrk="1" hangingPunct="1"/>
            <a:r>
              <a:rPr lang="en-US" altLang="vi-VN" sz="2800" b="1" dirty="0">
                <a:solidFill>
                  <a:srgbClr val="FF0000"/>
                </a:solidFill>
                <a:latin typeface="Times New Roman" panose="02020603050405020304" charset="0"/>
              </a:rPr>
              <a:t>Cuộc sống lão Hạc, thái độ </a:t>
            </a:r>
            <a:endParaRPr lang="en-US" altLang="vi-VN" sz="2800" b="1" dirty="0">
              <a:solidFill>
                <a:srgbClr val="FF0000"/>
              </a:solidFill>
              <a:latin typeface="Times New Roman" panose="02020603050405020304" charset="0"/>
            </a:endParaRPr>
          </a:p>
          <a:p>
            <a:pPr algn="ctr" eaLnBrk="1" hangingPunct="1"/>
            <a:r>
              <a:rPr lang="en-US" altLang="vi-VN" sz="2800" b="1" dirty="0">
                <a:solidFill>
                  <a:srgbClr val="FF0000"/>
                </a:solidFill>
                <a:latin typeface="Times New Roman" panose="02020603050405020304" charset="0"/>
              </a:rPr>
              <a:t>Binh Tư và Ông giáo</a:t>
            </a:r>
            <a:endParaRPr lang="en-US" altLang="vi-VN" sz="2800" b="1" dirty="0">
              <a:solidFill>
                <a:srgbClr val="FF0000"/>
              </a:solidFill>
              <a:latin typeface="Times New Roman" panose="02020603050405020304" charset="0"/>
            </a:endParaRPr>
          </a:p>
        </p:txBody>
      </p:sp>
      <p:sp>
        <p:nvSpPr>
          <p:cNvPr id="32803" name="AutoShape 35"/>
          <p:cNvSpPr/>
          <p:nvPr/>
        </p:nvSpPr>
        <p:spPr>
          <a:xfrm>
            <a:off x="8962390" y="4068445"/>
            <a:ext cx="3051175" cy="2132330"/>
          </a:xfrm>
          <a:prstGeom prst="flowChartAlternateProcess">
            <a:avLst/>
          </a:prstGeom>
          <a:solidFill>
            <a:schemeClr val="bg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/>
          <a:lstStyle/>
          <a:p>
            <a:pPr algn="ctr" eaLnBrk="1" hangingPunct="1"/>
            <a:r>
              <a:rPr lang="en-US" altLang="vi-VN" sz="2800" b="1" dirty="0">
                <a:solidFill>
                  <a:srgbClr val="FF0000"/>
                </a:solidFill>
                <a:latin typeface="Times New Roman" panose="02020603050405020304" charset="0"/>
              </a:rPr>
              <a:t>Cái chết lão Hạc</a:t>
            </a:r>
            <a:endParaRPr lang="en-US" altLang="vi-VN" sz="2800" b="1" dirty="0">
              <a:solidFill>
                <a:srgbClr val="FF0000"/>
              </a:solidFill>
              <a:latin typeface="Times New Roman" panose="02020603050405020304" charset="0"/>
            </a:endParaRPr>
          </a:p>
        </p:txBody>
      </p:sp>
      <p:cxnSp>
        <p:nvCxnSpPr>
          <p:cNvPr id="2" name="Straight Arrow Connector 1"/>
          <p:cNvCxnSpPr>
            <a:stCxn id="32791" idx="2"/>
          </p:cNvCxnSpPr>
          <p:nvPr/>
        </p:nvCxnSpPr>
        <p:spPr>
          <a:xfrm>
            <a:off x="6405880" y="1479550"/>
            <a:ext cx="3232150" cy="48641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Straight Arrow Connector 2"/>
          <p:cNvCxnSpPr>
            <a:stCxn id="32791" idx="2"/>
            <a:endCxn id="32793" idx="0"/>
          </p:cNvCxnSpPr>
          <p:nvPr/>
        </p:nvCxnSpPr>
        <p:spPr>
          <a:xfrm flipH="1">
            <a:off x="2703195" y="1479550"/>
            <a:ext cx="3702685" cy="51562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Straight Arrow Connector 3"/>
          <p:cNvCxnSpPr>
            <a:endCxn id="32795" idx="0"/>
          </p:cNvCxnSpPr>
          <p:nvPr/>
        </p:nvCxnSpPr>
        <p:spPr>
          <a:xfrm>
            <a:off x="6342380" y="1486535"/>
            <a:ext cx="365125" cy="50863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Arrow Connector 4"/>
          <p:cNvCxnSpPr>
            <a:stCxn id="32793" idx="2"/>
            <a:endCxn id="32801" idx="0"/>
          </p:cNvCxnSpPr>
          <p:nvPr/>
        </p:nvCxnSpPr>
        <p:spPr>
          <a:xfrm flipH="1">
            <a:off x="2486025" y="3300095"/>
            <a:ext cx="217170" cy="76835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>
            <a:stCxn id="32795" idx="2"/>
            <a:endCxn id="32802" idx="0"/>
          </p:cNvCxnSpPr>
          <p:nvPr/>
        </p:nvCxnSpPr>
        <p:spPr>
          <a:xfrm flipH="1">
            <a:off x="6638925" y="3255645"/>
            <a:ext cx="68580" cy="812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>
            <a:stCxn id="32797" idx="2"/>
            <a:endCxn id="32803" idx="0"/>
          </p:cNvCxnSpPr>
          <p:nvPr/>
        </p:nvCxnSpPr>
        <p:spPr>
          <a:xfrm>
            <a:off x="10488295" y="3427095"/>
            <a:ext cx="0" cy="64135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327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327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3" dur="500"/>
                                        <p:tgtEl>
                                          <p:spTgt spid="327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3" dur="2000"/>
                                        <p:tgtEl>
                                          <p:spTgt spid="327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327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8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3" dur="2000"/>
                                        <p:tgtEl>
                                          <p:spTgt spid="327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3" dur="500"/>
                                        <p:tgtEl>
                                          <p:spTgt spid="328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3" dur="2000"/>
                                        <p:tgtEl>
                                          <p:spTgt spid="328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8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328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328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328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83" grpId="0"/>
      <p:bldP spid="32783" grpId="1"/>
      <p:bldP spid="32791" grpId="0" animBg="1"/>
      <p:bldP spid="32791" grpId="1" animBg="1"/>
      <p:bldP spid="32793" grpId="0" animBg="1"/>
      <p:bldP spid="32793" grpId="1" animBg="1"/>
      <p:bldP spid="32795" grpId="0" animBg="1"/>
      <p:bldP spid="32795" grpId="1" animBg="1"/>
      <p:bldP spid="32797" grpId="0" animBg="1"/>
      <p:bldP spid="32797" grpId="1" animBg="1"/>
      <p:bldP spid="32801" grpId="0" animBg="1"/>
      <p:bldP spid="32801" grpId="1" animBg="1"/>
      <p:bldP spid="32802" grpId="0" animBg="1"/>
      <p:bldP spid="32802" grpId="1" animBg="1"/>
      <p:bldP spid="32803" grpId="0" animBg="1"/>
      <p:bldP spid="32803" grpId="1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/>
          </p:cNvSpPr>
          <p:nvPr>
            <p:ph type="title"/>
          </p:nvPr>
        </p:nvSpPr>
        <p:spPr>
          <a:xfrm>
            <a:off x="2640330" y="189230"/>
            <a:ext cx="7543800" cy="1058545"/>
          </a:xfrm>
        </p:spPr>
        <p:txBody>
          <a:bodyPr vert="horz" wrap="square" lIns="91440" tIns="45720" rIns="91440" bIns="45720" anchor="t" anchorCtr="1">
            <a:normAutofit fontScale="90000"/>
            <a:scene3d>
              <a:camera prst="orthographicFront"/>
              <a:lightRig rig="threePt" dir="t"/>
            </a:scene3d>
          </a:bodyPr>
          <a:lstStyle/>
          <a:p>
            <a:pPr algn="ctr">
              <a:buNone/>
            </a:pPr>
            <a:r>
              <a:rPr lang="en-GB" altLang="en-US" sz="7335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gradFill>
                  <a:gsLst>
                    <a:gs pos="0">
                      <a:srgbClr val="FE4444"/>
                    </a:gs>
                    <a:gs pos="100000">
                      <a:srgbClr val="832B2B"/>
                    </a:gs>
                  </a:gsLst>
                  <a:lin scaled="0"/>
                </a:gra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Times New Roman" panose="02020603050405020304" charset="0"/>
                <a:cs typeface="Times New Roman" panose="02020603050405020304" charset="0"/>
                <a:sym typeface="+mn-ea"/>
              </a:rPr>
              <a:t>LÃO HẠC</a:t>
            </a:r>
            <a:br>
              <a:rPr lang="en-GB" altLang="en-US" sz="7335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gradFill>
                  <a:gsLst>
                    <a:gs pos="0">
                      <a:srgbClr val="FE4444"/>
                    </a:gs>
                    <a:gs pos="100000">
                      <a:srgbClr val="832B2B"/>
                    </a:gs>
                  </a:gsLst>
                  <a:lin scaled="0"/>
                </a:gra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Times New Roman" panose="02020603050405020304" charset="0"/>
                <a:cs typeface="Times New Roman" panose="02020603050405020304" charset="0"/>
              </a:rPr>
            </a:br>
            <a:endParaRPr lang="en-GB" altLang="en-US" sz="7335" b="1" dirty="0">
              <a:ln w="12700">
                <a:solidFill>
                  <a:schemeClr val="tx2">
                    <a:lumMod val="75000"/>
                  </a:schemeClr>
                </a:solidFill>
                <a:prstDash val="solid"/>
              </a:ln>
              <a:gradFill>
                <a:gsLst>
                  <a:gs pos="0">
                    <a:srgbClr val="FE4444"/>
                  </a:gs>
                  <a:gs pos="100000">
                    <a:srgbClr val="832B2B"/>
                  </a:gs>
                </a:gsLst>
                <a:lin scaled="0"/>
              </a:gradFill>
              <a:effectLst>
                <a:outerShdw dist="38100" dir="2640000" algn="bl" rotWithShape="0">
                  <a:schemeClr val="tx2">
                    <a:lumMod val="75000"/>
                  </a:schemeClr>
                </a:outerShdw>
              </a:effectLst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31751" name="Line 7"/>
          <p:cNvSpPr/>
          <p:nvPr/>
        </p:nvSpPr>
        <p:spPr>
          <a:xfrm>
            <a:off x="5087938" y="6858000"/>
            <a:ext cx="0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31752" name="Line 8"/>
          <p:cNvSpPr/>
          <p:nvPr/>
        </p:nvSpPr>
        <p:spPr>
          <a:xfrm>
            <a:off x="2208213" y="1628775"/>
            <a:ext cx="0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1753" name="Rectangle 10"/>
          <p:cNvSpPr/>
          <p:nvPr/>
        </p:nvSpPr>
        <p:spPr>
          <a:xfrm>
            <a:off x="1774825" y="5516563"/>
            <a:ext cx="4306888" cy="433387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</a:lstStyle>
          <a:p>
            <a:pPr marL="342900" lvl="0" indent="-342900">
              <a:spcBef>
                <a:spcPct val="5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None/>
            </a:pPr>
            <a:endParaRPr lang="vi-VN" altLang="vi-VN" sz="2200" b="1" dirty="0">
              <a:solidFill>
                <a:schemeClr val="tx1"/>
              </a:solidFill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pic>
        <p:nvPicPr>
          <p:cNvPr id="20492" name="Picture 12" descr="hinhLH046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96240" y="1888470"/>
            <a:ext cx="10639425" cy="456948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" name="TextBox 1"/>
          <p:cNvSpPr txBox="1"/>
          <p:nvPr/>
        </p:nvSpPr>
        <p:spPr>
          <a:xfrm>
            <a:off x="228600" y="868680"/>
            <a:ext cx="771144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II, Đọc -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hiểu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văn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bản</a:t>
            </a:r>
            <a:endParaRPr lang="en-US" sz="2800" b="1" dirty="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17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04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6" grpId="0"/>
      <p:bldP spid="31746" grpId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740660" y="236855"/>
            <a:ext cx="7360920" cy="774065"/>
          </a:xfrm>
        </p:spPr>
        <p:txBody>
          <a:bodyPr>
            <a:normAutofit fontScale="90000"/>
          </a:bodyPr>
          <a:lstStyle/>
          <a:p>
            <a:pPr algn="ctr"/>
            <a:br>
              <a:rPr lang="en-US" altLang="vi-VN" b="1" dirty="0">
                <a:latin typeface="Times New Roman" panose="02020603050405020304" charset="0"/>
                <a:sym typeface="+mn-ea"/>
              </a:rPr>
            </a:br>
            <a:r>
              <a:rPr lang="en-US" altLang="vi-VN" sz="5335" b="1" dirty="0">
                <a:solidFill>
                  <a:srgbClr val="FF0000"/>
                </a:solidFill>
                <a:latin typeface="Times New Roman" panose="02020603050405020304" charset="0"/>
                <a:sym typeface="+mn-ea"/>
              </a:rPr>
              <a:t>1. Nhân vật Lão Hạc</a:t>
            </a:r>
            <a:br>
              <a:rPr lang="en-US" altLang="vi-VN" sz="5335" b="1" dirty="0">
                <a:solidFill>
                  <a:srgbClr val="FF0000"/>
                </a:solidFill>
                <a:latin typeface="Times New Roman" panose="02020603050405020304" charset="0"/>
              </a:rPr>
            </a:br>
            <a:endParaRPr lang="en-GB" altLang="en-US" sz="5335" dirty="0">
              <a:solidFill>
                <a:srgbClr val="FF0000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0" y="832485"/>
            <a:ext cx="8176260" cy="444309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altLang="en-US" sz="3600" b="1" i="1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* </a:t>
            </a:r>
            <a:r>
              <a:rPr lang="en-GB" altLang="en-US" sz="3600" b="1" i="1" dirty="0" err="1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Tình</a:t>
            </a:r>
            <a:r>
              <a:rPr lang="en-GB" altLang="en-US" sz="3600" b="1" i="1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GB" altLang="en-US" sz="3600" b="1" i="1" dirty="0" err="1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cảm</a:t>
            </a:r>
            <a:r>
              <a:rPr lang="en-GB" altLang="en-US" sz="3600" b="1" i="1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GB" altLang="en-US" sz="3600" b="1" i="1" dirty="0" err="1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của</a:t>
            </a:r>
            <a:r>
              <a:rPr lang="en-GB" altLang="en-US" sz="3600" b="1" i="1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GB" altLang="en-US" sz="3600" b="1" i="1" dirty="0" err="1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Lão</a:t>
            </a:r>
            <a:r>
              <a:rPr lang="en-GB" altLang="en-US" sz="3600" b="1" i="1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GB" altLang="en-US" sz="3600" b="1" i="1" dirty="0" err="1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Hạc</a:t>
            </a:r>
            <a:r>
              <a:rPr lang="en-GB" altLang="en-US" sz="3600" b="1" i="1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GB" altLang="en-US" sz="3600" b="1" i="1" dirty="0" err="1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với</a:t>
            </a:r>
            <a:r>
              <a:rPr lang="en-GB" altLang="en-US" sz="3600" b="1" i="1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GB" altLang="en-US" sz="3600" b="1" i="1" dirty="0" err="1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cậu</a:t>
            </a:r>
            <a:r>
              <a:rPr lang="en-GB" altLang="en-US" sz="3600" b="1" i="1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GB" altLang="en-US" sz="3600" b="1" i="1" dirty="0" err="1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Vàng</a:t>
            </a:r>
            <a:r>
              <a:rPr lang="en-GB" altLang="en-US" sz="3600" b="1" i="1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.</a:t>
            </a:r>
            <a:endParaRPr lang="en-GB" altLang="en-US" sz="3600" b="1" i="1" dirty="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marL="0" indent="0">
              <a:buNone/>
            </a:pPr>
            <a:r>
              <a:rPr lang="en-GB" altLang="en-US" sz="3600" b="1" dirty="0">
                <a:latin typeface="Times New Roman" panose="02020603050405020304" charset="0"/>
                <a:cs typeface="Times New Roman" panose="02020603050405020304" charset="0"/>
              </a:rPr>
              <a:t>- </a:t>
            </a:r>
            <a:r>
              <a:rPr lang="en-GB" altLang="en-US" sz="3600" b="1" dirty="0" err="1">
                <a:latin typeface="Times New Roman" panose="02020603050405020304" charset="0"/>
                <a:cs typeface="Times New Roman" panose="02020603050405020304" charset="0"/>
              </a:rPr>
              <a:t>Trước</a:t>
            </a:r>
            <a:r>
              <a:rPr lang="en-GB" altLang="en-US" sz="3600" b="1" dirty="0">
                <a:latin typeface="Times New Roman" panose="02020603050405020304" charset="0"/>
                <a:cs typeface="Times New Roman" panose="02020603050405020304" charset="0"/>
              </a:rPr>
              <a:t> khi </a:t>
            </a:r>
            <a:r>
              <a:rPr lang="en-GB" altLang="en-US" sz="3600" b="1" dirty="0" err="1">
                <a:latin typeface="Times New Roman" panose="02020603050405020304" charset="0"/>
                <a:cs typeface="Times New Roman" panose="02020603050405020304" charset="0"/>
              </a:rPr>
              <a:t>bán</a:t>
            </a:r>
            <a:r>
              <a:rPr lang="en-GB" altLang="en-US" sz="3600" b="1" dirty="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GB" altLang="en-US" sz="3600" b="1" dirty="0" err="1">
                <a:latin typeface="Times New Roman" panose="02020603050405020304" charset="0"/>
                <a:cs typeface="Times New Roman" panose="02020603050405020304" charset="0"/>
              </a:rPr>
              <a:t>cậu</a:t>
            </a:r>
            <a:r>
              <a:rPr lang="en-GB" altLang="en-US" sz="3600" b="1" dirty="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GB" altLang="en-US" sz="3600" b="1" dirty="0" err="1">
                <a:latin typeface="Times New Roman" panose="02020603050405020304" charset="0"/>
                <a:cs typeface="Times New Roman" panose="02020603050405020304" charset="0"/>
              </a:rPr>
              <a:t>Vàng</a:t>
            </a:r>
            <a:r>
              <a:rPr lang="en-GB" altLang="en-US" sz="3600" b="1" dirty="0">
                <a:latin typeface="Times New Roman" panose="02020603050405020304" charset="0"/>
                <a:cs typeface="Times New Roman" panose="02020603050405020304" charset="0"/>
              </a:rPr>
              <a:t> : </a:t>
            </a:r>
            <a:endParaRPr lang="en-GB" altLang="en-US" sz="3600" b="1" dirty="0">
              <a:latin typeface="Times New Roman" panose="02020603050405020304" charset="0"/>
              <a:cs typeface="Times New Roman" panose="02020603050405020304" charset="0"/>
            </a:endParaRPr>
          </a:p>
          <a:p>
            <a:pPr marL="0" indent="0">
              <a:buNone/>
            </a:pPr>
            <a:r>
              <a:rPr lang="en-GB" altLang="en-US" sz="3600" b="1" dirty="0">
                <a:latin typeface="Times New Roman" panose="02020603050405020304" charset="0"/>
                <a:cs typeface="Times New Roman" panose="02020603050405020304" charset="0"/>
              </a:rPr>
              <a:t>	+ </a:t>
            </a:r>
            <a:r>
              <a:rPr lang="en-GB" altLang="en-US" sz="3600" b="1" dirty="0" err="1">
                <a:latin typeface="Times New Roman" panose="02020603050405020304" charset="0"/>
                <a:cs typeface="Times New Roman" panose="02020603050405020304" charset="0"/>
              </a:rPr>
              <a:t>Gọi</a:t>
            </a:r>
            <a:r>
              <a:rPr lang="en-GB" altLang="en-US" sz="3600" b="1" dirty="0">
                <a:latin typeface="Times New Roman" panose="02020603050405020304" charset="0"/>
                <a:cs typeface="Times New Roman" panose="02020603050405020304" charset="0"/>
              </a:rPr>
              <a:t> con </a:t>
            </a:r>
            <a:r>
              <a:rPr lang="en-GB" altLang="en-US" sz="3600" b="1" dirty="0" err="1">
                <a:latin typeface="Times New Roman" panose="02020603050405020304" charset="0"/>
                <a:cs typeface="Times New Roman" panose="02020603050405020304" charset="0"/>
              </a:rPr>
              <a:t>chó</a:t>
            </a:r>
            <a:r>
              <a:rPr lang="en-GB" altLang="en-US" sz="3600" b="1" dirty="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GB" altLang="en-US" sz="3500" b="1" dirty="0" err="1">
                <a:latin typeface="Times New Roman" panose="02020603050405020304" charset="0"/>
                <a:cs typeface="Times New Roman" panose="02020603050405020304" charset="0"/>
              </a:rPr>
              <a:t>là</a:t>
            </a:r>
            <a:r>
              <a:rPr lang="en-GB" altLang="en-US" sz="3500" b="1" dirty="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GB" altLang="en-US" sz="3600" b="1" dirty="0">
                <a:latin typeface="Times New Roman" panose="02020603050405020304" charset="0"/>
                <a:cs typeface="Times New Roman" panose="02020603050405020304" charset="0"/>
              </a:rPr>
              <a:t>“ </a:t>
            </a:r>
            <a:r>
              <a:rPr lang="en-GB" altLang="en-US" sz="3600" b="1" dirty="0" err="1">
                <a:latin typeface="Times New Roman" panose="02020603050405020304" charset="0"/>
                <a:cs typeface="Times New Roman" panose="02020603050405020304" charset="0"/>
              </a:rPr>
              <a:t>cậu</a:t>
            </a:r>
            <a:r>
              <a:rPr lang="en-GB" altLang="en-US" sz="3600" b="1" dirty="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GB" altLang="en-US" sz="3600" b="1" dirty="0" err="1">
                <a:latin typeface="Times New Roman" panose="02020603050405020304" charset="0"/>
                <a:cs typeface="Times New Roman" panose="02020603050405020304" charset="0"/>
              </a:rPr>
              <a:t>Vàng</a:t>
            </a:r>
            <a:r>
              <a:rPr lang="en-GB" altLang="en-US" sz="3600" b="1" dirty="0">
                <a:latin typeface="Times New Roman" panose="02020603050405020304" charset="0"/>
                <a:cs typeface="Times New Roman" panose="02020603050405020304" charset="0"/>
              </a:rPr>
              <a:t>” </a:t>
            </a:r>
            <a:r>
              <a:rPr lang="en-GB" altLang="en-US" sz="3600" b="1" dirty="0" err="1">
                <a:latin typeface="Times New Roman" panose="02020603050405020304" charset="0"/>
                <a:cs typeface="Times New Roman" panose="02020603050405020304" charset="0"/>
              </a:rPr>
              <a:t>như</a:t>
            </a:r>
            <a:r>
              <a:rPr lang="en-GB" altLang="en-US" sz="3600" b="1" dirty="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GB" altLang="en-US" sz="3600" b="1" dirty="0" err="1">
                <a:latin typeface="Times New Roman" panose="02020603050405020304" charset="0"/>
                <a:cs typeface="Times New Roman" panose="02020603050405020304" charset="0"/>
              </a:rPr>
              <a:t>một</a:t>
            </a:r>
            <a:r>
              <a:rPr lang="en-GB" altLang="en-US" sz="3600" b="1" dirty="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GB" altLang="en-US" sz="3600" b="1" dirty="0" err="1">
                <a:latin typeface="Times New Roman" panose="02020603050405020304" charset="0"/>
                <a:cs typeface="Times New Roman" panose="02020603050405020304" charset="0"/>
              </a:rPr>
              <a:t>bà</a:t>
            </a:r>
            <a:r>
              <a:rPr lang="en-GB" altLang="en-US" sz="3600" b="1" dirty="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GB" altLang="en-US" sz="3600" b="1" dirty="0" err="1">
                <a:latin typeface="Times New Roman" panose="02020603050405020304" charset="0"/>
                <a:cs typeface="Times New Roman" panose="02020603050405020304" charset="0"/>
              </a:rPr>
              <a:t>hiếm</a:t>
            </a:r>
            <a:r>
              <a:rPr lang="en-GB" altLang="en-US" sz="3600" b="1" dirty="0">
                <a:latin typeface="Times New Roman" panose="02020603050405020304" charset="0"/>
                <a:cs typeface="Times New Roman" panose="02020603050405020304" charset="0"/>
              </a:rPr>
              <a:t> hoi </a:t>
            </a:r>
            <a:r>
              <a:rPr lang="en-GB" altLang="en-US" sz="3600" b="1" dirty="0" err="1">
                <a:latin typeface="Times New Roman" panose="02020603050405020304" charset="0"/>
                <a:cs typeface="Times New Roman" panose="02020603050405020304" charset="0"/>
              </a:rPr>
              <a:t>gọi</a:t>
            </a:r>
            <a:r>
              <a:rPr lang="en-GB" altLang="en-US" sz="3600" b="1" dirty="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GB" altLang="en-US" sz="3600" b="1" dirty="0" err="1">
                <a:latin typeface="Times New Roman" panose="02020603050405020304" charset="0"/>
                <a:cs typeface="Times New Roman" panose="02020603050405020304" charset="0"/>
              </a:rPr>
              <a:t>đứa</a:t>
            </a:r>
            <a:r>
              <a:rPr lang="en-GB" altLang="en-US" sz="3600" b="1" dirty="0">
                <a:latin typeface="Times New Roman" panose="02020603050405020304" charset="0"/>
                <a:cs typeface="Times New Roman" panose="02020603050405020304" charset="0"/>
              </a:rPr>
              <a:t> con </a:t>
            </a:r>
            <a:r>
              <a:rPr lang="en-GB" altLang="en-US" sz="3600" b="1" dirty="0" err="1">
                <a:latin typeface="Times New Roman" panose="02020603050405020304" charset="0"/>
                <a:cs typeface="Times New Roman" panose="02020603050405020304" charset="0"/>
              </a:rPr>
              <a:t>cầu</a:t>
            </a:r>
            <a:r>
              <a:rPr lang="en-GB" altLang="en-US" sz="3600" b="1" dirty="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GB" altLang="en-US" sz="3600" b="1" dirty="0" err="1">
                <a:latin typeface="Times New Roman" panose="02020603050405020304" charset="0"/>
                <a:cs typeface="Times New Roman" panose="02020603050405020304" charset="0"/>
              </a:rPr>
              <a:t>tự</a:t>
            </a:r>
            <a:r>
              <a:rPr lang="en-GB" altLang="en-US" sz="3600" b="1" dirty="0">
                <a:latin typeface="Times New Roman" panose="02020603050405020304" charset="0"/>
                <a:cs typeface="Times New Roman" panose="02020603050405020304" charset="0"/>
              </a:rPr>
              <a:t>.</a:t>
            </a:r>
            <a:endParaRPr lang="en-GB" altLang="en-US" sz="3600" b="1" dirty="0">
              <a:latin typeface="Times New Roman" panose="02020603050405020304" charset="0"/>
              <a:cs typeface="Times New Roman" panose="02020603050405020304" charset="0"/>
            </a:endParaRPr>
          </a:p>
          <a:p>
            <a:pPr marL="0" indent="0">
              <a:buNone/>
            </a:pPr>
            <a:r>
              <a:rPr lang="en-GB" altLang="en-US" sz="3600" b="1" dirty="0">
                <a:latin typeface="Times New Roman" panose="02020603050405020304" charset="0"/>
                <a:cs typeface="Times New Roman" panose="02020603050405020304" charset="0"/>
              </a:rPr>
              <a:t>	+ </a:t>
            </a:r>
            <a:r>
              <a:rPr lang="en-GB" altLang="en-US" sz="3600" b="1" dirty="0" err="1">
                <a:latin typeface="Times New Roman" panose="02020603050405020304" charset="0"/>
                <a:cs typeface="Times New Roman" panose="02020603050405020304" charset="0"/>
              </a:rPr>
              <a:t>Bắt</a:t>
            </a:r>
            <a:r>
              <a:rPr lang="en-GB" altLang="en-US" sz="3600" b="1" dirty="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GB" altLang="en-US" sz="3600" b="1" dirty="0" err="1">
                <a:latin typeface="Times New Roman" panose="02020603050405020304" charset="0"/>
                <a:cs typeface="Times New Roman" panose="02020603050405020304" charset="0"/>
              </a:rPr>
              <a:t>rận</a:t>
            </a:r>
            <a:r>
              <a:rPr lang="en-GB" altLang="en-US" sz="3600" b="1" dirty="0">
                <a:latin typeface="Times New Roman" panose="02020603050405020304" charset="0"/>
                <a:cs typeface="Times New Roman" panose="02020603050405020304" charset="0"/>
              </a:rPr>
              <a:t>, </a:t>
            </a:r>
            <a:r>
              <a:rPr lang="en-GB" altLang="en-US" sz="3600" b="1" dirty="0" err="1">
                <a:latin typeface="Times New Roman" panose="02020603050405020304" charset="0"/>
                <a:cs typeface="Times New Roman" panose="02020603050405020304" charset="0"/>
              </a:rPr>
              <a:t>tắm</a:t>
            </a:r>
            <a:r>
              <a:rPr lang="en-GB" altLang="en-US" sz="3600" b="1" dirty="0">
                <a:latin typeface="Times New Roman" panose="02020603050405020304" charset="0"/>
                <a:cs typeface="Times New Roman" panose="02020603050405020304" charset="0"/>
              </a:rPr>
              <a:t>, </a:t>
            </a:r>
            <a:r>
              <a:rPr lang="en-GB" altLang="en-US" sz="3600" b="1" dirty="0" err="1">
                <a:latin typeface="Times New Roman" panose="02020603050405020304" charset="0"/>
                <a:cs typeface="Times New Roman" panose="02020603050405020304" charset="0"/>
              </a:rPr>
              <a:t>cho</a:t>
            </a:r>
            <a:r>
              <a:rPr lang="en-GB" altLang="en-US" sz="3600" b="1" dirty="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GB" altLang="en-US" sz="3600" b="1" dirty="0" err="1">
                <a:latin typeface="Times New Roman" panose="02020603050405020304" charset="0"/>
                <a:cs typeface="Times New Roman" panose="02020603050405020304" charset="0"/>
              </a:rPr>
              <a:t>ăn</a:t>
            </a:r>
            <a:r>
              <a:rPr lang="en-GB" altLang="en-US" sz="3600" b="1" dirty="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GB" altLang="en-US" sz="3600" b="1" dirty="0" err="1">
                <a:latin typeface="Times New Roman" panose="02020603050405020304" charset="0"/>
                <a:cs typeface="Times New Roman" panose="02020603050405020304" charset="0"/>
              </a:rPr>
              <a:t>vào</a:t>
            </a:r>
            <a:r>
              <a:rPr lang="en-GB" altLang="en-US" sz="3600" b="1" dirty="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GB" altLang="en-US" sz="3600" b="1" dirty="0" err="1">
                <a:latin typeface="Times New Roman" panose="02020603050405020304" charset="0"/>
                <a:cs typeface="Times New Roman" panose="02020603050405020304" charset="0"/>
              </a:rPr>
              <a:t>cái</a:t>
            </a:r>
            <a:r>
              <a:rPr lang="en-GB" altLang="en-US" sz="3600" b="1" dirty="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GB" altLang="en-US" sz="3600" b="1" dirty="0" err="1">
                <a:latin typeface="Times New Roman" panose="02020603050405020304" charset="0"/>
                <a:cs typeface="Times New Roman" panose="02020603050405020304" charset="0"/>
              </a:rPr>
              <a:t>bát</a:t>
            </a:r>
            <a:r>
              <a:rPr lang="en-GB" altLang="en-US" sz="3600" b="1" dirty="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GB" altLang="en-US" sz="3600" b="1" dirty="0" err="1">
                <a:latin typeface="Times New Roman" panose="02020603050405020304" charset="0"/>
                <a:cs typeface="Times New Roman" panose="02020603050405020304" charset="0"/>
              </a:rPr>
              <a:t>nhà</a:t>
            </a:r>
            <a:r>
              <a:rPr lang="en-GB" altLang="en-US" sz="3600" b="1" dirty="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GB" altLang="en-US" sz="3600" b="1" dirty="0" err="1">
                <a:latin typeface="Times New Roman" panose="02020603050405020304" charset="0"/>
                <a:cs typeface="Times New Roman" panose="02020603050405020304" charset="0"/>
              </a:rPr>
              <a:t>giàu</a:t>
            </a:r>
            <a:r>
              <a:rPr lang="en-GB" altLang="en-US" sz="3600" b="1" dirty="0">
                <a:latin typeface="Times New Roman" panose="02020603050405020304" charset="0"/>
                <a:cs typeface="Times New Roman" panose="02020603050405020304" charset="0"/>
              </a:rPr>
              <a:t> ( </a:t>
            </a:r>
            <a:r>
              <a:rPr lang="en-GB" altLang="en-US" sz="3600" b="1" dirty="0" err="1">
                <a:latin typeface="Times New Roman" panose="02020603050405020304" charset="0"/>
                <a:cs typeface="Times New Roman" panose="02020603050405020304" charset="0"/>
              </a:rPr>
              <a:t>ăn</a:t>
            </a:r>
            <a:r>
              <a:rPr lang="en-GB" altLang="en-US" sz="3600" b="1" dirty="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GB" altLang="en-US" sz="3600" b="1" dirty="0" err="1">
                <a:latin typeface="Times New Roman" panose="02020603050405020304" charset="0"/>
                <a:cs typeface="Times New Roman" panose="02020603050405020304" charset="0"/>
              </a:rPr>
              <a:t>một</a:t>
            </a:r>
            <a:r>
              <a:rPr lang="en-GB" altLang="en-US" sz="3600" b="1" dirty="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GB" altLang="en-US" sz="3600" b="1" dirty="0" err="1">
                <a:latin typeface="Times New Roman" panose="02020603050405020304" charset="0"/>
                <a:cs typeface="Times New Roman" panose="02020603050405020304" charset="0"/>
              </a:rPr>
              <a:t>miếng</a:t>
            </a:r>
            <a:r>
              <a:rPr lang="en-GB" altLang="en-US" sz="3600" b="1" dirty="0">
                <a:latin typeface="Times New Roman" panose="02020603050405020304" charset="0"/>
                <a:cs typeface="Times New Roman" panose="02020603050405020304" charset="0"/>
              </a:rPr>
              <a:t>, </a:t>
            </a:r>
            <a:r>
              <a:rPr lang="en-GB" altLang="en-US" sz="3600" b="1" dirty="0" err="1">
                <a:latin typeface="Times New Roman" panose="02020603050405020304" charset="0"/>
                <a:cs typeface="Times New Roman" panose="02020603050405020304" charset="0"/>
              </a:rPr>
              <a:t>lại</a:t>
            </a:r>
            <a:r>
              <a:rPr lang="en-GB" altLang="en-US" sz="3600" b="1" dirty="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GB" altLang="en-US" sz="3600" b="1" dirty="0" err="1">
                <a:latin typeface="Times New Roman" panose="02020603050405020304" charset="0"/>
                <a:cs typeface="Times New Roman" panose="02020603050405020304" charset="0"/>
              </a:rPr>
              <a:t>gắp</a:t>
            </a:r>
            <a:r>
              <a:rPr lang="en-GB" altLang="en-US" sz="3600" b="1" dirty="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GB" altLang="en-US" sz="3600" b="1" dirty="0" err="1">
                <a:latin typeface="Times New Roman" panose="02020603050405020304" charset="0"/>
                <a:cs typeface="Times New Roman" panose="02020603050405020304" charset="0"/>
              </a:rPr>
              <a:t>cho</a:t>
            </a:r>
            <a:r>
              <a:rPr lang="en-GB" altLang="en-US" sz="3600" b="1" dirty="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GB" altLang="en-US" sz="3600" b="1" dirty="0" err="1">
                <a:latin typeface="Times New Roman" panose="02020603050405020304" charset="0"/>
                <a:cs typeface="Times New Roman" panose="02020603050405020304" charset="0"/>
              </a:rPr>
              <a:t>nó</a:t>
            </a:r>
            <a:r>
              <a:rPr lang="en-GB" altLang="en-US" sz="3600" b="1" dirty="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GB" altLang="en-US" sz="3600" b="1" dirty="0" err="1">
                <a:latin typeface="Times New Roman" panose="02020603050405020304" charset="0"/>
                <a:cs typeface="Times New Roman" panose="02020603050405020304" charset="0"/>
              </a:rPr>
              <a:t>một</a:t>
            </a:r>
            <a:r>
              <a:rPr lang="en-GB" altLang="en-US" sz="3600" b="1" dirty="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GB" altLang="en-US" sz="3600" b="1" dirty="0" err="1">
                <a:latin typeface="Times New Roman" panose="02020603050405020304" charset="0"/>
                <a:cs typeface="Times New Roman" panose="02020603050405020304" charset="0"/>
              </a:rPr>
              <a:t>miếng</a:t>
            </a:r>
            <a:r>
              <a:rPr lang="en-GB" altLang="en-US" sz="3600" b="1" dirty="0">
                <a:latin typeface="Times New Roman" panose="02020603050405020304" charset="0"/>
                <a:cs typeface="Times New Roman" panose="02020603050405020304" charset="0"/>
              </a:rPr>
              <a:t>).</a:t>
            </a:r>
            <a:endParaRPr lang="en-GB" altLang="en-US" sz="3600" b="1" dirty="0">
              <a:latin typeface="Times New Roman" panose="02020603050405020304" charset="0"/>
              <a:cs typeface="Times New Roman" panose="02020603050405020304" charset="0"/>
            </a:endParaRPr>
          </a:p>
          <a:p>
            <a:pPr marL="0" indent="0">
              <a:buNone/>
            </a:pPr>
            <a:r>
              <a:rPr lang="en-GB" altLang="en-US" sz="3600" b="1" dirty="0">
                <a:latin typeface="Times New Roman" panose="02020603050405020304" charset="0"/>
                <a:cs typeface="Times New Roman" panose="02020603050405020304" charset="0"/>
              </a:rPr>
              <a:t>	+ </a:t>
            </a:r>
            <a:r>
              <a:rPr lang="en-GB" altLang="en-US" sz="3600" b="1" dirty="0" err="1">
                <a:latin typeface="Times New Roman" panose="02020603050405020304" charset="0"/>
                <a:cs typeface="Times New Roman" panose="02020603050405020304" charset="0"/>
              </a:rPr>
              <a:t>Chửi</a:t>
            </a:r>
            <a:r>
              <a:rPr lang="en-GB" altLang="en-US" sz="3600" b="1" dirty="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GB" altLang="en-US" sz="3600" b="1" dirty="0" err="1">
                <a:latin typeface="Times New Roman" panose="02020603050405020304" charset="0"/>
                <a:cs typeface="Times New Roman" panose="02020603050405020304" charset="0"/>
              </a:rPr>
              <a:t>yêu</a:t>
            </a:r>
            <a:r>
              <a:rPr lang="en-GB" altLang="en-US" sz="3600" b="1" dirty="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GB" altLang="en-US" sz="3600" b="1" dirty="0" err="1">
                <a:latin typeface="Times New Roman" panose="02020603050405020304" charset="0"/>
                <a:cs typeface="Times New Roman" panose="02020603050405020304" charset="0"/>
              </a:rPr>
              <a:t>trò</a:t>
            </a:r>
            <a:r>
              <a:rPr lang="en-GB" altLang="en-US" sz="3600" b="1" dirty="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GB" altLang="en-US" sz="3600" b="1" dirty="0" err="1">
                <a:latin typeface="Times New Roman" panose="02020603050405020304" charset="0"/>
                <a:cs typeface="Times New Roman" panose="02020603050405020304" charset="0"/>
              </a:rPr>
              <a:t>chuyện</a:t>
            </a:r>
            <a:r>
              <a:rPr lang="en-GB" altLang="en-US" sz="3600" b="1" dirty="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GB" altLang="en-US" sz="3600" b="1" dirty="0" err="1">
                <a:latin typeface="Times New Roman" panose="02020603050405020304" charset="0"/>
                <a:cs typeface="Times New Roman" panose="02020603050405020304" charset="0"/>
              </a:rPr>
              <a:t>với</a:t>
            </a:r>
            <a:r>
              <a:rPr lang="en-GB" altLang="en-US" sz="3600" b="1" dirty="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GB" altLang="en-US" sz="3600" b="1" dirty="0" err="1">
                <a:latin typeface="Times New Roman" panose="02020603050405020304" charset="0"/>
                <a:cs typeface="Times New Roman" panose="02020603050405020304" charset="0"/>
              </a:rPr>
              <a:t>nó</a:t>
            </a:r>
            <a:endParaRPr lang="en-GB" altLang="en-US" sz="3600" b="1" dirty="0"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7" name="Oval Callout 6"/>
          <p:cNvSpPr/>
          <p:nvPr/>
        </p:nvSpPr>
        <p:spPr>
          <a:xfrm>
            <a:off x="7781290" y="832485"/>
            <a:ext cx="4734560" cy="4885055"/>
          </a:xfrm>
          <a:prstGeom prst="wedgeEllipseCallou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altLang="en-US" sz="4000" b="1" dirty="0" err="1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Tình</a:t>
            </a:r>
            <a:r>
              <a:rPr lang="en-GB" altLang="en-US" sz="4000" b="1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GB" altLang="en-US" sz="4000" b="1" dirty="0" err="1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cảm</a:t>
            </a:r>
            <a:r>
              <a:rPr lang="en-GB" altLang="en-US" sz="4000" b="1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GB" altLang="en-US" sz="4000" b="1" dirty="0" err="1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của</a:t>
            </a:r>
            <a:r>
              <a:rPr lang="en-GB" altLang="en-US" sz="4000" b="1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GB" altLang="en-US" sz="4000" b="1" dirty="0" err="1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Lão</a:t>
            </a:r>
            <a:r>
              <a:rPr lang="en-GB" altLang="en-US" sz="4000" b="1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GB" altLang="en-US" sz="4000" b="1" dirty="0" err="1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Hạc</a:t>
            </a:r>
            <a:r>
              <a:rPr lang="en-GB" altLang="en-US" sz="4000" b="1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GB" altLang="en-US" sz="4000" b="1" dirty="0" err="1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dành</a:t>
            </a:r>
            <a:r>
              <a:rPr lang="en-GB" altLang="en-US" sz="4000" b="1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GB" altLang="en-US" sz="4000" b="1" dirty="0" err="1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cho</a:t>
            </a:r>
            <a:r>
              <a:rPr lang="en-GB" altLang="en-US" sz="4000" b="1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GB" altLang="en-US" sz="4000" b="1" dirty="0" err="1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cậu</a:t>
            </a:r>
            <a:r>
              <a:rPr lang="en-GB" altLang="en-US" sz="4000" b="1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GB" altLang="en-US" sz="4000" b="1" dirty="0" err="1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Vàng</a:t>
            </a:r>
            <a:r>
              <a:rPr lang="en-GB" altLang="en-US" sz="4000" b="1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GB" altLang="en-US" sz="4000" b="1" dirty="0" err="1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được</a:t>
            </a:r>
            <a:r>
              <a:rPr lang="en-GB" altLang="en-US" sz="4000" b="1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GB" altLang="en-US" sz="4000" b="1" dirty="0" err="1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tác</a:t>
            </a:r>
            <a:r>
              <a:rPr lang="en-GB" altLang="en-US" sz="4000" b="1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GB" altLang="en-US" sz="4000" b="1" dirty="0" err="1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giả</a:t>
            </a:r>
            <a:r>
              <a:rPr lang="en-GB" altLang="en-US" sz="4000" b="1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GB" altLang="en-US" sz="4000" b="1" dirty="0" err="1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miêu</a:t>
            </a:r>
            <a:r>
              <a:rPr lang="en-GB" altLang="en-US" sz="4000" b="1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GB" altLang="en-US" sz="4000" b="1" dirty="0" err="1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tả</a:t>
            </a:r>
            <a:r>
              <a:rPr lang="en-GB" altLang="en-US" sz="4000" b="1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 qua </a:t>
            </a:r>
            <a:r>
              <a:rPr lang="en-GB" altLang="en-US" sz="4000" b="1" dirty="0" err="1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những</a:t>
            </a:r>
            <a:r>
              <a:rPr lang="en-GB" altLang="en-US" sz="4000" b="1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 chi </a:t>
            </a:r>
            <a:r>
              <a:rPr lang="en-GB" altLang="en-US" sz="4000" b="1" dirty="0" err="1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tiết</a:t>
            </a:r>
            <a:r>
              <a:rPr lang="en-GB" altLang="en-US" sz="4000" b="1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GB" altLang="en-US" sz="4000" b="1" dirty="0" err="1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nào</a:t>
            </a:r>
            <a:r>
              <a:rPr lang="en-GB" altLang="en-US" sz="4000" b="1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?</a:t>
            </a:r>
            <a:endParaRPr lang="en-GB" altLang="en-US" sz="4000" b="1" dirty="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2" name="Text Box 1"/>
          <p:cNvSpPr txBox="1"/>
          <p:nvPr/>
        </p:nvSpPr>
        <p:spPr>
          <a:xfrm>
            <a:off x="80010" y="5275580"/>
            <a:ext cx="10021570" cy="17068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GB" sz="3500" b="1" i="1" dirty="0" err="1">
                <a:gradFill>
                  <a:gsLst>
                    <a:gs pos="0">
                      <a:srgbClr val="FE4444"/>
                    </a:gs>
                    <a:gs pos="100000">
                      <a:srgbClr val="832B2B"/>
                    </a:gs>
                  </a:gsLst>
                  <a:lin scaled="0"/>
                </a:gra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→Yêu thương chăm chút con chó như tình yêu đối với đứa cháu nhỏ, gửi gắm vào đó tình yêu thương, nỗi khắc khoải của người cha đối với con.</a:t>
            </a:r>
            <a:endParaRPr lang="en-US" sz="3500"/>
          </a:p>
        </p:txBody>
      </p:sp>
      <p:sp>
        <p:nvSpPr>
          <p:cNvPr id="6" name="Rounded Rectangular Callout 5"/>
          <p:cNvSpPr/>
          <p:nvPr/>
        </p:nvSpPr>
        <p:spPr>
          <a:xfrm>
            <a:off x="8004175" y="1404620"/>
            <a:ext cx="4288790" cy="4932045"/>
          </a:xfrm>
          <a:prstGeom prst="wedgeRoundRectCallou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en-GB" altLang="en-US" sz="4400" b="1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Em </a:t>
            </a:r>
            <a:r>
              <a:rPr lang="en-GB" altLang="en-US" sz="4400" b="1" dirty="0" err="1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có</a:t>
            </a:r>
            <a:r>
              <a:rPr lang="en-GB" altLang="en-US" sz="4400" b="1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 nhận </a:t>
            </a:r>
            <a:r>
              <a:rPr lang="en-GB" altLang="en-US" sz="4400" b="1" dirty="0" err="1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xét</a:t>
            </a:r>
            <a:r>
              <a:rPr lang="en-GB" altLang="en-US" sz="4400" b="1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GB" altLang="en-US" sz="4400" b="1" dirty="0" err="1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như</a:t>
            </a:r>
            <a:r>
              <a:rPr lang="en-GB" altLang="en-US" sz="4400" b="1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GB" altLang="en-US" sz="4400" b="1" dirty="0" err="1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thế</a:t>
            </a:r>
            <a:r>
              <a:rPr lang="en-GB" altLang="en-US" sz="4400" b="1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 nào </a:t>
            </a:r>
            <a:r>
              <a:rPr lang="en-GB" altLang="en-US" sz="4400" b="1" dirty="0" err="1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về</a:t>
            </a:r>
            <a:r>
              <a:rPr lang="en-GB" altLang="en-US" sz="4400" b="1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 tình </a:t>
            </a:r>
            <a:r>
              <a:rPr lang="en-GB" altLang="en-US" sz="4400" b="1" dirty="0" err="1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cảm</a:t>
            </a:r>
            <a:r>
              <a:rPr lang="en-GB" altLang="en-US" sz="4400" b="1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GB" altLang="en-US" sz="4400" b="1" dirty="0" err="1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của</a:t>
            </a:r>
            <a:r>
              <a:rPr lang="en-GB" altLang="en-US" sz="4400" b="1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GB" altLang="en-US" sz="4400" b="1" dirty="0" err="1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Lão</a:t>
            </a:r>
            <a:r>
              <a:rPr lang="en-GB" altLang="en-US" sz="4400" b="1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GB" altLang="en-US" sz="4400" b="1" dirty="0" err="1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Hạc</a:t>
            </a:r>
            <a:r>
              <a:rPr lang="en-GB" altLang="en-US" sz="4400" b="1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GB" altLang="en-US" sz="4400" b="1" dirty="0" err="1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dành</a:t>
            </a:r>
            <a:r>
              <a:rPr lang="en-GB" altLang="en-US" sz="4400" b="1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 cho </a:t>
            </a:r>
            <a:r>
              <a:rPr lang="en-GB" altLang="en-US" sz="4400" b="1" dirty="0" err="1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cậu</a:t>
            </a:r>
            <a:r>
              <a:rPr lang="en-GB" altLang="en-US" sz="4400" b="1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GB" altLang="en-US" sz="4400" b="1" dirty="0" err="1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Vàng</a:t>
            </a:r>
            <a:r>
              <a:rPr lang="en-GB" altLang="en-US" sz="4400" b="1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?</a:t>
            </a:r>
            <a:endParaRPr lang="en-GB" altLang="en-US" sz="4400" b="1" dirty="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ldLvl="0" animBg="1"/>
      <p:bldP spid="6" grpId="0" animBg="1"/>
      <p:bldP spid="6" grpId="1" animBg="1"/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267970" y="149225"/>
            <a:ext cx="7404735" cy="451485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altLang="en-US" sz="3600" b="1" dirty="0">
                <a:latin typeface="Times New Roman" panose="02020603050405020304" charset="0"/>
                <a:cs typeface="Times New Roman" panose="02020603050405020304" charset="0"/>
              </a:rPr>
              <a:t>- Sau khi </a:t>
            </a:r>
            <a:r>
              <a:rPr lang="en-GB" altLang="en-US" sz="3600" b="1" dirty="0" err="1">
                <a:latin typeface="Times New Roman" panose="02020603050405020304" charset="0"/>
                <a:cs typeface="Times New Roman" panose="02020603050405020304" charset="0"/>
              </a:rPr>
              <a:t>bán</a:t>
            </a:r>
            <a:r>
              <a:rPr lang="en-GB" altLang="en-US" sz="3600" b="1" dirty="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GB" altLang="en-US" sz="3600" b="1" dirty="0" err="1">
                <a:latin typeface="Times New Roman" panose="02020603050405020304" charset="0"/>
                <a:cs typeface="Times New Roman" panose="02020603050405020304" charset="0"/>
              </a:rPr>
              <a:t>cậu</a:t>
            </a:r>
            <a:r>
              <a:rPr lang="en-GB" altLang="en-US" sz="3600" b="1" dirty="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GB" altLang="en-US" sz="3600" b="1" dirty="0" err="1">
                <a:latin typeface="Times New Roman" panose="02020603050405020304" charset="0"/>
                <a:cs typeface="Times New Roman" panose="02020603050405020304" charset="0"/>
              </a:rPr>
              <a:t>Vàng</a:t>
            </a:r>
            <a:r>
              <a:rPr lang="en-GB" altLang="en-US" sz="3600" b="1" dirty="0">
                <a:latin typeface="Times New Roman" panose="02020603050405020304" charset="0"/>
                <a:cs typeface="Times New Roman" panose="02020603050405020304" charset="0"/>
              </a:rPr>
              <a:t>: </a:t>
            </a:r>
            <a:endParaRPr lang="en-GB" altLang="en-US" sz="3600" b="1" dirty="0">
              <a:latin typeface="Times New Roman" panose="02020603050405020304" charset="0"/>
              <a:cs typeface="Times New Roman" panose="02020603050405020304" charset="0"/>
            </a:endParaRPr>
          </a:p>
          <a:p>
            <a:pPr marL="0" indent="0" algn="l" eaLnBrk="1" hangingPunct="1">
              <a:spcBef>
                <a:spcPct val="50000"/>
              </a:spcBef>
              <a:buNone/>
            </a:pPr>
            <a:r>
              <a:rPr lang="en-GB" sz="3600" dirty="0">
                <a:latin typeface="Times New Roman" panose="02020603050405020304" charset="0"/>
                <a:cs typeface="Times New Roman" panose="02020603050405020304" charset="0"/>
                <a:sym typeface="+mn-ea"/>
              </a:rPr>
              <a:t>+ </a:t>
            </a:r>
            <a:r>
              <a:rPr lang="en-GB" sz="3600" dirty="0" err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Lão</a:t>
            </a:r>
            <a:r>
              <a:rPr lang="en-GB" sz="3600" dirty="0">
                <a:latin typeface="Times New Roman" panose="02020603050405020304" charset="0"/>
                <a:cs typeface="Times New Roman" panose="02020603050405020304" charset="0"/>
                <a:sym typeface="+mn-ea"/>
              </a:rPr>
              <a:t> </a:t>
            </a:r>
            <a:r>
              <a:rPr lang="en-GB" sz="3600" dirty="0" err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cố</a:t>
            </a:r>
            <a:r>
              <a:rPr lang="en-GB" sz="3600" dirty="0">
                <a:latin typeface="Times New Roman" panose="02020603050405020304" charset="0"/>
                <a:cs typeface="Times New Roman" panose="02020603050405020304" charset="0"/>
                <a:sym typeface="+mn-ea"/>
              </a:rPr>
              <a:t> làm </a:t>
            </a:r>
            <a:r>
              <a:rPr lang="en-GB" sz="3600" dirty="0" err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ra</a:t>
            </a:r>
            <a:r>
              <a:rPr lang="en-GB" sz="3600" dirty="0">
                <a:latin typeface="Times New Roman" panose="02020603050405020304" charset="0"/>
                <a:cs typeface="Times New Roman" panose="02020603050405020304" charset="0"/>
                <a:sym typeface="+mn-ea"/>
              </a:rPr>
              <a:t> </a:t>
            </a:r>
            <a:r>
              <a:rPr lang="en-GB" sz="3600" dirty="0" err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vui</a:t>
            </a:r>
            <a:r>
              <a:rPr lang="en-GB" sz="3600" dirty="0">
                <a:latin typeface="Times New Roman" panose="02020603050405020304" charset="0"/>
                <a:cs typeface="Times New Roman" panose="02020603050405020304" charset="0"/>
                <a:sym typeface="+mn-ea"/>
              </a:rPr>
              <a:t> </a:t>
            </a:r>
            <a:r>
              <a:rPr lang="en-GB" sz="3600" dirty="0" err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vẻ</a:t>
            </a:r>
            <a:r>
              <a:rPr lang="en-GB" sz="3600" dirty="0">
                <a:latin typeface="Times New Roman" panose="02020603050405020304" charset="0"/>
                <a:cs typeface="Times New Roman" panose="02020603050405020304" charset="0"/>
                <a:sym typeface="+mn-ea"/>
              </a:rPr>
              <a:t>.</a:t>
            </a:r>
            <a:endParaRPr lang="en-GB" sz="3600" dirty="0">
              <a:solidFill>
                <a:schemeClr val="tx1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marL="0" indent="0" algn="l" eaLnBrk="1" hangingPunct="1">
              <a:spcBef>
                <a:spcPct val="50000"/>
              </a:spcBef>
              <a:buNone/>
            </a:pPr>
            <a:r>
              <a:rPr lang="en-GB" sz="3600" dirty="0">
                <a:latin typeface="Times New Roman" panose="02020603050405020304" charset="0"/>
                <a:cs typeface="Times New Roman" panose="02020603050405020304" charset="0"/>
                <a:sym typeface="+mn-ea"/>
              </a:rPr>
              <a:t>+ Cười </a:t>
            </a:r>
            <a:r>
              <a:rPr lang="en-GB" sz="3600" dirty="0" err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như</a:t>
            </a:r>
            <a:r>
              <a:rPr lang="en-GB" sz="3600" dirty="0">
                <a:latin typeface="Times New Roman" panose="02020603050405020304" charset="0"/>
                <a:cs typeface="Times New Roman" panose="02020603050405020304" charset="0"/>
                <a:sym typeface="+mn-ea"/>
              </a:rPr>
              <a:t> </a:t>
            </a:r>
            <a:r>
              <a:rPr lang="en-GB" sz="3600" u="sng" dirty="0" err="1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mếu</a:t>
            </a:r>
            <a:r>
              <a:rPr lang="en-GB" sz="3600" dirty="0">
                <a:latin typeface="Times New Roman" panose="02020603050405020304" charset="0"/>
                <a:cs typeface="Times New Roman" panose="02020603050405020304" charset="0"/>
                <a:sym typeface="+mn-ea"/>
              </a:rPr>
              <a:t>, </a:t>
            </a:r>
            <a:r>
              <a:rPr lang="en-GB" sz="3600" dirty="0" err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mắt</a:t>
            </a:r>
            <a:r>
              <a:rPr lang="en-GB" sz="3600" u="sng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 </a:t>
            </a:r>
            <a:r>
              <a:rPr lang="en-GB" sz="3600" u="sng" dirty="0" err="1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ầng</a:t>
            </a:r>
            <a:r>
              <a:rPr lang="en-GB" sz="3600" u="sng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 </a:t>
            </a:r>
            <a:r>
              <a:rPr lang="en-GB" sz="3600" u="sng" dirty="0" err="1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ậc</a:t>
            </a:r>
            <a:r>
              <a:rPr lang="en-GB" sz="3600" dirty="0">
                <a:latin typeface="Times New Roman" panose="02020603050405020304" charset="0"/>
                <a:cs typeface="Times New Roman" panose="02020603050405020304" charset="0"/>
                <a:sym typeface="+mn-ea"/>
              </a:rPr>
              <a:t> </a:t>
            </a:r>
            <a:r>
              <a:rPr lang="en-GB" sz="3600" dirty="0" err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nước</a:t>
            </a:r>
            <a:r>
              <a:rPr lang="en-GB" sz="3600" dirty="0">
                <a:latin typeface="Times New Roman" panose="02020603050405020304" charset="0"/>
                <a:cs typeface="Times New Roman" panose="02020603050405020304" charset="0"/>
                <a:sym typeface="+mn-ea"/>
              </a:rPr>
              <a:t>.</a:t>
            </a:r>
            <a:endParaRPr lang="en-GB" sz="3600" dirty="0">
              <a:solidFill>
                <a:schemeClr val="tx1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marL="0" indent="0" algn="l" eaLnBrk="1" hangingPunct="1">
              <a:spcBef>
                <a:spcPct val="50000"/>
              </a:spcBef>
              <a:buNone/>
            </a:pPr>
            <a:r>
              <a:rPr lang="en-GB" sz="3600" dirty="0">
                <a:latin typeface="Times New Roman" panose="02020603050405020304" charset="0"/>
                <a:cs typeface="Times New Roman" panose="02020603050405020304" charset="0"/>
                <a:sym typeface="+mn-ea"/>
              </a:rPr>
              <a:t>+ </a:t>
            </a:r>
            <a:r>
              <a:rPr lang="en-GB" sz="3600" dirty="0" err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Mặt</a:t>
            </a:r>
            <a:r>
              <a:rPr lang="en-GB" sz="3600" dirty="0">
                <a:latin typeface="Times New Roman" panose="02020603050405020304" charset="0"/>
                <a:cs typeface="Times New Roman" panose="02020603050405020304" charset="0"/>
                <a:sym typeface="+mn-ea"/>
              </a:rPr>
              <a:t> </a:t>
            </a:r>
            <a:r>
              <a:rPr lang="en-GB" sz="3600" u="sng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co </a:t>
            </a:r>
            <a:r>
              <a:rPr lang="en-GB" sz="3600" u="sng" dirty="0" err="1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rúm</a:t>
            </a:r>
            <a:r>
              <a:rPr lang="en-GB" sz="3600" dirty="0">
                <a:latin typeface="Times New Roman" panose="02020603050405020304" charset="0"/>
                <a:cs typeface="Times New Roman" panose="02020603050405020304" charset="0"/>
                <a:sym typeface="+mn-ea"/>
              </a:rPr>
              <a:t> </a:t>
            </a:r>
            <a:r>
              <a:rPr lang="en-GB" sz="3600" dirty="0" err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lại</a:t>
            </a:r>
            <a:r>
              <a:rPr lang="en-GB" sz="3600" dirty="0">
                <a:latin typeface="Times New Roman" panose="02020603050405020304" charset="0"/>
                <a:cs typeface="Times New Roman" panose="02020603050405020304" charset="0"/>
                <a:sym typeface="+mn-ea"/>
              </a:rPr>
              <a:t>, </a:t>
            </a:r>
            <a:r>
              <a:rPr lang="en-GB" sz="3600" dirty="0" err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nước</a:t>
            </a:r>
            <a:r>
              <a:rPr lang="en-GB" sz="3600" dirty="0">
                <a:latin typeface="Times New Roman" panose="02020603050405020304" charset="0"/>
                <a:cs typeface="Times New Roman" panose="02020603050405020304" charset="0"/>
                <a:sym typeface="+mn-ea"/>
              </a:rPr>
              <a:t> </a:t>
            </a:r>
            <a:r>
              <a:rPr lang="en-GB" sz="3600" dirty="0" err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mắt</a:t>
            </a:r>
            <a:r>
              <a:rPr lang="en-GB" sz="3600" dirty="0">
                <a:latin typeface="Times New Roman" panose="02020603050405020304" charset="0"/>
                <a:cs typeface="Times New Roman" panose="02020603050405020304" charset="0"/>
                <a:sym typeface="+mn-ea"/>
              </a:rPr>
              <a:t> </a:t>
            </a:r>
            <a:r>
              <a:rPr lang="en-GB" sz="3600" dirty="0" err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chảy</a:t>
            </a:r>
            <a:r>
              <a:rPr lang="en-GB" sz="3600" dirty="0">
                <a:latin typeface="Times New Roman" panose="02020603050405020304" charset="0"/>
                <a:cs typeface="Times New Roman" panose="02020603050405020304" charset="0"/>
                <a:sym typeface="+mn-ea"/>
              </a:rPr>
              <a:t> ra.</a:t>
            </a:r>
            <a:endParaRPr lang="en-GB" sz="3600" dirty="0">
              <a:solidFill>
                <a:schemeClr val="tx1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marL="0" indent="0" algn="l" eaLnBrk="1" hangingPunct="1">
              <a:spcBef>
                <a:spcPct val="50000"/>
              </a:spcBef>
              <a:buNone/>
            </a:pPr>
            <a:r>
              <a:rPr lang="en-GB" sz="3600" dirty="0">
                <a:latin typeface="Times New Roman" panose="02020603050405020304" charset="0"/>
                <a:cs typeface="Times New Roman" panose="02020603050405020304" charset="0"/>
                <a:sym typeface="+mn-ea"/>
              </a:rPr>
              <a:t>+ </a:t>
            </a:r>
            <a:r>
              <a:rPr lang="en-GB" sz="3600" dirty="0" err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Đầu</a:t>
            </a:r>
            <a:r>
              <a:rPr lang="en-GB" sz="3600" dirty="0">
                <a:latin typeface="Times New Roman" panose="02020603050405020304" charset="0"/>
                <a:cs typeface="Times New Roman" panose="02020603050405020304" charset="0"/>
                <a:sym typeface="+mn-ea"/>
              </a:rPr>
              <a:t> </a:t>
            </a:r>
            <a:r>
              <a:rPr lang="en-GB" sz="3600" u="sng" dirty="0" err="1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ngoẹo</a:t>
            </a:r>
            <a:r>
              <a:rPr lang="en-GB" sz="3600" dirty="0">
                <a:latin typeface="Times New Roman" panose="02020603050405020304" charset="0"/>
                <a:cs typeface="Times New Roman" panose="02020603050405020304" charset="0"/>
                <a:sym typeface="+mn-ea"/>
              </a:rPr>
              <a:t> </a:t>
            </a:r>
            <a:r>
              <a:rPr lang="en-GB" sz="3500" dirty="0" err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về</a:t>
            </a:r>
            <a:r>
              <a:rPr lang="en-GB" sz="3500" dirty="0">
                <a:latin typeface="Times New Roman" panose="02020603050405020304" charset="0"/>
                <a:cs typeface="Times New Roman" panose="02020603050405020304" charset="0"/>
                <a:sym typeface="+mn-ea"/>
              </a:rPr>
              <a:t> </a:t>
            </a:r>
            <a:r>
              <a:rPr lang="en-GB" sz="3600" dirty="0">
                <a:latin typeface="Times New Roman" panose="02020603050405020304" charset="0"/>
                <a:cs typeface="Times New Roman" panose="02020603050405020304" charset="0"/>
                <a:sym typeface="+mn-ea"/>
              </a:rPr>
              <a:t>một </a:t>
            </a:r>
            <a:r>
              <a:rPr lang="en-GB" sz="3600" dirty="0" err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bên</a:t>
            </a:r>
            <a:r>
              <a:rPr lang="en-GB" sz="3600" dirty="0">
                <a:latin typeface="Times New Roman" panose="02020603050405020304" charset="0"/>
                <a:cs typeface="Times New Roman" panose="02020603050405020304" charset="0"/>
                <a:sym typeface="+mn-ea"/>
              </a:rPr>
              <a:t>.</a:t>
            </a:r>
            <a:endParaRPr lang="en-GB" sz="3600" dirty="0">
              <a:solidFill>
                <a:schemeClr val="tx1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marL="0" indent="0" algn="l" eaLnBrk="1" hangingPunct="1">
              <a:spcBef>
                <a:spcPct val="50000"/>
              </a:spcBef>
              <a:buNone/>
            </a:pPr>
            <a:r>
              <a:rPr lang="en-GB" sz="3600" dirty="0">
                <a:latin typeface="Times New Roman" panose="02020603050405020304" charset="0"/>
                <a:cs typeface="Times New Roman" panose="02020603050405020304" charset="0"/>
                <a:sym typeface="+mn-ea"/>
              </a:rPr>
              <a:t>+ </a:t>
            </a:r>
            <a:r>
              <a:rPr lang="en-GB" sz="3600" dirty="0" err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Mếu</a:t>
            </a:r>
            <a:r>
              <a:rPr lang="en-GB" sz="3600" dirty="0">
                <a:latin typeface="Times New Roman" panose="02020603050405020304" charset="0"/>
                <a:cs typeface="Times New Roman" panose="02020603050405020304" charset="0"/>
                <a:sym typeface="+mn-ea"/>
              </a:rPr>
              <a:t>, </a:t>
            </a:r>
            <a:r>
              <a:rPr lang="en-GB" sz="3600" dirty="0" err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khóc</a:t>
            </a:r>
            <a:r>
              <a:rPr lang="en-GB" sz="3600" dirty="0">
                <a:latin typeface="Times New Roman" panose="02020603050405020304" charset="0"/>
                <a:cs typeface="Times New Roman" panose="02020603050405020304" charset="0"/>
                <a:sym typeface="+mn-ea"/>
              </a:rPr>
              <a:t> </a:t>
            </a:r>
            <a:r>
              <a:rPr lang="en-GB" sz="3600" u="sng" dirty="0" err="1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huhu</a:t>
            </a:r>
            <a:r>
              <a:rPr lang="en-GB" sz="3600" dirty="0">
                <a:latin typeface="Times New Roman" panose="02020603050405020304" charset="0"/>
                <a:cs typeface="Times New Roman" panose="02020603050405020304" charset="0"/>
                <a:sym typeface="+mn-ea"/>
              </a:rPr>
              <a:t> </a:t>
            </a:r>
            <a:r>
              <a:rPr lang="en-GB" sz="3600" dirty="0" err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như</a:t>
            </a:r>
            <a:r>
              <a:rPr lang="en-GB" sz="3600" dirty="0">
                <a:latin typeface="Times New Roman" panose="02020603050405020304" charset="0"/>
                <a:cs typeface="Times New Roman" panose="02020603050405020304" charset="0"/>
                <a:sym typeface="+mn-ea"/>
              </a:rPr>
              <a:t> một </a:t>
            </a:r>
            <a:r>
              <a:rPr lang="en-GB" sz="3600" dirty="0" err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đứa</a:t>
            </a:r>
            <a:r>
              <a:rPr lang="en-GB" sz="3600" dirty="0">
                <a:latin typeface="Times New Roman" panose="02020603050405020304" charset="0"/>
                <a:cs typeface="Times New Roman" panose="02020603050405020304" charset="0"/>
                <a:sym typeface="+mn-ea"/>
              </a:rPr>
              <a:t> con </a:t>
            </a:r>
            <a:r>
              <a:rPr lang="en-GB" sz="3600" dirty="0" err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nít</a:t>
            </a:r>
            <a:r>
              <a:rPr lang="en-GB" sz="3600" dirty="0">
                <a:latin typeface="Times New Roman" panose="02020603050405020304" charset="0"/>
                <a:cs typeface="Times New Roman" panose="02020603050405020304" charset="0"/>
                <a:sym typeface="+mn-ea"/>
              </a:rPr>
              <a:t>.</a:t>
            </a:r>
            <a:endParaRPr lang="en-GB" altLang="en-US" sz="3600" b="1" dirty="0"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7" name="Oval Callout 6"/>
          <p:cNvSpPr/>
          <p:nvPr/>
        </p:nvSpPr>
        <p:spPr>
          <a:xfrm>
            <a:off x="7673340" y="149225"/>
            <a:ext cx="4734560" cy="4647565"/>
          </a:xfrm>
          <a:prstGeom prst="wedgeEllipseCallou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altLang="en-US" sz="4000" b="1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Tác </a:t>
            </a:r>
            <a:r>
              <a:rPr lang="en-GB" altLang="en-US" sz="4000" b="1" dirty="0" err="1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giả</a:t>
            </a:r>
            <a:r>
              <a:rPr lang="en-GB" altLang="en-US" sz="4000" b="1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GB" altLang="en-US" sz="4000" b="1" dirty="0" err="1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miêu</a:t>
            </a:r>
            <a:r>
              <a:rPr lang="en-GB" altLang="en-US" sz="4000" b="1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 tả </a:t>
            </a:r>
            <a:r>
              <a:rPr lang="en-GB" altLang="en-US" sz="4000" b="1" dirty="0" err="1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vẻ</a:t>
            </a:r>
            <a:r>
              <a:rPr lang="en-GB" altLang="en-US" sz="4000" b="1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GB" altLang="en-US" sz="4000" b="1" dirty="0" err="1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mặt</a:t>
            </a:r>
            <a:r>
              <a:rPr lang="en-GB" altLang="en-US" sz="4000" b="1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GB" altLang="en-US" sz="4000" b="1" dirty="0" err="1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của</a:t>
            </a:r>
            <a:r>
              <a:rPr lang="en-GB" altLang="en-US" sz="4000" b="1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GB" altLang="en-US" sz="4000" b="1" dirty="0" err="1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lão</a:t>
            </a:r>
            <a:r>
              <a:rPr lang="en-GB" altLang="en-US" sz="4000" b="1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GB" altLang="en-US" sz="4000" b="1" dirty="0" err="1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Hạc</a:t>
            </a:r>
            <a:r>
              <a:rPr lang="en-GB" altLang="en-US" sz="4000" b="1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GB" altLang="en-US" sz="4000" b="1" dirty="0" err="1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sau</a:t>
            </a:r>
            <a:r>
              <a:rPr lang="en-GB" altLang="en-US" sz="4000" b="1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 khi </a:t>
            </a:r>
            <a:r>
              <a:rPr lang="en-GB" altLang="en-US" sz="4000" b="1" dirty="0" err="1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bán</a:t>
            </a:r>
            <a:r>
              <a:rPr lang="en-GB" altLang="en-US" sz="4000" b="1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GB" altLang="en-US" sz="4000" b="1" dirty="0" err="1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chó</a:t>
            </a:r>
            <a:r>
              <a:rPr lang="en-GB" altLang="en-US" sz="4000" b="1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GB" altLang="en-US" sz="4000" b="1" dirty="0" err="1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như</a:t>
            </a:r>
            <a:r>
              <a:rPr lang="en-GB" altLang="en-US" sz="4000" b="1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GB" altLang="en-US" sz="4000" b="1" dirty="0" err="1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thế</a:t>
            </a:r>
            <a:r>
              <a:rPr lang="en-GB" altLang="en-US" sz="4000" b="1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 nào?</a:t>
            </a:r>
            <a:endParaRPr lang="en-GB" altLang="en-US" sz="4000" b="1" dirty="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6" name="Text Box 5"/>
          <p:cNvSpPr txBox="1"/>
          <p:nvPr/>
        </p:nvSpPr>
        <p:spPr>
          <a:xfrm>
            <a:off x="116840" y="5006340"/>
            <a:ext cx="10138410" cy="22453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sz="3500" i="1" dirty="0">
                <a:latin typeface="Times New Roman" panose="02020603050405020304" charset="0"/>
                <a:cs typeface="Times New Roman" panose="02020603050405020304" charset="0"/>
                <a:sym typeface="+mn-ea"/>
              </a:rPr>
              <a:t>→ </a:t>
            </a:r>
            <a:r>
              <a:rPr lang="en-GB" sz="3500" i="1" dirty="0">
                <a:latin typeface="Times New Roman" panose="02020603050405020304" charset="0"/>
                <a:cs typeface="Times New Roman" panose="02020603050405020304" charset="0"/>
                <a:sym typeface="+mn-ea"/>
              </a:rPr>
              <a:t>Tác </a:t>
            </a:r>
            <a:r>
              <a:rPr lang="en-GB" sz="3500" i="1" dirty="0" err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giả</a:t>
            </a:r>
            <a:r>
              <a:rPr lang="en-GB" sz="3500" i="1" dirty="0">
                <a:latin typeface="Times New Roman" panose="02020603050405020304" charset="0"/>
                <a:cs typeface="Times New Roman" panose="02020603050405020304" charset="0"/>
                <a:sym typeface="+mn-ea"/>
              </a:rPr>
              <a:t> </a:t>
            </a:r>
            <a:r>
              <a:rPr lang="en-GB" sz="3500" i="1" dirty="0" err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miêu</a:t>
            </a:r>
            <a:r>
              <a:rPr lang="en-GB" sz="3500" i="1" dirty="0">
                <a:latin typeface="Times New Roman" panose="02020603050405020304" charset="0"/>
                <a:cs typeface="Times New Roman" panose="02020603050405020304" charset="0"/>
                <a:sym typeface="+mn-ea"/>
              </a:rPr>
              <a:t> tả </a:t>
            </a:r>
            <a:r>
              <a:rPr lang="en-GB" sz="3500" i="1" dirty="0" err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ngoại</a:t>
            </a:r>
            <a:r>
              <a:rPr lang="en-GB" sz="3500" i="1" dirty="0">
                <a:latin typeface="Times New Roman" panose="02020603050405020304" charset="0"/>
                <a:cs typeface="Times New Roman" panose="02020603050405020304" charset="0"/>
                <a:sym typeface="+mn-ea"/>
              </a:rPr>
              <a:t> hình để </a:t>
            </a:r>
            <a:r>
              <a:rPr lang="en-GB" sz="3500" i="1" dirty="0" err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thể</a:t>
            </a:r>
            <a:r>
              <a:rPr lang="en-GB" sz="3500" i="1" dirty="0">
                <a:latin typeface="Times New Roman" panose="02020603050405020304" charset="0"/>
                <a:cs typeface="Times New Roman" panose="02020603050405020304" charset="0"/>
                <a:sym typeface="+mn-ea"/>
              </a:rPr>
              <a:t> </a:t>
            </a:r>
            <a:r>
              <a:rPr lang="en-GB" sz="3500" i="1" dirty="0" err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hiện</a:t>
            </a:r>
            <a:r>
              <a:rPr lang="en-GB" sz="3500" i="1" dirty="0">
                <a:latin typeface="Times New Roman" panose="02020603050405020304" charset="0"/>
                <a:cs typeface="Times New Roman" panose="02020603050405020304" charset="0"/>
                <a:sym typeface="+mn-ea"/>
              </a:rPr>
              <a:t> </a:t>
            </a:r>
            <a:r>
              <a:rPr lang="en-GB" sz="3500" i="1" dirty="0" err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nội</a:t>
            </a:r>
            <a:r>
              <a:rPr lang="en-GB" sz="3500" i="1" dirty="0">
                <a:latin typeface="Times New Roman" panose="02020603050405020304" charset="0"/>
                <a:cs typeface="Times New Roman" panose="02020603050405020304" charset="0"/>
                <a:sym typeface="+mn-ea"/>
              </a:rPr>
              <a:t> tâm </a:t>
            </a:r>
            <a:r>
              <a:rPr lang="en-GB" sz="3500" i="1" dirty="0" err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đau</a:t>
            </a:r>
            <a:r>
              <a:rPr lang="en-GB" sz="3500" i="1" dirty="0">
                <a:latin typeface="Times New Roman" panose="02020603050405020304" charset="0"/>
                <a:cs typeface="Times New Roman" panose="02020603050405020304" charset="0"/>
                <a:sym typeface="+mn-ea"/>
              </a:rPr>
              <a:t> </a:t>
            </a:r>
            <a:r>
              <a:rPr lang="en-GB" sz="3500" i="1" dirty="0" err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đớn</a:t>
            </a:r>
            <a:r>
              <a:rPr lang="en-GB" sz="3500" i="1" dirty="0">
                <a:latin typeface="Times New Roman" panose="02020603050405020304" charset="0"/>
                <a:cs typeface="Times New Roman" panose="02020603050405020304" charset="0"/>
                <a:sym typeface="+mn-ea"/>
              </a:rPr>
              <a:t>, </a:t>
            </a:r>
            <a:r>
              <a:rPr lang="en-GB" sz="3500" i="1" dirty="0" err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giằng</a:t>
            </a:r>
            <a:r>
              <a:rPr lang="en-GB" sz="3500" i="1" dirty="0">
                <a:latin typeface="Times New Roman" panose="02020603050405020304" charset="0"/>
                <a:cs typeface="Times New Roman" panose="02020603050405020304" charset="0"/>
                <a:sym typeface="+mn-ea"/>
              </a:rPr>
              <a:t> </a:t>
            </a:r>
            <a:r>
              <a:rPr lang="en-GB" sz="3500" i="1" dirty="0" err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xé</a:t>
            </a:r>
            <a:r>
              <a:rPr lang="en-GB" sz="3500" i="1" dirty="0">
                <a:latin typeface="Times New Roman" panose="02020603050405020304" charset="0"/>
                <a:cs typeface="Times New Roman" panose="02020603050405020304" charset="0"/>
                <a:sym typeface="+mn-ea"/>
              </a:rPr>
              <a:t>, </a:t>
            </a:r>
            <a:r>
              <a:rPr lang="en-GB" sz="3500" i="1" dirty="0" err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mặc</a:t>
            </a:r>
            <a:r>
              <a:rPr lang="en-GB" sz="3500" i="1" dirty="0">
                <a:latin typeface="Times New Roman" panose="02020603050405020304" charset="0"/>
                <a:cs typeface="Times New Roman" panose="02020603050405020304" charset="0"/>
                <a:sym typeface="+mn-ea"/>
              </a:rPr>
              <a:t> </a:t>
            </a:r>
            <a:r>
              <a:rPr lang="en-GB" sz="3500" i="1" dirty="0" err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cảm</a:t>
            </a:r>
            <a:r>
              <a:rPr lang="en-GB" sz="3500" i="1" dirty="0">
                <a:latin typeface="Times New Roman" panose="02020603050405020304" charset="0"/>
                <a:cs typeface="Times New Roman" panose="02020603050405020304" charset="0"/>
                <a:sym typeface="+mn-ea"/>
              </a:rPr>
              <a:t> </a:t>
            </a:r>
            <a:r>
              <a:rPr lang="en-GB" sz="3500" i="1" dirty="0" err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tội</a:t>
            </a:r>
            <a:r>
              <a:rPr lang="en-GB" sz="3500" i="1" dirty="0">
                <a:latin typeface="Times New Roman" panose="02020603050405020304" charset="0"/>
                <a:cs typeface="Times New Roman" panose="02020603050405020304" charset="0"/>
                <a:sym typeface="+mn-ea"/>
              </a:rPr>
              <a:t> </a:t>
            </a:r>
            <a:r>
              <a:rPr lang="en-GB" sz="3500" i="1" dirty="0" err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lỗi</a:t>
            </a:r>
            <a:r>
              <a:rPr lang="en-GB" sz="3500" i="1" dirty="0">
                <a:latin typeface="Times New Roman" panose="02020603050405020304" charset="0"/>
                <a:cs typeface="Times New Roman" panose="02020603050405020304" charset="0"/>
                <a:sym typeface="+mn-ea"/>
              </a:rPr>
              <a:t> </a:t>
            </a:r>
            <a:r>
              <a:rPr lang="en-GB" sz="3500" i="1" dirty="0" err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của</a:t>
            </a:r>
            <a:r>
              <a:rPr lang="en-GB" sz="3500" i="1" dirty="0">
                <a:latin typeface="Times New Roman" panose="02020603050405020304" charset="0"/>
                <a:cs typeface="Times New Roman" panose="02020603050405020304" charset="0"/>
                <a:sym typeface="+mn-ea"/>
              </a:rPr>
              <a:t> </a:t>
            </a:r>
            <a:r>
              <a:rPr lang="en-GB" sz="3500" i="1" dirty="0" err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lão</a:t>
            </a:r>
            <a:r>
              <a:rPr lang="en-GB" sz="3500" i="1" dirty="0">
                <a:latin typeface="Times New Roman" panose="02020603050405020304" charset="0"/>
                <a:cs typeface="Times New Roman" panose="02020603050405020304" charset="0"/>
                <a:sym typeface="+mn-ea"/>
              </a:rPr>
              <a:t> </a:t>
            </a:r>
            <a:r>
              <a:rPr lang="en-GB" sz="3500" i="1" dirty="0" err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Hạc</a:t>
            </a:r>
            <a:r>
              <a:rPr lang="en-GB" sz="3500" i="1" dirty="0">
                <a:latin typeface="Times New Roman" panose="02020603050405020304" charset="0"/>
                <a:cs typeface="Times New Roman" panose="02020603050405020304" charset="0"/>
                <a:sym typeface="+mn-ea"/>
              </a:rPr>
              <a:t> khi </a:t>
            </a:r>
            <a:r>
              <a:rPr lang="en-GB" sz="3500" i="1" dirty="0" err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phải</a:t>
            </a:r>
            <a:r>
              <a:rPr lang="en-GB" sz="3500" i="1" dirty="0">
                <a:latin typeface="Times New Roman" panose="02020603050405020304" charset="0"/>
                <a:cs typeface="Times New Roman" panose="02020603050405020304" charset="0"/>
                <a:sym typeface="+mn-ea"/>
              </a:rPr>
              <a:t> </a:t>
            </a:r>
            <a:r>
              <a:rPr lang="en-GB" sz="3500" i="1" dirty="0" err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rời</a:t>
            </a:r>
            <a:r>
              <a:rPr lang="en-GB" sz="3500" i="1" dirty="0">
                <a:latin typeface="Times New Roman" panose="02020603050405020304" charset="0"/>
                <a:cs typeface="Times New Roman" panose="02020603050405020304" charset="0"/>
                <a:sym typeface="+mn-ea"/>
              </a:rPr>
              <a:t> </a:t>
            </a:r>
            <a:r>
              <a:rPr lang="en-GB" sz="3500" i="1" dirty="0" err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xa</a:t>
            </a:r>
            <a:r>
              <a:rPr lang="en-GB" sz="3500" i="1" dirty="0">
                <a:latin typeface="Times New Roman" panose="02020603050405020304" charset="0"/>
                <a:cs typeface="Times New Roman" panose="02020603050405020304" charset="0"/>
                <a:sym typeface="+mn-ea"/>
              </a:rPr>
              <a:t> con </a:t>
            </a:r>
            <a:r>
              <a:rPr lang="en-GB" sz="3500" i="1" dirty="0" err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chó</a:t>
            </a:r>
            <a:r>
              <a:rPr lang="en-GB" sz="3500" i="1" dirty="0">
                <a:latin typeface="Times New Roman" panose="02020603050405020304" charset="0"/>
                <a:cs typeface="Times New Roman" panose="02020603050405020304" charset="0"/>
                <a:sym typeface="+mn-ea"/>
              </a:rPr>
              <a:t>.</a:t>
            </a:r>
            <a:endParaRPr lang="en-GB" altLang="en-US" sz="3500" b="1" dirty="0">
              <a:latin typeface="Times New Roman" panose="02020603050405020304" charset="0"/>
              <a:cs typeface="Times New Roman" panose="02020603050405020304" charset="0"/>
            </a:endParaRPr>
          </a:p>
          <a:p>
            <a:endParaRPr lang="en-US" sz="3500"/>
          </a:p>
        </p:txBody>
      </p:sp>
      <p:sp>
        <p:nvSpPr>
          <p:cNvPr id="8" name="Oval Callout 7"/>
          <p:cNvSpPr/>
          <p:nvPr/>
        </p:nvSpPr>
        <p:spPr>
          <a:xfrm>
            <a:off x="7672705" y="1104900"/>
            <a:ext cx="4734560" cy="4647565"/>
          </a:xfrm>
          <a:prstGeom prst="wedgeEllipseCallou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en-GB" altLang="en-US" sz="5400" b="1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Tâm </a:t>
            </a:r>
            <a:r>
              <a:rPr lang="en-GB" altLang="en-US" sz="5400" b="1" dirty="0" err="1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trạng</a:t>
            </a:r>
            <a:r>
              <a:rPr lang="en-GB" altLang="en-US" sz="5400" b="1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GB" altLang="en-US" sz="5400" b="1" dirty="0" err="1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gì</a:t>
            </a:r>
            <a:r>
              <a:rPr lang="en-GB" altLang="en-US" sz="5400" b="1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GB" altLang="en-US" sz="5400" b="1" dirty="0" err="1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ẩn</a:t>
            </a:r>
            <a:r>
              <a:rPr lang="en-GB" altLang="en-US" sz="5400" b="1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GB" altLang="en-US" sz="5400" b="1" dirty="0" err="1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chứa</a:t>
            </a:r>
            <a:r>
              <a:rPr lang="en-GB" altLang="en-US" sz="5400" b="1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GB" altLang="en-US" sz="5400" b="1" dirty="0" err="1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sau</a:t>
            </a:r>
            <a:r>
              <a:rPr lang="en-GB" altLang="en-US" sz="5400" b="1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GB" altLang="en-US" sz="5400" b="1" dirty="0" err="1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nét</a:t>
            </a:r>
            <a:r>
              <a:rPr lang="en-GB" altLang="en-US" sz="5400" b="1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GB" altLang="en-US" sz="5400" b="1" dirty="0" err="1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mặt</a:t>
            </a:r>
            <a:r>
              <a:rPr lang="en-GB" altLang="en-US" sz="5400" b="1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GB" altLang="en-US" sz="5400" b="1" dirty="0" err="1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của</a:t>
            </a:r>
            <a:r>
              <a:rPr lang="en-GB" altLang="en-US" sz="5400" b="1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GB" altLang="en-US" sz="5400" b="1" dirty="0" err="1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Lão</a:t>
            </a:r>
            <a:r>
              <a:rPr lang="en-GB" altLang="en-US" sz="5400" b="1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GB" altLang="en-US" sz="5400" b="1" dirty="0" err="1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Hạc</a:t>
            </a:r>
            <a:r>
              <a:rPr lang="en-GB" altLang="en-US" sz="5400" b="1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?</a:t>
            </a:r>
            <a:endParaRPr lang="en-GB" altLang="en-US" sz="5400" b="1" dirty="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ldLvl="0" animBg="1"/>
      <p:bldP spid="7" grpId="1" animBg="1"/>
      <p:bldP spid="8" grpId="0" animBg="1"/>
      <p:bldP spid="8" grpId="1" animBg="1"/>
      <p:bldP spid="6" grpId="0"/>
    </p:bldLst>
  </p:timing>
</p:sld>
</file>

<file path=ppt/tags/tag1.xml><?xml version="1.0" encoding="utf-8"?>
<p:tagLst xmlns:p="http://schemas.openxmlformats.org/presentationml/2006/main">
  <p:tag name="KSO_WM_UNIT_DIAGRAM_MODELTYPE" val="dynamicNum"/>
  <p:tag name="KSO_WM_BEAUTIFY_FLAG" val="#wm#"/>
  <p:tag name="KSO_WM_UNIT_TYPE" val="ζ_h_f"/>
  <p:tag name="KSO_WM_UNIT_DYNMNUM_TYPE" val="1"/>
  <p:tag name="KSO_WM_DYNAMICNUM_SPEED" val="3"/>
  <p:tag name="KSO_WM_UNIT_DYNMNUM_DGM_ANIMTYPE" val="5"/>
  <p:tag name="KSO_WM_UNIT_INDEX" val="1599987805515_1_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5230</Words>
  <Application>WPS Presentation</Application>
  <PresentationFormat>Widescreen</PresentationFormat>
  <Paragraphs>237</Paragraphs>
  <Slides>18</Slides>
  <Notes>3</Notes>
  <HiddenSlides>0</HiddenSlides>
  <MMClips>2</MMClips>
  <ScaleCrop>false</ScaleCrop>
  <HeadingPairs>
    <vt:vector size="6" baseType="variant">
      <vt:variant>
        <vt:lpstr>已用的字体</vt:lpstr>
      </vt:variant>
      <vt:variant>
        <vt:i4>12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18</vt:i4>
      </vt:variant>
    </vt:vector>
  </HeadingPairs>
  <TitlesOfParts>
    <vt:vector size="31" baseType="lpstr">
      <vt:lpstr>Arial</vt:lpstr>
      <vt:lpstr>SimSun</vt:lpstr>
      <vt:lpstr>Wingdings</vt:lpstr>
      <vt:lpstr>Times New Roman</vt:lpstr>
      <vt:lpstr>Wingdings 3</vt:lpstr>
      <vt:lpstr>Tahoma</vt:lpstr>
      <vt:lpstr>.VnCommercial Script</vt:lpstr>
      <vt:lpstr>Segoe Print</vt:lpstr>
      <vt:lpstr>Microsoft YaHei</vt:lpstr>
      <vt:lpstr>Arial Unicode MS</vt:lpstr>
      <vt:lpstr>Calibri Light</vt:lpstr>
      <vt:lpstr>Calibri</vt:lpstr>
      <vt:lpstr>Office Theme</vt:lpstr>
      <vt:lpstr>PowerPoint 演示文稿</vt:lpstr>
      <vt:lpstr>PowerPoint 演示文稿</vt:lpstr>
      <vt:lpstr>PowerPoint 演示文稿</vt:lpstr>
      <vt:lpstr>I. TÌM HIỂU CHUNG</vt:lpstr>
      <vt:lpstr>TÓM TẮT VĂN BẢN</vt:lpstr>
      <vt:lpstr>PowerPoint 演示文稿</vt:lpstr>
      <vt:lpstr>LÃO HẠC </vt:lpstr>
      <vt:lpstr> 1. Nhân vật Lão Hạc </vt:lpstr>
      <vt:lpstr>PowerPoint 演示文稿</vt:lpstr>
      <vt:lpstr> 1. Nhân vật Lão Hạc </vt:lpstr>
      <vt:lpstr>PowerPoint 演示文稿</vt:lpstr>
      <vt:lpstr> 1. Nhân vật Lão Hạc </vt:lpstr>
      <vt:lpstr> 1. Nhân vật Lão Hạc </vt:lpstr>
      <vt:lpstr> 1. Nhân vật Lão Hạc </vt:lpstr>
      <vt:lpstr> 1. Nhân vật Lão Hạc </vt:lpstr>
      <vt:lpstr> 2. Nhân vật ông Giáo </vt:lpstr>
      <vt:lpstr>	LÃO HẠC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WPS Presentation</dc:title>
  <dc:creator/>
  <cp:lastModifiedBy>acer</cp:lastModifiedBy>
  <cp:revision>51</cp:revision>
  <dcterms:created xsi:type="dcterms:W3CDTF">2020-09-13T08:49:00Z</dcterms:created>
  <dcterms:modified xsi:type="dcterms:W3CDTF">2021-09-20T15:27:14Z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1033-11.2.0.10294</vt:lpwstr>
  </property>
  <property fmtid="{D5CDD505-2E9C-101B-9397-08002B2CF9AE}" pid="3" name="ICV">
    <vt:lpwstr>0DFF3CC4956141D5BD800C58D93C6AF1</vt:lpwstr>
  </property>
</Properties>
</file>