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85" r:id="rId5"/>
    <p:sldId id="256" r:id="rId6"/>
    <p:sldId id="258" r:id="rId7"/>
    <p:sldId id="261" r:id="rId8"/>
    <p:sldId id="264" r:id="rId9"/>
    <p:sldId id="266" r:id="rId10"/>
    <p:sldId id="267" r:id="rId11"/>
    <p:sldId id="269" r:id="rId12"/>
    <p:sldId id="271" r:id="rId13"/>
    <p:sldId id="275" r:id="rId14"/>
    <p:sldId id="277" r:id="rId15"/>
    <p:sldId id="276" r:id="rId16"/>
    <p:sldId id="278" r:id="rId17"/>
    <p:sldId id="279" r:id="rId18"/>
    <p:sldId id="280" r:id="rId19"/>
    <p:sldId id="284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7106" name="Slide Image Placeholder 4710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Text Placeholder 4710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GIF"/><Relationship Id="rId8" Type="http://schemas.openxmlformats.org/officeDocument/2006/relationships/image" Target="../media/image6.wmf"/><Relationship Id="rId7" Type="http://schemas.openxmlformats.org/officeDocument/2006/relationships/image" Target="../media/image5.wmf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png"/><Relationship Id="rId3" Type="http://schemas.microsoft.com/office/2007/relationships/media" Target="file:///F:\Nhac%20&amp;%20phin\Tuoi%20tre%20the%20he%20Bac%20Ho.MP3" TargetMode="External"/><Relationship Id="rId2" Type="http://schemas.openxmlformats.org/officeDocument/2006/relationships/audio" Target="file:///F:\Nhac%20&amp;%20phin\Tuoi%20tre%20the%20he%20Bac%20Ho.MP3" TargetMode="Externa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8.wmf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microsoft.com/office/2007/relationships/media" Target="../media/audio1.wav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wmf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38915" descr="EARTH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67200" y="1905000"/>
            <a:ext cx="609600" cy="434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18" name="Tuoi tre the he Bac Ho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09800" y="3810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9" name="Rectangles 38918"/>
          <p:cNvSpPr/>
          <p:nvPr/>
        </p:nvSpPr>
        <p:spPr>
          <a:xfrm>
            <a:off x="1981200" y="1371600"/>
            <a:ext cx="80772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GB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Times New Roman" panose="02020603050405020304" charset="0"/>
                <a:ea typeface="Times New Roman" panose="02020603050405020304" charset="0"/>
              </a:rPr>
              <a:t>Ngữ văn 8</a:t>
            </a:r>
            <a:endParaRPr lang="en-GB" altLang="en-US" sz="3600">
              <a:gradFill rotWithShape="0">
                <a:gsLst>
                  <a:gs pos="0">
                    <a:srgbClr val="FFFF00"/>
                  </a:gs>
                  <a:gs pos="100000">
                    <a:srgbClr val="FF3300"/>
                  </a:gs>
                </a:gsLst>
                <a:path path="shape">
                  <a:fillToRect l="50000" t="50000" r="50000" b="50000"/>
                </a:path>
                <a:tileRect/>
              </a:gra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pic>
        <p:nvPicPr>
          <p:cNvPr id="38920" name="Picture 38919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0"/>
            <a:ext cx="2590800" cy="2579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1" name="Picture 38920" descr="Bellcoll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6400" y="-76200"/>
            <a:ext cx="1371600" cy="1257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2" name="Picture 38921" descr="BOOK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1610799">
            <a:off x="3886200" y="3200400"/>
            <a:ext cx="3429000" cy="167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3" name="Picture 38922" descr="FIREWRK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5400" y="3124200"/>
            <a:ext cx="2471738" cy="2671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4" name="Picture 38923" descr="imag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5000" y="3886200"/>
            <a:ext cx="1376363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5" name="Picture 38924" descr="imag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3962400"/>
            <a:ext cx="1376363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6" name="Picture 38925" descr="imag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5600" y="3505200"/>
            <a:ext cx="1376363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7" name="Picture 38926" descr="POINSET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9000" y="2819400"/>
            <a:ext cx="3429000" cy="3140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679" fill="hold"/>
                                        <p:tgtEl>
                                          <p:spTgt spid="389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latin typeface="Times New Roman" panose="02020603050405020304" charset="0"/>
              </a:rPr>
            </a:br>
            <a:endParaRPr lang="en-GB" altLang="en-US" sz="5335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61415"/>
            <a:ext cx="6518910" cy="474599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50000"/>
              </a:spcBef>
              <a:buNone/>
            </a:pPr>
            <a:r>
              <a:rPr lang="en-GB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Lão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Hạc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là người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chân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thật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giàu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tình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cảm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và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vô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cùng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nhân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hậu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biết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nâng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niu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trân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trọng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sự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sống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- một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nhân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cách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trong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sáng</a:t>
            </a: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 eaLnBrk="1" hangingPunct="1">
              <a:spcBef>
                <a:spcPct val="50000"/>
              </a:spcBef>
              <a:buNone/>
            </a:pPr>
            <a:endParaRPr lang="en-GB" sz="4800" b="1" i="1" dirty="0" err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GB" altLang="en-US" sz="48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534910" y="1161415"/>
            <a:ext cx="4288790" cy="493204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Qua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mối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quan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hệ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với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con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chó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hiểu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gì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về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44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s 7"/>
          <p:cNvSpPr/>
          <p:nvPr/>
        </p:nvSpPr>
        <p:spPr>
          <a:xfrm>
            <a:off x="3255645" y="467360"/>
            <a:ext cx="5902325" cy="86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THẢO LUẬN NHÓM</a:t>
            </a:r>
            <a:endParaRPr lang="en-GB" altLang="en-US" sz="4000" b="1">
              <a:solidFill>
                <a:srgbClr val="FFFF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3050" y="1567815"/>
            <a:ext cx="4454525" cy="2145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Nguyên nhân dẫn tới cái chết của lão Hạc?</a:t>
            </a:r>
            <a:endParaRPr lang="en-GB" altLang="en-US" sz="4000" b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379210" y="1567815"/>
            <a:ext cx="4418330" cy="2254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Tác giả đã miêu tả cái chết của lão Hạc như thế nào?</a:t>
            </a:r>
            <a:endParaRPr lang="en-GB" altLang="en-US" sz="4000" b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529590" y="4482465"/>
            <a:ext cx="4621530" cy="22186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Em có cảm nhận gì về cái chết của lão Hạc?</a:t>
            </a:r>
            <a:endParaRPr lang="en-GB" altLang="en-US" sz="4000" b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79210" y="3932555"/>
            <a:ext cx="4876800" cy="276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Qua cái chết đó em nghĩ gì về lão Hạc và xã hội thực dân nửa phong kiến.</a:t>
            </a:r>
            <a:endParaRPr lang="en-GB" altLang="en-US" sz="4000" b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latin typeface="Times New Roman" panose="02020603050405020304" charset="0"/>
              </a:rPr>
            </a:br>
            <a:endParaRPr lang="en-GB" altLang="en-US" sz="5335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5290" y="1280795"/>
            <a:ext cx="7042150" cy="4469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4400" b="1" dirty="0">
                <a:latin typeface="Times New Roman" panose="02020603050405020304" charset="0"/>
                <a:sym typeface="+mn-ea"/>
              </a:rPr>
              <a:t>- </a:t>
            </a:r>
            <a:r>
              <a:rPr lang="en-US" altLang="vi-VN" sz="4400" b="1" dirty="0">
                <a:latin typeface="Times New Roman" panose="02020603050405020304" charset="0"/>
                <a:sym typeface="+mn-ea"/>
              </a:rPr>
              <a:t>Tìm đến cái chết để tự giải cứu cho mình</a:t>
            </a:r>
            <a:r>
              <a:rPr lang="en-GB" altLang="en-US" sz="4400" b="1" dirty="0">
                <a:latin typeface="Times New Roman" panose="02020603050405020304" charset="0"/>
                <a:sym typeface="+mn-ea"/>
              </a:rPr>
              <a:t>.</a:t>
            </a:r>
            <a:endParaRPr lang="en-GB" altLang="en-US" sz="4400" b="1" dirty="0">
              <a:latin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GB" altLang="en-US" sz="4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Chết để giữ nguyên mảnh vườn cho con và giành phần sống cho con.</a:t>
            </a:r>
            <a:endParaRPr lang="en-GB" altLang="en-US" sz="44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457440" y="1010920"/>
            <a:ext cx="4734560" cy="464756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Nguyên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nhân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dẫn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tới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4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latin typeface="Times New Roman" panose="02020603050405020304" charset="0"/>
              </a:rPr>
            </a:br>
            <a:endParaRPr lang="en-GB" altLang="en-US" sz="5335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9875" y="1176020"/>
            <a:ext cx="7042150" cy="4764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4800" b="1" i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vi-VN" sz="4800" b="1" dirty="0">
                <a:latin typeface="Times New Roman" panose="02020603050405020304" charset="0"/>
                <a:sym typeface="+mn-ea"/>
              </a:rPr>
              <a:t>Vật vã trên gường, đầu tóc rũ rượi, quần áo xộc xệch, mắt long sòng sọc, sùi bọt mép</a:t>
            </a:r>
            <a:r>
              <a:rPr lang="en-GB" altLang="en-US" sz="4800" b="1" dirty="0">
                <a:latin typeface="Times New Roman" panose="02020603050405020304" charset="0"/>
                <a:sym typeface="+mn-ea"/>
              </a:rPr>
              <a:t>.</a:t>
            </a:r>
            <a:endParaRPr lang="en-GB" altLang="en-US" sz="4800" b="1" dirty="0">
              <a:latin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GB" altLang="en-US" sz="4800" b="1" dirty="0">
                <a:latin typeface="Times New Roman" panose="02020603050405020304" charset="0"/>
                <a:sym typeface="+mn-ea"/>
              </a:rPr>
              <a:t>- Vật vã 2 giờ mới chết.</a:t>
            </a:r>
            <a:endParaRPr lang="en-GB" altLang="en-US"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GB" altLang="en-US" sz="36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457440" y="1010920"/>
            <a:ext cx="4734560" cy="464756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Tác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giả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đã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miêu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tả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như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thế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nào?</a:t>
            </a:r>
            <a:endParaRPr lang="en-GB" altLang="en-US" sz="4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</a:rPr>
            </a:br>
            <a:endParaRPr lang="en-GB" altLang="en-US" sz="5335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9875" y="1176020"/>
            <a:ext cx="7042150" cy="4764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48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4000" b="1" dirty="0">
                <a:latin typeface="Times New Roman" panose="02020603050405020304" charset="0"/>
                <a:sym typeface="+mn-ea"/>
              </a:rPr>
              <a:t>- </a:t>
            </a:r>
            <a:r>
              <a:rPr lang="en-US" altLang="vi-VN" sz="4000" b="1" dirty="0">
                <a:latin typeface="Times New Roman" panose="02020603050405020304" charset="0"/>
                <a:sym typeface="+mn-ea"/>
              </a:rPr>
              <a:t>Cái chết vật vã, đau đớn, dữ dội, thảm thương và bất thình lình</a:t>
            </a:r>
            <a:r>
              <a:rPr lang="en-GB" altLang="en-US" sz="4000" b="1" dirty="0">
                <a:latin typeface="Times New Roman" panose="02020603050405020304" charset="0"/>
                <a:sym typeface="+mn-ea"/>
              </a:rPr>
              <a:t>, đầy cảm thương.</a:t>
            </a:r>
            <a:endParaRPr lang="en-GB" altLang="en-US" sz="4000" b="1" dirty="0">
              <a:latin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GB" altLang="en-US" sz="4000" b="1" dirty="0">
                <a:latin typeface="Times New Roman" panose="02020603050405020304" charset="0"/>
                <a:sym typeface="+mn-ea"/>
              </a:rPr>
              <a:t>- </a:t>
            </a:r>
            <a:r>
              <a:rPr lang="en-US" altLang="vi-VN" sz="4000" b="1" dirty="0">
                <a:latin typeface="Times New Roman" panose="02020603050405020304" charset="0"/>
                <a:sym typeface="+mn-ea"/>
              </a:rPr>
              <a:t>Làm cho người đọc có cảm giác như cùng chứng kiến cái chết của lão Hạc.</a:t>
            </a:r>
            <a:endParaRPr lang="en-US" altLang="vi-VN" sz="4000" b="1" dirty="0">
              <a:latin typeface="Times New Roman" panose="02020603050405020304" charset="0"/>
            </a:endParaRPr>
          </a:p>
          <a:p>
            <a:pPr marL="0" indent="0">
              <a:buNone/>
            </a:pPr>
            <a:endParaRPr lang="en-US" altLang="vi-VN" sz="4000" b="1" dirty="0">
              <a:latin typeface="Times New Roman" panose="02020603050405020304" charset="0"/>
            </a:endParaRPr>
          </a:p>
          <a:p>
            <a:pPr marL="0" indent="0">
              <a:buNone/>
            </a:pPr>
            <a:endParaRPr lang="en-GB" altLang="en-US" sz="36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457440" y="1010920"/>
            <a:ext cx="4734560" cy="464756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có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cảm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nhận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gì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về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4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latin typeface="Times New Roman" panose="02020603050405020304" charset="0"/>
              </a:rPr>
            </a:br>
            <a:endParaRPr lang="en-GB" altLang="en-US" sz="5335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61415"/>
            <a:ext cx="6518910" cy="415925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50000"/>
              </a:spcBef>
              <a:buNone/>
            </a:pPr>
            <a:r>
              <a:rPr lang="en-GB" sz="48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 </a:t>
            </a:r>
            <a:r>
              <a:rPr lang="en-US" altLang="vi-VN" sz="4800" b="1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Bộc lộ rõ số phận và tính cách của Lão Hạc cũng như những người nông dân. Đồng thời tố cáo hiên thực xã hội lúc bấy giờ.</a:t>
            </a:r>
            <a:endParaRPr lang="en-US" altLang="vi-VN" sz="4800" b="1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 eaLnBrk="1" hangingPunct="1">
              <a:spcBef>
                <a:spcPct val="50000"/>
              </a:spcBef>
              <a:buNone/>
            </a:pPr>
            <a:endParaRPr lang="en-GB" sz="4800" b="1" i="1" dirty="0" err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GB" altLang="en-US" sz="48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534910" y="1161415"/>
            <a:ext cx="4288790" cy="493204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Qua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chết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đó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nghĩ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gì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về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và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xã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hội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thực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dân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nửa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phong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kiến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44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Line 6"/>
          <p:cNvSpPr/>
          <p:nvPr/>
        </p:nvSpPr>
        <p:spPr>
          <a:xfrm>
            <a:off x="2208213" y="1628775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8" name="Line 9"/>
          <p:cNvSpPr/>
          <p:nvPr/>
        </p:nvSpPr>
        <p:spPr>
          <a:xfrm>
            <a:off x="6240463" y="1484313"/>
            <a:ext cx="0" cy="53736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91" name="Text Box 27"/>
          <p:cNvSpPr txBox="1"/>
          <p:nvPr/>
        </p:nvSpPr>
        <p:spPr>
          <a:xfrm>
            <a:off x="-635" y="1044575"/>
            <a:ext cx="60477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charset="0"/>
              </a:rPr>
              <a:t>- Tình cảm: An ủi, sẻ chia, xót thương, đồng cảm với tình cảnh khốn khổ của Lão Hạc.</a:t>
            </a:r>
            <a:endParaRPr lang="en-US" altLang="vi-VN" sz="2800" dirty="0">
              <a:latin typeface="Times New Roman" panose="02020603050405020304" charset="0"/>
            </a:endParaRPr>
          </a:p>
        </p:txBody>
      </p:sp>
      <p:sp>
        <p:nvSpPr>
          <p:cNvPr id="36892" name="Text Box 28"/>
          <p:cNvSpPr txBox="1"/>
          <p:nvPr/>
        </p:nvSpPr>
        <p:spPr>
          <a:xfrm>
            <a:off x="0" y="2665730"/>
            <a:ext cx="6240145" cy="2891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har char="-"/>
            </a:pPr>
            <a:r>
              <a:rPr lang="en-US" altLang="vi-VN" sz="2800" dirty="0">
                <a:latin typeface="Times New Roman" panose="02020603050405020304" charset="0"/>
              </a:rPr>
              <a:t>Ý nghĩ</a:t>
            </a:r>
            <a:r>
              <a:rPr lang="en-GB" altLang="en-US" sz="2800" dirty="0">
                <a:latin typeface="Times New Roman" panose="02020603050405020304" charset="0"/>
              </a:rPr>
              <a:t>a</a:t>
            </a:r>
            <a:r>
              <a:rPr lang="en-US" altLang="vi-VN" sz="2800" dirty="0">
                <a:latin typeface="Times New Roman" panose="02020603050405020304" charset="0"/>
              </a:rPr>
              <a:t>: + Cuộc đời quả thật đáng buồn vì con người có nhân cách cao đẹp như Lão Hạc mà không được sống.</a:t>
            </a:r>
            <a:endParaRPr lang="en-US" altLang="vi-VN" sz="2800" dirty="0">
              <a:latin typeface="Times New Roman" panose="0202060305040502030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charset="0"/>
              </a:rPr>
              <a:t>+ Chao ôi!....Nói lên một thái độ sống, phải có tình thương và cách nhìn chiều sâu.</a:t>
            </a:r>
            <a:endParaRPr lang="en-US" altLang="vi-VN" sz="2800" dirty="0">
              <a:latin typeface="Times New Roman" panose="02020603050405020304" charset="0"/>
            </a:endParaRPr>
          </a:p>
        </p:txBody>
      </p:sp>
      <p:sp>
        <p:nvSpPr>
          <p:cNvPr id="36893" name="AutoShape 29"/>
          <p:cNvSpPr/>
          <p:nvPr/>
        </p:nvSpPr>
        <p:spPr>
          <a:xfrm>
            <a:off x="0" y="6058535"/>
            <a:ext cx="825500" cy="360045"/>
          </a:xfrm>
          <a:prstGeom prst="rightArrow">
            <a:avLst>
              <a:gd name="adj1" fmla="val 50000"/>
              <a:gd name="adj2" fmla="val 6244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vi-VN" altLang="x-none" dirty="0">
              <a:latin typeface="Tahoma" panose="020B0604030504040204" pitchFamily="34" charset="0"/>
            </a:endParaRPr>
          </a:p>
        </p:txBody>
      </p:sp>
      <p:sp>
        <p:nvSpPr>
          <p:cNvPr id="36894" name="Text Box 30"/>
          <p:cNvSpPr txBox="1"/>
          <p:nvPr/>
        </p:nvSpPr>
        <p:spPr>
          <a:xfrm>
            <a:off x="945515" y="5768975"/>
            <a:ext cx="4692650" cy="953135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chemeClr val="bg1"/>
                </a:solidFill>
                <a:latin typeface="Times New Roman" panose="02020603050405020304" charset="0"/>
              </a:rPr>
              <a:t>Có lòng nhân ái, hiểu đời, hiểu người, trọng nhân cách.</a:t>
            </a:r>
            <a:endParaRPr lang="en-US" altLang="vi-VN" sz="2800" b="1" dirty="0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36897" name="Text Box 33"/>
          <p:cNvSpPr txBox="1"/>
          <p:nvPr/>
        </p:nvSpPr>
        <p:spPr>
          <a:xfrm>
            <a:off x="6365875" y="1628775"/>
            <a:ext cx="537019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charset="0"/>
              </a:rPr>
              <a:t>- Là người hàng xóm đáng tin cậy của Lão Hạc.Là người chứng kiến.</a:t>
            </a:r>
            <a:endParaRPr lang="en-US" altLang="vi-VN" sz="2800" dirty="0">
              <a:latin typeface="Times New Roman" panose="02020603050405020304" charset="0"/>
            </a:endParaRPr>
          </a:p>
        </p:txBody>
      </p:sp>
      <p:sp>
        <p:nvSpPr>
          <p:cNvPr id="35855" name="Text Box 35"/>
          <p:cNvSpPr txBox="1"/>
          <p:nvPr/>
        </p:nvSpPr>
        <p:spPr>
          <a:xfrm>
            <a:off x="6527800" y="2997200"/>
            <a:ext cx="3671888" cy="383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900" dirty="0">
              <a:latin typeface="Times New Roman" panose="02020603050405020304" charset="0"/>
            </a:endParaRPr>
          </a:p>
        </p:txBody>
      </p:sp>
      <p:sp>
        <p:nvSpPr>
          <p:cNvPr id="36900" name="Text Box 36"/>
          <p:cNvSpPr txBox="1"/>
          <p:nvPr/>
        </p:nvSpPr>
        <p:spPr>
          <a:xfrm>
            <a:off x="6420485" y="2693670"/>
            <a:ext cx="531495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charset="0"/>
              </a:rPr>
              <a:t>- Ôm choàng lấy lão mà òa lên khóc. Mời ăn khoai, uống nước chè, lắng nghe lão Hạc kể chuyện, </a:t>
            </a:r>
            <a:r>
              <a:rPr lang="en-GB" altLang="en-US" sz="2800" dirty="0">
                <a:latin typeface="Times New Roman" panose="02020603050405020304" charset="0"/>
              </a:rPr>
              <a:t>n</a:t>
            </a:r>
            <a:r>
              <a:rPr lang="en-US" altLang="vi-VN" sz="2800" dirty="0">
                <a:latin typeface="Times New Roman" panose="02020603050405020304" charset="0"/>
              </a:rPr>
              <a:t>hận giữ dùm tiền cho lão.</a:t>
            </a:r>
            <a:endParaRPr lang="en-US" altLang="vi-VN" sz="2800" dirty="0">
              <a:latin typeface="Times New Roman" panose="02020603050405020304" charset="0"/>
            </a:endParaRPr>
          </a:p>
        </p:txBody>
      </p:sp>
      <p:sp>
        <p:nvSpPr>
          <p:cNvPr id="36903" name="Text Box 39"/>
          <p:cNvSpPr txBox="1"/>
          <p:nvPr/>
        </p:nvSpPr>
        <p:spPr>
          <a:xfrm>
            <a:off x="6527800" y="4646930"/>
            <a:ext cx="509016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1900" dirty="0">
                <a:latin typeface="Times New Roman" panose="02020603050405020304" charset="0"/>
              </a:rPr>
              <a:t>-</a:t>
            </a:r>
            <a:r>
              <a:rPr lang="en-US" altLang="vi-VN" sz="2800" dirty="0">
                <a:latin typeface="Times New Roman" panose="02020603050405020304" charset="0"/>
              </a:rPr>
              <a:t> Đây là lời triết lý lẫn cảm xúc trữ tình của Nam Cao, khẳng định một thái độ sống không hời hợt.</a:t>
            </a:r>
            <a:endParaRPr lang="en-US" altLang="vi-VN" sz="2800" dirty="0">
              <a:latin typeface="Times New Roman" panose="0202060305040502030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520700" y="1479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GB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2</a:t>
            </a: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. Nhân vật </a:t>
            </a:r>
            <a:r>
              <a:rPr lang="en-GB" altLang="en-US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ông Giáo</a:t>
            </a:r>
            <a:br>
              <a:rPr lang="en-US" altLang="vi-VN" sz="5335" b="1" dirty="0">
                <a:latin typeface="Times New Roman" panose="02020603050405020304" charset="0"/>
              </a:rPr>
            </a:br>
            <a:endParaRPr lang="en-GB" altLang="en-US" sz="5335" dirty="0"/>
          </a:p>
        </p:txBody>
      </p:sp>
      <p:sp>
        <p:nvSpPr>
          <p:cNvPr id="2" name="Speech Bubble: Oval 1"/>
          <p:cNvSpPr/>
          <p:nvPr/>
        </p:nvSpPr>
        <p:spPr>
          <a:xfrm>
            <a:off x="5852160" y="256540"/>
            <a:ext cx="7360920" cy="118935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Ông </a:t>
            </a:r>
            <a:r>
              <a:rPr lang="en-US" dirty="0" err="1"/>
              <a:t>giáo</a:t>
            </a:r>
            <a:r>
              <a:rPr lang="en-US" dirty="0"/>
              <a:t> đồng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gìrong</a:t>
            </a:r>
            <a:r>
              <a:rPr lang="en-US" dirty="0"/>
              <a:t> </a:t>
            </a:r>
            <a:r>
              <a:rPr lang="en-US" dirty="0" err="1"/>
              <a:t>truyện</a:t>
            </a:r>
            <a:r>
              <a:rPr lang="en-US" dirty="0"/>
              <a:t>?</a:t>
            </a:r>
            <a:endParaRPr lang="en-US" dirty="0"/>
          </a:p>
          <a:p>
            <a:pPr algn="ctr"/>
            <a:r>
              <a:rPr lang="en-US" dirty="0"/>
              <a:t>Ông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những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Lão</a:t>
            </a:r>
            <a:r>
              <a:rPr lang="en-US" dirty="0"/>
              <a:t> </a:t>
            </a:r>
            <a:r>
              <a:rPr lang="en-US" dirty="0" err="1"/>
              <a:t>Hạc</a:t>
            </a:r>
            <a:endParaRPr lang="en-US" dirty="0"/>
          </a:p>
          <a:p>
            <a:pPr algn="ctr"/>
            <a:r>
              <a:rPr lang="en-US" dirty="0"/>
              <a:t>Tìm và nhận </a:t>
            </a:r>
            <a:r>
              <a:rPr lang="en-US" dirty="0" err="1"/>
              <a:t>xét</a:t>
            </a:r>
            <a:r>
              <a:rPr lang="en-US" dirty="0"/>
              <a:t> những câu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ông</a:t>
            </a:r>
            <a:r>
              <a:rPr lang="en-US" dirty="0"/>
              <a:t> ?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/>
      <p:bldP spid="36894" grpId="0" animBg="1"/>
      <p:bldP spid="36897" grpId="0"/>
      <p:bldP spid="36900" grpId="0"/>
      <p:bldP spid="8" grpId="1"/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2640013" y="188913"/>
            <a:ext cx="7543800" cy="1431925"/>
          </a:xfrm>
        </p:spPr>
        <p:txBody>
          <a:bodyPr vert="horz" wrap="square" lIns="91440" tIns="45720" rIns="91440" bIns="45720" anchor="t" anchorCtr="1"/>
          <a:lstStyle/>
          <a:p>
            <a:pPr>
              <a:buNone/>
            </a:pPr>
            <a:r>
              <a:rPr lang="en-US" altLang="vi-VN" b="1" dirty="0"/>
              <a:t>	</a:t>
            </a:r>
            <a:r>
              <a:rPr lang="en-US" altLang="vi-VN" sz="4800" b="1" dirty="0">
                <a:solidFill>
                  <a:schemeClr val="accent2"/>
                </a:solidFill>
                <a:latin typeface="Times New Roman" panose="02020603050405020304" charset="0"/>
                <a:cs typeface="Times New Roman" panose="02020603050405020304" charset="0"/>
              </a:rPr>
              <a:t>LÃO HẠC</a:t>
            </a:r>
            <a:endParaRPr lang="en-US" altLang="vi-VN" sz="4800" b="1" dirty="0">
              <a:solidFill>
                <a:schemeClr val="accent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6868" name="Rectangle 4"/>
          <p:cNvSpPr/>
          <p:nvPr/>
        </p:nvSpPr>
        <p:spPr>
          <a:xfrm>
            <a:off x="6380798" y="914083"/>
            <a:ext cx="936625" cy="2889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i="1" dirty="0">
                <a:latin typeface="Times New Roman" panose="02020603050405020304" charset="0"/>
              </a:rPr>
              <a:t>(Trích)</a:t>
            </a:r>
            <a:endParaRPr lang="en-US" altLang="vi-VN" i="1" dirty="0">
              <a:latin typeface="Times New Roman" panose="02020603050405020304" charset="0"/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8078153" y="1085850"/>
            <a:ext cx="17272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000" b="1" i="1" dirty="0">
                <a:latin typeface=".VnCommercial Script" pitchFamily="34" charset="0"/>
              </a:rPr>
              <a:t>(Nam Cao)</a:t>
            </a:r>
            <a:endParaRPr lang="en-US" altLang="vi-VN" sz="2000" b="1" i="1" dirty="0">
              <a:latin typeface=".VnCommercial Script" pitchFamily="34" charset="0"/>
            </a:endParaRPr>
          </a:p>
        </p:txBody>
      </p:sp>
      <p:sp>
        <p:nvSpPr>
          <p:cNvPr id="36870" name="Line 6"/>
          <p:cNvSpPr/>
          <p:nvPr/>
        </p:nvSpPr>
        <p:spPr>
          <a:xfrm>
            <a:off x="2208213" y="1628775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873" name="Text Box 17"/>
          <p:cNvSpPr txBox="1"/>
          <p:nvPr/>
        </p:nvSpPr>
        <p:spPr>
          <a:xfrm>
            <a:off x="6527800" y="2997200"/>
            <a:ext cx="3671888" cy="383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900" dirty="0">
              <a:latin typeface="Times New Roman" panose="02020603050405020304" charset="0"/>
            </a:endParaRPr>
          </a:p>
        </p:txBody>
      </p:sp>
      <p:sp>
        <p:nvSpPr>
          <p:cNvPr id="42009" name="Text Box 25"/>
          <p:cNvSpPr txBox="1"/>
          <p:nvPr/>
        </p:nvSpPr>
        <p:spPr>
          <a:xfrm>
            <a:off x="408305" y="970280"/>
            <a:ext cx="46031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charset="0"/>
              </a:rPr>
              <a:t>III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Tổng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kết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42011" name="Text Box 27"/>
          <p:cNvSpPr txBox="1"/>
          <p:nvPr/>
        </p:nvSpPr>
        <p:spPr>
          <a:xfrm>
            <a:off x="549275" y="1798320"/>
            <a:ext cx="11343005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- </a:t>
            </a:r>
            <a:r>
              <a:rPr lang="en-US" altLang="vi-VN" sz="3200" dirty="0" err="1">
                <a:latin typeface="Times New Roman" panose="02020603050405020304" charset="0"/>
              </a:rPr>
              <a:t>Số</a:t>
            </a:r>
            <a:r>
              <a:rPr lang="en-US" altLang="vi-VN" sz="3200" dirty="0">
                <a:latin typeface="Times New Roman" panose="02020603050405020304" charset="0"/>
              </a:rPr>
              <a:t> phận </a:t>
            </a:r>
            <a:r>
              <a:rPr lang="en-US" altLang="vi-VN" sz="3200" dirty="0" err="1">
                <a:latin typeface="Times New Roman" panose="02020603050405020304" charset="0"/>
              </a:rPr>
              <a:t>của</a:t>
            </a:r>
            <a:r>
              <a:rPr lang="en-US" altLang="vi-VN" sz="3200" dirty="0">
                <a:latin typeface="Times New Roman" panose="02020603050405020304" charset="0"/>
              </a:rPr>
              <a:t> người </a:t>
            </a:r>
            <a:r>
              <a:rPr lang="en-US" altLang="vi-VN" sz="3200" dirty="0" err="1">
                <a:latin typeface="Times New Roman" panose="02020603050405020304" charset="0"/>
              </a:rPr>
              <a:t>nông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dân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trong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xã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hội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cũ</a:t>
            </a:r>
            <a:r>
              <a:rPr lang="en-US" altLang="vi-VN" sz="3200" dirty="0">
                <a:latin typeface="Times New Roman" panose="02020603050405020304" charset="0"/>
              </a:rPr>
              <a:t> và phẩm </a:t>
            </a:r>
            <a:r>
              <a:rPr lang="en-US" altLang="vi-VN" sz="3200" dirty="0" err="1">
                <a:latin typeface="Times New Roman" panose="02020603050405020304" charset="0"/>
              </a:rPr>
              <a:t>chất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cao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quý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tiềm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tàng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của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họ</a:t>
            </a:r>
            <a:r>
              <a:rPr lang="en-US" altLang="vi-VN" sz="3200" dirty="0">
                <a:latin typeface="Times New Roman" panose="02020603050405020304" charset="0"/>
              </a:rPr>
              <a:t>.</a:t>
            </a:r>
            <a:endParaRPr lang="en-US" altLang="vi-VN" sz="3200" dirty="0">
              <a:latin typeface="Times New Roman" panose="0202060305040502030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- </a:t>
            </a:r>
            <a:r>
              <a:rPr lang="en-US" altLang="vi-VN" sz="3200" dirty="0" err="1">
                <a:latin typeface="Times New Roman" panose="02020603050405020304" charset="0"/>
              </a:rPr>
              <a:t>Tấm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lòng</a:t>
            </a:r>
            <a:r>
              <a:rPr lang="en-US" altLang="vi-VN" sz="3200" dirty="0">
                <a:latin typeface="Times New Roman" panose="02020603050405020304" charset="0"/>
              </a:rPr>
              <a:t> yêu </a:t>
            </a:r>
            <a:r>
              <a:rPr lang="en-US" altLang="vi-VN" sz="3200" dirty="0" err="1">
                <a:latin typeface="Times New Roman" panose="02020603050405020304" charset="0"/>
              </a:rPr>
              <a:t>thương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trân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trọng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đối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với</a:t>
            </a:r>
            <a:r>
              <a:rPr lang="en-US" altLang="vi-VN" sz="3200" dirty="0">
                <a:latin typeface="Times New Roman" panose="02020603050405020304" charset="0"/>
              </a:rPr>
              <a:t> người </a:t>
            </a:r>
            <a:r>
              <a:rPr lang="en-US" altLang="vi-VN" sz="3200" dirty="0" err="1">
                <a:latin typeface="Times New Roman" panose="02020603050405020304" charset="0"/>
              </a:rPr>
              <a:t>nông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dân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của</a:t>
            </a:r>
            <a:r>
              <a:rPr lang="en-US" altLang="vi-VN" sz="3200" dirty="0">
                <a:latin typeface="Times New Roman" panose="02020603050405020304" charset="0"/>
              </a:rPr>
              <a:t> tác </a:t>
            </a:r>
            <a:r>
              <a:rPr lang="en-US" altLang="vi-VN" sz="3200" dirty="0" err="1">
                <a:latin typeface="Times New Roman" panose="02020603050405020304" charset="0"/>
              </a:rPr>
              <a:t>giả</a:t>
            </a:r>
            <a:endParaRPr lang="en-US" altLang="vi-VN" sz="3200" dirty="0">
              <a:latin typeface="Times New Roman" panose="0202060305040502030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- Nghệ </a:t>
            </a:r>
            <a:r>
              <a:rPr lang="en-US" altLang="vi-VN" sz="3200" dirty="0" err="1">
                <a:latin typeface="Times New Roman" panose="02020603050405020304" charset="0"/>
              </a:rPr>
              <a:t>thuật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miêu</a:t>
            </a:r>
            <a:r>
              <a:rPr lang="en-US" altLang="vi-VN" sz="3200" dirty="0">
                <a:latin typeface="Times New Roman" panose="02020603050405020304" charset="0"/>
              </a:rPr>
              <a:t> tả tâm lí </a:t>
            </a:r>
            <a:r>
              <a:rPr lang="en-US" altLang="vi-VN" sz="3200" dirty="0" err="1">
                <a:latin typeface="Times New Roman" panose="02020603050405020304" charset="0"/>
              </a:rPr>
              <a:t>nhân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vật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đặc</a:t>
            </a:r>
            <a:r>
              <a:rPr lang="en-US" altLang="vi-VN" sz="3200" dirty="0">
                <a:latin typeface="Times New Roman" panose="02020603050405020304" charset="0"/>
              </a:rPr>
              <a:t> </a:t>
            </a:r>
            <a:r>
              <a:rPr lang="en-US" altLang="vi-VN" sz="3200" dirty="0" err="1">
                <a:latin typeface="Times New Roman" panose="02020603050405020304" charset="0"/>
              </a:rPr>
              <a:t>sắc</a:t>
            </a:r>
            <a:r>
              <a:rPr lang="en-US" altLang="vi-VN" sz="3200" dirty="0">
                <a:latin typeface="Times New Roman" panose="02020603050405020304" charset="0"/>
              </a:rPr>
              <a:t>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2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2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/>
          <p:nvPr/>
        </p:nvSpPr>
        <p:spPr>
          <a:xfrm>
            <a:off x="2566988" y="188913"/>
            <a:ext cx="2232025" cy="863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algn="ctr"/>
            <a:endParaRPr lang="vi-VN" altLang="vi-VN" sz="2000" i="1" dirty="0">
              <a:latin typeface="Times New Roman" panose="02020603050405020304" charset="0"/>
            </a:endParaRPr>
          </a:p>
        </p:txBody>
      </p:sp>
      <p:sp>
        <p:nvSpPr>
          <p:cNvPr id="37891" name="Line 9"/>
          <p:cNvSpPr/>
          <p:nvPr/>
        </p:nvSpPr>
        <p:spPr>
          <a:xfrm>
            <a:off x="2063750" y="1484313"/>
            <a:ext cx="0" cy="5373687"/>
          </a:xfrm>
          <a:prstGeom prst="line">
            <a:avLst/>
          </a:prstGeom>
          <a:ln w="9525" cap="flat" cmpd="sng">
            <a:solidFill>
              <a:srgbClr val="3D15D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892" name="Text Box 13"/>
          <p:cNvSpPr txBox="1"/>
          <p:nvPr/>
        </p:nvSpPr>
        <p:spPr>
          <a:xfrm>
            <a:off x="1992313" y="260350"/>
            <a:ext cx="3382962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latin typeface="Times New Roman" panose="02020603050405020304" charset="0"/>
              </a:rPr>
              <a:t>CỦNG CỐ:</a:t>
            </a:r>
            <a:endParaRPr lang="en-US" altLang="vi-VN" sz="3600" b="1" dirty="0">
              <a:latin typeface="Times New Roman" panose="02020603050405020304" charset="0"/>
            </a:endParaRPr>
          </a:p>
        </p:txBody>
      </p:sp>
      <p:sp>
        <p:nvSpPr>
          <p:cNvPr id="43022" name="Text Box 14"/>
          <p:cNvSpPr txBox="1"/>
          <p:nvPr/>
        </p:nvSpPr>
        <p:spPr>
          <a:xfrm>
            <a:off x="2171700" y="741680"/>
            <a:ext cx="95173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Câu 1: Truyện Lão Hạc được viết theo thể loại nào?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3" name="Text Box 15"/>
          <p:cNvSpPr txBox="1"/>
          <p:nvPr/>
        </p:nvSpPr>
        <p:spPr>
          <a:xfrm>
            <a:off x="2063750" y="1484313"/>
            <a:ext cx="705643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a. Truyện dài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4" name="Text Box 16"/>
          <p:cNvSpPr txBox="1"/>
          <p:nvPr/>
        </p:nvSpPr>
        <p:spPr>
          <a:xfrm>
            <a:off x="5303838" y="1557338"/>
            <a:ext cx="26638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b. Truyện ngắn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5" name="Text Box 17"/>
          <p:cNvSpPr txBox="1"/>
          <p:nvPr/>
        </p:nvSpPr>
        <p:spPr>
          <a:xfrm>
            <a:off x="2063750" y="1989455"/>
            <a:ext cx="27355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c. Truyện vừa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6" name="Text Box 18"/>
          <p:cNvSpPr txBox="1"/>
          <p:nvPr/>
        </p:nvSpPr>
        <p:spPr>
          <a:xfrm>
            <a:off x="5375275" y="2060575"/>
            <a:ext cx="25920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d.Tiểu thuyết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7" name="Text Box 19"/>
          <p:cNvSpPr txBox="1"/>
          <p:nvPr/>
        </p:nvSpPr>
        <p:spPr>
          <a:xfrm>
            <a:off x="2063750" y="2781300"/>
            <a:ext cx="98844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Câu 2: Ý nào nói đúng nhất về nội dung truyện lão Hạc.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8" name="Text Box 20"/>
          <p:cNvSpPr txBox="1"/>
          <p:nvPr/>
        </p:nvSpPr>
        <p:spPr>
          <a:xfrm>
            <a:off x="2135505" y="3693160"/>
            <a:ext cx="100564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a. Tác động của cái đói, miếng ăn đến đời sống con người.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29" name="Text Box 21"/>
          <p:cNvSpPr txBox="1"/>
          <p:nvPr/>
        </p:nvSpPr>
        <p:spPr>
          <a:xfrm>
            <a:off x="2208213" y="4355783"/>
            <a:ext cx="72723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b. Phẩm giá cao quý của người nông dân.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30" name="Text Box 22"/>
          <p:cNvSpPr txBox="1"/>
          <p:nvPr/>
        </p:nvSpPr>
        <p:spPr>
          <a:xfrm>
            <a:off x="2208530" y="4779645"/>
            <a:ext cx="81108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c. Số phận đau thương của người nông dân.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31" name="Text Box 23"/>
          <p:cNvSpPr txBox="1"/>
          <p:nvPr/>
        </p:nvSpPr>
        <p:spPr>
          <a:xfrm>
            <a:off x="2208213" y="5427345"/>
            <a:ext cx="65516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charset="0"/>
              </a:rPr>
              <a:t>d. Cả 3 ý trên đều đúng.</a:t>
            </a:r>
            <a:endParaRPr lang="en-US" altLang="vi-VN" sz="3200" dirty="0">
              <a:latin typeface="Times New Roman" panose="02020603050405020304" charset="0"/>
            </a:endParaRPr>
          </a:p>
        </p:txBody>
      </p:sp>
      <p:sp>
        <p:nvSpPr>
          <p:cNvPr id="43032" name="Oval 24"/>
          <p:cNvSpPr/>
          <p:nvPr/>
        </p:nvSpPr>
        <p:spPr>
          <a:xfrm>
            <a:off x="5232400" y="1484313"/>
            <a:ext cx="503238" cy="576262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vi-VN" altLang="x-none" dirty="0">
              <a:latin typeface="Tahoma" panose="020B0604030504040204" pitchFamily="34" charset="0"/>
            </a:endParaRPr>
          </a:p>
        </p:txBody>
      </p:sp>
      <p:sp>
        <p:nvSpPr>
          <p:cNvPr id="43033" name="Oval 25"/>
          <p:cNvSpPr/>
          <p:nvPr/>
        </p:nvSpPr>
        <p:spPr>
          <a:xfrm>
            <a:off x="2063750" y="5569268"/>
            <a:ext cx="576263" cy="576262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 lang="vi-VN" altLang="x-none" dirty="0">
              <a:latin typeface="Tahoma" panose="020B0604030504040204" pitchFamily="34" charset="0"/>
            </a:endParaRPr>
          </a:p>
        </p:txBody>
      </p:sp>
      <p:pic>
        <p:nvPicPr>
          <p:cNvPr id="43034" name="Picture 2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912350" y="26035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3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4745" fill="hold"/>
                                        <p:tgtEl>
                                          <p:spTgt spid="430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4"/>
                  </p:tgtEl>
                </p:cond>
              </p:nextCondLst>
            </p:seq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34"/>
                </p:tgtEl>
              </p:cMediaNode>
            </p:audio>
          </p:childTnLst>
        </p:cTn>
      </p:par>
    </p:tnLst>
    <p:bldLst>
      <p:bldP spid="43022" grpId="0"/>
      <p:bldP spid="43023" grpId="0"/>
      <p:bldP spid="43024" grpId="0"/>
      <p:bldP spid="43025" grpId="0"/>
      <p:bldP spid="43026" grpId="0"/>
      <p:bldP spid="43027" grpId="0"/>
      <p:bldP spid="43028" grpId="0"/>
      <p:bldP spid="43029" grpId="0"/>
      <p:bldP spid="43030" grpId="0"/>
      <p:bldP spid="430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1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438400" y="762001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KHỞI ĐỘNG: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Trò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chơi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ô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chữ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</a:t>
            </a:r>
            <a:endParaRPr lang="en-US" sz="3200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05200" y="1447800"/>
          <a:ext cx="6934200" cy="3276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  <a:gridCol w="577850"/>
              </a:tblGrid>
              <a:tr h="53751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cPr/>
                </a:tc>
                <a:tc hMerge="1"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</a:tr>
              <a:tr h="53751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  <a:tc hMerge="1">
                  <a:tcPr>
                    <a:lnT w="12700" cmpd="sng">
                      <a:noFill/>
                    </a:lnT>
                  </a:tcPr>
                </a:tc>
              </a:tr>
              <a:tr h="5375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537510">
                <a:tc grid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37510">
                <a:tc gridSpan="5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9052">
                <a:tc grid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5-Point Star 8"/>
          <p:cNvSpPr/>
          <p:nvPr/>
        </p:nvSpPr>
        <p:spPr>
          <a:xfrm>
            <a:off x="2819400" y="13716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2819400" y="19050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2819400" y="25146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2819400" y="30480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2819400" y="36576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2819400" y="4191000"/>
            <a:ext cx="533400" cy="457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438400" y="14478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438400" y="19812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438400" y="25908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438400" y="31242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438400" y="37338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438400" y="4267200"/>
            <a:ext cx="381000" cy="381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1" y="2007632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        U         V      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05200" y="2590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           R        O        N         G         L      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         N        G      M        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3124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         Â         U       C         Â      N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00800" y="3657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       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         M        Đ       I         N        H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91200" y="4267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L          Ư     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        Đ        I          Ê        N </a:t>
            </a:r>
            <a:endParaRPr lang="en-US" dirty="0"/>
          </a:p>
        </p:txBody>
      </p:sp>
      <p:sp>
        <p:nvSpPr>
          <p:cNvPr id="45" name="Rounded Rectangular Callout 44"/>
          <p:cNvSpPr/>
          <p:nvPr/>
        </p:nvSpPr>
        <p:spPr>
          <a:xfrm>
            <a:off x="2743200" y="5105400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6: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ruộng</a:t>
            </a:r>
            <a:r>
              <a:rPr lang="en-US" dirty="0"/>
              <a:t> </a:t>
            </a:r>
            <a:r>
              <a:rPr lang="en-US" dirty="0" err="1"/>
              <a:t>khỏe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257800" y="1447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C          A       I          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        Ê      </a:t>
            </a:r>
            <a:endParaRPr lang="en-US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2743200" y="5105400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5: </a:t>
            </a:r>
            <a:r>
              <a:rPr lang="en-US" dirty="0" err="1"/>
              <a:t>Quê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Hồng</a:t>
            </a:r>
            <a:r>
              <a:rPr lang="en-US" dirty="0"/>
              <a:t> ở </a:t>
            </a:r>
            <a:r>
              <a:rPr lang="en-US" dirty="0" err="1"/>
              <a:t>đâu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8" name="Rounded Rectangular Callout 47"/>
          <p:cNvSpPr/>
          <p:nvPr/>
        </p:nvSpPr>
        <p:spPr>
          <a:xfrm>
            <a:off x="2743200" y="5105400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4: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hầu</a:t>
            </a:r>
            <a:r>
              <a:rPr lang="en-US" dirty="0"/>
              <a:t> </a:t>
            </a:r>
            <a:r>
              <a:rPr lang="en-US" dirty="0" err="1"/>
              <a:t>hạ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gũi</a:t>
            </a:r>
            <a:r>
              <a:rPr lang="en-US" dirty="0"/>
              <a:t>,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cận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 </a:t>
            </a:r>
            <a:endParaRPr lang="en-US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2743200" y="5105400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3: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trích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Hồng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2743200" y="5105400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2: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sừng</a:t>
            </a:r>
            <a:r>
              <a:rPr lang="en-US" dirty="0"/>
              <a:t> </a:t>
            </a:r>
            <a:r>
              <a:rPr lang="en-US" dirty="0" err="1"/>
              <a:t>trâu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vỏ</a:t>
            </a:r>
            <a:r>
              <a:rPr lang="en-US" dirty="0"/>
              <a:t> </a:t>
            </a:r>
            <a:r>
              <a:rPr lang="en-US" dirty="0" err="1"/>
              <a:t>ốc</a:t>
            </a:r>
            <a:r>
              <a:rPr lang="en-US" dirty="0"/>
              <a:t> to,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? </a:t>
            </a:r>
            <a:endParaRPr lang="en-US" dirty="0"/>
          </a:p>
        </p:txBody>
      </p:sp>
      <p:sp>
        <p:nvSpPr>
          <p:cNvPr id="51" name="Rounded Rectangular Callout 50"/>
          <p:cNvSpPr/>
          <p:nvPr/>
        </p:nvSpPr>
        <p:spPr>
          <a:xfrm>
            <a:off x="2743200" y="5264426"/>
            <a:ext cx="7162800" cy="762000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1: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tốp</a:t>
            </a:r>
            <a:r>
              <a:rPr lang="en-US" dirty="0"/>
              <a:t> </a:t>
            </a:r>
            <a:r>
              <a:rPr lang="en-US" dirty="0" err="1"/>
              <a:t>lính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52" name="Horizontal Scroll 51"/>
          <p:cNvSpPr/>
          <p:nvPr/>
        </p:nvSpPr>
        <p:spPr>
          <a:xfrm>
            <a:off x="4114801" y="5039139"/>
            <a:ext cx="4305299" cy="110947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LÃO HẠC </a:t>
            </a:r>
            <a:endParaRPr lang="en-US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 animBg="1"/>
      <p:bldP spid="45" grpId="1" animBg="1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2417440"/>
            <a:ext cx="3688080" cy="4288160"/>
          </a:xfrm>
          <a:prstGeom prst="rect">
            <a:avLst/>
          </a:prstGeom>
        </p:spPr>
      </p:pic>
      <p:pic>
        <p:nvPicPr>
          <p:cNvPr id="38920" name="Picture 38919" descr="POINSET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" y="163195"/>
            <a:ext cx="4612005" cy="2254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2640" y="14605"/>
            <a:ext cx="6147435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GB" alt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I. TÌM HIỂU CHUNG</a:t>
            </a:r>
            <a:endParaRPr lang="en-GB" altLang="en-US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-635" y="833120"/>
            <a:ext cx="12040235" cy="534543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vi-VN" sz="3900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Tác giả</a:t>
            </a:r>
            <a:r>
              <a:rPr lang="en-GB" altLang="en-US" sz="3900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.</a:t>
            </a:r>
            <a:endParaRPr lang="en-US" altLang="vi-VN" sz="39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en-GB" altLang="en-US" sz="3900" b="1" dirty="0">
                <a:latin typeface="Times New Roman" panose="02020603050405020304" charset="0"/>
              </a:rPr>
              <a:t>- Nam Cao ( 1917 - 1951 ), quê ở Hà Nam.</a:t>
            </a:r>
            <a:endParaRPr lang="en-US" altLang="vi-VN" sz="3900" b="1" dirty="0">
              <a:latin typeface="Times New Roman" panose="02020603050405020304" charset="0"/>
            </a:endParaRPr>
          </a:p>
          <a:p>
            <a:pPr algn="ctr" eaLnBrk="1" hangingPunct="1">
              <a:lnSpc>
                <a:spcPct val="110000"/>
              </a:lnSpc>
              <a:buFontTx/>
              <a:buChar char="-"/>
            </a:pPr>
            <a:r>
              <a:rPr lang="en-US" altLang="vi-VN" sz="3900" b="1" dirty="0">
                <a:latin typeface="Times New Roman" panose="02020603050405020304" charset="0"/>
                <a:sym typeface="+mn-ea"/>
              </a:rPr>
              <a:t>Ông là nhà văn hiện thực  </a:t>
            </a:r>
            <a:r>
              <a:rPr lang="en-GB" altLang="en-US" sz="3900" b="1" dirty="0">
                <a:latin typeface="Times New Roman" panose="02020603050405020304" charset="0"/>
                <a:sym typeface="+mn-ea"/>
              </a:rPr>
              <a:t>viết về chủ đề người nông dân </a:t>
            </a:r>
            <a:r>
              <a:rPr lang="en-US" altLang="vi-VN" sz="3900" b="1" dirty="0">
                <a:latin typeface="Times New Roman" panose="02020603050405020304" charset="0"/>
                <a:sym typeface="+mn-ea"/>
              </a:rPr>
              <a:t>tiêu biểu trước Cách mạng </a:t>
            </a:r>
            <a:r>
              <a:rPr lang="en-US" altLang="vi-VN" sz="3900" b="1" dirty="0" err="1">
                <a:latin typeface="Times New Roman" panose="02020603050405020304" charset="0"/>
                <a:sym typeface="+mn-ea"/>
              </a:rPr>
              <a:t>tháng</a:t>
            </a:r>
            <a:r>
              <a:rPr lang="en-US" altLang="vi-VN" sz="3900" b="1" dirty="0">
                <a:latin typeface="Times New Roman" panose="02020603050405020304" charset="0"/>
                <a:sym typeface="+mn-ea"/>
              </a:rPr>
              <a:t> </a:t>
            </a:r>
            <a:r>
              <a:rPr lang="en-US" altLang="vi-VN" sz="3900" b="1" dirty="0" err="1">
                <a:latin typeface="Times New Roman" panose="02020603050405020304" charset="0"/>
                <a:sym typeface="+mn-ea"/>
              </a:rPr>
              <a:t>Tám</a:t>
            </a:r>
            <a:endParaRPr lang="en-US" altLang="vi-VN" sz="3900" b="1" dirty="0">
              <a:latin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vi-VN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2. 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Tác phẩm</a:t>
            </a:r>
            <a:r>
              <a:rPr lang="en-US" altLang="vi-VN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:</a:t>
            </a:r>
            <a:endParaRPr lang="en-US" altLang="vi-VN" sz="3600" b="1" i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</a:t>
            </a:r>
            <a:r>
              <a:rPr lang="en-GB" altLang="en-US" sz="3600" b="1" dirty="0">
                <a:latin typeface="Times New Roman" panose="02020603050405020304" charset="0"/>
                <a:sym typeface="+mn-ea"/>
              </a:rPr>
              <a:t>- 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Truyện </a:t>
            </a:r>
            <a:r>
              <a:rPr lang="en-US" altLang="vi-VN" sz="3600" b="1" dirty="0" err="1">
                <a:latin typeface="Times New Roman" panose="02020603050405020304" charset="0"/>
                <a:sym typeface="+mn-ea"/>
              </a:rPr>
              <a:t>ngắn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  </a:t>
            </a:r>
            <a:r>
              <a:rPr lang="en-GB" altLang="en-US" sz="3600" b="1" dirty="0">
                <a:latin typeface="Times New Roman" panose="02020603050405020304" charset="0"/>
                <a:sym typeface="+mn-ea"/>
              </a:rPr>
              <a:t>“</a:t>
            </a:r>
            <a:r>
              <a:rPr lang="en-US" altLang="vi-VN" sz="3600" b="1" dirty="0" err="1">
                <a:latin typeface="Times New Roman" panose="02020603050405020304" charset="0"/>
                <a:sym typeface="+mn-ea"/>
              </a:rPr>
              <a:t>Lão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  <a:sym typeface="+mn-ea"/>
              </a:rPr>
              <a:t>Hạc</a:t>
            </a:r>
            <a:r>
              <a:rPr lang="en-GB" altLang="en-US" sz="3600" b="1" dirty="0">
                <a:latin typeface="Times New Roman" panose="02020603050405020304" charset="0"/>
                <a:sym typeface="+mn-ea"/>
              </a:rPr>
              <a:t>”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  <a:sym typeface="+mn-ea"/>
              </a:rPr>
              <a:t>sáng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tác </a:t>
            </a:r>
            <a:r>
              <a:rPr lang="en-US" altLang="vi-VN" sz="3600" b="1" dirty="0" err="1">
                <a:latin typeface="Times New Roman" panose="02020603050405020304" charset="0"/>
                <a:sym typeface="+mn-ea"/>
              </a:rPr>
              <a:t>năm</a:t>
            </a:r>
            <a:r>
              <a:rPr lang="en-US" altLang="vi-VN" sz="3600" b="1" dirty="0">
                <a:latin typeface="Times New Roman" panose="02020603050405020304" charset="0"/>
                <a:sym typeface="+mn-ea"/>
              </a:rPr>
              <a:t> 1943</a:t>
            </a:r>
            <a:r>
              <a:rPr lang="en-GB" altLang="en-US" sz="3600" b="1" dirty="0">
                <a:latin typeface="Times New Roman" panose="02020603050405020304" charset="0"/>
                <a:sym typeface="+mn-ea"/>
              </a:rPr>
              <a:t>.</a:t>
            </a:r>
            <a:endParaRPr lang="en-GB" altLang="en-US" sz="3600" b="1" dirty="0">
              <a:latin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vi-VN" sz="3600" dirty="0">
                <a:latin typeface="Times New Roman" panose="02020603050405020304" charset="0"/>
              </a:rPr>
              <a:t> -  </a:t>
            </a:r>
            <a:r>
              <a:rPr lang="en-US" altLang="vi-VN" sz="3600" b="1" dirty="0">
                <a:latin typeface="Times New Roman" panose="02020603050405020304" charset="0"/>
              </a:rPr>
              <a:t>Phương </a:t>
            </a:r>
            <a:r>
              <a:rPr lang="en-US" altLang="vi-VN" sz="3600" b="1" dirty="0" err="1">
                <a:latin typeface="Times New Roman" panose="02020603050405020304" charset="0"/>
              </a:rPr>
              <a:t>thức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biểu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đạt</a:t>
            </a:r>
            <a:r>
              <a:rPr lang="en-US" altLang="vi-VN" sz="3600" b="1" dirty="0">
                <a:latin typeface="Times New Roman" panose="02020603050405020304" charset="0"/>
              </a:rPr>
              <a:t>: Tự sự </a:t>
            </a:r>
            <a:r>
              <a:rPr lang="en-US" altLang="vi-VN" sz="3600" b="1" dirty="0" err="1">
                <a:latin typeface="Times New Roman" panose="02020603050405020304" charset="0"/>
              </a:rPr>
              <a:t>kết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hợp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trữ</a:t>
            </a:r>
            <a:r>
              <a:rPr lang="en-US" altLang="vi-VN" sz="3600" b="1" dirty="0">
                <a:latin typeface="Times New Roman" panose="02020603050405020304" charset="0"/>
              </a:rPr>
              <a:t> tình.</a:t>
            </a:r>
            <a:endParaRPr lang="en-US" altLang="vi-VN" sz="3600" b="1" dirty="0">
              <a:latin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vi-VN" sz="3600" dirty="0">
                <a:latin typeface="Times New Roman" panose="02020603050405020304" charset="0"/>
              </a:rPr>
              <a:t>  -  </a:t>
            </a:r>
            <a:r>
              <a:rPr lang="en-US" altLang="vi-VN" sz="3600" b="1" dirty="0" err="1">
                <a:latin typeface="Times New Roman" panose="02020603050405020304" charset="0"/>
              </a:rPr>
              <a:t>Ngôi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kể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thứ</a:t>
            </a:r>
            <a:r>
              <a:rPr lang="en-US" altLang="vi-VN" sz="3600" b="1" dirty="0">
                <a:latin typeface="Times New Roman" panose="02020603050405020304" charset="0"/>
              </a:rPr>
              <a:t> </a:t>
            </a:r>
            <a:r>
              <a:rPr lang="en-US" altLang="vi-VN" sz="3600" b="1" dirty="0" err="1">
                <a:latin typeface="Times New Roman" panose="02020603050405020304" charset="0"/>
              </a:rPr>
              <a:t>nhất</a:t>
            </a:r>
            <a:endParaRPr lang="en-US" altLang="vi-VN" sz="3600" b="1" dirty="0">
              <a:latin typeface="Times New Roman" panose="0202060305040502030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3. Tóm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tắt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văn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bản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: </a:t>
            </a:r>
            <a:endParaRPr lang="en-GB" altLang="en-US" sz="3600" b="1" i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algn="ctr" eaLnBrk="1" hangingPunct="1">
              <a:lnSpc>
                <a:spcPct val="110000"/>
              </a:lnSpc>
              <a:buFontTx/>
              <a:buChar char="-"/>
            </a:pPr>
            <a:endParaRPr lang="en-US" altLang="vi-VN" sz="3900" b="1" dirty="0">
              <a:latin typeface="Times New Roman" panose="02020603050405020304" charset="0"/>
            </a:endParaRPr>
          </a:p>
          <a:p>
            <a:pPr marL="342900" indent="-342900" algn="ctr" eaLnBrk="1" hangingPunct="1">
              <a:lnSpc>
                <a:spcPct val="110000"/>
              </a:lnSpc>
            </a:pPr>
            <a:endParaRPr lang="en-US" altLang="vi-VN" sz="3900" b="1" dirty="0">
              <a:latin typeface="Times New Roman" panose="02020603050405020304" charset="0"/>
            </a:endParaRPr>
          </a:p>
          <a:p>
            <a:pPr marL="0" indent="0" algn="ctr">
              <a:buNone/>
            </a:pPr>
            <a:r>
              <a:rPr lang="en-GB" altLang="en-US" sz="39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GB" altLang="en-US" sz="39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71775" y="365760"/>
            <a:ext cx="6059805" cy="84709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GB" altLang="en-US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TÓM TẮT VĂN BẢN</a:t>
            </a:r>
            <a:endParaRPr lang="en-GB" alt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6365" y="1212850"/>
            <a:ext cx="11969750" cy="5459730"/>
          </a:xfrm>
        </p:spPr>
        <p:txBody>
          <a:bodyPr>
            <a:normAutofit/>
          </a:bodyPr>
          <a:lstStyle/>
          <a:p>
            <a:pPr algn="just" eaLnBrk="1" hangingPunct="1">
              <a:buChar char="-"/>
            </a:pPr>
            <a:r>
              <a:rPr lang="en-US" altLang="vi-VN" sz="4000" b="1" i="1" dirty="0">
                <a:solidFill>
                  <a:schemeClr val="hlink"/>
                </a:solidFill>
                <a:latin typeface="Times New Roman" panose="02020603050405020304" charset="0"/>
                <a:sym typeface="+mn-ea"/>
              </a:rPr>
              <a:t> Tình cảnh của gia đình Lão Hạc: </a:t>
            </a:r>
            <a:r>
              <a:rPr lang="en-US" altLang="vi-VN" sz="4000" b="1" i="1" dirty="0">
                <a:latin typeface="Times New Roman" panose="02020603050405020304" charset="0"/>
                <a:sym typeface="+mn-ea"/>
              </a:rPr>
              <a:t>nhà nghèo, vợ chết, có còn đứa con trai lại phẫn chí bỏ đi vì không có tiền cưới vợ…</a:t>
            </a:r>
            <a:endParaRPr lang="en-US" altLang="vi-VN" sz="4000" b="1" i="1" dirty="0">
              <a:latin typeface="Times New Roman" panose="02020603050405020304" charset="0"/>
            </a:endParaRPr>
          </a:p>
          <a:p>
            <a:pPr algn="just" eaLnBrk="1" hangingPunct="1">
              <a:buChar char="-"/>
            </a:pPr>
            <a:r>
              <a:rPr lang="en-US" altLang="vi-VN" sz="4000" b="1" i="1" dirty="0">
                <a:solidFill>
                  <a:schemeClr val="hlink"/>
                </a:solidFill>
                <a:latin typeface="Times New Roman" panose="02020603050405020304" charset="0"/>
                <a:sym typeface="+mn-ea"/>
              </a:rPr>
              <a:t> Chỉ còn Lão Hạc với con chó Vàng: </a:t>
            </a:r>
            <a:r>
              <a:rPr lang="en-US" altLang="vi-VN" sz="4000" b="1" i="1" dirty="0">
                <a:latin typeface="Times New Roman" panose="02020603050405020304" charset="0"/>
                <a:sym typeface="+mn-ea"/>
              </a:rPr>
              <a:t>lão coi con chó như con, âu yếm gọi nó là “cậu Vàng”, coi nó như người bạn, như kỉ vật của đứa con trai </a:t>
            </a:r>
            <a:endParaRPr lang="en-US" altLang="vi-VN" sz="4000" b="1" i="1" dirty="0">
              <a:latin typeface="Times New Roman" panose="02020603050405020304" charset="0"/>
            </a:endParaRPr>
          </a:p>
          <a:p>
            <a:pPr algn="just" eaLnBrk="1" hangingPunct="1">
              <a:buChar char="-"/>
            </a:pPr>
            <a:r>
              <a:rPr lang="en-US" altLang="vi-VN" sz="4000" b="1" i="1" dirty="0">
                <a:solidFill>
                  <a:schemeClr val="hlink"/>
                </a:solidFill>
                <a:latin typeface="Times New Roman" panose="02020603050405020304" charset="0"/>
                <a:sym typeface="+mn-ea"/>
              </a:rPr>
              <a:t> Nhưng sự túng quẫn ngày càng đe doạ Lão Hạc:  </a:t>
            </a:r>
            <a:r>
              <a:rPr lang="en-US" altLang="vi-VN" sz="4000" b="1" i="1" dirty="0">
                <a:latin typeface="Times New Roman" panose="02020603050405020304" charset="0"/>
                <a:sym typeface="+mn-ea"/>
              </a:rPr>
              <a:t>hết viêc làm, laị đau ốm liên miên, bão gió, hết mọi nguồn thu, không đủ tiền nuôi“cậu Vàng”...</a:t>
            </a:r>
            <a:endParaRPr lang="en-GB" altLang="en-US" sz="4000" b="1" i="1" dirty="0">
              <a:latin typeface="Times New Roman" panose="02020603050405020304" charset="0"/>
            </a:endParaRPr>
          </a:p>
          <a:p>
            <a:pPr marL="0" indent="0">
              <a:buNone/>
            </a:pPr>
            <a:endParaRPr lang="en-GB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3" name="Text Box 15"/>
          <p:cNvSpPr txBox="1"/>
          <p:nvPr/>
        </p:nvSpPr>
        <p:spPr>
          <a:xfrm>
            <a:off x="1524000" y="267970"/>
            <a:ext cx="34740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charset="0"/>
              </a:rPr>
              <a:t> Bố cục:</a:t>
            </a:r>
            <a:endParaRPr lang="en-US" altLang="vi-VN" sz="40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2791" name="Rectangle 23"/>
          <p:cNvSpPr/>
          <p:nvPr/>
        </p:nvSpPr>
        <p:spPr>
          <a:xfrm>
            <a:off x="4998085" y="974725"/>
            <a:ext cx="2815590" cy="504825"/>
          </a:xfrm>
          <a:prstGeom prst="rect">
            <a:avLst/>
          </a:prstGeom>
          <a:solidFill>
            <a:srgbClr val="1A0AF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4000" b="1" dirty="0">
                <a:solidFill>
                  <a:srgbClr val="FFFF00"/>
                </a:solidFill>
                <a:latin typeface="Times New Roman" panose="02020603050405020304" charset="0"/>
              </a:rPr>
              <a:t>Bố cục</a:t>
            </a:r>
            <a:endParaRPr lang="en-US" altLang="vi-VN" sz="4000" b="1" dirty="0">
              <a:solidFill>
                <a:srgbClr val="FFFF00"/>
              </a:solidFill>
              <a:latin typeface="Times New Roman" panose="02020603050405020304" charset="0"/>
            </a:endParaRPr>
          </a:p>
        </p:txBody>
      </p:sp>
      <p:sp>
        <p:nvSpPr>
          <p:cNvPr id="32793" name="Rectangle 25"/>
          <p:cNvSpPr/>
          <p:nvPr/>
        </p:nvSpPr>
        <p:spPr>
          <a:xfrm>
            <a:off x="967105" y="1995170"/>
            <a:ext cx="3471545" cy="13049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latin typeface="Times New Roman" panose="02020603050405020304" charset="0"/>
              </a:rPr>
              <a:t>Hôm sau….cũng xong</a:t>
            </a:r>
            <a:endParaRPr lang="en-US" altLang="vi-VN" sz="2800" b="1" dirty="0">
              <a:latin typeface="Times New Roman" panose="02020603050405020304" charset="0"/>
            </a:endParaRPr>
          </a:p>
        </p:txBody>
      </p:sp>
      <p:sp>
        <p:nvSpPr>
          <p:cNvPr id="32795" name="Rectangle 27"/>
          <p:cNvSpPr/>
          <p:nvPr/>
        </p:nvSpPr>
        <p:spPr>
          <a:xfrm>
            <a:off x="5087620" y="1995170"/>
            <a:ext cx="3239770" cy="12604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latin typeface="Times New Roman" panose="02020603050405020304" charset="0"/>
              </a:rPr>
              <a:t>Luôn mấy hôm…</a:t>
            </a:r>
            <a:endParaRPr lang="en-US" altLang="vi-VN" sz="2800" b="1" dirty="0">
              <a:latin typeface="Times New Roman" panose="02020603050405020304" charset="0"/>
            </a:endParaRPr>
          </a:p>
          <a:p>
            <a:pPr algn="ctr" eaLnBrk="1" hangingPunct="1"/>
            <a:r>
              <a:rPr lang="en-US" altLang="vi-VN" sz="2800" b="1" dirty="0">
                <a:latin typeface="Times New Roman" panose="02020603050405020304" charset="0"/>
              </a:rPr>
              <a:t>đáng buồn</a:t>
            </a:r>
            <a:endParaRPr lang="en-US" altLang="vi-VN" sz="2800" b="1" dirty="0">
              <a:latin typeface="Times New Roman" panose="02020603050405020304" charset="0"/>
            </a:endParaRPr>
          </a:p>
        </p:txBody>
      </p:sp>
      <p:sp>
        <p:nvSpPr>
          <p:cNvPr id="32797" name="Rectangle 29"/>
          <p:cNvSpPr/>
          <p:nvPr/>
        </p:nvSpPr>
        <p:spPr>
          <a:xfrm>
            <a:off x="8962390" y="1995170"/>
            <a:ext cx="3051175" cy="14319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latin typeface="Times New Roman" panose="02020603050405020304" charset="0"/>
              </a:rPr>
              <a:t>Không! Cuộc đời</a:t>
            </a:r>
            <a:endParaRPr lang="en-US" altLang="vi-VN" sz="2800" b="1" dirty="0">
              <a:latin typeface="Times New Roman" panose="02020603050405020304" charset="0"/>
            </a:endParaRPr>
          </a:p>
          <a:p>
            <a:pPr algn="ctr" eaLnBrk="1" hangingPunct="1"/>
            <a:r>
              <a:rPr lang="en-US" altLang="vi-VN" sz="2800" b="1" dirty="0">
                <a:latin typeface="Times New Roman" panose="02020603050405020304" charset="0"/>
              </a:rPr>
              <a:t>…Một sào</a:t>
            </a:r>
            <a:endParaRPr lang="en-US" altLang="vi-VN" sz="2800" b="1" dirty="0">
              <a:latin typeface="Times New Roman" panose="02020603050405020304" charset="0"/>
            </a:endParaRPr>
          </a:p>
        </p:txBody>
      </p:sp>
      <p:sp>
        <p:nvSpPr>
          <p:cNvPr id="32801" name="AutoShape 33"/>
          <p:cNvSpPr/>
          <p:nvPr/>
        </p:nvSpPr>
        <p:spPr>
          <a:xfrm>
            <a:off x="657225" y="4068445"/>
            <a:ext cx="3657600" cy="213233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 Hạc kể chuyện bán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chó,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Ông giáo an ủi lão Hạc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802" name="AutoShape 34"/>
          <p:cNvSpPr/>
          <p:nvPr/>
        </p:nvSpPr>
        <p:spPr>
          <a:xfrm>
            <a:off x="4609465" y="4068445"/>
            <a:ext cx="4058285" cy="213233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</a:rPr>
              <a:t>Cuộc sống lão Hạc, thái độ 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</a:rPr>
              <a:t>Binh Tư và Ông giáo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2803" name="AutoShape 35"/>
          <p:cNvSpPr/>
          <p:nvPr/>
        </p:nvSpPr>
        <p:spPr>
          <a:xfrm>
            <a:off x="8962390" y="4068445"/>
            <a:ext cx="3051175" cy="213233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charset="0"/>
              </a:rPr>
              <a:t>Cái chết lão Hạc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cxnSp>
        <p:nvCxnSpPr>
          <p:cNvPr id="2" name="Straight Arrow Connector 1"/>
          <p:cNvCxnSpPr>
            <a:stCxn id="32791" idx="2"/>
          </p:cNvCxnSpPr>
          <p:nvPr/>
        </p:nvCxnSpPr>
        <p:spPr>
          <a:xfrm>
            <a:off x="6405880" y="1479550"/>
            <a:ext cx="3232150" cy="48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32791" idx="2"/>
            <a:endCxn id="32793" idx="0"/>
          </p:cNvCxnSpPr>
          <p:nvPr/>
        </p:nvCxnSpPr>
        <p:spPr>
          <a:xfrm flipH="1">
            <a:off x="2703195" y="1479550"/>
            <a:ext cx="3702685" cy="515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endCxn id="32795" idx="0"/>
          </p:cNvCxnSpPr>
          <p:nvPr/>
        </p:nvCxnSpPr>
        <p:spPr>
          <a:xfrm>
            <a:off x="6342380" y="1486535"/>
            <a:ext cx="365125" cy="508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32793" idx="2"/>
            <a:endCxn id="32801" idx="0"/>
          </p:cNvCxnSpPr>
          <p:nvPr/>
        </p:nvCxnSpPr>
        <p:spPr>
          <a:xfrm flipH="1">
            <a:off x="2486025" y="3300095"/>
            <a:ext cx="217170" cy="768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32795" idx="2"/>
            <a:endCxn id="32802" idx="0"/>
          </p:cNvCxnSpPr>
          <p:nvPr/>
        </p:nvCxnSpPr>
        <p:spPr>
          <a:xfrm flipH="1">
            <a:off x="6638925" y="3255645"/>
            <a:ext cx="68580" cy="81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2797" idx="2"/>
            <a:endCxn id="32803" idx="0"/>
          </p:cNvCxnSpPr>
          <p:nvPr/>
        </p:nvCxnSpPr>
        <p:spPr>
          <a:xfrm>
            <a:off x="10488295" y="3427095"/>
            <a:ext cx="0" cy="64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3" grpId="0"/>
      <p:bldP spid="32783" grpId="1"/>
      <p:bldP spid="32791" grpId="0" animBg="1"/>
      <p:bldP spid="32791" grpId="1" animBg="1"/>
      <p:bldP spid="32793" grpId="0" animBg="1"/>
      <p:bldP spid="32793" grpId="1" animBg="1"/>
      <p:bldP spid="32795" grpId="0" animBg="1"/>
      <p:bldP spid="32795" grpId="1" animBg="1"/>
      <p:bldP spid="32797" grpId="0" animBg="1"/>
      <p:bldP spid="32797" grpId="1" animBg="1"/>
      <p:bldP spid="32801" grpId="0" animBg="1"/>
      <p:bldP spid="32801" grpId="1" animBg="1"/>
      <p:bldP spid="32802" grpId="0" animBg="1"/>
      <p:bldP spid="32802" grpId="1" animBg="1"/>
      <p:bldP spid="32803" grpId="0" animBg="1"/>
      <p:bldP spid="3280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2640330" y="189230"/>
            <a:ext cx="7543800" cy="1058545"/>
          </a:xfrm>
        </p:spPr>
        <p:txBody>
          <a:bodyPr vert="horz" wrap="square" lIns="91440" tIns="45720" rIns="91440" bIns="45720" anchor="t" anchorCtr="1"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algn="ctr">
              <a:buNone/>
            </a:pPr>
            <a:r>
              <a:rPr lang="en-GB" altLang="en-US" sz="7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LÃO HẠC</a:t>
            </a:r>
            <a:br>
              <a:rPr lang="en-GB" altLang="en-US" sz="7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</a:br>
            <a:endParaRPr lang="en-GB" altLang="en-US" sz="7335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751" name="Line 7"/>
          <p:cNvSpPr/>
          <p:nvPr/>
        </p:nvSpPr>
        <p:spPr>
          <a:xfrm>
            <a:off x="5087938" y="68580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1752" name="Line 8"/>
          <p:cNvSpPr/>
          <p:nvPr/>
        </p:nvSpPr>
        <p:spPr>
          <a:xfrm>
            <a:off x="2208213" y="1628775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53" name="Rectangle 10"/>
          <p:cNvSpPr/>
          <p:nvPr/>
        </p:nvSpPr>
        <p:spPr>
          <a:xfrm>
            <a:off x="1774825" y="5516563"/>
            <a:ext cx="4306888" cy="43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>
              <a:spcBef>
                <a:spcPct val="5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vi-VN" altLang="vi-VN" sz="22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492" name="Picture 12" descr="hinhLH0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6240" y="1888470"/>
            <a:ext cx="10639425" cy="4569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28600" y="868680"/>
            <a:ext cx="7711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II, Đọc 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bản</a:t>
            </a:r>
            <a:endParaRPr lang="en-US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0660" y="236855"/>
            <a:ext cx="7360920" cy="77406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vi-VN" b="1" dirty="0">
                <a:latin typeface="Times New Roman" panose="02020603050405020304" charset="0"/>
                <a:sym typeface="+mn-ea"/>
              </a:rPr>
            </a:br>
            <a: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1. Nhân vật Lão Hạc</a:t>
            </a:r>
            <a:br>
              <a:rPr lang="en-US" altLang="vi-VN" sz="5335" b="1" dirty="0">
                <a:solidFill>
                  <a:srgbClr val="FF0000"/>
                </a:solidFill>
                <a:latin typeface="Times New Roman" panose="02020603050405020304" charset="0"/>
              </a:rPr>
            </a:br>
            <a:endParaRPr lang="en-GB" altLang="en-US" sz="5335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832485"/>
            <a:ext cx="8176260" cy="44430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Tình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cảm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với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i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3600" b="1" i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3600" b="1" i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Trước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khi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bán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: 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	+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Gọi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con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chó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500" b="1" dirty="0" err="1">
                <a:latin typeface="Times New Roman" panose="02020603050405020304" charset="0"/>
                <a:cs typeface="Times New Roman" panose="02020603050405020304" charset="0"/>
              </a:rPr>
              <a:t>là</a:t>
            </a:r>
            <a:r>
              <a:rPr lang="en-GB" altLang="en-US" sz="35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“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”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như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một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bà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hiếm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hoi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gọi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đứa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con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cầu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tự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	+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Bắt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rận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tắm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cho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ăn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vào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cái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bát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nhà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giàu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(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ăn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một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miếng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lại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gắp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cho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nó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một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miếng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).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	+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Chửi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yêu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trò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chuyện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với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nó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781290" y="832485"/>
            <a:ext cx="4734560" cy="488505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Tình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cảm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dành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cho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được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tác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giả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miêu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tả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qua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những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chi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tiết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nào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40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0010" y="5275580"/>
            <a:ext cx="10021570" cy="1706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sz="3500" b="1" i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→Yêu thương chăm chút con chó như tình yêu đối với đứa cháu nhỏ, gửi gắm vào đó tình yêu thương, nỗi khắc khoải của người cha đối với con.</a:t>
            </a:r>
            <a:endParaRPr lang="en-US" sz="3500"/>
          </a:p>
        </p:txBody>
      </p:sp>
      <p:sp>
        <p:nvSpPr>
          <p:cNvPr id="6" name="Rounded Rectangular Callout 5"/>
          <p:cNvSpPr/>
          <p:nvPr/>
        </p:nvSpPr>
        <p:spPr>
          <a:xfrm>
            <a:off x="8004175" y="1404620"/>
            <a:ext cx="4288790" cy="493204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Em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có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nhận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xét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như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thế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nào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về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tình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cảm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dành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cho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44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6" grpId="0" animBg="1"/>
      <p:bldP spid="6" grpId="1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7970" y="149225"/>
            <a:ext cx="7404735" cy="4514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- Sau khi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bán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cậu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3600" b="1" dirty="0" err="1">
                <a:latin typeface="Times New Roman" panose="02020603050405020304" charset="0"/>
                <a:cs typeface="Times New Roman" panose="02020603050405020304" charset="0"/>
              </a:rPr>
              <a:t>Vàng</a:t>
            </a:r>
            <a:r>
              <a:rPr lang="en-GB" altLang="en-US" sz="3600" b="1" dirty="0">
                <a:latin typeface="Times New Roman" panose="02020603050405020304" charset="0"/>
                <a:cs typeface="Times New Roman" panose="02020603050405020304" charset="0"/>
              </a:rPr>
              <a:t>: 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eaLnBrk="1" hangingPunct="1">
              <a:spcBef>
                <a:spcPct val="50000"/>
              </a:spcBef>
              <a:buNone/>
            </a:pP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+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Lão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cố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làm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ra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vui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vẻ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GB" sz="3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eaLnBrk="1" hangingPunct="1">
              <a:spcBef>
                <a:spcPct val="50000"/>
              </a:spcBef>
              <a:buNone/>
            </a:pP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+ Cười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như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mếu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mắt</a:t>
            </a:r>
            <a:r>
              <a:rPr lang="en-GB" sz="36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ầng</a:t>
            </a:r>
            <a:r>
              <a:rPr lang="en-GB" sz="36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ậc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nước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GB" sz="3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eaLnBrk="1" hangingPunct="1">
              <a:spcBef>
                <a:spcPct val="50000"/>
              </a:spcBef>
              <a:buNone/>
            </a:pP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+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Mặt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rúm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lại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nước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mắt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chảy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ra.</a:t>
            </a:r>
            <a:endParaRPr lang="en-GB" sz="3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eaLnBrk="1" hangingPunct="1">
              <a:spcBef>
                <a:spcPct val="50000"/>
              </a:spcBef>
              <a:buNone/>
            </a:pP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+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Đầu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ngoẹo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về</a:t>
            </a:r>
            <a:r>
              <a:rPr lang="en-GB" sz="35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một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bên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GB" sz="3600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 eaLnBrk="1" hangingPunct="1">
              <a:spcBef>
                <a:spcPct val="50000"/>
              </a:spcBef>
              <a:buNone/>
            </a:pP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+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Mếu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khóc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u="sng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huhu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như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một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đứa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con </a:t>
            </a:r>
            <a:r>
              <a:rPr lang="en-GB" sz="3600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nít</a:t>
            </a:r>
            <a:r>
              <a:rPr lang="en-GB" sz="36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GB" altLang="en-US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673340" y="149225"/>
            <a:ext cx="4734560" cy="464756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Tác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giả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miêu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tả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vẻ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mặt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sau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khi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bán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chó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như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40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thế</a:t>
            </a:r>
            <a:r>
              <a:rPr lang="en-GB" altLang="en-US" sz="40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nào?</a:t>
            </a:r>
            <a:endParaRPr lang="en-GB" altLang="en-US" sz="40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16840" y="5006340"/>
            <a:ext cx="1013841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→ 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Tác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giả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miêu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tả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ngoại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hình để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thể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hiện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nội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tâm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đau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đớn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giằng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xé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mặc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cảm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tội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lỗi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của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lão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Hạc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khi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phải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rời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xa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con </a:t>
            </a:r>
            <a:r>
              <a:rPr lang="en-GB" sz="3500" i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chó</a:t>
            </a:r>
            <a:r>
              <a:rPr lang="en-GB" sz="3500" i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GB" altLang="en-US" sz="35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500"/>
          </a:p>
        </p:txBody>
      </p:sp>
      <p:sp>
        <p:nvSpPr>
          <p:cNvPr id="8" name="Oval Callout 7"/>
          <p:cNvSpPr/>
          <p:nvPr/>
        </p:nvSpPr>
        <p:spPr>
          <a:xfrm>
            <a:off x="7672705" y="1104900"/>
            <a:ext cx="4734560" cy="4647565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Tâm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trạng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gì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ẩn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chứa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sau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nét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mặt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của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Lão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GB" altLang="en-US" sz="5400" b="1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Hạc</a:t>
            </a:r>
            <a:r>
              <a:rPr lang="en-GB" altLang="en-US" sz="5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en-GB" altLang="en-US" sz="54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8" grpId="0" animBg="1"/>
      <p:bldP spid="8" grpId="1" animBg="1"/>
      <p:bldP spid="6" grpId="0"/>
    </p:bldLst>
  </p:timing>
</p:sld>
</file>

<file path=ppt/tags/tag1.xml><?xml version="1.0" encoding="utf-8"?>
<p:tagLst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599987805515_1_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5230</Words>
  <Application>WPS Presentation</Application>
  <PresentationFormat>Widescreen</PresentationFormat>
  <Paragraphs>237</Paragraphs>
  <Slides>18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Wingdings 3</vt:lpstr>
      <vt:lpstr>Tahoma</vt:lpstr>
      <vt:lpstr>.VnCommercial Script</vt:lpstr>
      <vt:lpstr>Segoe Print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I. TÌM HIỂU CHUNG</vt:lpstr>
      <vt:lpstr>TÓM TẮT VĂN BẢN</vt:lpstr>
      <vt:lpstr>PowerPoint 演示文稿</vt:lpstr>
      <vt:lpstr>LÃO HẠC </vt:lpstr>
      <vt:lpstr> 1. Nhân vật Lão Hạc </vt:lpstr>
      <vt:lpstr>PowerPoint 演示文稿</vt:lpstr>
      <vt:lpstr> 1. Nhân vật Lão Hạc </vt:lpstr>
      <vt:lpstr>PowerPoint 演示文稿</vt:lpstr>
      <vt:lpstr> 1. Nhân vật Lão Hạc </vt:lpstr>
      <vt:lpstr> 1. Nhân vật Lão Hạc </vt:lpstr>
      <vt:lpstr> 1. Nhân vật Lão Hạc </vt:lpstr>
      <vt:lpstr> 1. Nhân vật Lão Hạc </vt:lpstr>
      <vt:lpstr> 2. Nhân vật ông Giáo </vt:lpstr>
      <vt:lpstr>	LÃO HẠC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acer</cp:lastModifiedBy>
  <cp:revision>51</cp:revision>
  <dcterms:created xsi:type="dcterms:W3CDTF">2020-09-13T08:49:00Z</dcterms:created>
  <dcterms:modified xsi:type="dcterms:W3CDTF">2021-09-20T15:27:14Z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1033-11.2.0.10294</vt:lpwstr>
  </property>
  <property fmtid="{D5CDD505-2E9C-101B-9397-08002B2CF9AE}" pid="3" name="ICV">
    <vt:lpwstr>0DFF3CC4956141D5BD800C58D93C6AF1</vt:lpwstr>
  </property>
</Properties>
</file>