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  <p:sldMasterId id="2147483844" r:id="rId2"/>
    <p:sldMasterId id="2147483863" r:id="rId3"/>
    <p:sldMasterId id="2147483865" r:id="rId4"/>
  </p:sldMasterIdLst>
  <p:notesMasterIdLst>
    <p:notesMasterId r:id="rId23"/>
  </p:notesMasterIdLst>
  <p:handoutMasterIdLst>
    <p:handoutMasterId r:id="rId24"/>
  </p:handoutMasterIdLst>
  <p:sldIdLst>
    <p:sldId id="335" r:id="rId5"/>
    <p:sldId id="336" r:id="rId6"/>
    <p:sldId id="334" r:id="rId7"/>
    <p:sldId id="341" r:id="rId8"/>
    <p:sldId id="340" r:id="rId9"/>
    <p:sldId id="347" r:id="rId10"/>
    <p:sldId id="346" r:id="rId11"/>
    <p:sldId id="348" r:id="rId12"/>
    <p:sldId id="349" r:id="rId13"/>
    <p:sldId id="350" r:id="rId14"/>
    <p:sldId id="345" r:id="rId15"/>
    <p:sldId id="353" r:id="rId16"/>
    <p:sldId id="354" r:id="rId17"/>
    <p:sldId id="351" r:id="rId18"/>
    <p:sldId id="355" r:id="rId19"/>
    <p:sldId id="352" r:id="rId20"/>
    <p:sldId id="357" r:id="rId21"/>
    <p:sldId id="3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D9A"/>
    <a:srgbClr val="005FA9"/>
    <a:srgbClr val="22B297"/>
    <a:srgbClr val="6EC961"/>
    <a:srgbClr val="F0F003"/>
    <a:srgbClr val="072544"/>
    <a:srgbClr val="C97124"/>
    <a:srgbClr val="DDDDDD"/>
    <a:srgbClr val="FACB56"/>
    <a:srgbClr val="E76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6167" autoAdjust="0"/>
  </p:normalViewPr>
  <p:slideViewPr>
    <p:cSldViewPr snapToGrid="0" showGuides="1">
      <p:cViewPr varScale="1">
        <p:scale>
          <a:sx n="69" d="100"/>
          <a:sy n="69" d="100"/>
        </p:scale>
        <p:origin x="81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A4722E-8CA9-4D61-AB74-D9EE040A7E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035D2-5BD9-45A4-AC3C-FC80188A72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63FA7-301C-4E65-B0E1-63045FA8C41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3A713-28D4-42CB-A941-89E942AD66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70088-EDDF-436C-9673-6330508B61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653D6-1586-431A-989C-D38E86A26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1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6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38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69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15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40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897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15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53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20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58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91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77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55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0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60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44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12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117226-5DB1-4487-8B6A-F3AC52989F5C}"/>
              </a:ext>
            </a:extLst>
          </p:cNvPr>
          <p:cNvSpPr/>
          <p:nvPr userDrawn="1"/>
        </p:nvSpPr>
        <p:spPr>
          <a:xfrm>
            <a:off x="8273143" y="0"/>
            <a:ext cx="451394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3000">
                <a:schemeClr val="accent3"/>
              </a:gs>
              <a:gs pos="66000">
                <a:schemeClr val="accent4"/>
              </a:gs>
              <a:gs pos="100000">
                <a:schemeClr val="accent5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EFBF35-F79D-4096-9FCD-B5F942A04131}"/>
              </a:ext>
            </a:extLst>
          </p:cNvPr>
          <p:cNvSpPr/>
          <p:nvPr userDrawn="1"/>
        </p:nvSpPr>
        <p:spPr>
          <a:xfrm>
            <a:off x="6500716" y="2058193"/>
            <a:ext cx="3557684" cy="3558835"/>
          </a:xfrm>
          <a:prstGeom prst="rect">
            <a:avLst/>
          </a:prstGeom>
          <a:ln>
            <a:noFill/>
          </a:ln>
          <a:effectLst>
            <a:outerShdw blurRad="469900" dist="114300" dir="18900000" sx="101000" sy="101000" algn="bl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F2A3C-0236-4D74-AE2A-615EFE497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75771"/>
            <a:ext cx="4939145" cy="2698411"/>
          </a:xfrm>
        </p:spPr>
        <p:txBody>
          <a:bodyPr anchor="b"/>
          <a:lstStyle>
            <a:lvl1pPr algn="l">
              <a:defRPr sz="6000" b="1" cap="all" baseline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E833-0FAF-4C52-8467-CD9C693B0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4939145" cy="1655762"/>
          </a:xfrm>
        </p:spPr>
        <p:txBody>
          <a:bodyPr/>
          <a:lstStyle>
            <a:lvl1pPr marL="0" indent="0" algn="l">
              <a:buNone/>
              <a:defRPr sz="2400" b="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12E26EC-CF17-435C-A089-67B5AA837B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7199" y="2029166"/>
            <a:ext cx="3671888" cy="3671888"/>
          </a:xfrm>
          <a:solidFill>
            <a:schemeClr val="accent5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8AAD7-EAFC-4C03-B65E-A348CC62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AB1-8A72-44DC-9C1D-ABD30B894B7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0E34B-DA7E-4E2C-BE8F-E49B7CFC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90267-456D-4A63-B532-3E7A7522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7D17-16A8-4906-B053-DB4BD309EA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336E5B-E6E0-4712-9E77-A034BD408C60}"/>
              </a:ext>
            </a:extLst>
          </p:cNvPr>
          <p:cNvSpPr/>
          <p:nvPr userDrawn="1"/>
        </p:nvSpPr>
        <p:spPr>
          <a:xfrm>
            <a:off x="415528" y="5197759"/>
            <a:ext cx="1244713" cy="124471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  <a:gs pos="100000">
                <a:schemeClr val="accent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5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4B7C7-9E3D-4CE3-AA60-905573E16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AB1-8A72-44DC-9C1D-ABD30B894B7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D8528-8960-43AE-B3E7-E5AF2DAC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B711-5FF2-4DCA-A25D-1DBB916D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7D17-16A8-4906-B053-DB4BD309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2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78012-BD5C-47B5-90D1-D231C11F6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065C6-AFD9-43C2-979A-D534FDC7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6AA1C-A452-41BC-87AD-17E19C9B7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B9AC3-6968-4627-996C-FEC75273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AB1-8A72-44DC-9C1D-ABD30B894B7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7CBCD-FA7D-4C3A-93E4-2E396EDE4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587E4-2423-44C2-A36E-80074B68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7D17-16A8-4906-B053-DB4BD309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83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5ED0-4C02-4476-955F-5999CFE0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103124-70A2-4AA4-997A-0089D23EB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FAE66-F866-43F3-B5A2-3C746438B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C8858-F6CD-4611-B43D-DEF446E3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AB1-8A72-44DC-9C1D-ABD30B894B7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0A694-264B-45F8-928C-47E88552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99A-CA83-4E13-AD06-A2E86F88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7D17-16A8-4906-B053-DB4BD309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05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1F30-F7BF-4CDB-899B-067BF227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0421C-23D6-42D0-8223-122B4F045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C9FC7-74AA-4AA3-B8F3-21E3888C4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AB1-8A72-44DC-9C1D-ABD30B894B7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164A1-0E08-4CA7-9409-1E2F8AAB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0A610-9A0B-4209-B275-7CD1197E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7D17-16A8-4906-B053-DB4BD309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48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2ACBFD-2D46-4F4F-B4A6-17A2B5936D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65419-E7CF-43D4-B750-66A07836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496EB-D6E5-4A5F-80D7-ECF6FD7F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AB1-8A72-44DC-9C1D-ABD30B894B7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0095B-397B-4D41-8725-35EF151B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859D1-C881-4957-A155-7A27C6D1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7D17-16A8-4906-B053-DB4BD309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3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23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3473" y="5982900"/>
            <a:ext cx="3945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06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4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1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D559-6281-4E7D-8614-408A2B53B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867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9E019-2EEA-4CAD-89FA-1932C460F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96E27-5FC3-4D3E-95FB-E2081B22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AB1-8A72-44DC-9C1D-ABD30B894B7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73B0A-44F9-43BB-905F-4F77EE40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48FFA-5D43-48A6-8634-B21BD0D5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7D17-16A8-4906-B053-DB4BD309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D559-6281-4E7D-8614-408A2B53B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256" y="365125"/>
            <a:ext cx="683169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9E019-2EEA-4CAD-89FA-1932C460F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96E27-5FC3-4D3E-95FB-E2081B22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AB1-8A72-44DC-9C1D-ABD30B894B7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73B0A-44F9-43BB-905F-4F77EE40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48FFA-5D43-48A6-8634-B21BD0D5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7D17-16A8-4906-B053-DB4BD309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D559-6281-4E7D-8614-408A2B53B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7197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9E019-2EEA-4CAD-89FA-1932C460F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197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96E27-5FC3-4D3E-95FB-E2081B22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AB1-8A72-44DC-9C1D-ABD30B894B7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73B0A-44F9-43BB-905F-4F77EE40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77157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48FFA-5D43-48A6-8634-B21BD0D5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7D17-16A8-4906-B053-DB4BD309EA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8FFA04B-A8B0-4202-A31C-FA71944208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95687" y="365125"/>
            <a:ext cx="2420825" cy="2420825"/>
          </a:xfrm>
          <a:solidFill>
            <a:schemeClr val="accent5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6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D559-6281-4E7D-8614-408A2B53B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256" y="365125"/>
            <a:ext cx="651691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48FFA-5D43-48A6-8634-B21BD0D5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7D17-16A8-4906-B053-DB4BD309EA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E03506ED-47A4-4802-BAA9-C4C2B19369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95687" y="365125"/>
            <a:ext cx="2420825" cy="2420825"/>
          </a:xfrm>
          <a:solidFill>
            <a:schemeClr val="accent5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45EC5C-A430-4A69-A5FC-A37C1CFD0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197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FB264F-FAA8-46F7-B453-9969878F5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5825AB1-8A72-44DC-9C1D-ABD30B894B7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9CB9368-CCC7-401E-9ABC-910484FE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771571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6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D015F-FB05-4E73-AB7E-FCDA3CD3E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2931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DF92D-2CC0-4853-92D7-484EA9E18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2931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D06DE-ADD0-4397-8959-BEE7984C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AB1-8A72-44DC-9C1D-ABD30B894B7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D99A9-5687-4643-B88F-775AD04E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7FB57-3AFE-46AB-8191-448E6690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7D17-16A8-4906-B053-DB4BD309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16353-0215-41EC-8A3D-9AF6B3A1C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D1FA0-2533-4BA6-A18D-11E29E937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BF456-DE0F-4895-B39A-5213DF5C1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7EB22-64C9-471C-B257-3B6EF147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AB1-8A72-44DC-9C1D-ABD30B894B7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098B3-0100-49BA-ABE3-1F449722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39ABB-7496-4224-8489-68223E21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7D17-16A8-4906-B053-DB4BD309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1F68-90F9-43F9-8C90-8EFE3D5DA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11CBA-082E-4D51-85E9-B048920D7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96899-B241-425C-BCF8-51A15BE83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69B8A-0AA5-4572-9AF9-F1BF73E2F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5AF30-FE82-420A-9BBD-F90DED156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83ECA-18AB-42F0-BEBD-5A0A457C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AB1-8A72-44DC-9C1D-ABD30B894B7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71697F-F96E-4864-BEC3-7D171B08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B6AEA8-BF68-4F61-83DF-58FBDBF0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7D17-16A8-4906-B053-DB4BD309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5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4431-7087-4A3A-A3C2-12DE8EBD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2625C8-EFB0-4476-BD50-2C4B6F0B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AB1-8A72-44DC-9C1D-ABD30B894B7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53E85-4911-4CF5-B3C1-9D6DE706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DC5E9-367F-4D59-9254-7A37ADE0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7D17-16A8-4906-B053-DB4BD309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presentationgo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6D1509-5094-41D0-8F8D-EDD5D42E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B6AAA-5AE1-4056-9576-FC1E70333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286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F7635-61C5-45CE-9056-E00F673A5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25AB1-8A72-44DC-9C1D-ABD30B894B7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8E99B-D26C-441B-9B0F-B13AB308B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086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DFAEE3-1323-4003-B233-F6517D23BB2B}"/>
              </a:ext>
            </a:extLst>
          </p:cNvPr>
          <p:cNvSpPr/>
          <p:nvPr userDrawn="1"/>
        </p:nvSpPr>
        <p:spPr>
          <a:xfrm>
            <a:off x="9925050" y="0"/>
            <a:ext cx="226695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3000">
                <a:schemeClr val="accent3"/>
              </a:gs>
              <a:gs pos="66000">
                <a:schemeClr val="accent4"/>
              </a:gs>
              <a:gs pos="100000">
                <a:schemeClr val="accent5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D04C0-A969-4EDF-B243-F01A5833C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84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7D7D17-16A8-4906-B053-DB4BD309EA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1DAF14-A1A7-485C-B059-8F288B9B3A66}"/>
              </a:ext>
            </a:extLst>
          </p:cNvPr>
          <p:cNvSpPr/>
          <p:nvPr userDrawn="1"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17" tooltip="PresentationGo!"/>
              </a:rPr>
              <a:t>presentationgo.com</a:t>
            </a:r>
            <a:endParaRPr lang="en-US" sz="11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B25FDF-0755-4176-A285-052E1C41FABE}"/>
              </a:ext>
            </a:extLst>
          </p:cNvPr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4C3291-E96F-423A-BA54-A41FACD4B9F8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2E3C7D-8D7A-4EC8-A6C8-E4D3749237EB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AEB6C4-9C66-4BD6-8FEC-4BA375B167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544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49" r:id="rId2"/>
    <p:sldLayoutId id="2147483861" r:id="rId3"/>
    <p:sldLayoutId id="2147483860" r:id="rId4"/>
    <p:sldLayoutId id="2147483862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9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914217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9/21/2021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9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914217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9/21/2021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7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</p:sldLayoutIdLst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FD0D48-696B-4896-8F6F-B19AA59A6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492" y="1367213"/>
            <a:ext cx="6007100" cy="269841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4000" i="1" u="sng" cap="none" dirty="0">
                <a:ln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BÀI MỞ ĐẦU</a:t>
            </a:r>
            <a:r>
              <a:rPr lang="vi-VN" sz="4000" i="1" cap="none" dirty="0">
                <a:ln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: </a:t>
            </a:r>
            <a:r>
              <a:rPr lang="en-US" sz="4000" i="1" cap="none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/>
            </a:r>
            <a:br>
              <a:rPr lang="en-US" sz="4000" i="1" cap="none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</a:br>
            <a:r>
              <a:rPr lang="vi-VN" sz="4000" i="1" cap="none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HÒA </a:t>
            </a:r>
            <a:r>
              <a:rPr lang="vi-VN" sz="4000" i="1" cap="none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NHẬP VÀO </a:t>
            </a:r>
            <a:r>
              <a:rPr lang="en-US" sz="4000" i="1" cap="none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/>
            </a:r>
            <a:br>
              <a:rPr lang="en-US" sz="4000" i="1" cap="none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</a:br>
            <a:r>
              <a:rPr lang="vi-VN" sz="4000" i="1" cap="none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MÔI </a:t>
            </a:r>
            <a:r>
              <a:rPr lang="vi-VN" sz="4000" i="1" cap="none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TRƯỜNG MỚI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592" y="316129"/>
            <a:ext cx="4508929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686;p41"/>
          <p:cNvSpPr txBox="1"/>
          <p:nvPr/>
        </p:nvSpPr>
        <p:spPr>
          <a:xfrm>
            <a:off x="350668" y="513536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en" sz="9600" kern="0" dirty="0">
                <a:solidFill>
                  <a:srgbClr val="FFFD4E"/>
                </a:solidFill>
                <a:latin typeface="Chivo Light"/>
                <a:ea typeface="Chivo Light"/>
                <a:cs typeface="Chivo Light"/>
                <a:sym typeface="Chivo Light"/>
              </a:rPr>
              <a:t>😉</a:t>
            </a:r>
            <a:endParaRPr sz="9600" kern="0" dirty="0">
              <a:solidFill>
                <a:srgbClr val="FFFD4E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73" y="3612084"/>
            <a:ext cx="3078699" cy="34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05E48-BAB5-4B93-A9A2-ED88CDDE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53B5B-17BE-4FD5-A01D-77FAC793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14" descr="Download Free png Common sunflower Petal Download - sunflower png download  - 4724 ... - DLPNG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8"/>
          <a:stretch/>
        </p:blipFill>
        <p:spPr bwMode="auto">
          <a:xfrm>
            <a:off x="0" y="1486629"/>
            <a:ext cx="4769708" cy="53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CFD0D48-696B-4896-8F6F-B19AA59A6AE6}"/>
              </a:ext>
            </a:extLst>
          </p:cNvPr>
          <p:cNvSpPr txBox="1">
            <a:spLocks/>
          </p:cNvSpPr>
          <p:nvPr/>
        </p:nvSpPr>
        <p:spPr>
          <a:xfrm>
            <a:off x="1068946" y="73465"/>
            <a:ext cx="8199745" cy="7109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vi-VN" sz="3200" i="1" u="sng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Bài mở đầu</a:t>
            </a:r>
            <a:r>
              <a:rPr lang="vi-VN" sz="3200" i="1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: </a:t>
            </a:r>
            <a:r>
              <a:rPr lang="en-US" sz="3200" i="1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200" i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Hòa nhập vào môi trường mới</a:t>
            </a:r>
            <a:endParaRPr lang="vi-VN" sz="3200" i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399" y="1263180"/>
            <a:ext cx="8735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u="sng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19045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R="5080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II. </a:t>
            </a:r>
            <a:r>
              <a:rPr lang="en-US" sz="2400" b="1" u="sng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u="sng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chặng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946" y="2886897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SGK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0310" y="3561389"/>
            <a:ext cx="5404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6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05E48-BAB5-4B93-A9A2-ED88CDDE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53B5B-17BE-4FD5-A01D-77FAC793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ounded Rectangle 1032">
            <a:extLst>
              <a:ext uri="{FF2B5EF4-FFF2-40B4-BE49-F238E27FC236}">
                <a16:creationId xmlns:a16="http://schemas.microsoft.com/office/drawing/2014/main" id="{2E34FBDC-DE07-4C59-871E-50E2B32D3972}"/>
              </a:ext>
            </a:extLst>
          </p:cNvPr>
          <p:cNvSpPr/>
          <p:nvPr/>
        </p:nvSpPr>
        <p:spPr>
          <a:xfrm>
            <a:off x="442350" y="377558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rgbClr val="33E97C"/>
          </a:solidFill>
          <a:ln w="19050" cap="flat" cmpd="sng" algn="ctr">
            <a:solidFill>
              <a:srgbClr val="33E97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240E9-F5B1-4D01-9BDB-0FC3EC8B053A}"/>
              </a:ext>
            </a:extLst>
          </p:cNvPr>
          <p:cNvSpPr txBox="1"/>
          <p:nvPr/>
        </p:nvSpPr>
        <p:spPr>
          <a:xfrm>
            <a:off x="630382" y="467574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332" y="408675"/>
            <a:ext cx="4153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D3C88FCA-3943-4CEC-B8CA-27B2DB04D445}"/>
              </a:ext>
            </a:extLst>
          </p:cNvPr>
          <p:cNvSpPr/>
          <p:nvPr/>
        </p:nvSpPr>
        <p:spPr>
          <a:xfrm>
            <a:off x="2897695" y="4500214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032">
            <a:extLst>
              <a:ext uri="{FF2B5EF4-FFF2-40B4-BE49-F238E27FC236}">
                <a16:creationId xmlns:a16="http://schemas.microsoft.com/office/drawing/2014/main" id="{D3C88FCA-3943-4CEC-B8CA-27B2DB04D445}"/>
              </a:ext>
            </a:extLst>
          </p:cNvPr>
          <p:cNvSpPr/>
          <p:nvPr/>
        </p:nvSpPr>
        <p:spPr>
          <a:xfrm>
            <a:off x="866723" y="145327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rgbClr val="FE3FE4"/>
          </a:solidFill>
          <a:ln w="19050" cap="flat" cmpd="sng" algn="ctr">
            <a:solidFill>
              <a:srgbClr val="FE3FE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39B0A6-15AD-43B9-99E1-5C3BC050DAB2}"/>
              </a:ext>
            </a:extLst>
          </p:cNvPr>
          <p:cNvSpPr txBox="1"/>
          <p:nvPr/>
        </p:nvSpPr>
        <p:spPr>
          <a:xfrm>
            <a:off x="1054753" y="1556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prstClr val="white"/>
                </a:solidFill>
                <a:cs typeface="Calibri" pitchFamily="34" charset="0"/>
              </a:rPr>
              <a:t>02</a:t>
            </a:r>
            <a:endParaRPr lang="ko-KR" altLang="en-US" sz="2400" b="1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39B0A6-15AD-43B9-99E1-5C3BC050DAB2}"/>
              </a:ext>
            </a:extLst>
          </p:cNvPr>
          <p:cNvSpPr txBox="1"/>
          <p:nvPr/>
        </p:nvSpPr>
        <p:spPr>
          <a:xfrm>
            <a:off x="3083451" y="4572374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prstClr val="white"/>
                </a:solidFill>
                <a:cs typeface="Calibri" pitchFamily="34" charset="0"/>
              </a:rPr>
              <a:t>05</a:t>
            </a:r>
            <a:endParaRPr lang="ko-KR" altLang="en-US" sz="2400" b="1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9532" y="1450650"/>
            <a:ext cx="7800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clip,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3830" y="5535279"/>
            <a:ext cx="3470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9041" y="4510818"/>
            <a:ext cx="3275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4163" y="3450288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6499" y="2457364"/>
            <a:ext cx="3478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032">
            <a:extLst>
              <a:ext uri="{FF2B5EF4-FFF2-40B4-BE49-F238E27FC236}">
                <a16:creationId xmlns:a16="http://schemas.microsoft.com/office/drawing/2014/main" id="{41AB94AE-4C03-4F9C-A764-8059ADBF6437}"/>
              </a:ext>
            </a:extLst>
          </p:cNvPr>
          <p:cNvSpPr/>
          <p:nvPr/>
        </p:nvSpPr>
        <p:spPr>
          <a:xfrm>
            <a:off x="3581400" y="5506819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ounded Rectangle 1032">
            <a:extLst>
              <a:ext uri="{FF2B5EF4-FFF2-40B4-BE49-F238E27FC236}">
                <a16:creationId xmlns:a16="http://schemas.microsoft.com/office/drawing/2014/main" id="{41AB94AE-4C03-4F9C-A764-8059ADBF6437}"/>
              </a:ext>
            </a:extLst>
          </p:cNvPr>
          <p:cNvSpPr/>
          <p:nvPr/>
        </p:nvSpPr>
        <p:spPr>
          <a:xfrm>
            <a:off x="2179532" y="3451916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rgbClr val="F2AC30"/>
          </a:solidFill>
          <a:ln w="19050" cap="flat" cmpd="sng" algn="ctr">
            <a:solidFill>
              <a:srgbClr val="F2AC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Rounded Rectangle 1032">
            <a:extLst>
              <a:ext uri="{FF2B5EF4-FFF2-40B4-BE49-F238E27FC236}">
                <a16:creationId xmlns:a16="http://schemas.microsoft.com/office/drawing/2014/main" id="{41AB94AE-4C03-4F9C-A764-8059ADBF6437}"/>
              </a:ext>
            </a:extLst>
          </p:cNvPr>
          <p:cNvSpPr/>
          <p:nvPr/>
        </p:nvSpPr>
        <p:spPr>
          <a:xfrm>
            <a:off x="1379123" y="2487254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 cap="flat" cmpd="sng" algn="ctr">
            <a:solidFill>
              <a:srgbClr val="F2AC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6FF1AE-2D2B-40A5-BEB9-745B0459D20A}"/>
              </a:ext>
            </a:extLst>
          </p:cNvPr>
          <p:cNvSpPr txBox="1"/>
          <p:nvPr/>
        </p:nvSpPr>
        <p:spPr>
          <a:xfrm>
            <a:off x="3769431" y="5596835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prstClr val="white"/>
                </a:solidFill>
                <a:cs typeface="Calibri" pitchFamily="34" charset="0"/>
              </a:rPr>
              <a:t>06</a:t>
            </a:r>
            <a:endParaRPr lang="ko-KR" altLang="en-US" sz="2400" b="1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6FF1AE-2D2B-40A5-BEB9-745B0459D20A}"/>
              </a:ext>
            </a:extLst>
          </p:cNvPr>
          <p:cNvSpPr txBox="1"/>
          <p:nvPr/>
        </p:nvSpPr>
        <p:spPr>
          <a:xfrm>
            <a:off x="1600728" y="2598114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prstClr val="white"/>
                </a:solidFill>
                <a:cs typeface="Calibri" pitchFamily="34" charset="0"/>
              </a:rPr>
              <a:t>03</a:t>
            </a:r>
            <a:endParaRPr lang="ko-KR" altLang="en-US" sz="2400" b="1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6FF1AE-2D2B-40A5-BEB9-745B0459D20A}"/>
              </a:ext>
            </a:extLst>
          </p:cNvPr>
          <p:cNvSpPr txBox="1"/>
          <p:nvPr/>
        </p:nvSpPr>
        <p:spPr>
          <a:xfrm>
            <a:off x="2367562" y="348832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prstClr val="white"/>
                </a:solidFill>
                <a:cs typeface="Calibri" pitchFamily="34" charset="0"/>
              </a:rPr>
              <a:t>04</a:t>
            </a:r>
            <a:endParaRPr lang="ko-KR" altLang="en-US" sz="2400" b="1" dirty="0">
              <a:solidFill>
                <a:prstClr val="white"/>
              </a:solidFill>
              <a:cs typeface="Calibri" pitchFamily="34" charset="0"/>
            </a:endParaRPr>
          </a:p>
        </p:txBody>
      </p:sp>
      <p:pic>
        <p:nvPicPr>
          <p:cNvPr id="26" name="Picture 14" descr="Download Free png Common sunflower Petal Download - sunflower png download  - 4724 ... - DLPNG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8"/>
          <a:stretch/>
        </p:blipFill>
        <p:spPr bwMode="auto">
          <a:xfrm>
            <a:off x="0" y="1486629"/>
            <a:ext cx="4769708" cy="53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80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" grpId="0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05E48-BAB5-4B93-A9A2-ED88CDDE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53B5B-17BE-4FD5-A01D-77FAC793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14" descr="Download Free png Common sunflower Petal Download - sunflower png download  - 4724 ... - DLPNG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8"/>
          <a:stretch/>
        </p:blipFill>
        <p:spPr bwMode="auto">
          <a:xfrm>
            <a:off x="0" y="1486629"/>
            <a:ext cx="4769708" cy="53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CFD0D48-696B-4896-8F6F-B19AA59A6AE6}"/>
              </a:ext>
            </a:extLst>
          </p:cNvPr>
          <p:cNvSpPr txBox="1">
            <a:spLocks/>
          </p:cNvSpPr>
          <p:nvPr/>
        </p:nvSpPr>
        <p:spPr>
          <a:xfrm>
            <a:off x="1068946" y="73465"/>
            <a:ext cx="8199745" cy="7109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vi-VN" sz="3200" i="1" u="sng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Bài mở đầu</a:t>
            </a:r>
            <a:r>
              <a:rPr lang="vi-VN" sz="3200" i="1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: </a:t>
            </a:r>
            <a:r>
              <a:rPr lang="en-US" sz="3200" i="1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200" i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Hòa nhập vào môi trường mới</a:t>
            </a:r>
            <a:endParaRPr lang="vi-VN" sz="3200" i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399" y="1263180"/>
            <a:ext cx="8735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u="sng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97275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R="5080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II. </a:t>
            </a:r>
            <a:r>
              <a:rPr lang="en-US" sz="2400" b="1" u="sng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u="sng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chặng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399" y="2765390"/>
            <a:ext cx="8998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u="sng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1D5C4422-5EA5-4641-A57A-24D9BC137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r="12685"/>
          <a:stretch/>
        </p:blipFill>
        <p:spPr bwMode="auto">
          <a:xfrm>
            <a:off x="1001434" y="0"/>
            <a:ext cx="4932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xanh lam">
            <a:extLst>
              <a:ext uri="{FF2B5EF4-FFF2-40B4-BE49-F238E27FC236}">
                <a16:creationId xmlns:a16="http://schemas.microsoft.com/office/drawing/2014/main" id="{4889279A-42EC-FB4E-BD04-43C24EB5341A}"/>
              </a:ext>
            </a:extLst>
          </p:cNvPr>
          <p:cNvSpPr/>
          <p:nvPr/>
        </p:nvSpPr>
        <p:spPr>
          <a:xfrm>
            <a:off x="1001434" y="0"/>
            <a:ext cx="2466182" cy="2296101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VN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màu cam">
            <a:extLst>
              <a:ext uri="{FF2B5EF4-FFF2-40B4-BE49-F238E27FC236}">
                <a16:creationId xmlns:a16="http://schemas.microsoft.com/office/drawing/2014/main" id="{F756CA9F-E9E2-BA4E-BEF3-8055ED3A1F42}"/>
              </a:ext>
            </a:extLst>
          </p:cNvPr>
          <p:cNvSpPr/>
          <p:nvPr/>
        </p:nvSpPr>
        <p:spPr>
          <a:xfrm>
            <a:off x="3467617" y="-1"/>
            <a:ext cx="2466182" cy="2296101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VN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màu đỏ">
            <a:extLst>
              <a:ext uri="{FF2B5EF4-FFF2-40B4-BE49-F238E27FC236}">
                <a16:creationId xmlns:a16="http://schemas.microsoft.com/office/drawing/2014/main" id="{BFBFFF48-6AB9-F642-A4D0-89422C4B637F}"/>
              </a:ext>
            </a:extLst>
          </p:cNvPr>
          <p:cNvSpPr/>
          <p:nvPr/>
        </p:nvSpPr>
        <p:spPr>
          <a:xfrm>
            <a:off x="1001434" y="2280949"/>
            <a:ext cx="2466182" cy="2296101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VN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màu xanh lá cây">
            <a:extLst>
              <a:ext uri="{FF2B5EF4-FFF2-40B4-BE49-F238E27FC236}">
                <a16:creationId xmlns:a16="http://schemas.microsoft.com/office/drawing/2014/main" id="{07887492-2FA9-1441-9DA4-DCFE01FD0340}"/>
              </a:ext>
            </a:extLst>
          </p:cNvPr>
          <p:cNvSpPr/>
          <p:nvPr/>
        </p:nvSpPr>
        <p:spPr>
          <a:xfrm>
            <a:off x="3467617" y="2280948"/>
            <a:ext cx="2466182" cy="2296101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VN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màu vàng tươi">
            <a:extLst>
              <a:ext uri="{FF2B5EF4-FFF2-40B4-BE49-F238E27FC236}">
                <a16:creationId xmlns:a16="http://schemas.microsoft.com/office/drawing/2014/main" id="{6C8D008C-6F5B-ED47-8AF7-269B7EFDA04B}"/>
              </a:ext>
            </a:extLst>
          </p:cNvPr>
          <p:cNvSpPr/>
          <p:nvPr/>
        </p:nvSpPr>
        <p:spPr>
          <a:xfrm>
            <a:off x="1001434" y="4554323"/>
            <a:ext cx="2466182" cy="22961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VN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màu tím">
            <a:extLst>
              <a:ext uri="{FF2B5EF4-FFF2-40B4-BE49-F238E27FC236}">
                <a16:creationId xmlns:a16="http://schemas.microsoft.com/office/drawing/2014/main" id="{FABC831E-245F-4B43-BF6A-B5080463AACC}"/>
              </a:ext>
            </a:extLst>
          </p:cNvPr>
          <p:cNvSpPr/>
          <p:nvPr/>
        </p:nvSpPr>
        <p:spPr>
          <a:xfrm>
            <a:off x="3467617" y="4554322"/>
            <a:ext cx="2466182" cy="22961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VN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câu 1">
            <a:extLst>
              <a:ext uri="{FF2B5EF4-FFF2-40B4-BE49-F238E27FC236}">
                <a16:creationId xmlns:a16="http://schemas.microsoft.com/office/drawing/2014/main" id="{3C42E00A-101C-2248-A44C-BBE27380E093}"/>
              </a:ext>
            </a:extLst>
          </p:cNvPr>
          <p:cNvSpPr/>
          <p:nvPr/>
        </p:nvSpPr>
        <p:spPr>
          <a:xfrm>
            <a:off x="6422784" y="1281718"/>
            <a:ext cx="5315049" cy="19984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r>
              <a:rPr lang="en-VN" sz="34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Tục ăn trầu có từ thời nào ở nước ta?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83AC459-AAC3-044F-92D2-A6E79D9FD096}"/>
              </a:ext>
            </a:extLst>
          </p:cNvPr>
          <p:cNvSpPr/>
          <p:nvPr/>
        </p:nvSpPr>
        <p:spPr>
          <a:xfrm>
            <a:off x="6592865" y="4273299"/>
            <a:ext cx="5144967" cy="1093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r>
              <a:rPr lang="en-VN" sz="34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Hùng Vương</a:t>
            </a:r>
          </a:p>
        </p:txBody>
      </p:sp>
      <p:sp>
        <p:nvSpPr>
          <p:cNvPr id="11" name="câu 2">
            <a:extLst>
              <a:ext uri="{FF2B5EF4-FFF2-40B4-BE49-F238E27FC236}">
                <a16:creationId xmlns:a16="http://schemas.microsoft.com/office/drawing/2014/main" id="{360E0AC4-94B6-7845-A4FE-55DE94DD3595}"/>
              </a:ext>
            </a:extLst>
          </p:cNvPr>
          <p:cNvSpPr/>
          <p:nvPr/>
        </p:nvSpPr>
        <p:spPr>
          <a:xfrm>
            <a:off x="6422784" y="1281717"/>
            <a:ext cx="5315049" cy="19984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r>
              <a:rPr lang="en-VN" sz="34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Đơn vị đo độ dài khoảng cách trên biển (đơn vị đo hàng hải) gọi là?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1E971C6-741F-DE41-B775-D115D0F3FFDA}"/>
              </a:ext>
            </a:extLst>
          </p:cNvPr>
          <p:cNvSpPr/>
          <p:nvPr/>
        </p:nvSpPr>
        <p:spPr>
          <a:xfrm>
            <a:off x="6592865" y="4271526"/>
            <a:ext cx="5144967" cy="1093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r>
              <a:rPr lang="en-VN" sz="34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 lí</a:t>
            </a:r>
          </a:p>
        </p:txBody>
      </p:sp>
      <p:sp>
        <p:nvSpPr>
          <p:cNvPr id="13" name="câu 3">
            <a:extLst>
              <a:ext uri="{FF2B5EF4-FFF2-40B4-BE49-F238E27FC236}">
                <a16:creationId xmlns:a16="http://schemas.microsoft.com/office/drawing/2014/main" id="{B61585D6-2F96-2649-828A-F41953FE83DE}"/>
              </a:ext>
            </a:extLst>
          </p:cNvPr>
          <p:cNvSpPr/>
          <p:nvPr/>
        </p:nvSpPr>
        <p:spPr>
          <a:xfrm>
            <a:off x="6422784" y="1272953"/>
            <a:ext cx="5315049" cy="19984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r>
              <a:rPr lang="en-VN" sz="34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Vì sao cột thu lôi lại được đặt trên nóc </a:t>
            </a:r>
          </a:p>
          <a:p>
            <a:pPr algn="ctr" defTabSz="914217"/>
            <a:r>
              <a:rPr lang="en-VN" sz="34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cao tầng?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A749E07-C14E-1B44-A8EC-3772A9C7305E}"/>
              </a:ext>
            </a:extLst>
          </p:cNvPr>
          <p:cNvSpPr/>
          <p:nvPr/>
        </p:nvSpPr>
        <p:spPr>
          <a:xfrm>
            <a:off x="6592865" y="4262761"/>
            <a:ext cx="5144967" cy="1093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r>
              <a:rPr lang="en-VN" sz="34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thu sét vào nhằm chuyển xuống đất</a:t>
            </a:r>
          </a:p>
        </p:txBody>
      </p:sp>
      <p:sp>
        <p:nvSpPr>
          <p:cNvPr id="15" name="câu 4">
            <a:extLst>
              <a:ext uri="{FF2B5EF4-FFF2-40B4-BE49-F238E27FC236}">
                <a16:creationId xmlns:a16="http://schemas.microsoft.com/office/drawing/2014/main" id="{B9903A55-91D7-4F4F-A0A5-45B0FD53F87C}"/>
              </a:ext>
            </a:extLst>
          </p:cNvPr>
          <p:cNvSpPr/>
          <p:nvPr/>
        </p:nvSpPr>
        <p:spPr>
          <a:xfrm>
            <a:off x="6422784" y="1260691"/>
            <a:ext cx="5315049" cy="19984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r>
              <a:rPr lang="en-VN" sz="34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Vì sao tháp Pisa </a:t>
            </a:r>
          </a:p>
          <a:p>
            <a:pPr algn="ctr" defTabSz="914217"/>
            <a:r>
              <a:rPr lang="en-VN" sz="34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nghiêng?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4F74F85-E5F3-0845-BCD1-AD6CD787E994}"/>
              </a:ext>
            </a:extLst>
          </p:cNvPr>
          <p:cNvSpPr/>
          <p:nvPr/>
        </p:nvSpPr>
        <p:spPr>
          <a:xfrm>
            <a:off x="6592865" y="4241734"/>
            <a:ext cx="5144967" cy="1093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r>
              <a:rPr lang="en-VN" sz="34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nền móng sau khi tháp xây dựng bị lún sụt</a:t>
            </a:r>
          </a:p>
        </p:txBody>
      </p:sp>
      <p:sp>
        <p:nvSpPr>
          <p:cNvPr id="17" name="câu 5">
            <a:extLst>
              <a:ext uri="{FF2B5EF4-FFF2-40B4-BE49-F238E27FC236}">
                <a16:creationId xmlns:a16="http://schemas.microsoft.com/office/drawing/2014/main" id="{310B5A1C-DC74-614C-B838-27670A83C380}"/>
              </a:ext>
            </a:extLst>
          </p:cNvPr>
          <p:cNvSpPr/>
          <p:nvPr/>
        </p:nvSpPr>
        <p:spPr>
          <a:xfrm>
            <a:off x="6422784" y="1258918"/>
            <a:ext cx="5315049" cy="19984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r>
              <a:rPr lang="en-VN" sz="34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Loài chim nào có khả năng bay lùi lại </a:t>
            </a:r>
          </a:p>
          <a:p>
            <a:pPr algn="ctr" defTabSz="914217"/>
            <a:r>
              <a:rPr lang="en-VN" sz="34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sau?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A85BEC0-C26B-9044-923B-3350AF38930B}"/>
              </a:ext>
            </a:extLst>
          </p:cNvPr>
          <p:cNvSpPr/>
          <p:nvPr/>
        </p:nvSpPr>
        <p:spPr>
          <a:xfrm>
            <a:off x="6592865" y="4218935"/>
            <a:ext cx="5144967" cy="1093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r>
              <a:rPr lang="en-VN" sz="34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ruồi</a:t>
            </a:r>
          </a:p>
        </p:txBody>
      </p:sp>
      <p:sp>
        <p:nvSpPr>
          <p:cNvPr id="19" name="câu 6">
            <a:extLst>
              <a:ext uri="{FF2B5EF4-FFF2-40B4-BE49-F238E27FC236}">
                <a16:creationId xmlns:a16="http://schemas.microsoft.com/office/drawing/2014/main" id="{3DCCFAC0-3447-3A48-9389-FB8844470CF9}"/>
              </a:ext>
            </a:extLst>
          </p:cNvPr>
          <p:cNvSpPr/>
          <p:nvPr/>
        </p:nvSpPr>
        <p:spPr>
          <a:xfrm>
            <a:off x="6422783" y="1281716"/>
            <a:ext cx="5315049" cy="19984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r>
              <a:rPr lang="en-VN" sz="34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6: Tại sao lá cây có màu xanh?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2963AE7-EE57-8843-9247-7D358B13F4A1}"/>
              </a:ext>
            </a:extLst>
          </p:cNvPr>
          <p:cNvSpPr/>
          <p:nvPr/>
        </p:nvSpPr>
        <p:spPr>
          <a:xfrm>
            <a:off x="6592865" y="4195016"/>
            <a:ext cx="5144967" cy="1093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r>
              <a:rPr lang="en-VN" sz="34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có chất diệp lục</a:t>
            </a:r>
          </a:p>
        </p:txBody>
      </p:sp>
    </p:spTree>
    <p:extLst>
      <p:ext uri="{BB962C8B-B14F-4D97-AF65-F5344CB8AC3E}">
        <p14:creationId xmlns:p14="http://schemas.microsoft.com/office/powerpoint/2010/main" val="253369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05E48-BAB5-4B93-A9A2-ED88CDDE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53B5B-17BE-4FD5-A01D-77FAC793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14" descr="Download Free png Common sunflower Petal Download - sunflower png download  - 4724 ... - DLPNG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8"/>
          <a:stretch/>
        </p:blipFill>
        <p:spPr bwMode="auto">
          <a:xfrm>
            <a:off x="0" y="1464404"/>
            <a:ext cx="4769708" cy="53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ptagon 1"/>
          <p:cNvSpPr/>
          <p:nvPr/>
        </p:nvSpPr>
        <p:spPr>
          <a:xfrm>
            <a:off x="700088" y="885825"/>
            <a:ext cx="1585912" cy="1328738"/>
          </a:xfrm>
          <a:prstGeom prst="hept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1763" y="1257806"/>
            <a:ext cx="714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1763" y="3428429"/>
            <a:ext cx="714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ptagon 7"/>
          <p:cNvSpPr/>
          <p:nvPr/>
        </p:nvSpPr>
        <p:spPr>
          <a:xfrm>
            <a:off x="700088" y="2956718"/>
            <a:ext cx="1585912" cy="1328738"/>
          </a:xfrm>
          <a:prstGeom prst="hept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2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6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4C558539-F250-40CA-85ED-CC592AD08EFD}"/>
              </a:ext>
            </a:extLst>
          </p:cNvPr>
          <p:cNvSpPr/>
          <p:nvPr/>
        </p:nvSpPr>
        <p:spPr>
          <a:xfrm>
            <a:off x="1785072" y="420496"/>
            <a:ext cx="6738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vi-VN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Hướng dẫn </a:t>
            </a:r>
            <a:r>
              <a:rPr kumimoji="1" lang="vi-VN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cách lập </a:t>
            </a:r>
            <a:r>
              <a:rPr kumimoji="1" lang="vi-VN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kế hoạch </a:t>
            </a:r>
            <a:endParaRPr kumimoji="1" lang="en-US" altLang="zh-CN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kumimoji="1" lang="vi-VN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hoạt</a:t>
            </a:r>
            <a:r>
              <a:rPr kumimoji="1"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1" lang="vi-VN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động </a:t>
            </a:r>
            <a:r>
              <a:rPr kumimoji="1" lang="vi-VN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CLB đọc sách</a:t>
            </a:r>
            <a:endParaRPr kumimoji="1"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65018" y="420496"/>
            <a:ext cx="1120054" cy="1034232"/>
          </a:xfrm>
          <a:prstGeom prst="hept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3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14" descr="Download Free png Common sunflower Petal Download - sunflower png download  - 4724 ... - DLPNG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8"/>
          <a:stretch/>
        </p:blipFill>
        <p:spPr bwMode="auto">
          <a:xfrm>
            <a:off x="0" y="2687782"/>
            <a:ext cx="3906982" cy="413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5045" y="1497714"/>
            <a:ext cx="86452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6727" y="4689994"/>
            <a:ext cx="76535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7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800" dirty="0">
              <a:solidFill>
                <a:srgbClr val="0707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93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05E48-BAB5-4B93-A9A2-ED88CDDE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53B5B-17BE-4FD5-A01D-77FAC793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14" descr="Download Free png Common sunflower Petal Download - sunflower png download  - 4724 ... - DLPNG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8"/>
          <a:stretch/>
        </p:blipFill>
        <p:spPr bwMode="auto">
          <a:xfrm>
            <a:off x="0" y="1486629"/>
            <a:ext cx="4769708" cy="53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619298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983" y="0"/>
            <a:ext cx="6567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05E48-BAB5-4B93-A9A2-ED88CDDE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53B5B-17BE-4FD5-A01D-77FAC793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14" descr="Download Free png Common sunflower Petal Download - sunflower png download  - 4724 ... - DLPNG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8"/>
          <a:stretch/>
        </p:blipFill>
        <p:spPr bwMode="auto">
          <a:xfrm>
            <a:off x="0" y="1486629"/>
            <a:ext cx="4769708" cy="53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0"/>
            <a:ext cx="5569527" cy="7398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7" y="-2"/>
            <a:ext cx="5430982" cy="73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05E48-BAB5-4B93-A9A2-ED88CDDE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53B5B-17BE-4FD5-A01D-77FAC793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14" descr="Download Free png Common sunflower Petal Download - sunflower png download  - 4724 ... - DLPNG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8"/>
          <a:stretch/>
        </p:blipFill>
        <p:spPr bwMode="auto">
          <a:xfrm>
            <a:off x="0" y="1464404"/>
            <a:ext cx="4769708" cy="53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23"/>
          <p:cNvSpPr/>
          <p:nvPr/>
        </p:nvSpPr>
        <p:spPr>
          <a:xfrm>
            <a:off x="1080655" y="2109857"/>
            <a:ext cx="8672946" cy="1200347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>
              <a:defRPr/>
            </a:pPr>
            <a:r>
              <a:rPr lang="zh-CN" altLang="en-US" sz="7200" b="1" spc="300" dirty="0">
                <a:solidFill>
                  <a:srgbClr val="C00000"/>
                </a:solidFill>
                <a:latin typeface="Script MT Bold" panose="03040602040607080904" pitchFamily="66" charset="0"/>
                <a:ea typeface="微软雅黑" pitchFamily="34" charset="-122"/>
                <a:cs typeface="+mn-ea"/>
                <a:sym typeface="+mn-lt"/>
              </a:rPr>
              <a:t>Thanks for watching</a:t>
            </a:r>
          </a:p>
        </p:txBody>
      </p:sp>
    </p:spTree>
    <p:extLst>
      <p:ext uri="{BB962C8B-B14F-4D97-AF65-F5344CB8AC3E}">
        <p14:creationId xmlns:p14="http://schemas.microsoft.com/office/powerpoint/2010/main" val="16159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8C947-47C8-4643-9EAC-F06C7DF9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53B5B-17BE-4FD5-A01D-77FAC793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4692" y="597692"/>
            <a:ext cx="3770584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Mục</a:t>
            </a:r>
            <a:r>
              <a:rPr lang="en-US" sz="4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tiêu</a:t>
            </a:r>
            <a:r>
              <a:rPr lang="en-US" sz="4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4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4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40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Freeform 26"/>
          <p:cNvSpPr>
            <a:spLocks/>
          </p:cNvSpPr>
          <p:nvPr/>
        </p:nvSpPr>
        <p:spPr bwMode="auto">
          <a:xfrm>
            <a:off x="1376793" y="1742278"/>
            <a:ext cx="293392" cy="267311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2D3847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22" name="Freeform 26"/>
          <p:cNvSpPr>
            <a:spLocks/>
          </p:cNvSpPr>
          <p:nvPr/>
        </p:nvSpPr>
        <p:spPr bwMode="auto">
          <a:xfrm>
            <a:off x="1376793" y="2651998"/>
            <a:ext cx="293392" cy="267311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2D3847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24" name="Freeform 26"/>
          <p:cNvSpPr>
            <a:spLocks/>
          </p:cNvSpPr>
          <p:nvPr/>
        </p:nvSpPr>
        <p:spPr bwMode="auto">
          <a:xfrm>
            <a:off x="1376793" y="3474356"/>
            <a:ext cx="293392" cy="267311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2D3847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1376793" y="4179323"/>
            <a:ext cx="293392" cy="267311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2D3847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1376793" y="4883405"/>
            <a:ext cx="293392" cy="267311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2D3847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3489" y="4760702"/>
            <a:ext cx="66800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1295400" algn="l"/>
              </a:tabLst>
            </a:pP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9531" y="1596266"/>
            <a:ext cx="76205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+mj-lt"/>
              </a:rPr>
              <a:t>Nhận biết được một số nội dung cơ bản của SGK Ngữ văn 6</a:t>
            </a:r>
            <a:endParaRPr lang="en-US" sz="26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9531" y="2566025"/>
            <a:ext cx="72843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dirty="0" smtClean="0">
                <a:latin typeface="+mj-lt"/>
              </a:rPr>
              <a:t>Biết </a:t>
            </a:r>
            <a:r>
              <a:rPr lang="vi-VN" sz="2600" dirty="0">
                <a:latin typeface="+mj-lt"/>
              </a:rPr>
              <a:t>được một số phương pháp học tập môn Ngữ văn</a:t>
            </a:r>
            <a:endParaRPr lang="en-US" sz="26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6640" y="3306202"/>
            <a:ext cx="5347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370" marR="0" algn="just">
              <a:spcBef>
                <a:spcPts val="0"/>
              </a:spcBef>
              <a:spcAft>
                <a:spcPts val="0"/>
              </a:spcAft>
              <a:tabLst>
                <a:tab pos="305435" algn="l"/>
              </a:tabLst>
            </a:pPr>
            <a:r>
              <a:rPr lang="en-US" sz="2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2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endParaRPr lang="en-US" sz="2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66640" y="4020525"/>
            <a:ext cx="59471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370" marR="0" algn="just">
              <a:spcBef>
                <a:spcPts val="0"/>
              </a:spcBef>
              <a:spcAft>
                <a:spcPts val="0"/>
              </a:spcAft>
              <a:tabLst>
                <a:tab pos="305435" algn="l"/>
              </a:tabLst>
            </a:pPr>
            <a:r>
              <a:rPr lang="en-US" sz="2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2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môi</a:t>
            </a:r>
            <a:r>
              <a:rPr lang="en-US" sz="2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endParaRPr lang="en-US" sz="2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 descr="Download Free png Common sunflower Petal Download - sunflower png download  - 4724 ... - DLPNG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8"/>
          <a:stretch/>
        </p:blipFill>
        <p:spPr bwMode="auto">
          <a:xfrm>
            <a:off x="36835" y="1486629"/>
            <a:ext cx="4769708" cy="53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8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 animBg="1"/>
      <p:bldP spid="24" grpId="0" animBg="1"/>
      <p:bldP spid="25" grpId="0" animBg="1"/>
      <p:bldP spid="26" grpId="0" animBg="1"/>
      <p:bldP spid="31" grpId="0"/>
      <p:bldP spid="6" grpId="0"/>
      <p:bldP spid="7" grpId="0"/>
      <p:bldP spid="10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ÊU ĐỀ">
            <a:extLst>
              <a:ext uri="{FF2B5EF4-FFF2-40B4-BE49-F238E27FC236}">
                <a16:creationId xmlns:a16="http://schemas.microsoft.com/office/drawing/2014/main" id="{AE888425-2F50-4608-A74C-052CD9F6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803" y="232257"/>
            <a:ext cx="5063836" cy="7250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Segoe Script" panose="030B0504020000000003" pitchFamily="66" charset="0"/>
              </a:rPr>
              <a:t>Trò</a:t>
            </a:r>
            <a:r>
              <a:rPr lang="en-US" sz="4400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egoe Script" panose="030B0504020000000003" pitchFamily="66" charset="0"/>
              </a:rPr>
              <a:t>chơi</a:t>
            </a:r>
            <a:r>
              <a:rPr lang="en-US" sz="4400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 ô </a:t>
            </a:r>
            <a:r>
              <a:rPr lang="en-US" sz="4400" dirty="0" err="1" smtClean="0">
                <a:solidFill>
                  <a:srgbClr val="FF0000"/>
                </a:solidFill>
                <a:latin typeface="Segoe Script" panose="030B0504020000000003" pitchFamily="66" charset="0"/>
              </a:rPr>
              <a:t>chữ</a:t>
            </a:r>
            <a:endParaRPr lang="en-US" sz="44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57662"/>
              </p:ext>
            </p:extLst>
          </p:nvPr>
        </p:nvGraphicFramePr>
        <p:xfrm>
          <a:off x="3192483" y="2899216"/>
          <a:ext cx="4627420" cy="623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060">
                  <a:extLst>
                    <a:ext uri="{9D8B030D-6E8A-4147-A177-3AD203B41FA5}">
                      <a16:colId xmlns:a16="http://schemas.microsoft.com/office/drawing/2014/main" val="268455980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13001345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9361918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095212224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814196161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205948114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3489731860"/>
                    </a:ext>
                  </a:extLst>
                </a:gridCol>
              </a:tblGrid>
              <a:tr h="62345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Ụ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6974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14531"/>
              </p:ext>
            </p:extLst>
          </p:nvPr>
        </p:nvGraphicFramePr>
        <p:xfrm>
          <a:off x="4184073" y="2261909"/>
          <a:ext cx="2644240" cy="623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060">
                  <a:extLst>
                    <a:ext uri="{9D8B030D-6E8A-4147-A177-3AD203B41FA5}">
                      <a16:colId xmlns:a16="http://schemas.microsoft.com/office/drawing/2014/main" val="268455980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13001345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9361918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095212224"/>
                    </a:ext>
                  </a:extLst>
                </a:gridCol>
              </a:tblGrid>
              <a:tr h="62345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6974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01443"/>
              </p:ext>
            </p:extLst>
          </p:nvPr>
        </p:nvGraphicFramePr>
        <p:xfrm>
          <a:off x="3751117" y="1624602"/>
          <a:ext cx="3305300" cy="623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060">
                  <a:extLst>
                    <a:ext uri="{9D8B030D-6E8A-4147-A177-3AD203B41FA5}">
                      <a16:colId xmlns:a16="http://schemas.microsoft.com/office/drawing/2014/main" val="268455980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13001345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9361918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095212224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814196161"/>
                    </a:ext>
                  </a:extLst>
                </a:gridCol>
              </a:tblGrid>
              <a:tr h="62345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6974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83878"/>
              </p:ext>
            </p:extLst>
          </p:nvPr>
        </p:nvGraphicFramePr>
        <p:xfrm>
          <a:off x="3192483" y="4201536"/>
          <a:ext cx="4627420" cy="623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060">
                  <a:extLst>
                    <a:ext uri="{9D8B030D-6E8A-4147-A177-3AD203B41FA5}">
                      <a16:colId xmlns:a16="http://schemas.microsoft.com/office/drawing/2014/main" val="268455980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13001345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9361918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095212224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814196161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205948114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3489731860"/>
                    </a:ext>
                  </a:extLst>
                </a:gridCol>
              </a:tblGrid>
              <a:tr h="62345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Ệ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6974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992626"/>
              </p:ext>
            </p:extLst>
          </p:nvPr>
        </p:nvGraphicFramePr>
        <p:xfrm>
          <a:off x="3523013" y="3550376"/>
          <a:ext cx="3966360" cy="623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060">
                  <a:extLst>
                    <a:ext uri="{9D8B030D-6E8A-4147-A177-3AD203B41FA5}">
                      <a16:colId xmlns:a16="http://schemas.microsoft.com/office/drawing/2014/main" val="268455980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13001345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9361918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095212224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814196161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205948114"/>
                    </a:ext>
                  </a:extLst>
                </a:gridCol>
              </a:tblGrid>
              <a:tr h="62345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69749"/>
                  </a:ext>
                </a:extLst>
              </a:tr>
            </a:tbl>
          </a:graphicData>
        </a:graphic>
      </p:graphicFrame>
      <p:sp>
        <p:nvSpPr>
          <p:cNvPr id="12" name="Nút 1"/>
          <p:cNvSpPr/>
          <p:nvPr/>
        </p:nvSpPr>
        <p:spPr>
          <a:xfrm>
            <a:off x="1430420" y="1652308"/>
            <a:ext cx="1059613" cy="595748"/>
          </a:xfrm>
          <a:prstGeom prst="ellipse">
            <a:avLst/>
          </a:prstGeom>
          <a:solidFill>
            <a:schemeClr val="bg2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Nút 2"/>
          <p:cNvSpPr/>
          <p:nvPr/>
        </p:nvSpPr>
        <p:spPr>
          <a:xfrm>
            <a:off x="1430420" y="2303468"/>
            <a:ext cx="1059613" cy="595748"/>
          </a:xfrm>
          <a:prstGeom prst="ellipse">
            <a:avLst/>
          </a:prstGeom>
          <a:solidFill>
            <a:schemeClr val="bg2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Nút 3"/>
          <p:cNvSpPr/>
          <p:nvPr/>
        </p:nvSpPr>
        <p:spPr>
          <a:xfrm>
            <a:off x="1413263" y="2926922"/>
            <a:ext cx="1059613" cy="595748"/>
          </a:xfrm>
          <a:prstGeom prst="ellipse">
            <a:avLst/>
          </a:prstGeom>
          <a:solidFill>
            <a:schemeClr val="bg2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Nút 4"/>
          <p:cNvSpPr/>
          <p:nvPr/>
        </p:nvSpPr>
        <p:spPr>
          <a:xfrm>
            <a:off x="1420190" y="3578082"/>
            <a:ext cx="1059613" cy="595748"/>
          </a:xfrm>
          <a:prstGeom prst="ellipse">
            <a:avLst/>
          </a:prstGeom>
          <a:solidFill>
            <a:schemeClr val="bg2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Nút 5"/>
          <p:cNvSpPr/>
          <p:nvPr/>
        </p:nvSpPr>
        <p:spPr>
          <a:xfrm>
            <a:off x="1413263" y="4201536"/>
            <a:ext cx="1059613" cy="595748"/>
          </a:xfrm>
          <a:prstGeom prst="ellipse">
            <a:avLst/>
          </a:prstGeom>
          <a:solidFill>
            <a:schemeClr val="bg2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0" name="Ngang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095037"/>
              </p:ext>
            </p:extLst>
          </p:nvPr>
        </p:nvGraphicFramePr>
        <p:xfrm>
          <a:off x="3192483" y="4215389"/>
          <a:ext cx="4627420" cy="623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060">
                  <a:extLst>
                    <a:ext uri="{9D8B030D-6E8A-4147-A177-3AD203B41FA5}">
                      <a16:colId xmlns:a16="http://schemas.microsoft.com/office/drawing/2014/main" val="268455980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13001345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9361918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095212224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814196161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205948114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3489731860"/>
                    </a:ext>
                  </a:extLst>
                </a:gridCol>
              </a:tblGrid>
              <a:tr h="6234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69749"/>
                  </a:ext>
                </a:extLst>
              </a:tr>
            </a:tbl>
          </a:graphicData>
        </a:graphic>
      </p:graphicFrame>
      <p:graphicFrame>
        <p:nvGraphicFramePr>
          <p:cNvPr id="17" name="Nga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179345"/>
              </p:ext>
            </p:extLst>
          </p:nvPr>
        </p:nvGraphicFramePr>
        <p:xfrm>
          <a:off x="3192483" y="2913069"/>
          <a:ext cx="4627420" cy="623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060">
                  <a:extLst>
                    <a:ext uri="{9D8B030D-6E8A-4147-A177-3AD203B41FA5}">
                      <a16:colId xmlns:a16="http://schemas.microsoft.com/office/drawing/2014/main" val="268455980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13001345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9361918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095212224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814196161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205948114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3489731860"/>
                    </a:ext>
                  </a:extLst>
                </a:gridCol>
              </a:tblGrid>
              <a:tr h="6234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69749"/>
                  </a:ext>
                </a:extLst>
              </a:tr>
            </a:tbl>
          </a:graphicData>
        </a:graphic>
      </p:graphicFrame>
      <p:graphicFrame>
        <p:nvGraphicFramePr>
          <p:cNvPr id="18" name="Ngang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593407"/>
              </p:ext>
            </p:extLst>
          </p:nvPr>
        </p:nvGraphicFramePr>
        <p:xfrm>
          <a:off x="4184073" y="2275762"/>
          <a:ext cx="2644240" cy="623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060">
                  <a:extLst>
                    <a:ext uri="{9D8B030D-6E8A-4147-A177-3AD203B41FA5}">
                      <a16:colId xmlns:a16="http://schemas.microsoft.com/office/drawing/2014/main" val="268455980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13001345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9361918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095212224"/>
                    </a:ext>
                  </a:extLst>
                </a:gridCol>
              </a:tblGrid>
              <a:tr h="6234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69749"/>
                  </a:ext>
                </a:extLst>
              </a:tr>
            </a:tbl>
          </a:graphicData>
        </a:graphic>
      </p:graphicFrame>
      <p:graphicFrame>
        <p:nvGraphicFramePr>
          <p:cNvPr id="19" name="Ngang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258693"/>
              </p:ext>
            </p:extLst>
          </p:nvPr>
        </p:nvGraphicFramePr>
        <p:xfrm>
          <a:off x="3751117" y="1638455"/>
          <a:ext cx="3305300" cy="623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060">
                  <a:extLst>
                    <a:ext uri="{9D8B030D-6E8A-4147-A177-3AD203B41FA5}">
                      <a16:colId xmlns:a16="http://schemas.microsoft.com/office/drawing/2014/main" val="268455980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13001345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9361918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095212224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814196161"/>
                    </a:ext>
                  </a:extLst>
                </a:gridCol>
              </a:tblGrid>
              <a:tr h="6234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69749"/>
                  </a:ext>
                </a:extLst>
              </a:tr>
            </a:tbl>
          </a:graphicData>
        </a:graphic>
      </p:graphicFrame>
      <p:graphicFrame>
        <p:nvGraphicFramePr>
          <p:cNvPr id="21" name="Ngang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94528"/>
              </p:ext>
            </p:extLst>
          </p:nvPr>
        </p:nvGraphicFramePr>
        <p:xfrm>
          <a:off x="3523013" y="3564229"/>
          <a:ext cx="3966360" cy="623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060">
                  <a:extLst>
                    <a:ext uri="{9D8B030D-6E8A-4147-A177-3AD203B41FA5}">
                      <a16:colId xmlns:a16="http://schemas.microsoft.com/office/drawing/2014/main" val="268455980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130013455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9361918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4095212224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814196161"/>
                    </a:ext>
                  </a:extLst>
                </a:gridCol>
                <a:gridCol w="661060">
                  <a:extLst>
                    <a:ext uri="{9D8B030D-6E8A-4147-A177-3AD203B41FA5}">
                      <a16:colId xmlns:a16="http://schemas.microsoft.com/office/drawing/2014/main" val="205948114"/>
                    </a:ext>
                  </a:extLst>
                </a:gridCol>
              </a:tblGrid>
              <a:tr h="6234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6974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53B5B-17BE-4FD5-A01D-77FAC793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2034" y="6001007"/>
            <a:ext cx="1295400" cy="365125"/>
          </a:xfrm>
        </p:spPr>
        <p:txBody>
          <a:bodyPr/>
          <a:lstStyle/>
          <a:p>
            <a:fld id="{1C0DB9A4-7C00-41BB-B303-4E91C20728D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" name="C1"/>
          <p:cNvSpPr/>
          <p:nvPr/>
        </p:nvSpPr>
        <p:spPr>
          <a:xfrm>
            <a:off x="293667" y="5371788"/>
            <a:ext cx="9442920" cy="11308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nơi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thường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ngồi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sân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chuyện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.</a:t>
            </a:r>
            <a:endParaRPr lang="en-US" sz="2400" b="1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23" name="C2"/>
          <p:cNvSpPr/>
          <p:nvPr/>
        </p:nvSpPr>
        <p:spPr>
          <a:xfrm>
            <a:off x="293667" y="5371788"/>
            <a:ext cx="9442920" cy="11308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2: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thiếu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.</a:t>
            </a:r>
            <a:endParaRPr lang="en-US" sz="2400" b="1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24" name="C3"/>
          <p:cNvSpPr/>
          <p:nvPr/>
        </p:nvSpPr>
        <p:spPr>
          <a:xfrm>
            <a:off x="293667" y="5371788"/>
            <a:ext cx="9442920" cy="11308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3: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hát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nổi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ngợi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ca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ơn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thầy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. </a:t>
            </a:r>
            <a:endParaRPr lang="en-US" sz="2400" b="1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25" name="C4"/>
          <p:cNvSpPr/>
          <p:nvPr/>
        </p:nvSpPr>
        <p:spPr>
          <a:xfrm>
            <a:off x="293667" y="5371788"/>
            <a:ext cx="9442920" cy="11308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gắn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bó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. </a:t>
            </a:r>
            <a:endParaRPr lang="en-US" sz="2400" b="1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26" name="C5"/>
          <p:cNvSpPr/>
          <p:nvPr/>
        </p:nvSpPr>
        <p:spPr>
          <a:xfrm>
            <a:off x="293667" y="5371788"/>
            <a:ext cx="9442920" cy="11308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5: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nơi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cuốn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hay. </a:t>
            </a:r>
            <a:endParaRPr lang="en-US" sz="2400" b="1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3E87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3E87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3E87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3E87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3E8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05E48-BAB5-4B93-A9A2-ED88CDDE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53B5B-17BE-4FD5-A01D-77FAC793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14" descr="Download Free png Common sunflower Petal Download - sunflower png download  - 4724 ... - DLPNG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8"/>
          <a:stretch/>
        </p:blipFill>
        <p:spPr bwMode="auto">
          <a:xfrm>
            <a:off x="0" y="1486629"/>
            <a:ext cx="4769708" cy="53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CFD0D48-696B-4896-8F6F-B19AA59A6AE6}"/>
              </a:ext>
            </a:extLst>
          </p:cNvPr>
          <p:cNvSpPr txBox="1">
            <a:spLocks/>
          </p:cNvSpPr>
          <p:nvPr/>
        </p:nvSpPr>
        <p:spPr>
          <a:xfrm>
            <a:off x="1068946" y="73465"/>
            <a:ext cx="8199745" cy="7109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vi-VN" sz="3200" i="1" u="sng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Bài mở đầu</a:t>
            </a:r>
            <a:r>
              <a:rPr lang="vi-VN" sz="3200" i="1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: </a:t>
            </a:r>
            <a:r>
              <a:rPr lang="en-US" sz="3200" i="1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200" i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Hòa nhập vào môi trường mới</a:t>
            </a:r>
            <a:endParaRPr lang="vi-VN" sz="3200" i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399" y="1263180"/>
            <a:ext cx="8735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u="sng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9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05E48-BAB5-4B93-A9A2-ED88CDDE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53B5B-17BE-4FD5-A01D-77FAC793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14" descr="Download Free png Common sunflower Petal Download - sunflower png download  - 4724 ... - DLPNG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8"/>
          <a:stretch/>
        </p:blipFill>
        <p:spPr bwMode="auto">
          <a:xfrm>
            <a:off x="0" y="1486629"/>
            <a:ext cx="4769708" cy="53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C78681-432E-A44F-AA43-E544F5FF4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070727"/>
              </p:ext>
            </p:extLst>
          </p:nvPr>
        </p:nvGraphicFramePr>
        <p:xfrm>
          <a:off x="303248" y="844173"/>
          <a:ext cx="10499834" cy="4792716"/>
        </p:xfrm>
        <a:graphic>
          <a:graphicData uri="http://schemas.openxmlformats.org/drawingml/2006/table">
            <a:tbl>
              <a:tblPr firstRow="1" firstCol="1" bandRow="1"/>
              <a:tblGrid>
                <a:gridCol w="5016898">
                  <a:extLst>
                    <a:ext uri="{9D8B030D-6E8A-4147-A177-3AD203B41FA5}">
                      <a16:colId xmlns:a16="http://schemas.microsoft.com/office/drawing/2014/main" val="3816500861"/>
                    </a:ext>
                  </a:extLst>
                </a:gridCol>
                <a:gridCol w="5482936">
                  <a:extLst>
                    <a:ext uri="{9D8B030D-6E8A-4147-A177-3AD203B41FA5}">
                      <a16:colId xmlns:a16="http://schemas.microsoft.com/office/drawing/2014/main" val="1772872788"/>
                    </a:ext>
                  </a:extLst>
                </a:gridCol>
              </a:tblGrid>
              <a:tr h="6469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VN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 kiến của em</a:t>
                      </a:r>
                      <a:endParaRPr lang="en-VN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167134"/>
                  </a:ext>
                </a:extLst>
              </a:tr>
              <a:tr h="1381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THCS?</a:t>
                      </a:r>
                      <a:endParaRPr lang="en-V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n-VN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642604"/>
                  </a:ext>
                </a:extLst>
              </a:tr>
              <a:tr h="1381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V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n-VN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815466"/>
                  </a:ext>
                </a:extLst>
              </a:tr>
              <a:tr h="1381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thách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endParaRPr lang="en-US" sz="24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V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n-VN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42361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38200" y="124712"/>
            <a:ext cx="8735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05E48-BAB5-4B93-A9A2-ED88CDDE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53B5B-17BE-4FD5-A01D-77FAC793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14" descr="Download Free png Common sunflower Petal Download - sunflower png download  - 4724 ... - DLPNG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8"/>
          <a:stretch/>
        </p:blipFill>
        <p:spPr bwMode="auto">
          <a:xfrm>
            <a:off x="0" y="1486629"/>
            <a:ext cx="4769708" cy="53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CFD0D48-696B-4896-8F6F-B19AA59A6AE6}"/>
              </a:ext>
            </a:extLst>
          </p:cNvPr>
          <p:cNvSpPr txBox="1">
            <a:spLocks/>
          </p:cNvSpPr>
          <p:nvPr/>
        </p:nvSpPr>
        <p:spPr>
          <a:xfrm>
            <a:off x="1068946" y="73465"/>
            <a:ext cx="8199745" cy="7109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vi-VN" sz="3200" i="1" u="sng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Bài mở đầu</a:t>
            </a:r>
            <a:r>
              <a:rPr lang="vi-VN" sz="3200" i="1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: </a:t>
            </a:r>
            <a:r>
              <a:rPr lang="en-US" sz="3200" i="1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200" i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Hòa nhập vào môi trường mới</a:t>
            </a:r>
            <a:endParaRPr lang="vi-VN" sz="3200" i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399" y="1263180"/>
            <a:ext cx="8735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u="sng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399" y="1972758"/>
            <a:ext cx="8735291" cy="168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508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.....................................................................</a:t>
            </a:r>
          </a:p>
          <a:p>
            <a:pPr marL="342900" marR="508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..............................................................................</a:t>
            </a:r>
          </a:p>
          <a:p>
            <a:pPr marL="342900" marR="508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thử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thách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.............................................................................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1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05E48-BAB5-4B93-A9A2-ED88CDDE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53B5B-17BE-4FD5-A01D-77FAC793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14" descr="Download Free png Common sunflower Petal Download - sunflower png download  - 4724 ... - DLPNG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8"/>
          <a:stretch/>
        </p:blipFill>
        <p:spPr bwMode="auto">
          <a:xfrm>
            <a:off x="0" y="1486629"/>
            <a:ext cx="4769708" cy="53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56" y="1142194"/>
            <a:ext cx="2600794" cy="273707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46409" y="2510733"/>
            <a:ext cx="8735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endParaRPr lang="en-US" sz="3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05E48-BAB5-4B93-A9A2-ED88CDDE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53B5B-17BE-4FD5-A01D-77FAC793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14" descr="Download Free png Common sunflower Petal Download - sunflower png download  - 4724 ... - DLPNG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8"/>
          <a:stretch/>
        </p:blipFill>
        <p:spPr bwMode="auto">
          <a:xfrm>
            <a:off x="0" y="1486629"/>
            <a:ext cx="4769708" cy="53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CFD0D48-696B-4896-8F6F-B19AA59A6AE6}"/>
              </a:ext>
            </a:extLst>
          </p:cNvPr>
          <p:cNvSpPr txBox="1">
            <a:spLocks/>
          </p:cNvSpPr>
          <p:nvPr/>
        </p:nvSpPr>
        <p:spPr>
          <a:xfrm>
            <a:off x="1068946" y="73465"/>
            <a:ext cx="8199745" cy="7109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vi-VN" sz="3200" i="1" u="sng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Bài mở đầu</a:t>
            </a:r>
            <a:r>
              <a:rPr lang="vi-VN" sz="3200" i="1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: </a:t>
            </a:r>
            <a:r>
              <a:rPr lang="en-US" sz="3200" i="1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200" i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Hòa nhập vào môi trường mới</a:t>
            </a:r>
            <a:endParaRPr lang="vi-VN" sz="3200" i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399" y="1263180"/>
            <a:ext cx="8735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u="sng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19045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R="5080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II. </a:t>
            </a:r>
            <a:r>
              <a:rPr lang="en-US" sz="2400" b="1" u="sng" dirty="0" err="1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u="sng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13D9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chặng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946" y="2886897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SGK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4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5B7893-5686-3D4B-BE45-9C99E3333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75942"/>
              </p:ext>
            </p:extLst>
          </p:nvPr>
        </p:nvGraphicFramePr>
        <p:xfrm>
          <a:off x="645439" y="728207"/>
          <a:ext cx="10901124" cy="5401583"/>
        </p:xfrm>
        <a:graphic>
          <a:graphicData uri="http://schemas.openxmlformats.org/drawingml/2006/table">
            <a:tbl>
              <a:tblPr firstRow="1" firstCol="1" bandRow="1"/>
              <a:tblGrid>
                <a:gridCol w="2928899">
                  <a:extLst>
                    <a:ext uri="{9D8B030D-6E8A-4147-A177-3AD203B41FA5}">
                      <a16:colId xmlns:a16="http://schemas.microsoft.com/office/drawing/2014/main" val="3000032044"/>
                    </a:ext>
                  </a:extLst>
                </a:gridCol>
                <a:gridCol w="2692791">
                  <a:extLst>
                    <a:ext uri="{9D8B030D-6E8A-4147-A177-3AD203B41FA5}">
                      <a16:colId xmlns:a16="http://schemas.microsoft.com/office/drawing/2014/main" val="2010653872"/>
                    </a:ext>
                  </a:extLst>
                </a:gridCol>
                <a:gridCol w="2590955">
                  <a:extLst>
                    <a:ext uri="{9D8B030D-6E8A-4147-A177-3AD203B41FA5}">
                      <a16:colId xmlns:a16="http://schemas.microsoft.com/office/drawing/2014/main" val="2292138125"/>
                    </a:ext>
                  </a:extLst>
                </a:gridCol>
                <a:gridCol w="2688479">
                  <a:extLst>
                    <a:ext uri="{9D8B030D-6E8A-4147-A177-3AD203B41FA5}">
                      <a16:colId xmlns:a16="http://schemas.microsoft.com/office/drawing/2014/main" val="4036034032"/>
                    </a:ext>
                  </a:extLst>
                </a:gridCol>
              </a:tblGrid>
              <a:tr h="507859">
                <a:tc rowSpan="2"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98" marR="70298" marT="35149" marB="35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27432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0" i="0" u="none" strike="noStrike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98" marR="70298" marT="35149" marB="35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769187"/>
                  </a:ext>
                </a:extLst>
              </a:tr>
              <a:tr h="444884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nối em với thiên nhiên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nối em với cộng đồng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nối em với chính mình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286721"/>
                  </a:ext>
                </a:extLst>
              </a:tr>
              <a:tr h="444884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Lắng nghe lịch sử nước mình</a:t>
                      </a:r>
                      <a:endParaRPr lang="vi-V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262404"/>
                  </a:ext>
                </a:extLst>
              </a:tr>
              <a:tr h="444884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Miền cổ tích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945727"/>
                  </a:ext>
                </a:extLst>
              </a:tr>
              <a:tr h="444884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Vẻ đẹp quê hương</a:t>
                      </a:r>
                      <a:endParaRPr lang="vi-V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84390"/>
                  </a:ext>
                </a:extLst>
              </a:tr>
              <a:tr h="444884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 trải nghiệm trong đời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525158"/>
                  </a:ext>
                </a:extLst>
              </a:tr>
              <a:tr h="444884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Trò chuyện cùng thiên nhiên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96697"/>
                  </a:ext>
                </a:extLst>
              </a:tr>
              <a:tr h="444884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tựa tinh thần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220202"/>
                  </a:ext>
                </a:extLst>
              </a:tr>
              <a:tr h="444884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 đình yêu thương</a:t>
                      </a:r>
                      <a:endParaRPr lang="vi-V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843346"/>
                  </a:ext>
                </a:extLst>
              </a:tr>
              <a:tr h="444884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 góc nhìn cuộc sống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439293"/>
                  </a:ext>
                </a:extLst>
              </a:tr>
              <a:tr h="444884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Nuôi dưỡng tâm hồn</a:t>
                      </a:r>
                      <a:endParaRPr lang="vi-V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32357"/>
                  </a:ext>
                </a:extLst>
              </a:tr>
              <a:tr h="444884"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 thiên nhiên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43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3" marR="52723" marT="7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50887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59782" y="157941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9782" y="208553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9782" y="253297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2982" y="290577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3564" y="337032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2982" y="379614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8273" y="431936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273" y="476680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2982" y="524521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3564" y="556175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Custom Design">
  <a:themeElements>
    <a:clrScheme name="PGO - Gradient Green">
      <a:dk1>
        <a:srgbClr val="070707"/>
      </a:dk1>
      <a:lt1>
        <a:srgbClr val="F4F4F4"/>
      </a:lt1>
      <a:dk2>
        <a:srgbClr val="A0A0A3"/>
      </a:dk2>
      <a:lt2>
        <a:srgbClr val="E5E5E5"/>
      </a:lt2>
      <a:accent1>
        <a:srgbClr val="023E87"/>
      </a:accent1>
      <a:accent2>
        <a:srgbClr val="005FA9"/>
      </a:accent2>
      <a:accent3>
        <a:srgbClr val="22B297"/>
      </a:accent3>
      <a:accent4>
        <a:srgbClr val="6EC961"/>
      </a:accent4>
      <a:accent5>
        <a:srgbClr val="F0F003"/>
      </a:accent5>
      <a:accent6>
        <a:srgbClr val="88BC2A"/>
      </a:accent6>
      <a:hlink>
        <a:srgbClr val="023E87"/>
      </a:hlink>
      <a:folHlink>
        <a:srgbClr val="88BC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29_T_PGO_Modern-Gradient-16x9.pptx" id="{6D25EAA2-A8B6-4200-B840-DC6F8FCF4EEE}" vid="{51809A91-BFA8-43AC-93D3-C40DB3E78B22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29_T_PGO_Modern-Gradient-16x9.pptx" id="{6D25EAA2-A8B6-4200-B840-DC6F8FCF4EEE}" vid="{6C055339-1542-42A3-B9CE-4EBB07860FA1}"/>
    </a:ext>
  </a:extLst>
</a:theme>
</file>

<file path=ppt/theme/theme3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Mẫu slide cơ bản 19</Template>
  <TotalTime>1605</TotalTime>
  <Words>989</Words>
  <Application>Microsoft Office PowerPoint</Application>
  <PresentationFormat>Widescreen</PresentationFormat>
  <Paragraphs>234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맑은 고딕</vt:lpstr>
      <vt:lpstr>微软雅黑</vt:lpstr>
      <vt:lpstr>SimSun</vt:lpstr>
      <vt:lpstr>SimSun</vt:lpstr>
      <vt:lpstr>Arial</vt:lpstr>
      <vt:lpstr>Calibri</vt:lpstr>
      <vt:lpstr>Calibri Light</vt:lpstr>
      <vt:lpstr>Chivo Light</vt:lpstr>
      <vt:lpstr>等线</vt:lpstr>
      <vt:lpstr>Lato Light</vt:lpstr>
      <vt:lpstr>Open Sans</vt:lpstr>
      <vt:lpstr>Script MT Bold</vt:lpstr>
      <vt:lpstr>Segoe Script</vt:lpstr>
      <vt:lpstr>Times New Roman</vt:lpstr>
      <vt:lpstr>印品黑体</vt:lpstr>
      <vt:lpstr>Custom Design</vt:lpstr>
      <vt:lpstr>Designed by PresentationGO</vt:lpstr>
      <vt:lpstr>Office Theme</vt:lpstr>
      <vt:lpstr>1_Office Theme</vt:lpstr>
      <vt:lpstr>BÀI MỞ ĐẦU:  HÒA NHẬP VÀO  MÔI TRƯỜNG MỚI</vt:lpstr>
      <vt:lpstr>PowerPoint Presentation</vt:lpstr>
      <vt:lpstr>Trò chơi ô chữ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GIỚI THIỆU  CHƯƠNG TRÌNH  VÀ PHƯƠNG PHÁP HỌC</dc:title>
  <dc:creator>pc</dc:creator>
  <dc:description>© Copyright PresentationGo.com</dc:description>
  <cp:lastModifiedBy>pc</cp:lastModifiedBy>
  <cp:revision>68</cp:revision>
  <dcterms:created xsi:type="dcterms:W3CDTF">2021-08-27T07:13:43Z</dcterms:created>
  <dcterms:modified xsi:type="dcterms:W3CDTF">2021-09-21T06:49:14Z</dcterms:modified>
  <cp:category>Templates</cp:category>
</cp:coreProperties>
</file>