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8" r:id="rId12"/>
    <p:sldId id="279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A7093-D21D-4BF1-9504-612716F19EF7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2B0D1-F703-48B6-B810-7084620E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31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10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9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17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55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52D1F-F2CA-4B43-B505-E498EE7BD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2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7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3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1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66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6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73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3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6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A02C6-C00D-4822-881D-D4FEC2C58FF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EF8B4-14DF-4405-94C8-B6A95AB4A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934754"/>
            <a:ext cx="8335368" cy="1470025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LÀM QUEN VỚI CHƯƠNG TRÌNH VÀ NGÔN NGỮ LẬP TRÌNH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457200" y="1199741"/>
            <a:ext cx="1676400" cy="735013"/>
          </a:xfrm>
          <a:prstGeom prst="rect">
            <a:avLst/>
          </a:prstGeom>
          <a:ln/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0840" tIns="44623" rIns="90840" bIns="44623" numCol="1" anchor="b" anchorCtr="0" compatLnSpc="1">
            <a:prstTxWarp prst="textNoShape">
              <a:avLst/>
            </a:prstTxWarp>
          </a:bodyPr>
          <a:lstStyle>
            <a:lvl1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charset="0"/>
                <a:ea typeface="+mj-ea"/>
                <a:cs typeface="+mj-cs"/>
              </a:defRPr>
            </a:lvl1pPr>
            <a:lvl2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2pPr>
            <a:lvl3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3pPr>
            <a:lvl4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4pPr>
            <a:lvl5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5pPr>
            <a:lvl6pPr marL="4572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Bài</a:t>
            </a:r>
            <a:r>
              <a:rPr lang="en-US" b="1" smtClean="0">
                <a:solidFill>
                  <a:schemeClr val="bg1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93407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81000" y="990600"/>
            <a:ext cx="8305800" cy="387798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</a:t>
            </a:r>
            <a:r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endParaRPr lang="en-US" sz="1200" b="1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Từ </a:t>
            </a:r>
            <a:r>
              <a:rPr lang="vi-VN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khoá: 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 những từ dành riêng, không được dùng các từ khoá này cho bất kì mục đích nào khác ngoài mục đích sử dụng do ngôn ngữ lập trình quy định.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Một </a:t>
            </a:r>
            <a:r>
              <a:rPr lang="en-US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số từ khoá trong 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Pascal</a:t>
            </a:r>
            <a:r>
              <a:rPr lang="en-US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Program, uses, 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begin</a:t>
            </a:r>
            <a:r>
              <a:rPr lang="en-US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end…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Từ khoá và tên</a:t>
            </a:r>
          </a:p>
        </p:txBody>
      </p:sp>
    </p:spTree>
    <p:extLst>
      <p:ext uri="{BB962C8B-B14F-4D97-AF65-F5344CB8AC3E}">
        <p14:creationId xmlns:p14="http://schemas.microsoft.com/office/powerpoint/2010/main" val="79366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81000" y="990600"/>
            <a:ext cx="8305800" cy="53678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</a:t>
            </a:r>
            <a:r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endParaRPr lang="en-US" sz="1200" b="1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vi-VN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người lập trình 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phải tuân thủ theo các quy tắc 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của ngôn ngữ lập trình 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cũng như của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chương trình dịch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và thoả mãn:</a:t>
            </a:r>
          </a:p>
          <a:p>
            <a:pPr algn="just">
              <a:lnSpc>
                <a:spcPct val="150000"/>
              </a:lnSpc>
            </a:pPr>
            <a:r>
              <a:rPr lang="en-US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+ Tên khác nhau tương ứng với những đại lượng khác nhau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+ Tên không được trùng với từ khoá.</a:t>
            </a:r>
            <a:endParaRPr lang="vi-VN" sz="2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Từ khoá và tên</a:t>
            </a:r>
          </a:p>
        </p:txBody>
      </p:sp>
    </p:spTree>
    <p:extLst>
      <p:ext uri="{BB962C8B-B14F-4D97-AF65-F5344CB8AC3E}">
        <p14:creationId xmlns:p14="http://schemas.microsoft.com/office/powerpoint/2010/main" val="9014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81000" y="990600"/>
            <a:ext cx="8305800" cy="295465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US" sz="1200" b="1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Tên </a:t>
            </a:r>
            <a:r>
              <a:rPr lang="vi-VN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hợp lệ trong ngôn ngữ lập trình Pascal không được bắt đầu bằng chữ số và không được chứa các dấu cách (kí tự trống</a:t>
            </a: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các 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kí </a:t>
            </a:r>
            <a:r>
              <a:rPr lang="en-US"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tự: +, -, *, ?, !, @,.,  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...</a:t>
            </a:r>
            <a:endParaRPr lang="vi-VN" sz="2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Từ khoá và tên</a:t>
            </a:r>
          </a:p>
        </p:txBody>
      </p:sp>
    </p:spTree>
    <p:extLst>
      <p:ext uri="{BB962C8B-B14F-4D97-AF65-F5344CB8AC3E}">
        <p14:creationId xmlns:p14="http://schemas.microsoft.com/office/powerpoint/2010/main" val="383599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5410199" y="914400"/>
            <a:ext cx="3369205" cy="2819400"/>
          </a:xfrm>
          <a:prstGeom prst="cloudCallout">
            <a:avLst>
              <a:gd name="adj1" fmla="val 32583"/>
              <a:gd name="adj2" fmla="val 81681"/>
            </a:avLst>
          </a:prstGeom>
          <a:gradFill rotWithShape="1">
            <a:gsLst>
              <a:gs pos="0">
                <a:schemeClr val="bg1"/>
              </a:gs>
              <a:gs pos="100000">
                <a:srgbClr val="FFA9D4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745111" y="1325446"/>
            <a:ext cx="252711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vi-VN" sz="2400"/>
              <a:t>Một chương trình viết bằng ngôn ngữ lập trình  có cấu trúc như thế nào nhỉ</a:t>
            </a:r>
            <a:r>
              <a:rPr lang="vi-VN" sz="2400" smtClean="0"/>
              <a:t>?</a:t>
            </a:r>
            <a:endParaRPr lang="vi-VN" sz="2400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284848" y="3686175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556310" y="4095750"/>
            <a:ext cx="793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765860" y="4400550"/>
            <a:ext cx="5334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93510" y="4648200"/>
            <a:ext cx="670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/>
              <a:t>- Phần khai báo có thể có hoặc không</a:t>
            </a:r>
            <a:r>
              <a:rPr lang="en-US" sz="2400" b="1" smtClean="0"/>
              <a:t>.</a:t>
            </a:r>
            <a:endParaRPr lang="en-US" sz="2400" b="1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381000" y="5305651"/>
            <a:ext cx="65405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sz="2400" b="1"/>
              <a:t>- Phần thân chương trình </a:t>
            </a:r>
            <a:r>
              <a:rPr lang="vi-VN" sz="2400" b="1" smtClean="0"/>
              <a:t>bắt </a:t>
            </a:r>
            <a:r>
              <a:rPr lang="vi-VN" sz="2400" b="1"/>
              <a:t>buộc phải có</a:t>
            </a:r>
            <a:r>
              <a:rPr lang="vi-VN" sz="2400" b="1" smtClean="0"/>
              <a:t>.</a:t>
            </a:r>
            <a:endParaRPr lang="vi-VN" sz="2400" b="1"/>
          </a:p>
        </p:txBody>
      </p: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7010401" y="4800600"/>
            <a:ext cx="1954402" cy="1734403"/>
            <a:chOff x="4242" y="2064"/>
            <a:chExt cx="1518" cy="1535"/>
          </a:xfrm>
        </p:grpSpPr>
        <p:pic>
          <p:nvPicPr>
            <p:cNvPr id="14" name="Picture 17" descr="5091875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2" y="2064"/>
              <a:ext cx="1518" cy="1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8" descr="MCj03982190000[1]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282"/>
              <a:ext cx="120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357663" y="2779693"/>
            <a:ext cx="5016689" cy="954107"/>
          </a:xfrm>
          <a:prstGeom prst="rect">
            <a:avLst/>
          </a:prstGeom>
          <a:gradFill rotWithShape="1">
            <a:gsLst>
              <a:gs pos="0">
                <a:srgbClr val="93FFFF"/>
              </a:gs>
              <a:gs pos="50000">
                <a:schemeClr val="bg1"/>
              </a:gs>
              <a:gs pos="100000">
                <a:srgbClr val="93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[&lt;Phần khai báo&gt;]</a:t>
            </a:r>
          </a:p>
          <a:p>
            <a:pPr algn="ctr"/>
            <a:r>
              <a:rPr lang="vi-VN" sz="2800" b="1">
                <a:solidFill>
                  <a:srgbClr val="FF0000"/>
                </a:solidFill>
              </a:rPr>
              <a:t>&lt;Phần thân chương trình</a:t>
            </a:r>
            <a:r>
              <a:rPr lang="vi-VN" sz="2800" b="1" smtClean="0">
                <a:solidFill>
                  <a:srgbClr val="FF0000"/>
                </a:solidFill>
              </a:rPr>
              <a:t>&gt;</a:t>
            </a:r>
            <a:endParaRPr lang="vi-VN" sz="2800" b="1">
              <a:solidFill>
                <a:srgbClr val="FF0000"/>
              </a:solidFill>
            </a:endParaRP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275523" y="1247753"/>
            <a:ext cx="4267200" cy="138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vi-VN" sz="2400" b="1">
                <a:solidFill>
                  <a:srgbClr val="000099"/>
                </a:solidFill>
              </a:rPr>
              <a:t>Cấu trúc chung của mọi chương trình gồm hai phần</a:t>
            </a:r>
            <a:r>
              <a:rPr lang="vi-VN" sz="2400" b="1" smtClean="0">
                <a:solidFill>
                  <a:srgbClr val="000099"/>
                </a:solidFill>
              </a:rPr>
              <a:t>:</a:t>
            </a:r>
            <a:endParaRPr lang="vi-VN" sz="2400" b="1">
              <a:solidFill>
                <a:srgbClr val="000099"/>
              </a:solidFill>
            </a:endParaRP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393510" y="4114800"/>
            <a:ext cx="17383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Symbol" pitchFamily="18" charset="2"/>
              <a:buNone/>
            </a:pPr>
            <a:r>
              <a:rPr lang="en-US" sz="2400" b="1" i="1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Trong đó:</a:t>
            </a:r>
            <a:endParaRPr lang="en-US" sz="2400" b="1" i="1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Cấu trúc chung của chương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44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 animBg="1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28600" y="1017171"/>
            <a:ext cx="3048000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pt-BR" sz="28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Phần khai báo</a:t>
            </a:r>
            <a:endParaRPr lang="en-US" sz="28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609600" y="1507331"/>
            <a:ext cx="4914900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290513" indent="-29051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0000FF"/>
              </a:buClr>
              <a:buSzPct val="70000"/>
              <a:buBlip>
                <a:blip r:embed="rId4"/>
              </a:buBlip>
              <a:defRPr/>
            </a:pPr>
            <a:r>
              <a:rPr lang="vi-VN" sz="2400" b="1">
                <a:latin typeface="Arial" pitchFamily="34" charset="0"/>
                <a:cs typeface="Arial" pitchFamily="34" charset="0"/>
              </a:rPr>
              <a:t>Khai báo tên chương </a:t>
            </a:r>
            <a:r>
              <a:rPr lang="vi-VN" sz="2400" b="1" smtClean="0">
                <a:latin typeface="Arial" pitchFamily="34" charset="0"/>
                <a:cs typeface="Arial" pitchFamily="34" charset="0"/>
              </a:rPr>
              <a:t>trình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609600" y="1964598"/>
            <a:ext cx="8001000" cy="87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290513" indent="-29051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0000FF"/>
              </a:buClr>
              <a:buSzPct val="70000"/>
              <a:buBlip>
                <a:blip r:embed="rId4"/>
              </a:buBlip>
              <a:defRPr/>
            </a:pPr>
            <a:r>
              <a:rPr lang="vi-VN" sz="2400" b="1">
                <a:latin typeface="Arial" pitchFamily="34" charset="0"/>
                <a:cs typeface="Arial" pitchFamily="34" charset="0"/>
              </a:rPr>
              <a:t>Khai báo các thư viện: </a:t>
            </a:r>
            <a:r>
              <a:rPr lang="vi-VN" sz="2400" b="1" i="1">
                <a:latin typeface="Arial" pitchFamily="34" charset="0"/>
                <a:cs typeface="Arial" pitchFamily="34" charset="0"/>
              </a:rPr>
              <a:t>chứa các lệnh viết sẵn có thể dùng trong chương trình.</a:t>
            </a:r>
            <a:r>
              <a:rPr lang="vi-VN" sz="2400">
                <a:latin typeface="Arial" pitchFamily="34" charset="0"/>
                <a:cs typeface="Arial" pitchFamily="34" charset="0"/>
              </a:rPr>
              <a:t> 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609600" y="2806008"/>
            <a:ext cx="4572000" cy="498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290513" indent="-29051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0000FF"/>
              </a:buClr>
              <a:buSzPct val="70000"/>
              <a:buFontTx/>
              <a:buBlip>
                <a:blip r:embed="rId4"/>
              </a:buBlip>
              <a:defRPr/>
            </a:pPr>
            <a:r>
              <a:rPr lang="pt-BR" sz="2400" b="1">
                <a:latin typeface="Arial" pitchFamily="34" charset="0"/>
                <a:cs typeface="Arial" pitchFamily="34" charset="0"/>
              </a:rPr>
              <a:t>Các khai báo khác</a:t>
            </a:r>
            <a:r>
              <a:rPr lang="pt-BR" sz="2400" b="1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228600" y="3396091"/>
            <a:ext cx="5562600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vi-VN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Phần thân chương trình</a:t>
            </a:r>
            <a:endParaRPr lang="en-US" sz="28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85800" y="3952549"/>
            <a:ext cx="7467600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defRPr/>
            </a:pPr>
            <a:r>
              <a:rPr lang="pt-BR" sz="2400" b="1">
                <a:latin typeface="Arial" pitchFamily="34" charset="0"/>
                <a:cs typeface="Arial" pitchFamily="34" charset="0"/>
              </a:rPr>
              <a:t>Gồm các câu lệnh mà máy tính cần thực hiện</a:t>
            </a:r>
            <a:r>
              <a:rPr lang="pt-BR" sz="24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36779" y="5072679"/>
            <a:ext cx="0" cy="352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16"/>
          <p:cNvSpPr>
            <a:spLocks noChangeShapeType="1"/>
          </p:cNvSpPr>
          <p:nvPr/>
        </p:nvSpPr>
        <p:spPr bwMode="auto">
          <a:xfrm>
            <a:off x="4529919" y="5083380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>
            <a:off x="4531056" y="5416044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18"/>
          <p:cNvSpPr>
            <a:spLocks noChangeShapeType="1"/>
          </p:cNvSpPr>
          <p:nvPr/>
        </p:nvSpPr>
        <p:spPr bwMode="auto">
          <a:xfrm>
            <a:off x="4531056" y="5689311"/>
            <a:ext cx="0" cy="72095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>
            <a:off x="4519826" y="5689311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20"/>
          <p:cNvSpPr>
            <a:spLocks noChangeShapeType="1"/>
          </p:cNvSpPr>
          <p:nvPr/>
        </p:nvSpPr>
        <p:spPr bwMode="auto">
          <a:xfrm>
            <a:off x="4533900" y="6410269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21"/>
          <p:cNvSpPr>
            <a:spLocks noChangeShapeType="1"/>
          </p:cNvSpPr>
          <p:nvPr/>
        </p:nvSpPr>
        <p:spPr bwMode="auto">
          <a:xfrm>
            <a:off x="4018127" y="5234358"/>
            <a:ext cx="533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22"/>
          <p:cNvSpPr>
            <a:spLocks noChangeShapeType="1"/>
          </p:cNvSpPr>
          <p:nvPr/>
        </p:nvSpPr>
        <p:spPr bwMode="auto">
          <a:xfrm>
            <a:off x="4011304" y="6065571"/>
            <a:ext cx="533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1944309" y="5006301"/>
            <a:ext cx="2209800" cy="406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290513" indent="-29051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0000FF"/>
              </a:buClr>
              <a:defRPr/>
            </a:pPr>
            <a:r>
              <a:rPr lang="pt-BR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Phần khai báo  </a:t>
            </a:r>
            <a:endParaRPr lang="en-US" sz="2000" b="1" i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685800" y="5869753"/>
            <a:ext cx="33255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pt-BR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Phần </a:t>
            </a:r>
            <a:r>
              <a:rPr lang="pt-BR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 </a:t>
            </a:r>
            <a:r>
              <a:rPr lang="vi-VN" sz="2000" b="1" i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chương </a:t>
            </a:r>
            <a:r>
              <a:rPr lang="vi-VN" sz="2000" b="1" i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trình  </a:t>
            </a:r>
            <a:endParaRPr lang="en-US" sz="2000" b="1" i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304800" y="4718894"/>
            <a:ext cx="14478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None/>
              <a:defRPr/>
            </a:pPr>
            <a:r>
              <a:rPr lang="pt-BR" sz="2400" b="1" i="1">
                <a:solidFill>
                  <a:srgbClr val="0000FF"/>
                </a:solidFill>
                <a:latin typeface=".VnArial" pitchFamily="34" charset="0"/>
              </a:rPr>
              <a:t>VÝ dô:</a:t>
            </a:r>
            <a:endParaRPr lang="en-US" sz="2400" b="1" i="1">
              <a:solidFill>
                <a:srgbClr val="0000FF"/>
              </a:solidFill>
              <a:latin typeface=".VnArial" pitchFamily="34" charset="0"/>
            </a:endParaRPr>
          </a:p>
        </p:txBody>
      </p:sp>
      <p:graphicFrame>
        <p:nvGraphicFramePr>
          <p:cNvPr id="3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37125"/>
              </p:ext>
            </p:extLst>
          </p:nvPr>
        </p:nvGraphicFramePr>
        <p:xfrm>
          <a:off x="4679476" y="4648200"/>
          <a:ext cx="3924300" cy="196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PBrush" r:id="rId5" imgW="6200000" imgH="3153215" progId="">
                  <p:embed/>
                </p:oleObj>
              </mc:Choice>
              <mc:Fallback>
                <p:oleObj name="PBrush" r:id="rId5" imgW="6200000" imgH="315321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476" y="4648200"/>
                        <a:ext cx="3924300" cy="1969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4682319" y="4881274"/>
            <a:ext cx="3962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Program </a:t>
            </a:r>
            <a:r>
              <a:rPr lang="en-US" sz="2000" b="1">
                <a:solidFill>
                  <a:srgbClr val="FFFF00"/>
                </a:solidFill>
              </a:rPr>
              <a:t>CT_Dau_tien;</a:t>
            </a:r>
          </a:p>
          <a:p>
            <a:r>
              <a:rPr lang="en-US" sz="2000" b="1">
                <a:solidFill>
                  <a:schemeClr val="bg1"/>
                </a:solidFill>
              </a:rPr>
              <a:t>Uses </a:t>
            </a:r>
            <a:r>
              <a:rPr lang="en-US" sz="2000" b="1">
                <a:solidFill>
                  <a:srgbClr val="E8EE04"/>
                </a:solidFill>
              </a:rPr>
              <a:t>crt;</a:t>
            </a:r>
          </a:p>
          <a:p>
            <a:r>
              <a:rPr lang="en-US" sz="2000" b="1">
                <a:solidFill>
                  <a:schemeClr val="bg1"/>
                </a:solidFill>
              </a:rPr>
              <a:t>Begin</a:t>
            </a:r>
          </a:p>
          <a:p>
            <a:r>
              <a:rPr lang="en-US" sz="2000" b="1">
                <a:solidFill>
                  <a:schemeClr val="bg1"/>
                </a:solidFill>
              </a:rPr>
              <a:t>        Writeln</a:t>
            </a:r>
            <a:r>
              <a:rPr lang="en-US" sz="2000" b="1">
                <a:solidFill>
                  <a:srgbClr val="FFFF00"/>
                </a:solidFill>
              </a:rPr>
              <a:t>(‘CHAO CAC BAN’);</a:t>
            </a:r>
          </a:p>
          <a:p>
            <a:r>
              <a:rPr lang="en-US" sz="2000" b="1">
                <a:solidFill>
                  <a:schemeClr val="bg1"/>
                </a:solidFill>
              </a:rPr>
              <a:t>End</a:t>
            </a:r>
            <a:r>
              <a:rPr lang="en-US" sz="2000" b="1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Cấu trúc chung của chương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97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4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40"/>
                            </p:stCondLst>
                            <p:childTnLst>
                              <p:par>
                                <p:cTn id="6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107457"/>
            <a:ext cx="8305800" cy="499912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ts val="3500"/>
              </a:lnSpc>
            </a:pP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</a:t>
            </a:r>
          </a:p>
          <a:p>
            <a:pPr algn="just">
              <a:lnSpc>
                <a:spcPts val="3500"/>
              </a:lnSpc>
            </a:pPr>
            <a:r>
              <a:rPr lang="vi-VN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Cấu trúc chung của mọi chương trình gồm hai phần:</a:t>
            </a: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 algn="just">
              <a:lnSpc>
                <a:spcPts val="3500"/>
              </a:lnSpc>
            </a:pP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+ Phần khai báo: khai báo tên chương trình, khai báo thư viện và một số khai báo khác.</a:t>
            </a:r>
            <a:r>
              <a:rPr lang="nl-NL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Phần khai báo có thể có hoặc không. Tuy nhiên, nếu có thì nó phải đặt trước phần thân chương trình.</a:t>
            </a:r>
            <a:endParaRPr lang="vi-VN" sz="2800" b="1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ts val="3500"/>
              </a:lnSpc>
            </a:pPr>
            <a:r>
              <a:rPr lang="en-US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+ Phần thân chương trình: Gồm các câu lệnh mà máy tính cần thực hiện. Đây là phần bắt buộc phải có.</a:t>
            </a:r>
            <a:endParaRPr lang="en-US" sz="2800" b="1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Cấu trúc chung của chương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85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304800" y="1611313"/>
            <a:ext cx="3886200" cy="2514600"/>
            <a:chOff x="0" y="480"/>
            <a:chExt cx="2640" cy="1584"/>
          </a:xfrm>
        </p:grpSpPr>
        <p:sp>
          <p:nvSpPr>
            <p:cNvPr id="6" name="AutoShape 9"/>
            <p:cNvSpPr>
              <a:spLocks noChangeArrowheads="1"/>
            </p:cNvSpPr>
            <p:nvPr/>
          </p:nvSpPr>
          <p:spPr bwMode="auto">
            <a:xfrm>
              <a:off x="0" y="480"/>
              <a:ext cx="2640" cy="1584"/>
            </a:xfrm>
            <a:prstGeom prst="cloudCallout">
              <a:avLst>
                <a:gd name="adj1" fmla="val -29583"/>
                <a:gd name="adj2" fmla="val 79986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CC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en-US" sz="2800">
                <a:solidFill>
                  <a:schemeClr val="bg2"/>
                </a:solidFill>
                <a:latin typeface=".VnAristote" pitchFamily="34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348" y="656"/>
              <a:ext cx="1944" cy="10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>
                <a:lnSpc>
                  <a:spcPct val="90000"/>
                </a:lnSpc>
              </a:pPr>
              <a:r>
                <a:rPr lang="en-US" sz="2800">
                  <a:solidFill>
                    <a:schemeClr val="accent5">
                      <a:lumMod val="50000"/>
                    </a:schemeClr>
                  </a:solidFill>
                </a:rPr>
                <a:t>Hãy cùng làm quen với một ngôn ngữ lập trình – </a:t>
              </a:r>
              <a:r>
                <a:rPr lang="en-US" sz="2800" b="1">
                  <a:solidFill>
                    <a:schemeClr val="accent5">
                      <a:lumMod val="50000"/>
                    </a:schemeClr>
                  </a:solidFill>
                </a:rPr>
                <a:t>Ngôn ngữ Pascal</a:t>
              </a:r>
              <a:r>
                <a:rPr lang="en-US" sz="2800" b="1" smtClean="0">
                  <a:solidFill>
                    <a:schemeClr val="accent5">
                      <a:lumMod val="50000"/>
                    </a:schemeClr>
                  </a:solidFill>
                </a:rPr>
                <a:t>!</a:t>
              </a:r>
              <a:endParaRPr lang="en-US" sz="28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pic>
        <p:nvPicPr>
          <p:cNvPr id="9" name="Picture 12" descr="Pictur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16513"/>
            <a:ext cx="1398588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4419600" y="1973484"/>
            <a:ext cx="4495800" cy="147752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defRPr/>
            </a:pPr>
            <a:r>
              <a:rPr lang="vi-VN" sz="2800" b="1">
                <a:latin typeface="Arial" pitchFamily="34" charset="0"/>
                <a:cs typeface="Arial" pitchFamily="34" charset="0"/>
              </a:rPr>
              <a:t>Máy tính cần được cài đặt môi trường lập trình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vi-VN" sz="28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>
                <a:latin typeface="Arial" pitchFamily="34" charset="0"/>
                <a:cs typeface="Arial" pitchFamily="34" charset="0"/>
              </a:rPr>
              <a:t>ngôn ngữ Pascal</a:t>
            </a:r>
            <a:r>
              <a:rPr lang="vi-VN" sz="28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1621" y="3894138"/>
            <a:ext cx="539115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Ví dụ về ngôn ngữ lập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26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24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81000" y="1169571"/>
            <a:ext cx="5943600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vi-VN"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Soạn thảo chương </a:t>
            </a:r>
            <a:r>
              <a:rPr lang="vi-VN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trình</a:t>
            </a:r>
            <a:endParaRPr lang="en-US" sz="28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762000" y="1804236"/>
            <a:ext cx="8077200" cy="1003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defRPr/>
            </a:pPr>
            <a:r>
              <a:rPr lang="vi-VN" sz="2800" b="1">
                <a:latin typeface="Arial" pitchFamily="34" charset="0"/>
                <a:cs typeface="Arial" pitchFamily="34" charset="0"/>
              </a:rPr>
              <a:t>Trong cửa sổ chương trình dùng bàn phím để soạn thảo chương trình</a:t>
            </a:r>
            <a:r>
              <a:rPr lang="vi-VN" sz="28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911124"/>
              </p:ext>
            </p:extLst>
          </p:nvPr>
        </p:nvGraphicFramePr>
        <p:xfrm>
          <a:off x="1371600" y="3070226"/>
          <a:ext cx="6019800" cy="339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Bitmap Image" r:id="rId4" imgW="6200000" imgH="3153215" progId="Paint.Picture">
                  <p:embed/>
                </p:oleObj>
              </mc:Choice>
              <mc:Fallback>
                <p:oleObj name="Bitmap Image" r:id="rId4" imgW="6200000" imgH="315321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070226"/>
                        <a:ext cx="6019800" cy="339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1524000" y="3778250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Program </a:t>
            </a:r>
            <a:r>
              <a:rPr lang="en-US" sz="2000" b="1">
                <a:solidFill>
                  <a:srgbClr val="FFFF00"/>
                </a:solidFill>
              </a:rPr>
              <a:t>vd1;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538288" y="5414963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End</a:t>
            </a:r>
            <a:r>
              <a:rPr lang="en-US" sz="2000" b="1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1524000" y="4143375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Uses  </a:t>
            </a:r>
            <a:r>
              <a:rPr lang="en-US" sz="2000" b="1">
                <a:solidFill>
                  <a:srgbClr val="E8EE04"/>
                </a:solidFill>
              </a:rPr>
              <a:t>Crt;</a:t>
            </a: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1538288" y="4562475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Begin</a:t>
            </a: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1828800" y="4968875"/>
            <a:ext cx="36576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100" b="1">
                <a:solidFill>
                  <a:srgbClr val="FFFF00"/>
                </a:solidFill>
              </a:rPr>
              <a:t>Writeln</a:t>
            </a:r>
            <a:r>
              <a:rPr lang="en-US" sz="2000" b="1">
                <a:solidFill>
                  <a:srgbClr val="FFFF00"/>
                </a:solidFill>
              </a:rPr>
              <a:t>(‘CHAO CAC BAN’);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Ví dụ về ngôn ngữ lập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2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8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4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8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85800" y="1676400"/>
            <a:ext cx="487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31775" indent="-231775" algn="just">
              <a:buFont typeface=".VnSouthern" pitchFamily="34" charset="0"/>
              <a:buChar char="–"/>
            </a:pPr>
            <a:r>
              <a:rPr lang="en-US" sz="2400" b="1">
                <a:latin typeface="Arial" pitchFamily="34" charset="0"/>
                <a:cs typeface="Arial" pitchFamily="34" charset="0"/>
              </a:rPr>
              <a:t> Nhấn tổ hợp phím Alt + F9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405581" y="1052702"/>
            <a:ext cx="4648200" cy="52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vi-VN"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Dịch chương </a:t>
            </a:r>
            <a:r>
              <a:rPr lang="vi-VN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trình</a:t>
            </a:r>
            <a:endParaRPr lang="en-US" sz="28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685800" y="2087563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7663" indent="-347663" algn="just">
              <a:buFont typeface=".VnSouthern" pitchFamily="34" charset="0"/>
              <a:buChar char="–"/>
            </a:pPr>
            <a:r>
              <a:rPr lang="vi-VN" sz="2400" b="1">
                <a:latin typeface="Arial" pitchFamily="34" charset="0"/>
                <a:cs typeface="Arial" pitchFamily="34" charset="0"/>
              </a:rPr>
              <a:t>Chương trình dịch sẽ kiểm tra lỗi chính tả và cú </a:t>
            </a:r>
            <a:r>
              <a:rPr lang="vi-VN" sz="2400" b="1" smtClean="0">
                <a:latin typeface="Arial" pitchFamily="34" charset="0"/>
                <a:cs typeface="Arial" pitchFamily="34" charset="0"/>
              </a:rPr>
              <a:t>pháp.</a:t>
            </a:r>
            <a:endParaRPr lang="vi-VN" sz="24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51" y="3124200"/>
            <a:ext cx="6781800" cy="341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Ví dụ về ngôn ngữ lập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46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6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1264141"/>
            <a:ext cx="4648200" cy="52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vi-VN"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Chạy chương </a:t>
            </a:r>
            <a:r>
              <a:rPr lang="vi-VN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trình</a:t>
            </a:r>
            <a:endParaRPr lang="en-US" sz="28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85800" y="1981200"/>
            <a:ext cx="441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31775" indent="-231775" algn="just"/>
            <a:r>
              <a:rPr lang="en-US" sz="2400" b="1">
                <a:latin typeface="Arial" pitchFamily="34" charset="0"/>
                <a:cs typeface="Arial" pitchFamily="34" charset="0"/>
              </a:rPr>
              <a:t> Nhấn tổ hợp phím Ctrl + F9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71600" y="2586335"/>
            <a:ext cx="7236378" cy="52322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115888" indent="-115888" algn="ctr"/>
            <a:r>
              <a:rPr lang="vi-VN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Màn hình hiện kết quả của chương trình: 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457200" y="2362200"/>
            <a:ext cx="304800" cy="685800"/>
          </a:xfrm>
          <a:prstGeom prst="curvedRightArrow">
            <a:avLst>
              <a:gd name="adj1" fmla="val 45000"/>
              <a:gd name="adj2" fmla="val 90000"/>
              <a:gd name="adj3" fmla="val 33333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877" y="3429000"/>
            <a:ext cx="647328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Ví dụ về ngôn ngữ lập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8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40"/>
                            </p:stCondLst>
                            <p:childTnLst>
                              <p:par>
                                <p:cTn id="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4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4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24"/>
          <p:cNvGrpSpPr>
            <a:grpSpLocks/>
          </p:cNvGrpSpPr>
          <p:nvPr/>
        </p:nvGrpSpPr>
        <p:grpSpPr bwMode="auto">
          <a:xfrm>
            <a:off x="5105236" y="2819400"/>
            <a:ext cx="3429000" cy="1989945"/>
            <a:chOff x="3168" y="1392"/>
            <a:chExt cx="2160" cy="1152"/>
          </a:xfrm>
        </p:grpSpPr>
        <p:sp>
          <p:nvSpPr>
            <p:cNvPr id="18" name="AutoShape 8"/>
            <p:cNvSpPr>
              <a:spLocks noChangeArrowheads="1"/>
            </p:cNvSpPr>
            <p:nvPr/>
          </p:nvSpPr>
          <p:spPr bwMode="auto">
            <a:xfrm flipH="1">
              <a:off x="3168" y="1392"/>
              <a:ext cx="2160" cy="1152"/>
            </a:xfrm>
            <a:prstGeom prst="wedgeRoundRectCallout">
              <a:avLst>
                <a:gd name="adj1" fmla="val -40370"/>
                <a:gd name="adj2" fmla="val 90625"/>
                <a:gd name="adj3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000"/>
            </a:p>
          </p:txBody>
        </p:sp>
        <p:sp>
          <p:nvSpPr>
            <p:cNvPr id="19" name="Text Box 9"/>
            <p:cNvSpPr txBox="1">
              <a:spLocks noChangeArrowheads="1"/>
            </p:cNvSpPr>
            <p:nvPr/>
          </p:nvSpPr>
          <p:spPr bwMode="auto">
            <a:xfrm>
              <a:off x="3216" y="1493"/>
              <a:ext cx="2051" cy="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174625" indent="-17462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2900" indent="-342900" algn="just">
                <a:buFont typeface="Arial" pitchFamily="34" charset="0"/>
                <a:buChar char="•"/>
              </a:pPr>
              <a:r>
                <a:rPr lang="en-US" sz="2400" b="1" i="1" smtClean="0">
                  <a:solidFill>
                    <a:schemeClr val="bg1"/>
                  </a:solidFill>
                </a:rPr>
                <a:t>Bảng </a:t>
              </a:r>
              <a:r>
                <a:rPr lang="en-US" sz="2400" b="1" i="1">
                  <a:solidFill>
                    <a:schemeClr val="bg1"/>
                  </a:solidFill>
                </a:rPr>
                <a:t>các chữ cái.</a:t>
              </a:r>
              <a:endParaRPr lang="en-US" sz="2400" b="1">
                <a:solidFill>
                  <a:schemeClr val="bg1"/>
                </a:solidFill>
              </a:endParaRPr>
            </a:p>
            <a:p>
              <a:pPr marL="342900" indent="-342900" algn="just">
                <a:buFont typeface="Arial" pitchFamily="34" charset="0"/>
                <a:buChar char="•"/>
              </a:pPr>
              <a:r>
                <a:rPr lang="vi-VN" sz="2400" b="1" i="1">
                  <a:solidFill>
                    <a:schemeClr val="bg1"/>
                  </a:solidFill>
                </a:rPr>
                <a:t>Các quy tắc ngữ pháp để viết từ và câu</a:t>
              </a:r>
              <a:r>
                <a:rPr lang="vi-VN" sz="2400" b="1" i="1" smtClean="0">
                  <a:solidFill>
                    <a:schemeClr val="bg1"/>
                  </a:solidFill>
                </a:rPr>
                <a:t>.</a:t>
              </a:r>
              <a:endParaRPr lang="vi-VN" sz="2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1"/>
          <p:cNvGrpSpPr>
            <a:grpSpLocks/>
          </p:cNvGrpSpPr>
          <p:nvPr/>
        </p:nvGrpSpPr>
        <p:grpSpPr bwMode="auto">
          <a:xfrm>
            <a:off x="7696200" y="5486400"/>
            <a:ext cx="1219200" cy="1295400"/>
            <a:chOff x="4848" y="3264"/>
            <a:chExt cx="768" cy="816"/>
          </a:xfrm>
        </p:grpSpPr>
        <p:pic>
          <p:nvPicPr>
            <p:cNvPr id="21" name="Picture 12" descr="5091881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3264"/>
              <a:ext cx="768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13" descr="MCj03982190000[1]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3874"/>
              <a:ext cx="76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3" name="Picture 16" descr="ThuongThay1IV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10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280916" y="2438400"/>
            <a:ext cx="3833884" cy="2662238"/>
            <a:chOff x="192" y="1488"/>
            <a:chExt cx="2064" cy="1341"/>
          </a:xfrm>
        </p:grpSpPr>
        <p:sp>
          <p:nvSpPr>
            <p:cNvPr id="25" name="AutoShape 15"/>
            <p:cNvSpPr>
              <a:spLocks noChangeArrowheads="1"/>
            </p:cNvSpPr>
            <p:nvPr/>
          </p:nvSpPr>
          <p:spPr bwMode="auto">
            <a:xfrm>
              <a:off x="192" y="1488"/>
              <a:ext cx="2064" cy="1341"/>
            </a:xfrm>
            <a:prstGeom prst="cloudCallout">
              <a:avLst>
                <a:gd name="adj1" fmla="val -44269"/>
                <a:gd name="adj2" fmla="val 6775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FFAFE4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en-US" sz="2000">
                <a:latin typeface="Verdana" pitchFamily="34" charset="0"/>
              </a:endParaRPr>
            </a:p>
          </p:txBody>
        </p:sp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432" y="1766"/>
              <a:ext cx="1584" cy="7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>
                <a:spcBef>
                  <a:spcPct val="50000"/>
                </a:spcBef>
              </a:pPr>
              <a:r>
                <a:rPr lang="en-US" sz="2400" b="1" i="1"/>
                <a:t>Hãy cho biết ngôn ngữ Tiếng Việt gồm những thành phần nào</a:t>
              </a:r>
              <a:r>
                <a:rPr lang="en-US" sz="2400" b="1" i="1" smtClean="0"/>
                <a:t>?</a:t>
              </a:r>
              <a:endParaRPr lang="en-US" sz="2400" b="1" i="1"/>
            </a:p>
          </p:txBody>
        </p:sp>
      </p:grp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280916" y="1143000"/>
            <a:ext cx="82296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lang="vi-VN" sz="2400" b="1"/>
              <a:t>Mỗi ngôn ngữ lập trình thường gồm 2 thành phần cơ bản:  </a:t>
            </a:r>
            <a:r>
              <a:rPr lang="vi-VN" sz="2400" b="1">
                <a:solidFill>
                  <a:schemeClr val="accent2"/>
                </a:solidFill>
              </a:rPr>
              <a:t>bảng chữ cái và các quy tắc </a:t>
            </a:r>
            <a:r>
              <a:rPr lang="en-US" sz="2400" b="1" smtClean="0">
                <a:solidFill>
                  <a:schemeClr val="accent2"/>
                </a:solidFill>
              </a:rPr>
              <a:t>để </a:t>
            </a:r>
            <a:r>
              <a:rPr lang="vi-VN" sz="2400" b="1" smtClean="0">
                <a:solidFill>
                  <a:schemeClr val="accent2"/>
                </a:solidFill>
              </a:rPr>
              <a:t>viết</a:t>
            </a:r>
            <a:r>
              <a:rPr lang="en-US" sz="2400" b="1" smtClean="0">
                <a:solidFill>
                  <a:schemeClr val="accent2"/>
                </a:solidFill>
              </a:rPr>
              <a:t> các câu </a:t>
            </a:r>
            <a:r>
              <a:rPr lang="vi-VN" sz="2400" b="1" smtClean="0">
                <a:solidFill>
                  <a:schemeClr val="accent2"/>
                </a:solidFill>
              </a:rPr>
              <a:t>lệnh.</a:t>
            </a:r>
            <a:endParaRPr lang="vi-VN" sz="2400" b="1">
              <a:solidFill>
                <a:schemeClr val="accent2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1. Ngôn ngữ lập trình gồm những gì?</a:t>
            </a:r>
          </a:p>
        </p:txBody>
      </p:sp>
    </p:spTree>
    <p:extLst>
      <p:ext uri="{BB962C8B-B14F-4D97-AF65-F5344CB8AC3E}">
        <p14:creationId xmlns:p14="http://schemas.microsoft.com/office/powerpoint/2010/main" val="299677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81000" y="1752600"/>
            <a:ext cx="8305800" cy="161582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</a:t>
            </a:r>
            <a:endParaRPr lang="en-US" sz="4000" b="1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231775" indent="-231775" algn="just">
              <a:lnSpc>
                <a:spcPct val="150000"/>
              </a:lnSpc>
              <a:buFont typeface=".VnSouthern" pitchFamily="34" charset="0"/>
              <a:buChar char="–"/>
            </a:pPr>
            <a:r>
              <a:rPr lang="en-US" sz="2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SGK trang 13</a:t>
            </a:r>
            <a:endParaRPr lang="en-US" sz="2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Ví dụ về ngôn ngữ lập trình</a:t>
            </a:r>
            <a:endParaRPr lang="en-US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22679" y="2057400"/>
            <a:ext cx="7620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>
                <a:latin typeface="Arial" pitchFamily="34" charset="0"/>
                <a:cs typeface="Arial" pitchFamily="34" charset="0"/>
              </a:rPr>
              <a:t> Về học bài này.</a:t>
            </a:r>
          </a:p>
          <a:p>
            <a:pPr algn="just">
              <a:buFontTx/>
              <a:buChar char="-"/>
            </a:pPr>
            <a:r>
              <a:rPr lang="en-US" sz="2800">
                <a:latin typeface="Arial" pitchFamily="34" charset="0"/>
                <a:cs typeface="Arial" pitchFamily="34" charset="0"/>
              </a:rPr>
              <a:t> Trả lời các câu hỏi và bài tập trang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14 </a:t>
            </a:r>
            <a:r>
              <a:rPr lang="en-US" sz="2800">
                <a:latin typeface="Arial" pitchFamily="34" charset="0"/>
                <a:cs typeface="Arial" pitchFamily="34" charset="0"/>
              </a:rPr>
              <a:t>SGK.</a:t>
            </a:r>
          </a:p>
          <a:p>
            <a:pPr algn="just">
              <a:buFontTx/>
              <a:buChar char="-"/>
            </a:pPr>
            <a:r>
              <a:rPr lang="en-US" sz="2800">
                <a:latin typeface="Arial" pitchFamily="34" charset="0"/>
                <a:cs typeface="Arial" pitchFamily="34" charset="0"/>
              </a:rPr>
              <a:t> Xem trước 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Bài </a:t>
            </a:r>
            <a:r>
              <a:rPr lang="en-US" sz="2800" b="1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thực hành 1: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Làm quen với </a:t>
            </a:r>
            <a:r>
              <a:rPr lang="en-US" sz="280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Free Pascal</a:t>
            </a:r>
            <a:endParaRPr lang="en-US" sz="280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952500" y="7620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196076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28600" y="1576996"/>
            <a:ext cx="8305800" cy="1013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SzPct val="70000"/>
              <a:buBlip>
                <a:blip r:embed="rId3"/>
              </a:buBlip>
              <a:defRPr/>
            </a:pPr>
            <a:r>
              <a:rPr lang="vi-VN" sz="2800" b="1"/>
              <a:t>Mọi ngôn ngữ lập trình đều có bảng chữ cái riêng. </a:t>
            </a:r>
            <a:endParaRPr lang="en-US" sz="2800" b="1"/>
          </a:p>
        </p:txBody>
      </p:sp>
      <p:graphicFrame>
        <p:nvGraphicFramePr>
          <p:cNvPr id="15" name="Group 71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995118034"/>
              </p:ext>
            </p:extLst>
          </p:nvPr>
        </p:nvGraphicFramePr>
        <p:xfrm>
          <a:off x="228600" y="4495800"/>
          <a:ext cx="8458200" cy="1981200"/>
        </p:xfrm>
        <a:graphic>
          <a:graphicData uri="http://schemas.openxmlformats.org/drawingml/2006/table">
            <a:tbl>
              <a:tblPr/>
              <a:tblGrid>
                <a:gridCol w="3352800"/>
                <a:gridCol w="1600200"/>
                <a:gridCol w="350520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baseline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CÁC CHỮ CÁI TIẾNG ANH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/>
                        </a:gs>
                        <a:gs pos="50000">
                          <a:schemeClr val="bg1"/>
                        </a:gs>
                        <a:gs pos="100000">
                          <a:srgbClr val="FFFF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baseline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CÁC CHỮ SỐ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/>
                        </a:gs>
                        <a:gs pos="50000">
                          <a:schemeClr val="bg1"/>
                        </a:gs>
                        <a:gs pos="100000">
                          <a:srgbClr val="FFFF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baseline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CÁC KÍ TỰ KHÁC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/>
                        </a:gs>
                        <a:gs pos="50000">
                          <a:schemeClr val="bg1"/>
                        </a:gs>
                        <a:gs pos="100000">
                          <a:srgbClr val="FFFF99"/>
                        </a:gs>
                      </a:gsLst>
                      <a:lin ang="5400000" scaled="1"/>
                    </a:gradFill>
                  </a:tcPr>
                </a:tc>
              </a:tr>
              <a:tr h="1030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Chữ hoa: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 B  C …  Z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Chữ thường: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b c … z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 … 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Dấu phép toán: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 -   *   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Các kí hiệu: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@ $ (  )  ‘  . ;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Rectangle 75"/>
          <p:cNvSpPr>
            <a:spLocks noChangeArrowheads="1"/>
          </p:cNvSpPr>
          <p:nvPr/>
        </p:nvSpPr>
        <p:spPr bwMode="auto">
          <a:xfrm>
            <a:off x="228600" y="2491396"/>
            <a:ext cx="8610600" cy="1013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SzPct val="70000"/>
              <a:buBlip>
                <a:blip r:embed="rId3"/>
              </a:buBlip>
              <a:defRPr/>
            </a:pPr>
            <a:r>
              <a:rPr lang="vi-VN" sz="2800" b="1"/>
              <a:t>Các câu lệnh chỉ được viết từ các chữ cái trong bảng chữ cái của ngôn ngữ lập trình. </a:t>
            </a:r>
            <a:endParaRPr lang="en-US" sz="2800" b="1"/>
          </a:p>
        </p:txBody>
      </p:sp>
      <p:sp>
        <p:nvSpPr>
          <p:cNvPr id="28" name="Rectangle 76"/>
          <p:cNvSpPr>
            <a:spLocks noChangeArrowheads="1"/>
          </p:cNvSpPr>
          <p:nvPr/>
        </p:nvSpPr>
        <p:spPr bwMode="auto">
          <a:xfrm>
            <a:off x="228600" y="3405796"/>
            <a:ext cx="8763000" cy="1013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SzPct val="70000"/>
              <a:buBlip>
                <a:blip r:embed="rId3"/>
              </a:buBlip>
              <a:defRPr/>
            </a:pPr>
            <a:r>
              <a:rPr lang="vi-VN" sz="2800" b="1"/>
              <a:t>Bảng chữ cái của các ngôn ngữ lập trình thường gồm: </a:t>
            </a:r>
            <a:endParaRPr lang="en-US" sz="2800" b="1"/>
          </a:p>
        </p:txBody>
      </p:sp>
      <p:sp>
        <p:nvSpPr>
          <p:cNvPr id="29" name="Rectangle 79"/>
          <p:cNvSpPr>
            <a:spLocks noChangeArrowheads="1"/>
          </p:cNvSpPr>
          <p:nvPr/>
        </p:nvSpPr>
        <p:spPr bwMode="auto">
          <a:xfrm>
            <a:off x="152400" y="1035541"/>
            <a:ext cx="3581400" cy="52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pt-BR" sz="2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Bảng chữ </a:t>
            </a:r>
            <a:r>
              <a:rPr lang="pt-BR" sz="28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cái</a:t>
            </a:r>
            <a:endParaRPr lang="en-US" sz="28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1. Ngôn ngữ lập trình gồm những gì?</a:t>
            </a:r>
          </a:p>
        </p:txBody>
      </p:sp>
    </p:spTree>
    <p:extLst>
      <p:ext uri="{BB962C8B-B14F-4D97-AF65-F5344CB8AC3E}">
        <p14:creationId xmlns:p14="http://schemas.microsoft.com/office/powerpoint/2010/main" val="350690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8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81000" y="983316"/>
            <a:ext cx="3048000" cy="63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pt-BR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 quy tắc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09600" y="1533537"/>
            <a:ext cx="845820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Font typeface=".VnSouthern" pitchFamily="34" charset="0"/>
              <a:buChar char="–"/>
              <a:defRPr/>
            </a:pPr>
            <a:r>
              <a:rPr lang="vi-VN" sz="2400" b="1"/>
              <a:t>Mỗi câu lệnh trong chương trình đều có quy tắc quy định</a:t>
            </a:r>
            <a:r>
              <a:rPr lang="vi-VN" sz="2400" b="1" i="1"/>
              <a:t> </a:t>
            </a:r>
            <a:r>
              <a:rPr lang="vi-VN" sz="2400" b="1" i="1">
                <a:solidFill>
                  <a:schemeClr val="accent1">
                    <a:lumMod val="75000"/>
                  </a:schemeClr>
                </a:solidFill>
              </a:rPr>
              <a:t>cách viết các từ và thứ tự</a:t>
            </a:r>
            <a:r>
              <a:rPr lang="vi-VN" sz="2400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vi-VN" sz="2400" b="1"/>
              <a:t>của chúng</a:t>
            </a:r>
            <a:r>
              <a:rPr lang="vi-VN" sz="2400" b="1" smtClean="0"/>
              <a:t>.</a:t>
            </a:r>
            <a:endParaRPr lang="en-US" sz="2400" b="1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09600" y="2498872"/>
            <a:ext cx="8458200" cy="131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Font typeface=".VnSouthern" pitchFamily="34" charset="0"/>
              <a:buChar char="–"/>
              <a:defRPr/>
            </a:pPr>
            <a:r>
              <a:rPr lang="vi-VN" sz="2400" b="1"/>
              <a:t>Mỗi câu lệnh đều có một </a:t>
            </a:r>
            <a:r>
              <a:rPr lang="vi-VN" sz="2400" b="1" i="1">
                <a:solidFill>
                  <a:schemeClr val="accent1">
                    <a:lumMod val="75000"/>
                  </a:schemeClr>
                </a:solidFill>
              </a:rPr>
              <a:t>ý nghĩa</a:t>
            </a:r>
            <a:r>
              <a:rPr lang="vi-VN" sz="2400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vi-VN" sz="2400" b="1"/>
              <a:t>nhất định xác định thao tác mà máy tính cần thực hiện và kết quả đạt được</a:t>
            </a:r>
            <a:r>
              <a:rPr lang="vi-VN" sz="2400" b="1" smtClean="0"/>
              <a:t>.</a:t>
            </a:r>
            <a:endParaRPr lang="en-US" sz="2400" b="1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438400" y="4876800"/>
            <a:ext cx="4267200" cy="161607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Program </a:t>
            </a:r>
            <a:r>
              <a:rPr lang="en-US" sz="2000" b="1"/>
              <a:t> </a:t>
            </a:r>
            <a:r>
              <a:rPr lang="en-US" sz="2000" b="1">
                <a:solidFill>
                  <a:srgbClr val="FFFF00"/>
                </a:solidFill>
              </a:rPr>
              <a:t>CT_Dau_tien;</a:t>
            </a:r>
          </a:p>
          <a:p>
            <a:r>
              <a:rPr lang="en-US" sz="2000" b="1" smtClean="0">
                <a:solidFill>
                  <a:schemeClr val="bg1"/>
                </a:solidFill>
              </a:rPr>
              <a:t>Uses </a:t>
            </a:r>
            <a:r>
              <a:rPr lang="en-US" sz="2000" b="1">
                <a:solidFill>
                  <a:srgbClr val="E8EE04"/>
                </a:solidFill>
              </a:rPr>
              <a:t>crt;</a:t>
            </a:r>
          </a:p>
          <a:p>
            <a:r>
              <a:rPr lang="en-US" sz="2000" b="1" smtClean="0">
                <a:solidFill>
                  <a:schemeClr val="bg1"/>
                </a:solidFill>
              </a:rPr>
              <a:t>Begin</a:t>
            </a:r>
            <a:endParaRPr lang="en-US" sz="2000" b="1">
              <a:solidFill>
                <a:schemeClr val="bg1"/>
              </a:solidFill>
            </a:endParaRPr>
          </a:p>
          <a:p>
            <a:r>
              <a:rPr lang="en-US" sz="2000" b="1"/>
              <a:t>        </a:t>
            </a:r>
            <a:r>
              <a:rPr lang="en-US" sz="2000" b="1" smtClean="0">
                <a:solidFill>
                  <a:schemeClr val="bg1"/>
                </a:solidFill>
              </a:rPr>
              <a:t>Writeln</a:t>
            </a:r>
            <a:r>
              <a:rPr lang="en-US" sz="2000" b="1">
                <a:solidFill>
                  <a:srgbClr val="FFFF00"/>
                </a:solidFill>
              </a:rPr>
              <a:t>(‘CHAO CAC BAN’);</a:t>
            </a:r>
          </a:p>
          <a:p>
            <a:r>
              <a:rPr lang="en-US" sz="2000" b="1" smtClean="0">
                <a:solidFill>
                  <a:schemeClr val="bg1"/>
                </a:solidFill>
              </a:rPr>
              <a:t>End</a:t>
            </a:r>
            <a:r>
              <a:rPr lang="en-US" sz="2000" b="1" smtClean="0">
                <a:solidFill>
                  <a:srgbClr val="FFFF00"/>
                </a:solidFill>
              </a:rPr>
              <a:t>.</a:t>
            </a: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126707" y="4092714"/>
            <a:ext cx="243840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/>
              <a:t>Một số câu lệnh kết thúc bằng dấu </a:t>
            </a:r>
            <a:r>
              <a:rPr lang="en-US" sz="2000" b="1" smtClean="0">
                <a:solidFill>
                  <a:srgbClr val="FFFF00"/>
                </a:solidFill>
              </a:rPr>
              <a:t>;</a:t>
            </a: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905000" y="3937000"/>
            <a:ext cx="213360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/>
              <a:t>Sau từ </a:t>
            </a:r>
            <a:r>
              <a:rPr lang="en-US" sz="2000" b="1"/>
              <a:t>Program</a:t>
            </a:r>
            <a:r>
              <a:rPr lang="en-US" sz="2000"/>
              <a:t> là các dấu </a:t>
            </a:r>
            <a:r>
              <a:rPr lang="en-US" sz="2000" smtClean="0"/>
              <a:t>cách</a:t>
            </a:r>
            <a:endParaRPr lang="en-US" sz="2000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314700" y="4644886"/>
            <a:ext cx="133350" cy="460514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934200" y="5475982"/>
            <a:ext cx="2133600" cy="107721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/>
              <a:t>Câu lệnh chỉ thị máy tính in ra màn hình dòng chữ </a:t>
            </a:r>
            <a:r>
              <a:rPr lang="en-US" sz="1600" b="1">
                <a:solidFill>
                  <a:srgbClr val="FF00FF"/>
                </a:solidFill>
              </a:rPr>
              <a:t>CHAO CAC </a:t>
            </a:r>
            <a:r>
              <a:rPr lang="en-US" sz="1600" b="1" smtClean="0">
                <a:solidFill>
                  <a:srgbClr val="FF00FF"/>
                </a:solidFill>
              </a:rPr>
              <a:t>BAN</a:t>
            </a:r>
            <a:endParaRPr lang="en-US" sz="1600" b="1">
              <a:solidFill>
                <a:srgbClr val="FF00FF"/>
              </a:solidFill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H="1">
            <a:off x="5105400" y="4800600"/>
            <a:ext cx="2819399" cy="304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>
            <a:off x="3547277" y="4800600"/>
            <a:ext cx="4377521" cy="6731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H="1">
            <a:off x="5736036" y="4800600"/>
            <a:ext cx="2188761" cy="1155699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 flipV="1">
            <a:off x="3547277" y="6134101"/>
            <a:ext cx="3453272" cy="199074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76200" y="5715000"/>
            <a:ext cx="220980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000"/>
              <a:t>Câu lệnh kết thúc chương </a:t>
            </a:r>
            <a:r>
              <a:rPr lang="vi-VN" sz="2000" smtClean="0"/>
              <a:t>trình</a:t>
            </a:r>
            <a:endParaRPr lang="vi-VN" sz="2000"/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>
            <a:off x="2057400" y="6019800"/>
            <a:ext cx="457200" cy="228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609600" y="3738499"/>
            <a:ext cx="1143000" cy="531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None/>
              <a:defRPr/>
            </a:pPr>
            <a:r>
              <a:rPr lang="pt-BR" sz="2800" b="1" i="1" smtClean="0">
                <a:solidFill>
                  <a:srgbClr val="00517A"/>
                </a:solidFill>
                <a:latin typeface="+mn-lt"/>
              </a:rPr>
              <a:t>Ví dụ:</a:t>
            </a:r>
            <a:endParaRPr lang="en-US" sz="2800" b="1" i="1">
              <a:solidFill>
                <a:srgbClr val="00517A"/>
              </a:solidFill>
              <a:latin typeface="+mn-lt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1. Ngôn ngữ lập trình gồm những gì?</a:t>
            </a:r>
          </a:p>
        </p:txBody>
      </p:sp>
    </p:spTree>
    <p:extLst>
      <p:ext uri="{BB962C8B-B14F-4D97-AF65-F5344CB8AC3E}">
        <p14:creationId xmlns:p14="http://schemas.microsoft.com/office/powerpoint/2010/main" val="7198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96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96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78378" y="1676400"/>
            <a:ext cx="8001000" cy="356405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sz="6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</a:t>
            </a:r>
            <a:r>
              <a:rPr lang="en-US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gôn ngữ lập trình 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gồm bảng chữ cái 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và 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các 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quy tắc 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để 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viết 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các câu 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lệnh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có ý nghĩa xác </a:t>
            </a:r>
            <a:r>
              <a:rPr lang="en-US" sz="32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định tạo </a:t>
            </a:r>
            <a:r>
              <a:rPr lang="en-US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thành một chương trình hoàn chỉnh và thực hiện được trên máy tính</a:t>
            </a:r>
            <a:r>
              <a:rPr lang="vi-VN"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1. Ngôn ngữ lập trình gồm những gì?</a:t>
            </a:r>
          </a:p>
        </p:txBody>
      </p:sp>
    </p:spTree>
    <p:extLst>
      <p:ext uri="{BB962C8B-B14F-4D97-AF65-F5344CB8AC3E}">
        <p14:creationId xmlns:p14="http://schemas.microsoft.com/office/powerpoint/2010/main" val="18429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980749"/>
            <a:ext cx="2286000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pt-BR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Từ khoá: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08296" y="990600"/>
            <a:ext cx="8583304" cy="128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Font typeface=".VnSouthern" pitchFamily="34" charset="0"/>
              <a:buNone/>
              <a:defRPr/>
            </a:pPr>
            <a:r>
              <a:rPr lang="vi-VN" sz="2400" b="1"/>
              <a:t> </a:t>
            </a:r>
            <a:r>
              <a:rPr lang="en-US" sz="2400" b="1" smtClean="0">
                <a:latin typeface="Arial" pitchFamily="34" charset="0"/>
                <a:cs typeface="Arial" pitchFamily="34" charset="0"/>
              </a:rPr>
              <a:t>	      là những từ dành riêng, không được dùng các từ khoá này cho bất kì mục đích nào khác ngoài mục đích sử dụng do ngôn ngữ lập trình quy định.</a:t>
            </a:r>
            <a:endParaRPr lang="en-US" sz="2400" b="1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28751" y="2279030"/>
            <a:ext cx="1577169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None/>
              <a:defRPr/>
            </a:pPr>
            <a:r>
              <a:rPr lang="pt-BR" sz="2400" b="1" i="1" smtClean="0">
                <a:solidFill>
                  <a:srgbClr val="00517A"/>
                </a:solidFill>
                <a:latin typeface="Arial" pitchFamily="34" charset="0"/>
                <a:cs typeface="Arial" pitchFamily="34" charset="0"/>
              </a:rPr>
              <a:t>Ví dụ:</a:t>
            </a:r>
            <a:endParaRPr lang="en-US" sz="2400" b="1" i="1">
              <a:solidFill>
                <a:srgbClr val="00517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148529" y="5460910"/>
            <a:ext cx="447675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Font typeface=".VnSouthern" pitchFamily="34" charset="0"/>
              <a:buNone/>
              <a:defRPr/>
            </a:pPr>
            <a:endParaRPr lang="en-US" sz="2100" b="1">
              <a:latin typeface=".VnSouthern" pitchFamily="34" charset="0"/>
            </a:endParaRPr>
          </a:p>
        </p:txBody>
      </p:sp>
      <p:graphicFrame>
        <p:nvGraphicFramePr>
          <p:cNvPr id="1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552816"/>
              </p:ext>
            </p:extLst>
          </p:nvPr>
        </p:nvGraphicFramePr>
        <p:xfrm>
          <a:off x="2126135" y="2347452"/>
          <a:ext cx="3924300" cy="196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PBrush" r:id="rId4" imgW="6200000" imgH="3153215" progId="">
                  <p:embed/>
                </p:oleObj>
              </mc:Choice>
              <mc:Fallback>
                <p:oleObj name="PBrush" r:id="rId4" imgW="6200000" imgH="315321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6135" y="2347452"/>
                        <a:ext cx="3924300" cy="1969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2327439" y="2580526"/>
            <a:ext cx="3539961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Program </a:t>
            </a:r>
            <a:r>
              <a:rPr lang="en-US" sz="2000" b="1">
                <a:solidFill>
                  <a:srgbClr val="FFFF00"/>
                </a:solidFill>
              </a:rPr>
              <a:t>CT_Dau_tien;</a:t>
            </a:r>
          </a:p>
          <a:p>
            <a:r>
              <a:rPr lang="en-US" sz="2000" b="1">
                <a:solidFill>
                  <a:schemeClr val="bg1"/>
                </a:solidFill>
              </a:rPr>
              <a:t>Uses </a:t>
            </a:r>
            <a:r>
              <a:rPr lang="en-US" sz="2000" b="1">
                <a:solidFill>
                  <a:srgbClr val="E8EE04"/>
                </a:solidFill>
              </a:rPr>
              <a:t>crt;</a:t>
            </a:r>
          </a:p>
          <a:p>
            <a:r>
              <a:rPr lang="en-US" sz="2000" b="1">
                <a:solidFill>
                  <a:schemeClr val="bg1"/>
                </a:solidFill>
              </a:rPr>
              <a:t>Begin</a:t>
            </a:r>
          </a:p>
          <a:p>
            <a:r>
              <a:rPr lang="en-US" sz="2000" b="1">
                <a:solidFill>
                  <a:schemeClr val="bg1"/>
                </a:solidFill>
              </a:rPr>
              <a:t>        Writeln</a:t>
            </a:r>
            <a:r>
              <a:rPr lang="en-US" sz="2000" b="1">
                <a:solidFill>
                  <a:srgbClr val="FFFF00"/>
                </a:solidFill>
              </a:rPr>
              <a:t>(‘CHAO CAC BAN’);</a:t>
            </a:r>
          </a:p>
          <a:p>
            <a:r>
              <a:rPr lang="en-US" sz="2000" b="1">
                <a:solidFill>
                  <a:schemeClr val="bg1"/>
                </a:solidFill>
              </a:rPr>
              <a:t>End</a:t>
            </a:r>
            <a:r>
              <a:rPr lang="en-US" sz="2000" b="1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28751" y="4286228"/>
            <a:ext cx="7877049" cy="498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buFont typeface=".VnSouthern" pitchFamily="34" charset="0"/>
              <a:buNone/>
              <a:defRPr/>
            </a:pPr>
            <a:r>
              <a:rPr lang="pt-BR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Program</a:t>
            </a:r>
            <a:r>
              <a:rPr lang="pt-BR" sz="24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smtClean="0">
                <a:solidFill>
                  <a:srgbClr val="FF3300"/>
                </a:solidFill>
                <a:latin typeface=".VnSouthern" pitchFamily="34" charset="0"/>
                <a:sym typeface="Symbol" pitchFamily="18" charset="2"/>
              </a:rPr>
              <a:t></a:t>
            </a:r>
            <a:r>
              <a:rPr lang="vi-VN" sz="2400" b="1" i="1"/>
              <a:t> Từ khoá khai báo tên chương trình</a:t>
            </a:r>
            <a:endParaRPr lang="pt-BR" sz="2400" b="1" i="1">
              <a:latin typeface=".VnSouthern" pitchFamily="34" charset="0"/>
              <a:sym typeface="Symbol" pitchFamily="18" charset="2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428750" y="4794363"/>
            <a:ext cx="8029449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7663" indent="-347663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pt-BR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Uses </a:t>
            </a:r>
            <a:r>
              <a:rPr lang="pt-BR" sz="2400" b="1" smtClean="0">
                <a:solidFill>
                  <a:srgbClr val="FF3300"/>
                </a:solidFill>
                <a:latin typeface=".VnSouthern" pitchFamily="34" charset="0"/>
                <a:sym typeface="Symbol" pitchFamily="18" charset="2"/>
              </a:rPr>
              <a:t> </a:t>
            </a:r>
            <a:r>
              <a:rPr lang="vi-VN" sz="2400" b="1" i="1" smtClean="0"/>
              <a:t>Từ </a:t>
            </a:r>
            <a:r>
              <a:rPr lang="vi-VN" sz="2400" b="1" i="1"/>
              <a:t>khoá </a:t>
            </a:r>
            <a:r>
              <a:rPr lang="en-US" sz="2400" b="1" i="1" smtClean="0"/>
              <a:t>k</a:t>
            </a:r>
            <a:r>
              <a:rPr lang="vi-VN" sz="2400" b="1" i="1" smtClean="0"/>
              <a:t>hai </a:t>
            </a:r>
            <a:r>
              <a:rPr lang="vi-VN" sz="2400" b="1" i="1"/>
              <a:t>báo tên công cụ có sẵn được sử dụng trong chương </a:t>
            </a:r>
            <a:r>
              <a:rPr lang="vi-VN" sz="2400" b="1" i="1" smtClean="0"/>
              <a:t>trình</a:t>
            </a:r>
            <a:r>
              <a:rPr lang="en-US" sz="2400" b="1" i="1" smtClean="0"/>
              <a:t> (Khai báo thư viện)</a:t>
            </a:r>
            <a:endParaRPr lang="vi-VN" sz="2400" b="1" i="1"/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405579" y="5800737"/>
            <a:ext cx="777240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2155825" indent="-2155825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pt-BR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Begin, End</a:t>
            </a:r>
            <a:r>
              <a:rPr lang="pt-BR" sz="2400" b="1"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smtClean="0">
                <a:solidFill>
                  <a:srgbClr val="FF3300"/>
                </a:solidFill>
                <a:latin typeface=".VnSouthern" pitchFamily="34" charset="0"/>
                <a:sym typeface="Symbol" pitchFamily="18" charset="2"/>
              </a:rPr>
              <a:t> </a:t>
            </a:r>
            <a:r>
              <a:rPr lang="vi-VN" sz="2400" b="1" i="1" smtClean="0"/>
              <a:t>Các </a:t>
            </a:r>
            <a:r>
              <a:rPr lang="vi-VN" sz="2400" b="1" i="1"/>
              <a:t>từ khoá thông báo bắt đầu và kết thúc phần thân chương trình.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Từ khoá và tên</a:t>
            </a:r>
          </a:p>
        </p:txBody>
      </p:sp>
    </p:spTree>
    <p:extLst>
      <p:ext uri="{BB962C8B-B14F-4D97-AF65-F5344CB8AC3E}">
        <p14:creationId xmlns:p14="http://schemas.microsoft.com/office/powerpoint/2010/main" val="1874374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4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900"/>
                            </p:stCondLst>
                            <p:childTnLst>
                              <p:par>
                                <p:cTn id="19" presetID="2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98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76200" y="1143000"/>
            <a:ext cx="1371600" cy="52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Char char="v"/>
              <a:defRPr/>
            </a:pPr>
            <a:r>
              <a:rPr lang="en-US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Tên:</a:t>
            </a:r>
            <a:endParaRPr lang="en-US" sz="28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596694" y="1184084"/>
            <a:ext cx="8134350" cy="87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682625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4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smtClean="0">
                <a:latin typeface="Arial" pitchFamily="34" charset="0"/>
                <a:cs typeface="Arial" pitchFamily="34" charset="0"/>
              </a:rPr>
              <a:t>dùng </a:t>
            </a:r>
            <a:r>
              <a:rPr lang="vi-VN" sz="2400" b="1">
                <a:latin typeface="Arial" pitchFamily="34" charset="0"/>
                <a:cs typeface="Arial" pitchFamily="34" charset="0"/>
              </a:rPr>
              <a:t>để nhận biết và phân biệt các đại lượng và đối tượng trong chương trình</a:t>
            </a:r>
            <a:r>
              <a:rPr lang="vi-VN" sz="24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533400" y="2218567"/>
            <a:ext cx="8153400" cy="905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ct val="50000"/>
              </a:spcBef>
              <a:buFont typeface=".VnSouthern" pitchFamily="34" charset="0"/>
              <a:buChar char="–"/>
            </a:pPr>
            <a:r>
              <a:rPr lang="vi-VN" sz="2400" b="1"/>
              <a:t>Tên do người lập trình đặt theo các qui tắc của ngôn ngữ lập trình và chương trình dịch</a:t>
            </a:r>
            <a:r>
              <a:rPr lang="vi-VN" sz="2400" b="1" smtClean="0"/>
              <a:t>.</a:t>
            </a:r>
            <a:endParaRPr lang="vi-VN" sz="2400" b="1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280988" y="3424073"/>
            <a:ext cx="1447800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06400" indent="-406400" algn="just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buFont typeface="Wingdings" pitchFamily="2" charset="2"/>
              <a:buNone/>
              <a:defRPr/>
            </a:pPr>
            <a:r>
              <a:rPr lang="pt-BR" sz="2400" b="1" i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Ví dụ:</a:t>
            </a:r>
            <a:endParaRPr lang="en-US" sz="2400" b="1" i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4610100" y="4141315"/>
            <a:ext cx="4278261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06400" indent="-406400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  <a:defRPr/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CT_Dau_tien</a:t>
            </a:r>
            <a:r>
              <a:rPr lang="en-US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 </a:t>
            </a:r>
            <a:r>
              <a:rPr lang="vi-VN" sz="2800" b="1" i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tên </a:t>
            </a:r>
            <a:r>
              <a:rPr lang="vi-VN" sz="2800" b="1" i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chương </a:t>
            </a:r>
            <a:r>
              <a:rPr lang="vi-VN" sz="2800" b="1" i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trình</a:t>
            </a:r>
            <a:endParaRPr lang="vi-VN" sz="2800" b="1" i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4663869" y="5274565"/>
            <a:ext cx="3048000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CCFF"/>
                    </a:gs>
                    <a:gs pos="50000">
                      <a:schemeClr val="bg1"/>
                    </a:gs>
                    <a:gs pos="100000">
                      <a:srgbClr val="66CC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06400" indent="-406400">
              <a:lnSpc>
                <a:spcPct val="110000"/>
              </a:lnSpc>
              <a:spcBef>
                <a:spcPct val="40000"/>
              </a:spcBef>
              <a:spcAft>
                <a:spcPct val="40000"/>
              </a:spcAft>
              <a:buClr>
                <a:srgbClr val="CC3300"/>
              </a:buClr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crt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 </a:t>
            </a:r>
            <a:r>
              <a:rPr lang="en-US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tên thư viện</a:t>
            </a:r>
            <a:endParaRPr lang="en-US" sz="2800" b="1">
              <a:solidFill>
                <a:srgbClr val="000099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aphicFrame>
        <p:nvGraphicFramePr>
          <p:cNvPr id="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178783"/>
              </p:ext>
            </p:extLst>
          </p:nvPr>
        </p:nvGraphicFramePr>
        <p:xfrm>
          <a:off x="516909" y="4108173"/>
          <a:ext cx="3924300" cy="196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PBrush" r:id="rId4" imgW="6200000" imgH="3153215" progId="">
                  <p:embed/>
                </p:oleObj>
              </mc:Choice>
              <mc:Fallback>
                <p:oleObj name="PBrush" r:id="rId4" imgW="6200000" imgH="315321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09" y="4108173"/>
                        <a:ext cx="3924300" cy="1969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519752" y="4341247"/>
            <a:ext cx="3962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Program </a:t>
            </a:r>
            <a:r>
              <a:rPr lang="en-US" sz="2000" b="1">
                <a:solidFill>
                  <a:srgbClr val="FFFF00"/>
                </a:solidFill>
              </a:rPr>
              <a:t>CT_Dau_tien;</a:t>
            </a:r>
          </a:p>
          <a:p>
            <a:r>
              <a:rPr lang="en-US" sz="2000" b="1">
                <a:solidFill>
                  <a:schemeClr val="bg1"/>
                </a:solidFill>
              </a:rPr>
              <a:t>Uses </a:t>
            </a:r>
            <a:r>
              <a:rPr lang="en-US" sz="2000" b="1">
                <a:solidFill>
                  <a:srgbClr val="E8EE04"/>
                </a:solidFill>
              </a:rPr>
              <a:t>crt;</a:t>
            </a:r>
          </a:p>
          <a:p>
            <a:r>
              <a:rPr lang="en-US" sz="2000" b="1">
                <a:solidFill>
                  <a:schemeClr val="bg1"/>
                </a:solidFill>
              </a:rPr>
              <a:t>Begin</a:t>
            </a:r>
          </a:p>
          <a:p>
            <a:r>
              <a:rPr lang="en-US" sz="2000" b="1">
                <a:solidFill>
                  <a:schemeClr val="bg1"/>
                </a:solidFill>
              </a:rPr>
              <a:t>        Writeln</a:t>
            </a:r>
            <a:r>
              <a:rPr lang="en-US" sz="2000" b="1">
                <a:solidFill>
                  <a:srgbClr val="FFFF00"/>
                </a:solidFill>
              </a:rPr>
              <a:t>(‘CHAO CAC BAN’);</a:t>
            </a:r>
          </a:p>
          <a:p>
            <a:r>
              <a:rPr lang="en-US" sz="2000" b="1">
                <a:solidFill>
                  <a:schemeClr val="bg1"/>
                </a:solidFill>
              </a:rPr>
              <a:t>End</a:t>
            </a:r>
            <a:r>
              <a:rPr lang="en-US" sz="2000" b="1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Từ khoá và tên</a:t>
            </a:r>
          </a:p>
        </p:txBody>
      </p:sp>
    </p:spTree>
    <p:extLst>
      <p:ext uri="{BB962C8B-B14F-4D97-AF65-F5344CB8AC3E}">
        <p14:creationId xmlns:p14="http://schemas.microsoft.com/office/powerpoint/2010/main" val="326241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utoUpdateAnimBg="0"/>
      <p:bldP spid="20" grpId="0"/>
      <p:bldP spid="22" grpId="0"/>
      <p:bldP spid="23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028" y="1219200"/>
            <a:ext cx="8267700" cy="5009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i="1" smtClean="0">
                <a:latin typeface="Arial" pitchFamily="34" charset="0"/>
                <a:cs typeface="Arial" pitchFamily="34" charset="0"/>
              </a:rPr>
              <a:t>Quy </a:t>
            </a:r>
            <a:r>
              <a:rPr lang="en-US" sz="2400" b="1" i="1">
                <a:latin typeface="Arial" pitchFamily="34" charset="0"/>
                <a:cs typeface="Arial" pitchFamily="34" charset="0"/>
              </a:rPr>
              <a:t>tắt đặt </a:t>
            </a:r>
            <a:r>
              <a:rPr lang="en-US" sz="2400" b="1" i="1" smtClean="0">
                <a:latin typeface="Arial" pitchFamily="34" charset="0"/>
                <a:cs typeface="Arial" pitchFamily="34" charset="0"/>
              </a:rPr>
              <a:t>tên trong ngôn ngữ lập trình Pascal:</a:t>
            </a:r>
            <a:endParaRPr lang="en-US" sz="2400" b="1" i="1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>
                <a:latin typeface="Arial" pitchFamily="34" charset="0"/>
                <a:cs typeface="Arial" pitchFamily="34" charset="0"/>
              </a:rPr>
              <a:t>- Các đại lượng khác nhau phải đặt tên khác nhau.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400">
                <a:latin typeface="Arial" pitchFamily="34" charset="0"/>
                <a:cs typeface="Arial" pitchFamily="34" charset="0"/>
              </a:rPr>
              <a:t> Tên không được trùng với từ khóa.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400">
                <a:latin typeface="Arial" pitchFamily="34" charset="0"/>
                <a:cs typeface="Arial" pitchFamily="34" charset="0"/>
              </a:rPr>
              <a:t> Gồm chữ số, chữ cái hoặc dấu gạch dưới. </a:t>
            </a:r>
          </a:p>
          <a:p>
            <a:pPr algn="just">
              <a:lnSpc>
                <a:spcPct val="150000"/>
              </a:lnSpc>
            </a:pPr>
            <a:r>
              <a:rPr lang="en-US" sz="2400">
                <a:latin typeface="Arial" pitchFamily="34" charset="0"/>
                <a:cs typeface="Arial" pitchFamily="34" charset="0"/>
              </a:rPr>
              <a:t>-  Bắt đầu từ chữ cái hoặc dấu gạch dưới.(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 bắt đầu bằng </a:t>
            </a:r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).</a:t>
            </a:r>
            <a:endParaRPr lang="en-US" sz="240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400">
                <a:latin typeface="Arial" pitchFamily="34" charset="0"/>
                <a:cs typeface="Arial" pitchFamily="34" charset="0"/>
              </a:rPr>
              <a:t> Một dãy liên tiếp dài không quá 127 kí tự.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 Không </a:t>
            </a:r>
            <a:r>
              <a:rPr lang="en-US" sz="2400">
                <a:latin typeface="Arial" pitchFamily="34" charset="0"/>
                <a:cs typeface="Arial" pitchFamily="34" charset="0"/>
              </a:rPr>
              <a:t>có kí tự trống.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400">
                <a:latin typeface="Arial" pitchFamily="34" charset="0"/>
                <a:cs typeface="Arial" pitchFamily="34" charset="0"/>
              </a:rPr>
              <a:t> Không có các kí tự: +, -, *, ?, !,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@,.,  </a:t>
            </a:r>
            <a:r>
              <a:rPr lang="en-US" sz="2400">
                <a:latin typeface="Arial" pitchFamily="34" charset="0"/>
                <a:cs typeface="Arial" pitchFamily="34" charset="0"/>
              </a:rPr>
              <a:t>...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Từ khoá và tên</a:t>
            </a:r>
          </a:p>
        </p:txBody>
      </p:sp>
    </p:spTree>
    <p:extLst>
      <p:ext uri="{BB962C8B-B14F-4D97-AF65-F5344CB8AC3E}">
        <p14:creationId xmlns:p14="http://schemas.microsoft.com/office/powerpoint/2010/main" val="232426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5"/>
          <p:cNvSpPr>
            <a:spLocks noChangeArrowheads="1"/>
          </p:cNvSpPr>
          <p:nvPr/>
        </p:nvSpPr>
        <p:spPr bwMode="auto">
          <a:xfrm>
            <a:off x="866064" y="2667000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lop8a1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807492" y="1201994"/>
            <a:ext cx="7800486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Hãy chỉ ra những tên không hợp lệ trong Pascal. Vì sao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15"/>
          <p:cNvSpPr>
            <a:spLocks noChangeArrowheads="1"/>
          </p:cNvSpPr>
          <p:nvPr/>
        </p:nvSpPr>
        <p:spPr bwMode="auto">
          <a:xfrm>
            <a:off x="842749" y="3825082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So_hoc_sinh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>
            <a:off x="807492" y="4920840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8A1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15"/>
          <p:cNvSpPr>
            <a:spLocks noChangeArrowheads="1"/>
          </p:cNvSpPr>
          <p:nvPr/>
        </p:nvSpPr>
        <p:spPr bwMode="auto">
          <a:xfrm>
            <a:off x="3505200" y="2680494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TEN DUNG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3481885" y="3838576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TEN_SAI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AutoShape 15"/>
          <p:cNvSpPr>
            <a:spLocks noChangeArrowheads="1"/>
          </p:cNvSpPr>
          <p:nvPr/>
        </p:nvSpPr>
        <p:spPr bwMode="auto">
          <a:xfrm>
            <a:off x="3446628" y="4934334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LOP.8A1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6172200" y="2667000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Begin_end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AutoShape 15"/>
          <p:cNvSpPr>
            <a:spLocks noChangeArrowheads="1"/>
          </p:cNvSpPr>
          <p:nvPr/>
        </p:nvSpPr>
        <p:spPr bwMode="auto">
          <a:xfrm>
            <a:off x="6148885" y="3825082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end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AutoShape 15"/>
          <p:cNvSpPr>
            <a:spLocks noChangeArrowheads="1"/>
          </p:cNvSpPr>
          <p:nvPr/>
        </p:nvSpPr>
        <p:spPr bwMode="auto">
          <a:xfrm>
            <a:off x="6113628" y="4920840"/>
            <a:ext cx="2209800" cy="8294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5400000" scaled="1"/>
          </a:gradFill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Ngay-20-10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49778" y="38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Từ khoá và tên</a:t>
            </a:r>
          </a:p>
        </p:txBody>
      </p:sp>
    </p:spTree>
    <p:extLst>
      <p:ext uri="{BB962C8B-B14F-4D97-AF65-F5344CB8AC3E}">
        <p14:creationId xmlns:p14="http://schemas.microsoft.com/office/powerpoint/2010/main" val="359550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1240</Words>
  <Application>Microsoft Office PowerPoint</Application>
  <PresentationFormat>On-screen Show (4:3)</PresentationFormat>
  <Paragraphs>148</Paragraphs>
  <Slides>21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Office Theme</vt:lpstr>
      <vt:lpstr>PBrush</vt:lpstr>
      <vt:lpstr>Bitmap Image</vt:lpstr>
      <vt:lpstr>LÀM QUEN VỚI CHƯƠNG TRÌNH VÀ NGÔN NGỮ LẬP TRÌNH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LÀM QUEN VỚI CHƯƠNG TRÌNH VÀ NGÔN NGỮ LẬP TRÌNH</dc:title>
  <dc:creator>Chau_HCE</dc:creator>
  <cp:lastModifiedBy>Admin</cp:lastModifiedBy>
  <cp:revision>28</cp:revision>
  <dcterms:created xsi:type="dcterms:W3CDTF">2018-08-27T07:29:59Z</dcterms:created>
  <dcterms:modified xsi:type="dcterms:W3CDTF">2021-09-16T05:51:49Z</dcterms:modified>
</cp:coreProperties>
</file>