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386" r:id="rId3"/>
    <p:sldId id="301" r:id="rId4"/>
    <p:sldId id="294" r:id="rId5"/>
    <p:sldId id="293" r:id="rId6"/>
    <p:sldId id="309" r:id="rId7"/>
    <p:sldId id="371" r:id="rId8"/>
    <p:sldId id="303" r:id="rId9"/>
    <p:sldId id="314" r:id="rId10"/>
    <p:sldId id="346" r:id="rId11"/>
    <p:sldId id="3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1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822E8-28CC-4F3C-95B4-AAE50883D20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AE233-B26E-4B0A-AA14-4D74180B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7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8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5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34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99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57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4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43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37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20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6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7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1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61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262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6717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9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6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7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7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6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7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68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6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1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9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1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6409D-DB3E-4D73-9341-CDCEBE388B3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90EC96-9D3F-48B4-BE77-70C237AA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6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audio" Target="Holid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35200" y="533400"/>
            <a:ext cx="9550400" cy="1219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MẠNG TƯ SẢN PHÁP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(1789-1794)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nut 4"/>
          <p:cNvSpPr/>
          <p:nvPr/>
        </p:nvSpPr>
        <p:spPr>
          <a:xfrm>
            <a:off x="0" y="304800"/>
            <a:ext cx="2438400" cy="1676400"/>
          </a:xfrm>
          <a:prstGeom prst="donu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endParaRPr lang="en-US" sz="2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Tập tin:Flag of Franc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870"/>
            <a:ext cx="3983765" cy="20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752600"/>
            <a:ext cx="7968885" cy="49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1887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H17">
            <a:extLst>
              <a:ext uri="{FF2B5EF4-FFF2-40B4-BE49-F238E27FC236}">
                <a16:creationId xmlns="" xmlns:a16="http://schemas.microsoft.com/office/drawing/2014/main" id="{2CE76BFC-F7EE-4383-A3DF-BDBB2A95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3">
            <a:extLst>
              <a:ext uri="{FF2B5EF4-FFF2-40B4-BE49-F238E27FC236}">
                <a16:creationId xmlns="" xmlns:a16="http://schemas.microsoft.com/office/drawing/2014/main" id="{E7BF6456-F81C-49A8-BC60-C7471D0E56F7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133600"/>
            <a:ext cx="7848600" cy="1714500"/>
            <a:chOff x="288" y="3072"/>
            <a:chExt cx="4944" cy="1128"/>
          </a:xfrm>
        </p:grpSpPr>
        <p:pic>
          <p:nvPicPr>
            <p:cNvPr id="18440" name="Picture 4" descr="animatedFish">
              <a:extLst>
                <a:ext uri="{FF2B5EF4-FFF2-40B4-BE49-F238E27FC236}">
                  <a16:creationId xmlns="" xmlns:a16="http://schemas.microsoft.com/office/drawing/2014/main" id="{0DB5EC58-AB1B-4CD9-8362-7AE9FA61FD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408"/>
              <a:ext cx="1344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5" descr="dolphin">
              <a:extLst>
                <a:ext uri="{FF2B5EF4-FFF2-40B4-BE49-F238E27FC236}">
                  <a16:creationId xmlns="" xmlns:a16="http://schemas.microsoft.com/office/drawing/2014/main" id="{1EEBDAE7-2269-4188-AE41-B69945E3CC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600"/>
              <a:ext cx="576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6" descr="fishJunping">
              <a:extLst>
                <a:ext uri="{FF2B5EF4-FFF2-40B4-BE49-F238E27FC236}">
                  <a16:creationId xmlns="" xmlns:a16="http://schemas.microsoft.com/office/drawing/2014/main" id="{F7A3CF88-9644-4029-8958-DFCA9B63325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072"/>
              <a:ext cx="1824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9" name="AutoShape 7">
            <a:extLst>
              <a:ext uri="{FF2B5EF4-FFF2-40B4-BE49-F238E27FC236}">
                <a16:creationId xmlns="" xmlns:a16="http://schemas.microsoft.com/office/drawing/2014/main" id="{1379642F-EFA9-4461-B445-3E8468306D30}"/>
              </a:ext>
            </a:extLst>
          </p:cNvPr>
          <p:cNvSpPr>
            <a:spLocks noChangeArrowheads="1"/>
          </p:cNvSpPr>
          <p:nvPr/>
        </p:nvSpPr>
        <p:spPr bwMode="auto">
          <a:xfrm rot="21068199">
            <a:off x="1246188" y="449263"/>
            <a:ext cx="9090025" cy="3771900"/>
          </a:xfrm>
          <a:prstGeom prst="wave">
            <a:avLst>
              <a:gd name="adj1" fmla="val 14083"/>
              <a:gd name="adj2" fmla="val -496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>
              <a:defRPr/>
            </a:pPr>
            <a:endParaRPr lang="en-US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1" name="Holiday.MP3">
            <a:hlinkClick r:id="" action="ppaction://media"/>
            <a:extLst>
              <a:ext uri="{FF2B5EF4-FFF2-40B4-BE49-F238E27FC236}">
                <a16:creationId xmlns="" xmlns:a16="http://schemas.microsoft.com/office/drawing/2014/main" id="{54BB44A1-4011-4171-930D-6A355782731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8">
            <a:extLst>
              <a:ext uri="{FF2B5EF4-FFF2-40B4-BE49-F238E27FC236}">
                <a16:creationId xmlns="" xmlns:a16="http://schemas.microsoft.com/office/drawing/2014/main" id="{FCFA804E-1BBD-4241-ABF1-A6175F257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935163"/>
            <a:ext cx="609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Xem trư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ớ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 bài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tr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ả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ờ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CHỦ NGHĨA T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BẢN Đ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ỢC XÁC LẬP TRÊN PHẠM VI THẾ GIỚI</a:t>
            </a:r>
          </a:p>
        </p:txBody>
      </p:sp>
      <p:sp>
        <p:nvSpPr>
          <p:cNvPr id="10" name="WordArt 7" descr="Paper bag">
            <a:extLst>
              <a:ext uri="{FF2B5EF4-FFF2-40B4-BE49-F238E27FC236}">
                <a16:creationId xmlns="" xmlns:a16="http://schemas.microsoft.com/office/drawing/2014/main" id="{63C969F2-8521-4644-B124-3DEB36F1C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43300" y="1066800"/>
            <a:ext cx="4495800" cy="866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Dặn dò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960" fill="hold"/>
                                        <p:tgtEl>
                                          <p:spTgt spid="13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1"/>
                </p:tgtEl>
              </p:cMediaNode>
            </p:audio>
          </p:childTnLst>
        </p:cTn>
      </p:par>
    </p:tnLst>
    <p:bldLst>
      <p:bldP spid="133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90085"/>
              </p:ext>
            </p:extLst>
          </p:nvPr>
        </p:nvGraphicFramePr>
        <p:xfrm>
          <a:off x="864295" y="3314338"/>
          <a:ext cx="10434181" cy="335280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528116">
                  <a:extLst>
                    <a:ext uri="{9D8B030D-6E8A-4147-A177-3AD203B41FA5}">
                      <a16:colId xmlns="" xmlns:a16="http://schemas.microsoft.com/office/drawing/2014/main" val="4282500849"/>
                    </a:ext>
                  </a:extLst>
                </a:gridCol>
                <a:gridCol w="8906065">
                  <a:extLst>
                    <a:ext uri="{9D8B030D-6E8A-4147-A177-3AD203B41FA5}">
                      <a16:colId xmlns="" xmlns:a16="http://schemas.microsoft.com/office/drawing/2014/main" val="3001311089"/>
                    </a:ext>
                  </a:extLst>
                </a:gridCol>
              </a:tblGrid>
              <a:tr h="387255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3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3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3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</a:t>
                      </a:r>
                      <a:r>
                        <a:rPr lang="vi-VN" sz="3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vi-VN" sz="3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endParaRPr lang="en-US" sz="3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58204117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1789</a:t>
                      </a:r>
                    </a:p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1792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44025489"/>
                  </a:ext>
                </a:extLst>
              </a:tr>
              <a:tr h="440552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1/1793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8458188"/>
                  </a:ext>
                </a:extLst>
              </a:tr>
              <a:tr h="440552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6/1793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92994210"/>
                  </a:ext>
                </a:extLst>
              </a:tr>
              <a:tr h="440552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6/1974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553606"/>
                  </a:ext>
                </a:extLst>
              </a:tr>
              <a:tr h="440552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7/1974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399938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11893" y="2753012"/>
            <a:ext cx="9768214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500" b="1" i="1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(Hướng dẫn HS lập bảng niên biểu CMTS Pháp từ từ năm 1789 – 1794)</a:t>
            </a:r>
            <a:endParaRPr kumimoji="0" lang="vi-VN" alt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="" xmlns:a16="http://schemas.microsoft.com/office/drawing/2014/main" id="{86D25937-3103-4DD7-8068-DB98752F6912}"/>
              </a:ext>
            </a:extLst>
          </p:cNvPr>
          <p:cNvSpPr txBox="1"/>
          <p:nvPr/>
        </p:nvSpPr>
        <p:spPr>
          <a:xfrm>
            <a:off x="1173331" y="2201250"/>
            <a:ext cx="6614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CMTS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E8BDA0AD-9F9C-43AC-99A0-AE32CD2A4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295" y="791512"/>
            <a:ext cx="10847540" cy="1466277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SỰ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CỦA CÁCH MẠNG</a:t>
            </a:r>
          </a:p>
          <a:p>
            <a:pPr algn="l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CC6C256-83D9-42B0-AB69-76339D94E437}"/>
              </a:ext>
            </a:extLst>
          </p:cNvPr>
          <p:cNvSpPr txBox="1">
            <a:spLocks/>
          </p:cNvSpPr>
          <p:nvPr/>
        </p:nvSpPr>
        <p:spPr>
          <a:xfrm>
            <a:off x="45929" y="143355"/>
            <a:ext cx="12100142" cy="590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500" b="1" dirty="0">
                <a:solidFill>
                  <a:srgbClr val="F85A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PHÁP THẾ KỈ XVIII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="" xmlns:a16="http://schemas.microsoft.com/office/drawing/2014/main" id="{1283DFC5-03C8-483A-B1FB-E4AC1ACCB78E}"/>
              </a:ext>
            </a:extLst>
          </p:cNvPr>
          <p:cNvCxnSpPr/>
          <p:nvPr/>
        </p:nvCxnSpPr>
        <p:spPr>
          <a:xfrm>
            <a:off x="864295" y="4312114"/>
            <a:ext cx="1043418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93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9" y="5939236"/>
            <a:ext cx="7871791" cy="91876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 Pháo đài Bastille 14/7/1789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56105" cy="5939236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C48CA0D5-8E57-49AC-8B46-C5AECF3D8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104" y="1659285"/>
            <a:ext cx="344556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14/7/1789,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ngục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Ba-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xti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 Họ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khế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sở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70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950DC805-CCD5-496C-B83F-8D35AF4E5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721" y="258417"/>
            <a:ext cx="53340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4" descr="tuen ngon nhan quyen va dan quyen">
            <a:extLst>
              <a:ext uri="{FF2B5EF4-FFF2-40B4-BE49-F238E27FC236}">
                <a16:creationId xmlns="" xmlns:a16="http://schemas.microsoft.com/office/drawing/2014/main" id="{35B4AF79-3191-42D0-A160-8516C9F3CA2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721" y="685800"/>
            <a:ext cx="5221357" cy="617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5" name="Rectangle 5">
            <a:extLst>
              <a:ext uri="{FF2B5EF4-FFF2-40B4-BE49-F238E27FC236}">
                <a16:creationId xmlns="" xmlns:a16="http://schemas.microsoft.com/office/drawing/2014/main" id="{5B06D718-A285-404D-B1B2-5FD1D14F03E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42721" y="152400"/>
            <a:ext cx="6649279" cy="3014870"/>
          </a:xfrm>
          <a:solidFill>
            <a:srgbClr val="B2F5A9"/>
          </a:solidFill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buFontTx/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…(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altLang="en-US" sz="2400" dirty="0">
              <a:solidFill>
                <a:srgbClr val="FF00FF"/>
              </a:solidFill>
            </a:endParaRPr>
          </a:p>
        </p:txBody>
      </p:sp>
      <p:sp>
        <p:nvSpPr>
          <p:cNvPr id="5" name="AutoShape 60">
            <a:extLst>
              <a:ext uri="{FF2B5EF4-FFF2-40B4-BE49-F238E27FC236}">
                <a16:creationId xmlns="" xmlns:a16="http://schemas.microsoft.com/office/drawing/2014/main" id="{8F0CEF68-206D-4E94-8F2A-9E91036B5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9864" y="3505200"/>
            <a:ext cx="5334000" cy="3200400"/>
          </a:xfrm>
          <a:prstGeom prst="cloudCallout">
            <a:avLst>
              <a:gd name="adj1" fmla="val 31928"/>
              <a:gd name="adj2" fmla="val -63523"/>
            </a:avLst>
          </a:prstGeom>
          <a:solidFill>
            <a:schemeClr val="bg1"/>
          </a:solidFill>
          <a:ln w="57150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4634134-BFDC-4CC4-9E85-7AE60C17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773" y="3690731"/>
            <a:ext cx="7265505" cy="27920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374265" y="6222889"/>
            <a:ext cx="5443470" cy="635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TỬ VUA LU-I XVI</a:t>
            </a:r>
          </a:p>
          <a:p>
            <a:pPr marL="0" indent="0">
              <a:buNone/>
            </a:pP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D58E92-B366-4EF5-A28D-0ECCA1BD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99235" cy="60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8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ua Lui XVI bị xử tử">
            <a:hlinkClick r:id="" action="ppaction://media"/>
            <a:extLst>
              <a:ext uri="{FF2B5EF4-FFF2-40B4-BE49-F238E27FC236}">
                <a16:creationId xmlns="" xmlns:a16="http://schemas.microsoft.com/office/drawing/2014/main" id="{937F4E12-3E26-45B0-BC4B-7DEEE2694E4B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71" y="132522"/>
            <a:ext cx="11820938" cy="6347791"/>
          </a:xfrm>
        </p:spPr>
      </p:pic>
    </p:spTree>
    <p:extLst>
      <p:ext uri="{BB962C8B-B14F-4D97-AF65-F5344CB8AC3E}">
        <p14:creationId xmlns:p14="http://schemas.microsoft.com/office/powerpoint/2010/main" val="41422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8518" y="329080"/>
            <a:ext cx="7804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3.Ý </a:t>
            </a:r>
            <a:r>
              <a:rPr lang="en-US" sz="3200" b="1" u="sng" dirty="0" err="1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u="sng" dirty="0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u="sng" dirty="0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u="sng" dirty="0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CMTS </a:t>
            </a:r>
            <a:r>
              <a:rPr lang="en-US" sz="3200" b="1" u="sng" dirty="0" err="1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u="sng" dirty="0">
                <a:solidFill>
                  <a:srgbClr val="11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TKX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850219" y="1475535"/>
            <a:ext cx="6434546" cy="2922567"/>
          </a:xfrm>
          <a:prstGeom prst="cloudCallout">
            <a:avLst>
              <a:gd name="adj1" fmla="val -32019"/>
              <a:gd name="adj2" fmla="val 8633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C7852BA-2392-4CD5-A421-112B8E45CDFE}"/>
              </a:ext>
            </a:extLst>
          </p:cNvPr>
          <p:cNvSpPr/>
          <p:nvPr/>
        </p:nvSpPr>
        <p:spPr>
          <a:xfrm>
            <a:off x="343105" y="913855"/>
            <a:ext cx="541434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Lật đổ chế độ phong kiến, đưa giai cấp tư sản lên cầm quyền xóa bỏ những trở ngại trên con đường phát triển của chủ nghĩa tư bản.</a:t>
            </a:r>
            <a:endParaRPr lang="en-US" sz="3200" dirty="0"/>
          </a:p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Quần chúng nhân dân là lực lượng chủ yếu đưa cách mạng đến đỉnh cao – nền chuyên chính dân chủ Gia-cô-banh, nhưng họ chưa được hưởng quyền lợi cơ bản.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592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3088" y="1803597"/>
            <a:ext cx="11119711" cy="10156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XVIII?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0C80AE0A-B4C3-4E96-91BB-941AD25A3CF5}"/>
              </a:ext>
            </a:extLst>
          </p:cNvPr>
          <p:cNvSpPr txBox="1">
            <a:spLocks/>
          </p:cNvSpPr>
          <p:nvPr/>
        </p:nvSpPr>
        <p:spPr>
          <a:xfrm>
            <a:off x="4668858" y="276444"/>
            <a:ext cx="2854283" cy="663008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C3197D-063F-4375-9582-672CB9C48319}"/>
              </a:ext>
            </a:extLst>
          </p:cNvPr>
          <p:cNvSpPr txBox="1"/>
          <p:nvPr/>
        </p:nvSpPr>
        <p:spPr>
          <a:xfrm>
            <a:off x="451392" y="3152483"/>
            <a:ext cx="1086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XVIII?</a:t>
            </a:r>
          </a:p>
        </p:txBody>
      </p:sp>
    </p:spTree>
    <p:extLst>
      <p:ext uri="{BB962C8B-B14F-4D97-AF65-F5344CB8AC3E}">
        <p14:creationId xmlns:p14="http://schemas.microsoft.com/office/powerpoint/2010/main" val="90294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E5624D0D-0244-45F3-B7CA-55386F59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12" y="138615"/>
            <a:ext cx="11937303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                 </a:t>
            </a:r>
            <a:r>
              <a:rPr kumimoji="0" lang="vi-V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II</a:t>
            </a: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 Cách mạng bùng nổ và sự phát triển của cách mạng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1" i="0" u="sng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+mj-lt"/>
                <a:ea typeface="Times New Roman" panose="02020603050405020304" pitchFamily="18" charset="0"/>
              </a:rPr>
              <a:t>1. Sự khủng hoảng của chế độ quân chủ chuyên chế</a:t>
            </a:r>
            <a:endParaRPr kumimoji="0" lang="en-US" altLang="en-US" sz="20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- Năm 1774, vua Lu-i XVI lên ngôi -&gt; chế độ phong kiến ngày càng suy yếu: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kinh tế đình đốn, nhân dân thất nghiệp.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- Năm 1789, nhân dân nổi dậy mạnh mẽ đấu tranh chống chế độ phong kiến.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CMTS </a:t>
            </a: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1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+mj-lt"/>
                <a:ea typeface="Times New Roman" panose="02020603050405020304" pitchFamily="18" charset="0"/>
              </a:rPr>
              <a:t> (Hướng dẫn HS lập bảng niên biểu CMTS Pháp từ năm 1789 – 1794)</a:t>
            </a:r>
            <a:endParaRPr kumimoji="0" lang="en-US" altLang="en-US" sz="2000" b="1" i="1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b="1" i="1" dirty="0">
              <a:solidFill>
                <a:srgbClr val="0033CC"/>
              </a:solidFill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kumimoji="0" lang="vi-VN" altLang="en-US" sz="2000" b="1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</a:rPr>
              <a:t>. Ý nghĩa lịch sử Cách mạng tư sản Pháp cuối thế kỉ XVIII</a:t>
            </a:r>
            <a:endParaRPr kumimoji="0" lang="en-US" altLang="en-US" sz="20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- Lật đổ chế độ phong kiến, đưa giai cấp tư sản lên cầm quyền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xóa bỏ những trở ngại trên con đường phát triển của chủ nghĩa tư bản.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uần chúng nhân dân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="" xmlns:a16="http://schemas.microsoft.com/office/drawing/2014/main" id="{EDF0B574-4D31-4CC0-B896-0135E3C3E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191979"/>
              </p:ext>
            </p:extLst>
          </p:nvPr>
        </p:nvGraphicFramePr>
        <p:xfrm>
          <a:off x="803753" y="2024157"/>
          <a:ext cx="10434181" cy="3063863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528116">
                  <a:extLst>
                    <a:ext uri="{9D8B030D-6E8A-4147-A177-3AD203B41FA5}">
                      <a16:colId xmlns="" xmlns:a16="http://schemas.microsoft.com/office/drawing/2014/main" val="4282500849"/>
                    </a:ext>
                  </a:extLst>
                </a:gridCol>
                <a:gridCol w="8906065">
                  <a:extLst>
                    <a:ext uri="{9D8B030D-6E8A-4147-A177-3AD203B41FA5}">
                      <a16:colId xmlns="" xmlns:a16="http://schemas.microsoft.com/office/drawing/2014/main" val="3001311089"/>
                    </a:ext>
                  </a:extLst>
                </a:gridCol>
              </a:tblGrid>
              <a:tr h="387255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</a:t>
                      </a:r>
                      <a:r>
                        <a:rPr lang="vi-VN" sz="25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5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58204117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1789</a:t>
                      </a:r>
                    </a:p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1792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</a:t>
                      </a:r>
                      <a:endParaRPr lang="vi-VN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cộng hoà đầu tiên của Pháp được </a:t>
                      </a:r>
                      <a:r>
                        <a:rPr lang="vi-VN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44025489"/>
                  </a:ext>
                </a:extLst>
              </a:tr>
              <a:tr h="440552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1/1793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 Lu-i XVI bị xử chém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8458188"/>
                  </a:ext>
                </a:extLst>
              </a:tr>
              <a:tr h="440552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6/1793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 – be – spie lật đổ phai Gi – rông – đanh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92994210"/>
                  </a:ext>
                </a:extLst>
              </a:tr>
              <a:tr h="440552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6/1974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 thắng ngoại xâm (Anh và các nước PK châu Âu)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553606"/>
                  </a:ext>
                </a:extLst>
              </a:tr>
              <a:tr h="440552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7/1974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mạng tư sản Pháp kết thúc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39993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CB2CD52-2C4D-47A2-B89C-EDF5727F99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389" y="124830"/>
            <a:ext cx="621806" cy="3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26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608</Words>
  <Application>Microsoft Office PowerPoint</Application>
  <PresentationFormat>Custom</PresentationFormat>
  <Paragraphs>69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Facet</vt:lpstr>
      <vt:lpstr>PowerPoint Presentation</vt:lpstr>
      <vt:lpstr>PowerPoint Presentation</vt:lpstr>
      <vt:lpstr>Chiếm Pháo đài Bastille 14/7/1789</vt:lpstr>
      <vt:lpstr>Tuyên ngôn Nhân quyền và Dân quyền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chat nguyen van</dc:creator>
  <cp:lastModifiedBy>lichsuthattuyet@gmail.com</cp:lastModifiedBy>
  <cp:revision>187</cp:revision>
  <dcterms:created xsi:type="dcterms:W3CDTF">2016-08-16T00:40:31Z</dcterms:created>
  <dcterms:modified xsi:type="dcterms:W3CDTF">2021-09-23T03:02:10Z</dcterms:modified>
</cp:coreProperties>
</file>