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8" r:id="rId2"/>
    <p:sldId id="291" r:id="rId3"/>
    <p:sldId id="287" r:id="rId4"/>
    <p:sldId id="292" r:id="rId5"/>
    <p:sldId id="293" r:id="rId6"/>
    <p:sldId id="29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AF9C2"/>
    <a:srgbClr val="EAEFF7"/>
    <a:srgbClr val="D2DEEF"/>
    <a:srgbClr val="FDFCC2"/>
    <a:srgbClr val="FCE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73FFE-3376-48E1-B6F6-2963A297DB9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7AD9A-325F-49A1-9A94-049DAA1C7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7AD9A-325F-49A1-9A94-049DAA1C73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50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7AD9A-325F-49A1-9A94-049DAA1C73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95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50F2-FB2A-4622-83D2-7268DFC64E0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A0C-B031-4829-A0A3-595C83A6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2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50F2-FB2A-4622-83D2-7268DFC64E0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A0C-B031-4829-A0A3-595C83A6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1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50F2-FB2A-4622-83D2-7268DFC64E0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A0C-B031-4829-A0A3-595C83A6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5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50F2-FB2A-4622-83D2-7268DFC64E0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A0C-B031-4829-A0A3-595C83A6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9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50F2-FB2A-4622-83D2-7268DFC64E0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A0C-B031-4829-A0A3-595C83A6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2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50F2-FB2A-4622-83D2-7268DFC64E0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A0C-B031-4829-A0A3-595C83A6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0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50F2-FB2A-4622-83D2-7268DFC64E0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A0C-B031-4829-A0A3-595C83A6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9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50F2-FB2A-4622-83D2-7268DFC64E0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A0C-B031-4829-A0A3-595C83A6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50F2-FB2A-4622-83D2-7268DFC64E0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A0C-B031-4829-A0A3-595C83A6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7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50F2-FB2A-4622-83D2-7268DFC64E0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A0C-B031-4829-A0A3-595C83A6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6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50F2-FB2A-4622-83D2-7268DFC64E0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A0C-B031-4829-A0A3-595C83A6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38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A50F2-FB2A-4622-83D2-7268DFC64E0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03A0C-B031-4829-A0A3-595C83A6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0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26" Type="http://schemas.openxmlformats.org/officeDocument/2006/relationships/image" Target="../media/image20.png"/><Relationship Id="rId3" Type="http://schemas.openxmlformats.org/officeDocument/2006/relationships/image" Target="../media/image3.jpeg"/><Relationship Id="rId21" Type="http://schemas.openxmlformats.org/officeDocument/2006/relationships/image" Target="../media/image16.png"/><Relationship Id="rId34" Type="http://schemas.openxmlformats.org/officeDocument/2006/relationships/slide" Target="slide6.xml"/><Relationship Id="rId7" Type="http://schemas.openxmlformats.org/officeDocument/2006/relationships/image" Target="../media/image7.jpeg"/><Relationship Id="rId12" Type="http://schemas.microsoft.com/office/2007/relationships/hdphoto" Target="../media/hdphoto2.wdp"/><Relationship Id="rId17" Type="http://schemas.openxmlformats.org/officeDocument/2006/relationships/image" Target="../media/image13.jpeg"/><Relationship Id="rId25" Type="http://schemas.openxmlformats.org/officeDocument/2006/relationships/image" Target="../media/image19.jpeg"/><Relationship Id="rId33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microsoft.com/office/2007/relationships/hdphoto" Target="../media/hdphoto4.wdp"/><Relationship Id="rId20" Type="http://schemas.openxmlformats.org/officeDocument/2006/relationships/image" Target="../media/image15.jpeg"/><Relationship Id="rId29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24" Type="http://schemas.openxmlformats.org/officeDocument/2006/relationships/image" Target="../media/image18.jpeg"/><Relationship Id="rId32" Type="http://schemas.openxmlformats.org/officeDocument/2006/relationships/slide" Target="slide4.xml"/><Relationship Id="rId5" Type="http://schemas.openxmlformats.org/officeDocument/2006/relationships/image" Target="../media/image5.jpeg"/><Relationship Id="rId15" Type="http://schemas.openxmlformats.org/officeDocument/2006/relationships/image" Target="../media/image12.png"/><Relationship Id="rId23" Type="http://schemas.openxmlformats.org/officeDocument/2006/relationships/image" Target="../media/image17.jpeg"/><Relationship Id="rId28" Type="http://schemas.openxmlformats.org/officeDocument/2006/relationships/image" Target="../media/image21.jpeg"/><Relationship Id="rId10" Type="http://schemas.microsoft.com/office/2007/relationships/hdphoto" Target="../media/hdphoto1.wdp"/><Relationship Id="rId19" Type="http://schemas.microsoft.com/office/2007/relationships/hdphoto" Target="../media/hdphoto5.wdp"/><Relationship Id="rId31" Type="http://schemas.microsoft.com/office/2007/relationships/hdphoto" Target="../media/hdphoto8.wdp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microsoft.com/office/2007/relationships/hdphoto" Target="../media/hdphoto3.wdp"/><Relationship Id="rId22" Type="http://schemas.microsoft.com/office/2007/relationships/hdphoto" Target="../media/hdphoto6.wdp"/><Relationship Id="rId27" Type="http://schemas.microsoft.com/office/2007/relationships/hdphoto" Target="../media/hdphoto7.wdp"/><Relationship Id="rId30" Type="http://schemas.openxmlformats.org/officeDocument/2006/relationships/image" Target="../media/image23.png"/><Relationship Id="rId8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hdphoto" Target="../media/hdphoto9.wdp"/><Relationship Id="rId7" Type="http://schemas.openxmlformats.org/officeDocument/2006/relationships/image" Target="../media/image29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6.jp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31.jpeg"/><Relationship Id="rId4" Type="http://schemas.openxmlformats.org/officeDocument/2006/relationships/image" Target="../media/image30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84" y="0"/>
            <a:ext cx="10279464" cy="6852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868" y="2097052"/>
            <a:ext cx="10952703" cy="2042869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3: BÀI THỰC HÀNH 1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TÁCH CHẤT TỪ HỖN HỢP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672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3852" y="15181"/>
            <a:ext cx="11103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MỘT SỐ QUY TẮC AN TOÀN – CÁCH SỬ DỤNG HÓA CHẤT, DỤNG CỤ TRONG PHÒNG THÍ NGHIỆM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39780" y="1043139"/>
            <a:ext cx="11452220" cy="5710976"/>
            <a:chOff x="739780" y="1043139"/>
            <a:chExt cx="11452220" cy="57109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36097"/>
            <a:stretch/>
          </p:blipFill>
          <p:spPr>
            <a:xfrm>
              <a:off x="739780" y="1043139"/>
              <a:ext cx="10403141" cy="571097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638123" y="6107784"/>
              <a:ext cx="25538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tx2"/>
                  </a:solidFill>
                </a:rPr>
                <a:t>Trích</a:t>
              </a:r>
              <a:r>
                <a:rPr lang="en-US" dirty="0" smtClean="0">
                  <a:solidFill>
                    <a:schemeClr val="tx2"/>
                  </a:solidFill>
                </a:rPr>
                <a:t> </a:t>
              </a:r>
              <a:r>
                <a:rPr lang="en-US" dirty="0" err="1" smtClean="0">
                  <a:solidFill>
                    <a:schemeClr val="tx2"/>
                  </a:solidFill>
                </a:rPr>
                <a:t>phụ</a:t>
              </a:r>
              <a:r>
                <a:rPr lang="en-US" dirty="0" smtClean="0">
                  <a:solidFill>
                    <a:schemeClr val="tx2"/>
                  </a:solidFill>
                </a:rPr>
                <a:t> </a:t>
              </a:r>
              <a:r>
                <a:rPr lang="en-US" dirty="0" err="1" smtClean="0">
                  <a:solidFill>
                    <a:schemeClr val="tx2"/>
                  </a:solidFill>
                </a:rPr>
                <a:t>lục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r>
                <a:rPr lang="en-US" dirty="0" err="1" smtClean="0">
                  <a:solidFill>
                    <a:schemeClr val="tx2"/>
                  </a:solidFill>
                </a:rPr>
                <a:t>trong</a:t>
              </a:r>
              <a:r>
                <a:rPr lang="en-US" dirty="0" smtClean="0">
                  <a:solidFill>
                    <a:schemeClr val="tx2"/>
                  </a:solidFill>
                </a:rPr>
                <a:t> </a:t>
              </a:r>
              <a:r>
                <a:rPr lang="en-US" dirty="0" err="1" smtClean="0">
                  <a:solidFill>
                    <a:schemeClr val="tx2"/>
                  </a:solidFill>
                </a:rPr>
                <a:t>sách</a:t>
              </a:r>
              <a:r>
                <a:rPr lang="en-US" dirty="0" smtClean="0">
                  <a:solidFill>
                    <a:schemeClr val="tx2"/>
                  </a:solidFill>
                </a:rPr>
                <a:t> </a:t>
              </a:r>
              <a:r>
                <a:rPr lang="en-US" dirty="0" err="1" smtClean="0">
                  <a:solidFill>
                    <a:schemeClr val="tx2"/>
                  </a:solidFill>
                </a:rPr>
                <a:t>trang</a:t>
              </a:r>
              <a:r>
                <a:rPr lang="en-US" dirty="0" smtClean="0">
                  <a:solidFill>
                    <a:schemeClr val="tx2"/>
                  </a:solidFill>
                </a:rPr>
                <a:t> 103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194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74838" y="3537848"/>
            <a:ext cx="2996822" cy="3253448"/>
            <a:chOff x="957334" y="3608133"/>
            <a:chExt cx="2996822" cy="3253448"/>
          </a:xfrm>
        </p:grpSpPr>
        <p:pic>
          <p:nvPicPr>
            <p:cNvPr id="1028" name="Picture 5" descr="C:\Users\ASUS\Downloads\2357138128_4f809831c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334" y="3608133"/>
              <a:ext cx="1151664" cy="1627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7" descr="C:\Users\ASUS\Downloads\chau-thuy-tinh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393" y="5233748"/>
              <a:ext cx="1834763" cy="1627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9" descr="C:\Users\ASUS\Downloads\2357138666_f19157b36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547" y="5233748"/>
              <a:ext cx="1156617" cy="1627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19" descr="C:\Users\ASUS\Downloads\bat-su-co-mo-640x452-640x452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57" r="11496"/>
            <a:stretch/>
          </p:blipFill>
          <p:spPr bwMode="auto">
            <a:xfrm>
              <a:off x="2100696" y="3617265"/>
              <a:ext cx="1853460" cy="16493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 descr="C:\Users\ASUS\Downloads\2356305321_59d94f1ea5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362" y="4655587"/>
              <a:ext cx="1147345" cy="1627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6652009" y="-6824"/>
            <a:ext cx="5360953" cy="3257425"/>
            <a:chOff x="6652009" y="-6824"/>
            <a:chExt cx="5360953" cy="3257425"/>
          </a:xfrm>
        </p:grpSpPr>
        <p:pic>
          <p:nvPicPr>
            <p:cNvPr id="1035" name="Picture 13" descr="C:\Users\ASUS\Downloads\1932141thia_xuc_hoa_chat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9262" y="0"/>
              <a:ext cx="1846781" cy="16278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24" descr="C:\Users\ASUS\Downloads\muongdothc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6043" y="0"/>
              <a:ext cx="2006919" cy="16278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25" descr="C:\Users\ASUS\Downloads\pank-gap-hoa-chat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8" r="16224"/>
            <a:stretch/>
          </p:blipFill>
          <p:spPr bwMode="auto">
            <a:xfrm>
              <a:off x="6652009" y="-6824"/>
              <a:ext cx="1507253" cy="16278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0" descr="C:\Users\ASUS\Downloads\1465813893484_2035081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246" y="1622768"/>
              <a:ext cx="1627833" cy="16278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1" descr="C:\Users\ASUS\Downloads\đua-thuy-tinh-glass-rod-(1).jpe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9708" y="1622553"/>
              <a:ext cx="3140464" cy="16278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6127740" y="3591745"/>
            <a:ext cx="5188743" cy="3259407"/>
            <a:chOff x="6579916" y="3597712"/>
            <a:chExt cx="5188743" cy="3259407"/>
          </a:xfrm>
        </p:grpSpPr>
        <p:pic>
          <p:nvPicPr>
            <p:cNvPr id="1034" name="Picture 12" descr="C:\Users\ASUS\Downloads\pheu-thuy-tinh-co-gan-song-medium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1718" y="3601453"/>
              <a:ext cx="1627833" cy="1627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30" descr="C:\Users\ASUS\Downloads\news_s183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9916" y="5229286"/>
              <a:ext cx="1943172" cy="1627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26" descr="C:\Users\ASUS\Downloads\GE-font-b-Filter-b-font-font-b-Paper-b-font-18cm-font-b-Qualitative-b.jpg"/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21" t="16197" r="5521" b="1599"/>
            <a:stretch/>
          </p:blipFill>
          <p:spPr bwMode="auto">
            <a:xfrm>
              <a:off x="8005000" y="3597712"/>
              <a:ext cx="3763659" cy="16130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28" descr="C:\Users\ASUS\Downloads\5411Chổi rửa ống nghiệm.jpg"/>
            <p:cNvPicPr>
              <a:picLocks noChangeAspect="1" noChangeArrowheads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5"/>
            <a:stretch/>
          </p:blipFill>
          <p:spPr bwMode="auto">
            <a:xfrm>
              <a:off x="8534889" y="5210734"/>
              <a:ext cx="3231731" cy="16463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9" descr="C:\Users\ASUS\Downloads\43-s-11530.JPG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475" b="3614"/>
            <a:stretch/>
          </p:blipFill>
          <p:spPr bwMode="auto">
            <a:xfrm>
              <a:off x="7703493" y="4442639"/>
              <a:ext cx="1466766" cy="15732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11476" y="-3897"/>
            <a:ext cx="5505008" cy="3277964"/>
            <a:chOff x="11476" y="-3897"/>
            <a:chExt cx="5505008" cy="3277964"/>
          </a:xfrm>
        </p:grpSpPr>
        <p:pic>
          <p:nvPicPr>
            <p:cNvPr id="35" name="Picture 4" descr="C:\Users\ASUS\Downloads\2356305037_846dcefaa0.jp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187" y="6065"/>
              <a:ext cx="1155143" cy="16278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384" y="13859"/>
              <a:ext cx="1626207" cy="162620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1592" y="-3897"/>
              <a:ext cx="1666476" cy="16664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3" name="Picture 23" descr="C:\Users\ASUS\Downloads\bo-nut-cao-su.jpg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957"/>
            <a:stretch/>
          </p:blipFill>
          <p:spPr bwMode="auto">
            <a:xfrm>
              <a:off x="11476" y="1631610"/>
              <a:ext cx="1525847" cy="162945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4" descr="C:\Users\ASUS\Downloads\2932889ong_dan_thuy_tinh.jp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6304" y="1646234"/>
              <a:ext cx="2167908" cy="16278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1" descr="C:\Users\ASUS\Downloads\giatn_1.jpg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3827" y="1625024"/>
              <a:ext cx="1862657" cy="16130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Explosion 2 1"/>
          <p:cNvSpPr/>
          <p:nvPr/>
        </p:nvSpPr>
        <p:spPr>
          <a:xfrm>
            <a:off x="546134" y="1531088"/>
            <a:ext cx="11383596" cy="4008475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Chọn</a:t>
            </a:r>
            <a:r>
              <a:rPr lang="en-US" sz="3600" dirty="0" smtClean="0"/>
              <a:t> </a:t>
            </a:r>
            <a:r>
              <a:rPr lang="en-US" sz="3600" dirty="0" err="1" smtClean="0"/>
              <a:t>dụng</a:t>
            </a:r>
            <a:r>
              <a:rPr lang="en-US" sz="3600" dirty="0" smtClean="0"/>
              <a:t> </a:t>
            </a:r>
            <a:r>
              <a:rPr lang="en-US" sz="3600" dirty="0" err="1" smtClean="0"/>
              <a:t>cụ</a:t>
            </a:r>
            <a:r>
              <a:rPr lang="en-US" sz="3600" dirty="0" smtClean="0"/>
              <a:t> </a:t>
            </a:r>
            <a:r>
              <a:rPr lang="en-US" sz="3600" dirty="0" err="1" smtClean="0"/>
              <a:t>để</a:t>
            </a:r>
            <a:r>
              <a:rPr lang="en-US" sz="3600" dirty="0" smtClean="0"/>
              <a:t> </a:t>
            </a:r>
            <a:r>
              <a:rPr lang="en-US" sz="3600" dirty="0" err="1" smtClean="0"/>
              <a:t>tách</a:t>
            </a:r>
            <a:r>
              <a:rPr lang="en-US" sz="3600" dirty="0" smtClean="0"/>
              <a:t> </a:t>
            </a:r>
            <a:r>
              <a:rPr lang="en-US" sz="3600" dirty="0" err="1" smtClean="0"/>
              <a:t>muối</a:t>
            </a:r>
            <a:r>
              <a:rPr lang="en-US" sz="3600" dirty="0" smtClean="0"/>
              <a:t> </a:t>
            </a:r>
            <a:r>
              <a:rPr lang="en-US" sz="3600" dirty="0" err="1"/>
              <a:t>ăn</a:t>
            </a:r>
            <a:r>
              <a:rPr lang="en-US" sz="3600" dirty="0"/>
              <a:t> </a:t>
            </a:r>
            <a:r>
              <a:rPr lang="en-US" sz="3600" dirty="0" err="1"/>
              <a:t>sạch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hỗn</a:t>
            </a:r>
            <a:r>
              <a:rPr lang="en-US" sz="3600" dirty="0"/>
              <a:t> </a:t>
            </a:r>
            <a:r>
              <a:rPr lang="en-US" sz="3600" dirty="0" err="1"/>
              <a:t>hợp</a:t>
            </a:r>
            <a:r>
              <a:rPr lang="en-US" sz="3600" dirty="0"/>
              <a:t> </a:t>
            </a:r>
            <a:r>
              <a:rPr lang="en-US" sz="3600" dirty="0" err="1"/>
              <a:t>muối</a:t>
            </a:r>
            <a:r>
              <a:rPr lang="en-US" sz="3600" dirty="0"/>
              <a:t> </a:t>
            </a:r>
            <a:r>
              <a:rPr lang="en-US" sz="3600" dirty="0" err="1"/>
              <a:t>ăn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lẫn</a:t>
            </a:r>
            <a:r>
              <a:rPr lang="en-US" sz="3600" dirty="0"/>
              <a:t> </a:t>
            </a:r>
            <a:r>
              <a:rPr lang="en-US" sz="3600" dirty="0" err="1" smtClean="0"/>
              <a:t>cát</a:t>
            </a:r>
            <a:r>
              <a:rPr lang="en-US" sz="3600" dirty="0" smtClean="0"/>
              <a:t>!</a:t>
            </a:r>
            <a:endParaRPr lang="en-US" sz="3600" dirty="0"/>
          </a:p>
        </p:txBody>
      </p:sp>
      <p:sp>
        <p:nvSpPr>
          <p:cNvPr id="3" name="Action Button: End 2">
            <a:hlinkClick r:id="rId32" action="ppaction://hlinksldjump" highlightClick="1"/>
          </p:cNvPr>
          <p:cNvSpPr/>
          <p:nvPr/>
        </p:nvSpPr>
        <p:spPr>
          <a:xfrm>
            <a:off x="11781554" y="2716250"/>
            <a:ext cx="410446" cy="44656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End 3">
            <a:hlinkClick r:id="rId33" action="ppaction://hlinksldjump" highlightClick="1"/>
          </p:cNvPr>
          <p:cNvSpPr/>
          <p:nvPr/>
        </p:nvSpPr>
        <p:spPr>
          <a:xfrm>
            <a:off x="11781554" y="6400801"/>
            <a:ext cx="405520" cy="450352"/>
          </a:xfrm>
          <a:prstGeom prst="actionButtonE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rId34" action="ppaction://hlinksldjump" highlightClick="1"/>
          </p:cNvPr>
          <p:cNvSpPr/>
          <p:nvPr/>
        </p:nvSpPr>
        <p:spPr>
          <a:xfrm>
            <a:off x="116959" y="6400801"/>
            <a:ext cx="747806" cy="39049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5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39" y="140677"/>
            <a:ext cx="1754276" cy="651133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</a:rPr>
              <a:t>THAO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TÁC</a:t>
            </a:r>
            <a:r>
              <a:rPr lang="en-US" sz="4000" b="1" dirty="0">
                <a:solidFill>
                  <a:srgbClr val="FF0000"/>
                </a:solidFill>
              </a:rPr>
              <a:t/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LẤY</a:t>
            </a:r>
            <a:r>
              <a:rPr lang="en-US" sz="4000" b="1" dirty="0">
                <a:solidFill>
                  <a:srgbClr val="FF0000"/>
                </a:solidFill>
              </a:rPr>
              <a:t/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HÓA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CHẤT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22137" y="0"/>
            <a:ext cx="9214226" cy="6873882"/>
            <a:chOff x="2883878" y="0"/>
            <a:chExt cx="9214226" cy="68738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3878" y="0"/>
              <a:ext cx="7646014" cy="687388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440238" y="5735970"/>
              <a:ext cx="1657866" cy="646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tx2"/>
                  </a:solidFill>
                </a:rPr>
                <a:t>Hình</a:t>
              </a:r>
              <a:r>
                <a:rPr lang="en-US" dirty="0" smtClean="0">
                  <a:solidFill>
                    <a:schemeClr val="tx2"/>
                  </a:solidFill>
                </a:rPr>
                <a:t> </a:t>
              </a:r>
              <a:r>
                <a:rPr lang="en-US" dirty="0" err="1" smtClean="0">
                  <a:solidFill>
                    <a:schemeClr val="tx2"/>
                  </a:solidFill>
                </a:rPr>
                <a:t>trong</a:t>
              </a:r>
              <a:r>
                <a:rPr lang="en-US" dirty="0" smtClean="0">
                  <a:solidFill>
                    <a:schemeClr val="tx2"/>
                  </a:solidFill>
                </a:rPr>
                <a:t> </a:t>
              </a:r>
              <a:r>
                <a:rPr lang="en-US" dirty="0" err="1" smtClean="0">
                  <a:solidFill>
                    <a:schemeClr val="tx2"/>
                  </a:solidFill>
                </a:rPr>
                <a:t>sách</a:t>
              </a:r>
              <a:r>
                <a:rPr lang="en-US" dirty="0" smtClean="0">
                  <a:solidFill>
                    <a:schemeClr val="tx2"/>
                  </a:solidFill>
                </a:rPr>
                <a:t> </a:t>
              </a:r>
              <a:r>
                <a:rPr lang="en-US" dirty="0" err="1" smtClean="0">
                  <a:solidFill>
                    <a:schemeClr val="tx2"/>
                  </a:solidFill>
                </a:rPr>
                <a:t>trang</a:t>
              </a:r>
              <a:r>
                <a:rPr lang="en-US" dirty="0" smtClean="0">
                  <a:solidFill>
                    <a:schemeClr val="tx2"/>
                  </a:solidFill>
                </a:rPr>
                <a:t> 16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Action Button: Return 7">
            <a:hlinkClick r:id="rId3" action="ppaction://hlinksldjump" highlightClick="1"/>
          </p:cNvPr>
          <p:cNvSpPr/>
          <p:nvPr/>
        </p:nvSpPr>
        <p:spPr>
          <a:xfrm>
            <a:off x="10593769" y="5188688"/>
            <a:ext cx="627321" cy="54728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7039" y="261257"/>
            <a:ext cx="1774372" cy="639075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</a:rPr>
              <a:t>THAO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TÁC</a:t>
            </a:r>
            <a:r>
              <a:rPr lang="en-US" sz="4000" b="1" dirty="0">
                <a:solidFill>
                  <a:srgbClr val="FF0000"/>
                </a:solidFill>
              </a:rPr>
              <a:t/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ĐUN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1" t="51625" r="60733" b="7693"/>
          <a:stretch/>
        </p:blipFill>
        <p:spPr>
          <a:xfrm>
            <a:off x="2954215" y="261257"/>
            <a:ext cx="3145135" cy="2531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700" y="3774273"/>
            <a:ext cx="2759947" cy="275994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576458" y="713432"/>
            <a:ext cx="3155182" cy="1851645"/>
            <a:chOff x="7516166" y="592852"/>
            <a:chExt cx="2813539" cy="18516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6166" y="592852"/>
              <a:ext cx="2813539" cy="1851645"/>
            </a:xfrm>
            <a:prstGeom prst="rect">
              <a:avLst/>
            </a:prstGeom>
          </p:spPr>
        </p:pic>
        <p:sp>
          <p:nvSpPr>
            <p:cNvPr id="9" name="Can 8"/>
            <p:cNvSpPr/>
            <p:nvPr/>
          </p:nvSpPr>
          <p:spPr>
            <a:xfrm>
              <a:off x="9887579" y="1507253"/>
              <a:ext cx="251208" cy="904350"/>
            </a:xfrm>
            <a:prstGeom prst="can">
              <a:avLst/>
            </a:prstGeom>
            <a:blipFill>
              <a:blip r:embed="rId6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5" y="3774275"/>
            <a:ext cx="2759947" cy="2759947"/>
          </a:xfrm>
          <a:prstGeom prst="rect">
            <a:avLst/>
          </a:prstGeom>
        </p:spPr>
      </p:pic>
      <p:sp>
        <p:nvSpPr>
          <p:cNvPr id="13" name="Striped Right Arrow 12"/>
          <p:cNvSpPr/>
          <p:nvPr/>
        </p:nvSpPr>
        <p:spPr>
          <a:xfrm>
            <a:off x="6461092" y="1165609"/>
            <a:ext cx="924448" cy="60290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riped Right Arrow 13"/>
          <p:cNvSpPr/>
          <p:nvPr/>
        </p:nvSpPr>
        <p:spPr>
          <a:xfrm rot="5400000">
            <a:off x="8521003" y="2868227"/>
            <a:ext cx="924448" cy="60290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iped Right Arrow 14"/>
          <p:cNvSpPr/>
          <p:nvPr/>
        </p:nvSpPr>
        <p:spPr>
          <a:xfrm flipH="1">
            <a:off x="6244842" y="4852797"/>
            <a:ext cx="924448" cy="60290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339753" y="5887889"/>
            <a:ext cx="1943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Đọc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thêm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trong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sách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trang</a:t>
            </a:r>
            <a:r>
              <a:rPr lang="en-US" dirty="0" smtClean="0">
                <a:solidFill>
                  <a:schemeClr val="tx2"/>
                </a:solidFill>
              </a:rPr>
              <a:t> 17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Action Button: Return 16">
            <a:hlinkClick r:id="rId8" action="ppaction://hlinksldjump" highlightClick="1"/>
          </p:cNvPr>
          <p:cNvSpPr/>
          <p:nvPr/>
        </p:nvSpPr>
        <p:spPr>
          <a:xfrm>
            <a:off x="10969451" y="5340607"/>
            <a:ext cx="627321" cy="547282"/>
          </a:xfrm>
          <a:prstGeom prst="actionButtonRetur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7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50" y="2761909"/>
            <a:ext cx="3651477" cy="3651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152" y="2791902"/>
            <a:ext cx="2080009" cy="3621662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447752" y="3721570"/>
            <a:ext cx="598898" cy="2525004"/>
            <a:chOff x="1788607" y="2870149"/>
            <a:chExt cx="598898" cy="2525004"/>
          </a:xfrm>
        </p:grpSpPr>
        <p:grpSp>
          <p:nvGrpSpPr>
            <p:cNvPr id="17" name="Group 16"/>
            <p:cNvGrpSpPr/>
            <p:nvPr/>
          </p:nvGrpSpPr>
          <p:grpSpPr>
            <a:xfrm>
              <a:off x="1788607" y="4861245"/>
              <a:ext cx="572756" cy="507442"/>
              <a:chOff x="1798655" y="2710898"/>
              <a:chExt cx="572756" cy="507442"/>
            </a:xfrm>
          </p:grpSpPr>
          <p:sp>
            <p:nvSpPr>
              <p:cNvPr id="12" name="Flowchart: Magnetic Disk 11"/>
              <p:cNvSpPr/>
              <p:nvPr/>
            </p:nvSpPr>
            <p:spPr>
              <a:xfrm>
                <a:off x="1798655" y="2984360"/>
                <a:ext cx="572756" cy="233980"/>
              </a:xfrm>
              <a:prstGeom prst="flowChartMagneticDisk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Magnetic Disk 15"/>
              <p:cNvSpPr/>
              <p:nvPr/>
            </p:nvSpPr>
            <p:spPr>
              <a:xfrm>
                <a:off x="1798655" y="2710898"/>
                <a:ext cx="572756" cy="343802"/>
              </a:xfrm>
              <a:prstGeom prst="flowChartMagneticDisk">
                <a:avLst/>
              </a:prstGeom>
              <a:blipFill>
                <a:blip r:embed="rId6"/>
                <a:tile tx="0" ty="0" sx="100000" sy="100000" flip="none" algn="tl"/>
              </a:blip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Can 22"/>
            <p:cNvSpPr/>
            <p:nvPr/>
          </p:nvSpPr>
          <p:spPr>
            <a:xfrm rot="813600" flipH="1">
              <a:off x="2260047" y="2870149"/>
              <a:ext cx="74438" cy="2525004"/>
            </a:xfrm>
            <a:prstGeom prst="can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n 26"/>
            <p:cNvSpPr/>
            <p:nvPr/>
          </p:nvSpPr>
          <p:spPr>
            <a:xfrm>
              <a:off x="1788607" y="4353803"/>
              <a:ext cx="572756" cy="1014884"/>
            </a:xfrm>
            <a:prstGeom prst="can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n 27"/>
            <p:cNvSpPr/>
            <p:nvPr/>
          </p:nvSpPr>
          <p:spPr>
            <a:xfrm rot="813600" flipH="1">
              <a:off x="2341786" y="3200102"/>
              <a:ext cx="45719" cy="1318411"/>
            </a:xfrm>
            <a:prstGeom prst="can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ight Arrow 29"/>
          <p:cNvSpPr/>
          <p:nvPr/>
        </p:nvSpPr>
        <p:spPr>
          <a:xfrm>
            <a:off x="3380170" y="5220475"/>
            <a:ext cx="814176" cy="576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7094136" y="5224243"/>
            <a:ext cx="814176" cy="630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79579" y="562367"/>
            <a:ext cx="2549641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Bước</a:t>
            </a:r>
            <a:r>
              <a:rPr lang="en-US" sz="2400" dirty="0" smtClean="0"/>
              <a:t> 1</a:t>
            </a:r>
          </a:p>
          <a:p>
            <a:pPr algn="just"/>
            <a:r>
              <a:rPr lang="en-US" sz="2400" dirty="0" smtClean="0"/>
              <a:t>Cho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muối</a:t>
            </a:r>
            <a:r>
              <a:rPr lang="en-US" sz="2400" dirty="0" smtClean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lẫn</a:t>
            </a:r>
            <a:r>
              <a:rPr lang="en-US" sz="2400" dirty="0"/>
              <a:t> </a:t>
            </a:r>
            <a:r>
              <a:rPr lang="en-US" sz="2400" dirty="0" err="1" smtClean="0"/>
              <a:t>cát</a:t>
            </a:r>
            <a:r>
              <a:rPr lang="en-US" sz="2400" dirty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/>
              <a:t>khuấy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muối</a:t>
            </a:r>
            <a:r>
              <a:rPr lang="en-US" sz="2400" dirty="0"/>
              <a:t> tan </a:t>
            </a:r>
            <a:r>
              <a:rPr lang="en-US" sz="2400" dirty="0" err="1"/>
              <a:t>hết</a:t>
            </a:r>
            <a:r>
              <a:rPr lang="en-US" sz="2400" dirty="0"/>
              <a:t>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51716" y="562367"/>
            <a:ext cx="273410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Bước</a:t>
            </a:r>
            <a:r>
              <a:rPr lang="en-US" sz="2400" dirty="0" smtClean="0"/>
              <a:t> 2</a:t>
            </a:r>
          </a:p>
          <a:p>
            <a:pPr algn="just"/>
            <a:r>
              <a:rPr lang="en-US" sz="2400" dirty="0" err="1" smtClean="0"/>
              <a:t>Đổ</a:t>
            </a:r>
            <a:r>
              <a:rPr lang="en-US" sz="2400" dirty="0" smtClean="0"/>
              <a:t> </a:t>
            </a:r>
            <a:r>
              <a:rPr lang="en-US" sz="2400" dirty="0" err="1"/>
              <a:t>hỗn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, </a:t>
            </a:r>
            <a:r>
              <a:rPr lang="en-US" sz="2400" dirty="0" err="1"/>
              <a:t>muối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cát</a:t>
            </a:r>
            <a:r>
              <a:rPr lang="en-US" sz="2400" dirty="0"/>
              <a:t> qua </a:t>
            </a:r>
            <a:r>
              <a:rPr lang="en-US" sz="2400" dirty="0" err="1"/>
              <a:t>phễu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lọc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tách</a:t>
            </a:r>
            <a:r>
              <a:rPr lang="en-US" sz="2400" dirty="0"/>
              <a:t> </a:t>
            </a:r>
            <a:r>
              <a:rPr lang="en-US" sz="2400" dirty="0" err="1"/>
              <a:t>cát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ngoài</a:t>
            </a:r>
            <a:r>
              <a:rPr lang="en-US" sz="2400" dirty="0"/>
              <a:t>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908312" y="552659"/>
            <a:ext cx="3651477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Bước</a:t>
            </a:r>
            <a:r>
              <a:rPr lang="en-US" sz="2400" dirty="0" smtClean="0"/>
              <a:t> 3</a:t>
            </a:r>
          </a:p>
          <a:p>
            <a:pPr algn="just"/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lỏng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muối</a:t>
            </a:r>
            <a:r>
              <a:rPr lang="en-US" sz="2400" dirty="0"/>
              <a:t> </a:t>
            </a:r>
            <a:r>
              <a:rPr lang="en-US" sz="2400" dirty="0" err="1"/>
              <a:t>đem</a:t>
            </a:r>
            <a:r>
              <a:rPr lang="en-US" sz="2400" dirty="0"/>
              <a:t> </a:t>
            </a:r>
            <a:r>
              <a:rPr lang="en-US" sz="2400" dirty="0" err="1"/>
              <a:t>đun</a:t>
            </a:r>
            <a:r>
              <a:rPr lang="en-US" sz="2400" dirty="0"/>
              <a:t>, </a:t>
            </a:r>
            <a:r>
              <a:rPr lang="en-US" sz="2400" dirty="0" err="1"/>
              <a:t>nước</a:t>
            </a:r>
            <a:r>
              <a:rPr lang="en-US" sz="2400" dirty="0"/>
              <a:t> bay </a:t>
            </a:r>
            <a:r>
              <a:rPr lang="en-US" sz="2400" dirty="0" err="1"/>
              <a:t>hơi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muối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sạch</a:t>
            </a:r>
            <a:r>
              <a:rPr lang="en-US" sz="2400" dirty="0"/>
              <a:t>. </a:t>
            </a:r>
          </a:p>
        </p:txBody>
      </p:sp>
      <p:pic>
        <p:nvPicPr>
          <p:cNvPr id="18" name="Picture 2" descr="C:\Users\ASUS\Downloads\index-sal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47"/>
          <a:stretch>
            <a:fillRect/>
          </a:stretch>
        </p:blipFill>
        <p:spPr bwMode="auto">
          <a:xfrm>
            <a:off x="11096912" y="2491651"/>
            <a:ext cx="1026229" cy="8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C:\Users\ASUS\Downloads\muoi-tieu-bac-lie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21794"/>
            <a:ext cx="954593" cy="88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38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3370</TotalTime>
  <Words>130</Words>
  <Application>Microsoft Office PowerPoint</Application>
  <PresentationFormat>Widescreen</PresentationFormat>
  <Paragraphs>16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BÀI 3: BÀI THỰC HÀNH 1 TÁCH CHẤT TỪ HỖN HỢP</vt:lpstr>
      <vt:lpstr>PowerPoint Presentation</vt:lpstr>
      <vt:lpstr>PowerPoint Presentation</vt:lpstr>
      <vt:lpstr>THAO TÁC LẤY HÓA CHẤT</vt:lpstr>
      <vt:lpstr>THAO TÁC ĐUN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216</cp:revision>
  <dcterms:created xsi:type="dcterms:W3CDTF">2021-08-31T08:18:08Z</dcterms:created>
  <dcterms:modified xsi:type="dcterms:W3CDTF">2021-09-22T03:39:26Z</dcterms:modified>
</cp:coreProperties>
</file>