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5" r:id="rId6"/>
    <p:sldId id="292" r:id="rId7"/>
    <p:sldId id="294" r:id="rId8"/>
    <p:sldId id="266" r:id="rId9"/>
    <p:sldId id="275" r:id="rId10"/>
    <p:sldId id="296" r:id="rId11"/>
    <p:sldId id="276" r:id="rId12"/>
    <p:sldId id="297" r:id="rId13"/>
    <p:sldId id="278" r:id="rId14"/>
    <p:sldId id="280" r:id="rId15"/>
    <p:sldId id="298" r:id="rId16"/>
    <p:sldId id="282" r:id="rId17"/>
    <p:sldId id="283" r:id="rId18"/>
    <p:sldId id="284" r:id="rId19"/>
    <p:sldId id="285" r:id="rId20"/>
    <p:sldId id="28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F00EA60-783B-41C5-B665-0B446FEC1F5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ABC060-2B05-48FE-ACA4-48095286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504DBE-466F-4974-8EF8-2DB45E86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85F270-B9D6-482A-89D5-5FDF59D4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386AB8-483E-4334-877E-58BEF0F69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1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0EB93-4566-4BE1-B0B8-ACB75B32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EC33C-32BA-4774-88AE-C69A762DF4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6BC05D-2617-494E-9D24-46FAEEA958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F89CCBF-3A5B-4E44-A995-797F92CAF46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F4AF0A6-FBC0-425F-9ED8-70D4777A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0C56B90-D2D6-44C7-BD07-906440BB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476AD7-1FB2-4185-98B7-D0FC7C49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857EFED-C857-4D68-8E1C-B875DCF35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5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8899-E6DD-4470-B901-61ACB45B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D7A6A6-CD24-4E93-AC96-673AD8898E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A5AFAE-ECE4-4486-81F4-7DEC7DA1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537CE1-B7B3-454B-8A85-18471569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73430-F77A-4B5B-923C-7B14D006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62708B-529F-44BD-94D5-6D35B9AC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45E7A-CC15-4D17-A6E9-7946645B5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6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image" Target="../media/image25.gi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248400" cy="1828800"/>
          </a:xfrm>
        </p:spPr>
        <p:txBody>
          <a:bodyPr/>
          <a:lstStyle/>
          <a:p>
            <a:pPr algn="ctr"/>
            <a:r>
              <a:rPr lang="vi-VN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GIỚI THIỆU CHƯƠNG TRÌNH ĐẠI SỐ LỚP 7</a:t>
            </a:r>
            <a:endParaRPr lang="en-US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722" y="2438400"/>
            <a:ext cx="3733800" cy="3886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GỒM 4 CHƯƠNG:</a:t>
            </a: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CC"/>
                </a:solidFill>
              </a:rPr>
              <a:t>Chương</a:t>
            </a:r>
            <a:r>
              <a:rPr lang="en-US" altLang="en-US" dirty="0">
                <a:solidFill>
                  <a:srgbClr val="0000CC"/>
                </a:solidFill>
              </a:rPr>
              <a:t> I: </a:t>
            </a:r>
            <a:r>
              <a:rPr lang="en-US" altLang="en-US" dirty="0" err="1">
                <a:solidFill>
                  <a:srgbClr val="0000CC"/>
                </a:solidFill>
              </a:rPr>
              <a:t>Số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err="1">
                <a:solidFill>
                  <a:srgbClr val="0000CC"/>
                </a:solidFill>
              </a:rPr>
              <a:t>hữu</a:t>
            </a:r>
            <a:r>
              <a:rPr lang="en-US" altLang="en-US">
                <a:solidFill>
                  <a:srgbClr val="0000CC"/>
                </a:solidFill>
              </a:rPr>
              <a:t> </a:t>
            </a:r>
            <a:r>
              <a:rPr lang="en-US" altLang="en-US" smtClean="0">
                <a:solidFill>
                  <a:srgbClr val="0000CC"/>
                </a:solidFill>
              </a:rPr>
              <a:t>tỉ - </a:t>
            </a:r>
            <a:r>
              <a:rPr lang="en-US" altLang="en-US" dirty="0" err="1">
                <a:solidFill>
                  <a:srgbClr val="0000CC"/>
                </a:solidFill>
              </a:rPr>
              <a:t>số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thực</a:t>
            </a:r>
            <a:endParaRPr lang="en-US" altLang="en-US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Chương</a:t>
            </a:r>
            <a:r>
              <a:rPr lang="en-US" altLang="en-US" dirty="0">
                <a:solidFill>
                  <a:srgbClr val="FF0000"/>
                </a:solidFill>
              </a:rPr>
              <a:t> II: </a:t>
            </a:r>
            <a:r>
              <a:rPr lang="en-US" altLang="en-US" dirty="0" err="1">
                <a:solidFill>
                  <a:srgbClr val="FF0000"/>
                </a:solidFill>
              </a:rPr>
              <a:t>Hàm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số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đồ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thị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9900"/>
                </a:solidFill>
              </a:rPr>
              <a:t>Chương</a:t>
            </a:r>
            <a:r>
              <a:rPr lang="en-US" altLang="en-US" dirty="0">
                <a:solidFill>
                  <a:srgbClr val="009900"/>
                </a:solidFill>
              </a:rPr>
              <a:t> III: </a:t>
            </a:r>
            <a:r>
              <a:rPr lang="en-US" altLang="en-US" dirty="0" err="1">
                <a:solidFill>
                  <a:srgbClr val="009900"/>
                </a:solidFill>
              </a:rPr>
              <a:t>Thống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 err="1">
                <a:solidFill>
                  <a:srgbClr val="009900"/>
                </a:solidFill>
              </a:rPr>
              <a:t>kê</a:t>
            </a:r>
            <a:endParaRPr lang="en-US" altLang="en-US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Chương</a:t>
            </a:r>
            <a:r>
              <a:rPr lang="en-US" altLang="en-US" dirty="0">
                <a:solidFill>
                  <a:srgbClr val="FF0000"/>
                </a:solidFill>
              </a:rPr>
              <a:t> IV: </a:t>
            </a:r>
            <a:r>
              <a:rPr lang="en-US" altLang="en-US" dirty="0" err="1">
                <a:solidFill>
                  <a:srgbClr val="FF0000"/>
                </a:solidFill>
              </a:rPr>
              <a:t>Biểu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số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FD1107A3-0358-48A6-B25C-693445DE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200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Z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4800C864-28B3-4404-A92E-670C3CC0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924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  N</a:t>
            </a:r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xmlns="" id="{6F707799-F7D4-483E-A73D-2A9680119DC3}"/>
              </a:ext>
            </a:extLst>
          </p:cNvPr>
          <p:cNvSpPr>
            <a:spLocks/>
          </p:cNvSpPr>
          <p:nvPr/>
        </p:nvSpPr>
        <p:spPr bwMode="auto">
          <a:xfrm>
            <a:off x="2971800" y="8128000"/>
            <a:ext cx="2286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xmlns="" id="{5A8C6E97-4D0A-49B7-9CC9-33076482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11517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;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xmlns="" id="{D76FE900-4205-4E99-99AE-6665310A9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0900" y="4575176"/>
            <a:ext cx="767080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xmlns="" id="{010A43E4-CF8E-4936-B28D-4C8127E1F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44323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xmlns="" id="{C84520D5-2262-4DBE-9FB7-115BDD39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403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xmlns="" id="{63269170-FE41-4049-B4C6-D13A8D07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40052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xmlns="" id="{1A8E2D0C-3626-494F-AA30-0715E9F68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6" y="4495800"/>
            <a:ext cx="274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xmlns="" id="{21A14FE0-8BC2-4AD0-9400-2785A5ED1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2288" y="4648200"/>
            <a:ext cx="914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xmlns="" id="{D4FB3A39-C737-4B88-84AD-A0E1FBD5C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2288" y="44958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3" name="Group 13">
            <a:extLst>
              <a:ext uri="{FF2B5EF4-FFF2-40B4-BE49-F238E27FC236}">
                <a16:creationId xmlns:a16="http://schemas.microsoft.com/office/drawing/2014/main" xmlns="" id="{7CA4BB5C-0B6E-4EED-8F3F-876BF2CBC8C7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4792663"/>
            <a:ext cx="685800" cy="671512"/>
            <a:chOff x="2400" y="3840"/>
            <a:chExt cx="432" cy="423"/>
          </a:xfrm>
        </p:grpSpPr>
        <p:sp>
          <p:nvSpPr>
            <p:cNvPr id="30734" name="Text Box 14">
              <a:extLst>
                <a:ext uri="{FF2B5EF4-FFF2-40B4-BE49-F238E27FC236}">
                  <a16:creationId xmlns:a16="http://schemas.microsoft.com/office/drawing/2014/main" xmlns="" id="{BF62BA8C-7979-483A-96E0-29D3CB10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30735" name="Text Box 15">
              <a:extLst>
                <a:ext uri="{FF2B5EF4-FFF2-40B4-BE49-F238E27FC236}">
                  <a16:creationId xmlns:a16="http://schemas.microsoft.com/office/drawing/2014/main" xmlns="" id="{579F51A9-3C68-4051-89E7-142DABBEC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03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736" name="Line 16">
              <a:extLst>
                <a:ext uri="{FF2B5EF4-FFF2-40B4-BE49-F238E27FC236}">
                  <a16:creationId xmlns:a16="http://schemas.microsoft.com/office/drawing/2014/main" xmlns="" id="{22290211-473C-4B3F-9863-19B46F17A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7" name="Line 17">
            <a:extLst>
              <a:ext uri="{FF2B5EF4-FFF2-40B4-BE49-F238E27FC236}">
                <a16:creationId xmlns:a16="http://schemas.microsoft.com/office/drawing/2014/main" xmlns="" id="{E8B54BC5-0D74-42F1-B045-D96EEEB82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8" y="4419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xmlns="" id="{00A663D9-ED27-4095-8765-F33DADB93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888" y="44958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xmlns="" id="{6AD60230-90A9-4E9E-A809-0132709E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79463"/>
            <a:ext cx="838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BiỂU DIỄN </a:t>
            </a: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SỐ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ỮU TỈ         </a:t>
            </a: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TRÊN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TRỤC SỐ  </a:t>
            </a:r>
          </a:p>
        </p:txBody>
      </p:sp>
      <p:grpSp>
        <p:nvGrpSpPr>
          <p:cNvPr id="30740" name="Group 20">
            <a:extLst>
              <a:ext uri="{FF2B5EF4-FFF2-40B4-BE49-F238E27FC236}">
                <a16:creationId xmlns:a16="http://schemas.microsoft.com/office/drawing/2014/main" xmlns="" id="{FDD1783B-A05F-4766-A051-950AC88C6846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4805363"/>
            <a:ext cx="685800" cy="671512"/>
            <a:chOff x="2400" y="3840"/>
            <a:chExt cx="432" cy="423"/>
          </a:xfrm>
        </p:grpSpPr>
        <p:sp>
          <p:nvSpPr>
            <p:cNvPr id="30741" name="Text Box 21">
              <a:extLst>
                <a:ext uri="{FF2B5EF4-FFF2-40B4-BE49-F238E27FC236}">
                  <a16:creationId xmlns:a16="http://schemas.microsoft.com/office/drawing/2014/main" xmlns="" id="{44C30298-207B-43AD-B38E-06FBDB4B4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30742" name="Text Box 22">
              <a:extLst>
                <a:ext uri="{FF2B5EF4-FFF2-40B4-BE49-F238E27FC236}">
                  <a16:creationId xmlns:a16="http://schemas.microsoft.com/office/drawing/2014/main" xmlns="" id="{CE49BF0B-80B4-40E7-85E4-CFD3512EE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03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743" name="Line 23">
              <a:extLst>
                <a:ext uri="{FF2B5EF4-FFF2-40B4-BE49-F238E27FC236}">
                  <a16:creationId xmlns:a16="http://schemas.microsoft.com/office/drawing/2014/main" xmlns="" id="{75E34BB4-E26F-4213-845C-B8C29A3E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4" name="Group 24">
            <a:extLst>
              <a:ext uri="{FF2B5EF4-FFF2-40B4-BE49-F238E27FC236}">
                <a16:creationId xmlns:a16="http://schemas.microsoft.com/office/drawing/2014/main" xmlns="" id="{A7147492-F53F-461A-B5BE-5784CAC42442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4792663"/>
            <a:ext cx="685800" cy="671512"/>
            <a:chOff x="2400" y="3840"/>
            <a:chExt cx="432" cy="423"/>
          </a:xfrm>
        </p:grpSpPr>
        <p:sp>
          <p:nvSpPr>
            <p:cNvPr id="30745" name="Text Box 25">
              <a:extLst>
                <a:ext uri="{FF2B5EF4-FFF2-40B4-BE49-F238E27FC236}">
                  <a16:creationId xmlns:a16="http://schemas.microsoft.com/office/drawing/2014/main" xmlns="" id="{7AD267DE-9B6A-44B1-9A90-F0BDFD20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30746" name="Text Box 26">
              <a:extLst>
                <a:ext uri="{FF2B5EF4-FFF2-40B4-BE49-F238E27FC236}">
                  <a16:creationId xmlns:a16="http://schemas.microsoft.com/office/drawing/2014/main" xmlns="" id="{0376CEA9-DB55-499D-9CC3-EA543841C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03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747" name="Line 27">
              <a:extLst>
                <a:ext uri="{FF2B5EF4-FFF2-40B4-BE49-F238E27FC236}">
                  <a16:creationId xmlns:a16="http://schemas.microsoft.com/office/drawing/2014/main" xmlns="" id="{199B0F5F-A573-44A1-AED2-AC63B12E8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8" name="Group 28">
            <a:extLst>
              <a:ext uri="{FF2B5EF4-FFF2-40B4-BE49-F238E27FC236}">
                <a16:creationId xmlns:a16="http://schemas.microsoft.com/office/drawing/2014/main" xmlns="" id="{8D1CDD4A-2AA3-4ABA-801B-B227DC6EBFFD}"/>
              </a:ext>
            </a:extLst>
          </p:cNvPr>
          <p:cNvGrpSpPr>
            <a:grpSpLocks/>
          </p:cNvGrpSpPr>
          <p:nvPr/>
        </p:nvGrpSpPr>
        <p:grpSpPr bwMode="auto">
          <a:xfrm>
            <a:off x="5702300" y="667783"/>
            <a:ext cx="685800" cy="671513"/>
            <a:chOff x="2400" y="3840"/>
            <a:chExt cx="432" cy="423"/>
          </a:xfrm>
        </p:grpSpPr>
        <p:sp>
          <p:nvSpPr>
            <p:cNvPr id="30749" name="Text Box 29">
              <a:extLst>
                <a:ext uri="{FF2B5EF4-FFF2-40B4-BE49-F238E27FC236}">
                  <a16:creationId xmlns:a16="http://schemas.microsoft.com/office/drawing/2014/main" xmlns="" id="{5C214E67-7FC8-4AB4-8CD4-D4D5A3868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latin typeface="Tahoma" panose="020B060403050404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0750" name="Text Box 30">
              <a:extLst>
                <a:ext uri="{FF2B5EF4-FFF2-40B4-BE49-F238E27FC236}">
                  <a16:creationId xmlns:a16="http://schemas.microsoft.com/office/drawing/2014/main" xmlns="" id="{FE9BC870-C7A0-49E2-B38C-36E57BE8E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03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ahoma" panose="020B060403050404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30751" name="Line 31">
              <a:extLst>
                <a:ext uri="{FF2B5EF4-FFF2-40B4-BE49-F238E27FC236}">
                  <a16:creationId xmlns:a16="http://schemas.microsoft.com/office/drawing/2014/main" xmlns="" id="{1DB47012-961D-4C8A-8A7B-3CC363B27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2" name="Oval 32">
            <a:extLst>
              <a:ext uri="{FF2B5EF4-FFF2-40B4-BE49-F238E27FC236}">
                <a16:creationId xmlns:a16="http://schemas.microsoft.com/office/drawing/2014/main" xmlns="" id="{6F7FA17A-9FF8-4C66-A4EE-A929EEEF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1034496"/>
            <a:ext cx="609600" cy="3048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xmlns="" id="{D3BCF0D9-095C-4631-80DC-75D7F1E2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61657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9900"/>
                </a:solidFill>
              </a:rPr>
              <a:t>Ví</a:t>
            </a:r>
            <a:r>
              <a:rPr lang="en-US" altLang="en-US" sz="2800" b="1" dirty="0">
                <a:solidFill>
                  <a:srgbClr val="009900"/>
                </a:solidFill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</a:rPr>
              <a:t>dụ</a:t>
            </a:r>
            <a:r>
              <a:rPr lang="en-US" altLang="en-US" sz="2800" b="1" dirty="0">
                <a:solidFill>
                  <a:srgbClr val="009900"/>
                </a:solidFill>
              </a:rPr>
              <a:t> 2</a:t>
            </a:r>
            <a:r>
              <a:rPr lang="en-US" altLang="en-US" sz="2800" b="1">
                <a:solidFill>
                  <a:srgbClr val="009900"/>
                </a:solidFill>
              </a:rPr>
              <a:t>: </a:t>
            </a:r>
            <a:endParaRPr lang="en-US" altLang="en-US" sz="2800" b="1" dirty="0">
              <a:solidFill>
                <a:srgbClr val="009900"/>
              </a:solidFill>
            </a:endParaRPr>
          </a:p>
        </p:txBody>
      </p:sp>
      <p:graphicFrame>
        <p:nvGraphicFramePr>
          <p:cNvPr id="30754" name="Object 34">
            <a:extLst>
              <a:ext uri="{FF2B5EF4-FFF2-40B4-BE49-F238E27FC236}">
                <a16:creationId xmlns:a16="http://schemas.microsoft.com/office/drawing/2014/main" xmlns="" id="{19642A2D-AD71-44C2-8DEF-477E9EAC1B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2451" y="1296989"/>
          <a:ext cx="13938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30754" name="Object 34">
                        <a:extLst>
                          <a:ext uri="{FF2B5EF4-FFF2-40B4-BE49-F238E27FC236}">
                            <a16:creationId xmlns:a16="http://schemas.microsoft.com/office/drawing/2014/main" xmlns="" id="{19642A2D-AD71-44C2-8DEF-477E9EAC1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1" y="1296989"/>
                        <a:ext cx="13938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5" name="Text Box 35">
            <a:extLst>
              <a:ext uri="{FF2B5EF4-FFF2-40B4-BE49-F238E27FC236}">
                <a16:creationId xmlns:a16="http://schemas.microsoft.com/office/drawing/2014/main" xmlns="" id="{C77FEC42-EDC0-4360-82BF-FFECE339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49513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99"/>
                </a:solidFill>
              </a:rPr>
              <a:t>- Chia </a:t>
            </a:r>
            <a:r>
              <a:rPr lang="en-US" altLang="en-US" sz="2800" dirty="0" err="1">
                <a:solidFill>
                  <a:srgbClr val="000099"/>
                </a:solidFill>
              </a:rPr>
              <a:t>đoạn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đơn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vị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thành</a:t>
            </a:r>
            <a:r>
              <a:rPr lang="en-US" altLang="en-US" sz="2800" dirty="0">
                <a:solidFill>
                  <a:srgbClr val="000099"/>
                </a:solidFill>
              </a:rPr>
              <a:t> 3 </a:t>
            </a:r>
            <a:r>
              <a:rPr lang="en-US" altLang="en-US" sz="2800" dirty="0" err="1">
                <a:solidFill>
                  <a:srgbClr val="000099"/>
                </a:solidFill>
              </a:rPr>
              <a:t>phần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bằng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nhau</a:t>
            </a:r>
            <a:r>
              <a:rPr lang="en-US" altLang="en-US" sz="28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99"/>
                </a:solidFill>
              </a:rPr>
              <a:t>- </a:t>
            </a:r>
            <a:r>
              <a:rPr lang="en-US" altLang="en-US" sz="2800" dirty="0" err="1">
                <a:solidFill>
                  <a:srgbClr val="000099"/>
                </a:solidFill>
              </a:rPr>
              <a:t>Lấy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về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bên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trái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điểm</a:t>
            </a:r>
            <a:r>
              <a:rPr lang="en-US" altLang="en-US" sz="2800" dirty="0">
                <a:solidFill>
                  <a:srgbClr val="000099"/>
                </a:solidFill>
              </a:rPr>
              <a:t> 0 </a:t>
            </a:r>
            <a:r>
              <a:rPr lang="en-US" altLang="en-US" sz="2800" dirty="0" err="1">
                <a:solidFill>
                  <a:srgbClr val="000099"/>
                </a:solidFill>
              </a:rPr>
              <a:t>một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đoạn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bằng</a:t>
            </a:r>
            <a:r>
              <a:rPr lang="en-US" altLang="en-US" sz="2800" dirty="0">
                <a:solidFill>
                  <a:srgbClr val="000099"/>
                </a:solidFill>
              </a:rPr>
              <a:t> 2 </a:t>
            </a:r>
            <a:r>
              <a:rPr lang="en-US" altLang="en-US" sz="2800" dirty="0" err="1">
                <a:solidFill>
                  <a:srgbClr val="000099"/>
                </a:solidFill>
              </a:rPr>
              <a:t>đơn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vị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mới</a:t>
            </a:r>
            <a:r>
              <a:rPr lang="en-US" altLang="en-US" sz="2800" dirty="0"/>
              <a:t>.</a:t>
            </a:r>
          </a:p>
        </p:txBody>
      </p:sp>
      <p:sp>
        <p:nvSpPr>
          <p:cNvPr id="30756" name="Text Box 36">
            <a:extLst>
              <a:ext uri="{FF2B5EF4-FFF2-40B4-BE49-F238E27FC236}">
                <a16:creationId xmlns:a16="http://schemas.microsoft.com/office/drawing/2014/main" xmlns="" id="{22CC8D4A-6A8C-4622-B2EB-96A3618C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-15255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03300"/>
                </a:solidFill>
              </a:rPr>
              <a:t>Trên trục số điểm biểu diễn số hữu tỉ x được gọi là điểm x.</a:t>
            </a:r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xmlns="" id="{ACE78878-B365-4BC4-AE47-66B259E5F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1638" y="44323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>
            <a:extLst>
              <a:ext uri="{FF2B5EF4-FFF2-40B4-BE49-F238E27FC236}">
                <a16:creationId xmlns:a16="http://schemas.microsoft.com/office/drawing/2014/main" xmlns="" id="{963C80CB-5665-46F0-B63F-7AB2D4A2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056063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1.79191E-6 L 3.33333E-6 1.79191E-6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7 1.79191E-6 L -0.10157 1.79191E-6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307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9" grpId="0" animBg="1"/>
      <p:bldP spid="307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xmlns="" id="{7DFD9ED6-2463-41EA-BF81-0001C71F3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0538"/>
            <a:ext cx="8686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cs typeface="Arial" panose="020B0604020202020204" pitchFamily="34" charset="0"/>
              </a:rPr>
              <a:t>*Lưu ý: Khi biểu diễn số hữu tỉ trên trục số.</a:t>
            </a:r>
          </a:p>
          <a:p>
            <a:pPr>
              <a:spcBef>
                <a:spcPct val="50000"/>
              </a:spcBef>
            </a:pPr>
            <a:endParaRPr lang="en-US" altLang="en-US" sz="2800" u="sng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smtClean="0">
                <a:cs typeface="Arial" panose="020B0604020202020204" pitchFamily="34" charset="0"/>
              </a:rPr>
              <a:t>- </a:t>
            </a:r>
            <a:r>
              <a:rPr lang="en-US" altLang="en-US" sz="2800" i="1" smtClean="0">
                <a:solidFill>
                  <a:srgbClr val="FF0000"/>
                </a:solidFill>
                <a:cs typeface="Arial" panose="020B0604020202020204" pitchFamily="34" charset="0"/>
              </a:rPr>
              <a:t>Viết </a:t>
            </a:r>
            <a:r>
              <a:rPr lang="en-US" altLang="en-US" sz="2800" i="1">
                <a:solidFill>
                  <a:srgbClr val="FF0000"/>
                </a:solidFill>
                <a:cs typeface="Arial" panose="020B0604020202020204" pitchFamily="34" charset="0"/>
              </a:rPr>
              <a:t>số hữu tỉ về dạng phân số có </a:t>
            </a:r>
            <a:r>
              <a:rPr lang="en-US" altLang="en-US" sz="2800" i="1" u="sng">
                <a:solidFill>
                  <a:srgbClr val="FF0000"/>
                </a:solidFill>
                <a:cs typeface="Arial" panose="020B0604020202020204" pitchFamily="34" charset="0"/>
              </a:rPr>
              <a:t>mẫu dương</a:t>
            </a:r>
          </a:p>
          <a:p>
            <a:pPr>
              <a:spcBef>
                <a:spcPct val="50000"/>
              </a:spcBef>
            </a:pPr>
            <a:endParaRPr lang="en-US" altLang="en-US" sz="2800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800" i="1" smtClean="0">
                <a:solidFill>
                  <a:srgbClr val="FF0000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2800" i="1">
                <a:solidFill>
                  <a:srgbClr val="FF0000"/>
                </a:solidFill>
                <a:cs typeface="Arial" panose="020B0604020202020204" pitchFamily="34" charset="0"/>
              </a:rPr>
              <a:t>đoạn thẳng đơn vị theo </a:t>
            </a:r>
            <a:r>
              <a:rPr lang="en-US" altLang="en-US" sz="2800" i="1" u="sng">
                <a:solidFill>
                  <a:srgbClr val="FF0000"/>
                </a:solidFill>
                <a:cs typeface="Arial" panose="020B0604020202020204" pitchFamily="34" charset="0"/>
              </a:rPr>
              <a:t>mẫu số.</a:t>
            </a:r>
          </a:p>
          <a:p>
            <a:pPr>
              <a:spcBef>
                <a:spcPct val="50000"/>
              </a:spcBef>
            </a:pPr>
            <a:endParaRPr lang="en-US" altLang="en-US" sz="2800" i="1" u="sng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smtClean="0">
                <a:solidFill>
                  <a:srgbClr val="FF0000"/>
                </a:solidFill>
                <a:cs typeface="Arial" panose="020B0604020202020204" pitchFamily="34" charset="0"/>
              </a:rPr>
              <a:t>Xác </a:t>
            </a:r>
            <a:r>
              <a:rPr lang="en-US" altLang="en-US" sz="2800" i="1">
                <a:solidFill>
                  <a:srgbClr val="FF0000"/>
                </a:solidFill>
                <a:cs typeface="Arial" panose="020B0604020202020204" pitchFamily="34" charset="0"/>
              </a:rPr>
              <a:t>định điểm biểu diễn số hữu tỉ theo </a:t>
            </a:r>
            <a:r>
              <a:rPr lang="en-US" altLang="en-US" sz="2800" i="1" u="sng">
                <a:solidFill>
                  <a:srgbClr val="FF0000"/>
                </a:solidFill>
                <a:cs typeface="Arial" panose="020B0604020202020204" pitchFamily="34" charset="0"/>
              </a:rPr>
              <a:t>tử số</a:t>
            </a:r>
          </a:p>
        </p:txBody>
      </p:sp>
    </p:spTree>
  </p:cSld>
  <p:clrMapOvr>
    <a:masterClrMapping/>
  </p:clrMapOvr>
  <p:transition spd="slow">
    <p:cover dir="r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54" name="Group 166"/>
          <p:cNvGrpSpPr>
            <a:grpSpLocks/>
          </p:cNvGrpSpPr>
          <p:nvPr/>
        </p:nvGrpSpPr>
        <p:grpSpPr bwMode="auto">
          <a:xfrm>
            <a:off x="7935017" y="3959806"/>
            <a:ext cx="1524000" cy="933450"/>
            <a:chOff x="624" y="3024"/>
            <a:chExt cx="720" cy="588"/>
          </a:xfrm>
        </p:grpSpPr>
        <p:sp>
          <p:nvSpPr>
            <p:cNvPr id="38055" name="Text Box 167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</a:t>
              </a:r>
              <a:r>
                <a:rPr lang="en-US" sz="2800" smtClean="0">
                  <a:latin typeface="Arial" charset="0"/>
                </a:rPr>
                <a:t>-5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56" name="Text Box 168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</a:t>
              </a:r>
              <a:r>
                <a:rPr lang="en-US" sz="2800" smtClean="0">
                  <a:latin typeface="Arial" charset="0"/>
                </a:rPr>
                <a:t> 4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57" name="Line 169"/>
            <p:cNvSpPr>
              <a:spLocks noChangeShapeType="1"/>
            </p:cNvSpPr>
            <p:nvPr/>
          </p:nvSpPr>
          <p:spPr bwMode="auto">
            <a:xfrm flipV="1">
              <a:off x="672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058" name="Group 170"/>
          <p:cNvGrpSpPr>
            <a:grpSpLocks/>
          </p:cNvGrpSpPr>
          <p:nvPr/>
        </p:nvGrpSpPr>
        <p:grpSpPr bwMode="auto">
          <a:xfrm>
            <a:off x="4858690" y="3886200"/>
            <a:ext cx="1524000" cy="933450"/>
            <a:chOff x="624" y="3024"/>
            <a:chExt cx="720" cy="588"/>
          </a:xfrm>
        </p:grpSpPr>
        <p:sp>
          <p:nvSpPr>
            <p:cNvPr id="38059" name="Text Box 171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</a:t>
              </a:r>
              <a:r>
                <a:rPr lang="en-US" sz="2800" smtClean="0"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60" name="Text Box 172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- </a:t>
              </a:r>
              <a:r>
                <a:rPr lang="en-US" sz="2800" smtClean="0">
                  <a:latin typeface="Arial" charset="0"/>
                </a:rPr>
                <a:t>4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61" name="Line 173"/>
            <p:cNvSpPr>
              <a:spLocks noChangeShapeType="1"/>
            </p:cNvSpPr>
            <p:nvPr/>
          </p:nvSpPr>
          <p:spPr bwMode="auto">
            <a:xfrm flipV="1">
              <a:off x="672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062" name="Group 174"/>
          <p:cNvGrpSpPr>
            <a:grpSpLocks/>
          </p:cNvGrpSpPr>
          <p:nvPr/>
        </p:nvGrpSpPr>
        <p:grpSpPr bwMode="auto">
          <a:xfrm>
            <a:off x="6571930" y="3948113"/>
            <a:ext cx="1524000" cy="933450"/>
            <a:chOff x="624" y="3024"/>
            <a:chExt cx="720" cy="588"/>
          </a:xfrm>
        </p:grpSpPr>
        <p:sp>
          <p:nvSpPr>
            <p:cNvPr id="38063" name="Text Box 175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3</a:t>
              </a:r>
            </a:p>
          </p:txBody>
        </p:sp>
        <p:sp>
          <p:nvSpPr>
            <p:cNvPr id="38064" name="Text Box 176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- 2</a:t>
              </a:r>
            </a:p>
          </p:txBody>
        </p:sp>
        <p:sp>
          <p:nvSpPr>
            <p:cNvPr id="38065" name="Line 177"/>
            <p:cNvSpPr>
              <a:spLocks noChangeShapeType="1"/>
            </p:cNvSpPr>
            <p:nvPr/>
          </p:nvSpPr>
          <p:spPr bwMode="auto">
            <a:xfrm flipV="1">
              <a:off x="672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066" name="Group 178"/>
          <p:cNvGrpSpPr>
            <a:grpSpLocks/>
          </p:cNvGrpSpPr>
          <p:nvPr/>
        </p:nvGrpSpPr>
        <p:grpSpPr bwMode="auto">
          <a:xfrm>
            <a:off x="3454400" y="3886200"/>
            <a:ext cx="1524000" cy="933450"/>
            <a:chOff x="624" y="3024"/>
            <a:chExt cx="720" cy="588"/>
          </a:xfrm>
        </p:grpSpPr>
        <p:sp>
          <p:nvSpPr>
            <p:cNvPr id="38067" name="Text Box 179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3</a:t>
              </a:r>
            </a:p>
          </p:txBody>
        </p:sp>
        <p:sp>
          <p:nvSpPr>
            <p:cNvPr id="38068" name="Text Box 180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- 2</a:t>
              </a:r>
            </a:p>
          </p:txBody>
        </p:sp>
        <p:sp>
          <p:nvSpPr>
            <p:cNvPr id="38069" name="Line 181"/>
            <p:cNvSpPr>
              <a:spLocks noChangeShapeType="1"/>
            </p:cNvSpPr>
            <p:nvPr/>
          </p:nvSpPr>
          <p:spPr bwMode="auto">
            <a:xfrm flipV="1">
              <a:off x="672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2286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336800" y="914401"/>
            <a:ext cx="772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B0F0"/>
                </a:solidFill>
                <a:latin typeface="Arial" charset="0"/>
                <a:cs typeface="Arial" charset="0"/>
              </a:rPr>
              <a:t>T</a:t>
            </a:r>
            <a:r>
              <a:rPr lang="en-US" sz="2800" b="1">
                <a:solidFill>
                  <a:srgbClr val="00B0F0"/>
                </a:solidFill>
              </a:rPr>
              <a:t>ẬP HỢP Q CÁC SỐ HỮU TỈ</a:t>
            </a:r>
            <a:endParaRPr lang="en-US" sz="2800" b="1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Ch</a:t>
            </a:r>
            <a:r>
              <a:rPr lang="en-GB" sz="2400" b="1">
                <a:solidFill>
                  <a:srgbClr val="66FFFF"/>
                </a:solidFill>
              </a:rPr>
              <a:t>ương </a:t>
            </a:r>
            <a:r>
              <a:rPr lang="en-GB" sz="2400" b="1">
                <a:solidFill>
                  <a:srgbClr val="66FFFF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759200" y="228600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sè h÷u tØ - sè thùc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03200" y="762000"/>
            <a:ext cx="223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70C0"/>
                </a:solidFill>
                <a:latin typeface="Arial" charset="0"/>
                <a:cs typeface="Arial" charset="0"/>
              </a:rPr>
              <a:t>Tiết</a:t>
            </a:r>
            <a:r>
              <a:rPr lang="en-GB" sz="2800" b="1">
                <a:solidFill>
                  <a:srgbClr val="0070C0"/>
                </a:solidFill>
                <a:latin typeface="Arial" charset="0"/>
                <a:cs typeface="Arial" charset="0"/>
              </a:rPr>
              <a:t> 1:</a:t>
            </a:r>
            <a:r>
              <a:rPr lang="en-US" sz="28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759200" y="83200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Z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12800" y="7924801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N</a:t>
            </a:r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1930400" y="81280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962400" y="70866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457200" y="4995431"/>
            <a:ext cx="1127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  <a:latin typeface="Arial" charset="0"/>
              </a:rPr>
              <a:t>Để so sánh hai số hữu tỉ ta làm như thế nào?</a:t>
            </a:r>
          </a:p>
        </p:txBody>
      </p:sp>
      <p:sp>
        <p:nvSpPr>
          <p:cNvPr id="37992" name="Rectangle 104"/>
          <p:cNvSpPr>
            <a:spLocks noChangeArrowheads="1"/>
          </p:cNvSpPr>
          <p:nvPr/>
        </p:nvSpPr>
        <p:spPr bwMode="auto">
          <a:xfrm>
            <a:off x="409575" y="1600200"/>
            <a:ext cx="619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/>
                    </a:gs>
                    <a:gs pos="100000">
                      <a:srgbClr val="0066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III/ SO 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ÁNH HAI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SỐ H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ỮU </a:t>
            </a: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TỈ:        </a:t>
            </a: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7994" name="Text Box 106"/>
          <p:cNvSpPr txBox="1">
            <a:spLocks noChangeArrowheads="1"/>
          </p:cNvSpPr>
          <p:nvPr/>
        </p:nvSpPr>
        <p:spPr bwMode="auto">
          <a:xfrm>
            <a:off x="7559675" y="4075692"/>
            <a:ext cx="71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&gt;</a:t>
            </a:r>
          </a:p>
        </p:txBody>
      </p:sp>
      <p:grpSp>
        <p:nvGrpSpPr>
          <p:cNvPr id="38042" name="Group 154"/>
          <p:cNvGrpSpPr>
            <a:grpSpLocks/>
          </p:cNvGrpSpPr>
          <p:nvPr/>
        </p:nvGrpSpPr>
        <p:grpSpPr bwMode="auto">
          <a:xfrm>
            <a:off x="660400" y="2843214"/>
            <a:ext cx="8636000" cy="914400"/>
            <a:chOff x="1872" y="2160"/>
            <a:chExt cx="4080" cy="576"/>
          </a:xfrm>
        </p:grpSpPr>
        <p:grpSp>
          <p:nvGrpSpPr>
            <p:cNvPr id="38041" name="Group 153"/>
            <p:cNvGrpSpPr>
              <a:grpSpLocks/>
            </p:cNvGrpSpPr>
            <p:nvPr/>
          </p:nvGrpSpPr>
          <p:grpSpPr bwMode="auto">
            <a:xfrm>
              <a:off x="1872" y="2160"/>
              <a:ext cx="2688" cy="576"/>
              <a:chOff x="1872" y="2160"/>
              <a:chExt cx="2688" cy="576"/>
            </a:xfrm>
          </p:grpSpPr>
          <p:sp>
            <p:nvSpPr>
              <p:cNvPr id="37996" name="Text Box 108"/>
              <p:cNvSpPr txBox="1">
                <a:spLocks noChangeArrowheads="1"/>
              </p:cNvSpPr>
              <p:nvPr/>
            </p:nvSpPr>
            <p:spPr bwMode="auto">
              <a:xfrm>
                <a:off x="1872" y="2409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 3</a:t>
                </a:r>
              </a:p>
            </p:txBody>
          </p:sp>
          <p:grpSp>
            <p:nvGrpSpPr>
              <p:cNvPr id="37997" name="Group 109"/>
              <p:cNvGrpSpPr>
                <a:grpSpLocks/>
              </p:cNvGrpSpPr>
              <p:nvPr/>
            </p:nvGrpSpPr>
            <p:grpSpPr bwMode="auto">
              <a:xfrm>
                <a:off x="2412" y="2160"/>
                <a:ext cx="2148" cy="567"/>
                <a:chOff x="2076" y="3216"/>
                <a:chExt cx="2148" cy="567"/>
              </a:xfrm>
            </p:grpSpPr>
            <p:grpSp>
              <p:nvGrpSpPr>
                <p:cNvPr id="37998" name="Group 110"/>
                <p:cNvGrpSpPr>
                  <a:grpSpLocks/>
                </p:cNvGrpSpPr>
                <p:nvPr/>
              </p:nvGrpSpPr>
              <p:grpSpPr bwMode="auto">
                <a:xfrm>
                  <a:off x="2076" y="3216"/>
                  <a:ext cx="2148" cy="567"/>
                  <a:chOff x="1932" y="1824"/>
                  <a:chExt cx="2148" cy="567"/>
                </a:xfrm>
              </p:grpSpPr>
              <p:grpSp>
                <p:nvGrpSpPr>
                  <p:cNvPr id="37999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544" y="1824"/>
                    <a:ext cx="528" cy="567"/>
                    <a:chOff x="2688" y="1824"/>
                    <a:chExt cx="528" cy="567"/>
                  </a:xfrm>
                </p:grpSpPr>
                <p:sp>
                  <p:nvSpPr>
                    <p:cNvPr id="38000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8" y="206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- 5</a:t>
                      </a:r>
                    </a:p>
                  </p:txBody>
                </p:sp>
                <p:sp>
                  <p:nvSpPr>
                    <p:cNvPr id="38001" name="Text Box 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8" y="182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  4</a:t>
                      </a:r>
                    </a:p>
                  </p:txBody>
                </p:sp>
                <p:sp>
                  <p:nvSpPr>
                    <p:cNvPr id="38002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2112"/>
                      <a:ext cx="33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003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929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sz="2800">
                      <a:latin typeface="Arial" charset="0"/>
                    </a:endParaRPr>
                  </a:p>
                </p:txBody>
              </p:sp>
              <p:sp>
                <p:nvSpPr>
                  <p:cNvPr id="38004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1929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/>
                      <a:t>= </a:t>
                    </a:r>
                  </a:p>
                </p:txBody>
              </p:sp>
              <p:grpSp>
                <p:nvGrpSpPr>
                  <p:cNvPr id="38005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3120" y="1824"/>
                    <a:ext cx="528" cy="567"/>
                    <a:chOff x="3456" y="1824"/>
                    <a:chExt cx="528" cy="567"/>
                  </a:xfrm>
                </p:grpSpPr>
                <p:sp>
                  <p:nvSpPr>
                    <p:cNvPr id="38006" name="Text Box 1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206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   5</a:t>
                      </a:r>
                    </a:p>
                  </p:txBody>
                </p:sp>
                <p:sp>
                  <p:nvSpPr>
                    <p:cNvPr id="38007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182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 - 4</a:t>
                      </a:r>
                    </a:p>
                  </p:txBody>
                </p:sp>
                <p:sp>
                  <p:nvSpPr>
                    <p:cNvPr id="38008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11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932" y="1824"/>
                    <a:ext cx="528" cy="567"/>
                    <a:chOff x="1968" y="1824"/>
                    <a:chExt cx="528" cy="567"/>
                  </a:xfrm>
                </p:grpSpPr>
                <p:sp>
                  <p:nvSpPr>
                    <p:cNvPr id="38010" name="Text Box 1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8" y="206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15</a:t>
                      </a:r>
                    </a:p>
                  </p:txBody>
                </p:sp>
                <p:sp>
                  <p:nvSpPr>
                    <p:cNvPr id="38011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8" y="1824"/>
                      <a:ext cx="5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/>
                        <a:t>-10</a:t>
                      </a:r>
                    </a:p>
                  </p:txBody>
                </p:sp>
                <p:sp>
                  <p:nvSpPr>
                    <p:cNvPr id="38012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211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8013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457" y="3342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/>
                    <a:t>; </a:t>
                  </a:r>
                </a:p>
              </p:txBody>
            </p:sp>
          </p:grpSp>
          <p:sp>
            <p:nvSpPr>
              <p:cNvPr id="38014" name="Text Box 126"/>
              <p:cNvSpPr txBox="1">
                <a:spLocks noChangeArrowheads="1"/>
              </p:cNvSpPr>
              <p:nvPr/>
            </p:nvSpPr>
            <p:spPr bwMode="auto">
              <a:xfrm>
                <a:off x="2142" y="2283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 =</a:t>
                </a:r>
              </a:p>
            </p:txBody>
          </p:sp>
          <p:sp>
            <p:nvSpPr>
              <p:cNvPr id="38015" name="Text Box 127"/>
              <p:cNvSpPr txBox="1">
                <a:spLocks noChangeArrowheads="1"/>
              </p:cNvSpPr>
              <p:nvPr/>
            </p:nvSpPr>
            <p:spPr bwMode="auto">
              <a:xfrm>
                <a:off x="1872" y="2169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-2</a:t>
                </a:r>
              </a:p>
            </p:txBody>
          </p:sp>
          <p:sp>
            <p:nvSpPr>
              <p:cNvPr id="38016" name="Line 128"/>
              <p:cNvSpPr>
                <a:spLocks noChangeShapeType="1"/>
              </p:cNvSpPr>
              <p:nvPr/>
            </p:nvSpPr>
            <p:spPr bwMode="auto">
              <a:xfrm>
                <a:off x="1920" y="2448"/>
                <a:ext cx="3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21" name="Group 133"/>
            <p:cNvGrpSpPr>
              <a:grpSpLocks/>
            </p:cNvGrpSpPr>
            <p:nvPr/>
          </p:nvGrpSpPr>
          <p:grpSpPr bwMode="auto">
            <a:xfrm>
              <a:off x="3648" y="2169"/>
              <a:ext cx="2304" cy="567"/>
              <a:chOff x="2076" y="3216"/>
              <a:chExt cx="2148" cy="567"/>
            </a:xfrm>
          </p:grpSpPr>
          <p:grpSp>
            <p:nvGrpSpPr>
              <p:cNvPr id="38022" name="Group 134"/>
              <p:cNvGrpSpPr>
                <a:grpSpLocks/>
              </p:cNvGrpSpPr>
              <p:nvPr/>
            </p:nvGrpSpPr>
            <p:grpSpPr bwMode="auto">
              <a:xfrm>
                <a:off x="2076" y="3216"/>
                <a:ext cx="2148" cy="567"/>
                <a:chOff x="1932" y="1824"/>
                <a:chExt cx="2148" cy="567"/>
              </a:xfrm>
            </p:grpSpPr>
            <p:grpSp>
              <p:nvGrpSpPr>
                <p:cNvPr id="38023" name="Group 135"/>
                <p:cNvGrpSpPr>
                  <a:grpSpLocks/>
                </p:cNvGrpSpPr>
                <p:nvPr/>
              </p:nvGrpSpPr>
              <p:grpSpPr bwMode="auto">
                <a:xfrm>
                  <a:off x="2544" y="1824"/>
                  <a:ext cx="528" cy="567"/>
                  <a:chOff x="2688" y="1824"/>
                  <a:chExt cx="528" cy="567"/>
                </a:xfrm>
              </p:grpSpPr>
              <p:sp>
                <p:nvSpPr>
                  <p:cNvPr id="38024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206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/>
                      <a:t> 15</a:t>
                    </a:r>
                  </a:p>
                </p:txBody>
              </p:sp>
              <p:sp>
                <p:nvSpPr>
                  <p:cNvPr id="38025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182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/>
                      <a:t>-12</a:t>
                    </a:r>
                  </a:p>
                </p:txBody>
              </p:sp>
              <p:sp>
                <p:nvSpPr>
                  <p:cNvPr id="3802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112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02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3552" y="1929"/>
                  <a:ext cx="5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3802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80" y="19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/>
                    <a:t> </a:t>
                  </a:r>
                </a:p>
              </p:txBody>
            </p:sp>
            <p:grpSp>
              <p:nvGrpSpPr>
                <p:cNvPr id="38029" name="Group 141"/>
                <p:cNvGrpSpPr>
                  <a:grpSpLocks/>
                </p:cNvGrpSpPr>
                <p:nvPr/>
              </p:nvGrpSpPr>
              <p:grpSpPr bwMode="auto">
                <a:xfrm>
                  <a:off x="3120" y="1824"/>
                  <a:ext cx="528" cy="567"/>
                  <a:chOff x="3456" y="1824"/>
                  <a:chExt cx="528" cy="567"/>
                </a:xfrm>
              </p:grpSpPr>
              <p:sp>
                <p:nvSpPr>
                  <p:cNvPr id="38030" name="Text Box 1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6" y="206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/>
                      <a:t>  </a:t>
                    </a:r>
                  </a:p>
                </p:txBody>
              </p:sp>
              <p:sp>
                <p:nvSpPr>
                  <p:cNvPr id="38031" name="Text Box 1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6" y="182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/>
                      <a:t> </a:t>
                    </a:r>
                  </a:p>
                </p:txBody>
              </p:sp>
              <p:sp>
                <p:nvSpPr>
                  <p:cNvPr id="3803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112"/>
                    <a:ext cx="38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33" name="Group 145"/>
                <p:cNvGrpSpPr>
                  <a:grpSpLocks/>
                </p:cNvGrpSpPr>
                <p:nvPr/>
              </p:nvGrpSpPr>
              <p:grpSpPr bwMode="auto">
                <a:xfrm>
                  <a:off x="1932" y="1824"/>
                  <a:ext cx="528" cy="567"/>
                  <a:chOff x="1968" y="1824"/>
                  <a:chExt cx="528" cy="567"/>
                </a:xfrm>
              </p:grpSpPr>
              <p:sp>
                <p:nvSpPr>
                  <p:cNvPr id="38034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206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sz="2800"/>
                  </a:p>
                </p:txBody>
              </p:sp>
              <p:sp>
                <p:nvSpPr>
                  <p:cNvPr id="380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1824"/>
                    <a:ext cx="5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sz="2800"/>
                  </a:p>
                </p:txBody>
              </p:sp>
              <p:sp>
                <p:nvSpPr>
                  <p:cNvPr id="3803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2112"/>
                    <a:ext cx="38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037" name="Text Box 149"/>
              <p:cNvSpPr txBox="1">
                <a:spLocks noChangeArrowheads="1"/>
              </p:cNvSpPr>
              <p:nvPr/>
            </p:nvSpPr>
            <p:spPr bwMode="auto">
              <a:xfrm>
                <a:off x="2457" y="334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=</a:t>
                </a:r>
              </a:p>
            </p:txBody>
          </p:sp>
        </p:grpSp>
      </p:grpSp>
      <p:grpSp>
        <p:nvGrpSpPr>
          <p:cNvPr id="38043" name="Group 155"/>
          <p:cNvGrpSpPr>
            <a:grpSpLocks/>
          </p:cNvGrpSpPr>
          <p:nvPr/>
        </p:nvGrpSpPr>
        <p:grpSpPr bwMode="auto">
          <a:xfrm>
            <a:off x="6737350" y="1919288"/>
            <a:ext cx="1524000" cy="933450"/>
            <a:chOff x="624" y="3024"/>
            <a:chExt cx="720" cy="588"/>
          </a:xfrm>
        </p:grpSpPr>
        <p:sp>
          <p:nvSpPr>
            <p:cNvPr id="38044" name="Text Box 156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 </a:t>
              </a:r>
              <a:r>
                <a:rPr lang="en-US" sz="2800" smtClean="0">
                  <a:latin typeface="Arial" charset="0"/>
                </a:rPr>
                <a:t>- 5 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45" name="Text Box 157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 </a:t>
              </a:r>
              <a:r>
                <a:rPr lang="en-US" sz="2800" smtClean="0">
                  <a:latin typeface="Arial" charset="0"/>
                </a:rPr>
                <a:t>  4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046" name="Line 158"/>
            <p:cNvSpPr>
              <a:spLocks noChangeShapeType="1"/>
            </p:cNvSpPr>
            <p:nvPr/>
          </p:nvSpPr>
          <p:spPr bwMode="auto">
            <a:xfrm flipV="1">
              <a:off x="765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047" name="Text Box 159"/>
          <p:cNvSpPr txBox="1">
            <a:spLocks noChangeArrowheads="1"/>
          </p:cNvSpPr>
          <p:nvPr/>
        </p:nvSpPr>
        <p:spPr bwMode="auto">
          <a:xfrm>
            <a:off x="1930400" y="2171699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So sánh hai phân số           và </a:t>
            </a:r>
          </a:p>
        </p:txBody>
      </p:sp>
      <p:grpSp>
        <p:nvGrpSpPr>
          <p:cNvPr id="38048" name="Group 160"/>
          <p:cNvGrpSpPr>
            <a:grpSpLocks/>
          </p:cNvGrpSpPr>
          <p:nvPr/>
        </p:nvGrpSpPr>
        <p:grpSpPr bwMode="auto">
          <a:xfrm>
            <a:off x="5232400" y="1971675"/>
            <a:ext cx="1524000" cy="933450"/>
            <a:chOff x="624" y="3024"/>
            <a:chExt cx="720" cy="588"/>
          </a:xfrm>
        </p:grpSpPr>
        <p:sp>
          <p:nvSpPr>
            <p:cNvPr id="38049" name="Text Box 161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3</a:t>
              </a:r>
            </a:p>
          </p:txBody>
        </p:sp>
        <p:sp>
          <p:nvSpPr>
            <p:cNvPr id="38050" name="Text Box 162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- 2</a:t>
              </a:r>
            </a:p>
          </p:txBody>
        </p:sp>
        <p:sp>
          <p:nvSpPr>
            <p:cNvPr id="38051" name="Line 163"/>
            <p:cNvSpPr>
              <a:spLocks noChangeShapeType="1"/>
            </p:cNvSpPr>
            <p:nvPr/>
          </p:nvSpPr>
          <p:spPr bwMode="auto">
            <a:xfrm flipV="1">
              <a:off x="672" y="3312"/>
              <a:ext cx="3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053" name="Text Box 165"/>
          <p:cNvSpPr txBox="1">
            <a:spLocks noChangeArrowheads="1"/>
          </p:cNvSpPr>
          <p:nvPr/>
        </p:nvSpPr>
        <p:spPr bwMode="auto">
          <a:xfrm>
            <a:off x="457200" y="3811592"/>
            <a:ext cx="3251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Vì -10 &gt; </a:t>
            </a:r>
            <a:r>
              <a:rPr lang="en-US" sz="2800" smtClean="0">
                <a:latin typeface="Arial" charset="0"/>
              </a:rPr>
              <a:t>-12 </a:t>
            </a:r>
            <a:r>
              <a:rPr lang="en-US" sz="2800">
                <a:latin typeface="Arial" charset="0"/>
              </a:rPr>
              <a:t>và </a:t>
            </a:r>
            <a:endParaRPr lang="en-US" sz="280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smtClean="0">
                <a:latin typeface="Arial" charset="0"/>
              </a:rPr>
              <a:t>15 &gt; </a:t>
            </a: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38070" name="Text Box 182"/>
          <p:cNvSpPr txBox="1">
            <a:spLocks noChangeArrowheads="1"/>
          </p:cNvSpPr>
          <p:nvPr/>
        </p:nvSpPr>
        <p:spPr bwMode="auto">
          <a:xfrm>
            <a:off x="4438650" y="4022725"/>
            <a:ext cx="71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&gt;</a:t>
            </a:r>
          </a:p>
        </p:txBody>
      </p:sp>
      <p:sp>
        <p:nvSpPr>
          <p:cNvPr id="38071" name="Text Box 183"/>
          <p:cNvSpPr txBox="1">
            <a:spLocks noChangeArrowheads="1"/>
          </p:cNvSpPr>
          <p:nvPr/>
        </p:nvSpPr>
        <p:spPr bwMode="auto">
          <a:xfrm>
            <a:off x="5866904" y="4050506"/>
            <a:ext cx="132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hay</a:t>
            </a:r>
          </a:p>
        </p:txBody>
      </p:sp>
      <p:sp>
        <p:nvSpPr>
          <p:cNvPr id="38072" name="AutoShape 184"/>
          <p:cNvSpPr>
            <a:spLocks/>
          </p:cNvSpPr>
          <p:nvPr/>
        </p:nvSpPr>
        <p:spPr bwMode="auto">
          <a:xfrm>
            <a:off x="3016250" y="3948113"/>
            <a:ext cx="2032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73" name="Text Box 185"/>
          <p:cNvSpPr txBox="1">
            <a:spLocks noChangeArrowheads="1"/>
          </p:cNvSpPr>
          <p:nvPr/>
        </p:nvSpPr>
        <p:spPr bwMode="auto">
          <a:xfrm>
            <a:off x="657225" y="5487988"/>
            <a:ext cx="1127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Để so sánh hai số hữu tỉ ta viết chúng dưới dạng phân số có mẫu dương rồi so sánh hai phân số đó</a:t>
            </a:r>
          </a:p>
        </p:txBody>
      </p:sp>
      <p:sp>
        <p:nvSpPr>
          <p:cNvPr id="38074" name="Text Box 186"/>
          <p:cNvSpPr txBox="1">
            <a:spLocks noChangeArrowheads="1"/>
          </p:cNvSpPr>
          <p:nvPr/>
        </p:nvSpPr>
        <p:spPr bwMode="auto">
          <a:xfrm>
            <a:off x="409575" y="2057400"/>
            <a:ext cx="1422400" cy="523220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/>
              <a:t>Ví dụ 3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485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9" grpId="0"/>
      <p:bldP spid="37989" grpId="1"/>
      <p:bldP spid="37994" grpId="0"/>
      <p:bldP spid="38053" grpId="0"/>
      <p:bldP spid="38070" grpId="0"/>
      <p:bldP spid="38071" grpId="0"/>
      <p:bldP spid="38072" grpId="0" animBg="1"/>
      <p:bldP spid="380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xmlns="" id="{F3A315BD-FF06-47DC-9250-90D874A5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20764"/>
            <a:ext cx="853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</a:rPr>
              <a:t> so </a:t>
            </a:r>
            <a:r>
              <a:rPr lang="en-US" altLang="en-US" sz="3200" dirty="0" err="1">
                <a:solidFill>
                  <a:srgbClr val="FF0000"/>
                </a:solidFill>
              </a:rPr>
              <a:t>sánh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hữu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tỉ</a:t>
            </a:r>
            <a:r>
              <a:rPr lang="en-US" altLang="en-US" sz="3200" dirty="0">
                <a:solidFill>
                  <a:srgbClr val="FF0000"/>
                </a:solidFill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</a:rPr>
              <a:t>cần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00"/>
                </a:solidFill>
              </a:rPr>
              <a:t>+ </a:t>
            </a:r>
            <a:r>
              <a:rPr lang="en-US" altLang="en-US" sz="3200" dirty="0" err="1">
                <a:solidFill>
                  <a:srgbClr val="003300"/>
                </a:solidFill>
              </a:rPr>
              <a:t>Viết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hữu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tỉ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dưới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dạng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phân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có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cùng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mẫu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dương</a:t>
            </a:r>
            <a:r>
              <a:rPr lang="en-US" altLang="en-US" sz="3200" dirty="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00"/>
                </a:solidFill>
              </a:rPr>
              <a:t>+ So </a:t>
            </a:r>
            <a:r>
              <a:rPr lang="en-US" altLang="en-US" sz="3200" dirty="0" err="1">
                <a:solidFill>
                  <a:srgbClr val="003300"/>
                </a:solidFill>
              </a:rPr>
              <a:t>sánh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tử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,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hữu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tỉ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nào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có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tử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lớn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hơn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thì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lớn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hơn</a:t>
            </a:r>
            <a:r>
              <a:rPr lang="en-US" altLang="en-US" sz="3200" dirty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xmlns="" id="{165EA12C-A75D-445D-AD0C-68CC971E291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77850"/>
            <a:ext cx="10668000" cy="2124077"/>
            <a:chOff x="86" y="164"/>
            <a:chExt cx="5370" cy="1338"/>
          </a:xfrm>
        </p:grpSpPr>
        <p:sp>
          <p:nvSpPr>
            <p:cNvPr id="37891" name="Text Box 3">
              <a:extLst>
                <a:ext uri="{FF2B5EF4-FFF2-40B4-BE49-F238E27FC236}">
                  <a16:creationId xmlns:a16="http://schemas.microsoft.com/office/drawing/2014/main" xmlns="" id="{221540E9-D018-4E6F-AD7E-A21C98884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" y="164"/>
              <a:ext cx="537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2400">
                  <a:latin typeface="Times New Roman" panose="02020603050405020304" pitchFamily="18" charset="0"/>
                </a:rPr>
                <a:t> 2</a:t>
              </a:r>
              <a:r>
                <a:rPr lang="en-US" altLang="en-US" sz="2400" smtClean="0">
                  <a:latin typeface="Times New Roman" panose="02020603050405020304" pitchFamily="18" charset="0"/>
                </a:rPr>
                <a:t>: 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So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sánh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hữu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tỉ</a:t>
              </a:r>
              <a:endParaRPr lang="en-US" altLang="en-US" sz="2400" dirty="0"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a) x =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y =                                              b)        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</a:t>
              </a:r>
              <a:endParaRPr lang="en-US" altLang="en-US" sz="2400" dirty="0"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  <a:buFontTx/>
                <a:buAutoNum type="alphaLcParenR"/>
              </a:pPr>
              <a:endParaRPr lang="en-US" altLang="en-US" sz="2400" dirty="0"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7892" name="Object 4">
              <a:extLst>
                <a:ext uri="{FF2B5EF4-FFF2-40B4-BE49-F238E27FC236}">
                  <a16:creationId xmlns:a16="http://schemas.microsoft.com/office/drawing/2014/main" xmlns="" id="{A6B88A49-5007-44A0-A0C8-E029224EC2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758704"/>
                </p:ext>
              </p:extLst>
            </p:nvPr>
          </p:nvGraphicFramePr>
          <p:xfrm>
            <a:off x="467" y="428"/>
            <a:ext cx="292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1" name="Equation" r:id="rId3" imgW="228600" imgH="393480" progId="Equation.DSMT4">
                    <p:embed/>
                  </p:oleObj>
                </mc:Choice>
                <mc:Fallback>
                  <p:oleObj name="Equation" r:id="rId3" imgW="228600" imgH="393480" progId="Equation.DSMT4">
                    <p:embed/>
                    <p:pic>
                      <p:nvPicPr>
                        <p:cNvPr id="37892" name="Object 4">
                          <a:extLst>
                            <a:ext uri="{FF2B5EF4-FFF2-40B4-BE49-F238E27FC236}">
                              <a16:creationId xmlns:a16="http://schemas.microsoft.com/office/drawing/2014/main" xmlns="" id="{A6B88A49-5007-44A0-A0C8-E029224EC2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" y="428"/>
                          <a:ext cx="292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>
              <a:extLst>
                <a:ext uri="{FF2B5EF4-FFF2-40B4-BE49-F238E27FC236}">
                  <a16:creationId xmlns:a16="http://schemas.microsoft.com/office/drawing/2014/main" xmlns="" id="{147C60B1-FE3A-4E2F-92F3-4D5DDEF194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920525"/>
                </p:ext>
              </p:extLst>
            </p:nvPr>
          </p:nvGraphicFramePr>
          <p:xfrm>
            <a:off x="1332" y="496"/>
            <a:ext cx="312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2" name="Equation" r:id="rId5" imgW="228600" imgH="393480" progId="Equation.DSMT4">
                    <p:embed/>
                  </p:oleObj>
                </mc:Choice>
                <mc:Fallback>
                  <p:oleObj name="Equation" r:id="rId5" imgW="228600" imgH="393480" progId="Equation.DSMT4">
                    <p:embed/>
                    <p:pic>
                      <p:nvPicPr>
                        <p:cNvPr id="37893" name="Object 5">
                          <a:extLst>
                            <a:ext uri="{FF2B5EF4-FFF2-40B4-BE49-F238E27FC236}">
                              <a16:creationId xmlns:a16="http://schemas.microsoft.com/office/drawing/2014/main" xmlns="" id="{147C60B1-FE3A-4E2F-92F3-4D5DDEF194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496"/>
                          <a:ext cx="312" cy="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4" name="Object 6">
              <a:extLst>
                <a:ext uri="{FF2B5EF4-FFF2-40B4-BE49-F238E27FC236}">
                  <a16:creationId xmlns:a16="http://schemas.microsoft.com/office/drawing/2014/main" xmlns="" id="{5A20A772-81A3-41BF-B375-06583A7EB0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520685"/>
                </p:ext>
              </p:extLst>
            </p:nvPr>
          </p:nvGraphicFramePr>
          <p:xfrm>
            <a:off x="3167" y="516"/>
            <a:ext cx="77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3" name="Equation" r:id="rId7" imgW="571320" imgH="203040" progId="Equation.DSMT4">
                    <p:embed/>
                  </p:oleObj>
                </mc:Choice>
                <mc:Fallback>
                  <p:oleObj name="Equation" r:id="rId7" imgW="571320" imgH="203040" progId="Equation.DSMT4">
                    <p:embed/>
                    <p:pic>
                      <p:nvPicPr>
                        <p:cNvPr id="37894" name="Object 6">
                          <a:extLst>
                            <a:ext uri="{FF2B5EF4-FFF2-40B4-BE49-F238E27FC236}">
                              <a16:creationId xmlns:a16="http://schemas.microsoft.com/office/drawing/2014/main" xmlns="" id="{5A20A772-81A3-41BF-B375-06583A7EB0B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7" y="516"/>
                          <a:ext cx="77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5" name="Object 7">
              <a:extLst>
                <a:ext uri="{FF2B5EF4-FFF2-40B4-BE49-F238E27FC236}">
                  <a16:creationId xmlns:a16="http://schemas.microsoft.com/office/drawing/2014/main" xmlns="" id="{2567DB99-87FC-46A9-ACB0-DE91C8A11F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721653"/>
                </p:ext>
              </p:extLst>
            </p:nvPr>
          </p:nvGraphicFramePr>
          <p:xfrm>
            <a:off x="4236" y="407"/>
            <a:ext cx="617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4" name="Equation" r:id="rId9" imgW="469800" imgH="393480" progId="Equation.DSMT4">
                    <p:embed/>
                  </p:oleObj>
                </mc:Choice>
                <mc:Fallback>
                  <p:oleObj name="Equation" r:id="rId9" imgW="469800" imgH="393480" progId="Equation.DSMT4">
                    <p:embed/>
                    <p:pic>
                      <p:nvPicPr>
                        <p:cNvPr id="37895" name="Object 7">
                          <a:extLst>
                            <a:ext uri="{FF2B5EF4-FFF2-40B4-BE49-F238E27FC236}">
                              <a16:creationId xmlns:a16="http://schemas.microsoft.com/office/drawing/2014/main" xmlns="" id="{2567DB99-87FC-46A9-ACB0-DE91C8A11F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6" y="407"/>
                          <a:ext cx="617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6" name="Line 8">
            <a:extLst>
              <a:ext uri="{FF2B5EF4-FFF2-40B4-BE49-F238E27FC236}">
                <a16:creationId xmlns:a16="http://schemas.microsoft.com/office/drawing/2014/main" xmlns="" id="{E4C6F8AF-F9F0-4E10-8F17-5441E7541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5918" y="1671638"/>
            <a:ext cx="71517" cy="509905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37897" name="Group 9">
            <a:extLst>
              <a:ext uri="{FF2B5EF4-FFF2-40B4-BE49-F238E27FC236}">
                <a16:creationId xmlns:a16="http://schemas.microsoft.com/office/drawing/2014/main" xmlns="" id="{E491C6F0-67E7-49E8-8517-390918EA7DB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93876"/>
            <a:ext cx="9841577" cy="4533899"/>
            <a:chOff x="86" y="1471"/>
            <a:chExt cx="4954" cy="2856"/>
          </a:xfrm>
        </p:grpSpPr>
        <p:sp>
          <p:nvSpPr>
            <p:cNvPr id="37898" name="Text Box 10">
              <a:extLst>
                <a:ext uri="{FF2B5EF4-FFF2-40B4-BE49-F238E27FC236}">
                  <a16:creationId xmlns:a16="http://schemas.microsoft.com/office/drawing/2014/main" xmlns="" id="{DF470694-3C67-40F9-B98A-07EA7F6AB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" y="1471"/>
              <a:ext cx="6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u="sng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</a:p>
          </p:txBody>
        </p:sp>
        <p:graphicFrame>
          <p:nvGraphicFramePr>
            <p:cNvPr id="37899" name="Object 11">
              <a:extLst>
                <a:ext uri="{FF2B5EF4-FFF2-40B4-BE49-F238E27FC236}">
                  <a16:creationId xmlns:a16="http://schemas.microsoft.com/office/drawing/2014/main" xmlns="" id="{1F87C666-10DD-4650-9F79-82A4301A69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1797"/>
            <a:ext cx="160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" name="Equation" r:id="rId11" imgW="1269720" imgH="393480" progId="Equation.DSMT4">
                    <p:embed/>
                  </p:oleObj>
                </mc:Choice>
                <mc:Fallback>
                  <p:oleObj name="Equation" r:id="rId11" imgW="1269720" imgH="393480" progId="Equation.DSMT4">
                    <p:embed/>
                    <p:pic>
                      <p:nvPicPr>
                        <p:cNvPr id="37899" name="Object 11">
                          <a:extLst>
                            <a:ext uri="{FF2B5EF4-FFF2-40B4-BE49-F238E27FC236}">
                              <a16:creationId xmlns:a16="http://schemas.microsoft.com/office/drawing/2014/main" xmlns="" id="{1F87C666-10DD-4650-9F79-82A4301A69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797"/>
                          <a:ext cx="1604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0" name="Object 12">
              <a:extLst>
                <a:ext uri="{FF2B5EF4-FFF2-40B4-BE49-F238E27FC236}">
                  <a16:creationId xmlns:a16="http://schemas.microsoft.com/office/drawing/2014/main" xmlns="" id="{493C76E2-6968-4AB7-928A-4990C539F1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1689"/>
            <a:ext cx="576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" name="Equation" r:id="rId13" imgW="914400" imgH="198720" progId="Equation.DSMT4">
                    <p:embed/>
                  </p:oleObj>
                </mc:Choice>
                <mc:Fallback>
                  <p:oleObj name="Equation" r:id="rId13" imgW="914400" imgH="198720" progId="Equation.DSMT4">
                    <p:embed/>
                    <p:pic>
                      <p:nvPicPr>
                        <p:cNvPr id="37900" name="Object 12">
                          <a:extLst>
                            <a:ext uri="{FF2B5EF4-FFF2-40B4-BE49-F238E27FC236}">
                              <a16:creationId xmlns:a16="http://schemas.microsoft.com/office/drawing/2014/main" xmlns="" id="{493C76E2-6968-4AB7-928A-4990C539F1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689"/>
                          <a:ext cx="576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13">
              <a:extLst>
                <a:ext uri="{FF2B5EF4-FFF2-40B4-BE49-F238E27FC236}">
                  <a16:creationId xmlns:a16="http://schemas.microsoft.com/office/drawing/2014/main" xmlns="" id="{C49379E8-407D-4610-855B-3C35371A86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2" y="2450"/>
            <a:ext cx="1072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7" name="Equation" r:id="rId15" imgW="863280" imgH="393480" progId="Equation.DSMT4">
                    <p:embed/>
                  </p:oleObj>
                </mc:Choice>
                <mc:Fallback>
                  <p:oleObj name="Equation" r:id="rId15" imgW="863280" imgH="393480" progId="Equation.DSMT4">
                    <p:embed/>
                    <p:pic>
                      <p:nvPicPr>
                        <p:cNvPr id="37901" name="Object 13">
                          <a:extLst>
                            <a:ext uri="{FF2B5EF4-FFF2-40B4-BE49-F238E27FC236}">
                              <a16:creationId xmlns:a16="http://schemas.microsoft.com/office/drawing/2014/main" xmlns="" id="{C49379E8-407D-4610-855B-3C35371A86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450"/>
                          <a:ext cx="1072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2" name="Object 14">
              <a:extLst>
                <a:ext uri="{FF2B5EF4-FFF2-40B4-BE49-F238E27FC236}">
                  <a16:creationId xmlns:a16="http://schemas.microsoft.com/office/drawing/2014/main" xmlns="" id="{214DBC3B-F8CC-43D0-9A8E-3BC8008203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" y="3067"/>
            <a:ext cx="188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8" name="Equation" r:id="rId17" imgW="1549080" imgH="393480" progId="Equation.DSMT4">
                    <p:embed/>
                  </p:oleObj>
                </mc:Choice>
                <mc:Fallback>
                  <p:oleObj name="Equation" r:id="rId17" imgW="1549080" imgH="393480" progId="Equation.DSMT4">
                    <p:embed/>
                    <p:pic>
                      <p:nvPicPr>
                        <p:cNvPr id="37902" name="Object 14">
                          <a:extLst>
                            <a:ext uri="{FF2B5EF4-FFF2-40B4-BE49-F238E27FC236}">
                              <a16:creationId xmlns:a16="http://schemas.microsoft.com/office/drawing/2014/main" xmlns="" id="{214DBC3B-F8CC-43D0-9A8E-3BC8008203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" y="3067"/>
                          <a:ext cx="188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3" name="Object 15">
              <a:extLst>
                <a:ext uri="{FF2B5EF4-FFF2-40B4-BE49-F238E27FC236}">
                  <a16:creationId xmlns:a16="http://schemas.microsoft.com/office/drawing/2014/main" xmlns="" id="{68E5E714-41B5-490E-9BEF-B3E363D193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989429"/>
                </p:ext>
              </p:extLst>
            </p:nvPr>
          </p:nvGraphicFramePr>
          <p:xfrm>
            <a:off x="1362" y="3779"/>
            <a:ext cx="65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9" name="Equation" r:id="rId19" imgW="368280" imgH="164880" progId="Equation.DSMT4">
                    <p:embed/>
                  </p:oleObj>
                </mc:Choice>
                <mc:Fallback>
                  <p:oleObj name="Equation" r:id="rId19" imgW="368280" imgH="164880" progId="Equation.DSMT4">
                    <p:embed/>
                    <p:pic>
                      <p:nvPicPr>
                        <p:cNvPr id="37903" name="Object 15">
                          <a:extLst>
                            <a:ext uri="{FF2B5EF4-FFF2-40B4-BE49-F238E27FC236}">
                              <a16:creationId xmlns:a16="http://schemas.microsoft.com/office/drawing/2014/main" xmlns="" id="{68E5E714-41B5-490E-9BEF-B3E363D193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" y="3779"/>
                          <a:ext cx="654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4" name="Text Box 16">
              <a:extLst>
                <a:ext uri="{FF2B5EF4-FFF2-40B4-BE49-F238E27FC236}">
                  <a16:creationId xmlns:a16="http://schemas.microsoft.com/office/drawing/2014/main" xmlns="" id="{D911F0A7-0F22-4152-B46A-3C5A6648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" y="3707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endPara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05" name="Text Box 17">
              <a:extLst>
                <a:ext uri="{FF2B5EF4-FFF2-40B4-BE49-F238E27FC236}">
                  <a16:creationId xmlns:a16="http://schemas.microsoft.com/office/drawing/2014/main" xmlns="" id="{73CD8D25-C3DE-4394-ABE0-2EAC8DDCF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" y="1893"/>
              <a:ext cx="72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u="sng">
                  <a:latin typeface="Arial" panose="020B0604020202020204" pitchFamily="34" charset="0"/>
                  <a:cs typeface="Arial" panose="020B0604020202020204" pitchFamily="34" charset="0"/>
                </a:rPr>
                <a:t>a)Ta có</a:t>
              </a:r>
            </a:p>
          </p:txBody>
        </p:sp>
        <p:sp>
          <p:nvSpPr>
            <p:cNvPr id="37906" name="Text Box 18">
              <a:extLst>
                <a:ext uri="{FF2B5EF4-FFF2-40B4-BE49-F238E27FC236}">
                  <a16:creationId xmlns:a16="http://schemas.microsoft.com/office/drawing/2014/main" xmlns="" id="{7B28EEBF-1B6B-47D4-8E22-4D52399EF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579"/>
              <a:ext cx="61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u="sng">
                  <a:latin typeface="Arial" panose="020B0604020202020204" pitchFamily="34" charset="0"/>
                  <a:cs typeface="Arial" panose="020B0604020202020204" pitchFamily="34" charset="0"/>
                </a:rPr>
                <a:t>b)Ta có</a:t>
              </a:r>
            </a:p>
          </p:txBody>
        </p:sp>
        <p:graphicFrame>
          <p:nvGraphicFramePr>
            <p:cNvPr id="37907" name="Object 19">
              <a:extLst>
                <a:ext uri="{FF2B5EF4-FFF2-40B4-BE49-F238E27FC236}">
                  <a16:creationId xmlns:a16="http://schemas.microsoft.com/office/drawing/2014/main" xmlns="" id="{4AE50A22-3B6F-4B2D-82CC-989375A4B0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" y="1507"/>
            <a:ext cx="1253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0" name="Equation" r:id="rId21" imgW="901440" imgH="393480" progId="Equation.DSMT4">
                    <p:embed/>
                  </p:oleObj>
                </mc:Choice>
                <mc:Fallback>
                  <p:oleObj name="Equation" r:id="rId21" imgW="901440" imgH="393480" progId="Equation.DSMT4">
                    <p:embed/>
                    <p:pic>
                      <p:nvPicPr>
                        <p:cNvPr id="37907" name="Object 19">
                          <a:extLst>
                            <a:ext uri="{FF2B5EF4-FFF2-40B4-BE49-F238E27FC236}">
                              <a16:creationId xmlns:a16="http://schemas.microsoft.com/office/drawing/2014/main" xmlns="" id="{4AE50A22-3B6F-4B2D-82CC-989375A4B0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507"/>
                          <a:ext cx="1253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8" name="Object 20">
              <a:extLst>
                <a:ext uri="{FF2B5EF4-FFF2-40B4-BE49-F238E27FC236}">
                  <a16:creationId xmlns:a16="http://schemas.microsoft.com/office/drawing/2014/main" xmlns="" id="{CC2522E9-07E1-4B0F-BE8B-E14580A583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60" y="2160"/>
            <a:ext cx="1023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1" name="Equation" r:id="rId23" imgW="799920" imgH="393480" progId="Equation.DSMT4">
                    <p:embed/>
                  </p:oleObj>
                </mc:Choice>
                <mc:Fallback>
                  <p:oleObj name="Equation" r:id="rId23" imgW="799920" imgH="393480" progId="Equation.DSMT4">
                    <p:embed/>
                    <p:pic>
                      <p:nvPicPr>
                        <p:cNvPr id="37908" name="Object 20">
                          <a:extLst>
                            <a:ext uri="{FF2B5EF4-FFF2-40B4-BE49-F238E27FC236}">
                              <a16:creationId xmlns:a16="http://schemas.microsoft.com/office/drawing/2014/main" xmlns="" id="{CC2522E9-07E1-4B0F-BE8B-E14580A583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160"/>
                          <a:ext cx="1023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9" name="Text Box 21">
              <a:extLst>
                <a:ext uri="{FF2B5EF4-FFF2-40B4-BE49-F238E27FC236}">
                  <a16:creationId xmlns:a16="http://schemas.microsoft.com/office/drawing/2014/main" xmlns="" id="{E3E90ED9-4F3F-4B13-AA1D-78817E839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2764"/>
              <a:ext cx="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</a:p>
          </p:txBody>
        </p:sp>
        <p:graphicFrame>
          <p:nvGraphicFramePr>
            <p:cNvPr id="37910" name="Object 22">
              <a:extLst>
                <a:ext uri="{FF2B5EF4-FFF2-40B4-BE49-F238E27FC236}">
                  <a16:creationId xmlns:a16="http://schemas.microsoft.com/office/drawing/2014/main" xmlns="" id="{EB8F042C-A4C3-4DC2-818F-8643F85983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8" y="2777"/>
            <a:ext cx="689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2" name="Equation" r:id="rId25" imgW="507960" imgH="177480" progId="Equation.DSMT4">
                    <p:embed/>
                  </p:oleObj>
                </mc:Choice>
                <mc:Fallback>
                  <p:oleObj name="Equation" r:id="rId25" imgW="507960" imgH="177480" progId="Equation.DSMT4">
                    <p:embed/>
                    <p:pic>
                      <p:nvPicPr>
                        <p:cNvPr id="37910" name="Object 22">
                          <a:extLst>
                            <a:ext uri="{FF2B5EF4-FFF2-40B4-BE49-F238E27FC236}">
                              <a16:creationId xmlns:a16="http://schemas.microsoft.com/office/drawing/2014/main" xmlns="" id="{EB8F042C-A4C3-4DC2-818F-8643F85983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" y="2777"/>
                          <a:ext cx="689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1" name="Text Box 23">
              <a:extLst>
                <a:ext uri="{FF2B5EF4-FFF2-40B4-BE49-F238E27FC236}">
                  <a16:creationId xmlns:a16="http://schemas.microsoft.com/office/drawing/2014/main" xmlns="" id="{6BB22E34-C6AF-496E-94FC-F4935D7FB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3648"/>
              <a:ext cx="1053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17999">
                        <a:srgbClr val="99CCFF">
                          <a:alpha val="88121"/>
                        </a:srgbClr>
                      </a:gs>
                      <a:gs pos="36000">
                        <a:srgbClr val="9966FF">
                          <a:alpha val="76240"/>
                        </a:srgbClr>
                      </a:gs>
                      <a:gs pos="61000">
                        <a:srgbClr val="CC99FF">
                          <a:alpha val="59740"/>
                        </a:srgbClr>
                      </a:gs>
                      <a:gs pos="82001">
                        <a:srgbClr val="99CCFF">
                          <a:alpha val="45879"/>
                        </a:srgbClr>
                      </a:gs>
                      <a:gs pos="100000">
                        <a:srgbClr val="CCCCFF">
                          <a:alpha val="34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x &lt; y</a:t>
              </a:r>
            </a:p>
          </p:txBody>
        </p:sp>
        <p:graphicFrame>
          <p:nvGraphicFramePr>
            <p:cNvPr id="37912" name="Object 24">
              <a:extLst>
                <a:ext uri="{FF2B5EF4-FFF2-40B4-BE49-F238E27FC236}">
                  <a16:creationId xmlns:a16="http://schemas.microsoft.com/office/drawing/2014/main" xmlns="" id="{3F80E43D-58E3-45B9-B02F-7B8470BA47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" y="3067"/>
            <a:ext cx="908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3" name="Equation" r:id="rId27" imgW="736560" imgH="393480" progId="Equation.DSMT4">
                    <p:embed/>
                  </p:oleObj>
                </mc:Choice>
                <mc:Fallback>
                  <p:oleObj name="Equation" r:id="rId27" imgW="736560" imgH="393480" progId="Equation.DSMT4">
                    <p:embed/>
                    <p:pic>
                      <p:nvPicPr>
                        <p:cNvPr id="37912" name="Object 24">
                          <a:extLst>
                            <a:ext uri="{FF2B5EF4-FFF2-40B4-BE49-F238E27FC236}">
                              <a16:creationId xmlns:a16="http://schemas.microsoft.com/office/drawing/2014/main" xmlns="" id="{3F80E43D-58E3-45B9-B02F-7B8470BA47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3067"/>
                          <a:ext cx="908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913" name="Picture 25" descr="ViÕt vë ">
            <a:extLst>
              <a:ext uri="{FF2B5EF4-FFF2-40B4-BE49-F238E27FC236}">
                <a16:creationId xmlns:a16="http://schemas.microsoft.com/office/drawing/2014/main" xmlns="" id="{C417D03E-41E5-497E-AC9B-9769D1586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29" y="87313"/>
            <a:ext cx="1879316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5785D390-BF40-4502-815C-12A2F511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0" y="1879600"/>
            <a:ext cx="198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xmlns="" id="{0F1CB323-08B6-4ABB-A0C7-FDA34445D75E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1296989"/>
            <a:ext cx="8839200" cy="1106487"/>
            <a:chOff x="96" y="1462"/>
            <a:chExt cx="5568" cy="697"/>
          </a:xfrm>
        </p:grpSpPr>
        <p:sp>
          <p:nvSpPr>
            <p:cNvPr id="38916" name="Line 4">
              <a:extLst>
                <a:ext uri="{FF2B5EF4-FFF2-40B4-BE49-F238E27FC236}">
                  <a16:creationId xmlns:a16="http://schemas.microsoft.com/office/drawing/2014/main" xmlns="" id="{AC8C96B3-09B7-4EC5-B2E8-DF6AD9E6F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800"/>
              <a:ext cx="5568" cy="1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Rectangle 5">
              <a:extLst>
                <a:ext uri="{FF2B5EF4-FFF2-40B4-BE49-F238E27FC236}">
                  <a16:creationId xmlns:a16="http://schemas.microsoft.com/office/drawing/2014/main" xmlns="" id="{0EB0724E-6F9E-4ACA-86EE-0BC9BB9D9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1480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/>
                <a:t>A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8918" name="Rectangle 6">
              <a:extLst>
                <a:ext uri="{FF2B5EF4-FFF2-40B4-BE49-F238E27FC236}">
                  <a16:creationId xmlns:a16="http://schemas.microsoft.com/office/drawing/2014/main" xmlns="" id="{8CAAC346-FDDD-4EE9-A84A-208B03A17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1822"/>
              <a:ext cx="20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/>
                <a:t>-1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xmlns="" id="{2BCF3D13-14BE-4B78-AB0F-EDB4407A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1462"/>
              <a:ext cx="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800"/>
                <a:t>B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8920" name="Rectangle 8">
              <a:extLst>
                <a:ext uri="{FF2B5EF4-FFF2-40B4-BE49-F238E27FC236}">
                  <a16:creationId xmlns:a16="http://schemas.microsoft.com/office/drawing/2014/main" xmlns="" id="{810773B8-0723-4F28-B9E7-380902A46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" y="1888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/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8921" name="Line 9">
              <a:extLst>
                <a:ext uri="{FF2B5EF4-FFF2-40B4-BE49-F238E27FC236}">
                  <a16:creationId xmlns:a16="http://schemas.microsoft.com/office/drawing/2014/main" xmlns="" id="{EE54E285-8770-4173-9521-D10FB8262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10">
              <a:extLst>
                <a:ext uri="{FF2B5EF4-FFF2-40B4-BE49-F238E27FC236}">
                  <a16:creationId xmlns:a16="http://schemas.microsoft.com/office/drawing/2014/main" xmlns="" id="{92C09451-F374-48DA-A389-8304AABA0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" y="1789"/>
              <a:ext cx="1" cy="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11">
              <a:extLst>
                <a:ext uri="{FF2B5EF4-FFF2-40B4-BE49-F238E27FC236}">
                  <a16:creationId xmlns:a16="http://schemas.microsoft.com/office/drawing/2014/main" xmlns="" id="{BAEABEB0-0FEE-480B-8DAD-6F2FBF82E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1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12">
              <a:extLst>
                <a:ext uri="{FF2B5EF4-FFF2-40B4-BE49-F238E27FC236}">
                  <a16:creationId xmlns:a16="http://schemas.microsoft.com/office/drawing/2014/main" xmlns="" id="{7F1F8624-E604-416E-BB82-35231CEEE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5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3">
              <a:extLst>
                <a:ext uri="{FF2B5EF4-FFF2-40B4-BE49-F238E27FC236}">
                  <a16:creationId xmlns:a16="http://schemas.microsoft.com/office/drawing/2014/main" xmlns="" id="{2FEF9951-ACF8-4A88-B41F-31C8735CF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2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4">
              <a:extLst>
                <a:ext uri="{FF2B5EF4-FFF2-40B4-BE49-F238E27FC236}">
                  <a16:creationId xmlns:a16="http://schemas.microsoft.com/office/drawing/2014/main" xmlns="" id="{5774C67E-5F4D-4302-87B0-D8A96D592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9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5">
              <a:extLst>
                <a:ext uri="{FF2B5EF4-FFF2-40B4-BE49-F238E27FC236}">
                  <a16:creationId xmlns:a16="http://schemas.microsoft.com/office/drawing/2014/main" xmlns="" id="{D7CFBC4F-F176-4F85-8C00-9C0522F5C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16">
              <a:extLst>
                <a:ext uri="{FF2B5EF4-FFF2-40B4-BE49-F238E27FC236}">
                  <a16:creationId xmlns:a16="http://schemas.microsoft.com/office/drawing/2014/main" xmlns="" id="{5CB5DAE4-A8FE-4720-8E91-59A7B7B6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0" y="1789"/>
              <a:ext cx="1" cy="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17">
              <a:extLst>
                <a:ext uri="{FF2B5EF4-FFF2-40B4-BE49-F238E27FC236}">
                  <a16:creationId xmlns:a16="http://schemas.microsoft.com/office/drawing/2014/main" xmlns="" id="{683CF47F-41D9-4840-B97B-EEF88EA1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3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18">
              <a:extLst>
                <a:ext uri="{FF2B5EF4-FFF2-40B4-BE49-F238E27FC236}">
                  <a16:creationId xmlns:a16="http://schemas.microsoft.com/office/drawing/2014/main" xmlns="" id="{030BF323-D6AA-4885-B5A7-602CF066D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0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19">
              <a:extLst>
                <a:ext uri="{FF2B5EF4-FFF2-40B4-BE49-F238E27FC236}">
                  <a16:creationId xmlns:a16="http://schemas.microsoft.com/office/drawing/2014/main" xmlns="" id="{E21409DF-1A3B-45FF-B9D9-2FDAAD9F9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8" y="1789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20">
              <a:extLst>
                <a:ext uri="{FF2B5EF4-FFF2-40B4-BE49-F238E27FC236}">
                  <a16:creationId xmlns:a16="http://schemas.microsoft.com/office/drawing/2014/main" xmlns="" id="{677DF13A-AC1D-4927-9F05-F3C1091F2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9" y="1797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Rectangle 21">
              <a:extLst>
                <a:ext uri="{FF2B5EF4-FFF2-40B4-BE49-F238E27FC236}">
                  <a16:creationId xmlns:a16="http://schemas.microsoft.com/office/drawing/2014/main" xmlns="" id="{6A0F83B2-4E26-401A-850B-A15F2DD2D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876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/>
                <a:t>0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8934" name="Line 22">
              <a:extLst>
                <a:ext uri="{FF2B5EF4-FFF2-40B4-BE49-F238E27FC236}">
                  <a16:creationId xmlns:a16="http://schemas.microsoft.com/office/drawing/2014/main" xmlns="" id="{B54626A6-1D39-4506-85DC-E68F0D589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4" y="1798"/>
              <a:ext cx="1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8935" name="Object 23">
            <a:extLst>
              <a:ext uri="{FF2B5EF4-FFF2-40B4-BE49-F238E27FC236}">
                <a16:creationId xmlns:a16="http://schemas.microsoft.com/office/drawing/2014/main" xmlns="" id="{82EF6D69-6A3E-40A7-8651-F36C61C65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4776" y="1816100"/>
          <a:ext cx="398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38935" name="Object 23">
                        <a:extLst>
                          <a:ext uri="{FF2B5EF4-FFF2-40B4-BE49-F238E27FC236}">
                            <a16:creationId xmlns:a16="http://schemas.microsoft.com/office/drawing/2014/main" xmlns="" id="{82EF6D69-6A3E-40A7-8651-F36C61C65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6" y="1816100"/>
                        <a:ext cx="3984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Text Box 24">
            <a:extLst>
              <a:ext uri="{FF2B5EF4-FFF2-40B4-BE49-F238E27FC236}">
                <a16:creationId xmlns:a16="http://schemas.microsoft.com/office/drawing/2014/main" xmlns="" id="{50C257F2-FA33-424C-B749-9201613A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6" y="3602039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Quan sát trên trục số điểm 1 và điểm        có vị trí như thế nào với nhau? </a:t>
            </a:r>
          </a:p>
        </p:txBody>
      </p:sp>
      <p:graphicFrame>
        <p:nvGraphicFramePr>
          <p:cNvPr id="38937" name="Object 25">
            <a:extLst>
              <a:ext uri="{FF2B5EF4-FFF2-40B4-BE49-F238E27FC236}">
                <a16:creationId xmlns:a16="http://schemas.microsoft.com/office/drawing/2014/main" xmlns="" id="{836F11AD-47C7-4AFE-B2D3-AA00DB9DF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8525" y="3486151"/>
          <a:ext cx="4635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38937" name="Object 25">
                        <a:extLst>
                          <a:ext uri="{FF2B5EF4-FFF2-40B4-BE49-F238E27FC236}">
                            <a16:creationId xmlns:a16="http://schemas.microsoft.com/office/drawing/2014/main" xmlns="" id="{836F11AD-47C7-4AFE-B2D3-AA00DB9DF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486151"/>
                        <a:ext cx="4635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8EA7B-AC30-4C9E-9149-FA757ACD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7145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y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thì trên trục số,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bên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932933-23D0-4DC6-B14C-B1333E09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28082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&gt; 0   Số hữu tỉ dương.</a:t>
            </a:r>
          </a:p>
        </p:txBody>
      </p:sp>
      <p:graphicFrame>
        <p:nvGraphicFramePr>
          <p:cNvPr id="39940" name="Object 5">
            <a:extLst>
              <a:ext uri="{FF2B5EF4-FFF2-40B4-BE49-F238E27FC236}">
                <a16:creationId xmlns:a16="http://schemas.microsoft.com/office/drawing/2014/main" xmlns="" id="{C513A57D-03BB-46EB-971B-EDAA04FBD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0900" y="2289175"/>
          <a:ext cx="13017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558720" imgH="215640" progId="Equation.DSMT4">
                  <p:embed/>
                </p:oleObj>
              </mc:Choice>
              <mc:Fallback>
                <p:oleObj name="Equation" r:id="rId3" imgW="558720" imgH="215640" progId="Equation.DSMT4">
                  <p:embed/>
                  <p:pic>
                    <p:nvPicPr>
                      <p:cNvPr id="39940" name="Object 5">
                        <a:extLst>
                          <a:ext uri="{FF2B5EF4-FFF2-40B4-BE49-F238E27FC236}">
                            <a16:creationId xmlns:a16="http://schemas.microsoft.com/office/drawing/2014/main" xmlns="" id="{C513A57D-03BB-46EB-971B-EDAA04FBD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289175"/>
                        <a:ext cx="13017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7D903F-6DDB-4CDC-A59E-99E27044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3417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&lt; 0   Số hữu tỉ âm.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43F07C-B314-41F7-BA6F-EFAF8600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348163"/>
            <a:ext cx="718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= 0   Không là số hữu tỉ dương 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cũng không là số hữu tỉ âm.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66AA51-FB75-43EB-B193-33FB45BE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63576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xmlns="" id="{54588567-7A27-4A55-9EB4-42DFB2D5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0813"/>
            <a:ext cx="1120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err="1">
                <a:solidFill>
                  <a:srgbClr val="FF0000"/>
                </a:solidFill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xét</a:t>
            </a:r>
            <a:r>
              <a:rPr lang="en-US" altLang="en-US" sz="2800" dirty="0">
                <a:solidFill>
                  <a:srgbClr val="FF0000"/>
                </a:solidFill>
              </a:rPr>
              <a:t>:     &gt; 0 </a:t>
            </a:r>
            <a:r>
              <a:rPr lang="en-US" altLang="en-US" sz="2800" dirty="0" err="1">
                <a:solidFill>
                  <a:srgbClr val="FF0000"/>
                </a:solidFill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</a:rPr>
              <a:t> a, b </a:t>
            </a:r>
            <a:r>
              <a:rPr lang="en-US" altLang="en-US" sz="2800" dirty="0" err="1">
                <a:solidFill>
                  <a:srgbClr val="FF0000"/>
                </a:solidFill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>
                <a:solidFill>
                  <a:srgbClr val="FF0000"/>
                </a:solidFill>
              </a:rPr>
              <a:t>; </a:t>
            </a:r>
            <a:r>
              <a:rPr lang="en-US" altLang="en-US" sz="2800" smtClean="0">
                <a:solidFill>
                  <a:srgbClr val="FF0000"/>
                </a:solidFill>
              </a:rPr>
              <a:t>     </a:t>
            </a:r>
            <a:r>
              <a:rPr lang="en-US" altLang="en-US" sz="2800" dirty="0">
                <a:solidFill>
                  <a:srgbClr val="FF0000"/>
                </a:solidFill>
              </a:rPr>
              <a:t>&lt; 0 </a:t>
            </a:r>
            <a:r>
              <a:rPr lang="en-US" altLang="en-US" sz="2800" dirty="0" err="1">
                <a:solidFill>
                  <a:srgbClr val="FF0000"/>
                </a:solidFill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err="1">
                <a:solidFill>
                  <a:srgbClr val="FF0000"/>
                </a:solidFill>
              </a:rPr>
              <a:t>a</a:t>
            </a:r>
            <a:r>
              <a:rPr lang="en-US" altLang="en-US" sz="2800" smtClean="0">
                <a:solidFill>
                  <a:srgbClr val="FF0000"/>
                </a:solidFill>
              </a:rPr>
              <a:t>, b </a:t>
            </a:r>
            <a:r>
              <a:rPr lang="en-US" altLang="en-US" sz="2800" dirty="0" err="1">
                <a:solidFill>
                  <a:srgbClr val="FF0000"/>
                </a:solidFill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xmlns="" id="{70A9397F-333D-45A9-A6CA-36562AA28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50476"/>
              </p:ext>
            </p:extLst>
          </p:nvPr>
        </p:nvGraphicFramePr>
        <p:xfrm>
          <a:off x="2514600" y="3689023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43011" name="Object 3">
                        <a:extLst>
                          <a:ext uri="{FF2B5EF4-FFF2-40B4-BE49-F238E27FC236}">
                            <a16:creationId xmlns:a16="http://schemas.microsoft.com/office/drawing/2014/main" xmlns="" id="{70A9397F-333D-45A9-A6CA-36562AA28D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89023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xmlns="" id="{2C44AC2B-43ED-4EB9-953B-E8574139A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93834"/>
              </p:ext>
            </p:extLst>
          </p:nvPr>
        </p:nvGraphicFramePr>
        <p:xfrm>
          <a:off x="6553200" y="3612823"/>
          <a:ext cx="4714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xmlns="" id="{2C44AC2B-43ED-4EB9-953B-E8574139A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12823"/>
                        <a:ext cx="4714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1" y="685800"/>
            <a:ext cx="10968567" cy="44973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pt-BR" sz="2800" b="1" u="sng" smtClean="0">
                <a:latin typeface=".VnArial" pitchFamily="34" charset="0"/>
              </a:rPr>
              <a:t>IV</a:t>
            </a:r>
            <a:r>
              <a:rPr lang="pt-BR" sz="2800" b="1" u="sng">
                <a:latin typeface=".VnArial" pitchFamily="34" charset="0"/>
              </a:rPr>
              <a:t>. </a:t>
            </a:r>
            <a:r>
              <a:rPr lang="pt-BR" sz="2800" b="1" u="sng" smtClean="0">
                <a:latin typeface=".VnArial" pitchFamily="34" charset="0"/>
              </a:rPr>
              <a:t>H­ướng </a:t>
            </a:r>
            <a:r>
              <a:rPr lang="pt-BR" sz="2800" b="1" u="sng">
                <a:latin typeface=".VnArial" pitchFamily="34" charset="0"/>
              </a:rPr>
              <a:t>dÉn häc ë nhµ</a:t>
            </a:r>
            <a:r>
              <a:rPr lang="pt-BR" sz="2800" smtClean="0">
                <a:latin typeface=".VnArial" pitchFamily="34" charset="0"/>
              </a:rPr>
              <a:t>: (</a:t>
            </a:r>
            <a:r>
              <a:rPr lang="pt-BR" sz="2800">
                <a:latin typeface=".VnArial" pitchFamily="34" charset="0"/>
              </a:rPr>
              <a:t>2')</a:t>
            </a:r>
            <a:endParaRPr lang="en-US" sz="2800">
              <a:latin typeface=".Vn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.VnArial" pitchFamily="34" charset="0"/>
              </a:rPr>
              <a:t>1. D¹ng ph©n sè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.VnArial" pitchFamily="34" charset="0"/>
              </a:rPr>
              <a:t>2. C¸ch biÓu diÔn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.VnArial" pitchFamily="34" charset="0"/>
              </a:rPr>
              <a:t>3. C¸ch so s¸nh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.VnArial" pitchFamily="34" charset="0"/>
              </a:rPr>
              <a:t> </a:t>
            </a:r>
            <a:r>
              <a:rPr lang="en-US" sz="2800">
                <a:latin typeface=".VnArial" pitchFamily="34" charset="0"/>
              </a:rPr>
              <a:t>L</a:t>
            </a:r>
            <a:r>
              <a:rPr lang="en-US" sz="2800" smtClean="0">
                <a:latin typeface=".VnArial" pitchFamily="34" charset="0"/>
              </a:rPr>
              <a:t>µm TTB (6) TL dạy - học </a:t>
            </a:r>
            <a:r>
              <a:rPr lang="en-US" sz="2800" smtClean="0">
                <a:latin typeface="+mj-lt"/>
              </a:rPr>
              <a:t>Toán 7 tập 1</a:t>
            </a:r>
            <a:endParaRPr lang="en-US" sz="2800" smtClean="0">
              <a:latin typeface=".Vn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latin typeface="+mj-lt"/>
              </a:rPr>
              <a:t> Làm BT 3, 5 (8) SGK Toán 7 tập 1</a:t>
            </a:r>
            <a:endParaRPr lang="fr-FR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4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685800"/>
            <a:ext cx="6629400" cy="3657600"/>
          </a:xfrm>
        </p:spPr>
        <p:txBody>
          <a:bodyPr>
            <a:normAutofit fontScale="90000"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1/ </a:t>
            </a:r>
            <a:r>
              <a:rPr lang="en-US" altLang="en-US" sz="3000" dirty="0" err="1">
                <a:cs typeface="Arial" panose="020B0604020202020204" pitchFamily="34" charset="0"/>
              </a:rPr>
              <a:t>Tập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hợp</a:t>
            </a:r>
            <a:r>
              <a:rPr lang="en-US" altLang="en-US" sz="3000" dirty="0">
                <a:cs typeface="Arial" panose="020B0604020202020204" pitchFamily="34" charset="0"/>
              </a:rPr>
              <a:t> Q </a:t>
            </a:r>
            <a:r>
              <a:rPr lang="en-US" altLang="en-US" sz="3000" dirty="0" err="1">
                <a:cs typeface="Arial" panose="020B0604020202020204" pitchFamily="34" charset="0"/>
              </a:rPr>
              <a:t>các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hữu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2/ </a:t>
            </a:r>
            <a:r>
              <a:rPr lang="en-US" altLang="en-US" sz="3000" dirty="0" err="1">
                <a:cs typeface="Arial" panose="020B0604020202020204" pitchFamily="34" charset="0"/>
              </a:rPr>
              <a:t>Các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phép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tính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về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hữu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3/ </a:t>
            </a:r>
            <a:r>
              <a:rPr lang="en-US" altLang="en-US" sz="3000" dirty="0" err="1">
                <a:cs typeface="Arial" panose="020B0604020202020204" pitchFamily="34" charset="0"/>
              </a:rPr>
              <a:t>Giá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trị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tuyệt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đối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của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hữu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4/ </a:t>
            </a:r>
            <a:r>
              <a:rPr lang="en-US" altLang="en-US" sz="3000" dirty="0" err="1">
                <a:cs typeface="Arial" panose="020B0604020202020204" pitchFamily="34" charset="0"/>
              </a:rPr>
              <a:t>Lũy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thừa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của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hữu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5/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lệ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thức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6/ </a:t>
            </a:r>
            <a:r>
              <a:rPr lang="en-US" altLang="en-US" sz="3000" dirty="0" err="1">
                <a:cs typeface="Arial" panose="020B0604020202020204" pitchFamily="34" charset="0"/>
              </a:rPr>
              <a:t>Tính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chất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của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dãy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nhau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7/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thập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phân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8/ </a:t>
            </a:r>
            <a:r>
              <a:rPr lang="en-US" altLang="en-US" sz="3000" dirty="0" err="1">
                <a:cs typeface="Arial" panose="020B0604020202020204" pitchFamily="34" charset="0"/>
              </a:rPr>
              <a:t>Làm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tròn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/>
            </a:r>
            <a:br>
              <a:rPr lang="en-US" altLang="en-US" sz="3000" dirty="0">
                <a:cs typeface="Arial" panose="020B0604020202020204" pitchFamily="34" charset="0"/>
              </a:rPr>
            </a:br>
            <a:r>
              <a:rPr lang="en-US" altLang="en-US" sz="3000" dirty="0">
                <a:cs typeface="Arial" panose="020B0604020202020204" pitchFamily="34" charset="0"/>
              </a:rPr>
              <a:t>9/ </a:t>
            </a:r>
            <a:r>
              <a:rPr lang="en-US" altLang="en-US" sz="3000" dirty="0" err="1"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vô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tỉ</a:t>
            </a:r>
            <a:r>
              <a:rPr lang="en-US" altLang="en-US" sz="3000" dirty="0"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cs typeface="Arial" panose="020B0604020202020204" pitchFamily="34" charset="0"/>
              </a:rPr>
              <a:t>Căn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bậc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hai</a:t>
            </a:r>
            <a:r>
              <a:rPr lang="en-US" altLang="en-US" sz="3000" dirty="0">
                <a:cs typeface="Arial" panose="020B0604020202020204" pitchFamily="34" charset="0"/>
              </a:rPr>
              <a:t>. </a:t>
            </a:r>
            <a:r>
              <a:rPr lang="en-US" altLang="en-US" sz="3000" err="1">
                <a:cs typeface="Arial" panose="020B0604020202020204" pitchFamily="34" charset="0"/>
              </a:rPr>
              <a:t>Số</a:t>
            </a:r>
            <a:r>
              <a:rPr lang="en-US" altLang="en-US" sz="3000">
                <a:cs typeface="Arial" panose="020B0604020202020204" pitchFamily="34" charset="0"/>
              </a:rPr>
              <a:t> </a:t>
            </a:r>
            <a:r>
              <a:rPr lang="en-US" altLang="en-US" sz="3000" smtClean="0">
                <a:cs typeface="Arial" panose="020B0604020202020204" pitchFamily="34" charset="0"/>
              </a:rPr>
              <a:t>thực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976DFA-BAB5-4FAD-B9F1-62E10C4627A4}"/>
              </a:ext>
            </a:extLst>
          </p:cNvPr>
          <p:cNvSpPr txBox="1"/>
          <p:nvPr/>
        </p:nvSpPr>
        <p:spPr>
          <a:xfrm>
            <a:off x="2438400" y="2233853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C00000"/>
                </a:solidFill>
                <a:cs typeface="Arial" panose="020B0604020202020204" pitchFamily="34" charset="0"/>
              </a:rPr>
              <a:t>Chương</a:t>
            </a:r>
            <a:r>
              <a:rPr lang="en-US" altLang="en-US" sz="4400" dirty="0">
                <a:solidFill>
                  <a:srgbClr val="C00000"/>
                </a:solidFill>
                <a:cs typeface="Arial" panose="020B0604020202020204" pitchFamily="34" charset="0"/>
              </a:rPr>
              <a:t> I: </a:t>
            </a:r>
          </a:p>
          <a:p>
            <a:r>
              <a:rPr lang="en-US" altLang="en-US" sz="44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err="1">
                <a:solidFill>
                  <a:srgbClr val="C00000"/>
                </a:solidFill>
                <a:cs typeface="Arial" panose="020B0604020202020204" pitchFamily="34" charset="0"/>
              </a:rPr>
              <a:t>hữu</a:t>
            </a:r>
            <a:r>
              <a:rPr lang="en-US" altLang="en-US" sz="44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smtClean="0">
                <a:solidFill>
                  <a:srgbClr val="C00000"/>
                </a:solidFill>
                <a:cs typeface="Arial" panose="020B0604020202020204" pitchFamily="34" charset="0"/>
              </a:rPr>
              <a:t>tỉ - </a:t>
            </a:r>
            <a:r>
              <a:rPr lang="en-US" altLang="en-US" sz="44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cs typeface="Arial" panose="020B0604020202020204" pitchFamily="34" charset="0"/>
              </a:rPr>
              <a:t>thực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04800" y="14478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828800" y="3048000"/>
            <a:ext cx="7721600" cy="1333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ahoma"/>
                <a:ea typeface="Tahoma"/>
                <a:cs typeface="Tahoma"/>
              </a:rPr>
              <a:t>TẬP HỢP Q CÁC SỐ HỮU TỈ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3200" y="31750"/>
            <a:ext cx="1954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66FFFF"/>
                </a:solidFill>
                <a:latin typeface="Arial" charset="0"/>
                <a:cs typeface="Arial" charset="0"/>
              </a:rPr>
              <a:t>Đại số 7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14400" y="2286000"/>
            <a:ext cx="223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accent1"/>
                </a:solidFill>
                <a:latin typeface="Arial" charset="0"/>
                <a:cs typeface="Arial" charset="0"/>
              </a:rPr>
              <a:t>Tiết</a:t>
            </a:r>
            <a:r>
              <a:rPr lang="en-GB" sz="3200" b="1">
                <a:solidFill>
                  <a:schemeClr val="accent1"/>
                </a:solidFill>
                <a:latin typeface="Arial" charset="0"/>
                <a:cs typeface="Arial" charset="0"/>
              </a:rPr>
              <a:t> 1</a:t>
            </a:r>
            <a:r>
              <a:rPr lang="en-US" sz="3200" b="1">
                <a:solidFill>
                  <a:srgbClr val="FFCC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3149600" y="990600"/>
            <a:ext cx="538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I: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sè </a:t>
            </a:r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tØ - sè thùc</a:t>
            </a:r>
          </a:p>
        </p:txBody>
      </p:sp>
    </p:spTree>
    <p:extLst>
      <p:ext uri="{BB962C8B-B14F-4D97-AF65-F5344CB8AC3E}">
        <p14:creationId xmlns:p14="http://schemas.microsoft.com/office/powerpoint/2010/main" val="3880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/>
      <p:bldP spid="8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36800" y="914401"/>
            <a:ext cx="772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</a:t>
            </a:r>
            <a:r>
              <a:rPr lang="en-US" sz="2800" b="1">
                <a:solidFill>
                  <a:schemeClr val="tx2">
                    <a:lumMod val="65000"/>
                    <a:lumOff val="35000"/>
                  </a:schemeClr>
                </a:solidFill>
              </a:rPr>
              <a:t>ẬP HỢP Q </a:t>
            </a:r>
            <a:r>
              <a:rPr lang="en-US" sz="2800" b="1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>
                <a:solidFill>
                  <a:schemeClr val="tx2">
                    <a:lumMod val="65000"/>
                    <a:lumOff val="35000"/>
                  </a:schemeClr>
                </a:solidFill>
              </a:rPr>
              <a:t>SỐ HỮU TỈ</a:t>
            </a:r>
            <a:endParaRPr lang="en-US" sz="2800" b="1">
              <a:solidFill>
                <a:schemeClr val="tx2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Ch</a:t>
            </a:r>
            <a:r>
              <a:rPr lang="en-GB" sz="2400" b="1">
                <a:solidFill>
                  <a:srgbClr val="66FFFF"/>
                </a:solidFill>
              </a:rPr>
              <a:t>ương </a:t>
            </a:r>
            <a:r>
              <a:rPr lang="en-GB" sz="2400" b="1">
                <a:solidFill>
                  <a:srgbClr val="66FFFF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6401" y="1527175"/>
            <a:ext cx="10968567" cy="11445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3200" b="1" i="1" smtClean="0">
                <a:latin typeface=".VnArial" pitchFamily="34" charset="0"/>
              </a:rPr>
              <a:t> </a:t>
            </a:r>
            <a:r>
              <a:rPr lang="en-US" sz="3200" b="1" i="1" u="sng" smtClean="0">
                <a:latin typeface=".VnArial" pitchFamily="34" charset="0"/>
              </a:rPr>
              <a:t>I/ S</a:t>
            </a:r>
            <a:r>
              <a:rPr lang="en-US" sz="3200" b="1" i="1" u="sng" smtClean="0"/>
              <a:t>Ố HỮU TỈ</a:t>
            </a:r>
            <a:r>
              <a:rPr lang="en-US" sz="3200" b="1" i="1" smtClean="0"/>
              <a:t>:</a:t>
            </a:r>
            <a:r>
              <a:rPr lang="en-US" sz="3200" b="1" i="1" u="sng" smtClean="0">
                <a:latin typeface=".Vn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latin typeface=".VnArial" pitchFamily="34" charset="0"/>
              </a:rPr>
              <a:t>- L</a:t>
            </a:r>
            <a:r>
              <a:rPr lang="en-US" sz="3200" smtClean="0"/>
              <a:t>à số</a:t>
            </a:r>
            <a:r>
              <a:rPr lang="en-US" sz="3200" smtClean="0">
                <a:latin typeface=".VnArial" pitchFamily="34" charset="0"/>
              </a:rPr>
              <a:t> vi</a:t>
            </a:r>
            <a:r>
              <a:rPr lang="en-US" sz="3200" smtClean="0"/>
              <a:t>ết được dưới dạng phân số      với a,b    Z; b ≠ 0.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/>
              <a:t>- Tập hợp các số hữu tỉ kí hiệu là Q.</a:t>
            </a:r>
            <a:endParaRPr lang="en-US" sz="3200"/>
          </a:p>
        </p:txBody>
      </p:sp>
      <p:sp>
        <p:nvSpPr>
          <p:cNvPr id="20592" name="WordArt 112"/>
          <p:cNvSpPr>
            <a:spLocks noChangeArrowheads="1" noChangeShapeType="1" noTextEdit="1"/>
          </p:cNvSpPr>
          <p:nvPr/>
        </p:nvSpPr>
        <p:spPr bwMode="auto">
          <a:xfrm>
            <a:off x="3759200" y="228600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sè </a:t>
            </a:r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tØ - sè thùc</a:t>
            </a:r>
          </a:p>
        </p:txBody>
      </p:sp>
      <p:sp>
        <p:nvSpPr>
          <p:cNvPr id="20593" name="Text Box 113"/>
          <p:cNvSpPr txBox="1">
            <a:spLocks noChangeArrowheads="1"/>
          </p:cNvSpPr>
          <p:nvPr/>
        </p:nvSpPr>
        <p:spPr bwMode="auto">
          <a:xfrm>
            <a:off x="203200" y="762000"/>
            <a:ext cx="223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Tiết</a:t>
            </a:r>
            <a:r>
              <a:rPr lang="en-GB" sz="2800" b="1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1:</a:t>
            </a:r>
            <a:r>
              <a:rPr lang="en-US" sz="2800" b="1">
                <a:solidFill>
                  <a:srgbClr val="FFCCFF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0597" name="Group 117"/>
          <p:cNvGrpSpPr>
            <a:grpSpLocks/>
          </p:cNvGrpSpPr>
          <p:nvPr/>
        </p:nvGrpSpPr>
        <p:grpSpPr bwMode="auto">
          <a:xfrm>
            <a:off x="7239000" y="1859756"/>
            <a:ext cx="1572683" cy="933450"/>
            <a:chOff x="4464" y="939"/>
            <a:chExt cx="743" cy="588"/>
          </a:xfrm>
        </p:grpSpPr>
        <p:sp>
          <p:nvSpPr>
            <p:cNvPr id="20594" name="Text Box 114"/>
            <p:cNvSpPr txBox="1">
              <a:spLocks noChangeArrowheads="1"/>
            </p:cNvSpPr>
            <p:nvPr/>
          </p:nvSpPr>
          <p:spPr bwMode="auto">
            <a:xfrm>
              <a:off x="4487" y="1200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b</a:t>
              </a:r>
            </a:p>
          </p:txBody>
        </p:sp>
        <p:sp>
          <p:nvSpPr>
            <p:cNvPr id="20595" name="Text Box 115"/>
            <p:cNvSpPr txBox="1">
              <a:spLocks noChangeArrowheads="1"/>
            </p:cNvSpPr>
            <p:nvPr/>
          </p:nvSpPr>
          <p:spPr bwMode="auto">
            <a:xfrm>
              <a:off x="4464" y="939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a</a:t>
              </a:r>
            </a:p>
          </p:txBody>
        </p:sp>
        <p:sp>
          <p:nvSpPr>
            <p:cNvPr id="20596" name="Line 116"/>
            <p:cNvSpPr>
              <a:spLocks noChangeShapeType="1"/>
            </p:cNvSpPr>
            <p:nvPr/>
          </p:nvSpPr>
          <p:spPr bwMode="auto">
            <a:xfrm>
              <a:off x="4527" y="1239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0" name="Group 120"/>
          <p:cNvGrpSpPr>
            <a:grpSpLocks/>
          </p:cNvGrpSpPr>
          <p:nvPr/>
        </p:nvGrpSpPr>
        <p:grpSpPr bwMode="auto">
          <a:xfrm>
            <a:off x="8991600" y="2076450"/>
            <a:ext cx="406400" cy="457200"/>
            <a:chOff x="4416" y="576"/>
            <a:chExt cx="192" cy="288"/>
          </a:xfrm>
        </p:grpSpPr>
        <p:sp>
          <p:nvSpPr>
            <p:cNvPr id="20598" name="Text Box 118"/>
            <p:cNvSpPr txBox="1">
              <a:spLocks noChangeArrowheads="1"/>
            </p:cNvSpPr>
            <p:nvPr/>
          </p:nvSpPr>
          <p:spPr bwMode="auto">
            <a:xfrm>
              <a:off x="4416" y="57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>
              <a:off x="4482" y="72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6" grpId="0" build="p"/>
      <p:bldP spid="20592" grpId="0" animBg="1"/>
      <p:bldP spid="205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82040" y="1214990"/>
            <a:ext cx="3566160" cy="493776"/>
          </a:xfrm>
        </p:spPr>
        <p:txBody>
          <a:bodyPr/>
          <a:lstStyle/>
          <a:p>
            <a:r>
              <a:rPr lang="en-US" smtClean="0"/>
              <a:t> Ví dụ</a:t>
            </a:r>
            <a:endParaRPr lang="en-US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817A63D6-BDC7-44ED-855F-F7ABBF0D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541" y="1047047"/>
            <a:ext cx="3124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Vì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xmlns="" id="{27ABA347-2112-422C-B4DA-E13E509E6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16825"/>
              </p:ext>
            </p:extLst>
          </p:nvPr>
        </p:nvGraphicFramePr>
        <p:xfrm>
          <a:off x="1160463" y="2511425"/>
          <a:ext cx="3014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xmlns="" id="{BEEFE443-54EF-4FBE-8DCB-5EF8086CE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2511425"/>
                        <a:ext cx="30146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5B393D38-176A-45E8-9D3D-E56928B5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61232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hữu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tỉ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F982E2BF-C0B6-4105-89A6-2742484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029826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Trả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lời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xmlns="" id="{ACAEB861-BBA5-4CF5-99EB-FA39D2879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68724"/>
              </p:ext>
            </p:extLst>
          </p:nvPr>
        </p:nvGraphicFramePr>
        <p:xfrm>
          <a:off x="6575941" y="1047047"/>
          <a:ext cx="236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xmlns="" id="{63EBF2D2-5E36-414F-ACA2-EF9B82A6C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941" y="1047047"/>
                        <a:ext cx="236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xmlns="" id="{EC60B606-8D53-4D8C-ABDB-68F20CED2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9282"/>
              </p:ext>
            </p:extLst>
          </p:nvPr>
        </p:nvGraphicFramePr>
        <p:xfrm>
          <a:off x="5867400" y="2299262"/>
          <a:ext cx="281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7178" name="Object 10">
                        <a:extLst>
                          <a:ext uri="{FF2B5EF4-FFF2-40B4-BE49-F238E27FC236}">
                            <a16:creationId xmlns:a16="http://schemas.microsoft.com/office/drawing/2014/main" xmlns="" id="{78B313B6-F38D-4C5C-8AED-1DB4DD1C2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99262"/>
                        <a:ext cx="2819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xmlns="" id="{86FA5B56-8CF4-4039-82EF-6942AA472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20904"/>
              </p:ext>
            </p:extLst>
          </p:nvPr>
        </p:nvGraphicFramePr>
        <p:xfrm>
          <a:off x="4876799" y="3495675"/>
          <a:ext cx="51816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0" imgW="1587240" imgH="393480" progId="Equation.DSMT4">
                  <p:embed/>
                </p:oleObj>
              </mc:Choice>
              <mc:Fallback>
                <p:oleObj name="Equation" r:id="rId10" imgW="1587240" imgH="393480" progId="Equation.DSMT4">
                  <p:embed/>
                  <p:pic>
                    <p:nvPicPr>
                      <p:cNvPr id="7179" name="Object 11">
                        <a:extLst>
                          <a:ext uri="{FF2B5EF4-FFF2-40B4-BE49-F238E27FC236}">
                            <a16:creationId xmlns:a16="http://schemas.microsoft.com/office/drawing/2014/main" xmlns="" id="{BDACCE24-C087-4541-923B-1253443A6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3495675"/>
                        <a:ext cx="518160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">
            <a:extLst>
              <a:ext uri="{FF2B5EF4-FFF2-40B4-BE49-F238E27FC236}">
                <a16:creationId xmlns:a16="http://schemas.microsoft.com/office/drawing/2014/main" xmlns="" id="{0EC21EEE-B3E5-44B3-BCA2-153FFA81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0" y="5350622"/>
            <a:ext cx="8716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99"/>
                </a:solidFill>
              </a:rPr>
              <a:t>Các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trên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đều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hữu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tỉ</a:t>
            </a:r>
            <a:r>
              <a:rPr lang="en-US" altLang="en-US" sz="3200" dirty="0">
                <a:solidFill>
                  <a:srgbClr val="000099"/>
                </a:solidFill>
              </a:rPr>
              <a:t> (</a:t>
            </a:r>
            <a:r>
              <a:rPr lang="en-US" altLang="en-US" sz="3200" dirty="0" err="1">
                <a:solidFill>
                  <a:srgbClr val="000099"/>
                </a:solidFill>
              </a:rPr>
              <a:t>theo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định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A3B39781-BC61-4B6F-8F41-FAB01B791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1" y="771526"/>
            <a:ext cx="4148138" cy="1143000"/>
          </a:xfrm>
          <a:noFill/>
          <a:ln/>
        </p:spPr>
        <p:txBody>
          <a:bodyPr/>
          <a:lstStyle/>
          <a:p>
            <a:r>
              <a:rPr lang="en-US" altLang="en-US" dirty="0">
                <a:latin typeface=".VnTime" pitchFamily="34" charset="0"/>
              </a:rPr>
              <a:t>                                   </a:t>
            </a:r>
            <a:r>
              <a:rPr lang="en-US" altLang="en-US" sz="2900" b="1" dirty="0" err="1">
                <a:latin typeface=".VnTime" pitchFamily="34" charset="0"/>
              </a:rPr>
              <a:t>Tập</a:t>
            </a:r>
            <a:r>
              <a:rPr lang="en-US" altLang="en-US" sz="2900" b="1" dirty="0">
                <a:latin typeface=".VnTime" pitchFamily="34" charset="0"/>
              </a:rPr>
              <a:t> </a:t>
            </a:r>
            <a:r>
              <a:rPr lang="en-US" altLang="en-US" sz="2900" b="1" err="1">
                <a:latin typeface=".VnTime" pitchFamily="34" charset="0"/>
              </a:rPr>
              <a:t>hợp</a:t>
            </a:r>
            <a:r>
              <a:rPr lang="en-US" altLang="en-US" sz="2900" b="1">
                <a:latin typeface=".VnTime" pitchFamily="34" charset="0"/>
              </a:rPr>
              <a:t> </a:t>
            </a:r>
            <a:r>
              <a:rPr lang="en-US" altLang="en-US" sz="2900" b="1" smtClean="0">
                <a:latin typeface=".VnTime" pitchFamily="34" charset="0"/>
              </a:rPr>
              <a:t>c</a:t>
            </a:r>
            <a:r>
              <a:rPr lang="en-US" altLang="en-US" sz="2900" b="1" smtClean="0"/>
              <a:t>ác</a:t>
            </a:r>
            <a:r>
              <a:rPr lang="en-US" altLang="en-US" sz="2900" b="1" smtClean="0">
                <a:latin typeface=".VnTime" pitchFamily="34" charset="0"/>
              </a:rPr>
              <a:t> </a:t>
            </a:r>
            <a:r>
              <a:rPr lang="en-US" altLang="en-US" sz="2900" b="1" dirty="0" err="1">
                <a:latin typeface=".VnTime" pitchFamily="34" charset="0"/>
              </a:rPr>
              <a:t>số</a:t>
            </a:r>
            <a:r>
              <a:rPr lang="en-US" altLang="en-US" sz="2900" b="1" dirty="0">
                <a:latin typeface=".VnTime" pitchFamily="34" charset="0"/>
              </a:rPr>
              <a:t> </a:t>
            </a:r>
            <a:r>
              <a:rPr lang="en-US" altLang="en-US" sz="2900" b="1" err="1">
                <a:latin typeface=".VnTime" pitchFamily="34" charset="0"/>
              </a:rPr>
              <a:t>tự</a:t>
            </a:r>
            <a:r>
              <a:rPr lang="en-US" altLang="en-US" sz="2900" b="1">
                <a:latin typeface=".VnTime" pitchFamily="34" charset="0"/>
              </a:rPr>
              <a:t> </a:t>
            </a:r>
            <a:r>
              <a:rPr lang="en-US" altLang="en-US" sz="2900" b="1" smtClean="0"/>
              <a:t>nhiên</a:t>
            </a:r>
            <a:endParaRPr lang="en-US" altLang="en-US" sz="2900" b="1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E201DFE9-1E54-4289-B83B-8962284ACA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29400" y="1296988"/>
            <a:ext cx="4038600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err="1">
                <a:latin typeface=".VnTime" pitchFamily="34" charset="0"/>
              </a:rPr>
              <a:t>Tập</a:t>
            </a:r>
            <a:r>
              <a:rPr lang="en-US" altLang="en-US" sz="2800" b="1" dirty="0">
                <a:latin typeface=".VnTime" pitchFamily="34" charset="0"/>
              </a:rPr>
              <a:t> </a:t>
            </a:r>
            <a:r>
              <a:rPr lang="en-US" altLang="en-US" sz="2800" b="1" err="1">
                <a:latin typeface=".VnTime" pitchFamily="34" charset="0"/>
              </a:rPr>
              <a:t>hợp</a:t>
            </a: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 smtClean="0">
                <a:latin typeface="+mj-lt"/>
              </a:rPr>
              <a:t>các</a:t>
            </a:r>
            <a:r>
              <a:rPr lang="en-US" altLang="en-US" sz="2800" b="1" smtClean="0">
                <a:latin typeface=".VnTime" pitchFamily="34" charset="0"/>
              </a:rPr>
              <a:t> </a:t>
            </a:r>
            <a:r>
              <a:rPr lang="en-US" altLang="en-US" sz="2800" b="1" dirty="0" err="1">
                <a:latin typeface=".VnTime" pitchFamily="34" charset="0"/>
              </a:rPr>
              <a:t>số</a:t>
            </a:r>
            <a:r>
              <a:rPr lang="en-US" altLang="en-US" sz="2800" b="1" dirty="0">
                <a:latin typeface=".VnTime" pitchFamily="34" charset="0"/>
              </a:rPr>
              <a:t> </a:t>
            </a:r>
            <a:r>
              <a:rPr lang="en-US" altLang="en-US" sz="2800" b="1" dirty="0" err="1">
                <a:latin typeface=".VnTime" pitchFamily="34" charset="0"/>
              </a:rPr>
              <a:t>hữu</a:t>
            </a:r>
            <a:r>
              <a:rPr lang="en-US" altLang="en-US" sz="2800" b="1" dirty="0">
                <a:latin typeface=".VnTime" pitchFamily="34" charset="0"/>
              </a:rPr>
              <a:t> </a:t>
            </a:r>
            <a:r>
              <a:rPr lang="en-US" altLang="en-US" sz="2800" b="1" dirty="0" err="1">
                <a:latin typeface=".VnTime" pitchFamily="34" charset="0"/>
              </a:rPr>
              <a:t>tỉ</a:t>
            </a:r>
            <a:endParaRPr lang="en-US" altLang="en-US" sz="2800" b="1" dirty="0">
              <a:latin typeface=".VnTime" pitchFamily="34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51E3092F-32EE-49F3-8814-AF85DBDD97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0475" y="5675313"/>
            <a:ext cx="4276725" cy="8715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err="1">
                <a:latin typeface=".VnTime" pitchFamily="34" charset="0"/>
              </a:rPr>
              <a:t>Tập</a:t>
            </a:r>
            <a:r>
              <a:rPr lang="en-US" altLang="en-US" sz="2800" b="1" dirty="0">
                <a:latin typeface=".VnTime" pitchFamily="34" charset="0"/>
              </a:rPr>
              <a:t> </a:t>
            </a:r>
            <a:r>
              <a:rPr lang="en-US" altLang="en-US" sz="2800" b="1" err="1">
                <a:latin typeface=".VnTime" pitchFamily="34" charset="0"/>
              </a:rPr>
              <a:t>hợp</a:t>
            </a: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 smtClean="0">
                <a:latin typeface="+mj-lt"/>
              </a:rPr>
              <a:t>các</a:t>
            </a:r>
            <a:r>
              <a:rPr lang="en-US" altLang="en-US" sz="2800" b="1" smtClean="0">
                <a:latin typeface=".VnTime" pitchFamily="34" charset="0"/>
              </a:rPr>
              <a:t> </a:t>
            </a:r>
            <a:r>
              <a:rPr lang="en-US" altLang="en-US" sz="2800" b="1" err="1">
                <a:latin typeface=".VnTime" pitchFamily="34" charset="0"/>
              </a:rPr>
              <a:t>số</a:t>
            </a: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 smtClean="0">
                <a:latin typeface="+mj-lt"/>
              </a:rPr>
              <a:t>nguyên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27653" name="Oval 5">
            <a:extLst>
              <a:ext uri="{FF2B5EF4-FFF2-40B4-BE49-F238E27FC236}">
                <a16:creationId xmlns:a16="http://schemas.microsoft.com/office/drawing/2014/main" xmlns="" id="{D9CDA94B-5198-4936-B12F-ED14BCA9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103438"/>
            <a:ext cx="5645150" cy="3111500"/>
          </a:xfrm>
          <a:prstGeom prst="ellipse">
            <a:avLst/>
          </a:prstGeom>
          <a:solidFill>
            <a:schemeClr val="bg1">
              <a:alpha val="34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                         </a:t>
            </a: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                                                        </a:t>
            </a:r>
          </a:p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                                                                                    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>
                <a:latin typeface="Arial" panose="020B0604020202020204" pitchFamily="34" charset="0"/>
              </a:rPr>
              <a:t>             </a:t>
            </a: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4" name="Oval 6">
            <a:extLst>
              <a:ext uri="{FF2B5EF4-FFF2-40B4-BE49-F238E27FC236}">
                <a16:creationId xmlns:a16="http://schemas.microsoft.com/office/drawing/2014/main" xmlns="" id="{A52DC0C3-F865-4FCD-ADA4-A09564AB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2738439"/>
            <a:ext cx="3743325" cy="1957387"/>
          </a:xfrm>
          <a:prstGeom prst="ellipse">
            <a:avLst/>
          </a:prstGeom>
          <a:solidFill>
            <a:schemeClr val="bg1">
              <a:alpha val="34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           </a:t>
            </a:r>
          </a:p>
          <a:p>
            <a:pPr algn="ctr" eaLnBrk="0" hangingPunct="0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Z</a:t>
            </a:r>
          </a:p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Oval 7">
            <a:extLst>
              <a:ext uri="{FF2B5EF4-FFF2-40B4-BE49-F238E27FC236}">
                <a16:creationId xmlns:a16="http://schemas.microsoft.com/office/drawing/2014/main" xmlns="" id="{1466FFFF-A79A-473A-940D-7C720B5B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4" y="3198814"/>
            <a:ext cx="1785937" cy="1036637"/>
          </a:xfrm>
          <a:prstGeom prst="ellipse">
            <a:avLst/>
          </a:prstGeom>
          <a:solidFill>
            <a:schemeClr val="bg1">
              <a:alpha val="34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xmlns="" id="{1BB8AD0C-4A77-46BC-90DA-2B8FE4297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0453" y="2089150"/>
            <a:ext cx="2698747" cy="164464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xmlns="" id="{47F948C8-0AD0-4C3A-9A50-98A9642B6A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799" y="4235451"/>
            <a:ext cx="1252539" cy="132556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xmlns="" id="{AAAC9A9F-A4C2-4FC5-9C81-D911981FC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1700213"/>
            <a:ext cx="633413" cy="16129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build="p"/>
      <p:bldP spid="27652" grpId="0" build="p"/>
      <p:bldP spid="27653" grpId="0" animBg="1"/>
      <p:bldP spid="27654" grpId="0" animBg="1"/>
      <p:bldP spid="276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30400" y="3124201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36900" y="3156743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Z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286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36800" y="914401"/>
            <a:ext cx="772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C00000"/>
                </a:solidFill>
                <a:latin typeface="Arial" charset="0"/>
                <a:cs typeface="Arial" charset="0"/>
              </a:rPr>
              <a:t>T</a:t>
            </a:r>
            <a:r>
              <a:rPr lang="en-US" sz="2800" b="1">
                <a:solidFill>
                  <a:srgbClr val="C00000"/>
                </a:solidFill>
              </a:rPr>
              <a:t>ẬP HỢP Q CÁC SỐ HỮU TỈ</a:t>
            </a:r>
            <a:endParaRPr lang="en-US" sz="28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Ch</a:t>
            </a:r>
            <a:r>
              <a:rPr lang="en-GB" sz="2400" b="1">
                <a:solidFill>
                  <a:srgbClr val="66FFFF"/>
                </a:solidFill>
              </a:rPr>
              <a:t>ương </a:t>
            </a:r>
            <a:r>
              <a:rPr lang="en-GB" sz="2400" b="1">
                <a:solidFill>
                  <a:srgbClr val="66FFFF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6401" y="1527175"/>
            <a:ext cx="10968567" cy="11445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800" b="1" i="1">
                <a:latin typeface=".VnArial" pitchFamily="34" charset="0"/>
              </a:rPr>
              <a:t> </a:t>
            </a:r>
            <a:r>
              <a:rPr lang="en-US" sz="2800" b="1" i="1" u="sng">
                <a:latin typeface=".VnArial" pitchFamily="34" charset="0"/>
              </a:rPr>
              <a:t>I/ S</a:t>
            </a:r>
            <a:r>
              <a:rPr lang="en-US" sz="2800" b="1" i="1" u="sng"/>
              <a:t>Ố HỮU </a:t>
            </a:r>
            <a:r>
              <a:rPr lang="en-US" sz="2800" b="1" i="1" u="sng" smtClean="0"/>
              <a:t>TỈ</a:t>
            </a:r>
            <a:r>
              <a:rPr lang="en-US" sz="2800" b="1" i="1" smtClean="0"/>
              <a:t>:</a:t>
            </a:r>
            <a:r>
              <a:rPr lang="en-US" sz="2800" b="1" i="1" u="sng" smtClean="0">
                <a:latin typeface=".VnArial" pitchFamily="34" charset="0"/>
              </a:rPr>
              <a:t> </a:t>
            </a:r>
            <a:endParaRPr lang="en-US" sz="2800" b="1" i="1" u="sng">
              <a:latin typeface=".Vn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latin typeface=".VnArial" pitchFamily="34" charset="0"/>
              </a:rPr>
              <a:t>- L</a:t>
            </a:r>
            <a:r>
              <a:rPr lang="en-US" sz="2800" smtClean="0"/>
              <a:t>à </a:t>
            </a:r>
            <a:r>
              <a:rPr lang="en-US" sz="2800"/>
              <a:t>số</a:t>
            </a:r>
            <a:r>
              <a:rPr lang="en-US" sz="2800">
                <a:latin typeface=".VnArial" pitchFamily="34" charset="0"/>
              </a:rPr>
              <a:t> vi</a:t>
            </a:r>
            <a:r>
              <a:rPr lang="en-US" sz="2800"/>
              <a:t>ết được dưới dạng phân số      với a,b    </a:t>
            </a:r>
            <a:r>
              <a:rPr lang="en-US" sz="2800" smtClean="0"/>
              <a:t>Z;b </a:t>
            </a:r>
            <a:r>
              <a:rPr lang="en-US" sz="2800"/>
              <a:t>≠ </a:t>
            </a:r>
            <a:r>
              <a:rPr lang="en-US" sz="2800" smtClean="0"/>
              <a:t>0.</a:t>
            </a: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- Tập hợp các số hữu tỉ kí hiệu là </a:t>
            </a:r>
            <a:r>
              <a:rPr lang="en-US" sz="2800" smtClean="0"/>
              <a:t>Q.</a:t>
            </a:r>
            <a:endParaRPr lang="en-US" sz="2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08000" y="3657600"/>
            <a:ext cx="11176000" cy="5191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66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ài </a:t>
            </a:r>
            <a:r>
              <a:rPr lang="en-US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8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3759200" y="228600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sè h÷u tØ - sè thùc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03200" y="762000"/>
            <a:ext cx="223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GB" sz="2800" b="1">
                <a:solidFill>
                  <a:srgbClr val="FF0000"/>
                </a:solidFill>
                <a:latin typeface="Arial" charset="0"/>
                <a:cs typeface="Arial" charset="0"/>
              </a:rPr>
              <a:t> 1:</a:t>
            </a:r>
            <a:r>
              <a:rPr lang="en-US" sz="2800" b="1">
                <a:solidFill>
                  <a:srgbClr val="FFCCFF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4572000" y="1647825"/>
            <a:ext cx="1600200" cy="1000125"/>
            <a:chOff x="2832" y="873"/>
            <a:chExt cx="756" cy="630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868" y="1176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b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832" y="873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a</a:t>
              </a: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868" y="1179"/>
              <a:ext cx="1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5765800" y="1828800"/>
            <a:ext cx="406400" cy="457200"/>
            <a:chOff x="4416" y="576"/>
            <a:chExt cx="192" cy="288"/>
          </a:xfrm>
        </p:grpSpPr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4416" y="57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4482" y="72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1" name="Freeform 19"/>
          <p:cNvSpPr>
            <a:spLocks/>
          </p:cNvSpPr>
          <p:nvPr/>
        </p:nvSpPr>
        <p:spPr bwMode="auto">
          <a:xfrm>
            <a:off x="2844800" y="33528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3860800" y="33274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368800" y="3124201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Q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09600" y="3124201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Ta có: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3149600" y="43434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50"/>
                </a:solidFill>
              </a:rPr>
              <a:t> ;  - 3        Z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508000" y="43434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</a:t>
            </a:r>
            <a:r>
              <a:rPr lang="en-US" sz="2800">
                <a:solidFill>
                  <a:srgbClr val="00B050"/>
                </a:solidFill>
              </a:rPr>
              <a:t>- 3</a:t>
            </a:r>
            <a:r>
              <a:rPr lang="en-US" sz="2800">
                <a:solidFill>
                  <a:srgbClr val="FFFF00"/>
                </a:solidFill>
              </a:rPr>
              <a:t>        </a:t>
            </a:r>
            <a:r>
              <a:rPr lang="en-US" sz="2800" smtClean="0">
                <a:solidFill>
                  <a:srgbClr val="00B050"/>
                </a:solidFill>
              </a:rPr>
              <a:t>N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6238875" y="4336256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50"/>
                </a:solidFill>
              </a:rPr>
              <a:t> ;  - 3        Q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263649" y="4343402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4071407" y="4371976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238999" y="4324354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1543051" y="4933950"/>
            <a:ext cx="1524000" cy="933450"/>
            <a:chOff x="624" y="3024"/>
            <a:chExt cx="720" cy="588"/>
          </a:xfrm>
        </p:grpSpPr>
        <p:sp>
          <p:nvSpPr>
            <p:cNvPr id="28708" name="Text Box 36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B0F0"/>
                  </a:solidFill>
                  <a:latin typeface="Arial" charset="0"/>
                </a:rPr>
                <a:t>  3</a:t>
              </a:r>
            </a:p>
          </p:txBody>
        </p:sp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B0F0"/>
                  </a:solidFill>
                  <a:latin typeface="Arial" charset="0"/>
                </a:rPr>
                <a:t>- 2</a:t>
              </a:r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 flipV="1">
              <a:off x="727" y="3315"/>
              <a:ext cx="224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5181600" y="4953000"/>
            <a:ext cx="1524000" cy="933450"/>
            <a:chOff x="624" y="3024"/>
            <a:chExt cx="720" cy="588"/>
          </a:xfrm>
        </p:grpSpPr>
        <p:sp>
          <p:nvSpPr>
            <p:cNvPr id="28713" name="Text Box 41"/>
            <p:cNvSpPr txBox="1">
              <a:spLocks noChangeArrowheads="1"/>
            </p:cNvSpPr>
            <p:nvPr/>
          </p:nvSpPr>
          <p:spPr bwMode="auto">
            <a:xfrm>
              <a:off x="624" y="328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  3</a:t>
              </a:r>
            </a:p>
          </p:txBody>
        </p:sp>
        <p:sp>
          <p:nvSpPr>
            <p:cNvPr id="28714" name="Text Box 42"/>
            <p:cNvSpPr txBox="1">
              <a:spLocks noChangeArrowheads="1"/>
            </p:cNvSpPr>
            <p:nvPr/>
          </p:nvSpPr>
          <p:spPr bwMode="auto">
            <a:xfrm>
              <a:off x="624" y="302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- 2</a:t>
              </a:r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V="1">
              <a:off x="672" y="331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2946400" y="51054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7010400" y="51054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Q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2305051" y="5105401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6076949" y="5095875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1367369" y="5955507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  N</a:t>
            </a: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2540000" y="5936456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  Z</a:t>
            </a:r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2305051" y="61468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3759200" y="5976144"/>
            <a:ext cx="111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  Q</a:t>
            </a:r>
          </a:p>
        </p:txBody>
      </p:sp>
      <p:sp>
        <p:nvSpPr>
          <p:cNvPr id="28725" name="Freeform 53"/>
          <p:cNvSpPr>
            <a:spLocks/>
          </p:cNvSpPr>
          <p:nvPr/>
        </p:nvSpPr>
        <p:spPr bwMode="auto">
          <a:xfrm>
            <a:off x="3454400" y="61468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2105024" y="5943601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3317874" y="5943601"/>
            <a:ext cx="666751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9" name="Group 57"/>
          <p:cNvGrpSpPr>
            <a:grpSpLocks/>
          </p:cNvGrpSpPr>
          <p:nvPr/>
        </p:nvGrpSpPr>
        <p:grpSpPr bwMode="auto">
          <a:xfrm>
            <a:off x="4114800" y="4410075"/>
            <a:ext cx="406400" cy="457200"/>
            <a:chOff x="4152" y="570"/>
            <a:chExt cx="192" cy="288"/>
          </a:xfrm>
        </p:grpSpPr>
        <p:sp>
          <p:nvSpPr>
            <p:cNvPr id="28730" name="Text Box 58"/>
            <p:cNvSpPr txBox="1">
              <a:spLocks noChangeArrowheads="1"/>
            </p:cNvSpPr>
            <p:nvPr/>
          </p:nvSpPr>
          <p:spPr bwMode="auto">
            <a:xfrm>
              <a:off x="4152" y="57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4193" y="705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32" name="Group 60"/>
          <p:cNvGrpSpPr>
            <a:grpSpLocks/>
          </p:cNvGrpSpPr>
          <p:nvPr/>
        </p:nvGrpSpPr>
        <p:grpSpPr bwMode="auto">
          <a:xfrm>
            <a:off x="7369175" y="4391026"/>
            <a:ext cx="406400" cy="457200"/>
            <a:chOff x="4416" y="576"/>
            <a:chExt cx="192" cy="288"/>
          </a:xfrm>
        </p:grpSpPr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4416" y="57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>
              <a:off x="4482" y="72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6238875" y="5153026"/>
            <a:ext cx="406400" cy="457200"/>
            <a:chOff x="4416" y="576"/>
            <a:chExt cx="192" cy="288"/>
          </a:xfrm>
        </p:grpSpPr>
        <p:sp>
          <p:nvSpPr>
            <p:cNvPr id="28736" name="Text Box 64"/>
            <p:cNvSpPr txBox="1">
              <a:spLocks noChangeArrowheads="1"/>
            </p:cNvSpPr>
            <p:nvPr/>
          </p:nvSpPr>
          <p:spPr bwMode="auto">
            <a:xfrm>
              <a:off x="4416" y="57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28737" name="Line 65"/>
            <p:cNvSpPr>
              <a:spLocks noChangeShapeType="1"/>
            </p:cNvSpPr>
            <p:nvPr/>
          </p:nvSpPr>
          <p:spPr bwMode="auto">
            <a:xfrm>
              <a:off x="4482" y="72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2" name="Group 70"/>
          <p:cNvGrpSpPr>
            <a:grpSpLocks/>
          </p:cNvGrpSpPr>
          <p:nvPr/>
        </p:nvGrpSpPr>
        <p:grpSpPr bwMode="auto">
          <a:xfrm>
            <a:off x="1355725" y="4371979"/>
            <a:ext cx="406400" cy="457200"/>
            <a:chOff x="3744" y="3216"/>
            <a:chExt cx="192" cy="288"/>
          </a:xfrm>
        </p:grpSpPr>
        <p:grpSp>
          <p:nvGrpSpPr>
            <p:cNvPr id="28738" name="Group 66"/>
            <p:cNvGrpSpPr>
              <a:grpSpLocks/>
            </p:cNvGrpSpPr>
            <p:nvPr/>
          </p:nvGrpSpPr>
          <p:grpSpPr bwMode="auto">
            <a:xfrm>
              <a:off x="3744" y="3216"/>
              <a:ext cx="192" cy="288"/>
              <a:chOff x="4416" y="576"/>
              <a:chExt cx="192" cy="288"/>
            </a:xfrm>
          </p:grpSpPr>
          <p:sp>
            <p:nvSpPr>
              <p:cNvPr id="28739" name="Text Box 67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C</a:t>
                </a:r>
              </a:p>
            </p:txBody>
          </p:sp>
          <p:sp>
            <p:nvSpPr>
              <p:cNvPr id="28740" name="Line 68"/>
              <p:cNvSpPr>
                <a:spLocks noChangeShapeType="1"/>
              </p:cNvSpPr>
              <p:nvPr/>
            </p:nvSpPr>
            <p:spPr bwMode="auto">
              <a:xfrm>
                <a:off x="4482" y="72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41" name="Line 69"/>
            <p:cNvSpPr>
              <a:spLocks noChangeShapeType="1"/>
            </p:cNvSpPr>
            <p:nvPr/>
          </p:nvSpPr>
          <p:spPr bwMode="auto">
            <a:xfrm flipH="1">
              <a:off x="3813" y="326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3" name="Group 71"/>
          <p:cNvGrpSpPr>
            <a:grpSpLocks/>
          </p:cNvGrpSpPr>
          <p:nvPr/>
        </p:nvGrpSpPr>
        <p:grpSpPr bwMode="auto">
          <a:xfrm>
            <a:off x="2393953" y="5136357"/>
            <a:ext cx="406400" cy="457200"/>
            <a:chOff x="3744" y="3216"/>
            <a:chExt cx="192" cy="288"/>
          </a:xfrm>
        </p:grpSpPr>
        <p:grpSp>
          <p:nvGrpSpPr>
            <p:cNvPr id="28744" name="Group 72"/>
            <p:cNvGrpSpPr>
              <a:grpSpLocks/>
            </p:cNvGrpSpPr>
            <p:nvPr/>
          </p:nvGrpSpPr>
          <p:grpSpPr bwMode="auto">
            <a:xfrm>
              <a:off x="3744" y="3216"/>
              <a:ext cx="192" cy="288"/>
              <a:chOff x="4416" y="576"/>
              <a:chExt cx="192" cy="288"/>
            </a:xfrm>
          </p:grpSpPr>
          <p:sp>
            <p:nvSpPr>
              <p:cNvPr id="28745" name="Text Box 73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C</a:t>
                </a:r>
              </a:p>
            </p:txBody>
          </p:sp>
          <p:sp>
            <p:nvSpPr>
              <p:cNvPr id="28746" name="Line 74"/>
              <p:cNvSpPr>
                <a:spLocks noChangeShapeType="1"/>
              </p:cNvSpPr>
              <p:nvPr/>
            </p:nvSpPr>
            <p:spPr bwMode="auto">
              <a:xfrm>
                <a:off x="4482" y="72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47" name="Line 75"/>
            <p:cNvSpPr>
              <a:spLocks noChangeShapeType="1"/>
            </p:cNvSpPr>
            <p:nvPr/>
          </p:nvSpPr>
          <p:spPr bwMode="auto">
            <a:xfrm flipH="1">
              <a:off x="3801" y="324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3962400" y="51054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159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91" grpId="0" animBg="1"/>
      <p:bldP spid="28692" grpId="0" animBg="1"/>
      <p:bldP spid="28699" grpId="0"/>
      <p:bldP spid="28700" grpId="0"/>
      <p:bldP spid="28722" grpId="0" animBg="1"/>
      <p:bldP spid="28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xmlns="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1026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smtClean="0">
                <a:solidFill>
                  <a:srgbClr val="FF0000"/>
                </a:solidFill>
              </a:rPr>
              <a:t>II/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hữu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tỉ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trục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altLang="en-US" sz="32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8675" name="Picture 3" descr="Bieu dien so huu ti tren truc so">
            <a:extLst>
              <a:ext uri="{FF2B5EF4-FFF2-40B4-BE49-F238E27FC236}">
                <a16:creationId xmlns:a16="http://schemas.microsoft.com/office/drawing/2014/main" xmlns="" id="{4BC8EA43-C23D-4B0A-9A3B-94C32A4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685801"/>
            <a:ext cx="7534275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7" name="Line 177"/>
          <p:cNvSpPr>
            <a:spLocks noChangeShapeType="1"/>
          </p:cNvSpPr>
          <p:nvPr/>
        </p:nvSpPr>
        <p:spPr bwMode="auto">
          <a:xfrm>
            <a:off x="3556000" y="3733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8" name="Line 178"/>
          <p:cNvSpPr>
            <a:spLocks noChangeShapeType="1"/>
          </p:cNvSpPr>
          <p:nvPr/>
        </p:nvSpPr>
        <p:spPr bwMode="auto">
          <a:xfrm>
            <a:off x="1117600" y="3733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228600"/>
            <a:ext cx="95525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VNtimes new roman" pitchFamily="34" charset="0"/>
              <a:cs typeface="Arial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36800" y="914401"/>
            <a:ext cx="772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T</a:t>
            </a:r>
            <a:r>
              <a:rPr lang="en-US" sz="2800" b="1">
                <a:solidFill>
                  <a:srgbClr val="002060"/>
                </a:solidFill>
              </a:rPr>
              <a:t>ẬP HỢP Q CÁC SỐ HỮU TỈ</a:t>
            </a:r>
            <a:endParaRPr lang="en-US" sz="28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Ch</a:t>
            </a:r>
            <a:r>
              <a:rPr lang="en-GB" sz="2400" b="1">
                <a:solidFill>
                  <a:srgbClr val="66FFFF"/>
                </a:solidFill>
              </a:rPr>
              <a:t>ương </a:t>
            </a:r>
            <a:r>
              <a:rPr lang="en-GB" sz="2400" b="1">
                <a:solidFill>
                  <a:srgbClr val="66FFFF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>
                <a:solidFill>
                  <a:srgbClr val="66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3759200" y="228600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sè h÷u tØ - sè thùc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03200" y="762000"/>
            <a:ext cx="223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70C0"/>
                </a:solidFill>
                <a:latin typeface="Arial" charset="0"/>
                <a:cs typeface="Arial" charset="0"/>
              </a:rPr>
              <a:t>Tiết</a:t>
            </a:r>
            <a:r>
              <a:rPr lang="en-GB" sz="2800" b="1">
                <a:solidFill>
                  <a:srgbClr val="0070C0"/>
                </a:solidFill>
                <a:latin typeface="Arial" charset="0"/>
                <a:cs typeface="Arial" charset="0"/>
              </a:rPr>
              <a:t> 1:</a:t>
            </a:r>
            <a:r>
              <a:rPr lang="en-US" sz="2800" b="1">
                <a:solidFill>
                  <a:srgbClr val="FFCC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3759200" y="83200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Z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812800" y="7924801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N</a:t>
            </a:r>
          </a:p>
        </p:txBody>
      </p:sp>
      <p:sp>
        <p:nvSpPr>
          <p:cNvPr id="30763" name="Freeform 43"/>
          <p:cNvSpPr>
            <a:spLocks/>
          </p:cNvSpPr>
          <p:nvPr/>
        </p:nvSpPr>
        <p:spPr bwMode="auto">
          <a:xfrm>
            <a:off x="1930400" y="8128000"/>
            <a:ext cx="30480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3962400" y="70866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30788" name="Line 68"/>
          <p:cNvSpPr>
            <a:spLocks noChangeShapeType="1"/>
          </p:cNvSpPr>
          <p:nvPr/>
        </p:nvSpPr>
        <p:spPr bwMode="auto">
          <a:xfrm flipV="1">
            <a:off x="609600" y="3886200"/>
            <a:ext cx="10839451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9" name="Line 69"/>
          <p:cNvSpPr>
            <a:spLocks noChangeShapeType="1"/>
          </p:cNvSpPr>
          <p:nvPr/>
        </p:nvSpPr>
        <p:spPr bwMode="auto">
          <a:xfrm>
            <a:off x="5994400" y="37465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" name="Text Box 105"/>
          <p:cNvSpPr txBox="1">
            <a:spLocks noChangeArrowheads="1"/>
          </p:cNvSpPr>
          <p:nvPr/>
        </p:nvSpPr>
        <p:spPr bwMode="auto">
          <a:xfrm>
            <a:off x="5708651" y="39624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10604500" y="39624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0827" name="Line 107"/>
          <p:cNvSpPr>
            <a:spLocks noChangeShapeType="1"/>
          </p:cNvSpPr>
          <p:nvPr/>
        </p:nvSpPr>
        <p:spPr bwMode="auto">
          <a:xfrm>
            <a:off x="8432800" y="3733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8" name="Line 108"/>
          <p:cNvSpPr>
            <a:spLocks noChangeShapeType="1"/>
          </p:cNvSpPr>
          <p:nvPr/>
        </p:nvSpPr>
        <p:spPr bwMode="auto">
          <a:xfrm>
            <a:off x="5994400" y="3886200"/>
            <a:ext cx="243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0" name="Line 110"/>
          <p:cNvSpPr>
            <a:spLocks noChangeShapeType="1"/>
          </p:cNvSpPr>
          <p:nvPr/>
        </p:nvSpPr>
        <p:spPr bwMode="auto">
          <a:xfrm>
            <a:off x="7213600" y="3794125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31" name="Group 111"/>
          <p:cNvGrpSpPr>
            <a:grpSpLocks/>
          </p:cNvGrpSpPr>
          <p:nvPr/>
        </p:nvGrpSpPr>
        <p:grpSpPr bwMode="auto">
          <a:xfrm>
            <a:off x="6400800" y="3962400"/>
            <a:ext cx="812800" cy="609600"/>
            <a:chOff x="1920" y="3984"/>
            <a:chExt cx="384" cy="384"/>
          </a:xfrm>
        </p:grpSpPr>
        <p:sp>
          <p:nvSpPr>
            <p:cNvPr id="30832" name="Text Box 112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0833" name="Text Box 113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834" name="Line 114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0835" name="Group 115"/>
          <p:cNvGrpSpPr>
            <a:grpSpLocks/>
          </p:cNvGrpSpPr>
          <p:nvPr/>
        </p:nvGrpSpPr>
        <p:grpSpPr bwMode="auto">
          <a:xfrm>
            <a:off x="7010400" y="3962400"/>
            <a:ext cx="812800" cy="609600"/>
            <a:chOff x="1920" y="3984"/>
            <a:chExt cx="384" cy="384"/>
          </a:xfrm>
        </p:grpSpPr>
        <p:sp>
          <p:nvSpPr>
            <p:cNvPr id="30836" name="Text Box 116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30837" name="Text Box 117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838" name="Line 118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7620000" y="3962400"/>
            <a:ext cx="812800" cy="609600"/>
            <a:chOff x="1920" y="3984"/>
            <a:chExt cx="384" cy="384"/>
          </a:xfrm>
        </p:grpSpPr>
        <p:sp>
          <p:nvSpPr>
            <p:cNvPr id="30840" name="Text Box 120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3</a:t>
              </a:r>
            </a:p>
          </p:txBody>
        </p:sp>
        <p:sp>
          <p:nvSpPr>
            <p:cNvPr id="30841" name="Text Box 121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842" name="Line 122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0843" name="Line 123"/>
          <p:cNvSpPr>
            <a:spLocks noChangeShapeType="1"/>
          </p:cNvSpPr>
          <p:nvPr/>
        </p:nvSpPr>
        <p:spPr bwMode="auto">
          <a:xfrm>
            <a:off x="10871200" y="3733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4" name="Line 124"/>
          <p:cNvSpPr>
            <a:spLocks noChangeShapeType="1"/>
          </p:cNvSpPr>
          <p:nvPr/>
        </p:nvSpPr>
        <p:spPr bwMode="auto">
          <a:xfrm>
            <a:off x="9652000" y="3810000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1" name="Line 171"/>
          <p:cNvSpPr>
            <a:spLocks noChangeShapeType="1"/>
          </p:cNvSpPr>
          <p:nvPr/>
        </p:nvSpPr>
        <p:spPr bwMode="auto">
          <a:xfrm>
            <a:off x="5994400" y="3886200"/>
            <a:ext cx="243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5" name="Rectangle 175"/>
          <p:cNvSpPr>
            <a:spLocks noChangeArrowheads="1"/>
          </p:cNvSpPr>
          <p:nvPr/>
        </p:nvSpPr>
        <p:spPr bwMode="auto">
          <a:xfrm>
            <a:off x="479425" y="2286000"/>
            <a:ext cx="11176000" cy="4572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66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BiỂU DIỄN CÁC SỐ NGUYÊN -</a:t>
            </a: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2; </a:t>
            </a: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1; </a:t>
            </a: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TRÊN TRỤC SỐ </a:t>
            </a:r>
          </a:p>
        </p:txBody>
      </p:sp>
      <p:sp>
        <p:nvSpPr>
          <p:cNvPr id="30899" name="Text Box 179"/>
          <p:cNvSpPr txBox="1">
            <a:spLocks noChangeArrowheads="1"/>
          </p:cNvSpPr>
          <p:nvPr/>
        </p:nvSpPr>
        <p:spPr bwMode="auto">
          <a:xfrm>
            <a:off x="3048000" y="39766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-1</a:t>
            </a:r>
          </a:p>
        </p:txBody>
      </p:sp>
      <p:sp>
        <p:nvSpPr>
          <p:cNvPr id="30900" name="Text Box 180"/>
          <p:cNvSpPr txBox="1">
            <a:spLocks noChangeArrowheads="1"/>
          </p:cNvSpPr>
          <p:nvPr/>
        </p:nvSpPr>
        <p:spPr bwMode="auto">
          <a:xfrm>
            <a:off x="609600" y="39624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-2</a:t>
            </a: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441325" y="1828800"/>
            <a:ext cx="11176000" cy="4572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66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BiỂU DIỄN CÁC SỐ HỮU TỈ         TRÊN TRỤC SỐ </a:t>
            </a:r>
          </a:p>
        </p:txBody>
      </p:sp>
      <p:sp>
        <p:nvSpPr>
          <p:cNvPr id="30908" name="Line 188"/>
          <p:cNvSpPr>
            <a:spLocks noChangeShapeType="1"/>
          </p:cNvSpPr>
          <p:nvPr/>
        </p:nvSpPr>
        <p:spPr bwMode="auto">
          <a:xfrm>
            <a:off x="6604000" y="3810000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9" name="Line 189"/>
          <p:cNvSpPr>
            <a:spLocks noChangeShapeType="1"/>
          </p:cNvSpPr>
          <p:nvPr/>
        </p:nvSpPr>
        <p:spPr bwMode="auto">
          <a:xfrm>
            <a:off x="7823200" y="3810000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0" name="Line 190"/>
          <p:cNvSpPr>
            <a:spLocks noChangeShapeType="1"/>
          </p:cNvSpPr>
          <p:nvPr/>
        </p:nvSpPr>
        <p:spPr bwMode="auto">
          <a:xfrm>
            <a:off x="9042400" y="3810000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1" name="Line 191"/>
          <p:cNvSpPr>
            <a:spLocks noChangeShapeType="1"/>
          </p:cNvSpPr>
          <p:nvPr/>
        </p:nvSpPr>
        <p:spPr bwMode="auto">
          <a:xfrm>
            <a:off x="10261600" y="3810000"/>
            <a:ext cx="0" cy="209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12" name="Group 192"/>
          <p:cNvGrpSpPr>
            <a:grpSpLocks/>
          </p:cNvGrpSpPr>
          <p:nvPr/>
        </p:nvGrpSpPr>
        <p:grpSpPr bwMode="auto">
          <a:xfrm>
            <a:off x="8229600" y="3962400"/>
            <a:ext cx="812800" cy="609600"/>
            <a:chOff x="1920" y="3984"/>
            <a:chExt cx="384" cy="384"/>
          </a:xfrm>
        </p:grpSpPr>
        <p:sp>
          <p:nvSpPr>
            <p:cNvPr id="30913" name="Text Box 193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14" name="Text Box 194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15" name="Line 195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0916" name="Group 196"/>
          <p:cNvGrpSpPr>
            <a:grpSpLocks/>
          </p:cNvGrpSpPr>
          <p:nvPr/>
        </p:nvGrpSpPr>
        <p:grpSpPr bwMode="auto">
          <a:xfrm>
            <a:off x="8940800" y="3962400"/>
            <a:ext cx="812800" cy="609600"/>
            <a:chOff x="1920" y="3984"/>
            <a:chExt cx="384" cy="384"/>
          </a:xfrm>
        </p:grpSpPr>
        <p:sp>
          <p:nvSpPr>
            <p:cNvPr id="30917" name="Text Box 197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5</a:t>
              </a:r>
            </a:p>
          </p:txBody>
        </p:sp>
        <p:sp>
          <p:nvSpPr>
            <p:cNvPr id="30918" name="Text Box 198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19" name="Line 199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0920" name="Group 200"/>
          <p:cNvGrpSpPr>
            <a:grpSpLocks/>
          </p:cNvGrpSpPr>
          <p:nvPr/>
        </p:nvGrpSpPr>
        <p:grpSpPr bwMode="auto">
          <a:xfrm>
            <a:off x="9448800" y="3962400"/>
            <a:ext cx="812800" cy="609600"/>
            <a:chOff x="1920" y="3984"/>
            <a:chExt cx="384" cy="384"/>
          </a:xfrm>
        </p:grpSpPr>
        <p:sp>
          <p:nvSpPr>
            <p:cNvPr id="30921" name="Text Box 201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6</a:t>
              </a:r>
            </a:p>
          </p:txBody>
        </p:sp>
        <p:sp>
          <p:nvSpPr>
            <p:cNvPr id="30922" name="Text Box 202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23" name="Line 203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0924" name="Group 204"/>
          <p:cNvGrpSpPr>
            <a:grpSpLocks/>
          </p:cNvGrpSpPr>
          <p:nvPr/>
        </p:nvGrpSpPr>
        <p:grpSpPr bwMode="auto">
          <a:xfrm>
            <a:off x="10058400" y="3962400"/>
            <a:ext cx="812800" cy="609600"/>
            <a:chOff x="1920" y="3984"/>
            <a:chExt cx="384" cy="384"/>
          </a:xfrm>
        </p:grpSpPr>
        <p:sp>
          <p:nvSpPr>
            <p:cNvPr id="30925" name="Text Box 205"/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7</a:t>
              </a:r>
            </a:p>
          </p:txBody>
        </p:sp>
        <p:sp>
          <p:nvSpPr>
            <p:cNvPr id="30926" name="Text Box 206"/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27" name="Line 207"/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0829" name="Line 109"/>
          <p:cNvSpPr>
            <a:spLocks noChangeShapeType="1"/>
          </p:cNvSpPr>
          <p:nvPr/>
        </p:nvSpPr>
        <p:spPr bwMode="auto">
          <a:xfrm>
            <a:off x="5994400" y="3886200"/>
            <a:ext cx="6096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41" name="Group 221"/>
          <p:cNvGrpSpPr>
            <a:grpSpLocks/>
          </p:cNvGrpSpPr>
          <p:nvPr/>
        </p:nvGrpSpPr>
        <p:grpSpPr bwMode="auto">
          <a:xfrm>
            <a:off x="4521200" y="1700209"/>
            <a:ext cx="863600" cy="682625"/>
            <a:chOff x="1656" y="3087"/>
            <a:chExt cx="408" cy="430"/>
          </a:xfrm>
        </p:grpSpPr>
        <p:sp>
          <p:nvSpPr>
            <p:cNvPr id="30942" name="Text Box 222"/>
            <p:cNvSpPr txBox="1">
              <a:spLocks noChangeArrowheads="1"/>
            </p:cNvSpPr>
            <p:nvPr/>
          </p:nvSpPr>
          <p:spPr bwMode="auto">
            <a:xfrm>
              <a:off x="1656" y="3087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B050"/>
                  </a:solidFill>
                  <a:latin typeface="Tahoma" pitchFamily="34" charset="0"/>
                  <a:cs typeface="Arial" charset="0"/>
                </a:rPr>
                <a:t> 5</a:t>
              </a:r>
            </a:p>
          </p:txBody>
        </p:sp>
        <p:sp>
          <p:nvSpPr>
            <p:cNvPr id="30943" name="Text Box 223"/>
            <p:cNvSpPr txBox="1">
              <a:spLocks noChangeArrowheads="1"/>
            </p:cNvSpPr>
            <p:nvPr/>
          </p:nvSpPr>
          <p:spPr bwMode="auto">
            <a:xfrm>
              <a:off x="1680" y="328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B050"/>
                  </a:solidFill>
                  <a:latin typeface="Tahoma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30944" name="Line 224"/>
            <p:cNvSpPr>
              <a:spLocks noChangeShapeType="1"/>
            </p:cNvSpPr>
            <p:nvPr/>
          </p:nvSpPr>
          <p:spPr bwMode="auto">
            <a:xfrm>
              <a:off x="1680" y="3318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45" name="Text Box 225"/>
          <p:cNvSpPr txBox="1">
            <a:spLocks noChangeArrowheads="1"/>
          </p:cNvSpPr>
          <p:nvPr/>
        </p:nvSpPr>
        <p:spPr bwMode="auto">
          <a:xfrm>
            <a:off x="1441451" y="5105400"/>
            <a:ext cx="10363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Chia </a:t>
            </a:r>
            <a:r>
              <a:rPr lang="en-US" sz="2800">
                <a:solidFill>
                  <a:srgbClr val="FF0000"/>
                </a:solidFill>
              </a:rPr>
              <a:t>mỗi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đoạn thẳng đơn vị cũ thành 4 phần bằng nhau 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rồi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lấy 5 đơn vị mới</a:t>
            </a:r>
          </a:p>
        </p:txBody>
      </p:sp>
      <p:sp>
        <p:nvSpPr>
          <p:cNvPr id="30946" name="Oval 226"/>
          <p:cNvSpPr>
            <a:spLocks noChangeArrowheads="1"/>
          </p:cNvSpPr>
          <p:nvPr/>
        </p:nvSpPr>
        <p:spPr bwMode="auto">
          <a:xfrm>
            <a:off x="4457700" y="2047875"/>
            <a:ext cx="812800" cy="3048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3.33333E-6 L 3.33333E-6 3.33333E-6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-0.2 -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1.56069E-6 L -0.4 -1.5606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0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0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05 4.45087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4.45087E-6 L 0.1 4.45087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4.45087E-6 L 0.15 4.45087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4.45087E-6 L 0.2 4.45087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4.45087E-6 L 0.25 4.45087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4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5087E-6 L 0.3 4.45087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5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4.45087E-6 L 0.35 4.45087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3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30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30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7" grpId="0" animBg="1"/>
      <p:bldP spid="30898" grpId="0" animBg="1"/>
      <p:bldP spid="30788" grpId="0" animBg="1"/>
      <p:bldP spid="30789" grpId="0" animBg="1"/>
      <p:bldP spid="30825" grpId="0"/>
      <p:bldP spid="30826" grpId="0"/>
      <p:bldP spid="30827" grpId="0" animBg="1"/>
      <p:bldP spid="30828" grpId="0" animBg="1"/>
      <p:bldP spid="30828" grpId="1" animBg="1"/>
      <p:bldP spid="30828" grpId="2" animBg="1"/>
      <p:bldP spid="30830" grpId="0" animBg="1"/>
      <p:bldP spid="30843" grpId="0" animBg="1"/>
      <p:bldP spid="30844" grpId="0" animBg="1"/>
      <p:bldP spid="30891" grpId="0" animBg="1"/>
      <p:bldP spid="30891" grpId="1" animBg="1"/>
      <p:bldP spid="30891" grpId="2" animBg="1"/>
      <p:bldP spid="30891" grpId="3" animBg="1"/>
      <p:bldP spid="30895" grpId="0" animBg="1"/>
      <p:bldP spid="30895" grpId="1" animBg="1"/>
      <p:bldP spid="30899" grpId="0"/>
      <p:bldP spid="30899" grpId="1"/>
      <p:bldP spid="30900" grpId="0"/>
      <p:bldP spid="30900" grpId="1"/>
      <p:bldP spid="30889" grpId="0" animBg="1"/>
      <p:bldP spid="30908" grpId="0" animBg="1"/>
      <p:bldP spid="30909" grpId="0" animBg="1"/>
      <p:bldP spid="30910" grpId="0" animBg="1"/>
      <p:bldP spid="30911" grpId="0" animBg="1"/>
      <p:bldP spid="30829" grpId="0" animBg="1"/>
      <p:bldP spid="30829" grpId="1" animBg="1"/>
      <p:bldP spid="30829" grpId="2" animBg="1"/>
      <p:bldP spid="30829" grpId="3" animBg="1"/>
      <p:bldP spid="30829" grpId="4" animBg="1"/>
      <p:bldP spid="30829" grpId="5" animBg="1"/>
      <p:bldP spid="30829" grpId="6" animBg="1"/>
      <p:bldP spid="30829" grpId="7" animBg="1"/>
      <p:bldP spid="30829" grpId="8" animBg="1"/>
      <p:bldP spid="30945" grpId="0"/>
      <p:bldP spid="30945" grpId="1"/>
      <p:bldP spid="30946" grpId="0" animBg="1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337</TotalTime>
  <Words>949</Words>
  <Application>Microsoft Office PowerPoint</Application>
  <PresentationFormat>Custom</PresentationFormat>
  <Paragraphs>218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Children Friends 16x9</vt:lpstr>
      <vt:lpstr>Equation</vt:lpstr>
      <vt:lpstr>GIỚI THIỆU CHƯƠNG TRÌNH ĐẠI SỐ LỚP 7</vt:lpstr>
      <vt:lpstr> 1/ Tập hợp Q các số hữu tỉ 2/ Các phép tính về số hữu tỉ 3/ Giá trị tuyệt đối của số hữu tỉ 4/ Lũy thừa của một số hữu tỉ 5/ Tỉ lệ thức 6/ Tính chất của dãy tỉ số bằng nhau 7/ Số thập phân 8/ Làm tròn số 9/ Số vô tỉ. Căn bậc hai. Số thực</vt:lpstr>
      <vt:lpstr>PowerPoint Presentation</vt:lpstr>
      <vt:lpstr>PowerPoint Presentation</vt:lpstr>
      <vt:lpstr>PowerPoint Presentation</vt:lpstr>
      <vt:lpstr>                                  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CHƯƠNG TRÌNH ĐẠI SỐ LỚP 7</dc:title>
  <dc:creator>Administrator</dc:creator>
  <cp:keywords/>
  <cp:lastModifiedBy>saocodon</cp:lastModifiedBy>
  <cp:revision>26</cp:revision>
  <dcterms:created xsi:type="dcterms:W3CDTF">2021-05-28T15:12:37Z</dcterms:created>
  <dcterms:modified xsi:type="dcterms:W3CDTF">2021-09-22T07:03:27Z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