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18"/>
  </p:notesMasterIdLst>
  <p:sldIdLst>
    <p:sldId id="332" r:id="rId2"/>
    <p:sldId id="256" r:id="rId3"/>
    <p:sldId id="259" r:id="rId4"/>
    <p:sldId id="263" r:id="rId5"/>
    <p:sldId id="264" r:id="rId6"/>
    <p:sldId id="280" r:id="rId7"/>
    <p:sldId id="267" r:id="rId8"/>
    <p:sldId id="258" r:id="rId9"/>
    <p:sldId id="281" r:id="rId10"/>
    <p:sldId id="268" r:id="rId11"/>
    <p:sldId id="260" r:id="rId12"/>
    <p:sldId id="269" r:id="rId13"/>
    <p:sldId id="270" r:id="rId14"/>
    <p:sldId id="272" r:id="rId15"/>
    <p:sldId id="282" r:id="rId16"/>
    <p:sldId id="331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4811"/>
    <a:srgbClr val="041648"/>
    <a:srgbClr val="103C17"/>
    <a:srgbClr val="263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891" autoAdjust="0"/>
  </p:normalViewPr>
  <p:slideViewPr>
    <p:cSldViewPr>
      <p:cViewPr varScale="1">
        <p:scale>
          <a:sx n="59" d="100"/>
          <a:sy n="59" d="100"/>
        </p:scale>
        <p:origin x="115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4088C1-E502-4578-9520-A80433AC49E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67708443-C09D-40E0-8557-C3C2C9D500D8}">
      <dgm:prSet phldrT="[Text]" custT="1"/>
      <dgm:spPr/>
      <dgm:t>
        <a:bodyPr/>
        <a:lstStyle/>
        <a:p>
          <a:r>
            <a: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Dặn dò</a:t>
          </a:r>
        </a:p>
      </dgm:t>
    </dgm:pt>
    <dgm:pt modelId="{3BB46303-E90C-41AE-9839-714B3E99C4B8}" type="parTrans" cxnId="{8C18A67B-3190-40C2-9413-B4395C8C3838}">
      <dgm:prSet/>
      <dgm:spPr/>
      <dgm:t>
        <a:bodyPr/>
        <a:lstStyle/>
        <a:p>
          <a:endParaRPr lang="en-US"/>
        </a:p>
      </dgm:t>
    </dgm:pt>
    <dgm:pt modelId="{D25508BD-326F-4010-809C-89C719C84423}" type="sibTrans" cxnId="{8C18A67B-3190-40C2-9413-B4395C8C3838}">
      <dgm:prSet/>
      <dgm:spPr/>
      <dgm:t>
        <a:bodyPr/>
        <a:lstStyle/>
        <a:p>
          <a:endParaRPr lang="en-US"/>
        </a:p>
      </dgm:t>
    </dgm:pt>
    <dgm:pt modelId="{3B4E9FCA-79BE-467C-9C58-9401AC93B251}">
      <dgm:prSet phldrT="[Text]"/>
      <dgm:spPr/>
      <dgm:t>
        <a:bodyPr/>
        <a:lstStyle/>
        <a:p>
          <a:pPr algn="just"/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Xem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lại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thức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lý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thuyết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tập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1;2;3;4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sgk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trang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18.</a:t>
          </a:r>
          <a:endParaRPr lang="en-US" dirty="0">
            <a:solidFill>
              <a:schemeClr val="tx1"/>
            </a:solidFill>
          </a:endParaRPr>
        </a:p>
      </dgm:t>
    </dgm:pt>
    <dgm:pt modelId="{2562802C-8629-4E0C-B730-ED86ABADBB91}" type="parTrans" cxnId="{DC13E28D-0B8E-4F5B-B8E1-0DCC7E6AD715}">
      <dgm:prSet/>
      <dgm:spPr/>
      <dgm:t>
        <a:bodyPr/>
        <a:lstStyle/>
        <a:p>
          <a:endParaRPr lang="en-US"/>
        </a:p>
      </dgm:t>
    </dgm:pt>
    <dgm:pt modelId="{3B5FFBCA-5254-49D5-938F-86C896AEF892}" type="sibTrans" cxnId="{DC13E28D-0B8E-4F5B-B8E1-0DCC7E6AD715}">
      <dgm:prSet/>
      <dgm:spPr/>
      <dgm:t>
        <a:bodyPr/>
        <a:lstStyle/>
        <a:p>
          <a:endParaRPr lang="en-US"/>
        </a:p>
      </dgm:t>
    </dgm:pt>
    <dgm:pt modelId="{B44610DE-7E29-466F-9D99-2BA922850E76}">
      <dgm:prSet phldrT="[Text]"/>
      <dgm:spPr/>
      <dgm:t>
        <a:bodyPr/>
        <a:lstStyle/>
        <a:p>
          <a:pPr algn="just"/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Đọc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mới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</a:t>
          </a:r>
          <a:r>
            <a:rPr lang="en-US" i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Thứ</a:t>
          </a:r>
          <a:r>
            <a:rPr lang="en-U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i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tự</a:t>
          </a:r>
          <a:r>
            <a:rPr lang="en-U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i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thực</a:t>
          </a:r>
          <a:r>
            <a:rPr lang="en-U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i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hiện</a:t>
          </a:r>
          <a:r>
            <a:rPr lang="en-U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i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i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phép</a:t>
          </a:r>
          <a:r>
            <a:rPr lang="en-U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i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tính</a:t>
          </a:r>
          <a:r>
            <a:rPr lang="en-U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”</a:t>
          </a:r>
          <a:endParaRPr lang="en-US" dirty="0">
            <a:solidFill>
              <a:schemeClr val="tx1"/>
            </a:solidFill>
          </a:endParaRPr>
        </a:p>
      </dgm:t>
    </dgm:pt>
    <dgm:pt modelId="{642CEF58-8F9A-46CA-9500-954B44A5030F}" type="parTrans" cxnId="{5AAFCFEE-D45B-42FE-97D0-2B914290C49D}">
      <dgm:prSet/>
      <dgm:spPr/>
      <dgm:t>
        <a:bodyPr/>
        <a:lstStyle/>
        <a:p>
          <a:endParaRPr lang="en-US"/>
        </a:p>
      </dgm:t>
    </dgm:pt>
    <dgm:pt modelId="{EB129842-8E01-4103-A86F-16164EADDAED}" type="sibTrans" cxnId="{5AAFCFEE-D45B-42FE-97D0-2B914290C49D}">
      <dgm:prSet/>
      <dgm:spPr/>
      <dgm:t>
        <a:bodyPr/>
        <a:lstStyle/>
        <a:p>
          <a:endParaRPr lang="en-US"/>
        </a:p>
      </dgm:t>
    </dgm:pt>
    <dgm:pt modelId="{823D9D0A-4542-45D5-B348-F660CDE68D90}" type="pres">
      <dgm:prSet presAssocID="{4F4088C1-E502-4578-9520-A80433AC49E7}" presName="compositeShape" presStyleCnt="0">
        <dgm:presLayoutVars>
          <dgm:dir/>
          <dgm:resizeHandles/>
        </dgm:presLayoutVars>
      </dgm:prSet>
      <dgm:spPr/>
    </dgm:pt>
    <dgm:pt modelId="{D65E5657-56BC-4F43-859E-157AE323FE11}" type="pres">
      <dgm:prSet presAssocID="{4F4088C1-E502-4578-9520-A80433AC49E7}" presName="pyramid" presStyleLbl="node1" presStyleIdx="0" presStyleCnt="1" custLinFactNeighborX="-25937" custLinFactNeighborY="-588"/>
      <dgm:spPr/>
    </dgm:pt>
    <dgm:pt modelId="{813F1532-37F4-4149-92D5-A4F5B65B25F1}" type="pres">
      <dgm:prSet presAssocID="{4F4088C1-E502-4578-9520-A80433AC49E7}" presName="theList" presStyleCnt="0"/>
      <dgm:spPr/>
    </dgm:pt>
    <dgm:pt modelId="{1B8C035B-DA0F-4FED-AFC9-4B71A1DBB81F}" type="pres">
      <dgm:prSet presAssocID="{67708443-C09D-40E0-8557-C3C2C9D500D8}" presName="aNode" presStyleLbl="fgAcc1" presStyleIdx="0" presStyleCnt="3" custScaleX="64423" custLinFactNeighborX="-67548" custLinFactNeighborY="645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EFD760-C6F2-4318-BA0D-E2729B41B6CB}" type="pres">
      <dgm:prSet presAssocID="{67708443-C09D-40E0-8557-C3C2C9D500D8}" presName="aSpace" presStyleCnt="0"/>
      <dgm:spPr/>
    </dgm:pt>
    <dgm:pt modelId="{42CD42EC-C628-42C4-B0CF-47CDAC3A02FF}" type="pres">
      <dgm:prSet presAssocID="{3B4E9FCA-79BE-467C-9C58-9401AC93B251}" presName="aNode" presStyleLbl="fgAcc1" presStyleIdx="1" presStyleCnt="3" custScaleX="137981" custLinFactY="8611" custLinFactNeighborX="-6706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FA66E9-1B1E-4C85-8219-2B39C42E7E75}" type="pres">
      <dgm:prSet presAssocID="{3B4E9FCA-79BE-467C-9C58-9401AC93B251}" presName="aSpace" presStyleCnt="0"/>
      <dgm:spPr/>
    </dgm:pt>
    <dgm:pt modelId="{91AC52CF-885F-409D-987F-A3BEF3C55495}" type="pres">
      <dgm:prSet presAssocID="{B44610DE-7E29-466F-9D99-2BA922850E76}" presName="aNode" presStyleLbl="fgAcc1" presStyleIdx="2" presStyleCnt="3" custScaleX="151924" custLinFactY="20864" custLinFactNeighborX="-86538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5EBF36-1B15-4317-BC82-B87472A5CE44}" type="pres">
      <dgm:prSet presAssocID="{B44610DE-7E29-466F-9D99-2BA922850E76}" presName="aSpace" presStyleCnt="0"/>
      <dgm:spPr/>
    </dgm:pt>
  </dgm:ptLst>
  <dgm:cxnLst>
    <dgm:cxn modelId="{DC13E28D-0B8E-4F5B-B8E1-0DCC7E6AD715}" srcId="{4F4088C1-E502-4578-9520-A80433AC49E7}" destId="{3B4E9FCA-79BE-467C-9C58-9401AC93B251}" srcOrd="1" destOrd="0" parTransId="{2562802C-8629-4E0C-B730-ED86ABADBB91}" sibTransId="{3B5FFBCA-5254-49D5-938F-86C896AEF892}"/>
    <dgm:cxn modelId="{C157EA9A-D6F6-4F8E-9CFB-663379F752CF}" type="presOf" srcId="{B44610DE-7E29-466F-9D99-2BA922850E76}" destId="{91AC52CF-885F-409D-987F-A3BEF3C55495}" srcOrd="0" destOrd="0" presId="urn:microsoft.com/office/officeart/2005/8/layout/pyramid2"/>
    <dgm:cxn modelId="{5AAFCFEE-D45B-42FE-97D0-2B914290C49D}" srcId="{4F4088C1-E502-4578-9520-A80433AC49E7}" destId="{B44610DE-7E29-466F-9D99-2BA922850E76}" srcOrd="2" destOrd="0" parTransId="{642CEF58-8F9A-46CA-9500-954B44A5030F}" sibTransId="{EB129842-8E01-4103-A86F-16164EADDAED}"/>
    <dgm:cxn modelId="{C437585D-2D62-4FA0-85F4-D85C1CDB6D1A}" type="presOf" srcId="{4F4088C1-E502-4578-9520-A80433AC49E7}" destId="{823D9D0A-4542-45D5-B348-F660CDE68D90}" srcOrd="0" destOrd="0" presId="urn:microsoft.com/office/officeart/2005/8/layout/pyramid2"/>
    <dgm:cxn modelId="{DEAF3537-ABDB-40DC-9B2E-7FCD3D25F9F9}" type="presOf" srcId="{67708443-C09D-40E0-8557-C3C2C9D500D8}" destId="{1B8C035B-DA0F-4FED-AFC9-4B71A1DBB81F}" srcOrd="0" destOrd="0" presId="urn:microsoft.com/office/officeart/2005/8/layout/pyramid2"/>
    <dgm:cxn modelId="{8C18A67B-3190-40C2-9413-B4395C8C3838}" srcId="{4F4088C1-E502-4578-9520-A80433AC49E7}" destId="{67708443-C09D-40E0-8557-C3C2C9D500D8}" srcOrd="0" destOrd="0" parTransId="{3BB46303-E90C-41AE-9839-714B3E99C4B8}" sibTransId="{D25508BD-326F-4010-809C-89C719C84423}"/>
    <dgm:cxn modelId="{69203283-D9B6-4046-B6CA-302493456B83}" type="presOf" srcId="{3B4E9FCA-79BE-467C-9C58-9401AC93B251}" destId="{42CD42EC-C628-42C4-B0CF-47CDAC3A02FF}" srcOrd="0" destOrd="0" presId="urn:microsoft.com/office/officeart/2005/8/layout/pyramid2"/>
    <dgm:cxn modelId="{3B792A0D-69A0-4BAF-905E-42DEC24FDB3F}" type="presParOf" srcId="{823D9D0A-4542-45D5-B348-F660CDE68D90}" destId="{D65E5657-56BC-4F43-859E-157AE323FE11}" srcOrd="0" destOrd="0" presId="urn:microsoft.com/office/officeart/2005/8/layout/pyramid2"/>
    <dgm:cxn modelId="{BD617920-929D-4FD5-928F-3E3F4CBEAEE7}" type="presParOf" srcId="{823D9D0A-4542-45D5-B348-F660CDE68D90}" destId="{813F1532-37F4-4149-92D5-A4F5B65B25F1}" srcOrd="1" destOrd="0" presId="urn:microsoft.com/office/officeart/2005/8/layout/pyramid2"/>
    <dgm:cxn modelId="{C7A88F8A-0335-46F3-A141-421451C82944}" type="presParOf" srcId="{813F1532-37F4-4149-92D5-A4F5B65B25F1}" destId="{1B8C035B-DA0F-4FED-AFC9-4B71A1DBB81F}" srcOrd="0" destOrd="0" presId="urn:microsoft.com/office/officeart/2005/8/layout/pyramid2"/>
    <dgm:cxn modelId="{36837143-ABBC-43A6-9203-5B25A56EAD12}" type="presParOf" srcId="{813F1532-37F4-4149-92D5-A4F5B65B25F1}" destId="{2FEFD760-C6F2-4318-BA0D-E2729B41B6CB}" srcOrd="1" destOrd="0" presId="urn:microsoft.com/office/officeart/2005/8/layout/pyramid2"/>
    <dgm:cxn modelId="{521A852C-5BCD-4E06-9D67-2D8FCC4C0CC7}" type="presParOf" srcId="{813F1532-37F4-4149-92D5-A4F5B65B25F1}" destId="{42CD42EC-C628-42C4-B0CF-47CDAC3A02FF}" srcOrd="2" destOrd="0" presId="urn:microsoft.com/office/officeart/2005/8/layout/pyramid2"/>
    <dgm:cxn modelId="{61A80B87-C370-4F99-AA3D-F7C34A03999B}" type="presParOf" srcId="{813F1532-37F4-4149-92D5-A4F5B65B25F1}" destId="{99FA66E9-1B1E-4C85-8219-2B39C42E7E75}" srcOrd="3" destOrd="0" presId="urn:microsoft.com/office/officeart/2005/8/layout/pyramid2"/>
    <dgm:cxn modelId="{3FFD17B8-8CB2-4FE5-B5AE-0DFAB5C0B2D6}" type="presParOf" srcId="{813F1532-37F4-4149-92D5-A4F5B65B25F1}" destId="{91AC52CF-885F-409D-987F-A3BEF3C55495}" srcOrd="4" destOrd="0" presId="urn:microsoft.com/office/officeart/2005/8/layout/pyramid2"/>
    <dgm:cxn modelId="{47D5E7AD-443F-4A18-9493-B7675FB1A22A}" type="presParOf" srcId="{813F1532-37F4-4149-92D5-A4F5B65B25F1}" destId="{215EBF36-1B15-4317-BC82-B87472A5CE4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E5657-56BC-4F43-859E-157AE323FE11}">
      <dsp:nvSpPr>
        <dsp:cNvPr id="0" name=""/>
        <dsp:cNvSpPr/>
      </dsp:nvSpPr>
      <dsp:spPr>
        <a:xfrm>
          <a:off x="0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C035B-DA0F-4FED-AFC9-4B71A1DBB81F}">
      <dsp:nvSpPr>
        <dsp:cNvPr id="0" name=""/>
        <dsp:cNvSpPr/>
      </dsp:nvSpPr>
      <dsp:spPr>
        <a:xfrm>
          <a:off x="1447795" y="648198"/>
          <a:ext cx="2269064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Dặn dò</a:t>
          </a:r>
        </a:p>
      </dsp:txBody>
      <dsp:txXfrm>
        <a:off x="1510411" y="710814"/>
        <a:ext cx="2143832" cy="1157468"/>
      </dsp:txXfrm>
    </dsp:sp>
    <dsp:sp modelId="{42CD42EC-C628-42C4-B0CF-47CDAC3A02FF}">
      <dsp:nvSpPr>
        <dsp:cNvPr id="0" name=""/>
        <dsp:cNvSpPr/>
      </dsp:nvSpPr>
      <dsp:spPr>
        <a:xfrm>
          <a:off x="169331" y="2258605"/>
          <a:ext cx="4859875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en-US" sz="2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Xem</a:t>
          </a:r>
          <a:r>
            <a:rPr lang="en-US" sz="2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2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thức</a:t>
          </a:r>
          <a:r>
            <a:rPr lang="en-US" sz="2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lý</a:t>
          </a:r>
          <a:r>
            <a:rPr lang="en-US" sz="2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thuyết</a:t>
          </a:r>
          <a:r>
            <a:rPr lang="en-US" sz="2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làm</a:t>
          </a:r>
          <a:r>
            <a:rPr lang="en-US" sz="2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tập</a:t>
          </a:r>
          <a:r>
            <a:rPr lang="en-US" sz="2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1;2;3;4 </a:t>
          </a:r>
          <a:r>
            <a:rPr lang="en-US" sz="2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sgk</a:t>
          </a:r>
          <a:r>
            <a:rPr lang="en-US" sz="2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trang</a:t>
          </a:r>
          <a:r>
            <a:rPr lang="en-US" sz="2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18.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231947" y="2321221"/>
        <a:ext cx="4734643" cy="1157468"/>
      </dsp:txXfrm>
    </dsp:sp>
    <dsp:sp modelId="{91AC52CF-885F-409D-987F-A3BEF3C55495}">
      <dsp:nvSpPr>
        <dsp:cNvPr id="0" name=""/>
        <dsp:cNvSpPr/>
      </dsp:nvSpPr>
      <dsp:spPr>
        <a:xfrm>
          <a:off x="0" y="3858812"/>
          <a:ext cx="5350966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en-US" sz="25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Đọc</a:t>
          </a:r>
          <a:r>
            <a:rPr lang="en-US" sz="25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5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mới</a:t>
          </a:r>
          <a:r>
            <a:rPr lang="en-US" sz="25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</a:t>
          </a:r>
          <a:r>
            <a:rPr lang="en-US" sz="2500" i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Thứ</a:t>
          </a:r>
          <a:r>
            <a:rPr lang="en-US" sz="25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i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5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i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25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i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hiện</a:t>
          </a:r>
          <a:r>
            <a:rPr lang="en-US" sz="25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i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5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i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phép</a:t>
          </a:r>
          <a:r>
            <a:rPr lang="en-US" sz="25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i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tính</a:t>
          </a:r>
          <a:r>
            <a:rPr lang="en-US" sz="25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”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62616" y="3921428"/>
        <a:ext cx="5225734" cy="1157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6416-3E55-4A06-B4BE-D03809D96286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6FAA3-9D4A-41D6-82F5-54288C6A5A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747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AE503B-8E29-4BB9-8328-F602224A5B49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26225" cy="372745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934582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616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764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531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olidFill>
                  <a:srgbClr val="FF0000"/>
                </a:solidFill>
              </a:rPr>
              <a:t>QTC có thể cho HS xem nửa  video rồi dừng lại, đề nghị HS về nhà tự tìm hiểu thêm tăng sự tò mò cho HS.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659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192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Sau khi nhắc lại kiến thức, QTC cho các em HS sử dụng điện thoại tham gia thi đua trả lời trên Quizizz</a:t>
            </a:r>
            <a:br>
              <a:rPr lang="en-US" altLang="zh-CN"/>
            </a:br>
            <a:r>
              <a:rPr lang="en-US" altLang="zh-CN"/>
              <a:t>Link: https://quizizz.com/admin/quiz/5f828dd6317a61001bce847a</a:t>
            </a: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764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219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727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341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57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362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471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285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100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34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89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14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77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94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3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43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0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98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70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28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89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25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07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19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66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27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62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0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N%20LANG%20TOAN\NHAC\MOTTYEU.MID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54.gif"/><Relationship Id="rId4" Type="http://schemas.openxmlformats.org/officeDocument/2006/relationships/image" Target="../media/image19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image" Target="../media/image49.png"/><Relationship Id="rId4" Type="http://schemas.openxmlformats.org/officeDocument/2006/relationships/image" Target="../media/image600.png"/><Relationship Id="rId9" Type="http://schemas.openxmlformats.org/officeDocument/2006/relationships/image" Target="../media/image6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1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0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9.jp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0.png"/><Relationship Id="rId5" Type="http://schemas.openxmlformats.org/officeDocument/2006/relationships/image" Target="../media/image85.png"/><Relationship Id="rId4" Type="http://schemas.openxmlformats.org/officeDocument/2006/relationships/image" Target="../media/image84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6.png"/><Relationship Id="rId7" Type="http://schemas.openxmlformats.org/officeDocument/2006/relationships/image" Target="../media/image88.png"/><Relationship Id="rId12" Type="http://schemas.openxmlformats.org/officeDocument/2006/relationships/image" Target="../media/image8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0" Type="http://schemas.openxmlformats.org/officeDocument/2006/relationships/hyperlink" Target="https://quizizz.com/admin/quiz/5f828dd6317a61001bce847a" TargetMode="External"/><Relationship Id="rId9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9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93.svg"/><Relationship Id="rId10" Type="http://schemas.microsoft.com/office/2007/relationships/diagramDrawing" Target="../diagrams/drawing1.xml"/><Relationship Id="rId4" Type="http://schemas.openxmlformats.org/officeDocument/2006/relationships/image" Target="../media/image93.png"/><Relationship Id="rId9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6.png"/><Relationship Id="rId7" Type="http://schemas.openxmlformats.org/officeDocument/2006/relationships/image" Target="../media/image110.png"/><Relationship Id="rId12" Type="http://schemas.openxmlformats.org/officeDocument/2006/relationships/image" Target="../media/image1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0.png"/><Relationship Id="rId5" Type="http://schemas.openxmlformats.org/officeDocument/2006/relationships/image" Target="../media/image100.png"/><Relationship Id="rId10" Type="http://schemas.openxmlformats.org/officeDocument/2006/relationships/image" Target="../media/image140.png"/><Relationship Id="rId4" Type="http://schemas.openxmlformats.org/officeDocument/2006/relationships/image" Target="../media/image17.png"/><Relationship Id="rId9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2.png"/><Relationship Id="rId4" Type="http://schemas.openxmlformats.org/officeDocument/2006/relationships/image" Target="../media/image18.png"/><Relationship Id="rId9" Type="http://schemas.openxmlformats.org/officeDocument/2006/relationships/image" Target="../media/image1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18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4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png"/><Relationship Id="rId11" Type="http://schemas.openxmlformats.org/officeDocument/2006/relationships/image" Target="../media/image33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9.gif"/><Relationship Id="rId3" Type="http://schemas.openxmlformats.org/officeDocument/2006/relationships/image" Target="../media/image16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0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6.pn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7"/>
          <p:cNvGrpSpPr>
            <a:grpSpLocks/>
          </p:cNvGrpSpPr>
          <p:nvPr/>
        </p:nvGrpSpPr>
        <p:grpSpPr bwMode="auto">
          <a:xfrm>
            <a:off x="3248410" y="1634574"/>
            <a:ext cx="5825348" cy="3603428"/>
            <a:chOff x="838200" y="1276350"/>
            <a:chExt cx="8120907" cy="4850906"/>
          </a:xfrm>
        </p:grpSpPr>
        <p:sp>
          <p:nvSpPr>
            <p:cNvPr id="5139" name="Rectangle 3" descr="Newsprint"/>
            <p:cNvSpPr>
              <a:spLocks noChangeArrowheads="1"/>
            </p:cNvSpPr>
            <p:nvPr/>
          </p:nvSpPr>
          <p:spPr bwMode="auto">
            <a:xfrm>
              <a:off x="838200" y="3880917"/>
              <a:ext cx="4044951" cy="2215084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en-US" altLang="en-US" sz="2769">
                <a:latin typeface="VNI-Times" pitchFamily="2" charset="0"/>
              </a:endParaRPr>
            </a:p>
          </p:txBody>
        </p:sp>
        <p:sp>
          <p:nvSpPr>
            <p:cNvPr id="6161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76450" y="4533900"/>
              <a:ext cx="1816100" cy="8302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  <a:contourClr>
                  <a:srgbClr val="0000FF"/>
                </a:contourClr>
              </a:sp3d>
            </a:bodyPr>
            <a:lstStyle/>
            <a:p>
              <a:pPr algn="ctr"/>
              <a:r>
                <a:rPr lang="en-US" sz="3047" b="1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FF"/>
                      </a:gs>
                      <a:gs pos="100000">
                        <a:srgbClr val="6565FF"/>
                      </a:gs>
                    </a:gsLst>
                    <a:lin ang="5400000" scaled="1"/>
                  </a:gradFill>
                  <a:latin typeface="VNI-Dur" pitchFamily="2" charset="0"/>
                </a:rPr>
                <a:t>Lớp 6</a:t>
              </a:r>
            </a:p>
          </p:txBody>
        </p:sp>
        <p:sp>
          <p:nvSpPr>
            <p:cNvPr id="2" name="Rectangle 5" descr="Parchment"/>
            <p:cNvSpPr>
              <a:spLocks noChangeArrowheads="1"/>
            </p:cNvSpPr>
            <p:nvPr/>
          </p:nvSpPr>
          <p:spPr bwMode="auto">
            <a:xfrm>
              <a:off x="838200" y="1276350"/>
              <a:ext cx="4044951" cy="2604567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661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Avo" pitchFamily="2" charset="0"/>
              </a:endParaRPr>
            </a:p>
          </p:txBody>
        </p:sp>
        <p:sp>
          <p:nvSpPr>
            <p:cNvPr id="5142" name="Rectangle 7" descr="Purple mesh"/>
            <p:cNvSpPr>
              <a:spLocks noChangeArrowheads="1"/>
            </p:cNvSpPr>
            <p:nvPr/>
          </p:nvSpPr>
          <p:spPr bwMode="auto">
            <a:xfrm>
              <a:off x="4883151" y="1276350"/>
              <a:ext cx="4044949" cy="260456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en-US" altLang="en-US" sz="2769">
                <a:latin typeface="VNI-Times" pitchFamily="2" charset="0"/>
              </a:endParaRPr>
            </a:p>
          </p:txBody>
        </p:sp>
        <p:sp>
          <p:nvSpPr>
            <p:cNvPr id="5143" name="Rectangle 8" descr="Green marble"/>
            <p:cNvSpPr>
              <a:spLocks noChangeArrowheads="1"/>
            </p:cNvSpPr>
            <p:nvPr/>
          </p:nvSpPr>
          <p:spPr bwMode="auto">
            <a:xfrm>
              <a:off x="4914158" y="3912172"/>
              <a:ext cx="4044949" cy="2215084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en-US" altLang="en-US" sz="2769">
                <a:latin typeface="VNI-Times" pitchFamily="2" charset="0"/>
              </a:endParaRPr>
            </a:p>
          </p:txBody>
        </p:sp>
        <p:pic>
          <p:nvPicPr>
            <p:cNvPr id="16395" name="MOTTYEU.MID">
              <a:hlinkClick r:id="" action="ppaction://media"/>
            </p:cNvPr>
            <p:cNvPicPr>
              <a:picLocks noRot="1" noChangeAspect="1" noChangeArrowheads="1"/>
            </p:cNvPicPr>
            <p:nvPr>
              <a:audioFile r:link="rId1"/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850" y="3425825"/>
              <a:ext cx="330200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8" name="Group 6"/>
          <p:cNvGrpSpPr>
            <a:grpSpLocks/>
          </p:cNvGrpSpPr>
          <p:nvPr/>
        </p:nvGrpSpPr>
        <p:grpSpPr bwMode="auto">
          <a:xfrm>
            <a:off x="6343664" y="3777855"/>
            <a:ext cx="2508599" cy="1312069"/>
            <a:chOff x="5110163" y="1981199"/>
            <a:chExt cx="3271837" cy="1895475"/>
          </a:xfrm>
        </p:grpSpPr>
        <p:pic>
          <p:nvPicPr>
            <p:cNvPr id="6158" name="Picture 5" descr="CHCA207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0163" y="1981199"/>
              <a:ext cx="3271837" cy="189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5" name="Rectangle 11"/>
            <p:cNvSpPr>
              <a:spLocks noChangeArrowheads="1"/>
            </p:cNvSpPr>
            <p:nvPr/>
          </p:nvSpPr>
          <p:spPr bwMode="auto">
            <a:xfrm>
              <a:off x="5671982" y="2197587"/>
              <a:ext cx="2254209" cy="433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vi-VN" sz="135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vi-VN" sz="135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35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vi-VN" sz="135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2021- 2022</a:t>
              </a:r>
            </a:p>
          </p:txBody>
        </p:sp>
      </p:grpSp>
      <p:sp>
        <p:nvSpPr>
          <p:cNvPr id="6149" name="WordArt 7"/>
          <p:cNvSpPr>
            <a:spLocks noChangeArrowheads="1" noChangeShapeType="1" noTextEdit="1"/>
          </p:cNvSpPr>
          <p:nvPr/>
        </p:nvSpPr>
        <p:spPr bwMode="auto">
          <a:xfrm>
            <a:off x="3832623" y="1070372"/>
            <a:ext cx="4695825" cy="55602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1287"/>
              </a:avLst>
            </a:prstTxWarp>
          </a:bodyPr>
          <a:lstStyle/>
          <a:p>
            <a:pPr algn="ctr"/>
            <a:r>
              <a:rPr lang="en-US" sz="2492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92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92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92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92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92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92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92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92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92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66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4216005" y="5382817"/>
            <a:ext cx="4064794" cy="39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en-US" sz="193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altLang="en-US" sz="1939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Huế</a:t>
            </a:r>
          </a:p>
        </p:txBody>
      </p:sp>
      <p:grpSp>
        <p:nvGrpSpPr>
          <p:cNvPr id="6151" name="Group 8"/>
          <p:cNvGrpSpPr>
            <a:grpSpLocks/>
          </p:cNvGrpSpPr>
          <p:nvPr/>
        </p:nvGrpSpPr>
        <p:grpSpPr bwMode="auto">
          <a:xfrm>
            <a:off x="5932886" y="1970485"/>
            <a:ext cx="3281873" cy="465534"/>
            <a:chOff x="4718268" y="1322812"/>
            <a:chExt cx="4953000" cy="672442"/>
          </a:xfrm>
        </p:grpSpPr>
        <p:sp>
          <p:nvSpPr>
            <p:cNvPr id="27" name="Rectangle 26"/>
            <p:cNvSpPr/>
            <p:nvPr/>
          </p:nvSpPr>
          <p:spPr>
            <a:xfrm>
              <a:off x="4718268" y="1322812"/>
              <a:ext cx="4953000" cy="44123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385" b="1" kern="1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ỦY BAN NHÂN DÂN TP  THỦ ĐỨC </a:t>
              </a:r>
            </a:p>
          </p:txBody>
        </p:sp>
        <p:sp>
          <p:nvSpPr>
            <p:cNvPr id="6157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5293782" y="1787291"/>
              <a:ext cx="3570432" cy="207963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1869" b="1" kern="1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THCS ĐẶNG TẤN TÀI</a:t>
              </a:r>
              <a:endParaRPr lang="en-US" sz="1869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52" name="Picture 9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93181" y="1037036"/>
            <a:ext cx="137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2" descr="Bellco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655" y="1002506"/>
            <a:ext cx="817959" cy="84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1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619375" y="4485086"/>
            <a:ext cx="1515666" cy="133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0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64142" y="4500565"/>
            <a:ext cx="1160859" cy="143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booktoan.com/wp-content/uploads/2021/06/image-9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01" y="1634574"/>
            <a:ext cx="2940866" cy="358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qqq8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13" y="2707276"/>
            <a:ext cx="1330416" cy="81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880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1258817"/>
                <a:ext cx="9982200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 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58817"/>
                <a:ext cx="9982200" cy="963854"/>
              </a:xfrm>
              <a:prstGeom prst="rect">
                <a:avLst/>
              </a:prstGeom>
              <a:blipFill rotWithShape="1">
                <a:blip r:embed="rId5"/>
                <a:stretch>
                  <a:fillRect l="-1221" t="-5660" b="-16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950049" y="2441178"/>
                <a:ext cx="2362200" cy="963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i="1" dirty="0">
                  <a:solidFill>
                    <a:srgbClr val="FFFF00"/>
                  </a:solidFill>
                  <a:latin typeface="Cambria Math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049" y="2441178"/>
                <a:ext cx="2362200" cy="9638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19200" y="3815307"/>
                <a:ext cx="8229600" cy="52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dự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đoán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9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815307"/>
                <a:ext cx="8229600" cy="528093"/>
              </a:xfrm>
              <a:prstGeom prst="rect">
                <a:avLst/>
              </a:prstGeom>
              <a:blipFill rotWithShape="1">
                <a:blip r:embed="rId7"/>
                <a:stretch>
                  <a:fillRect l="-1481" t="-10345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860873" y="4496642"/>
                <a:ext cx="314605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9−2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73" y="4496642"/>
                <a:ext cx="3146054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60873" y="5034507"/>
                <a:ext cx="3162084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5−3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73" y="5034507"/>
                <a:ext cx="3162084" cy="52809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4343400"/>
            <a:ext cx="268224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7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7651" y="43451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Chia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77651" y="4726198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Khi chia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giữ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trừ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≠0,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≥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51" y="4726198"/>
                <a:ext cx="5029200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1939" t="-4061" r="-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096000" y="2425660"/>
                <a:ext cx="5029200" cy="1231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Ví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3: </a:t>
                </a:r>
                <a:endParaRPr lang="en-US" sz="2400" b="0" i="1" dirty="0">
                  <a:solidFill>
                    <a:schemeClr val="bg1"/>
                  </a:solidFill>
                  <a:latin typeface="Cambria Math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4−2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:5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425660"/>
                <a:ext cx="5029200" cy="1231940"/>
              </a:xfrm>
              <a:prstGeom prst="rect">
                <a:avLst/>
              </a:prstGeom>
              <a:blipFill rotWithShape="1">
                <a:blip r:embed="rId5"/>
                <a:stretch>
                  <a:fillRect l="-1818" t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3851" y="5955642"/>
                <a:ext cx="3733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=1</m:t>
                    </m:r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51" y="5955642"/>
                <a:ext cx="3733800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244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610600" y="3174817"/>
                <a:ext cx="15801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3−3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3174817"/>
                <a:ext cx="1580176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57200" y="3583198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7200" y="3964198"/>
                <a:ext cx="5029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964198"/>
                <a:ext cx="5029200" cy="400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57200" y="1524000"/>
                <a:ext cx="5105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24000"/>
                <a:ext cx="5105400" cy="1015663"/>
              </a:xfrm>
              <a:prstGeom prst="rect">
                <a:avLst/>
              </a:prstGeom>
              <a:blipFill rotWithShape="1">
                <a:blip r:embed="rId10"/>
                <a:stretch>
                  <a:fillRect l="-1193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819400" y="2667000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1138535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7200" y="2895600"/>
                <a:ext cx="510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95600"/>
                <a:ext cx="5105400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1193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57154" y="3278398"/>
                <a:ext cx="25146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3278398"/>
                <a:ext cx="2514646" cy="400110"/>
              </a:xfrm>
              <a:prstGeom prst="rect">
                <a:avLst/>
              </a:prstGeom>
              <a:blipFill rotWithShape="1">
                <a:blip r:embed="rId12"/>
                <a:stretch>
                  <a:fillRect l="-2663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/>
          <p:cNvSpPr/>
          <p:nvPr/>
        </p:nvSpPr>
        <p:spPr>
          <a:xfrm rot="5400000">
            <a:off x="3135056" y="2195594"/>
            <a:ext cx="279736" cy="7653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003991" y="3153699"/>
                <a:ext cx="5677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991" y="3153699"/>
                <a:ext cx="567784" cy="461665"/>
              </a:xfrm>
              <a:prstGeom prst="rect">
                <a:avLst/>
              </a:prstGeom>
              <a:blipFill>
                <a:blip r:embed="rId13"/>
                <a:stretch>
                  <a:fillRect t="-10526" r="-16129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1714477" y="388413"/>
            <a:ext cx="86004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4: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Lũy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thừa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mũ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tự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nhiên</a:t>
            </a:r>
            <a:endParaRPr lang="en-US" sz="4000" b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6558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2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" y="5715000"/>
            <a:ext cx="3553369" cy="1143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2600" y="834052"/>
                <a:ext cx="9067800" cy="411894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3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1: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2: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Cho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hay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sai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834052"/>
                <a:ext cx="9067800" cy="4118948"/>
              </a:xfrm>
              <a:prstGeom prst="rect">
                <a:avLst/>
              </a:prstGeom>
              <a:blipFill rotWithShape="1">
                <a:blip r:embed="rId5"/>
                <a:stretch>
                  <a:fillRect l="-1274" t="-1765" r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248400" y="1824652"/>
                <a:ext cx="28956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824652"/>
                <a:ext cx="2895600" cy="954107"/>
              </a:xfrm>
              <a:prstGeom prst="rect">
                <a:avLst/>
              </a:prstGeom>
              <a:blipFill rotWithShape="1">
                <a:blip r:embed="rId6"/>
                <a:stretch>
                  <a:fillRect l="-4211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301248" y="3537545"/>
                <a:ext cx="35814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11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8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248" y="3537545"/>
                <a:ext cx="3581400" cy="954107"/>
              </a:xfrm>
              <a:prstGeom prst="rect">
                <a:avLst/>
              </a:prstGeom>
              <a:blipFill rotWithShape="1">
                <a:blip r:embed="rId7"/>
                <a:stretch>
                  <a:fillRect l="-3578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925752" y="1737852"/>
                <a:ext cx="6462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11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752" y="1737852"/>
                <a:ext cx="646248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785642" y="2148348"/>
                <a:ext cx="162455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11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642" y="2148348"/>
                <a:ext cx="1624558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848600" y="1824652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1824652"/>
                <a:ext cx="812279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534400" y="2286957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2286957"/>
                <a:ext cx="812279" cy="523220"/>
              </a:xfrm>
              <a:prstGeom prst="rect">
                <a:avLst/>
              </a:prstGeom>
              <a:blipFill rotWithShape="1">
                <a:blip r:embed="rId11"/>
                <a:stretch>
                  <a:fillRect r="-15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476508" y="2286957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=7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508" y="2286957"/>
                <a:ext cx="812279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191000" y="3429000"/>
            <a:ext cx="406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41997" y="3535915"/>
            <a:ext cx="525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3886200"/>
            <a:ext cx="45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94848" y="3968432"/>
            <a:ext cx="496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116529" y="3549444"/>
                <a:ext cx="473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6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529" y="3549444"/>
                <a:ext cx="473206" cy="5232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001000" y="3972580"/>
                <a:ext cx="473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3972580"/>
                <a:ext cx="473206" cy="5232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581400" y="3886200"/>
                <a:ext cx="632353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latin typeface="Cambria Math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3886200"/>
                <a:ext cx="632353" cy="528093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558870" y="3898203"/>
                <a:ext cx="632353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870" y="3898203"/>
                <a:ext cx="632353" cy="52809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155713" y="3534696"/>
                <a:ext cx="12983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=8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713" y="3534696"/>
                <a:ext cx="1298369" cy="52322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074231" y="3972580"/>
                <a:ext cx="12983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4231" y="3972580"/>
                <a:ext cx="1298369" cy="52322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5576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4" grpId="1"/>
      <p:bldP spid="15" grpId="0"/>
      <p:bldP spid="15" grpId="1"/>
      <p:bldP spid="16" grpId="0"/>
      <p:bldP spid="16" grpId="1"/>
      <p:bldP spid="6" grpId="0"/>
      <p:bldP spid="6" grpId="1"/>
      <p:bldP spid="20" grpId="0"/>
      <p:bldP spid="20" grpId="1"/>
      <p:bldP spid="21" grpId="0"/>
      <p:bldP spid="21" grpId="1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0" y="342037"/>
            <a:ext cx="2743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70" y="312784"/>
            <a:ext cx="864624" cy="729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3449" y="1336997"/>
            <a:ext cx="39823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300 000 000 m/s.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4877" y="4542906"/>
                <a:ext cx="424092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300 000 000=3.10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m/s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77" y="4542906"/>
                <a:ext cx="4240923" cy="954107"/>
              </a:xfrm>
              <a:prstGeom prst="rect">
                <a:avLst/>
              </a:prstGeom>
              <a:blipFill>
                <a:blip r:embed="rId7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oogle Shape;685;p55">
            <a:extLst>
              <a:ext uri="{FF2B5EF4-FFF2-40B4-BE49-F238E27FC236}">
                <a16:creationId xmlns:a16="http://schemas.microsoft.com/office/drawing/2014/main" id="{CDF1B339-141E-4C67-9C1A-3E5DB5242A68}"/>
              </a:ext>
            </a:extLst>
          </p:cNvPr>
          <p:cNvGrpSpPr/>
          <p:nvPr/>
        </p:nvGrpSpPr>
        <p:grpSpPr>
          <a:xfrm>
            <a:off x="4495800" y="1042753"/>
            <a:ext cx="7620000" cy="5502464"/>
            <a:chOff x="3804623" y="931514"/>
            <a:chExt cx="4311631" cy="3283920"/>
          </a:xfrm>
        </p:grpSpPr>
        <p:grpSp>
          <p:nvGrpSpPr>
            <p:cNvPr id="8" name="Google Shape;686;p55">
              <a:extLst>
                <a:ext uri="{FF2B5EF4-FFF2-40B4-BE49-F238E27FC236}">
                  <a16:creationId xmlns:a16="http://schemas.microsoft.com/office/drawing/2014/main" id="{05D48A68-EDEC-491C-86A7-C85DB92CFCB4}"/>
                </a:ext>
              </a:extLst>
            </p:cNvPr>
            <p:cNvGrpSpPr/>
            <p:nvPr/>
          </p:nvGrpSpPr>
          <p:grpSpPr>
            <a:xfrm>
              <a:off x="3804623" y="931514"/>
              <a:ext cx="4311631" cy="3283920"/>
              <a:chOff x="3420275" y="729475"/>
              <a:chExt cx="4831500" cy="3679875"/>
            </a:xfrm>
          </p:grpSpPr>
          <p:sp>
            <p:nvSpPr>
              <p:cNvPr id="10" name="Google Shape;687;p55">
                <a:extLst>
                  <a:ext uri="{FF2B5EF4-FFF2-40B4-BE49-F238E27FC236}">
                    <a16:creationId xmlns:a16="http://schemas.microsoft.com/office/drawing/2014/main" id="{00267AA9-91CE-4AFB-8B22-8DA947A19167}"/>
                  </a:ext>
                </a:extLst>
              </p:cNvPr>
              <p:cNvSpPr/>
              <p:nvPr/>
            </p:nvSpPr>
            <p:spPr>
              <a:xfrm>
                <a:off x="3586250" y="883825"/>
                <a:ext cx="4503600" cy="2746200"/>
              </a:xfrm>
              <a:prstGeom prst="rect">
                <a:avLst/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" name="Google Shape;688;p55">
                <a:extLst>
                  <a:ext uri="{FF2B5EF4-FFF2-40B4-BE49-F238E27FC236}">
                    <a16:creationId xmlns:a16="http://schemas.microsoft.com/office/drawing/2014/main" id="{CC52C0DE-A781-476E-831E-3790C5E1C0DE}"/>
                  </a:ext>
                </a:extLst>
              </p:cNvPr>
              <p:cNvSpPr/>
              <p:nvPr/>
            </p:nvSpPr>
            <p:spPr>
              <a:xfrm>
                <a:off x="5009044" y="3786200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" name="Google Shape;689;p55">
                <a:extLst>
                  <a:ext uri="{FF2B5EF4-FFF2-40B4-BE49-F238E27FC236}">
                    <a16:creationId xmlns:a16="http://schemas.microsoft.com/office/drawing/2014/main" id="{D6CDFBB7-D9CB-41B0-B890-7F282E1336BD}"/>
                  </a:ext>
                </a:extLst>
              </p:cNvPr>
              <p:cNvSpPr/>
              <p:nvPr/>
            </p:nvSpPr>
            <p:spPr>
              <a:xfrm>
                <a:off x="3420275" y="729475"/>
                <a:ext cx="4831500" cy="3056700"/>
              </a:xfrm>
              <a:prstGeom prst="roundRect">
                <a:avLst>
                  <a:gd name="adj" fmla="val 3857"/>
                </a:avLst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" name="Google Shape;690;p55">
                <a:extLst>
                  <a:ext uri="{FF2B5EF4-FFF2-40B4-BE49-F238E27FC236}">
                    <a16:creationId xmlns:a16="http://schemas.microsoft.com/office/drawing/2014/main" id="{68256F06-B50B-4D04-B707-F1BC03EAFF37}"/>
                  </a:ext>
                </a:extLst>
              </p:cNvPr>
              <p:cNvSpPr/>
              <p:nvPr/>
            </p:nvSpPr>
            <p:spPr>
              <a:xfrm>
                <a:off x="3453125" y="762774"/>
                <a:ext cx="4765800" cy="2990100"/>
              </a:xfrm>
              <a:prstGeom prst="roundRect">
                <a:avLst>
                  <a:gd name="adj" fmla="val 3282"/>
                </a:avLst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cxnSp>
          <p:nvCxnSpPr>
            <p:cNvPr id="9" name="Google Shape;691;p55">
              <a:extLst>
                <a:ext uri="{FF2B5EF4-FFF2-40B4-BE49-F238E27FC236}">
                  <a16:creationId xmlns:a16="http://schemas.microsoft.com/office/drawing/2014/main" id="{4FAECFA1-D628-4A53-9FE5-D750F3638CD0}"/>
                </a:ext>
              </a:extLst>
            </p:cNvPr>
            <p:cNvCxnSpPr/>
            <p:nvPr/>
          </p:nvCxnSpPr>
          <p:spPr>
            <a:xfrm>
              <a:off x="5238353" y="4162783"/>
              <a:ext cx="1451100" cy="0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4" name="Vận tốc ánh sáng 300 000 Km-s - Làm sao để đo được vận tốc ánh sáng - Mr Thông Não">
            <a:hlinkClick r:id="" action="ppaction://media"/>
            <a:extLst>
              <a:ext uri="{FF2B5EF4-FFF2-40B4-BE49-F238E27FC236}">
                <a16:creationId xmlns:a16="http://schemas.microsoft.com/office/drawing/2014/main" id="{06D91A6D-7FBA-416E-BB6C-266972CD79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30" end="145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5441" y="1371600"/>
            <a:ext cx="6915559" cy="389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1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28800"/>
            <a:ext cx="10272194" cy="2362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4" b="8665"/>
          <a:stretch/>
        </p:blipFill>
        <p:spPr>
          <a:xfrm>
            <a:off x="0" y="4495800"/>
            <a:ext cx="3423368" cy="236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130" y="1219200"/>
            <a:ext cx="4424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 – SGK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38400" y="4343400"/>
                <a:ext cx="848032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6 00 …00=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6.10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 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75 00…00=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75.10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18</m:t>
                        </m:r>
                      </m:sup>
                    </m:sSup>
                  </m:oMath>
                </a14:m>
                <a:endParaRPr lang="en-US" sz="2400" b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AutoNum type="alphaLcParenR"/>
                </a:pP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AutoNum type="alphaLcParenR"/>
                </a:pP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Gợi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ý: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lấy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trái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đất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chia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trăng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457200" indent="-457200">
                  <a:buAutoNum type="alphaLcParenR"/>
                </a:pPr>
                <a:endParaRPr lang="en-US" sz="2400" b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343400"/>
                <a:ext cx="8480324" cy="2308324"/>
              </a:xfrm>
              <a:prstGeom prst="rect">
                <a:avLst/>
              </a:prstGeom>
              <a:blipFill rotWithShape="1">
                <a:blip r:embed="rId6"/>
                <a:stretch>
                  <a:fillRect l="-1078" t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029200" y="342037"/>
            <a:ext cx="2743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70" y="312784"/>
            <a:ext cx="864624" cy="729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8951" y="5334000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  <p:sp>
        <p:nvSpPr>
          <p:cNvPr id="11" name="Right Brace 10"/>
          <p:cNvSpPr/>
          <p:nvPr/>
        </p:nvSpPr>
        <p:spPr>
          <a:xfrm rot="5400000">
            <a:off x="3497561" y="4770569"/>
            <a:ext cx="279735" cy="9379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00" y="5328285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  <p:sp>
        <p:nvSpPr>
          <p:cNvPr id="13" name="Right Brace 12"/>
          <p:cNvSpPr/>
          <p:nvPr/>
        </p:nvSpPr>
        <p:spPr>
          <a:xfrm rot="5400000">
            <a:off x="7904810" y="4770569"/>
            <a:ext cx="279735" cy="9379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24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51985" y="46499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Chia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51985" y="5107198"/>
                <a:ext cx="502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≠0,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≥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985" y="5107198"/>
                <a:ext cx="502920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1985" y="5640598"/>
                <a:ext cx="3733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=1</m:t>
                    </m:r>
                  </m:oMath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985" y="5640598"/>
                <a:ext cx="3733800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261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260190" y="402242"/>
            <a:ext cx="1930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46" y="38117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143046" y="4268998"/>
                <a:ext cx="502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46" y="4268998"/>
                <a:ext cx="5029200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143046" y="1600200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46" y="1600200"/>
                <a:ext cx="51054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1912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432395" y="2800290"/>
            <a:ext cx="1292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43046" y="12147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43000" y="3352800"/>
                <a:ext cx="2514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352800"/>
                <a:ext cx="2514646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388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/>
          <p:cNvSpPr/>
          <p:nvPr/>
        </p:nvSpPr>
        <p:spPr>
          <a:xfrm rot="5400000">
            <a:off x="3897101" y="2373058"/>
            <a:ext cx="279738" cy="9177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Graphic 2" descr="Graph and note phttps://quizizz.com/admin/quiz/5f828dd6317a61001bce847a&#10;aper pads with pencil">
            <a:hlinkClick r:id="rId10"/>
            <a:extLst>
              <a:ext uri="{FF2B5EF4-FFF2-40B4-BE49-F238E27FC236}">
                <a16:creationId xmlns:a16="http://schemas.microsoft.com/office/drawing/2014/main" id="{6CF34994-8F9B-4C67-91FB-B7C4C96275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10261" y="1066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34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Laptop with phone and calculator">
            <a:extLst>
              <a:ext uri="{FF2B5EF4-FFF2-40B4-BE49-F238E27FC236}">
                <a16:creationId xmlns:a16="http://schemas.microsoft.com/office/drawing/2014/main" id="{0A8F249F-CD24-4A49-8E75-94ACE1C39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457200"/>
            <a:ext cx="6858000" cy="6858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7A9C191-C021-4EE2-8262-3356E34A4F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3078748"/>
              </p:ext>
            </p:extLst>
          </p:nvPr>
        </p:nvGraphicFramePr>
        <p:xfrm>
          <a:off x="228600" y="78939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32998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861" y="4052733"/>
            <a:ext cx="3276600" cy="1404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4" t="40025" b="46221"/>
          <a:stretch/>
        </p:blipFill>
        <p:spPr>
          <a:xfrm>
            <a:off x="152400" y="93396"/>
            <a:ext cx="1529573" cy="16703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2991">
            <a:off x="64493" y="3803364"/>
            <a:ext cx="2446316" cy="24663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334" y="324511"/>
            <a:ext cx="866052" cy="154909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7405">
            <a:off x="7749890" y="286540"/>
            <a:ext cx="2591655" cy="27325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81973" y="1806139"/>
            <a:ext cx="86004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4: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Lũy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thừa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mũ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tự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nhiên</a:t>
            </a:r>
            <a:endParaRPr lang="en-US" sz="4000" b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442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4572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cxnSp>
        <p:nvCxnSpPr>
          <p:cNvPr id="5" name="直接连接符 18"/>
          <p:cNvCxnSpPr/>
          <p:nvPr/>
        </p:nvCxnSpPr>
        <p:spPr>
          <a:xfrm flipV="1">
            <a:off x="5715000" y="1219201"/>
            <a:ext cx="0" cy="373379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52400"/>
            <a:ext cx="1143000" cy="114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6764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“…”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91200" y="1688068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hỏi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2: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tổng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4+4+4+4+4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1688068"/>
                <a:ext cx="5029200" cy="1200329"/>
              </a:xfrm>
              <a:prstGeom prst="rect">
                <a:avLst/>
              </a:prstGeom>
              <a:blipFill rotWithShape="1">
                <a:blip r:embed="rId5"/>
                <a:stretch>
                  <a:fillRect l="-1818" t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3400" y="2362200"/>
                <a:ext cx="49530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hoán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…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2.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hoán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  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…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phối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d>
                      <m:dPr>
                        <m:ctrlPr>
                          <a:rPr lang="en-US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e>
                    </m:d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    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62200"/>
                <a:ext cx="4953000" cy="2677656"/>
              </a:xfrm>
              <a:prstGeom prst="rect">
                <a:avLst/>
              </a:prstGeom>
              <a:blipFill rotWithShape="1">
                <a:blip r:embed="rId7"/>
                <a:stretch>
                  <a:fillRect l="-1970" t="-1822" b="-4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91200" y="2971800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4+4+4+4+4=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971800"/>
                <a:ext cx="50292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1818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400800" y="4953000"/>
            <a:ext cx="4213123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4.4.4.4.4=?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677400" y="3701028"/>
                <a:ext cx="7312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4.5 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3701028"/>
                <a:ext cx="731290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353230" y="4495800"/>
                <a:ext cx="12949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𝑎𝑐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230" y="4495800"/>
                <a:ext cx="1294970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168444" y="3382296"/>
                <a:ext cx="7278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444" y="3382296"/>
                <a:ext cx="727892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200400" y="2667000"/>
                <a:ext cx="9801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2667000"/>
                <a:ext cx="980140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937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 animBg="1"/>
      <p:bldP spid="3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00600"/>
            <a:ext cx="2154858" cy="2085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09799" y="1676398"/>
                <a:ext cx="9408115" cy="59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4.4.4.4.4</m:t>
                    </m:r>
                    <m:r>
                      <a:rPr lang="en-US" sz="3200" b="0" i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e>
                      <m:sup>
                        <m: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799" y="1676398"/>
                <a:ext cx="9408115" cy="590418"/>
              </a:xfrm>
              <a:prstGeom prst="rect">
                <a:avLst/>
              </a:prstGeom>
              <a:blipFill rotWithShape="1">
                <a:blip r:embed="rId5"/>
                <a:stretch>
                  <a:fillRect l="-1619" t="-13402" b="-31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53500" y="2373193"/>
            <a:ext cx="1600200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38400" y="3375289"/>
                <a:ext cx="73152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a)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5.5.5=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b)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7.7.7.7.7.7=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375289"/>
                <a:ext cx="7315200" cy="1754326"/>
              </a:xfrm>
              <a:prstGeom prst="rect">
                <a:avLst/>
              </a:prstGeom>
              <a:blipFill rotWithShape="1">
                <a:blip r:embed="rId7"/>
                <a:stretch>
                  <a:fillRect l="-1667" t="-3484" b="-9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7839484" y="1489567"/>
            <a:ext cx="954446" cy="96407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/>
          <p:cNvCxnSpPr>
            <a:endCxn id="9" idx="1"/>
          </p:cNvCxnSpPr>
          <p:nvPr/>
        </p:nvCxnSpPr>
        <p:spPr>
          <a:xfrm>
            <a:off x="8582332" y="2345930"/>
            <a:ext cx="371168" cy="3196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76800" y="4159044"/>
                <a:ext cx="6202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159044"/>
                <a:ext cx="620229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704371" y="4573036"/>
                <a:ext cx="6202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371" y="4573036"/>
                <a:ext cx="620229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6416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2" grpId="0" animBg="1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70" y="-173493"/>
            <a:ext cx="2394485" cy="1773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7200" y="1676400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76400"/>
                <a:ext cx="5105400" cy="1200329"/>
              </a:xfrm>
              <a:prstGeom prst="rect">
                <a:avLst/>
              </a:prstGeom>
              <a:blipFill rotWithShape="1">
                <a:blip r:embed="rId7"/>
                <a:stretch>
                  <a:fillRect l="-1790" t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895600" y="3014246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cxnSp>
        <p:nvCxnSpPr>
          <p:cNvPr id="8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11385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7200" y="3812667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812667"/>
                <a:ext cx="51054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t="-4569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7200" y="3351002"/>
                <a:ext cx="5105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51002"/>
                <a:ext cx="5105400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790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30828" y="5105400"/>
                <a:ext cx="5105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u="sng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Đặc </a:t>
                </a:r>
                <a:r>
                  <a:rPr lang="en-US" sz="2400" b="1" i="1" u="sng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biệt</a:t>
                </a:r>
                <a:r>
                  <a:rPr lang="en-US" sz="2400" b="1" i="1" u="sng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sz="24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28" y="5105400"/>
                <a:ext cx="5105400" cy="830997"/>
              </a:xfrm>
              <a:prstGeom prst="rect">
                <a:avLst/>
              </a:prstGeom>
              <a:blipFill rotWithShape="1">
                <a:blip r:embed="rId10"/>
                <a:stretch>
                  <a:fillRect l="-1912" t="-5882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/>
          <p:cNvSpPr/>
          <p:nvPr/>
        </p:nvSpPr>
        <p:spPr>
          <a:xfrm rot="5400000">
            <a:off x="3176604" y="2463194"/>
            <a:ext cx="380999" cy="9497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23935" y="1715803"/>
            <a:ext cx="187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210733" y="2057400"/>
                <a:ext cx="1171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733" y="2057400"/>
                <a:ext cx="1171267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943600" y="2662084"/>
                <a:ext cx="5105400" cy="2339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Cách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10,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3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Giá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2662084"/>
                <a:ext cx="5105400" cy="2339936"/>
              </a:xfrm>
              <a:prstGeom prst="rect">
                <a:avLst/>
              </a:prstGeom>
              <a:blipFill rotWithShape="1">
                <a:blip r:embed="rId12"/>
                <a:stretch>
                  <a:fillRect l="-1790" t="-2083" b="-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57200" y="3810000"/>
            <a:ext cx="1499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57154" y="6012597"/>
                <a:ext cx="2514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6012597"/>
                <a:ext cx="2514646" cy="461665"/>
              </a:xfrm>
              <a:prstGeom prst="rect">
                <a:avLst/>
              </a:prstGeom>
              <a:blipFill rotWithShape="1">
                <a:blip r:embed="rId13"/>
                <a:stretch>
                  <a:fillRect l="-387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772400" y="4495800"/>
                <a:ext cx="24860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10.10.10=1000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4495800"/>
                <a:ext cx="2486002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1623719" y="350651"/>
            <a:ext cx="86004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4: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Lũy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thừa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mũ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tự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nhiên</a:t>
            </a:r>
            <a:endParaRPr lang="en-US" sz="4000" b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2198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5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8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1" dur="2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4" dur="2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7" dur="2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32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 animBg="1"/>
      <p:bldP spid="15" grpId="0"/>
      <p:bldP spid="16" grpId="0"/>
      <p:bldP spid="17" grpId="0" build="allAtOnce"/>
      <p:bldP spid="2" grpId="0"/>
      <p:bldP spid="25" grpId="0"/>
      <p:bldP spid="3" grpId="0"/>
      <p:bldP spid="3" grpId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" y="4950695"/>
            <a:ext cx="2420112" cy="1899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84439" y="815517"/>
                <a:ext cx="9650361" cy="502785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1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1: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a)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/>
                      </a:rPr>
                      <m:t>3.3.3=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b)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/>
                      </a:rPr>
                      <m:t>6.6.6.6=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2: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Điền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dấu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“…”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cụm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hợp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…            hay           …             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3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…            hay           …             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5</a:t>
                </a: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3: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rõ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439" y="815517"/>
                <a:ext cx="9650361" cy="5027851"/>
              </a:xfrm>
              <a:prstGeom prst="rect">
                <a:avLst/>
              </a:prstGeom>
              <a:blipFill rotWithShape="1">
                <a:blip r:embed="rId6"/>
                <a:stretch>
                  <a:fillRect l="-1197" t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800600" y="1705896"/>
                <a:ext cx="4332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705896"/>
                <a:ext cx="433233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90652" y="2114284"/>
                <a:ext cx="4332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652" y="2114284"/>
                <a:ext cx="433233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72000" y="3048000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ì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ươ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𝑛𝑔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048000"/>
                <a:ext cx="2190932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557" r="-8914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696200" y="3048000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ũ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𝑡h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ừ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𝑐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h𝑎𝑖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048000"/>
                <a:ext cx="2190932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2507" r="-974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696200" y="3500735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ũ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𝑡h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ừ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𝑐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𝑏𝑎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500735"/>
                <a:ext cx="2190932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2507" r="-5014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572000" y="3500735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ă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ươ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𝑛𝑔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500735"/>
                <a:ext cx="2190932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557" r="-11978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067666" y="4724400"/>
                <a:ext cx="269526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𝒃𝒂</m:t>
                      </m:r>
                      <m:r>
                        <a:rPr lang="en-US" sz="2400" b="1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𝒎</m:t>
                      </m:r>
                      <m:r>
                        <a:rPr lang="en-US" sz="2400" b="1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ũ </m:t>
                      </m:r>
                      <m:r>
                        <a:rPr lang="en-US" sz="2400" b="1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𝒎</m:t>
                      </m:r>
                      <m:r>
                        <a:rPr lang="en-US" sz="2400" b="1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ườ</m:t>
                      </m:r>
                      <m:r>
                        <a:rPr lang="en-US" sz="2400" b="1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𝒊</m:t>
                      </m:r>
                    </m:oMath>
                  </m:oMathPara>
                </a14:m>
                <a:endParaRPr lang="en-US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 3, </a:t>
                </a:r>
                <a:r>
                  <a:rPr lang="en-US" sz="24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 10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666" y="4724400"/>
                <a:ext cx="2695266" cy="830997"/>
              </a:xfrm>
              <a:prstGeom prst="rect">
                <a:avLst/>
              </a:prstGeom>
              <a:blipFill>
                <a:blip r:embed="rId13"/>
                <a:stretch>
                  <a:fillRect l="-3394" r="-226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744132" y="4724400"/>
                <a:ext cx="27620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𝒎</m:t>
                      </m:r>
                      <m:r>
                        <a:rPr lang="en-US" sz="2400" b="1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ườ</m:t>
                      </m:r>
                      <m:r>
                        <a:rPr lang="en-US" sz="2400" b="1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𝒊</m:t>
                      </m:r>
                      <m:r>
                        <a:rPr lang="en-US" sz="2400" b="1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𝒎</m:t>
                      </m:r>
                      <m:r>
                        <a:rPr lang="en-US" sz="2400" b="1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ũ </m:t>
                      </m:r>
                      <m:r>
                        <a:rPr lang="en-US" sz="2400" b="1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𝒏</m:t>
                      </m:r>
                      <m:r>
                        <a:rPr lang="en-US" sz="2400" b="1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ă</m:t>
                      </m:r>
                      <m:r>
                        <a:rPr lang="en-US" sz="2400" b="1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𝒎</m:t>
                      </m:r>
                    </m:oMath>
                  </m:oMathPara>
                </a14:m>
                <a:endParaRPr lang="en-US" sz="2400" b="1" i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1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b="1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: 10, </a:t>
                </a:r>
                <a:r>
                  <a:rPr lang="en-US" sz="2400" b="1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b="1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: 5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132" y="4724400"/>
                <a:ext cx="2762068" cy="830997"/>
              </a:xfrm>
              <a:prstGeom prst="rect">
                <a:avLst/>
              </a:prstGeom>
              <a:blipFill>
                <a:blip r:embed="rId14"/>
                <a:stretch>
                  <a:fillRect l="-330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048000" y="4724400"/>
                <a:ext cx="1047932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1" i="1" dirty="0" smtClean="0">
                              <a:solidFill>
                                <a:srgbClr val="00B0F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e>
                        <m:sup>
                          <m:r>
                            <a:rPr lang="en-US" sz="2400" b="1" i="1" dirty="0" smtClean="0">
                              <a:solidFill>
                                <a:srgbClr val="00B0F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𝟏𝟎</m:t>
                          </m:r>
                        </m:sup>
                      </m:sSup>
                      <m:r>
                        <a:rPr lang="en-US" sz="2400" b="1" i="1" dirty="0">
                          <a:solidFill>
                            <a:srgbClr val="00B0F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→</m:t>
                      </m:r>
                    </m:oMath>
                  </m:oMathPara>
                </a14:m>
                <a:endParaRPr lang="en-US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724400"/>
                <a:ext cx="1047932" cy="470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543800" y="4724400"/>
                <a:ext cx="1276532" cy="475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1" i="1" dirty="0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b="1" i="1" dirty="0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→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4724400"/>
                <a:ext cx="1276532" cy="47545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7664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  <p:bldP spid="26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18288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?.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047999" y="2590800"/>
                <a:ext cx="2095823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3.3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9" y="2590800"/>
                <a:ext cx="2095823" cy="1569660"/>
              </a:xfrm>
              <a:prstGeom prst="rect">
                <a:avLst/>
              </a:prstGeom>
              <a:blipFill rotWithShape="1">
                <a:blip r:embed="rId6"/>
                <a:stretch>
                  <a:fillRect l="-7267" t="-5447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648200" y="3601760"/>
                <a:ext cx="187071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3.</m:t>
                      </m:r>
                      <m:r>
                        <a:rPr lang="en-US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3.3.3=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01760"/>
                <a:ext cx="1870717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327057" y="3606225"/>
                <a:ext cx="71930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057" y="3606225"/>
                <a:ext cx="719307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36958" y="2590800"/>
                <a:ext cx="168700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2.2.2.2.2.2</m:t>
                      </m:r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958" y="2590800"/>
                <a:ext cx="1687008" cy="584775"/>
              </a:xfrm>
              <a:prstGeom prst="rect">
                <a:avLst/>
              </a:prstGeom>
              <a:blipFill rotWithShape="1">
                <a:blip r:embed="rId9"/>
                <a:stretch>
                  <a:fillRect r="-9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864080" y="2599627"/>
                <a:ext cx="71930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080" y="2599627"/>
                <a:ext cx="719307" cy="584775"/>
              </a:xfrm>
              <a:prstGeom prst="rect">
                <a:avLst/>
              </a:prstGeom>
              <a:blipFill rotWithShape="1">
                <a:blip r:embed="rId10"/>
                <a:stretch>
                  <a:fillRect r="-23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934200" y="3605121"/>
                <a:ext cx="331683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1+3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3605121"/>
                <a:ext cx="3316836" cy="58477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756358" y="2599627"/>
                <a:ext cx="184484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(=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2+4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358" y="2599627"/>
                <a:ext cx="1844842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748" y="4076700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19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200" y="42672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" y="4791049"/>
                <a:ext cx="50292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Khi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giữ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791049"/>
                <a:ext cx="5029200" cy="1384995"/>
              </a:xfrm>
              <a:prstGeom prst="rect">
                <a:avLst/>
              </a:prstGeom>
              <a:blipFill rotWithShape="1">
                <a:blip r:embed="rId4"/>
                <a:stretch>
                  <a:fillRect l="-1818" t="-3524" r="-1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48400" y="2971800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Ví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2: </a:t>
                </a:r>
                <a:endParaRPr lang="en-US" sz="2400" b="0" i="1" dirty="0">
                  <a:solidFill>
                    <a:schemeClr val="bg1"/>
                  </a:solidFill>
                  <a:latin typeface="Cambria Math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4+2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5.5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971800"/>
                <a:ext cx="5029200" cy="1200329"/>
              </a:xfrm>
              <a:prstGeom prst="rect">
                <a:avLst/>
              </a:prstGeom>
              <a:blipFill rotWithShape="1">
                <a:blip r:embed="rId5"/>
                <a:stretch>
                  <a:fillRect l="-1818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533812" y="3653999"/>
                <a:ext cx="130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3812" y="3653999"/>
                <a:ext cx="1300549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717486" y="3672245"/>
                <a:ext cx="15655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1+3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486" y="3672245"/>
                <a:ext cx="1565557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7200" y="1676400"/>
                <a:ext cx="5105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76400"/>
                <a:ext cx="5105400" cy="1015663"/>
              </a:xfrm>
              <a:prstGeom prst="rect">
                <a:avLst/>
              </a:prstGeom>
              <a:blipFill rotWithShape="1">
                <a:blip r:embed="rId9"/>
                <a:stretch>
                  <a:fillRect l="-1193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822749" y="2857499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1138535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7200" y="3351002"/>
                <a:ext cx="510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51002"/>
                <a:ext cx="5105400" cy="400110"/>
              </a:xfrm>
              <a:prstGeom prst="rect">
                <a:avLst/>
              </a:prstGeom>
              <a:blipFill rotWithShape="1">
                <a:blip r:embed="rId10"/>
                <a:stretch>
                  <a:fillRect l="-1193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7154" y="3733800"/>
                <a:ext cx="25146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3733800"/>
                <a:ext cx="2514646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2663" t="-7692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Brace 17"/>
          <p:cNvSpPr/>
          <p:nvPr/>
        </p:nvSpPr>
        <p:spPr>
          <a:xfrm rot="5400000">
            <a:off x="3103753" y="2306447"/>
            <a:ext cx="380999" cy="9497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747134" y="381002"/>
            <a:ext cx="86004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4: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Lũy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thừa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mũ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tự</a:t>
            </a:r>
            <a:r>
              <a:rPr lang="en-US" sz="40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nhiên</a:t>
            </a:r>
            <a:endParaRPr lang="en-US" sz="4000" b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048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2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600200" y="1517642"/>
                <a:ext cx="7848600" cy="412734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517642"/>
                <a:ext cx="7848600" cy="4127348"/>
              </a:xfrm>
              <a:prstGeom prst="rect">
                <a:avLst/>
              </a:prstGeom>
              <a:blipFill rotWithShape="1">
                <a:blip r:embed="rId5"/>
                <a:stretch>
                  <a:fillRect l="-1472" t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00" y="4800599"/>
            <a:ext cx="2497781" cy="20574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54824" y="2971800"/>
                <a:ext cx="2241576" cy="461665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24" y="2971800"/>
                <a:ext cx="2241576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62400" y="2876284"/>
                <a:ext cx="21455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3+4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876284"/>
                <a:ext cx="2145584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494668" y="3733800"/>
                <a:ext cx="22871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4+3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668" y="3733800"/>
                <a:ext cx="2287132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78052" y="4572000"/>
                <a:ext cx="1741748" cy="52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2+5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052" y="4572000"/>
                <a:ext cx="1741748" cy="52809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1370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FA6FEB1-BF01-4BF0-8709-501A99AF5A8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新建 Microsoft PowerPoint 演示文稿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2447</TotalTime>
  <Words>847</Words>
  <Application>Microsoft Office PowerPoint</Application>
  <PresentationFormat>Widescreen</PresentationFormat>
  <Paragraphs>214</Paragraphs>
  <Slides>16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Cambria Math</vt:lpstr>
      <vt:lpstr>Century Gothic</vt:lpstr>
      <vt:lpstr>等线</vt:lpstr>
      <vt:lpstr>Times New Roman</vt:lpstr>
      <vt:lpstr>VNI-Avo</vt:lpstr>
      <vt:lpstr>VNI-Dur</vt:lpstr>
      <vt:lpstr>VNI-Times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Admin</cp:lastModifiedBy>
  <cp:revision>289</cp:revision>
  <dcterms:created xsi:type="dcterms:W3CDTF">2006-08-16T00:00:00Z</dcterms:created>
  <dcterms:modified xsi:type="dcterms:W3CDTF">2021-09-20T13:38:27Z</dcterms:modified>
</cp:coreProperties>
</file>