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2" r:id="rId4"/>
  </p:sldMasterIdLst>
  <p:notesMasterIdLst>
    <p:notesMasterId r:id="rId35"/>
  </p:notesMasterIdLst>
  <p:handoutMasterIdLst>
    <p:handoutMasterId r:id="rId36"/>
  </p:handoutMasterIdLst>
  <p:sldIdLst>
    <p:sldId id="268" r:id="rId5"/>
    <p:sldId id="293" r:id="rId6"/>
    <p:sldId id="295" r:id="rId7"/>
    <p:sldId id="296" r:id="rId8"/>
    <p:sldId id="297" r:id="rId9"/>
    <p:sldId id="294" r:id="rId10"/>
    <p:sldId id="262" r:id="rId11"/>
    <p:sldId id="265" r:id="rId12"/>
    <p:sldId id="284" r:id="rId13"/>
    <p:sldId id="292" r:id="rId14"/>
    <p:sldId id="269" r:id="rId15"/>
    <p:sldId id="270" r:id="rId16"/>
    <p:sldId id="271" r:id="rId17"/>
    <p:sldId id="272" r:id="rId18"/>
    <p:sldId id="286" r:id="rId19"/>
    <p:sldId id="273" r:id="rId20"/>
    <p:sldId id="274" r:id="rId21"/>
    <p:sldId id="275" r:id="rId22"/>
    <p:sldId id="276" r:id="rId23"/>
    <p:sldId id="277" r:id="rId24"/>
    <p:sldId id="287" r:id="rId25"/>
    <p:sldId id="298" r:id="rId26"/>
    <p:sldId id="299" r:id="rId27"/>
    <p:sldId id="300" r:id="rId28"/>
    <p:sldId id="288" r:id="rId29"/>
    <p:sldId id="290" r:id="rId30"/>
    <p:sldId id="291" r:id="rId31"/>
    <p:sldId id="301" r:id="rId32"/>
    <p:sldId id="302" r:id="rId33"/>
    <p:sldId id="267"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Thi Tuyet Tho" initials="PTTT" lastIdx="1" clrIdx="0">
    <p:extLst>
      <p:ext uri="{19B8F6BF-5375-455C-9EA6-DF929625EA0E}">
        <p15:presenceInfo xmlns:p15="http://schemas.microsoft.com/office/powerpoint/2012/main" userId="S::ptttho.thcslugia@hcm.edu.vn::0462428e-5a31-4682-a6d5-d408e6597c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600"/>
    <a:srgbClr val="F3F3F3"/>
    <a:srgbClr val="639E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87"/>
  </p:normalViewPr>
  <p:slideViewPr>
    <p:cSldViewPr snapToGrid="0" snapToObjects="1">
      <p:cViewPr varScale="1">
        <p:scale>
          <a:sx n="88" d="100"/>
          <a:sy n="88" d="100"/>
        </p:scale>
        <p:origin x="72" y="456"/>
      </p:cViewPr>
      <p:guideLst/>
    </p:cSldViewPr>
  </p:slideViewPr>
  <p:notesTextViewPr>
    <p:cViewPr>
      <p:scale>
        <a:sx n="1" d="1"/>
        <a:sy n="1" d="1"/>
      </p:scale>
      <p:origin x="0" y="0"/>
    </p:cViewPr>
  </p:notesTextViewPr>
  <p:notesViewPr>
    <p:cSldViewPr snapToGrid="0" snapToObjects="1">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Thời gian 140 tiết</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7B1-46E4-9024-8909C38586B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7B1-46E4-9024-8909C38586B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7B1-46E4-9024-8909C38586B3}"/>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7B1-46E4-9024-8909C38586B3}"/>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7B1-46E4-9024-8909C38586B3}"/>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F7B1-46E4-9024-8909C38586B3}"/>
              </c:ext>
            </c:extLst>
          </c:dPt>
          <c:dLbls>
            <c:dLbl>
              <c:idx val="0"/>
              <c:layout>
                <c:manualLayout>
                  <c:x val="-3.4041575454020132E-2"/>
                  <c:y val="8.3164512938670374E-2"/>
                </c:manualLayout>
              </c:layout>
              <c:tx>
                <c:rich>
                  <a:bodyPr/>
                  <a:lstStyle/>
                  <a:p>
                    <a:r>
                      <a:rPr lang="en-US"/>
                      <a:t>Mở</a:t>
                    </a:r>
                    <a:r>
                      <a:rPr lang="en-US" baseline="0"/>
                      <a:t> đầu</a:t>
                    </a:r>
                    <a:endParaRPr lang="en-US"/>
                  </a:p>
                </c:rich>
              </c:tx>
              <c:dLblPos val="bestFit"/>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F7B1-46E4-9024-8909C38586B3}"/>
                </c:ext>
              </c:extLst>
            </c:dLbl>
            <c:dLbl>
              <c:idx val="1"/>
              <c:layout>
                <c:manualLayout>
                  <c:x val="-0.16587015989212103"/>
                  <c:y val="0.18901671176996954"/>
                </c:manualLayout>
              </c:layout>
              <c:tx>
                <c:rich>
                  <a:bodyPr/>
                  <a:lstStyle/>
                  <a:p>
                    <a:r>
                      <a:rPr lang="en-US"/>
                      <a:t>Chất</a:t>
                    </a:r>
                    <a:r>
                      <a:rPr lang="en-US" baseline="0"/>
                      <a:t> &amp; sự biến đổi chất</a:t>
                    </a:r>
                    <a:endParaRPr lang="en-US"/>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F7B1-46E4-9024-8909C38586B3}"/>
                </c:ext>
              </c:extLst>
            </c:dLbl>
            <c:dLbl>
              <c:idx val="2"/>
              <c:tx>
                <c:rich>
                  <a:bodyPr/>
                  <a:lstStyle/>
                  <a:p>
                    <a:r>
                      <a:rPr lang="en-US"/>
                      <a:t>Vật</a:t>
                    </a:r>
                    <a:r>
                      <a:rPr lang="en-US" baseline="0"/>
                      <a:t> sống</a:t>
                    </a:r>
                    <a:endParaRPr lang="en-US"/>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F7B1-46E4-9024-8909C38586B3}"/>
                </c:ext>
              </c:extLst>
            </c:dLbl>
            <c:dLbl>
              <c:idx val="3"/>
              <c:tx>
                <c:rich>
                  <a:bodyPr/>
                  <a:lstStyle/>
                  <a:p>
                    <a:r>
                      <a:rPr lang="vi-VN"/>
                      <a:t>Năng</a:t>
                    </a:r>
                    <a:r>
                      <a:rPr lang="vi-VN" baseline="0"/>
                      <a:t> lượng &amp; sự biến đổi</a:t>
                    </a:r>
                    <a:endParaRPr lang="vi-VN"/>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F7B1-46E4-9024-8909C38586B3}"/>
                </c:ext>
              </c:extLst>
            </c:dLbl>
            <c:dLbl>
              <c:idx val="4"/>
              <c:layout>
                <c:manualLayout>
                  <c:x val="0.14839529955692546"/>
                  <c:y val="0.13420062094024993"/>
                </c:manualLayout>
              </c:layout>
              <c:tx>
                <c:rich>
                  <a:bodyPr/>
                  <a:lstStyle/>
                  <a:p>
                    <a:r>
                      <a:rPr lang="en-US"/>
                      <a:t>Trái</a:t>
                    </a:r>
                    <a:r>
                      <a:rPr lang="en-US" baseline="0"/>
                      <a:t> Đất &amp; bầu trời</a:t>
                    </a:r>
                    <a:endParaRPr lang="en-US"/>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F7B1-46E4-9024-8909C38586B3}"/>
                </c:ext>
              </c:extLst>
            </c:dLbl>
            <c:dLbl>
              <c:idx val="5"/>
              <c:layout>
                <c:manualLayout>
                  <c:x val="7.9164568046093758E-2"/>
                  <c:y val="0.1275276869070002"/>
                </c:manualLayout>
              </c:layout>
              <c:tx>
                <c:rich>
                  <a:bodyPr/>
                  <a:lstStyle/>
                  <a:p>
                    <a:r>
                      <a:rPr lang="en-US"/>
                      <a:t>Kiểm</a:t>
                    </a:r>
                    <a:r>
                      <a:rPr lang="en-US" baseline="0"/>
                      <a:t> tra</a:t>
                    </a:r>
                    <a:endParaRPr lang="en-US"/>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F7B1-46E4-9024-8909C38586B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Sheet1!$A$2:$A$7</c:f>
              <c:strCache>
                <c:ptCount val="4"/>
                <c:pt idx="0">
                  <c:v>1st Qtr</c:v>
                </c:pt>
                <c:pt idx="1">
                  <c:v>2nd Qtr</c:v>
                </c:pt>
                <c:pt idx="2">
                  <c:v>3rd Qtr</c:v>
                </c:pt>
                <c:pt idx="3">
                  <c:v>4th Qtr</c:v>
                </c:pt>
              </c:strCache>
            </c:strRef>
          </c:cat>
          <c:val>
            <c:numRef>
              <c:f>Sheet1!$B$2:$B$7</c:f>
              <c:numCache>
                <c:formatCode>General</c:formatCode>
                <c:ptCount val="6"/>
                <c:pt idx="0">
                  <c:v>5</c:v>
                </c:pt>
                <c:pt idx="1">
                  <c:v>15</c:v>
                </c:pt>
                <c:pt idx="2">
                  <c:v>38</c:v>
                </c:pt>
                <c:pt idx="3">
                  <c:v>25</c:v>
                </c:pt>
                <c:pt idx="4">
                  <c:v>7</c:v>
                </c:pt>
                <c:pt idx="5">
                  <c:v>10</c:v>
                </c:pt>
              </c:numCache>
            </c:numRef>
          </c:val>
          <c:extLst>
            <c:ext xmlns:c16="http://schemas.microsoft.com/office/drawing/2014/chart" uri="{C3380CC4-5D6E-409C-BE32-E72D297353CC}">
              <c16:uniqueId val="{0000000C-F7B1-46E4-9024-8909C38586B3}"/>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a:glow rad="228600">
        <a:schemeClr val="accent6">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AC3392-3058-4686-8E13-DE4CC0742DF5}"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B4503C8D-F498-444A-BCF7-8C077F9C3582}">
      <dgm:prSet phldrT="[Text]" custT="1"/>
      <dgm:spPr/>
      <dgm:t>
        <a:bodyPr/>
        <a:lstStyle/>
        <a:p>
          <a:r>
            <a:rPr lang="en-US" sz="3200" dirty="0">
              <a:latin typeface="Times New Roman" panose="02020603050405020304" pitchFamily="18" charset="0"/>
              <a:cs typeface="Times New Roman" panose="02020603050405020304" pitchFamily="18" charset="0"/>
            </a:rPr>
            <a:t>  </a:t>
          </a:r>
          <a:r>
            <a:rPr lang="en-US" sz="2800" b="1" dirty="0" err="1">
              <a:solidFill>
                <a:srgbClr val="FFC000"/>
              </a:solidFill>
              <a:latin typeface="Arial" panose="020B0604020202020204" pitchFamily="34" charset="0"/>
              <a:cs typeface="Arial" panose="020B0604020202020204" pitchFamily="34" charset="0"/>
            </a:rPr>
            <a:t>Nội</a:t>
          </a:r>
          <a:r>
            <a:rPr lang="en-US" sz="2800" b="1" dirty="0">
              <a:solidFill>
                <a:srgbClr val="FFC000"/>
              </a:solidFill>
              <a:latin typeface="Arial" panose="020B0604020202020204" pitchFamily="34" charset="0"/>
              <a:cs typeface="Arial" panose="020B0604020202020204" pitchFamily="34" charset="0"/>
            </a:rPr>
            <a:t> dung </a:t>
          </a:r>
          <a:r>
            <a:rPr lang="en-US" sz="2800" b="1" dirty="0" err="1">
              <a:solidFill>
                <a:srgbClr val="FFC000"/>
              </a:solidFill>
              <a:latin typeface="Arial" panose="020B0604020202020204" pitchFamily="34" charset="0"/>
              <a:cs typeface="Arial" panose="020B0604020202020204" pitchFamily="34" charset="0"/>
            </a:rPr>
            <a:t>chương</a:t>
          </a:r>
          <a:r>
            <a:rPr lang="en-US" sz="2800" b="1" dirty="0">
              <a:solidFill>
                <a:srgbClr val="FFC000"/>
              </a:solidFill>
              <a:latin typeface="Arial" panose="020B0604020202020204" pitchFamily="34" charset="0"/>
              <a:cs typeface="Arial" panose="020B0604020202020204" pitchFamily="34" charset="0"/>
            </a:rPr>
            <a:t> </a:t>
          </a:r>
          <a:r>
            <a:rPr lang="en-US" sz="2800" b="1" dirty="0" err="1">
              <a:solidFill>
                <a:srgbClr val="FFC000"/>
              </a:solidFill>
              <a:latin typeface="Arial" panose="020B0604020202020204" pitchFamily="34" charset="0"/>
              <a:cs typeface="Arial" panose="020B0604020202020204" pitchFamily="34" charset="0"/>
            </a:rPr>
            <a:t>trình</a:t>
          </a:r>
          <a:endParaRPr lang="en-US" sz="2800" b="1" dirty="0">
            <a:solidFill>
              <a:srgbClr val="FFC000"/>
            </a:solidFill>
            <a:latin typeface="Arial" panose="020B0604020202020204" pitchFamily="34" charset="0"/>
            <a:cs typeface="Arial" panose="020B0604020202020204" pitchFamily="34" charset="0"/>
          </a:endParaRPr>
        </a:p>
      </dgm:t>
    </dgm:pt>
    <dgm:pt modelId="{B62AA6EB-989F-4220-955C-2C1F28C14B01}" type="parTrans" cxnId="{50DAC015-5E62-44C0-9266-DDA4CD9E68BF}">
      <dgm:prSet/>
      <dgm:spPr/>
      <dgm:t>
        <a:bodyPr/>
        <a:lstStyle/>
        <a:p>
          <a:endParaRPr lang="en-US"/>
        </a:p>
      </dgm:t>
    </dgm:pt>
    <dgm:pt modelId="{E6361085-FD1F-4248-912B-5061D370EC7C}" type="sibTrans" cxnId="{50DAC015-5E62-44C0-9266-DDA4CD9E68BF}">
      <dgm:prSet/>
      <dgm:spPr/>
      <dgm:t>
        <a:bodyPr/>
        <a:lstStyle/>
        <a:p>
          <a:endParaRPr lang="en-US"/>
        </a:p>
      </dgm:t>
    </dgm:pt>
    <dgm:pt modelId="{D695FDF7-F47C-4FB1-A9B1-A678128DD45D}">
      <dgm:prSet phldrT="[Text]" custT="1"/>
      <dgm:spPr/>
      <dgm:t>
        <a:bodyPr/>
        <a:lstStyle/>
        <a:p>
          <a:r>
            <a:rPr lang="en-US" sz="3200">
              <a:latin typeface="Times New Roman" panose="02020603050405020304" pitchFamily="18" charset="0"/>
              <a:cs typeface="Times New Roman" panose="02020603050405020304" pitchFamily="18" charset="0"/>
            </a:rPr>
            <a:t>  </a:t>
          </a:r>
          <a:r>
            <a:rPr lang="en-US" sz="2800" b="1">
              <a:solidFill>
                <a:srgbClr val="7030A0"/>
              </a:solidFill>
              <a:latin typeface="Arial" panose="020B0604020202020204" pitchFamily="34" charset="0"/>
              <a:cs typeface="Arial" panose="020B0604020202020204" pitchFamily="34" charset="0"/>
            </a:rPr>
            <a:t>Sách giáo khoa mới</a:t>
          </a:r>
        </a:p>
      </dgm:t>
    </dgm:pt>
    <dgm:pt modelId="{67026995-9D3D-4A38-BABD-287265AA06E9}" type="parTrans" cxnId="{0E7D2AF8-80AB-4A3A-8C9A-AA93BA560737}">
      <dgm:prSet/>
      <dgm:spPr/>
      <dgm:t>
        <a:bodyPr/>
        <a:lstStyle/>
        <a:p>
          <a:endParaRPr lang="en-US"/>
        </a:p>
      </dgm:t>
    </dgm:pt>
    <dgm:pt modelId="{3BFC3E39-7918-4525-9A22-842282323EA4}" type="sibTrans" cxnId="{0E7D2AF8-80AB-4A3A-8C9A-AA93BA560737}">
      <dgm:prSet/>
      <dgm:spPr/>
      <dgm:t>
        <a:bodyPr/>
        <a:lstStyle/>
        <a:p>
          <a:endParaRPr lang="en-US"/>
        </a:p>
      </dgm:t>
    </dgm:pt>
    <dgm:pt modelId="{B88B1831-F320-4C09-9FB1-7567046B34C2}">
      <dgm:prSet phldrT="[Text]" custT="1"/>
      <dgm:spPr/>
      <dgm:t>
        <a:bodyPr/>
        <a:lstStyle/>
        <a:p>
          <a:r>
            <a:rPr lang="en-US" sz="3200">
              <a:latin typeface="Times New Roman" panose="02020603050405020304" pitchFamily="18" charset="0"/>
              <a:cs typeface="Times New Roman" panose="02020603050405020304" pitchFamily="18" charset="0"/>
            </a:rPr>
            <a:t>  </a:t>
          </a:r>
          <a:r>
            <a:rPr lang="en-US" sz="2800" b="1">
              <a:solidFill>
                <a:schemeClr val="accent3">
                  <a:lumMod val="75000"/>
                </a:schemeClr>
              </a:solidFill>
              <a:latin typeface="Arial" panose="020B0604020202020204" pitchFamily="34" charset="0"/>
              <a:cs typeface="Arial" panose="020B0604020202020204" pitchFamily="34" charset="0"/>
            </a:rPr>
            <a:t>Hình thức kiểm tra</a:t>
          </a:r>
        </a:p>
      </dgm:t>
    </dgm:pt>
    <dgm:pt modelId="{519B18A2-8209-41E7-B98F-CCC1CE337449}" type="parTrans" cxnId="{12A63795-20B0-4FCD-8A4A-CF79161549F5}">
      <dgm:prSet/>
      <dgm:spPr/>
      <dgm:t>
        <a:bodyPr/>
        <a:lstStyle/>
        <a:p>
          <a:endParaRPr lang="en-US"/>
        </a:p>
      </dgm:t>
    </dgm:pt>
    <dgm:pt modelId="{DF2EB9A6-6537-4350-A5B2-709515B972B7}" type="sibTrans" cxnId="{12A63795-20B0-4FCD-8A4A-CF79161549F5}">
      <dgm:prSet/>
      <dgm:spPr/>
      <dgm:t>
        <a:bodyPr/>
        <a:lstStyle/>
        <a:p>
          <a:endParaRPr lang="en-US"/>
        </a:p>
      </dgm:t>
    </dgm:pt>
    <dgm:pt modelId="{E0A838DF-399C-49D3-ABBD-95EE97489DAA}">
      <dgm:prSet custT="1"/>
      <dgm:spPr/>
      <dgm:t>
        <a:bodyPr/>
        <a:lstStyle/>
        <a:p>
          <a:r>
            <a:rPr lang="en-US" sz="3200">
              <a:latin typeface="Times New Roman" panose="02020603050405020304" pitchFamily="18" charset="0"/>
              <a:cs typeface="Times New Roman" panose="02020603050405020304" pitchFamily="18" charset="0"/>
            </a:rPr>
            <a:t>  </a:t>
          </a:r>
          <a:r>
            <a:rPr lang="en-US" sz="2800" b="1">
              <a:solidFill>
                <a:schemeClr val="accent1">
                  <a:lumMod val="75000"/>
                </a:schemeClr>
              </a:solidFill>
              <a:latin typeface="Arial" panose="020B0604020202020204" pitchFamily="34" charset="0"/>
              <a:cs typeface="Arial" panose="020B0604020202020204" pitchFamily="34" charset="0"/>
            </a:rPr>
            <a:t>Phân phối chương trình</a:t>
          </a:r>
        </a:p>
      </dgm:t>
    </dgm:pt>
    <dgm:pt modelId="{09D61EC5-B62F-4A02-9E93-D01C8B6908A3}" type="parTrans" cxnId="{FBE44C8D-DEE3-4C6A-B9D9-5DEEEEF4CAC3}">
      <dgm:prSet/>
      <dgm:spPr/>
      <dgm:t>
        <a:bodyPr/>
        <a:lstStyle/>
        <a:p>
          <a:endParaRPr lang="en-US"/>
        </a:p>
      </dgm:t>
    </dgm:pt>
    <dgm:pt modelId="{D1C37BC3-392E-43E3-8E8A-2E166E06D87B}" type="sibTrans" cxnId="{FBE44C8D-DEE3-4C6A-B9D9-5DEEEEF4CAC3}">
      <dgm:prSet/>
      <dgm:spPr/>
      <dgm:t>
        <a:bodyPr/>
        <a:lstStyle/>
        <a:p>
          <a:endParaRPr lang="en-US"/>
        </a:p>
      </dgm:t>
    </dgm:pt>
    <dgm:pt modelId="{691CFAB6-CFF0-4E90-AFD4-99D799B39C12}" type="pres">
      <dgm:prSet presAssocID="{CBAC3392-3058-4686-8E13-DE4CC0742DF5}" presName="Name0" presStyleCnt="0">
        <dgm:presLayoutVars>
          <dgm:dir/>
          <dgm:resizeHandles val="exact"/>
        </dgm:presLayoutVars>
      </dgm:prSet>
      <dgm:spPr/>
    </dgm:pt>
    <dgm:pt modelId="{13CB8B58-4D69-41C4-B171-508E2948AE64}" type="pres">
      <dgm:prSet presAssocID="{B4503C8D-F498-444A-BCF7-8C077F9C3582}" presName="composite" presStyleCnt="0"/>
      <dgm:spPr/>
    </dgm:pt>
    <dgm:pt modelId="{FEBF2B73-7105-4876-97F9-956F3D599FB9}" type="pres">
      <dgm:prSet presAssocID="{B4503C8D-F498-444A-BCF7-8C077F9C3582}" presName="rect1" presStyleLbl="trAlignAcc1" presStyleIdx="0" presStyleCnt="4" custScaleX="213261" custLinFactNeighborX="-13507" custLinFactNeighborY="13515">
        <dgm:presLayoutVars>
          <dgm:bulletEnabled val="1"/>
        </dgm:presLayoutVars>
      </dgm:prSet>
      <dgm:spPr/>
    </dgm:pt>
    <dgm:pt modelId="{71E5B401-2454-4C34-91BC-3846C326C799}" type="pres">
      <dgm:prSet presAssocID="{B4503C8D-F498-444A-BCF7-8C077F9C3582}" presName="rect2" presStyleLbl="fgImgPlace1" presStyleIdx="0" presStyleCnt="4" custScaleY="87073" custLinFactX="-100000" custLinFactNeighborX="-173682" custLinFactNeighborY="2535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Advertising with solid fill"/>
        </a:ext>
      </dgm:extLst>
    </dgm:pt>
    <dgm:pt modelId="{AC905D93-52D1-4B3C-B967-7AF2DAFAD224}" type="pres">
      <dgm:prSet presAssocID="{E6361085-FD1F-4248-912B-5061D370EC7C}" presName="sibTrans" presStyleCnt="0"/>
      <dgm:spPr/>
    </dgm:pt>
    <dgm:pt modelId="{9794ECF4-5B24-4D45-BECE-62F55D61C71B}" type="pres">
      <dgm:prSet presAssocID="{D695FDF7-F47C-4FB1-A9B1-A678128DD45D}" presName="composite" presStyleCnt="0"/>
      <dgm:spPr/>
    </dgm:pt>
    <dgm:pt modelId="{8EE06CC4-7C0A-4487-8C68-F75BBEC6B0B1}" type="pres">
      <dgm:prSet presAssocID="{D695FDF7-F47C-4FB1-A9B1-A678128DD45D}" presName="rect1" presStyleLbl="trAlignAcc1" presStyleIdx="1" presStyleCnt="4" custScaleX="213261" custLinFactNeighborX="-13507" custLinFactNeighborY="13515">
        <dgm:presLayoutVars>
          <dgm:bulletEnabled val="1"/>
        </dgm:presLayoutVars>
      </dgm:prSet>
      <dgm:spPr/>
    </dgm:pt>
    <dgm:pt modelId="{81A11434-E3AC-4AEA-A4D6-C59337D50A52}" type="pres">
      <dgm:prSet presAssocID="{D695FDF7-F47C-4FB1-A9B1-A678128DD45D}" presName="rect2" presStyleLbl="fgImgPlace1" presStyleIdx="1" presStyleCnt="4" custLinFactX="-100000" custLinFactNeighborX="-183507" custLinFactNeighborY="2592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Address Book with solid fill"/>
        </a:ext>
      </dgm:extLst>
    </dgm:pt>
    <dgm:pt modelId="{58E5430F-057A-46C4-AE8B-795BD0AE3BC8}" type="pres">
      <dgm:prSet presAssocID="{3BFC3E39-7918-4525-9A22-842282323EA4}" presName="sibTrans" presStyleCnt="0"/>
      <dgm:spPr/>
    </dgm:pt>
    <dgm:pt modelId="{A978CFEC-2E9B-4544-AEB4-21680D751CAA}" type="pres">
      <dgm:prSet presAssocID="{E0A838DF-399C-49D3-ABBD-95EE97489DAA}" presName="composite" presStyleCnt="0"/>
      <dgm:spPr/>
    </dgm:pt>
    <dgm:pt modelId="{D282E02C-9DB6-48CB-867B-BBC670F2CFB9}" type="pres">
      <dgm:prSet presAssocID="{E0A838DF-399C-49D3-ABBD-95EE97489DAA}" presName="rect1" presStyleLbl="trAlignAcc1" presStyleIdx="2" presStyleCnt="4" custScaleX="213261" custLinFactNeighborX="-13507" custLinFactNeighborY="13515">
        <dgm:presLayoutVars>
          <dgm:bulletEnabled val="1"/>
        </dgm:presLayoutVars>
      </dgm:prSet>
      <dgm:spPr/>
    </dgm:pt>
    <dgm:pt modelId="{7FE8DE92-4980-4CFB-AA59-9AC56929DE3A}" type="pres">
      <dgm:prSet presAssocID="{E0A838DF-399C-49D3-ABBD-95EE97489DAA}" presName="rect2" presStyleLbl="fgImgPlace1" presStyleIdx="2" presStyleCnt="4" custLinFactX="-100000" custLinFactNeighborX="-190470" custLinFactNeighborY="2409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Abacus with solid fill"/>
        </a:ext>
      </dgm:extLst>
    </dgm:pt>
    <dgm:pt modelId="{19EAD123-B227-40C8-97AD-8A2F1092E1CC}" type="pres">
      <dgm:prSet presAssocID="{D1C37BC3-392E-43E3-8E8A-2E166E06D87B}" presName="sibTrans" presStyleCnt="0"/>
      <dgm:spPr/>
    </dgm:pt>
    <dgm:pt modelId="{5A8C2844-A6FC-4C6D-AC31-F6C09FE2CD1F}" type="pres">
      <dgm:prSet presAssocID="{B88B1831-F320-4C09-9FB1-7567046B34C2}" presName="composite" presStyleCnt="0"/>
      <dgm:spPr/>
    </dgm:pt>
    <dgm:pt modelId="{043FA220-AF93-4A5C-A0BB-DA00CE9D3CF9}" type="pres">
      <dgm:prSet presAssocID="{B88B1831-F320-4C09-9FB1-7567046B34C2}" presName="rect1" presStyleLbl="trAlignAcc1" presStyleIdx="3" presStyleCnt="4" custScaleX="213261" custLinFactNeighborX="-13507" custLinFactNeighborY="13515">
        <dgm:presLayoutVars>
          <dgm:bulletEnabled val="1"/>
        </dgm:presLayoutVars>
      </dgm:prSet>
      <dgm:spPr/>
    </dgm:pt>
    <dgm:pt modelId="{46034008-4553-4323-B860-707642E439D8}" type="pres">
      <dgm:prSet presAssocID="{B88B1831-F320-4C09-9FB1-7567046B34C2}" presName="rect2" presStyleLbl="fgImgPlace1" presStyleIdx="3" presStyleCnt="4" custLinFactX="-100000" custLinFactNeighborX="-185192" custLinFactNeighborY="1924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Aspiration with solid fill"/>
        </a:ext>
      </dgm:extLst>
    </dgm:pt>
  </dgm:ptLst>
  <dgm:cxnLst>
    <dgm:cxn modelId="{50DAC015-5E62-44C0-9266-DDA4CD9E68BF}" srcId="{CBAC3392-3058-4686-8E13-DE4CC0742DF5}" destId="{B4503C8D-F498-444A-BCF7-8C077F9C3582}" srcOrd="0" destOrd="0" parTransId="{B62AA6EB-989F-4220-955C-2C1F28C14B01}" sibTransId="{E6361085-FD1F-4248-912B-5061D370EC7C}"/>
    <dgm:cxn modelId="{C9E4F316-8BD1-4E1D-A029-86DCB73F0E4B}" type="presOf" srcId="{D695FDF7-F47C-4FB1-A9B1-A678128DD45D}" destId="{8EE06CC4-7C0A-4487-8C68-F75BBEC6B0B1}" srcOrd="0" destOrd="0" presId="urn:microsoft.com/office/officeart/2008/layout/PictureStrips"/>
    <dgm:cxn modelId="{3C675318-B6F4-443E-9EF4-02832FBA034C}" type="presOf" srcId="{B88B1831-F320-4C09-9FB1-7567046B34C2}" destId="{043FA220-AF93-4A5C-A0BB-DA00CE9D3CF9}" srcOrd="0" destOrd="0" presId="urn:microsoft.com/office/officeart/2008/layout/PictureStrips"/>
    <dgm:cxn modelId="{FBE44C8D-DEE3-4C6A-B9D9-5DEEEEF4CAC3}" srcId="{CBAC3392-3058-4686-8E13-DE4CC0742DF5}" destId="{E0A838DF-399C-49D3-ABBD-95EE97489DAA}" srcOrd="2" destOrd="0" parTransId="{09D61EC5-B62F-4A02-9E93-D01C8B6908A3}" sibTransId="{D1C37BC3-392E-43E3-8E8A-2E166E06D87B}"/>
    <dgm:cxn modelId="{12A63795-20B0-4FCD-8A4A-CF79161549F5}" srcId="{CBAC3392-3058-4686-8E13-DE4CC0742DF5}" destId="{B88B1831-F320-4C09-9FB1-7567046B34C2}" srcOrd="3" destOrd="0" parTransId="{519B18A2-8209-41E7-B98F-CCC1CE337449}" sibTransId="{DF2EB9A6-6537-4350-A5B2-709515B972B7}"/>
    <dgm:cxn modelId="{AAADBF9A-11D7-4748-955D-864978A3785F}" type="presOf" srcId="{B4503C8D-F498-444A-BCF7-8C077F9C3582}" destId="{FEBF2B73-7105-4876-97F9-956F3D599FB9}" srcOrd="0" destOrd="0" presId="urn:microsoft.com/office/officeart/2008/layout/PictureStrips"/>
    <dgm:cxn modelId="{E1AF00BA-9D64-4813-A5C0-B157BB312382}" type="presOf" srcId="{E0A838DF-399C-49D3-ABBD-95EE97489DAA}" destId="{D282E02C-9DB6-48CB-867B-BBC670F2CFB9}" srcOrd="0" destOrd="0" presId="urn:microsoft.com/office/officeart/2008/layout/PictureStrips"/>
    <dgm:cxn modelId="{DE02B2C8-8AFE-4AEE-89E4-D5FBB9534C23}" type="presOf" srcId="{CBAC3392-3058-4686-8E13-DE4CC0742DF5}" destId="{691CFAB6-CFF0-4E90-AFD4-99D799B39C12}" srcOrd="0" destOrd="0" presId="urn:microsoft.com/office/officeart/2008/layout/PictureStrips"/>
    <dgm:cxn modelId="{0E7D2AF8-80AB-4A3A-8C9A-AA93BA560737}" srcId="{CBAC3392-3058-4686-8E13-DE4CC0742DF5}" destId="{D695FDF7-F47C-4FB1-A9B1-A678128DD45D}" srcOrd="1" destOrd="0" parTransId="{67026995-9D3D-4A38-BABD-287265AA06E9}" sibTransId="{3BFC3E39-7918-4525-9A22-842282323EA4}"/>
    <dgm:cxn modelId="{4DB97EE5-6AF6-4BC9-9F7A-35D26D14E580}" type="presParOf" srcId="{691CFAB6-CFF0-4E90-AFD4-99D799B39C12}" destId="{13CB8B58-4D69-41C4-B171-508E2948AE64}" srcOrd="0" destOrd="0" presId="urn:microsoft.com/office/officeart/2008/layout/PictureStrips"/>
    <dgm:cxn modelId="{9ADB8622-0943-4186-B64F-2AB8C5009E83}" type="presParOf" srcId="{13CB8B58-4D69-41C4-B171-508E2948AE64}" destId="{FEBF2B73-7105-4876-97F9-956F3D599FB9}" srcOrd="0" destOrd="0" presId="urn:microsoft.com/office/officeart/2008/layout/PictureStrips"/>
    <dgm:cxn modelId="{C5A29FC3-B5A3-43B5-8E53-49E3E181FDDB}" type="presParOf" srcId="{13CB8B58-4D69-41C4-B171-508E2948AE64}" destId="{71E5B401-2454-4C34-91BC-3846C326C799}" srcOrd="1" destOrd="0" presId="urn:microsoft.com/office/officeart/2008/layout/PictureStrips"/>
    <dgm:cxn modelId="{E89F5560-7D4B-4DCA-A02A-DFBBA2CADCC1}" type="presParOf" srcId="{691CFAB6-CFF0-4E90-AFD4-99D799B39C12}" destId="{AC905D93-52D1-4B3C-B967-7AF2DAFAD224}" srcOrd="1" destOrd="0" presId="urn:microsoft.com/office/officeart/2008/layout/PictureStrips"/>
    <dgm:cxn modelId="{C56AE298-2850-4529-8A75-6A2054D4C5ED}" type="presParOf" srcId="{691CFAB6-CFF0-4E90-AFD4-99D799B39C12}" destId="{9794ECF4-5B24-4D45-BECE-62F55D61C71B}" srcOrd="2" destOrd="0" presId="urn:microsoft.com/office/officeart/2008/layout/PictureStrips"/>
    <dgm:cxn modelId="{D8D0FEA7-5BC6-44A4-AC1E-3F8D992D43E6}" type="presParOf" srcId="{9794ECF4-5B24-4D45-BECE-62F55D61C71B}" destId="{8EE06CC4-7C0A-4487-8C68-F75BBEC6B0B1}" srcOrd="0" destOrd="0" presId="urn:microsoft.com/office/officeart/2008/layout/PictureStrips"/>
    <dgm:cxn modelId="{C849D1E2-C4E5-464F-8FB0-77240011FFB1}" type="presParOf" srcId="{9794ECF4-5B24-4D45-BECE-62F55D61C71B}" destId="{81A11434-E3AC-4AEA-A4D6-C59337D50A52}" srcOrd="1" destOrd="0" presId="urn:microsoft.com/office/officeart/2008/layout/PictureStrips"/>
    <dgm:cxn modelId="{4E34963E-ACE1-4EC2-A48B-AA0DB48D017B}" type="presParOf" srcId="{691CFAB6-CFF0-4E90-AFD4-99D799B39C12}" destId="{58E5430F-057A-46C4-AE8B-795BD0AE3BC8}" srcOrd="3" destOrd="0" presId="urn:microsoft.com/office/officeart/2008/layout/PictureStrips"/>
    <dgm:cxn modelId="{85E0C35B-F863-41A9-A7EB-8C712CA6FD7C}" type="presParOf" srcId="{691CFAB6-CFF0-4E90-AFD4-99D799B39C12}" destId="{A978CFEC-2E9B-4544-AEB4-21680D751CAA}" srcOrd="4" destOrd="0" presId="urn:microsoft.com/office/officeart/2008/layout/PictureStrips"/>
    <dgm:cxn modelId="{D9346FA7-1984-4FE3-8FCA-5DCEA0E3FD6B}" type="presParOf" srcId="{A978CFEC-2E9B-4544-AEB4-21680D751CAA}" destId="{D282E02C-9DB6-48CB-867B-BBC670F2CFB9}" srcOrd="0" destOrd="0" presId="urn:microsoft.com/office/officeart/2008/layout/PictureStrips"/>
    <dgm:cxn modelId="{419CB5B8-2593-4A0E-9EAB-909C190B5F19}" type="presParOf" srcId="{A978CFEC-2E9B-4544-AEB4-21680D751CAA}" destId="{7FE8DE92-4980-4CFB-AA59-9AC56929DE3A}" srcOrd="1" destOrd="0" presId="urn:microsoft.com/office/officeart/2008/layout/PictureStrips"/>
    <dgm:cxn modelId="{FF9A7F08-1B63-41BA-8D88-B502A6A1750D}" type="presParOf" srcId="{691CFAB6-CFF0-4E90-AFD4-99D799B39C12}" destId="{19EAD123-B227-40C8-97AD-8A2F1092E1CC}" srcOrd="5" destOrd="0" presId="urn:microsoft.com/office/officeart/2008/layout/PictureStrips"/>
    <dgm:cxn modelId="{E2BB3886-E9BD-4642-A9BC-69BB65CDD5FD}" type="presParOf" srcId="{691CFAB6-CFF0-4E90-AFD4-99D799B39C12}" destId="{5A8C2844-A6FC-4C6D-AC31-F6C09FE2CD1F}" srcOrd="6" destOrd="0" presId="urn:microsoft.com/office/officeart/2008/layout/PictureStrips"/>
    <dgm:cxn modelId="{8AF0469B-288D-4897-A7DE-2B0AEA5D5AB3}" type="presParOf" srcId="{5A8C2844-A6FC-4C6D-AC31-F6C09FE2CD1F}" destId="{043FA220-AF93-4A5C-A0BB-DA00CE9D3CF9}" srcOrd="0" destOrd="0" presId="urn:microsoft.com/office/officeart/2008/layout/PictureStrips"/>
    <dgm:cxn modelId="{44E8A27B-9A6B-4508-BB6F-6A70D1AAF157}" type="presParOf" srcId="{5A8C2844-A6FC-4C6D-AC31-F6C09FE2CD1F}" destId="{46034008-4553-4323-B860-707642E439D8}"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F2B73-7105-4876-97F9-956F3D599FB9}">
      <dsp:nvSpPr>
        <dsp:cNvPr id="0" name=""/>
        <dsp:cNvSpPr/>
      </dsp:nvSpPr>
      <dsp:spPr>
        <a:xfrm>
          <a:off x="284285" y="274519"/>
          <a:ext cx="5400886" cy="791413"/>
        </a:xfrm>
        <a:prstGeom prst="rect">
          <a:avLst/>
        </a:prstGeom>
        <a:solidFill>
          <a:schemeClr val="lt1">
            <a:alpha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6051"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  </a:t>
          </a:r>
          <a:r>
            <a:rPr lang="en-US" sz="2800" b="1" kern="1200" dirty="0" err="1">
              <a:solidFill>
                <a:srgbClr val="FFC000"/>
              </a:solidFill>
              <a:latin typeface="Arial" panose="020B0604020202020204" pitchFamily="34" charset="0"/>
              <a:cs typeface="Arial" panose="020B0604020202020204" pitchFamily="34" charset="0"/>
            </a:rPr>
            <a:t>Nội</a:t>
          </a:r>
          <a:r>
            <a:rPr lang="en-US" sz="2800" b="1" kern="1200" dirty="0">
              <a:solidFill>
                <a:srgbClr val="FFC000"/>
              </a:solidFill>
              <a:latin typeface="Arial" panose="020B0604020202020204" pitchFamily="34" charset="0"/>
              <a:cs typeface="Arial" panose="020B0604020202020204" pitchFamily="34" charset="0"/>
            </a:rPr>
            <a:t> dung </a:t>
          </a:r>
          <a:r>
            <a:rPr lang="en-US" sz="2800" b="1" kern="1200" dirty="0" err="1">
              <a:solidFill>
                <a:srgbClr val="FFC000"/>
              </a:solidFill>
              <a:latin typeface="Arial" panose="020B0604020202020204" pitchFamily="34" charset="0"/>
              <a:cs typeface="Arial" panose="020B0604020202020204" pitchFamily="34" charset="0"/>
            </a:rPr>
            <a:t>chương</a:t>
          </a:r>
          <a:r>
            <a:rPr lang="en-US" sz="2800" b="1" kern="1200" dirty="0">
              <a:solidFill>
                <a:srgbClr val="FFC000"/>
              </a:solidFill>
              <a:latin typeface="Arial" panose="020B0604020202020204" pitchFamily="34" charset="0"/>
              <a:cs typeface="Arial" panose="020B0604020202020204" pitchFamily="34" charset="0"/>
            </a:rPr>
            <a:t> </a:t>
          </a:r>
          <a:r>
            <a:rPr lang="en-US" sz="2800" b="1" kern="1200" dirty="0" err="1">
              <a:solidFill>
                <a:srgbClr val="FFC000"/>
              </a:solidFill>
              <a:latin typeface="Arial" panose="020B0604020202020204" pitchFamily="34" charset="0"/>
              <a:cs typeface="Arial" panose="020B0604020202020204" pitchFamily="34" charset="0"/>
            </a:rPr>
            <a:t>trình</a:t>
          </a:r>
          <a:endParaRPr lang="en-US" sz="2800" b="1" kern="1200" dirty="0">
            <a:solidFill>
              <a:srgbClr val="FFC000"/>
            </a:solidFill>
            <a:latin typeface="Arial" panose="020B0604020202020204" pitchFamily="34" charset="0"/>
            <a:cs typeface="Arial" panose="020B0604020202020204" pitchFamily="34" charset="0"/>
          </a:endParaRPr>
        </a:p>
      </dsp:txBody>
      <dsp:txXfrm>
        <a:off x="284285" y="274519"/>
        <a:ext cx="5400886" cy="791413"/>
      </dsp:txXfrm>
    </dsp:sp>
    <dsp:sp modelId="{71E5B401-2454-4C34-91BC-3846C326C799}">
      <dsp:nvSpPr>
        <dsp:cNvPr id="0" name=""/>
        <dsp:cNvSpPr/>
      </dsp:nvSpPr>
      <dsp:spPr>
        <a:xfrm>
          <a:off x="438843" y="317667"/>
          <a:ext cx="553989" cy="723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E06CC4-7C0A-4487-8C68-F75BBEC6B0B1}">
      <dsp:nvSpPr>
        <dsp:cNvPr id="0" name=""/>
        <dsp:cNvSpPr/>
      </dsp:nvSpPr>
      <dsp:spPr>
        <a:xfrm>
          <a:off x="284285" y="1270821"/>
          <a:ext cx="5400886" cy="791413"/>
        </a:xfrm>
        <a:prstGeom prst="rect">
          <a:avLst/>
        </a:prstGeom>
        <a:solidFill>
          <a:schemeClr val="lt1">
            <a:alpha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6051"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  </a:t>
          </a:r>
          <a:r>
            <a:rPr lang="en-US" sz="2800" b="1" kern="1200">
              <a:solidFill>
                <a:srgbClr val="7030A0"/>
              </a:solidFill>
              <a:latin typeface="Arial" panose="020B0604020202020204" pitchFamily="34" charset="0"/>
              <a:cs typeface="Arial" panose="020B0604020202020204" pitchFamily="34" charset="0"/>
            </a:rPr>
            <a:t>Sách giáo khoa mới</a:t>
          </a:r>
        </a:p>
      </dsp:txBody>
      <dsp:txXfrm>
        <a:off x="284285" y="1270821"/>
        <a:ext cx="5400886" cy="791413"/>
      </dsp:txXfrm>
    </dsp:sp>
    <dsp:sp modelId="{81A11434-E3AC-4AEA-A4D6-C59337D50A52}">
      <dsp:nvSpPr>
        <dsp:cNvPr id="0" name=""/>
        <dsp:cNvSpPr/>
      </dsp:nvSpPr>
      <dsp:spPr>
        <a:xfrm>
          <a:off x="384413" y="1264946"/>
          <a:ext cx="553989" cy="8309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82E02C-9DB6-48CB-867B-BBC670F2CFB9}">
      <dsp:nvSpPr>
        <dsp:cNvPr id="0" name=""/>
        <dsp:cNvSpPr/>
      </dsp:nvSpPr>
      <dsp:spPr>
        <a:xfrm>
          <a:off x="284285" y="2267123"/>
          <a:ext cx="5400886" cy="791413"/>
        </a:xfrm>
        <a:prstGeom prst="rect">
          <a:avLst/>
        </a:prstGeom>
        <a:solidFill>
          <a:schemeClr val="lt1">
            <a:alpha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6051"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  </a:t>
          </a:r>
          <a:r>
            <a:rPr lang="en-US" sz="2800" b="1" kern="1200">
              <a:solidFill>
                <a:schemeClr val="accent1">
                  <a:lumMod val="75000"/>
                </a:schemeClr>
              </a:solidFill>
              <a:latin typeface="Arial" panose="020B0604020202020204" pitchFamily="34" charset="0"/>
              <a:cs typeface="Arial" panose="020B0604020202020204" pitchFamily="34" charset="0"/>
            </a:rPr>
            <a:t>Phân phối chương trình</a:t>
          </a:r>
        </a:p>
      </dsp:txBody>
      <dsp:txXfrm>
        <a:off x="284285" y="2267123"/>
        <a:ext cx="5400886" cy="791413"/>
      </dsp:txXfrm>
    </dsp:sp>
    <dsp:sp modelId="{7FE8DE92-4980-4CFB-AA59-9AC56929DE3A}">
      <dsp:nvSpPr>
        <dsp:cNvPr id="0" name=""/>
        <dsp:cNvSpPr/>
      </dsp:nvSpPr>
      <dsp:spPr>
        <a:xfrm>
          <a:off x="345839" y="2246066"/>
          <a:ext cx="553989" cy="8309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3FA220-AF93-4A5C-A0BB-DA00CE9D3CF9}">
      <dsp:nvSpPr>
        <dsp:cNvPr id="0" name=""/>
        <dsp:cNvSpPr/>
      </dsp:nvSpPr>
      <dsp:spPr>
        <a:xfrm>
          <a:off x="284285" y="3263421"/>
          <a:ext cx="5400886" cy="791413"/>
        </a:xfrm>
        <a:prstGeom prst="rect">
          <a:avLst/>
        </a:prstGeom>
        <a:solidFill>
          <a:schemeClr val="lt1">
            <a:alpha val="4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6051"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  </a:t>
          </a:r>
          <a:r>
            <a:rPr lang="en-US" sz="2800" b="1" kern="1200">
              <a:solidFill>
                <a:schemeClr val="accent3">
                  <a:lumMod val="75000"/>
                </a:schemeClr>
              </a:solidFill>
              <a:latin typeface="Arial" panose="020B0604020202020204" pitchFamily="34" charset="0"/>
              <a:cs typeface="Arial" panose="020B0604020202020204" pitchFamily="34" charset="0"/>
            </a:rPr>
            <a:t>Hình thức kiểm tra</a:t>
          </a:r>
        </a:p>
      </dsp:txBody>
      <dsp:txXfrm>
        <a:off x="284285" y="3263421"/>
        <a:ext cx="5400886" cy="791413"/>
      </dsp:txXfrm>
    </dsp:sp>
    <dsp:sp modelId="{46034008-4553-4323-B860-707642E439D8}">
      <dsp:nvSpPr>
        <dsp:cNvPr id="0" name=""/>
        <dsp:cNvSpPr/>
      </dsp:nvSpPr>
      <dsp:spPr>
        <a:xfrm>
          <a:off x="375078" y="3202081"/>
          <a:ext cx="553989" cy="8309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C40FD4-49E5-45F4-9F5F-D127674F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97B86CE-7533-4591-A533-3B285CBFB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42818B-C764-43FB-9100-6BE58FDE1954}" type="datetimeFigureOut">
              <a:rPr lang="en-US" smtClean="0"/>
              <a:t>6/15/2021</a:t>
            </a:fld>
            <a:endParaRPr lang="en-US" dirty="0"/>
          </a:p>
        </p:txBody>
      </p:sp>
      <p:sp>
        <p:nvSpPr>
          <p:cNvPr id="4" name="Footer Placeholder 3">
            <a:extLst>
              <a:ext uri="{FF2B5EF4-FFF2-40B4-BE49-F238E27FC236}">
                <a16:creationId xmlns:a16="http://schemas.microsoft.com/office/drawing/2014/main" id="{6697BB4A-C2FA-48DD-9F31-664DF2C9F7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540AB79-C081-43E8-B49C-BA9D38FCF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5F1E10-4074-4DC3-8E35-9146BD1FD828}" type="slidenum">
              <a:rPr lang="en-US" smtClean="0"/>
              <a:t>‹#›</a:t>
            </a:fld>
            <a:endParaRPr lang="en-US" dirty="0"/>
          </a:p>
        </p:txBody>
      </p:sp>
    </p:spTree>
    <p:extLst>
      <p:ext uri="{BB962C8B-B14F-4D97-AF65-F5344CB8AC3E}">
        <p14:creationId xmlns:p14="http://schemas.microsoft.com/office/powerpoint/2010/main" val="298881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BC4BE-0D73-E240-8B38-104FAC465A91}" type="datetimeFigureOut">
              <a:rPr lang="en-US" smtClean="0"/>
              <a:t>6/15/2021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C15C5-0688-5345-99FC-721E08AD15D5}" type="slidenum">
              <a:rPr lang="en-US" smtClean="0"/>
              <a:t>‹#›</a:t>
            </a:fld>
            <a:endParaRPr lang="en-US" dirty="0"/>
          </a:p>
        </p:txBody>
      </p:sp>
    </p:spTree>
    <p:extLst>
      <p:ext uri="{BB962C8B-B14F-4D97-AF65-F5344CB8AC3E}">
        <p14:creationId xmlns:p14="http://schemas.microsoft.com/office/powerpoint/2010/main" val="42768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2</a:t>
            </a:fld>
            <a:endParaRPr lang="en-US" dirty="0"/>
          </a:p>
        </p:txBody>
      </p:sp>
    </p:spTree>
    <p:extLst>
      <p:ext uri="{BB962C8B-B14F-4D97-AF65-F5344CB8AC3E}">
        <p14:creationId xmlns:p14="http://schemas.microsoft.com/office/powerpoint/2010/main" val="1131116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7</a:t>
            </a:fld>
            <a:endParaRPr lang="en-US" dirty="0"/>
          </a:p>
        </p:txBody>
      </p:sp>
    </p:spTree>
    <p:extLst>
      <p:ext uri="{BB962C8B-B14F-4D97-AF65-F5344CB8AC3E}">
        <p14:creationId xmlns:p14="http://schemas.microsoft.com/office/powerpoint/2010/main" val="312103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8</a:t>
            </a:fld>
            <a:endParaRPr lang="en-US" dirty="0"/>
          </a:p>
        </p:txBody>
      </p:sp>
    </p:spTree>
    <p:extLst>
      <p:ext uri="{BB962C8B-B14F-4D97-AF65-F5344CB8AC3E}">
        <p14:creationId xmlns:p14="http://schemas.microsoft.com/office/powerpoint/2010/main" val="1297207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30</a:t>
            </a:fld>
            <a:endParaRPr lang="en-US" dirty="0"/>
          </a:p>
        </p:txBody>
      </p:sp>
    </p:spTree>
    <p:extLst>
      <p:ext uri="{BB962C8B-B14F-4D97-AF65-F5344CB8AC3E}">
        <p14:creationId xmlns:p14="http://schemas.microsoft.com/office/powerpoint/2010/main" val="277730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8801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002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4520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400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8416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5835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1363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8175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56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565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874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396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96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66389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197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1870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6/15/2021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938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tx1"/>
          </a:fgClr>
          <a:bgClr>
            <a:schemeClr val="tx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6/15/2021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9767075"/>
      </p:ext>
    </p:extLst>
  </p:cSld>
  <p:clrMap bg1="dk1" tx1="lt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5.jpeg"/><Relationship Id="rId7" Type="http://schemas.openxmlformats.org/officeDocument/2006/relationships/diagramData" Target="../diagrams/data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11" Type="http://schemas.microsoft.com/office/2007/relationships/diagramDrawing" Target="../diagrams/drawing1.xml"/><Relationship Id="rId5" Type="http://schemas.openxmlformats.org/officeDocument/2006/relationships/image" Target="../media/image17.jpeg"/><Relationship Id="rId10" Type="http://schemas.openxmlformats.org/officeDocument/2006/relationships/diagramColors" Target="../diagrams/colors1.xml"/><Relationship Id="rId4" Type="http://schemas.openxmlformats.org/officeDocument/2006/relationships/image" Target="../media/image16.jpeg"/><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Public engagement and science communication: A waste of time? | Earlham  Institute">
            <a:extLst>
              <a:ext uri="{FF2B5EF4-FFF2-40B4-BE49-F238E27FC236}">
                <a16:creationId xmlns:a16="http://schemas.microsoft.com/office/drawing/2014/main" id="{BCA14610-C499-4058-A233-40378C455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5" y="177086"/>
            <a:ext cx="12051730" cy="66809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Harvey Weinstein in Science - On the Road in the City (Group 3)">
            <a:extLst>
              <a:ext uri="{FF2B5EF4-FFF2-40B4-BE49-F238E27FC236}">
                <a16:creationId xmlns:a16="http://schemas.microsoft.com/office/drawing/2014/main" id="{7224B83D-5285-4FE6-A715-33C6CA4BA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848" y="2245396"/>
            <a:ext cx="7826026" cy="2874668"/>
          </a:xfrm>
          <a:prstGeom prst="rect">
            <a:avLst/>
          </a:prstGeom>
          <a:solidFill>
            <a:schemeClr val="accent1">
              <a:lumMod val="60000"/>
              <a:lumOff val="40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angle: Diagonal Corners Snipped 2">
            <a:extLst>
              <a:ext uri="{FF2B5EF4-FFF2-40B4-BE49-F238E27FC236}">
                <a16:creationId xmlns:a16="http://schemas.microsoft.com/office/drawing/2014/main" id="{37636C3A-8F6A-4492-B71F-712C8100BF58}"/>
              </a:ext>
            </a:extLst>
          </p:cNvPr>
          <p:cNvSpPr/>
          <p:nvPr/>
        </p:nvSpPr>
        <p:spPr>
          <a:xfrm>
            <a:off x="2813957" y="591095"/>
            <a:ext cx="6291943" cy="1274618"/>
          </a:xfrm>
          <a:prstGeom prst="snip2DiagRect">
            <a:avLst/>
          </a:prstGeom>
          <a:solidFill>
            <a:schemeClr val="accent3">
              <a:lumMod val="60000"/>
              <a:lumOff val="40000"/>
            </a:schemeClr>
          </a:solidFill>
          <a:ln w="76200">
            <a:noFill/>
            <a:prstDash val="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ỦY BAN NHÂN DÂN QUẬN I</a:t>
            </a:r>
          </a:p>
          <a:p>
            <a:pPr algn="ctr"/>
            <a:r>
              <a:rPr lang="en-US" sz="2800" b="1" dirty="0">
                <a:solidFill>
                  <a:srgbClr val="FF0000"/>
                </a:solidFill>
                <a:latin typeface="Arial" panose="020B0604020202020204" pitchFamily="34" charset="0"/>
                <a:cs typeface="Arial" panose="020B0604020202020204" pitchFamily="34" charset="0"/>
              </a:rPr>
              <a:t>PHÒNG GIÁO DỤC VÀ ĐÀO TẠO</a:t>
            </a:r>
          </a:p>
        </p:txBody>
      </p:sp>
      <p:sp>
        <p:nvSpPr>
          <p:cNvPr id="5" name="TextBox 4">
            <a:extLst>
              <a:ext uri="{FF2B5EF4-FFF2-40B4-BE49-F238E27FC236}">
                <a16:creationId xmlns:a16="http://schemas.microsoft.com/office/drawing/2014/main" id="{C6A384E4-9E67-45DF-9A65-FFE030F74BF8}"/>
              </a:ext>
            </a:extLst>
          </p:cNvPr>
          <p:cNvSpPr txBox="1"/>
          <p:nvPr/>
        </p:nvSpPr>
        <p:spPr>
          <a:xfrm>
            <a:off x="4907477" y="5668475"/>
            <a:ext cx="6513130" cy="46166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HỘI ĐỒNG BỘ MÔN: KHOA HỌC TỰ NHIÊN</a:t>
            </a:r>
          </a:p>
        </p:txBody>
      </p:sp>
    </p:spTree>
    <p:extLst>
      <p:ext uri="{BB962C8B-B14F-4D97-AF65-F5344CB8AC3E}">
        <p14:creationId xmlns:p14="http://schemas.microsoft.com/office/powerpoint/2010/main" val="1747292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Những điểm mới trong Chương trình, sách giáo khoa giáo dục phổ thông năm  2018 so với Chương trình giáo dục phổ thông năm 2006.">
            <a:extLst>
              <a:ext uri="{FF2B5EF4-FFF2-40B4-BE49-F238E27FC236}">
                <a16:creationId xmlns:a16="http://schemas.microsoft.com/office/drawing/2014/main" id="{B5E753CE-8DF2-4309-9F01-CB6739303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107" y="1683326"/>
            <a:ext cx="7107380" cy="47036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ực trạng giáo dục tiểu học và giải pháp triển khai chương trình giáo dục  phổ thông mới | Diễn đàn BigSchool">
            <a:extLst>
              <a:ext uri="{FF2B5EF4-FFF2-40B4-BE49-F238E27FC236}">
                <a16:creationId xmlns:a16="http://schemas.microsoft.com/office/drawing/2014/main" id="{5054D7E0-5D4F-49D0-8C0D-7C918073E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506" y="1596240"/>
            <a:ext cx="7564581" cy="470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20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5C460C2-30FC-4B15-B6DC-DEFE29BA816C}"/>
              </a:ext>
            </a:extLst>
          </p:cNvPr>
          <p:cNvPicPr>
            <a:picLocks noChangeAspect="1"/>
          </p:cNvPicPr>
          <p:nvPr/>
        </p:nvPicPr>
        <p:blipFill>
          <a:blip r:embed="rId3"/>
          <a:stretch>
            <a:fillRect/>
          </a:stretch>
        </p:blipFill>
        <p:spPr>
          <a:xfrm>
            <a:off x="2808845" y="1885452"/>
            <a:ext cx="3139778" cy="3708400"/>
          </a:xfrm>
          <a:prstGeom prst="rect">
            <a:avLst/>
          </a:prstGeom>
        </p:spPr>
      </p:pic>
      <p:pic>
        <p:nvPicPr>
          <p:cNvPr id="15" name="Picture 14">
            <a:extLst>
              <a:ext uri="{FF2B5EF4-FFF2-40B4-BE49-F238E27FC236}">
                <a16:creationId xmlns:a16="http://schemas.microsoft.com/office/drawing/2014/main" id="{E1EF8ADE-A3F6-47CA-B2FB-FC0D233270DD}"/>
              </a:ext>
            </a:extLst>
          </p:cNvPr>
          <p:cNvPicPr>
            <a:picLocks noChangeAspect="1"/>
          </p:cNvPicPr>
          <p:nvPr/>
        </p:nvPicPr>
        <p:blipFill>
          <a:blip r:embed="rId4"/>
          <a:stretch>
            <a:fillRect/>
          </a:stretch>
        </p:blipFill>
        <p:spPr>
          <a:xfrm>
            <a:off x="-37110" y="1264148"/>
            <a:ext cx="2971765" cy="3660638"/>
          </a:xfrm>
          <a:prstGeom prst="rect">
            <a:avLst/>
          </a:prstGeom>
        </p:spPr>
      </p:pic>
      <p:pic>
        <p:nvPicPr>
          <p:cNvPr id="17" name="Picture 16">
            <a:extLst>
              <a:ext uri="{FF2B5EF4-FFF2-40B4-BE49-F238E27FC236}">
                <a16:creationId xmlns:a16="http://schemas.microsoft.com/office/drawing/2014/main" id="{6066853C-A205-4229-B50A-D35C50A483C9}"/>
              </a:ext>
            </a:extLst>
          </p:cNvPr>
          <p:cNvPicPr>
            <a:picLocks noChangeAspect="1"/>
          </p:cNvPicPr>
          <p:nvPr/>
        </p:nvPicPr>
        <p:blipFill>
          <a:blip r:embed="rId5"/>
          <a:stretch>
            <a:fillRect/>
          </a:stretch>
        </p:blipFill>
        <p:spPr>
          <a:xfrm>
            <a:off x="5942955" y="2569192"/>
            <a:ext cx="3075897" cy="3660638"/>
          </a:xfrm>
          <a:prstGeom prst="rect">
            <a:avLst/>
          </a:prstGeom>
        </p:spPr>
      </p:pic>
      <p:pic>
        <p:nvPicPr>
          <p:cNvPr id="19" name="Picture 18">
            <a:extLst>
              <a:ext uri="{FF2B5EF4-FFF2-40B4-BE49-F238E27FC236}">
                <a16:creationId xmlns:a16="http://schemas.microsoft.com/office/drawing/2014/main" id="{43D32281-8F2A-4680-9D56-497EF7A46E22}"/>
              </a:ext>
            </a:extLst>
          </p:cNvPr>
          <p:cNvPicPr>
            <a:picLocks noChangeAspect="1"/>
          </p:cNvPicPr>
          <p:nvPr/>
        </p:nvPicPr>
        <p:blipFill>
          <a:blip r:embed="rId6"/>
          <a:stretch>
            <a:fillRect/>
          </a:stretch>
        </p:blipFill>
        <p:spPr>
          <a:xfrm>
            <a:off x="9018852" y="3163740"/>
            <a:ext cx="3100824" cy="3763533"/>
          </a:xfrm>
          <a:prstGeom prst="rect">
            <a:avLst/>
          </a:prstGeom>
        </p:spPr>
      </p:pic>
      <p:grpSp>
        <p:nvGrpSpPr>
          <p:cNvPr id="4" name="Group 3">
            <a:extLst>
              <a:ext uri="{FF2B5EF4-FFF2-40B4-BE49-F238E27FC236}">
                <a16:creationId xmlns:a16="http://schemas.microsoft.com/office/drawing/2014/main" id="{975B654E-A0DA-474D-B192-0F3A6C02DAEA}"/>
              </a:ext>
            </a:extLst>
          </p:cNvPr>
          <p:cNvGrpSpPr/>
          <p:nvPr/>
        </p:nvGrpSpPr>
        <p:grpSpPr>
          <a:xfrm>
            <a:off x="2934655" y="40738"/>
            <a:ext cx="8453781" cy="1427844"/>
            <a:chOff x="2934655" y="40738"/>
            <a:chExt cx="8453781" cy="1315978"/>
          </a:xfrm>
          <a:solidFill>
            <a:srgbClr val="FFC000"/>
          </a:solidFill>
        </p:grpSpPr>
        <p:sp>
          <p:nvSpPr>
            <p:cNvPr id="3" name="Double Wave 2">
              <a:extLst>
                <a:ext uri="{FF2B5EF4-FFF2-40B4-BE49-F238E27FC236}">
                  <a16:creationId xmlns:a16="http://schemas.microsoft.com/office/drawing/2014/main" id="{0373750B-62D8-4501-BDA4-696EBF945C5B}"/>
                </a:ext>
              </a:extLst>
            </p:cNvPr>
            <p:cNvSpPr/>
            <p:nvPr/>
          </p:nvSpPr>
          <p:spPr>
            <a:xfrm>
              <a:off x="2934655" y="40738"/>
              <a:ext cx="8453781" cy="1315978"/>
            </a:xfrm>
            <a:prstGeom prst="doubleWav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6B4A39-4F32-4218-B0F2-E895A4697606}"/>
                </a:ext>
              </a:extLst>
            </p:cNvPr>
            <p:cNvSpPr txBox="1"/>
            <p:nvPr/>
          </p:nvSpPr>
          <p:spPr>
            <a:xfrm>
              <a:off x="3031638" y="305004"/>
              <a:ext cx="8356798" cy="879356"/>
            </a:xfrm>
            <a:prstGeom prst="rect">
              <a:avLst/>
            </a:prstGeom>
            <a:grpFill/>
          </p:spPr>
          <p:txBody>
            <a:bodyPr wrap="square" rtlCol="0">
              <a:spAutoFit/>
            </a:bodyPr>
            <a:lstStyle/>
            <a:p>
              <a:pPr algn="ctr"/>
              <a:r>
                <a:rPr lang="en-US" sz="2800">
                  <a:solidFill>
                    <a:schemeClr val="bg2"/>
                  </a:solidFill>
                  <a:latin typeface="Arial" panose="020B0604020202020204" pitchFamily="34" charset="0"/>
                  <a:cs typeface="Arial" panose="020B0604020202020204" pitchFamily="34" charset="0"/>
                </a:rPr>
                <a:t>1. CHƯƠNG TRÌNH MÔN KHTN GÓP PHẦN HÌNH THÀNH VÀ PHÁT TRIỂN CÁC PHẨM CHẤT </a:t>
              </a:r>
            </a:p>
          </p:txBody>
        </p:sp>
      </p:grpSp>
    </p:spTree>
    <p:extLst>
      <p:ext uri="{BB962C8B-B14F-4D97-AF65-F5344CB8AC3E}">
        <p14:creationId xmlns:p14="http://schemas.microsoft.com/office/powerpoint/2010/main" val="1310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39ED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2D02E-5575-4FD1-A758-B9C9E5790DAD}"/>
              </a:ext>
            </a:extLst>
          </p:cNvPr>
          <p:cNvPicPr>
            <a:picLocks noChangeAspect="1"/>
          </p:cNvPicPr>
          <p:nvPr/>
        </p:nvPicPr>
        <p:blipFill>
          <a:blip r:embed="rId2"/>
          <a:stretch>
            <a:fillRect/>
          </a:stretch>
        </p:blipFill>
        <p:spPr>
          <a:xfrm>
            <a:off x="0" y="1136030"/>
            <a:ext cx="6400426" cy="5535286"/>
          </a:xfrm>
          <a:prstGeom prst="rect">
            <a:avLst/>
          </a:prstGeom>
        </p:spPr>
      </p:pic>
      <p:pic>
        <p:nvPicPr>
          <p:cNvPr id="9" name="Picture 8">
            <a:extLst>
              <a:ext uri="{FF2B5EF4-FFF2-40B4-BE49-F238E27FC236}">
                <a16:creationId xmlns:a16="http://schemas.microsoft.com/office/drawing/2014/main" id="{1B217227-FCD0-446A-9A13-65999227F7F4}"/>
              </a:ext>
            </a:extLst>
          </p:cNvPr>
          <p:cNvPicPr>
            <a:picLocks noChangeAspect="1"/>
          </p:cNvPicPr>
          <p:nvPr/>
        </p:nvPicPr>
        <p:blipFill rotWithShape="1">
          <a:blip r:embed="rId3"/>
          <a:srcRect t="40003"/>
          <a:stretch/>
        </p:blipFill>
        <p:spPr>
          <a:xfrm>
            <a:off x="5514108" y="3532910"/>
            <a:ext cx="6580909" cy="2487020"/>
          </a:xfrm>
          <a:prstGeom prst="rect">
            <a:avLst/>
          </a:prstGeom>
        </p:spPr>
      </p:pic>
      <p:sp>
        <p:nvSpPr>
          <p:cNvPr id="2" name="Double Wave 1">
            <a:extLst>
              <a:ext uri="{FF2B5EF4-FFF2-40B4-BE49-F238E27FC236}">
                <a16:creationId xmlns:a16="http://schemas.microsoft.com/office/drawing/2014/main" id="{75CC84B5-1132-4760-B5B2-C66A726BC5F2}"/>
              </a:ext>
            </a:extLst>
          </p:cNvPr>
          <p:cNvSpPr/>
          <p:nvPr/>
        </p:nvSpPr>
        <p:spPr>
          <a:xfrm>
            <a:off x="4059382" y="186684"/>
            <a:ext cx="6580909" cy="1080634"/>
          </a:xfrm>
          <a:prstGeom prst="doubleWave">
            <a:avLst>
              <a:gd name="adj1" fmla="val 6250"/>
              <a:gd name="adj2" fmla="val -36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2"/>
                </a:solidFill>
                <a:latin typeface="Arial" panose="020B0604020202020204" pitchFamily="34" charset="0"/>
                <a:cs typeface="Arial" panose="020B0604020202020204" pitchFamily="34" charset="0"/>
              </a:rPr>
              <a:t>2. NĂNG LỰC KHOA HỌC TỰ NHIÊN</a:t>
            </a:r>
          </a:p>
        </p:txBody>
      </p:sp>
    </p:spTree>
    <p:extLst>
      <p:ext uri="{BB962C8B-B14F-4D97-AF65-F5344CB8AC3E}">
        <p14:creationId xmlns:p14="http://schemas.microsoft.com/office/powerpoint/2010/main" val="215076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39ED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5171DA-9A73-4128-9DC6-064EFCACEBE2}"/>
              </a:ext>
            </a:extLst>
          </p:cNvPr>
          <p:cNvPicPr>
            <a:picLocks noChangeAspect="1"/>
          </p:cNvPicPr>
          <p:nvPr/>
        </p:nvPicPr>
        <p:blipFill>
          <a:blip r:embed="rId2"/>
          <a:stretch>
            <a:fillRect/>
          </a:stretch>
        </p:blipFill>
        <p:spPr>
          <a:xfrm>
            <a:off x="0" y="3921007"/>
            <a:ext cx="6594882" cy="1883328"/>
          </a:xfrm>
          <a:prstGeom prst="rect">
            <a:avLst/>
          </a:prstGeom>
        </p:spPr>
      </p:pic>
      <p:pic>
        <p:nvPicPr>
          <p:cNvPr id="13" name="Picture 12">
            <a:extLst>
              <a:ext uri="{FF2B5EF4-FFF2-40B4-BE49-F238E27FC236}">
                <a16:creationId xmlns:a16="http://schemas.microsoft.com/office/drawing/2014/main" id="{C39B9E92-ECC3-422E-AF25-B88AD38D9A06}"/>
              </a:ext>
            </a:extLst>
          </p:cNvPr>
          <p:cNvPicPr>
            <a:picLocks noChangeAspect="1"/>
          </p:cNvPicPr>
          <p:nvPr/>
        </p:nvPicPr>
        <p:blipFill>
          <a:blip r:embed="rId3"/>
          <a:stretch>
            <a:fillRect/>
          </a:stretch>
        </p:blipFill>
        <p:spPr>
          <a:xfrm>
            <a:off x="5867401" y="5043822"/>
            <a:ext cx="6315568" cy="1814178"/>
          </a:xfrm>
          <a:prstGeom prst="rect">
            <a:avLst/>
          </a:prstGeom>
        </p:spPr>
      </p:pic>
      <p:pic>
        <p:nvPicPr>
          <p:cNvPr id="7" name="Picture 6">
            <a:extLst>
              <a:ext uri="{FF2B5EF4-FFF2-40B4-BE49-F238E27FC236}">
                <a16:creationId xmlns:a16="http://schemas.microsoft.com/office/drawing/2014/main" id="{A499924A-947C-48D6-9873-1FE703BEBD11}"/>
              </a:ext>
            </a:extLst>
          </p:cNvPr>
          <p:cNvPicPr>
            <a:picLocks noChangeAspect="1"/>
          </p:cNvPicPr>
          <p:nvPr/>
        </p:nvPicPr>
        <p:blipFill>
          <a:blip r:embed="rId4"/>
          <a:stretch>
            <a:fillRect/>
          </a:stretch>
        </p:blipFill>
        <p:spPr>
          <a:xfrm>
            <a:off x="16079" y="1224315"/>
            <a:ext cx="6562724" cy="1883328"/>
          </a:xfrm>
          <a:prstGeom prst="rect">
            <a:avLst/>
          </a:prstGeom>
        </p:spPr>
      </p:pic>
      <p:pic>
        <p:nvPicPr>
          <p:cNvPr id="15" name="Picture 14">
            <a:extLst>
              <a:ext uri="{FF2B5EF4-FFF2-40B4-BE49-F238E27FC236}">
                <a16:creationId xmlns:a16="http://schemas.microsoft.com/office/drawing/2014/main" id="{470CB73B-0DDD-4A90-B083-36219B245B69}"/>
              </a:ext>
            </a:extLst>
          </p:cNvPr>
          <p:cNvPicPr>
            <a:picLocks noChangeAspect="1"/>
          </p:cNvPicPr>
          <p:nvPr/>
        </p:nvPicPr>
        <p:blipFill>
          <a:blip r:embed="rId5"/>
          <a:stretch>
            <a:fillRect/>
          </a:stretch>
        </p:blipFill>
        <p:spPr>
          <a:xfrm>
            <a:off x="5867401" y="2676273"/>
            <a:ext cx="6324599" cy="1806141"/>
          </a:xfrm>
          <a:prstGeom prst="rect">
            <a:avLst/>
          </a:prstGeom>
        </p:spPr>
      </p:pic>
      <p:sp>
        <p:nvSpPr>
          <p:cNvPr id="2" name="Wave 1">
            <a:extLst>
              <a:ext uri="{FF2B5EF4-FFF2-40B4-BE49-F238E27FC236}">
                <a16:creationId xmlns:a16="http://schemas.microsoft.com/office/drawing/2014/main" id="{80D97ED9-45D6-4B77-A401-E65987C46225}"/>
              </a:ext>
            </a:extLst>
          </p:cNvPr>
          <p:cNvSpPr/>
          <p:nvPr/>
        </p:nvSpPr>
        <p:spPr>
          <a:xfrm>
            <a:off x="3593177" y="221399"/>
            <a:ext cx="5971251" cy="883015"/>
          </a:xfrm>
          <a:prstGeom prst="wav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2"/>
                </a:solidFill>
                <a:latin typeface="Arial" panose="020B0604020202020204" pitchFamily="34" charset="0"/>
                <a:cs typeface="Arial" panose="020B0604020202020204" pitchFamily="34" charset="0"/>
              </a:rPr>
              <a:t>3. CÁC CHỦ ĐỀ NỘI DUNG</a:t>
            </a:r>
          </a:p>
        </p:txBody>
      </p:sp>
    </p:spTree>
    <p:extLst>
      <p:ext uri="{BB962C8B-B14F-4D97-AF65-F5344CB8AC3E}">
        <p14:creationId xmlns:p14="http://schemas.microsoft.com/office/powerpoint/2010/main" val="265170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39ED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8B83641-9577-4E87-82ED-5126C5EBAF01}"/>
              </a:ext>
            </a:extLst>
          </p:cNvPr>
          <p:cNvPicPr>
            <a:picLocks noChangeAspect="1"/>
          </p:cNvPicPr>
          <p:nvPr/>
        </p:nvPicPr>
        <p:blipFill>
          <a:blip r:embed="rId2"/>
          <a:stretch>
            <a:fillRect/>
          </a:stretch>
        </p:blipFill>
        <p:spPr>
          <a:xfrm>
            <a:off x="9857348" y="1737042"/>
            <a:ext cx="2190750" cy="4857750"/>
          </a:xfrm>
          <a:prstGeom prst="rect">
            <a:avLst/>
          </a:prstGeom>
        </p:spPr>
      </p:pic>
      <p:pic>
        <p:nvPicPr>
          <p:cNvPr id="25" name="Picture 24">
            <a:extLst>
              <a:ext uri="{FF2B5EF4-FFF2-40B4-BE49-F238E27FC236}">
                <a16:creationId xmlns:a16="http://schemas.microsoft.com/office/drawing/2014/main" id="{7D2A4079-B5FB-4EBB-8ADA-3ED0CF009FAB}"/>
              </a:ext>
            </a:extLst>
          </p:cNvPr>
          <p:cNvPicPr>
            <a:picLocks noChangeAspect="1"/>
          </p:cNvPicPr>
          <p:nvPr/>
        </p:nvPicPr>
        <p:blipFill>
          <a:blip r:embed="rId3"/>
          <a:stretch>
            <a:fillRect/>
          </a:stretch>
        </p:blipFill>
        <p:spPr>
          <a:xfrm>
            <a:off x="943025" y="1727517"/>
            <a:ext cx="2171700" cy="4867275"/>
          </a:xfrm>
          <a:prstGeom prst="rect">
            <a:avLst/>
          </a:prstGeom>
        </p:spPr>
      </p:pic>
      <p:pic>
        <p:nvPicPr>
          <p:cNvPr id="29" name="Picture 28">
            <a:extLst>
              <a:ext uri="{FF2B5EF4-FFF2-40B4-BE49-F238E27FC236}">
                <a16:creationId xmlns:a16="http://schemas.microsoft.com/office/drawing/2014/main" id="{0E2D7A5B-7A5A-427C-961E-AE6172D1F92B}"/>
              </a:ext>
            </a:extLst>
          </p:cNvPr>
          <p:cNvPicPr>
            <a:picLocks noChangeAspect="1"/>
          </p:cNvPicPr>
          <p:nvPr/>
        </p:nvPicPr>
        <p:blipFill>
          <a:blip r:embed="rId4"/>
          <a:stretch>
            <a:fillRect/>
          </a:stretch>
        </p:blipFill>
        <p:spPr>
          <a:xfrm>
            <a:off x="3908901" y="1717992"/>
            <a:ext cx="2114550" cy="4876800"/>
          </a:xfrm>
          <a:prstGeom prst="rect">
            <a:avLst/>
          </a:prstGeom>
        </p:spPr>
      </p:pic>
      <p:pic>
        <p:nvPicPr>
          <p:cNvPr id="31" name="Picture 30">
            <a:extLst>
              <a:ext uri="{FF2B5EF4-FFF2-40B4-BE49-F238E27FC236}">
                <a16:creationId xmlns:a16="http://schemas.microsoft.com/office/drawing/2014/main" id="{B754AC95-1C17-4DE4-8756-71A6BABE03FA}"/>
              </a:ext>
            </a:extLst>
          </p:cNvPr>
          <p:cNvPicPr>
            <a:picLocks noChangeAspect="1"/>
          </p:cNvPicPr>
          <p:nvPr/>
        </p:nvPicPr>
        <p:blipFill>
          <a:blip r:embed="rId5"/>
          <a:stretch>
            <a:fillRect/>
          </a:stretch>
        </p:blipFill>
        <p:spPr>
          <a:xfrm>
            <a:off x="6948622" y="1727517"/>
            <a:ext cx="2047875" cy="4895850"/>
          </a:xfrm>
          <a:prstGeom prst="rect">
            <a:avLst/>
          </a:prstGeom>
        </p:spPr>
      </p:pic>
      <p:pic>
        <p:nvPicPr>
          <p:cNvPr id="5" name="Picture 4">
            <a:extLst>
              <a:ext uri="{FF2B5EF4-FFF2-40B4-BE49-F238E27FC236}">
                <a16:creationId xmlns:a16="http://schemas.microsoft.com/office/drawing/2014/main" id="{0FBCA181-8B60-41BF-905F-09B62A4F276C}"/>
              </a:ext>
            </a:extLst>
          </p:cNvPr>
          <p:cNvPicPr>
            <a:picLocks noChangeAspect="1"/>
          </p:cNvPicPr>
          <p:nvPr/>
        </p:nvPicPr>
        <p:blipFill>
          <a:blip r:embed="rId6"/>
          <a:stretch>
            <a:fillRect/>
          </a:stretch>
        </p:blipFill>
        <p:spPr>
          <a:xfrm>
            <a:off x="164804" y="1407160"/>
            <a:ext cx="1119087" cy="884028"/>
          </a:xfrm>
          <a:prstGeom prst="rect">
            <a:avLst/>
          </a:prstGeom>
        </p:spPr>
      </p:pic>
      <p:pic>
        <p:nvPicPr>
          <p:cNvPr id="13" name="Picture 12">
            <a:extLst>
              <a:ext uri="{FF2B5EF4-FFF2-40B4-BE49-F238E27FC236}">
                <a16:creationId xmlns:a16="http://schemas.microsoft.com/office/drawing/2014/main" id="{0EC9ACF1-E3A2-43D5-9999-D0AFD943920A}"/>
              </a:ext>
            </a:extLst>
          </p:cNvPr>
          <p:cNvPicPr>
            <a:picLocks noChangeAspect="1"/>
          </p:cNvPicPr>
          <p:nvPr/>
        </p:nvPicPr>
        <p:blipFill>
          <a:blip r:embed="rId7"/>
          <a:stretch>
            <a:fillRect/>
          </a:stretch>
        </p:blipFill>
        <p:spPr>
          <a:xfrm>
            <a:off x="6164323" y="1420921"/>
            <a:ext cx="1149663" cy="859790"/>
          </a:xfrm>
          <a:prstGeom prst="rect">
            <a:avLst/>
          </a:prstGeom>
        </p:spPr>
      </p:pic>
      <p:pic>
        <p:nvPicPr>
          <p:cNvPr id="15" name="Picture 14">
            <a:extLst>
              <a:ext uri="{FF2B5EF4-FFF2-40B4-BE49-F238E27FC236}">
                <a16:creationId xmlns:a16="http://schemas.microsoft.com/office/drawing/2014/main" id="{96CE6AF5-4795-40C9-AC87-B0BC0711FAFC}"/>
              </a:ext>
            </a:extLst>
          </p:cNvPr>
          <p:cNvPicPr>
            <a:picLocks noChangeAspect="1"/>
          </p:cNvPicPr>
          <p:nvPr/>
        </p:nvPicPr>
        <p:blipFill>
          <a:blip r:embed="rId8"/>
          <a:stretch>
            <a:fillRect/>
          </a:stretch>
        </p:blipFill>
        <p:spPr>
          <a:xfrm>
            <a:off x="3108264" y="1396683"/>
            <a:ext cx="1241348" cy="884028"/>
          </a:xfrm>
          <a:prstGeom prst="rect">
            <a:avLst/>
          </a:prstGeom>
        </p:spPr>
      </p:pic>
      <p:pic>
        <p:nvPicPr>
          <p:cNvPr id="17" name="Picture 16">
            <a:extLst>
              <a:ext uri="{FF2B5EF4-FFF2-40B4-BE49-F238E27FC236}">
                <a16:creationId xmlns:a16="http://schemas.microsoft.com/office/drawing/2014/main" id="{74128570-329D-4A2D-9FA3-CB7C72516C8E}"/>
              </a:ext>
            </a:extLst>
          </p:cNvPr>
          <p:cNvPicPr>
            <a:picLocks noChangeAspect="1"/>
          </p:cNvPicPr>
          <p:nvPr/>
        </p:nvPicPr>
        <p:blipFill>
          <a:blip r:embed="rId9"/>
          <a:stretch>
            <a:fillRect/>
          </a:stretch>
        </p:blipFill>
        <p:spPr>
          <a:xfrm>
            <a:off x="9178972" y="1396683"/>
            <a:ext cx="1106915" cy="859790"/>
          </a:xfrm>
          <a:prstGeom prst="rect">
            <a:avLst/>
          </a:prstGeom>
        </p:spPr>
      </p:pic>
      <p:sp>
        <p:nvSpPr>
          <p:cNvPr id="2" name="Wave 1">
            <a:extLst>
              <a:ext uri="{FF2B5EF4-FFF2-40B4-BE49-F238E27FC236}">
                <a16:creationId xmlns:a16="http://schemas.microsoft.com/office/drawing/2014/main" id="{3A39605A-AD22-439F-8378-6FEEA4E5A6FB}"/>
              </a:ext>
            </a:extLst>
          </p:cNvPr>
          <p:cNvSpPr/>
          <p:nvPr/>
        </p:nvSpPr>
        <p:spPr>
          <a:xfrm>
            <a:off x="2201599" y="83222"/>
            <a:ext cx="7815237" cy="1323938"/>
          </a:xfrm>
          <a:prstGeom prst="wave">
            <a:avLst>
              <a:gd name="adj1" fmla="val 12500"/>
              <a:gd name="adj2" fmla="val -155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2"/>
                </a:solidFill>
                <a:latin typeface="Arial" panose="020B0604020202020204" pitchFamily="34" charset="0"/>
                <a:cs typeface="Arial" panose="020B0604020202020204" pitchFamily="34" charset="0"/>
              </a:rPr>
              <a:t>4. CÁC CHỦ ĐỀ NỘI DUNG THỂ HIỆN QUA CÁC LỚP HỌC</a:t>
            </a:r>
          </a:p>
        </p:txBody>
      </p:sp>
    </p:spTree>
    <p:extLst>
      <p:ext uri="{BB962C8B-B14F-4D97-AF65-F5344CB8AC3E}">
        <p14:creationId xmlns:p14="http://schemas.microsoft.com/office/powerpoint/2010/main" val="168150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Workshops for Kids | Corporate and Community Events | Mad Science">
            <a:extLst>
              <a:ext uri="{FF2B5EF4-FFF2-40B4-BE49-F238E27FC236}">
                <a16:creationId xmlns:a16="http://schemas.microsoft.com/office/drawing/2014/main" id="{1B25614A-99D0-48AB-94A9-148AB3C7E0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205" t="36162"/>
          <a:stretch/>
        </p:blipFill>
        <p:spPr bwMode="auto">
          <a:xfrm>
            <a:off x="1723058" y="2355273"/>
            <a:ext cx="8745883" cy="45027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E4B1186-B0A6-43E5-9AE6-C86D97175297}"/>
              </a:ext>
            </a:extLst>
          </p:cNvPr>
          <p:cNvSpPr/>
          <p:nvPr/>
        </p:nvSpPr>
        <p:spPr>
          <a:xfrm>
            <a:off x="1983490" y="531190"/>
            <a:ext cx="7867796"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rgbClr val="FF0000"/>
                </a:solidFill>
                <a:latin typeface="Arial" panose="020B0604020202020204" pitchFamily="34" charset="0"/>
                <a:cs typeface="Arial" panose="020B0604020202020204" pitchFamily="34" charset="0"/>
              </a:rPr>
              <a:t>Phần II</a:t>
            </a:r>
          </a:p>
          <a:p>
            <a:pPr algn="ctr"/>
            <a:r>
              <a:rPr lang="en-US" sz="5400" b="1">
                <a:ln/>
                <a:solidFill>
                  <a:srgbClr val="FF0000"/>
                </a:solidFill>
                <a:latin typeface="Arial" panose="020B0604020202020204" pitchFamily="34" charset="0"/>
                <a:cs typeface="Arial" panose="020B0604020202020204" pitchFamily="34" charset="0"/>
              </a:rPr>
              <a:t>SÁCH GIÁO KHOA MỚI</a:t>
            </a:r>
          </a:p>
        </p:txBody>
      </p:sp>
    </p:spTree>
    <p:extLst>
      <p:ext uri="{BB962C8B-B14F-4D97-AF65-F5344CB8AC3E}">
        <p14:creationId xmlns:p14="http://schemas.microsoft.com/office/powerpoint/2010/main" val="172698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F8C0-C465-40B1-B565-6045BF08F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0D6BCB-C233-4734-97C6-61D2E16B658C}"/>
              </a:ext>
            </a:extLst>
          </p:cNvPr>
          <p:cNvSpPr>
            <a:spLocks noGrp="1"/>
          </p:cNvSpPr>
          <p:nvPr>
            <p:ph idx="1"/>
          </p:nvPr>
        </p:nvSpPr>
        <p:spPr/>
        <p:txBody>
          <a:bodyPr/>
          <a:lstStyle/>
          <a:p>
            <a:endParaRPr lang="en-US"/>
          </a:p>
        </p:txBody>
      </p:sp>
      <p:pic>
        <p:nvPicPr>
          <p:cNvPr id="3074" name="Picture 2" descr="Khoa học tự nhiên - Sách giáo khoa Chân trời sáng tạo">
            <a:extLst>
              <a:ext uri="{FF2B5EF4-FFF2-40B4-BE49-F238E27FC236}">
                <a16:creationId xmlns:a16="http://schemas.microsoft.com/office/drawing/2014/main" id="{CDA03065-251D-47B7-97AF-D7197AF0D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318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042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4D76F0-4F80-4F76-ACCF-9B007AC7EAD6}"/>
              </a:ext>
            </a:extLst>
          </p:cNvPr>
          <p:cNvSpPr txBox="1"/>
          <p:nvPr/>
        </p:nvSpPr>
        <p:spPr>
          <a:xfrm>
            <a:off x="348386" y="900160"/>
            <a:ext cx="3087541" cy="5324535"/>
          </a:xfrm>
          <a:prstGeom prst="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0"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Arial" panose="020B0604020202020204" pitchFamily="34" charset="0"/>
                <a:cs typeface="Arial" panose="020B0604020202020204" pitchFamily="34" charset="0"/>
              </a:rPr>
              <a:t>Sách</a:t>
            </a:r>
            <a:r>
              <a:rPr lang="vi-VN" sz="2800" b="1" i="0" dirty="0">
                <a:solidFill>
                  <a:srgbClr val="FF0000"/>
                </a:solidFill>
                <a:effectLst/>
                <a:latin typeface="Arial" panose="020B0604020202020204" pitchFamily="34" charset="0"/>
                <a:cs typeface="Arial" panose="020B0604020202020204" pitchFamily="34" charset="0"/>
              </a:rPr>
              <a:t> Khoa học tự nhiên 6 </a:t>
            </a:r>
            <a:endParaRPr lang="en-US" sz="2800" b="1" i="0" dirty="0">
              <a:solidFill>
                <a:srgbClr val="FF0000"/>
              </a:solidFill>
              <a:effectLst/>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S</a:t>
            </a:r>
            <a:r>
              <a:rPr lang="vi-VN" sz="2800" b="0" i="0" dirty="0">
                <a:solidFill>
                  <a:schemeClr val="bg1"/>
                </a:solidFill>
                <a:effectLst/>
                <a:latin typeface="Arial" panose="020B0604020202020204" pitchFamily="34" charset="0"/>
                <a:cs typeface="Arial" panose="020B0604020202020204" pitchFamily="34" charset="0"/>
              </a:rPr>
              <a:t>ử dụng các kênh hình phong phú nhằm hỗ trợ tối đa cho kênh chữ</a:t>
            </a:r>
            <a:r>
              <a:rPr lang="en-US" sz="2800" b="0" i="0" dirty="0">
                <a:solidFill>
                  <a:schemeClr val="bg1"/>
                </a:solidFill>
                <a:effectLst/>
                <a:latin typeface="Arial" panose="020B0604020202020204" pitchFamily="34" charset="0"/>
                <a:cs typeface="Arial" panose="020B0604020202020204" pitchFamily="34" charset="0"/>
              </a:rPr>
              <a:t>.</a:t>
            </a:r>
            <a:r>
              <a:rPr lang="vi-VN" sz="2800" b="0" i="0" dirty="0">
                <a:solidFill>
                  <a:schemeClr val="bg1"/>
                </a:solidFill>
                <a:effectLst/>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C</a:t>
            </a:r>
            <a:r>
              <a:rPr lang="vi-VN" sz="2800" b="0" i="0" dirty="0">
                <a:solidFill>
                  <a:schemeClr val="bg1"/>
                </a:solidFill>
                <a:effectLst/>
                <a:latin typeface="Arial" panose="020B0604020202020204" pitchFamily="34" charset="0"/>
                <a:cs typeface="Arial" panose="020B0604020202020204" pitchFamily="34" charset="0"/>
              </a:rPr>
              <a:t>ác tiến trình hoạt động được mô tả và khái quát hoá bằng hệ thống các logo thống nhất.</a:t>
            </a:r>
            <a:endParaRPr lang="en-US" sz="28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2521CDA-AA9B-4660-B127-120B42309E39}"/>
              </a:ext>
            </a:extLst>
          </p:cNvPr>
          <p:cNvPicPr>
            <a:picLocks noChangeAspect="1"/>
          </p:cNvPicPr>
          <p:nvPr/>
        </p:nvPicPr>
        <p:blipFill>
          <a:blip r:embed="rId2"/>
          <a:stretch>
            <a:fillRect/>
          </a:stretch>
        </p:blipFill>
        <p:spPr>
          <a:xfrm>
            <a:off x="3693356" y="193963"/>
            <a:ext cx="8274949" cy="6470073"/>
          </a:xfrm>
          <a:prstGeom prst="rect">
            <a:avLst/>
          </a:prstGeom>
        </p:spPr>
      </p:pic>
    </p:spTree>
    <p:extLst>
      <p:ext uri="{BB962C8B-B14F-4D97-AF65-F5344CB8AC3E}">
        <p14:creationId xmlns:p14="http://schemas.microsoft.com/office/powerpoint/2010/main" val="126338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645BD-4E64-4727-B4E8-73E665521027}"/>
              </a:ext>
            </a:extLst>
          </p:cNvPr>
          <p:cNvPicPr>
            <a:picLocks noChangeAspect="1"/>
          </p:cNvPicPr>
          <p:nvPr/>
        </p:nvPicPr>
        <p:blipFill>
          <a:blip r:embed="rId2"/>
          <a:stretch>
            <a:fillRect/>
          </a:stretch>
        </p:blipFill>
        <p:spPr>
          <a:xfrm>
            <a:off x="3435926" y="193964"/>
            <a:ext cx="8756073" cy="6664036"/>
          </a:xfrm>
          <a:prstGeom prst="rect">
            <a:avLst/>
          </a:prstGeom>
        </p:spPr>
      </p:pic>
      <p:sp>
        <p:nvSpPr>
          <p:cNvPr id="6" name="TextBox 5">
            <a:extLst>
              <a:ext uri="{FF2B5EF4-FFF2-40B4-BE49-F238E27FC236}">
                <a16:creationId xmlns:a16="http://schemas.microsoft.com/office/drawing/2014/main" id="{43C97083-9093-4DB9-B282-D80AC66A83F6}"/>
              </a:ext>
            </a:extLst>
          </p:cNvPr>
          <p:cNvSpPr txBox="1"/>
          <p:nvPr/>
        </p:nvSpPr>
        <p:spPr>
          <a:xfrm>
            <a:off x="225366" y="1228397"/>
            <a:ext cx="3210560" cy="4832092"/>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2800" b="1">
                <a:solidFill>
                  <a:srgbClr val="FF0000"/>
                </a:solidFill>
                <a:latin typeface="Arial" panose="020B0604020202020204" pitchFamily="34" charset="0"/>
                <a:cs typeface="Arial" panose="020B0604020202020204" pitchFamily="34" charset="0"/>
              </a:rPr>
              <a:t>P</a:t>
            </a:r>
            <a:r>
              <a:rPr lang="vi-VN" sz="2800" b="1" i="0">
                <a:solidFill>
                  <a:srgbClr val="FF0000"/>
                </a:solidFill>
                <a:effectLst/>
                <a:latin typeface="Arial" panose="020B0604020202020204" pitchFamily="34" charset="0"/>
                <a:cs typeface="Arial" panose="020B0604020202020204" pitchFamily="34" charset="0"/>
              </a:rPr>
              <a:t>hương pháp </a:t>
            </a:r>
            <a:endParaRPr lang="en-US" sz="2800" b="1" i="0">
              <a:solidFill>
                <a:srgbClr val="FF0000"/>
              </a:solidFill>
              <a:effectLst/>
              <a:latin typeface="Arial" panose="020B0604020202020204" pitchFamily="34" charset="0"/>
              <a:cs typeface="Arial" panose="020B0604020202020204" pitchFamily="34" charset="0"/>
            </a:endParaRPr>
          </a:p>
          <a:p>
            <a:pPr algn="ctr"/>
            <a:r>
              <a:rPr lang="vi-VN" sz="2800" b="1" i="0">
                <a:solidFill>
                  <a:srgbClr val="FF0000"/>
                </a:solidFill>
                <a:effectLst/>
                <a:latin typeface="Arial" panose="020B0604020202020204" pitchFamily="34" charset="0"/>
                <a:cs typeface="Arial" panose="020B0604020202020204" pitchFamily="34" charset="0"/>
              </a:rPr>
              <a:t>tiếp cận </a:t>
            </a:r>
            <a:endParaRPr lang="en-US" sz="2800" b="1" i="0">
              <a:solidFill>
                <a:srgbClr val="FF0000"/>
              </a:solidFill>
              <a:effectLst/>
              <a:latin typeface="Arial" panose="020B0604020202020204" pitchFamily="34" charset="0"/>
              <a:cs typeface="Arial" panose="020B0604020202020204" pitchFamily="34" charset="0"/>
            </a:endParaRPr>
          </a:p>
          <a:p>
            <a:r>
              <a:rPr lang="vi-VN" sz="2800" b="0" i="0">
                <a:solidFill>
                  <a:schemeClr val="bg1"/>
                </a:solidFill>
                <a:effectLst/>
                <a:latin typeface="Arial" panose="020B0604020202020204" pitchFamily="34" charset="0"/>
                <a:cs typeface="Arial" panose="020B0604020202020204" pitchFamily="34" charset="0"/>
              </a:rPr>
              <a:t>- Tiếp cận học tập qua trải nghiệm, thực tiễn.</a:t>
            </a:r>
            <a:endParaRPr lang="en-US" sz="2800" b="0" i="0">
              <a:solidFill>
                <a:schemeClr val="bg1"/>
              </a:solidFill>
              <a:effectLst/>
              <a:latin typeface="Arial" panose="020B0604020202020204" pitchFamily="34" charset="0"/>
              <a:cs typeface="Arial" panose="020B0604020202020204" pitchFamily="34" charset="0"/>
            </a:endParaRPr>
          </a:p>
          <a:p>
            <a:r>
              <a:rPr lang="vi-VN" sz="2800" b="0" i="0">
                <a:solidFill>
                  <a:schemeClr val="bg1"/>
                </a:solidFill>
                <a:effectLst/>
                <a:latin typeface="Arial" panose="020B0604020202020204" pitchFamily="34" charset="0"/>
                <a:cs typeface="Arial" panose="020B0604020202020204" pitchFamily="34" charset="0"/>
              </a:rPr>
              <a:t>- Tiếp cận hoạt động – ý thức – nhân cách.</a:t>
            </a:r>
            <a:endParaRPr lang="en-US" sz="2800" b="0" i="0">
              <a:solidFill>
                <a:schemeClr val="bg1"/>
              </a:solidFill>
              <a:effectLst/>
              <a:latin typeface="Arial" panose="020B0604020202020204" pitchFamily="34" charset="0"/>
              <a:cs typeface="Arial" panose="020B0604020202020204" pitchFamily="34" charset="0"/>
            </a:endParaRPr>
          </a:p>
          <a:p>
            <a:r>
              <a:rPr lang="vi-VN" sz="2800" b="0" i="0">
                <a:solidFill>
                  <a:schemeClr val="bg1"/>
                </a:solidFill>
                <a:effectLst/>
                <a:latin typeface="Arial" panose="020B0604020202020204" pitchFamily="34" charset="0"/>
                <a:cs typeface="Arial" panose="020B0604020202020204" pitchFamily="34" charset="0"/>
              </a:rPr>
              <a:t>- Tiếp cận năng lực, </a:t>
            </a:r>
            <a:endParaRPr lang="en-US" sz="2800" b="0" i="0">
              <a:solidFill>
                <a:schemeClr val="bg1"/>
              </a:solidFill>
              <a:effectLst/>
              <a:latin typeface="Arial" panose="020B0604020202020204" pitchFamily="34" charset="0"/>
              <a:cs typeface="Arial" panose="020B0604020202020204" pitchFamily="34" charset="0"/>
            </a:endParaRPr>
          </a:p>
          <a:p>
            <a:r>
              <a:rPr lang="vi-VN" sz="2800" b="0" i="0">
                <a:solidFill>
                  <a:schemeClr val="bg1"/>
                </a:solidFill>
                <a:effectLst/>
                <a:latin typeface="Arial" panose="020B0604020202020204" pitchFamily="34" charset="0"/>
                <a:cs typeface="Arial" panose="020B0604020202020204" pitchFamily="34" charset="0"/>
              </a:rPr>
              <a:t>dạy học tích hợp.</a:t>
            </a:r>
            <a:endParaRPr 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054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8D65585-4D57-4302-B88E-F386E3C37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61" y="1571624"/>
            <a:ext cx="9265878" cy="50196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D58CD7F-BBE8-4EB6-A9B3-EE56B99859F0}"/>
              </a:ext>
            </a:extLst>
          </p:cNvPr>
          <p:cNvSpPr txBox="1"/>
          <p:nvPr/>
        </p:nvSpPr>
        <p:spPr>
          <a:xfrm>
            <a:off x="504825" y="266701"/>
            <a:ext cx="11315700" cy="1384995"/>
          </a:xfrm>
          <a:prstGeom prst="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i="0">
                <a:solidFill>
                  <a:srgbClr val="FF0000"/>
                </a:solidFill>
                <a:effectLst/>
                <a:latin typeface="Arial" panose="020B0604020202020204" pitchFamily="34" charset="0"/>
                <a:cs typeface="Arial" panose="020B0604020202020204" pitchFamily="34" charset="0"/>
              </a:rPr>
              <a:t>Cấu trúc của sách: </a:t>
            </a:r>
            <a:r>
              <a:rPr lang="vi-VN" sz="2800" b="0" i="0">
                <a:solidFill>
                  <a:schemeClr val="bg1"/>
                </a:solidFill>
                <a:effectLst/>
                <a:latin typeface="Arial" panose="020B0604020202020204" pitchFamily="34" charset="0"/>
                <a:cs typeface="Arial" panose="020B0604020202020204" pitchFamily="34" charset="0"/>
              </a:rPr>
              <a:t>Sách được biên soạn bởi các chủ đề (để tăng tính tích hợp), mỗi chủ đề gồm một số bài học nhằm giải quyết trọn vẹn một nội dung trong chương trình.</a:t>
            </a:r>
            <a:endParaRPr 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926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3F3F3"/>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43583C3F-609C-43FE-BFED-1451E898AA35}"/>
              </a:ext>
            </a:extLst>
          </p:cNvPr>
          <p:cNvSpPr/>
          <p:nvPr/>
        </p:nvSpPr>
        <p:spPr>
          <a:xfrm>
            <a:off x="-12329" y="33249"/>
            <a:ext cx="12192000" cy="6858000"/>
          </a:xfrm>
          <a:prstGeom prst="rect">
            <a:avLst/>
          </a:prstGeom>
          <a:ln w="76200">
            <a:prstDash val="dashDo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26" name="Picture 2" descr="PDF] Sách giáo khoa Khoa học lớp 5">
            <a:extLst>
              <a:ext uri="{FF2B5EF4-FFF2-40B4-BE49-F238E27FC236}">
                <a16:creationId xmlns:a16="http://schemas.microsoft.com/office/drawing/2014/main" id="{F6A8FD97-5FF3-431B-B401-753183D5C3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35" r="10671"/>
          <a:stretch/>
        </p:blipFill>
        <p:spPr bwMode="auto">
          <a:xfrm>
            <a:off x="-450961" y="845127"/>
            <a:ext cx="3450013" cy="5331763"/>
          </a:xfrm>
          <a:prstGeom prst="rect">
            <a:avLst/>
          </a:prstGeom>
          <a:noFill/>
          <a:scene3d>
            <a:camera prst="isometricRightUp"/>
            <a:lightRig rig="threePt" dir="t"/>
          </a:scene3d>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723E0734-0BD9-4993-881B-732625D7D4B7}"/>
              </a:ext>
            </a:extLst>
          </p:cNvPr>
          <p:cNvSpPr/>
          <p:nvPr/>
        </p:nvSpPr>
        <p:spPr>
          <a:xfrm>
            <a:off x="3145204" y="1043948"/>
            <a:ext cx="2220726"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0" i="0">
                <a:solidFill>
                  <a:srgbClr val="333333"/>
                </a:solidFill>
                <a:effectLst/>
                <a:latin typeface="Arial" panose="020B0604020202020204" pitchFamily="34" charset="0"/>
                <a:cs typeface="Arial" panose="020B0604020202020204" pitchFamily="34" charset="0"/>
              </a:rPr>
              <a:t>CON NGƯỜI VÀ SỨC KHỎE</a:t>
            </a:r>
            <a:endParaRPr lang="en-US" sz="20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A5E2B0B-5888-42C2-8556-9682C0674776}"/>
              </a:ext>
            </a:extLst>
          </p:cNvPr>
          <p:cNvSpPr txBox="1"/>
          <p:nvPr/>
        </p:nvSpPr>
        <p:spPr>
          <a:xfrm>
            <a:off x="6701236" y="325060"/>
            <a:ext cx="1911927" cy="40011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000" b="0" i="0">
                <a:solidFill>
                  <a:srgbClr val="333333"/>
                </a:solidFill>
                <a:effectLst/>
                <a:latin typeface="Arial" panose="020B0604020202020204" pitchFamily="34" charset="0"/>
                <a:cs typeface="Arial" panose="020B0604020202020204" pitchFamily="34" charset="0"/>
              </a:rPr>
              <a:t>Sự sinh sản</a:t>
            </a:r>
            <a:endParaRPr lang="en-US" sz="20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97F0C44-936A-48A5-86C8-A900930DB7EC}"/>
              </a:ext>
            </a:extLst>
          </p:cNvPr>
          <p:cNvSpPr txBox="1"/>
          <p:nvPr/>
        </p:nvSpPr>
        <p:spPr>
          <a:xfrm>
            <a:off x="7006601" y="1330758"/>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000" b="0" i="0">
                <a:solidFill>
                  <a:srgbClr val="333333"/>
                </a:solidFill>
                <a:effectLst/>
                <a:latin typeface="Arial" panose="020B0604020202020204" pitchFamily="34" charset="0"/>
                <a:cs typeface="Arial" panose="020B0604020202020204" pitchFamily="34" charset="0"/>
              </a:rPr>
              <a:t>Phòng bệnh sốt rét</a:t>
            </a:r>
            <a:endParaRPr lang="en-US" sz="20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F675B07-4364-41C3-913E-C541C8D001D7}"/>
              </a:ext>
            </a:extLst>
          </p:cNvPr>
          <p:cNvSpPr txBox="1"/>
          <p:nvPr/>
        </p:nvSpPr>
        <p:spPr>
          <a:xfrm>
            <a:off x="6514238" y="1929780"/>
            <a:ext cx="5309454" cy="40011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vi-VN" sz="2000" b="0" i="0">
                <a:solidFill>
                  <a:srgbClr val="333333"/>
                </a:solidFill>
                <a:effectLst/>
                <a:latin typeface="Arial" panose="020B0604020202020204" pitchFamily="34" charset="0"/>
                <a:cs typeface="Arial" panose="020B0604020202020204" pitchFamily="34" charset="0"/>
              </a:rPr>
              <a:t>Phòng tránh tai nạn giao thông đường bộ</a:t>
            </a:r>
            <a:endParaRPr lang="en-US" sz="20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656D5F3-7C4E-44CF-92EB-32272321445A}"/>
              </a:ext>
            </a:extLst>
          </p:cNvPr>
          <p:cNvSpPr txBox="1"/>
          <p:nvPr/>
        </p:nvSpPr>
        <p:spPr>
          <a:xfrm>
            <a:off x="6224417" y="876900"/>
            <a:ext cx="5693324" cy="40011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vi-VN" sz="2000" b="0" i="0">
                <a:solidFill>
                  <a:srgbClr val="333333"/>
                </a:solidFill>
                <a:effectLst/>
                <a:latin typeface="Arial" panose="020B0604020202020204" pitchFamily="34" charset="0"/>
                <a:cs typeface="Arial" panose="020B0604020202020204" pitchFamily="34" charset="0"/>
              </a:rPr>
              <a:t>Cơ thể chúng ta được hình thành như thế nào?</a:t>
            </a:r>
            <a:endParaRPr lang="en-US" sz="20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24AAB1D-1A4D-479D-9DE8-6E3209274301}"/>
              </a:ext>
            </a:extLst>
          </p:cNvPr>
          <p:cNvSpPr txBox="1"/>
          <p:nvPr/>
        </p:nvSpPr>
        <p:spPr>
          <a:xfrm>
            <a:off x="3205881" y="2754363"/>
            <a:ext cx="2038351" cy="70788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vi-VN" sz="2000" b="0" i="0">
                <a:solidFill>
                  <a:srgbClr val="333333"/>
                </a:solidFill>
                <a:effectLst/>
                <a:latin typeface="Arial" panose="020B0604020202020204" pitchFamily="34" charset="0"/>
                <a:cs typeface="Arial" panose="020B0604020202020204" pitchFamily="34" charset="0"/>
              </a:rPr>
              <a:t>VẬT CHẤT VÀ NĂNG LƯỢNG</a:t>
            </a:r>
            <a:endParaRPr lang="en-US" sz="2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1FC24C9-2CB6-4571-BF20-716ED9548FF4}"/>
              </a:ext>
            </a:extLst>
          </p:cNvPr>
          <p:cNvSpPr txBox="1"/>
          <p:nvPr/>
        </p:nvSpPr>
        <p:spPr>
          <a:xfrm>
            <a:off x="6017169" y="2651728"/>
            <a:ext cx="2595994" cy="101566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vi-VN" sz="2000" b="0" i="0">
                <a:solidFill>
                  <a:srgbClr val="333333"/>
                </a:solidFill>
                <a:effectLst/>
                <a:latin typeface="Arial" panose="020B0604020202020204" pitchFamily="34" charset="0"/>
                <a:cs typeface="Arial" panose="020B0604020202020204" pitchFamily="34" charset="0"/>
              </a:rPr>
              <a:t>Đặc điểm và công dụng của một số vật liệu thường dùng</a:t>
            </a:r>
            <a:endParaRPr lang="en-US" sz="20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0BCF9EF-4A84-4309-B00F-5B6A5CD4C3DC}"/>
              </a:ext>
            </a:extLst>
          </p:cNvPr>
          <p:cNvSpPr txBox="1"/>
          <p:nvPr/>
        </p:nvSpPr>
        <p:spPr>
          <a:xfrm>
            <a:off x="9071079" y="2789355"/>
            <a:ext cx="2722417" cy="40011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sz="2000" b="0" i="0">
                <a:solidFill>
                  <a:srgbClr val="333333"/>
                </a:solidFill>
                <a:effectLst/>
                <a:latin typeface="Arial" panose="020B0604020202020204" pitchFamily="34" charset="0"/>
                <a:cs typeface="Arial" panose="020B0604020202020204" pitchFamily="34" charset="0"/>
              </a:rPr>
              <a:t>Sự biến đổi của chất</a:t>
            </a:r>
            <a:endParaRPr lang="en-US" sz="2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6A08658-ED03-4F4F-AE2D-D92AB42E8F24}"/>
              </a:ext>
            </a:extLst>
          </p:cNvPr>
          <p:cNvSpPr txBox="1"/>
          <p:nvPr/>
        </p:nvSpPr>
        <p:spPr>
          <a:xfrm>
            <a:off x="9088603" y="3421046"/>
            <a:ext cx="2722417" cy="40011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vi-VN" sz="2000" b="0" i="0">
                <a:solidFill>
                  <a:srgbClr val="333333"/>
                </a:solidFill>
                <a:effectLst/>
                <a:latin typeface="Arial" panose="020B0604020202020204" pitchFamily="34" charset="0"/>
                <a:cs typeface="Arial" panose="020B0604020202020204" pitchFamily="34" charset="0"/>
              </a:rPr>
              <a:t>Sử dụng năng lượng</a:t>
            </a:r>
            <a:endParaRPr lang="en-US" sz="200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5283133-6F4C-4C43-B66F-72CF80D85F47}"/>
              </a:ext>
            </a:extLst>
          </p:cNvPr>
          <p:cNvSpPr txBox="1"/>
          <p:nvPr/>
        </p:nvSpPr>
        <p:spPr>
          <a:xfrm>
            <a:off x="3468450" y="4115251"/>
            <a:ext cx="1932677" cy="70788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b="0" i="0">
                <a:solidFill>
                  <a:srgbClr val="333333"/>
                </a:solidFill>
                <a:effectLst/>
                <a:latin typeface="Arial" panose="020B0604020202020204" pitchFamily="34" charset="0"/>
                <a:cs typeface="Arial" panose="020B0604020202020204" pitchFamily="34" charset="0"/>
              </a:rPr>
              <a:t>THỰC VẬT VÀ ĐỘNG VẬT</a:t>
            </a:r>
            <a:endParaRPr lang="en-US" sz="20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6765724-9772-4708-AB75-AD02D0B31F07}"/>
              </a:ext>
            </a:extLst>
          </p:cNvPr>
          <p:cNvSpPr txBox="1"/>
          <p:nvPr/>
        </p:nvSpPr>
        <p:spPr>
          <a:xfrm>
            <a:off x="6107460" y="4166216"/>
            <a:ext cx="4541482" cy="4001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vi-VN" sz="2000" b="0" i="0">
                <a:solidFill>
                  <a:srgbClr val="333333"/>
                </a:solidFill>
                <a:effectLst/>
                <a:latin typeface="Arial" panose="020B0604020202020204" pitchFamily="34" charset="0"/>
                <a:cs typeface="Arial" panose="020B0604020202020204" pitchFamily="34" charset="0"/>
              </a:rPr>
              <a:t>Cơ quan sinh sản của thực vật có hoa</a:t>
            </a:r>
            <a:endParaRPr lang="en-US" sz="20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BDFBC615-6C41-4D00-9C46-EECB5F8CC8FF}"/>
              </a:ext>
            </a:extLst>
          </p:cNvPr>
          <p:cNvSpPr txBox="1"/>
          <p:nvPr/>
        </p:nvSpPr>
        <p:spPr>
          <a:xfrm>
            <a:off x="6063299" y="4943082"/>
            <a:ext cx="3667829" cy="4001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b="0" i="0">
                <a:solidFill>
                  <a:srgbClr val="333333"/>
                </a:solidFill>
                <a:effectLst/>
                <a:latin typeface="Arial" panose="020B0604020202020204" pitchFamily="34" charset="0"/>
                <a:cs typeface="Arial" panose="020B0604020202020204" pitchFamily="34" charset="0"/>
              </a:rPr>
              <a:t>Sự sinh sản của côn trùng</a:t>
            </a:r>
            <a:endParaRPr lang="en-US" sz="20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747097A-FE66-4CD1-BE41-5BA6EEA0AEB7}"/>
              </a:ext>
            </a:extLst>
          </p:cNvPr>
          <p:cNvSpPr txBox="1"/>
          <p:nvPr/>
        </p:nvSpPr>
        <p:spPr>
          <a:xfrm>
            <a:off x="3395899" y="5681553"/>
            <a:ext cx="4289766" cy="40011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vi-VN" sz="2000" b="0" i="0">
                <a:solidFill>
                  <a:srgbClr val="333333"/>
                </a:solidFill>
                <a:effectLst/>
                <a:latin typeface="Arial" panose="020B0604020202020204" pitchFamily="34" charset="0"/>
                <a:cs typeface="Arial" panose="020B0604020202020204" pitchFamily="34" charset="0"/>
              </a:rPr>
              <a:t>MÔI TRƯỜNG VÀ TÀI NGUYÊN</a:t>
            </a:r>
            <a:endParaRPr lang="en-US" sz="200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970D431C-F9BF-47E7-8E95-D446E84EB6C5}"/>
              </a:ext>
            </a:extLst>
          </p:cNvPr>
          <p:cNvCxnSpPr>
            <a:cxnSpLocks/>
          </p:cNvCxnSpPr>
          <p:nvPr/>
        </p:nvCxnSpPr>
        <p:spPr>
          <a:xfrm flipV="1">
            <a:off x="2513030" y="1415176"/>
            <a:ext cx="645662" cy="16088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B705954-8297-465B-AB01-8FD330BA7507}"/>
              </a:ext>
            </a:extLst>
          </p:cNvPr>
          <p:cNvCxnSpPr>
            <a:cxnSpLocks/>
          </p:cNvCxnSpPr>
          <p:nvPr/>
        </p:nvCxnSpPr>
        <p:spPr>
          <a:xfrm flipV="1">
            <a:off x="2517278" y="2954318"/>
            <a:ext cx="664690" cy="1395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79775E7-E40D-4722-93A3-1AF6BBAC75D8}"/>
              </a:ext>
            </a:extLst>
          </p:cNvPr>
          <p:cNvCxnSpPr>
            <a:cxnSpLocks/>
          </p:cNvCxnSpPr>
          <p:nvPr/>
        </p:nvCxnSpPr>
        <p:spPr>
          <a:xfrm>
            <a:off x="2517238" y="3135423"/>
            <a:ext cx="927573" cy="109665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D5EC658-BE31-4383-9EB4-962F7E45F426}"/>
              </a:ext>
            </a:extLst>
          </p:cNvPr>
          <p:cNvCxnSpPr>
            <a:cxnSpLocks/>
          </p:cNvCxnSpPr>
          <p:nvPr/>
        </p:nvCxnSpPr>
        <p:spPr>
          <a:xfrm>
            <a:off x="2491927" y="3108306"/>
            <a:ext cx="903972" cy="27217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E0365CF-3267-40F2-9850-929E366675D1}"/>
              </a:ext>
            </a:extLst>
          </p:cNvPr>
          <p:cNvCxnSpPr>
            <a:cxnSpLocks/>
          </p:cNvCxnSpPr>
          <p:nvPr/>
        </p:nvCxnSpPr>
        <p:spPr>
          <a:xfrm flipV="1">
            <a:off x="5382454" y="546029"/>
            <a:ext cx="1333087" cy="7439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9478CA1-C731-4EF7-A925-46A6435893D3}"/>
              </a:ext>
            </a:extLst>
          </p:cNvPr>
          <p:cNvCxnSpPr>
            <a:cxnSpLocks/>
          </p:cNvCxnSpPr>
          <p:nvPr/>
        </p:nvCxnSpPr>
        <p:spPr>
          <a:xfrm flipV="1">
            <a:off x="5398015" y="1087198"/>
            <a:ext cx="778828" cy="2614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0A18058-0820-45D9-BE23-3E87FB502B06}"/>
              </a:ext>
            </a:extLst>
          </p:cNvPr>
          <p:cNvCxnSpPr>
            <a:cxnSpLocks/>
          </p:cNvCxnSpPr>
          <p:nvPr/>
        </p:nvCxnSpPr>
        <p:spPr>
          <a:xfrm>
            <a:off x="5401127" y="1427649"/>
            <a:ext cx="1096240" cy="7238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AB221E6-E5C3-4D4C-BA97-1F7057D1E586}"/>
              </a:ext>
            </a:extLst>
          </p:cNvPr>
          <p:cNvCxnSpPr>
            <a:cxnSpLocks/>
          </p:cNvCxnSpPr>
          <p:nvPr/>
        </p:nvCxnSpPr>
        <p:spPr>
          <a:xfrm>
            <a:off x="8649278" y="3177788"/>
            <a:ext cx="421801" cy="4896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CA6BF6B-5312-45F9-A15F-612A26B46A29}"/>
              </a:ext>
            </a:extLst>
          </p:cNvPr>
          <p:cNvCxnSpPr>
            <a:cxnSpLocks/>
          </p:cNvCxnSpPr>
          <p:nvPr/>
        </p:nvCxnSpPr>
        <p:spPr>
          <a:xfrm flipV="1">
            <a:off x="8666802" y="3058396"/>
            <a:ext cx="421801" cy="351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BEDBA90-17AB-4EC2-B23A-033960966F93}"/>
              </a:ext>
            </a:extLst>
          </p:cNvPr>
          <p:cNvCxnSpPr>
            <a:cxnSpLocks/>
          </p:cNvCxnSpPr>
          <p:nvPr/>
        </p:nvCxnSpPr>
        <p:spPr>
          <a:xfrm>
            <a:off x="5244232" y="3090456"/>
            <a:ext cx="819067" cy="449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35C1C0D-CC72-49E6-B936-FC35ADDDC6EB}"/>
              </a:ext>
            </a:extLst>
          </p:cNvPr>
          <p:cNvCxnSpPr>
            <a:cxnSpLocks/>
          </p:cNvCxnSpPr>
          <p:nvPr/>
        </p:nvCxnSpPr>
        <p:spPr>
          <a:xfrm>
            <a:off x="5437353" y="4513812"/>
            <a:ext cx="654883" cy="6050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BE1CDF5-4877-407B-9E5F-120B4E572EFE}"/>
              </a:ext>
            </a:extLst>
          </p:cNvPr>
          <p:cNvCxnSpPr>
            <a:cxnSpLocks/>
          </p:cNvCxnSpPr>
          <p:nvPr/>
        </p:nvCxnSpPr>
        <p:spPr>
          <a:xfrm flipV="1">
            <a:off x="5401127" y="4195913"/>
            <a:ext cx="682544" cy="2582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B01EC073-583D-424F-82AD-56C635BE32DE}"/>
              </a:ext>
            </a:extLst>
          </p:cNvPr>
          <p:cNvCxnSpPr>
            <a:cxnSpLocks/>
          </p:cNvCxnSpPr>
          <p:nvPr/>
        </p:nvCxnSpPr>
        <p:spPr>
          <a:xfrm>
            <a:off x="5390035" y="1378830"/>
            <a:ext cx="1573616" cy="1488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881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F71C794-3484-4033-B043-483938CA7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07" y="1843926"/>
            <a:ext cx="6567488" cy="50140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2546D8-F71E-46D6-A71D-07527FEF3DBE}"/>
              </a:ext>
            </a:extLst>
          </p:cNvPr>
          <p:cNvSpPr txBox="1"/>
          <p:nvPr/>
        </p:nvSpPr>
        <p:spPr>
          <a:xfrm>
            <a:off x="293118" y="355435"/>
            <a:ext cx="5843587" cy="1384995"/>
          </a:xfrm>
          <a:prstGeom prst="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400" b="0" i="0">
                <a:solidFill>
                  <a:srgbClr val="FF0000"/>
                </a:solidFill>
                <a:effectLst/>
                <a:latin typeface="Arial" panose="020B0604020202020204" pitchFamily="34" charset="0"/>
                <a:cs typeface="Arial" panose="020B0604020202020204" pitchFamily="34" charset="0"/>
              </a:rPr>
              <a:t>   </a:t>
            </a:r>
            <a:r>
              <a:rPr lang="vi-VN" sz="2000" b="0" i="0">
                <a:solidFill>
                  <a:srgbClr val="FF0000"/>
                </a:solidFill>
                <a:effectLst/>
                <a:latin typeface="Arial" panose="020B0604020202020204" pitchFamily="34" charset="0"/>
                <a:cs typeface="Arial" panose="020B0604020202020204" pitchFamily="34" charset="0"/>
              </a:rPr>
              <a:t>Mỗi bài học được mở đầu bằng nút Khởi động với những tình huống hấp dẫn và những câu hỏi định hướng nội dung bài học, giúp HS tâm lí khát khao, chờ đợi, đón nhận bài học.</a:t>
            </a:r>
            <a:endParaRPr lang="en-US" sz="200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6DE6B8C-6659-470A-9B7E-B74D615D6EA3}"/>
              </a:ext>
            </a:extLst>
          </p:cNvPr>
          <p:cNvSpPr txBox="1"/>
          <p:nvPr/>
        </p:nvSpPr>
        <p:spPr>
          <a:xfrm>
            <a:off x="6560343" y="399825"/>
            <a:ext cx="5485967" cy="104644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200">
                <a:solidFill>
                  <a:srgbClr val="C00000"/>
                </a:solidFill>
                <a:latin typeface="Roboto" panose="02000000000000000000" pitchFamily="2" charset="0"/>
              </a:rPr>
              <a:t>  </a:t>
            </a:r>
            <a:r>
              <a:rPr lang="en-US" sz="2000">
                <a:solidFill>
                  <a:srgbClr val="FF0000"/>
                </a:solidFill>
                <a:latin typeface="Arial" panose="020B0604020202020204" pitchFamily="34" charset="0"/>
                <a:cs typeface="Arial" panose="020B0604020202020204" pitchFamily="34" charset="0"/>
              </a:rPr>
              <a:t>K</a:t>
            </a:r>
            <a:r>
              <a:rPr lang="vi-VN" sz="2000" b="0" i="0">
                <a:solidFill>
                  <a:srgbClr val="FF0000"/>
                </a:solidFill>
                <a:effectLst/>
                <a:latin typeface="Arial" panose="020B0604020202020204" pitchFamily="34" charset="0"/>
                <a:cs typeface="Arial" panose="020B0604020202020204" pitchFamily="34" charset="0"/>
              </a:rPr>
              <a:t>èm theo là một hệ thống câu hỏi/ nhiệm vụ thảo luận giúp HS nhanh chóng đưa ra được nhận xét/ kết luận nội dung bài học. </a:t>
            </a:r>
            <a:endParaRPr lang="en-US" sz="2000">
              <a:solidFill>
                <a:srgbClr val="FF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1EC5D56-69C7-4234-9A01-B7ABD975ACB3}"/>
              </a:ext>
            </a:extLst>
          </p:cNvPr>
          <p:cNvPicPr>
            <a:picLocks noChangeAspect="1"/>
          </p:cNvPicPr>
          <p:nvPr/>
        </p:nvPicPr>
        <p:blipFill rotWithShape="1">
          <a:blip r:embed="rId3"/>
          <a:srcRect r="17384"/>
          <a:stretch/>
        </p:blipFill>
        <p:spPr>
          <a:xfrm>
            <a:off x="6830291" y="1620982"/>
            <a:ext cx="4946073" cy="5237018"/>
          </a:xfrm>
          <a:prstGeom prst="rect">
            <a:avLst/>
          </a:prstGeom>
        </p:spPr>
      </p:pic>
    </p:spTree>
    <p:extLst>
      <p:ext uri="{BB962C8B-B14F-4D97-AF65-F5344CB8AC3E}">
        <p14:creationId xmlns:p14="http://schemas.microsoft.com/office/powerpoint/2010/main" val="113484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wheel(1)">
                                      <p:cBhvr>
                                        <p:cTn id="10" dur="2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fter-School Programs | Science Clubs | Mad Science">
            <a:extLst>
              <a:ext uri="{FF2B5EF4-FFF2-40B4-BE49-F238E27FC236}">
                <a16:creationId xmlns:a16="http://schemas.microsoft.com/office/drawing/2014/main" id="{68242534-1C58-44DD-9890-544BE3348B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60"/>
          <a:stretch/>
        </p:blipFill>
        <p:spPr bwMode="auto">
          <a:xfrm>
            <a:off x="2344595" y="1979714"/>
            <a:ext cx="7301345" cy="47397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E4B1186-B0A6-43E5-9AE6-C86D97175297}"/>
              </a:ext>
            </a:extLst>
          </p:cNvPr>
          <p:cNvSpPr/>
          <p:nvPr/>
        </p:nvSpPr>
        <p:spPr>
          <a:xfrm>
            <a:off x="1284991" y="367070"/>
            <a:ext cx="9143465" cy="163121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000" b="1">
                <a:ln/>
                <a:solidFill>
                  <a:srgbClr val="FF0000"/>
                </a:solidFill>
                <a:latin typeface="Arial" panose="020B0604020202020204" pitchFamily="34" charset="0"/>
                <a:cs typeface="Arial" panose="020B0604020202020204" pitchFamily="34" charset="0"/>
              </a:rPr>
              <a:t>Phần III</a:t>
            </a:r>
          </a:p>
          <a:p>
            <a:pPr algn="ctr"/>
            <a:r>
              <a:rPr lang="en-US" sz="5000" b="1">
                <a:ln/>
                <a:solidFill>
                  <a:srgbClr val="FF0000"/>
                </a:solidFill>
                <a:latin typeface="Arial" panose="020B0604020202020204" pitchFamily="34" charset="0"/>
                <a:cs typeface="Arial" panose="020B0604020202020204" pitchFamily="34" charset="0"/>
              </a:rPr>
              <a:t>PHÂN PHỐI CHƯƠNG TRÌNH</a:t>
            </a:r>
          </a:p>
        </p:txBody>
      </p:sp>
    </p:spTree>
    <p:extLst>
      <p:ext uri="{BB962C8B-B14F-4D97-AF65-F5344CB8AC3E}">
        <p14:creationId xmlns:p14="http://schemas.microsoft.com/office/powerpoint/2010/main" val="27741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DBBD7C-07A8-49EE-97D8-80D7CB52FF3F}"/>
              </a:ext>
            </a:extLst>
          </p:cNvPr>
          <p:cNvSpPr txBox="1"/>
          <p:nvPr/>
        </p:nvSpPr>
        <p:spPr>
          <a:xfrm>
            <a:off x="1986461" y="235507"/>
            <a:ext cx="8556848" cy="1400383"/>
          </a:xfrm>
          <a:prstGeom prst="rect">
            <a:avLst/>
          </a:prstGeom>
          <a:noFill/>
        </p:spPr>
        <p:txBody>
          <a:bodyPr wrap="square">
            <a:spAutoFit/>
          </a:bodyPr>
          <a:lstStyle/>
          <a:p>
            <a:pPr algn="ctr">
              <a:spcBef>
                <a:spcPct val="0"/>
              </a:spcBef>
              <a:spcAft>
                <a:spcPts val="600"/>
              </a:spcAft>
            </a:pPr>
            <a:r>
              <a:rPr lang="en-US" sz="4000" b="1" cap="all">
                <a:ln w="3175" cmpd="sng">
                  <a:noFill/>
                </a:ln>
                <a:solidFill>
                  <a:srgbClr val="FF0000"/>
                </a:solidFill>
                <a:effectLst>
                  <a:glow rad="38100">
                    <a:schemeClr val="bg1">
                      <a:lumMod val="65000"/>
                      <a:lumOff val="35000"/>
                      <a:alpha val="40000"/>
                    </a:schemeClr>
                  </a:glow>
                  <a:outerShdw blurRad="28575" dist="38100" dir="14040000" algn="tl" rotWithShape="0">
                    <a:srgbClr val="000000">
                      <a:alpha val="25000"/>
                    </a:srgbClr>
                  </a:outerShdw>
                </a:effectLst>
                <a:latin typeface="Arial" panose="020B0604020202020204" pitchFamily="34" charset="0"/>
                <a:ea typeface="+mj-ea"/>
                <a:cs typeface="Arial" panose="020B0604020202020204" pitchFamily="34" charset="0"/>
              </a:rPr>
              <a:t>Thời lượng thực hiện </a:t>
            </a:r>
          </a:p>
          <a:p>
            <a:pPr algn="ctr">
              <a:spcBef>
                <a:spcPct val="0"/>
              </a:spcBef>
              <a:spcAft>
                <a:spcPts val="600"/>
              </a:spcAft>
            </a:pPr>
            <a:r>
              <a:rPr lang="en-US" sz="4000" b="1" cap="all">
                <a:ln w="3175" cmpd="sng">
                  <a:noFill/>
                </a:ln>
                <a:solidFill>
                  <a:srgbClr val="FF0000"/>
                </a:solidFill>
                <a:effectLst>
                  <a:glow rad="38100">
                    <a:schemeClr val="bg1">
                      <a:lumMod val="65000"/>
                      <a:lumOff val="35000"/>
                      <a:alpha val="40000"/>
                    </a:schemeClr>
                  </a:glow>
                  <a:outerShdw blurRad="28575" dist="38100" dir="14040000" algn="tl" rotWithShape="0">
                    <a:srgbClr val="000000">
                      <a:alpha val="25000"/>
                    </a:srgbClr>
                  </a:outerShdw>
                </a:effectLst>
                <a:latin typeface="Arial" panose="020B0604020202020204" pitchFamily="34" charset="0"/>
                <a:ea typeface="+mj-ea"/>
                <a:cs typeface="Arial" panose="020B0604020202020204" pitchFamily="34" charset="0"/>
              </a:rPr>
              <a:t>chương</a:t>
            </a:r>
            <a:r>
              <a:rPr lang="en-US" sz="4000" b="1" cap="all" spc="-15">
                <a:ln w="3175" cmpd="sng">
                  <a:noFill/>
                </a:ln>
                <a:solidFill>
                  <a:srgbClr val="FF0000"/>
                </a:solidFill>
                <a:effectLst>
                  <a:glow rad="38100">
                    <a:schemeClr val="bg1">
                      <a:lumMod val="65000"/>
                      <a:lumOff val="35000"/>
                      <a:alpha val="40000"/>
                    </a:schemeClr>
                  </a:glow>
                  <a:outerShdw blurRad="28575" dist="38100" dir="14040000" algn="tl" rotWithShape="0">
                    <a:srgbClr val="000000">
                      <a:alpha val="25000"/>
                    </a:srgbClr>
                  </a:outerShdw>
                </a:effectLst>
                <a:latin typeface="Arial" panose="020B0604020202020204" pitchFamily="34" charset="0"/>
                <a:ea typeface="+mj-ea"/>
                <a:cs typeface="Arial" panose="020B0604020202020204" pitchFamily="34" charset="0"/>
              </a:rPr>
              <a:t> </a:t>
            </a:r>
            <a:r>
              <a:rPr lang="en-US" sz="4000" b="1" cap="all">
                <a:ln w="3175" cmpd="sng">
                  <a:noFill/>
                </a:ln>
                <a:solidFill>
                  <a:srgbClr val="FF0000"/>
                </a:solidFill>
                <a:effectLst>
                  <a:glow rad="38100">
                    <a:schemeClr val="bg1">
                      <a:lumMod val="65000"/>
                      <a:lumOff val="35000"/>
                      <a:alpha val="40000"/>
                    </a:schemeClr>
                  </a:glow>
                  <a:outerShdw blurRad="28575" dist="38100" dir="14040000" algn="tl" rotWithShape="0">
                    <a:srgbClr val="000000">
                      <a:alpha val="25000"/>
                    </a:srgbClr>
                  </a:outerShdw>
                </a:effectLst>
                <a:latin typeface="Arial" panose="020B0604020202020204" pitchFamily="34" charset="0"/>
                <a:ea typeface="+mj-ea"/>
                <a:cs typeface="Arial" panose="020B0604020202020204" pitchFamily="34" charset="0"/>
              </a:rPr>
              <a:t>trình</a:t>
            </a:r>
            <a:endParaRPr lang="en-US" sz="4000" cap="all">
              <a:ln w="3175" cmpd="sng">
                <a:noFill/>
              </a:ln>
              <a:solidFill>
                <a:srgbClr val="FF0000"/>
              </a:solidFill>
              <a:effectLst>
                <a:glow rad="38100">
                  <a:schemeClr val="bg1">
                    <a:lumMod val="65000"/>
                    <a:lumOff val="35000"/>
                    <a:alpha val="40000"/>
                  </a:schemeClr>
                </a:glow>
                <a:outerShdw blurRad="28575" dist="38100" dir="14040000" algn="tl" rotWithShape="0">
                  <a:srgbClr val="000000">
                    <a:alpha val="25000"/>
                  </a:srgbClr>
                </a:outerShdw>
              </a:effectLst>
              <a:latin typeface="Arial" panose="020B0604020202020204" pitchFamily="34" charset="0"/>
              <a:ea typeface="+mj-ea"/>
              <a:cs typeface="Arial" panose="020B0604020202020204" pitchFamily="34" charset="0"/>
            </a:endParaRPr>
          </a:p>
        </p:txBody>
      </p:sp>
      <p:pic>
        <p:nvPicPr>
          <p:cNvPr id="6" name="Picture 2" descr="Hoạt động trải nghiệm - hướng nghiệp tại trung tâm hướng nghiệp Á Âu của  học sinh khối lớp 7 - trường THCS Nguyễn Du Q.1 | THCS Nguyễn Du Q.1">
            <a:extLst>
              <a:ext uri="{FF2B5EF4-FFF2-40B4-BE49-F238E27FC236}">
                <a16:creationId xmlns:a16="http://schemas.microsoft.com/office/drawing/2014/main" id="{3A0189AB-2A0A-43A4-9ED7-66BA627194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74788" y="1953490"/>
            <a:ext cx="6492521" cy="4869873"/>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CF019FC-EBAC-4205-AE22-32A1BB50556E}"/>
              </a:ext>
            </a:extLst>
          </p:cNvPr>
          <p:cNvSpPr txBox="1"/>
          <p:nvPr/>
        </p:nvSpPr>
        <p:spPr>
          <a:xfrm>
            <a:off x="346858" y="2720933"/>
            <a:ext cx="4849092" cy="3050066"/>
          </a:xfrm>
          <a:prstGeom prst="rect">
            <a:avLst/>
          </a:prstGeom>
          <a:ln w="76200">
            <a:prstDash val="lgDashDotDot"/>
          </a:ln>
        </p:spPr>
        <p:style>
          <a:lnRef idx="2">
            <a:schemeClr val="accent5"/>
          </a:lnRef>
          <a:fillRef idx="1">
            <a:schemeClr val="lt1"/>
          </a:fillRef>
          <a:effectRef idx="0">
            <a:schemeClr val="accent5"/>
          </a:effectRef>
          <a:fontRef idx="minor">
            <a:schemeClr val="dk1"/>
          </a:fontRef>
        </p:style>
        <p:txBody>
          <a:bodyPr wrap="square">
            <a:spAutoFit/>
          </a:bodyPr>
          <a:lstStyle/>
          <a:p>
            <a:pPr>
              <a:spcBef>
                <a:spcPct val="20000"/>
              </a:spcBef>
              <a:spcAft>
                <a:spcPts val="600"/>
              </a:spcAft>
              <a:buClr>
                <a:schemeClr val="tx1"/>
              </a:buClr>
              <a:buSzPct val="100000"/>
            </a:pPr>
            <a:r>
              <a:rPr lang="en-US" sz="3600" cap="small" dirty="0">
                <a:solidFill>
                  <a:schemeClr val="bg2"/>
                </a:solidFill>
                <a:effectLst>
                  <a:glow rad="38100">
                    <a:schemeClr val="bg1">
                      <a:lumMod val="50000"/>
                      <a:lumOff val="50000"/>
                      <a:alpha val="2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Thời</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lượng</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dành</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cho</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môn</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KHTN </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là</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140 </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tiết</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năm</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học</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a:t>
            </a:r>
          </a:p>
          <a:p>
            <a:pPr>
              <a:spcBef>
                <a:spcPct val="20000"/>
              </a:spcBef>
              <a:spcAft>
                <a:spcPts val="600"/>
              </a:spcAft>
              <a:buClr>
                <a:schemeClr val="tx1"/>
              </a:buClr>
              <a:buSzPct val="100000"/>
            </a:pP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dạy</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trong</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35 </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tuần</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mỗi</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tuần</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4 </a:t>
            </a:r>
            <a:r>
              <a:rPr lang="en-US" sz="3600" cap="small" dirty="0" err="1">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tiết</a:t>
            </a:r>
            <a:r>
              <a:rPr lang="en-US" sz="3600" cap="small" dirty="0">
                <a:solidFill>
                  <a:schemeClr val="bg2"/>
                </a:solidFill>
                <a:effectLst>
                  <a:glow rad="38100">
                    <a:schemeClr val="bg1">
                      <a:lumMod val="50000"/>
                      <a:lumOff val="50000"/>
                      <a:alpha val="20000"/>
                    </a:schemeClr>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62814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0">
            <a:extLst>
              <a:ext uri="{FF2B5EF4-FFF2-40B4-BE49-F238E27FC236}">
                <a16:creationId xmlns:a16="http://schemas.microsoft.com/office/drawing/2014/main" id="{A6E43ABA-AEFE-4BB0-87AE-7C726F558E81}"/>
              </a:ext>
            </a:extLst>
          </p:cNvPr>
          <p:cNvGraphicFramePr>
            <a:graphicFrameLocks noGrp="1"/>
          </p:cNvGraphicFramePr>
          <p:nvPr>
            <p:ph idx="1"/>
            <p:extLst>
              <p:ext uri="{D42A27DB-BD31-4B8C-83A1-F6EECF244321}">
                <p14:modId xmlns:p14="http://schemas.microsoft.com/office/powerpoint/2010/main" val="869815205"/>
              </p:ext>
            </p:extLst>
          </p:nvPr>
        </p:nvGraphicFramePr>
        <p:xfrm>
          <a:off x="1537855" y="204531"/>
          <a:ext cx="10342378" cy="6455063"/>
        </p:xfrm>
        <a:graphic>
          <a:graphicData uri="http://schemas.openxmlformats.org/drawingml/2006/table">
            <a:tbl>
              <a:tblPr firstRow="1" firstCol="1" lastRow="1" lastCol="1" bandRow="1" bandCol="1">
                <a:tableStyleId>{69012ECD-51FC-41F1-AA8D-1B2483CD663E}</a:tableStyleId>
              </a:tblPr>
              <a:tblGrid>
                <a:gridCol w="8008238">
                  <a:extLst>
                    <a:ext uri="{9D8B030D-6E8A-4147-A177-3AD203B41FA5}">
                      <a16:colId xmlns:a16="http://schemas.microsoft.com/office/drawing/2014/main" val="2559841316"/>
                    </a:ext>
                  </a:extLst>
                </a:gridCol>
                <a:gridCol w="1035020">
                  <a:extLst>
                    <a:ext uri="{9D8B030D-6E8A-4147-A177-3AD203B41FA5}">
                      <a16:colId xmlns:a16="http://schemas.microsoft.com/office/drawing/2014/main" val="3984096466"/>
                    </a:ext>
                  </a:extLst>
                </a:gridCol>
                <a:gridCol w="1299120">
                  <a:extLst>
                    <a:ext uri="{9D8B030D-6E8A-4147-A177-3AD203B41FA5}">
                      <a16:colId xmlns:a16="http://schemas.microsoft.com/office/drawing/2014/main" val="124995852"/>
                    </a:ext>
                  </a:extLst>
                </a:gridCol>
              </a:tblGrid>
              <a:tr h="0">
                <a:tc>
                  <a:txBody>
                    <a:bodyPr/>
                    <a:lstStyle/>
                    <a:p>
                      <a:pPr marL="64008" algn="ctr" fontAlgn="t">
                        <a:lnSpc>
                          <a:spcPct val="107000"/>
                        </a:lnSpc>
                        <a:spcBef>
                          <a:spcPts val="275"/>
                        </a:spcBef>
                        <a:spcAft>
                          <a:spcPts val="0"/>
                        </a:spcAft>
                      </a:pPr>
                      <a:r>
                        <a:rPr lang="en-US" sz="2000" b="1" u="none" strike="noStrike" dirty="0">
                          <a:solidFill>
                            <a:srgbClr val="FF0000"/>
                          </a:solidFill>
                          <a:effectLst/>
                        </a:rPr>
                        <a:t>N Ộ I     D U N G</a:t>
                      </a:r>
                      <a:endParaRPr lang="en-US" sz="2000" b="0" i="0" u="none" strike="noStrike" dirty="0">
                        <a:solidFill>
                          <a:srgbClr val="FF0000"/>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1" u="none" strike="noStrike">
                          <a:solidFill>
                            <a:srgbClr val="FF0000"/>
                          </a:solidFill>
                          <a:effectLst/>
                        </a:rPr>
                        <a:t>SỐ %</a:t>
                      </a:r>
                      <a:endParaRPr lang="en-US" sz="2000" b="0" i="0" u="none" strike="noStrike">
                        <a:solidFill>
                          <a:srgbClr val="FF0000"/>
                        </a:solidFill>
                        <a:effectLst/>
                        <a:latin typeface="Arial" panose="020B0604020202020204" pitchFamily="34" charset="0"/>
                        <a:cs typeface="Arial" panose="020B0604020202020204" pitchFamily="34" charset="0"/>
                      </a:endParaRPr>
                    </a:p>
                  </a:txBody>
                  <a:tcPr marL="9761" marR="9761" marT="9761" marB="0"/>
                </a:tc>
                <a:tc>
                  <a:txBody>
                    <a:bodyPr/>
                    <a:lstStyle/>
                    <a:p>
                      <a:pPr marR="109728" algn="ctr" fontAlgn="t">
                        <a:lnSpc>
                          <a:spcPct val="107000"/>
                        </a:lnSpc>
                        <a:spcBef>
                          <a:spcPts val="275"/>
                        </a:spcBef>
                        <a:spcAft>
                          <a:spcPts val="0"/>
                        </a:spcAft>
                      </a:pPr>
                      <a:r>
                        <a:rPr lang="en-US" sz="2000" b="1" u="none" strike="noStrike">
                          <a:solidFill>
                            <a:srgbClr val="FF0000"/>
                          </a:solidFill>
                          <a:effectLst/>
                        </a:rPr>
                        <a:t>SỐ TIẾT</a:t>
                      </a:r>
                      <a:endParaRPr lang="en-US" sz="2000" b="0" i="0" u="none" strike="noStrike">
                        <a:solidFill>
                          <a:srgbClr val="FF0000"/>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1239267517"/>
                  </a:ext>
                </a:extLst>
              </a:tr>
              <a:tr h="428439">
                <a:tc>
                  <a:txBody>
                    <a:bodyPr/>
                    <a:lstStyle/>
                    <a:p>
                      <a:pPr marL="64008" algn="l" fontAlgn="t">
                        <a:lnSpc>
                          <a:spcPct val="107000"/>
                        </a:lnSpc>
                        <a:spcBef>
                          <a:spcPts val="275"/>
                        </a:spcBef>
                        <a:spcAft>
                          <a:spcPts val="0"/>
                        </a:spcAft>
                      </a:pPr>
                      <a:r>
                        <a:rPr lang="vi-VN" sz="2000" b="0" u="none" strike="noStrike" dirty="0">
                          <a:solidFill>
                            <a:srgbClr val="FF0000"/>
                          </a:solidFill>
                          <a:effectLst/>
                        </a:rPr>
                        <a:t>Mở đầu</a:t>
                      </a:r>
                      <a:endParaRPr lang="vi-VN" sz="2000" b="0" i="0" u="none" strike="noStrike" dirty="0">
                        <a:solidFill>
                          <a:srgbClr val="FF0000"/>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1" u="none" strike="noStrike" kern="1200">
                          <a:solidFill>
                            <a:srgbClr val="FF0000"/>
                          </a:solidFill>
                          <a:effectLst/>
                        </a:rPr>
                        <a:t>5</a:t>
                      </a:r>
                      <a:r>
                        <a:rPr lang="vi-VN" sz="2000" b="0" u="none" strike="noStrike" kern="1200">
                          <a:solidFill>
                            <a:srgbClr val="FF0000"/>
                          </a:solidFill>
                          <a:effectLst/>
                        </a:rPr>
                        <a:t>%</a:t>
                      </a:r>
                      <a:endParaRPr lang="vi-VN" sz="2000" b="0" i="0" u="none" strike="noStrike">
                        <a:solidFill>
                          <a:srgbClr val="FF0000"/>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1" u="none" strike="noStrike">
                          <a:solidFill>
                            <a:srgbClr val="FF0000"/>
                          </a:solidFill>
                          <a:effectLst/>
                        </a:rPr>
                        <a:t>7</a:t>
                      </a:r>
                      <a:endParaRPr lang="en-US" sz="2000" b="0" i="0" u="none" strike="noStrike">
                        <a:solidFill>
                          <a:srgbClr val="FF0000"/>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3513422617"/>
                  </a:ext>
                </a:extLst>
              </a:tr>
              <a:tr h="281171">
                <a:tc>
                  <a:txBody>
                    <a:bodyPr/>
                    <a:lstStyle/>
                    <a:p>
                      <a:pPr marL="64008" algn="l" fontAlgn="t">
                        <a:lnSpc>
                          <a:spcPct val="107000"/>
                        </a:lnSpc>
                        <a:spcBef>
                          <a:spcPts val="275"/>
                        </a:spcBef>
                        <a:spcAft>
                          <a:spcPts val="0"/>
                        </a:spcAft>
                      </a:pPr>
                      <a:r>
                        <a:rPr lang="vi-VN" sz="2000" b="1" u="none" strike="noStrike" dirty="0">
                          <a:solidFill>
                            <a:srgbClr val="FF0000"/>
                          </a:solidFill>
                          <a:effectLst/>
                        </a:rPr>
                        <a:t>Chất và sự biến đổi của chất</a:t>
                      </a:r>
                      <a:endParaRPr lang="vi-VN" sz="2000" b="0" i="0" u="none" strike="noStrike" dirty="0">
                        <a:solidFill>
                          <a:srgbClr val="FF0000"/>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1" u="none" strike="noStrike" kern="1200">
                          <a:solidFill>
                            <a:srgbClr val="FF0000"/>
                          </a:solidFill>
                          <a:effectLst/>
                        </a:rPr>
                        <a:t>15</a:t>
                      </a:r>
                      <a:r>
                        <a:rPr lang="vi-VN" sz="2000" b="0" u="none" strike="noStrike" kern="1200">
                          <a:solidFill>
                            <a:srgbClr val="FF0000"/>
                          </a:solidFill>
                          <a:effectLst/>
                        </a:rPr>
                        <a:t>%</a:t>
                      </a:r>
                      <a:endParaRPr lang="vi-VN" sz="2000" b="0" i="0" u="none" strike="noStrike">
                        <a:solidFill>
                          <a:srgbClr val="FF0000"/>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1" u="none" strike="noStrike">
                          <a:solidFill>
                            <a:srgbClr val="FF0000"/>
                          </a:solidFill>
                          <a:effectLst/>
                        </a:rPr>
                        <a:t>21</a:t>
                      </a:r>
                      <a:endParaRPr lang="en-US" sz="2000" b="0" i="0" u="none" strike="noStrike">
                        <a:solidFill>
                          <a:srgbClr val="FF0000"/>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614374859"/>
                  </a:ext>
                </a:extLst>
              </a:tr>
              <a:tr h="281171">
                <a:tc>
                  <a:txBody>
                    <a:bodyPr/>
                    <a:lstStyle/>
                    <a:p>
                      <a:pPr marL="64008" algn="l" fontAlgn="t">
                        <a:lnSpc>
                          <a:spcPct val="107000"/>
                        </a:lnSpc>
                        <a:spcBef>
                          <a:spcPts val="275"/>
                        </a:spcBef>
                        <a:spcAft>
                          <a:spcPts val="0"/>
                        </a:spcAft>
                      </a:pPr>
                      <a:r>
                        <a:rPr lang="vi-VN" sz="2000" b="0" u="none" strike="noStrike">
                          <a:solidFill>
                            <a:schemeClr val="bg2"/>
                          </a:solidFill>
                          <a:effectLst/>
                        </a:rPr>
                        <a:t>Các thể (trạng thái) của chất</a:t>
                      </a:r>
                      <a:endParaRPr lang="vi-VN"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0" u="none" strike="noStrike" kern="1200">
                          <a:solidFill>
                            <a:schemeClr val="bg2"/>
                          </a:solidFill>
                          <a:effectLst/>
                        </a:rPr>
                        <a:t>3%</a:t>
                      </a:r>
                      <a:endParaRPr lang="vi-VN"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0" u="none" strike="noStrike">
                          <a:solidFill>
                            <a:schemeClr val="bg2"/>
                          </a:solidFill>
                          <a:effectLst/>
                        </a:rPr>
                        <a:t>4</a:t>
                      </a:r>
                      <a:endParaRPr lang="en-US"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81991570"/>
                  </a:ext>
                </a:extLst>
              </a:tr>
              <a:tr h="281171">
                <a:tc>
                  <a:txBody>
                    <a:bodyPr/>
                    <a:lstStyle/>
                    <a:p>
                      <a:pPr marL="64008" algn="l" fontAlgn="t">
                        <a:lnSpc>
                          <a:spcPct val="107000"/>
                        </a:lnSpc>
                        <a:spcBef>
                          <a:spcPts val="275"/>
                        </a:spcBef>
                        <a:spcAft>
                          <a:spcPts val="0"/>
                        </a:spcAft>
                      </a:pPr>
                      <a:r>
                        <a:rPr lang="vi-VN" sz="2000" b="0" u="none" strike="noStrike" dirty="0">
                          <a:solidFill>
                            <a:schemeClr val="bg2"/>
                          </a:solidFill>
                          <a:effectLst/>
                        </a:rPr>
                        <a:t>Oxygen và không khí</a:t>
                      </a:r>
                      <a:endParaRPr lang="vi-VN" sz="2000" b="0" i="0" u="none" strike="noStrike" dirty="0">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0" u="none" strike="noStrike" kern="1200">
                          <a:solidFill>
                            <a:schemeClr val="bg2"/>
                          </a:solidFill>
                          <a:effectLst/>
                        </a:rPr>
                        <a:t>2%</a:t>
                      </a:r>
                      <a:endParaRPr lang="vi-VN"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0" u="none" strike="noStrike">
                          <a:solidFill>
                            <a:schemeClr val="bg2"/>
                          </a:solidFill>
                          <a:effectLst/>
                        </a:rPr>
                        <a:t>3</a:t>
                      </a:r>
                      <a:endParaRPr lang="en-US"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2271896191"/>
                  </a:ext>
                </a:extLst>
              </a:tr>
              <a:tr h="414147">
                <a:tc>
                  <a:txBody>
                    <a:bodyPr/>
                    <a:lstStyle/>
                    <a:p>
                      <a:pPr marL="64008" algn="l" fontAlgn="t">
                        <a:lnSpc>
                          <a:spcPct val="107000"/>
                        </a:lnSpc>
                        <a:spcBef>
                          <a:spcPts val="275"/>
                        </a:spcBef>
                        <a:spcAft>
                          <a:spcPts val="0"/>
                        </a:spcAft>
                      </a:pPr>
                      <a:r>
                        <a:rPr lang="vi-VN" sz="2000" b="0" u="none" strike="noStrike" dirty="0">
                          <a:solidFill>
                            <a:schemeClr val="bg2"/>
                          </a:solidFill>
                          <a:effectLst/>
                        </a:rPr>
                        <a:t>Một số</a:t>
                      </a:r>
                      <a:r>
                        <a:rPr lang="en-US" sz="2000" b="0" u="none" strike="noStrike" dirty="0">
                          <a:solidFill>
                            <a:schemeClr val="bg2"/>
                          </a:solidFill>
                          <a:effectLst/>
                        </a:rPr>
                        <a:t> </a:t>
                      </a:r>
                      <a:r>
                        <a:rPr lang="en-US" sz="2000" b="0" u="none" strike="noStrike" dirty="0" err="1">
                          <a:solidFill>
                            <a:schemeClr val="bg2"/>
                          </a:solidFill>
                          <a:effectLst/>
                        </a:rPr>
                        <a:t>nguyên</a:t>
                      </a:r>
                      <a:r>
                        <a:rPr lang="en-US" sz="2000" b="0" u="none" strike="noStrike" dirty="0">
                          <a:solidFill>
                            <a:schemeClr val="bg2"/>
                          </a:solidFill>
                          <a:effectLst/>
                        </a:rPr>
                        <a:t> </a:t>
                      </a:r>
                      <a:r>
                        <a:rPr lang="vi-VN" sz="2000" b="0" u="none" strike="noStrike" dirty="0">
                          <a:solidFill>
                            <a:schemeClr val="bg2"/>
                          </a:solidFill>
                          <a:effectLst/>
                        </a:rPr>
                        <a:t>vật liệu,</a:t>
                      </a:r>
                      <a:r>
                        <a:rPr lang="en-US" sz="2000" b="0" u="none" strike="noStrike" dirty="0">
                          <a:solidFill>
                            <a:schemeClr val="bg2"/>
                          </a:solidFill>
                          <a:effectLst/>
                        </a:rPr>
                        <a:t> </a:t>
                      </a:r>
                      <a:r>
                        <a:rPr lang="vi-VN" sz="2000" b="0" u="none" strike="noStrike" dirty="0">
                          <a:solidFill>
                            <a:schemeClr val="bg2"/>
                          </a:solidFill>
                          <a:effectLst/>
                        </a:rPr>
                        <a:t>nhiên liệu,</a:t>
                      </a:r>
                      <a:r>
                        <a:rPr lang="en-US" sz="2000" b="0" u="none" strike="noStrike" dirty="0">
                          <a:solidFill>
                            <a:schemeClr val="bg2"/>
                          </a:solidFill>
                          <a:effectLst/>
                        </a:rPr>
                        <a:t> </a:t>
                      </a:r>
                      <a:r>
                        <a:rPr lang="vi-VN" sz="2000" b="0" u="none" strike="noStrike" dirty="0">
                          <a:solidFill>
                            <a:schemeClr val="bg2"/>
                          </a:solidFill>
                          <a:effectLst/>
                        </a:rPr>
                        <a:t>lương thực,</a:t>
                      </a:r>
                      <a:r>
                        <a:rPr lang="en-US" sz="2000" b="0" u="none" strike="noStrike" dirty="0">
                          <a:solidFill>
                            <a:schemeClr val="bg2"/>
                          </a:solidFill>
                          <a:effectLst/>
                        </a:rPr>
                        <a:t> </a:t>
                      </a:r>
                      <a:r>
                        <a:rPr lang="vi-VN" sz="2000" b="0" u="none" strike="noStrike" dirty="0">
                          <a:solidFill>
                            <a:schemeClr val="bg2"/>
                          </a:solidFill>
                          <a:effectLst/>
                        </a:rPr>
                        <a:t>thực phẩm thông dụng</a:t>
                      </a:r>
                      <a:endParaRPr lang="vi-VN" sz="2000" b="0" i="0" u="none" strike="noStrike" dirty="0">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0" u="none" strike="noStrike" kern="1200">
                          <a:solidFill>
                            <a:schemeClr val="bg2"/>
                          </a:solidFill>
                          <a:effectLst/>
                        </a:rPr>
                        <a:t>6%</a:t>
                      </a:r>
                      <a:endParaRPr lang="vi-VN"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0" u="none" strike="noStrike">
                          <a:solidFill>
                            <a:schemeClr val="bg2"/>
                          </a:solidFill>
                          <a:effectLst/>
                        </a:rPr>
                        <a:t>8</a:t>
                      </a:r>
                      <a:endParaRPr lang="en-US"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672806835"/>
                  </a:ext>
                </a:extLst>
              </a:tr>
              <a:tr h="281171">
                <a:tc>
                  <a:txBody>
                    <a:bodyPr/>
                    <a:lstStyle/>
                    <a:p>
                      <a:pPr marL="64008" algn="l" fontAlgn="t">
                        <a:lnSpc>
                          <a:spcPct val="107000"/>
                        </a:lnSpc>
                        <a:spcBef>
                          <a:spcPts val="275"/>
                        </a:spcBef>
                        <a:spcAft>
                          <a:spcPts val="0"/>
                        </a:spcAft>
                      </a:pPr>
                      <a:r>
                        <a:rPr lang="vi-VN" sz="2000" b="0" u="none" strike="noStrike" dirty="0">
                          <a:solidFill>
                            <a:schemeClr val="bg2"/>
                          </a:solidFill>
                          <a:effectLst/>
                        </a:rPr>
                        <a:t>Dung dịch; Tách chất ra khỏi hỗn hợp</a:t>
                      </a:r>
                      <a:endParaRPr lang="vi-VN" sz="2000" b="0" i="0" u="none" strike="noStrike" dirty="0">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0" u="none" strike="noStrike" kern="1200">
                          <a:solidFill>
                            <a:schemeClr val="bg2"/>
                          </a:solidFill>
                          <a:effectLst/>
                        </a:rPr>
                        <a:t>4%</a:t>
                      </a:r>
                      <a:endParaRPr lang="vi-VN"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0" u="none" strike="noStrike">
                          <a:solidFill>
                            <a:schemeClr val="bg2"/>
                          </a:solidFill>
                          <a:effectLst/>
                        </a:rPr>
                        <a:t>6</a:t>
                      </a:r>
                      <a:endParaRPr lang="en-US"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110201487"/>
                  </a:ext>
                </a:extLst>
              </a:tr>
              <a:tr h="281171">
                <a:tc>
                  <a:txBody>
                    <a:bodyPr/>
                    <a:lstStyle/>
                    <a:p>
                      <a:pPr marL="64008" algn="l" fontAlgn="t">
                        <a:lnSpc>
                          <a:spcPct val="107000"/>
                        </a:lnSpc>
                        <a:spcBef>
                          <a:spcPts val="275"/>
                        </a:spcBef>
                        <a:spcAft>
                          <a:spcPts val="0"/>
                        </a:spcAft>
                      </a:pPr>
                      <a:r>
                        <a:rPr lang="vi-VN" sz="2000" b="1" u="none" strike="noStrike" dirty="0">
                          <a:solidFill>
                            <a:srgbClr val="FF0000"/>
                          </a:solidFill>
                          <a:effectLst/>
                        </a:rPr>
                        <a:t>Vật sống</a:t>
                      </a:r>
                      <a:endParaRPr lang="vi-VN" sz="2000" b="0" i="0" u="none" strike="noStrike" dirty="0">
                        <a:solidFill>
                          <a:srgbClr val="FF0000"/>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1" u="none" strike="noStrike" kern="1200">
                          <a:solidFill>
                            <a:srgbClr val="FF0000"/>
                          </a:solidFill>
                          <a:effectLst/>
                        </a:rPr>
                        <a:t>38</a:t>
                      </a:r>
                      <a:r>
                        <a:rPr lang="vi-VN" sz="2000" b="0" u="none" strike="noStrike" kern="1200">
                          <a:solidFill>
                            <a:srgbClr val="FF0000"/>
                          </a:solidFill>
                          <a:effectLst/>
                        </a:rPr>
                        <a:t>%</a:t>
                      </a:r>
                      <a:endParaRPr lang="vi-VN" sz="2000" b="0" i="0" u="none" strike="noStrike">
                        <a:solidFill>
                          <a:srgbClr val="FF0000"/>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1" u="none" strike="noStrike">
                          <a:solidFill>
                            <a:srgbClr val="FF0000"/>
                          </a:solidFill>
                          <a:effectLst/>
                        </a:rPr>
                        <a:t>53</a:t>
                      </a:r>
                      <a:endParaRPr lang="en-US" sz="2000" b="0" i="0" u="none" strike="noStrike">
                        <a:solidFill>
                          <a:srgbClr val="FF0000"/>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239604578"/>
                  </a:ext>
                </a:extLst>
              </a:tr>
              <a:tr h="281171">
                <a:tc>
                  <a:txBody>
                    <a:bodyPr/>
                    <a:lstStyle/>
                    <a:p>
                      <a:pPr marL="64008" algn="l" fontAlgn="t">
                        <a:lnSpc>
                          <a:spcPct val="107000"/>
                        </a:lnSpc>
                        <a:spcBef>
                          <a:spcPts val="275"/>
                        </a:spcBef>
                        <a:spcAft>
                          <a:spcPts val="0"/>
                        </a:spcAft>
                      </a:pPr>
                      <a:r>
                        <a:rPr lang="vi-VN" sz="2000" b="0" u="none" strike="noStrike" dirty="0">
                          <a:solidFill>
                            <a:schemeClr val="bg2"/>
                          </a:solidFill>
                          <a:effectLst/>
                        </a:rPr>
                        <a:t>Tế bào – đơn vị cơ sở của sự sống</a:t>
                      </a:r>
                      <a:endParaRPr lang="vi-VN" sz="2000" b="0" i="0" u="none" strike="noStrike" dirty="0">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0" u="none" strike="noStrike" kern="1200">
                          <a:solidFill>
                            <a:schemeClr val="bg2"/>
                          </a:solidFill>
                          <a:effectLst/>
                        </a:rPr>
                        <a:t>11%</a:t>
                      </a:r>
                      <a:endParaRPr lang="vi-VN"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0" u="none" strike="noStrike">
                          <a:solidFill>
                            <a:schemeClr val="bg2"/>
                          </a:solidFill>
                          <a:effectLst/>
                        </a:rPr>
                        <a:t>15</a:t>
                      </a:r>
                      <a:endParaRPr lang="en-US"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3632815302"/>
                  </a:ext>
                </a:extLst>
              </a:tr>
              <a:tr h="281171">
                <a:tc>
                  <a:txBody>
                    <a:bodyPr/>
                    <a:lstStyle/>
                    <a:p>
                      <a:pPr marL="64008" algn="l" fontAlgn="t">
                        <a:lnSpc>
                          <a:spcPct val="107000"/>
                        </a:lnSpc>
                        <a:spcBef>
                          <a:spcPts val="275"/>
                        </a:spcBef>
                        <a:spcAft>
                          <a:spcPts val="0"/>
                        </a:spcAft>
                      </a:pPr>
                      <a:r>
                        <a:rPr lang="vi-VN" sz="2000" b="0" u="none" strike="noStrike" dirty="0">
                          <a:solidFill>
                            <a:schemeClr val="bg2"/>
                          </a:solidFill>
                          <a:effectLst/>
                        </a:rPr>
                        <a:t>Đa dạng thế giới sống</a:t>
                      </a:r>
                      <a:endParaRPr lang="vi-VN" sz="2000" b="0" i="0" u="none" strike="noStrike" dirty="0">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0" u="none" strike="noStrike" kern="1200">
                          <a:solidFill>
                            <a:schemeClr val="bg2"/>
                          </a:solidFill>
                          <a:effectLst/>
                        </a:rPr>
                        <a:t>27%</a:t>
                      </a:r>
                      <a:endParaRPr lang="vi-VN"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0" u="none" strike="noStrike">
                          <a:solidFill>
                            <a:schemeClr val="bg2"/>
                          </a:solidFill>
                          <a:effectLst/>
                        </a:rPr>
                        <a:t>38</a:t>
                      </a:r>
                      <a:endParaRPr lang="en-US"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796715781"/>
                  </a:ext>
                </a:extLst>
              </a:tr>
              <a:tr h="281171">
                <a:tc>
                  <a:txBody>
                    <a:bodyPr/>
                    <a:lstStyle/>
                    <a:p>
                      <a:pPr marL="64008" algn="l" fontAlgn="t">
                        <a:lnSpc>
                          <a:spcPct val="107000"/>
                        </a:lnSpc>
                        <a:spcBef>
                          <a:spcPts val="275"/>
                        </a:spcBef>
                        <a:spcAft>
                          <a:spcPts val="0"/>
                        </a:spcAft>
                      </a:pPr>
                      <a:r>
                        <a:rPr lang="vi-VN" sz="2000" b="1" u="none" strike="noStrike" dirty="0">
                          <a:solidFill>
                            <a:srgbClr val="FF0000"/>
                          </a:solidFill>
                          <a:effectLst/>
                        </a:rPr>
                        <a:t>Năng lượng và sự biến đổi</a:t>
                      </a:r>
                      <a:endParaRPr lang="vi-VN" sz="2000" b="0" i="0" u="none" strike="noStrike" dirty="0">
                        <a:solidFill>
                          <a:srgbClr val="FF0000"/>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1" u="none" strike="noStrike" kern="1200">
                          <a:solidFill>
                            <a:srgbClr val="FF0000"/>
                          </a:solidFill>
                          <a:effectLst/>
                        </a:rPr>
                        <a:t>25</a:t>
                      </a:r>
                      <a:r>
                        <a:rPr lang="vi-VN" sz="2000" b="0" u="none" strike="noStrike" kern="1200">
                          <a:solidFill>
                            <a:srgbClr val="FF0000"/>
                          </a:solidFill>
                          <a:effectLst/>
                        </a:rPr>
                        <a:t>%</a:t>
                      </a:r>
                      <a:endParaRPr lang="vi-VN" sz="2000" b="0" i="0" u="none" strike="noStrike">
                        <a:solidFill>
                          <a:srgbClr val="FF0000"/>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1" u="none" strike="noStrike">
                          <a:solidFill>
                            <a:srgbClr val="FF0000"/>
                          </a:solidFill>
                          <a:effectLst/>
                        </a:rPr>
                        <a:t>35</a:t>
                      </a:r>
                      <a:endParaRPr lang="en-US" sz="2000" b="0" i="0" u="none" strike="noStrike">
                        <a:solidFill>
                          <a:srgbClr val="FF0000"/>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453613049"/>
                  </a:ext>
                </a:extLst>
              </a:tr>
              <a:tr h="281171">
                <a:tc>
                  <a:txBody>
                    <a:bodyPr/>
                    <a:lstStyle/>
                    <a:p>
                      <a:pPr marL="64008" algn="l" fontAlgn="t">
                        <a:lnSpc>
                          <a:spcPct val="107000"/>
                        </a:lnSpc>
                        <a:spcBef>
                          <a:spcPts val="275"/>
                        </a:spcBef>
                        <a:spcAft>
                          <a:spcPts val="0"/>
                        </a:spcAft>
                      </a:pPr>
                      <a:r>
                        <a:rPr lang="vi-VN" sz="2000" b="0" u="none" strike="noStrike" dirty="0">
                          <a:solidFill>
                            <a:schemeClr val="bg2"/>
                          </a:solidFill>
                          <a:effectLst/>
                        </a:rPr>
                        <a:t>Các phép đo</a:t>
                      </a:r>
                      <a:endParaRPr lang="vi-VN" sz="2000" b="0" i="0" u="none" strike="noStrike" dirty="0">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0" u="none" strike="noStrike" kern="1200">
                          <a:solidFill>
                            <a:schemeClr val="bg2"/>
                          </a:solidFill>
                          <a:effectLst/>
                        </a:rPr>
                        <a:t>7%</a:t>
                      </a:r>
                      <a:endParaRPr lang="vi-VN"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0" u="none" strike="noStrike">
                          <a:solidFill>
                            <a:schemeClr val="bg2"/>
                          </a:solidFill>
                          <a:effectLst/>
                        </a:rPr>
                        <a:t>10</a:t>
                      </a:r>
                      <a:endParaRPr lang="en-US"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23997705"/>
                  </a:ext>
                </a:extLst>
              </a:tr>
              <a:tr h="281171">
                <a:tc>
                  <a:txBody>
                    <a:bodyPr/>
                    <a:lstStyle/>
                    <a:p>
                      <a:pPr marL="64008" algn="l" fontAlgn="t">
                        <a:lnSpc>
                          <a:spcPct val="107000"/>
                        </a:lnSpc>
                        <a:spcBef>
                          <a:spcPts val="275"/>
                        </a:spcBef>
                        <a:spcAft>
                          <a:spcPts val="0"/>
                        </a:spcAft>
                      </a:pPr>
                      <a:r>
                        <a:rPr lang="vi-VN" sz="2000" b="0" u="none" strike="noStrike" dirty="0">
                          <a:solidFill>
                            <a:schemeClr val="bg2"/>
                          </a:solidFill>
                          <a:effectLst/>
                        </a:rPr>
                        <a:t>Lực</a:t>
                      </a:r>
                      <a:endParaRPr lang="vi-VN" sz="2000" b="0" i="0" u="none" strike="noStrike" dirty="0">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0" u="none" strike="noStrike" kern="1200">
                          <a:solidFill>
                            <a:schemeClr val="bg2"/>
                          </a:solidFill>
                          <a:effectLst/>
                        </a:rPr>
                        <a:t>11%</a:t>
                      </a:r>
                      <a:endParaRPr lang="vi-VN"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0" u="none" strike="noStrike">
                          <a:solidFill>
                            <a:schemeClr val="bg2"/>
                          </a:solidFill>
                          <a:effectLst/>
                        </a:rPr>
                        <a:t>15</a:t>
                      </a:r>
                      <a:endParaRPr lang="en-US"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2123261970"/>
                  </a:ext>
                </a:extLst>
              </a:tr>
              <a:tr h="281171">
                <a:tc>
                  <a:txBody>
                    <a:bodyPr/>
                    <a:lstStyle/>
                    <a:p>
                      <a:pPr marL="64008" algn="l" fontAlgn="t">
                        <a:lnSpc>
                          <a:spcPct val="107000"/>
                        </a:lnSpc>
                        <a:spcBef>
                          <a:spcPts val="275"/>
                        </a:spcBef>
                        <a:spcAft>
                          <a:spcPts val="0"/>
                        </a:spcAft>
                      </a:pPr>
                      <a:r>
                        <a:rPr lang="vi-VN" sz="2000" b="0" u="none" strike="noStrike" dirty="0">
                          <a:solidFill>
                            <a:schemeClr val="bg2"/>
                          </a:solidFill>
                          <a:effectLst/>
                        </a:rPr>
                        <a:t>Năng lượng và cuộc sống</a:t>
                      </a:r>
                      <a:endParaRPr lang="vi-VN" sz="2000" b="0" i="0" u="none" strike="noStrike" dirty="0">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0" u="none" strike="noStrike" kern="1200">
                          <a:solidFill>
                            <a:schemeClr val="bg2"/>
                          </a:solidFill>
                          <a:effectLst/>
                        </a:rPr>
                        <a:t>7%</a:t>
                      </a:r>
                      <a:endParaRPr lang="vi-VN"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0" u="none" strike="noStrike">
                          <a:solidFill>
                            <a:schemeClr val="bg2"/>
                          </a:solidFill>
                          <a:effectLst/>
                        </a:rPr>
                        <a:t>10</a:t>
                      </a:r>
                      <a:endParaRPr lang="en-US"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309823013"/>
                  </a:ext>
                </a:extLst>
              </a:tr>
              <a:tr h="281171">
                <a:tc>
                  <a:txBody>
                    <a:bodyPr/>
                    <a:lstStyle/>
                    <a:p>
                      <a:pPr marL="64008" algn="l" fontAlgn="t">
                        <a:lnSpc>
                          <a:spcPct val="107000"/>
                        </a:lnSpc>
                        <a:spcBef>
                          <a:spcPts val="275"/>
                        </a:spcBef>
                        <a:spcAft>
                          <a:spcPts val="0"/>
                        </a:spcAft>
                      </a:pPr>
                      <a:r>
                        <a:rPr lang="vi-VN" sz="2000" b="1" u="none" strike="noStrike" dirty="0">
                          <a:solidFill>
                            <a:srgbClr val="FF0000"/>
                          </a:solidFill>
                          <a:effectLst/>
                        </a:rPr>
                        <a:t>Trái Đất và bầu trời</a:t>
                      </a:r>
                      <a:endParaRPr lang="vi-VN" sz="2000" b="0" i="0" u="none" strike="noStrike" dirty="0">
                        <a:solidFill>
                          <a:srgbClr val="FF0000"/>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1" u="none" strike="noStrike" kern="1200">
                          <a:solidFill>
                            <a:srgbClr val="FF0000"/>
                          </a:solidFill>
                          <a:effectLst/>
                        </a:rPr>
                        <a:t>7%</a:t>
                      </a:r>
                      <a:endParaRPr lang="vi-VN" sz="2000" b="0" i="0" u="none" strike="noStrike">
                        <a:solidFill>
                          <a:srgbClr val="FF0000"/>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1" u="none" strike="noStrike">
                          <a:solidFill>
                            <a:srgbClr val="FF0000"/>
                          </a:solidFill>
                          <a:effectLst/>
                        </a:rPr>
                        <a:t>10</a:t>
                      </a:r>
                      <a:endParaRPr lang="en-US" sz="2000" b="0" i="0" u="none" strike="noStrike">
                        <a:solidFill>
                          <a:srgbClr val="FF0000"/>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2253180971"/>
                  </a:ext>
                </a:extLst>
              </a:tr>
              <a:tr h="0">
                <a:tc>
                  <a:txBody>
                    <a:bodyPr/>
                    <a:lstStyle/>
                    <a:p>
                      <a:pPr marL="64008" algn="l" fontAlgn="t">
                        <a:lnSpc>
                          <a:spcPct val="107000"/>
                        </a:lnSpc>
                        <a:spcBef>
                          <a:spcPts val="275"/>
                        </a:spcBef>
                        <a:spcAft>
                          <a:spcPts val="0"/>
                        </a:spcAft>
                      </a:pPr>
                      <a:r>
                        <a:rPr lang="vi-VN" sz="2000" b="0" u="none" strike="noStrike" dirty="0">
                          <a:solidFill>
                            <a:schemeClr val="bg2"/>
                          </a:solidFill>
                          <a:effectLst/>
                        </a:rPr>
                        <a:t>Chuyển động nhìn thấy của Mặt Trời, Mặt Trăng; hệ Mặt Trời; Ngân Hà</a:t>
                      </a:r>
                      <a:endParaRPr lang="vi-VN" sz="2000" b="0" i="0" u="none" strike="noStrike" dirty="0">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vi-VN" sz="2000" b="0" u="none" strike="noStrike" kern="1200">
                          <a:solidFill>
                            <a:schemeClr val="bg2"/>
                          </a:solidFill>
                          <a:effectLst/>
                        </a:rPr>
                        <a:t>7%</a:t>
                      </a:r>
                      <a:endParaRPr lang="vi-VN"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t">
                        <a:lnSpc>
                          <a:spcPct val="107000"/>
                        </a:lnSpc>
                        <a:spcBef>
                          <a:spcPts val="275"/>
                        </a:spcBef>
                        <a:spcAft>
                          <a:spcPts val="0"/>
                        </a:spcAft>
                      </a:pPr>
                      <a:r>
                        <a:rPr lang="en-US" sz="2000" b="0" u="none" strike="noStrike">
                          <a:solidFill>
                            <a:schemeClr val="bg2"/>
                          </a:solidFill>
                          <a:effectLst/>
                        </a:rPr>
                        <a:t>10</a:t>
                      </a:r>
                      <a:endParaRPr lang="en-US" sz="2000" b="0" i="0" u="none" strike="noStrike">
                        <a:solidFill>
                          <a:schemeClr val="bg2"/>
                        </a:solidFill>
                        <a:effectLst/>
                        <a:latin typeface="Arial" panose="020B0604020202020204" pitchFamily="34" charset="0"/>
                        <a:cs typeface="Arial" panose="020B0604020202020204" pitchFamily="34" charset="0"/>
                      </a:endParaRPr>
                    </a:p>
                  </a:txBody>
                  <a:tcPr marL="9761" marR="9761" marT="9761" marB="0"/>
                </a:tc>
                <a:extLst>
                  <a:ext uri="{0D108BD9-81ED-4DB2-BD59-A6C34878D82A}">
                    <a16:rowId xmlns:a16="http://schemas.microsoft.com/office/drawing/2014/main" val="1117089278"/>
                  </a:ext>
                </a:extLst>
              </a:tr>
              <a:tr h="281171">
                <a:tc>
                  <a:txBody>
                    <a:bodyPr/>
                    <a:lstStyle/>
                    <a:p>
                      <a:pPr marL="64008" algn="l" fontAlgn="t">
                        <a:lnSpc>
                          <a:spcPct val="107000"/>
                        </a:lnSpc>
                        <a:spcBef>
                          <a:spcPts val="275"/>
                        </a:spcBef>
                        <a:spcAft>
                          <a:spcPts val="0"/>
                        </a:spcAft>
                      </a:pPr>
                      <a:r>
                        <a:rPr lang="vi-VN" sz="2000" b="1" u="none" strike="noStrike" dirty="0">
                          <a:solidFill>
                            <a:srgbClr val="FF0000"/>
                          </a:solidFill>
                          <a:effectLst/>
                        </a:rPr>
                        <a:t>Đánh giá định kì</a:t>
                      </a:r>
                      <a:endParaRPr lang="vi-VN" sz="2000" b="0" i="0" u="none" strike="noStrike" dirty="0">
                        <a:solidFill>
                          <a:srgbClr val="FF0000"/>
                        </a:solidFill>
                        <a:effectLst/>
                        <a:latin typeface="Arial" panose="020B0604020202020204" pitchFamily="34" charset="0"/>
                        <a:cs typeface="Arial" panose="020B0604020202020204" pitchFamily="34" charset="0"/>
                      </a:endParaRPr>
                    </a:p>
                  </a:txBody>
                  <a:tcPr marL="9761" marR="9761" marT="9761" marB="0"/>
                </a:tc>
                <a:tc>
                  <a:txBody>
                    <a:bodyPr/>
                    <a:lstStyle/>
                    <a:p>
                      <a:pPr marL="118872" marR="109728" algn="ctr" fontAlgn="b">
                        <a:lnSpc>
                          <a:spcPct val="107000"/>
                        </a:lnSpc>
                        <a:spcBef>
                          <a:spcPts val="275"/>
                        </a:spcBef>
                        <a:spcAft>
                          <a:spcPts val="0"/>
                        </a:spcAft>
                      </a:pPr>
                      <a:r>
                        <a:rPr lang="vi-VN" sz="2000" b="0" u="none" strike="noStrike" kern="1200">
                          <a:solidFill>
                            <a:srgbClr val="FF0000"/>
                          </a:solidFill>
                          <a:effectLst/>
                        </a:rPr>
                        <a:t>10%</a:t>
                      </a:r>
                      <a:endParaRPr lang="vi-VN" sz="2000" b="0" i="0" u="none" strike="noStrike">
                        <a:solidFill>
                          <a:srgbClr val="FF0000"/>
                        </a:solidFill>
                        <a:effectLst/>
                        <a:latin typeface="Arial" panose="020B0604020202020204" pitchFamily="34" charset="0"/>
                        <a:cs typeface="Arial" panose="020B0604020202020204" pitchFamily="34" charset="0"/>
                      </a:endParaRPr>
                    </a:p>
                  </a:txBody>
                  <a:tcPr marL="9761" marR="9761" marT="9761" marB="0" anchor="b"/>
                </a:tc>
                <a:tc>
                  <a:txBody>
                    <a:bodyPr/>
                    <a:lstStyle/>
                    <a:p>
                      <a:pPr marL="118872" marR="109728" algn="ctr" fontAlgn="b">
                        <a:lnSpc>
                          <a:spcPct val="107000"/>
                        </a:lnSpc>
                        <a:spcBef>
                          <a:spcPts val="275"/>
                        </a:spcBef>
                        <a:spcAft>
                          <a:spcPts val="0"/>
                        </a:spcAft>
                      </a:pPr>
                      <a:r>
                        <a:rPr lang="vi-VN" sz="2000" b="0" u="none" strike="noStrike" dirty="0">
                          <a:solidFill>
                            <a:srgbClr val="FF0000"/>
                          </a:solidFill>
                          <a:effectLst/>
                        </a:rPr>
                        <a:t>14</a:t>
                      </a:r>
                      <a:endParaRPr lang="vi-VN" sz="2000" b="0" i="0" u="none" strike="noStrike" dirty="0">
                        <a:solidFill>
                          <a:srgbClr val="FF0000"/>
                        </a:solidFill>
                        <a:effectLst/>
                        <a:latin typeface="Arial" panose="020B0604020202020204" pitchFamily="34" charset="0"/>
                        <a:cs typeface="Arial" panose="020B0604020202020204" pitchFamily="34" charset="0"/>
                      </a:endParaRPr>
                    </a:p>
                  </a:txBody>
                  <a:tcPr marL="9761" marR="9761" marT="9761" marB="0" anchor="b"/>
                </a:tc>
                <a:extLst>
                  <a:ext uri="{0D108BD9-81ED-4DB2-BD59-A6C34878D82A}">
                    <a16:rowId xmlns:a16="http://schemas.microsoft.com/office/drawing/2014/main" val="4260961565"/>
                  </a:ext>
                </a:extLst>
              </a:tr>
            </a:tbl>
          </a:graphicData>
        </a:graphic>
      </p:graphicFrame>
      <p:sp>
        <p:nvSpPr>
          <p:cNvPr id="6" name="TextBox 5">
            <a:extLst>
              <a:ext uri="{FF2B5EF4-FFF2-40B4-BE49-F238E27FC236}">
                <a16:creationId xmlns:a16="http://schemas.microsoft.com/office/drawing/2014/main" id="{68399805-C6E7-415A-A023-A42573A5FCE9}"/>
              </a:ext>
            </a:extLst>
          </p:cNvPr>
          <p:cNvSpPr txBox="1"/>
          <p:nvPr/>
        </p:nvSpPr>
        <p:spPr>
          <a:xfrm>
            <a:off x="268153" y="1659284"/>
            <a:ext cx="1269702" cy="3539430"/>
          </a:xfrm>
          <a:prstGeom prst="rect">
            <a:avLst/>
          </a:prstGeom>
          <a:noFill/>
        </p:spPr>
        <p:txBody>
          <a:bodyPr wrap="square">
            <a:spAutoFit/>
          </a:bodyPr>
          <a:lstStyle/>
          <a:p>
            <a:pPr>
              <a:spcBef>
                <a:spcPct val="20000"/>
              </a:spcBef>
              <a:spcAft>
                <a:spcPts val="600"/>
              </a:spcAft>
              <a:buClr>
                <a:schemeClr val="tx1"/>
              </a:buClr>
              <a:buSzPct val="100000"/>
            </a:pPr>
            <a:r>
              <a:rPr lang="en-US" sz="2800" b="1" cap="small">
                <a:ln w="3175" cmpd="sng">
                  <a:noFill/>
                </a:ln>
                <a:solidFill>
                  <a:srgbClr val="FF0000"/>
                </a:solidFill>
                <a:effectLst>
                  <a:glow rad="38100">
                    <a:schemeClr val="bg1">
                      <a:lumMod val="50000"/>
                      <a:lumOff val="50000"/>
                      <a:alpha val="20000"/>
                    </a:schemeClr>
                  </a:glow>
                  <a:outerShdw blurRad="44450" dist="12700" dir="13860000" algn="tl" rotWithShape="0">
                    <a:srgbClr val="000000">
                      <a:alpha val="20000"/>
                    </a:srgbClr>
                  </a:outerShdw>
                </a:effectLst>
                <a:latin typeface="Arial" panose="020B0604020202020204" pitchFamily="34" charset="0"/>
                <a:cs typeface="Arial" panose="020B0604020202020204" pitchFamily="34" charset="0"/>
              </a:rPr>
              <a:t>PHÂN PHỐI SỐ TIẾT HỌC THEO NỘI DUNG</a:t>
            </a:r>
          </a:p>
        </p:txBody>
      </p:sp>
    </p:spTree>
    <p:extLst>
      <p:ext uri="{BB962C8B-B14F-4D97-AF65-F5344CB8AC3E}">
        <p14:creationId xmlns:p14="http://schemas.microsoft.com/office/powerpoint/2010/main" val="383771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BAF094-A846-4C08-9EA4-7A9F56D72DDF}"/>
              </a:ext>
            </a:extLst>
          </p:cNvPr>
          <p:cNvSpPr>
            <a:spLocks noGrp="1"/>
          </p:cNvSpPr>
          <p:nvPr>
            <p:ph type="title"/>
          </p:nvPr>
        </p:nvSpPr>
        <p:spPr>
          <a:xfrm>
            <a:off x="755773" y="1591046"/>
            <a:ext cx="2403064" cy="3675908"/>
          </a:xfrm>
        </p:spPr>
        <p:txBody>
          <a:bodyPr anchor="ctr">
            <a:normAutofit fontScale="90000"/>
          </a:bodyPr>
          <a:lstStyle/>
          <a:p>
            <a:r>
              <a:rPr lang="en-US" sz="4000">
                <a:solidFill>
                  <a:srgbClr val="FF0000"/>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Biểu đồ </a:t>
            </a:r>
            <a:br>
              <a:rPr lang="en-US" sz="4000">
                <a:solidFill>
                  <a:srgbClr val="FF0000"/>
                </a:solidFill>
                <a:effectLst>
                  <a:glow rad="38100">
                    <a:schemeClr val="bg1">
                      <a:lumMod val="65000"/>
                      <a:lumOff val="35000"/>
                      <a:alpha val="40000"/>
                    </a:schemeClr>
                  </a:glow>
                </a:effectLst>
                <a:latin typeface="Arial" panose="020B0604020202020204" pitchFamily="34" charset="0"/>
                <a:cs typeface="Arial" panose="020B0604020202020204" pitchFamily="34" charset="0"/>
              </a:rPr>
            </a:br>
            <a:r>
              <a:rPr lang="en-US" sz="4000">
                <a:solidFill>
                  <a:srgbClr val="FF0000"/>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phân phối CHƯƠNG </a:t>
            </a:r>
            <a:br>
              <a:rPr lang="en-US" sz="4000">
                <a:solidFill>
                  <a:srgbClr val="FF0000"/>
                </a:solidFill>
                <a:effectLst>
                  <a:glow rad="38100">
                    <a:schemeClr val="bg1">
                      <a:lumMod val="65000"/>
                      <a:lumOff val="35000"/>
                      <a:alpha val="40000"/>
                    </a:schemeClr>
                  </a:glow>
                </a:effectLst>
                <a:latin typeface="Arial" panose="020B0604020202020204" pitchFamily="34" charset="0"/>
                <a:cs typeface="Arial" panose="020B0604020202020204" pitchFamily="34" charset="0"/>
              </a:rPr>
            </a:br>
            <a:r>
              <a:rPr lang="en-US" sz="4000">
                <a:solidFill>
                  <a:srgbClr val="FF0000"/>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TRÌNH </a:t>
            </a:r>
            <a:br>
              <a:rPr lang="en-US" sz="4000">
                <a:solidFill>
                  <a:srgbClr val="FF0000"/>
                </a:solidFill>
                <a:effectLst>
                  <a:glow rad="38100">
                    <a:schemeClr val="bg1">
                      <a:lumMod val="65000"/>
                      <a:lumOff val="35000"/>
                      <a:alpha val="40000"/>
                    </a:schemeClr>
                  </a:glow>
                </a:effectLst>
                <a:latin typeface="Arial" panose="020B0604020202020204" pitchFamily="34" charset="0"/>
                <a:cs typeface="Arial" panose="020B0604020202020204" pitchFamily="34" charset="0"/>
              </a:rPr>
            </a:br>
            <a:r>
              <a:rPr lang="en-US" sz="4000">
                <a:solidFill>
                  <a:srgbClr val="FF0000"/>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KTTN 6</a:t>
            </a:r>
          </a:p>
        </p:txBody>
      </p:sp>
      <p:graphicFrame>
        <p:nvGraphicFramePr>
          <p:cNvPr id="5" name="Content Placeholder 5">
            <a:extLst>
              <a:ext uri="{FF2B5EF4-FFF2-40B4-BE49-F238E27FC236}">
                <a16:creationId xmlns:a16="http://schemas.microsoft.com/office/drawing/2014/main" id="{E4858711-9A6F-4C56-9423-89A5F566A567}"/>
              </a:ext>
            </a:extLst>
          </p:cNvPr>
          <p:cNvGraphicFramePr>
            <a:graphicFrameLocks noGrp="1"/>
          </p:cNvGraphicFramePr>
          <p:nvPr>
            <p:ph idx="1"/>
            <p:extLst>
              <p:ext uri="{D42A27DB-BD31-4B8C-83A1-F6EECF244321}">
                <p14:modId xmlns:p14="http://schemas.microsoft.com/office/powerpoint/2010/main" val="525095716"/>
              </p:ext>
            </p:extLst>
          </p:nvPr>
        </p:nvGraphicFramePr>
        <p:xfrm>
          <a:off x="4031673" y="346363"/>
          <a:ext cx="7538415" cy="60821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602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TEM Programs | Science for Kids | Mad Science">
            <a:extLst>
              <a:ext uri="{FF2B5EF4-FFF2-40B4-BE49-F238E27FC236}">
                <a16:creationId xmlns:a16="http://schemas.microsoft.com/office/drawing/2014/main" id="{1769CD67-92FD-4096-9BD2-DEEC5D931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92"/>
            <a:ext cx="12192000" cy="68529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E4B1186-B0A6-43E5-9AE6-C86D97175297}"/>
              </a:ext>
            </a:extLst>
          </p:cNvPr>
          <p:cNvSpPr/>
          <p:nvPr/>
        </p:nvSpPr>
        <p:spPr>
          <a:xfrm>
            <a:off x="0" y="1529943"/>
            <a:ext cx="4244021" cy="31700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000" b="1">
                <a:ln/>
                <a:solidFill>
                  <a:srgbClr val="FF0000"/>
                </a:solidFill>
                <a:latin typeface="Arial" panose="020B0604020202020204" pitchFamily="34" charset="0"/>
                <a:cs typeface="Arial" panose="020B0604020202020204" pitchFamily="34" charset="0"/>
              </a:rPr>
              <a:t>Phần IV</a:t>
            </a:r>
          </a:p>
          <a:p>
            <a:pPr algn="ctr"/>
            <a:r>
              <a:rPr lang="en-US" sz="5000" b="1">
                <a:ln/>
                <a:solidFill>
                  <a:srgbClr val="FF0000"/>
                </a:solidFill>
                <a:latin typeface="Arial" panose="020B0604020202020204" pitchFamily="34" charset="0"/>
                <a:cs typeface="Arial" panose="020B0604020202020204" pitchFamily="34" charset="0"/>
              </a:rPr>
              <a:t>HÌNH THỨC KIỂM TRA &amp; ĐÁNH GIÁ</a:t>
            </a:r>
          </a:p>
        </p:txBody>
      </p:sp>
    </p:spTree>
    <p:extLst>
      <p:ext uri="{BB962C8B-B14F-4D97-AF65-F5344CB8AC3E}">
        <p14:creationId xmlns:p14="http://schemas.microsoft.com/office/powerpoint/2010/main" val="379457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tx1">
              <a:lumMod val="75000"/>
            </a:schemeClr>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98BF40-C10B-4114-A754-DFDE55709E4D}"/>
              </a:ext>
            </a:extLst>
          </p:cNvPr>
          <p:cNvSpPr/>
          <p:nvPr/>
        </p:nvSpPr>
        <p:spPr>
          <a:xfrm>
            <a:off x="2068473" y="207879"/>
            <a:ext cx="8579593" cy="923330"/>
          </a:xfrm>
          <a:prstGeom prst="rect">
            <a:avLst/>
          </a:prstGeom>
          <a:noFill/>
        </p:spPr>
        <p:txBody>
          <a:bodyPr wrap="none" lIns="91440" tIns="45720" rIns="91440" bIns="45720">
            <a:spAutoFit/>
          </a:bodyPr>
          <a:lstStyle/>
          <a:p>
            <a:pPr algn="ctr"/>
            <a:r>
              <a:rPr lang="en-US" sz="5400" b="1" cap="none" spc="50">
                <a:ln w="0"/>
                <a:solidFill>
                  <a:srgbClr val="FF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1. Các hình thức kiểm tr</a:t>
            </a:r>
            <a:r>
              <a:rPr lang="en-US" sz="5400" b="1" cap="none" spc="5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a</a:t>
            </a:r>
          </a:p>
        </p:txBody>
      </p:sp>
      <p:pic>
        <p:nvPicPr>
          <p:cNvPr id="15362" name="Picture 2" descr="PHƯƠNG PHÁP &quot;ẴM TRỌN&quot; ĐIỂM PHẦN MULTIPLE CHOICE">
            <a:extLst>
              <a:ext uri="{FF2B5EF4-FFF2-40B4-BE49-F238E27FC236}">
                <a16:creationId xmlns:a16="http://schemas.microsoft.com/office/drawing/2014/main" id="{67D1316B-7976-4F7B-8B55-3EA42F941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661" y="1177963"/>
            <a:ext cx="3048024" cy="205999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ow to prepare for SAT during COVID-19 - 2021 Guide - Vdio Magazine 2020">
            <a:extLst>
              <a:ext uri="{FF2B5EF4-FFF2-40B4-BE49-F238E27FC236}">
                <a16:creationId xmlns:a16="http://schemas.microsoft.com/office/drawing/2014/main" id="{90135FD8-4291-43AE-97C3-392225FA5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0081" y="1320724"/>
            <a:ext cx="3048024" cy="203322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11 Question and Answer Software to Build your Q&amp;A Website">
            <a:extLst>
              <a:ext uri="{FF2B5EF4-FFF2-40B4-BE49-F238E27FC236}">
                <a16:creationId xmlns:a16="http://schemas.microsoft.com/office/drawing/2014/main" id="{9060998A-0580-4BEC-9811-DC9E62EE7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892" y="1307339"/>
            <a:ext cx="2897697" cy="205999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Long Beach Schools - Curriculum - Science: Related Web Resources">
            <a:extLst>
              <a:ext uri="{FF2B5EF4-FFF2-40B4-BE49-F238E27FC236}">
                <a16:creationId xmlns:a16="http://schemas.microsoft.com/office/drawing/2014/main" id="{79371851-8E68-49F6-9B22-8E56665A6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7347" y="4099821"/>
            <a:ext cx="3089999" cy="2059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119B79F-EC8E-4B7A-9698-D49F4D77F77B}"/>
              </a:ext>
            </a:extLst>
          </p:cNvPr>
          <p:cNvPicPr>
            <a:picLocks noChangeAspect="1"/>
          </p:cNvPicPr>
          <p:nvPr/>
        </p:nvPicPr>
        <p:blipFill>
          <a:blip r:embed="rId6"/>
          <a:stretch>
            <a:fillRect/>
          </a:stretch>
        </p:blipFill>
        <p:spPr>
          <a:xfrm>
            <a:off x="8334509" y="4126592"/>
            <a:ext cx="3466806" cy="2033228"/>
          </a:xfrm>
          <a:prstGeom prst="rect">
            <a:avLst/>
          </a:prstGeom>
        </p:spPr>
      </p:pic>
      <p:sp>
        <p:nvSpPr>
          <p:cNvPr id="9" name="Rectangle 8">
            <a:extLst>
              <a:ext uri="{FF2B5EF4-FFF2-40B4-BE49-F238E27FC236}">
                <a16:creationId xmlns:a16="http://schemas.microsoft.com/office/drawing/2014/main" id="{FB1DAC93-E114-4CE2-8240-67A7C573664C}"/>
              </a:ext>
            </a:extLst>
          </p:cNvPr>
          <p:cNvSpPr/>
          <p:nvPr/>
        </p:nvSpPr>
        <p:spPr>
          <a:xfrm>
            <a:off x="1332093" y="3318410"/>
            <a:ext cx="1952779" cy="707886"/>
          </a:xfrm>
          <a:prstGeom prst="rect">
            <a:avLst/>
          </a:prstGeom>
          <a:noFill/>
        </p:spPr>
        <p:txBody>
          <a:bodyPr wrap="none" lIns="91440" tIns="45720" rIns="91440" bIns="45720">
            <a:spAutoFit/>
          </a:bodyPr>
          <a:lstStyle/>
          <a:p>
            <a:pPr algn="ctr"/>
            <a:r>
              <a:rPr lang="en-US" sz="400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Hỏi đáp</a:t>
            </a:r>
          </a:p>
        </p:txBody>
      </p:sp>
      <p:sp>
        <p:nvSpPr>
          <p:cNvPr id="15" name="Rectangle 14">
            <a:extLst>
              <a:ext uri="{FF2B5EF4-FFF2-40B4-BE49-F238E27FC236}">
                <a16:creationId xmlns:a16="http://schemas.microsoft.com/office/drawing/2014/main" id="{CC754F00-2129-4AA7-B175-658834C86361}"/>
              </a:ext>
            </a:extLst>
          </p:cNvPr>
          <p:cNvSpPr/>
          <p:nvPr/>
        </p:nvSpPr>
        <p:spPr>
          <a:xfrm>
            <a:off x="4659152" y="3318410"/>
            <a:ext cx="3017365" cy="707886"/>
          </a:xfrm>
          <a:prstGeom prst="rect">
            <a:avLst/>
          </a:prstGeom>
          <a:noFill/>
        </p:spPr>
        <p:txBody>
          <a:bodyPr wrap="none" lIns="91440" tIns="45720" rIns="91440" bIns="45720">
            <a:spAutoFit/>
          </a:bodyPr>
          <a:lstStyle/>
          <a:p>
            <a:pPr algn="ctr"/>
            <a:r>
              <a:rPr lang="en-US" sz="400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Trắc nghiệm</a:t>
            </a:r>
          </a:p>
        </p:txBody>
      </p:sp>
      <p:sp>
        <p:nvSpPr>
          <p:cNvPr id="16" name="Rectangle 15">
            <a:extLst>
              <a:ext uri="{FF2B5EF4-FFF2-40B4-BE49-F238E27FC236}">
                <a16:creationId xmlns:a16="http://schemas.microsoft.com/office/drawing/2014/main" id="{5511912E-94AD-489D-AB66-9691CFCC1A6B}"/>
              </a:ext>
            </a:extLst>
          </p:cNvPr>
          <p:cNvSpPr/>
          <p:nvPr/>
        </p:nvSpPr>
        <p:spPr>
          <a:xfrm>
            <a:off x="9191768" y="3297246"/>
            <a:ext cx="1952779" cy="707886"/>
          </a:xfrm>
          <a:prstGeom prst="rect">
            <a:avLst/>
          </a:prstGeom>
          <a:noFill/>
        </p:spPr>
        <p:txBody>
          <a:bodyPr wrap="none" lIns="91440" tIns="45720" rIns="91440" bIns="45720">
            <a:spAutoFit/>
          </a:bodyPr>
          <a:lstStyle/>
          <a:p>
            <a:pPr algn="ctr"/>
            <a:r>
              <a:rPr lang="en-US" sz="400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Tự luận</a:t>
            </a:r>
          </a:p>
        </p:txBody>
      </p:sp>
      <p:sp>
        <p:nvSpPr>
          <p:cNvPr id="17" name="Rectangle 16">
            <a:extLst>
              <a:ext uri="{FF2B5EF4-FFF2-40B4-BE49-F238E27FC236}">
                <a16:creationId xmlns:a16="http://schemas.microsoft.com/office/drawing/2014/main" id="{542DE084-147E-4297-AE5C-2BFB3FDB13ED}"/>
              </a:ext>
            </a:extLst>
          </p:cNvPr>
          <p:cNvSpPr/>
          <p:nvPr/>
        </p:nvSpPr>
        <p:spPr>
          <a:xfrm>
            <a:off x="4915843" y="6083341"/>
            <a:ext cx="2666115" cy="707886"/>
          </a:xfrm>
          <a:prstGeom prst="rect">
            <a:avLst/>
          </a:prstGeom>
          <a:noFill/>
        </p:spPr>
        <p:txBody>
          <a:bodyPr wrap="none" lIns="91440" tIns="45720" rIns="91440" bIns="45720">
            <a:spAutoFit/>
          </a:bodyPr>
          <a:lstStyle/>
          <a:p>
            <a:pPr algn="ctr"/>
            <a:r>
              <a:rPr lang="en-US" sz="400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Thực hành</a:t>
            </a:r>
          </a:p>
        </p:txBody>
      </p:sp>
      <p:sp>
        <p:nvSpPr>
          <p:cNvPr id="18" name="Rectangle 17">
            <a:extLst>
              <a:ext uri="{FF2B5EF4-FFF2-40B4-BE49-F238E27FC236}">
                <a16:creationId xmlns:a16="http://schemas.microsoft.com/office/drawing/2014/main" id="{0DF15CF6-2B5D-4BD4-8116-F5786DBC52C6}"/>
              </a:ext>
            </a:extLst>
          </p:cNvPr>
          <p:cNvSpPr/>
          <p:nvPr/>
        </p:nvSpPr>
        <p:spPr>
          <a:xfrm>
            <a:off x="8771782" y="6107540"/>
            <a:ext cx="2523448" cy="707886"/>
          </a:xfrm>
          <a:prstGeom prst="rect">
            <a:avLst/>
          </a:prstGeom>
          <a:noFill/>
        </p:spPr>
        <p:txBody>
          <a:bodyPr wrap="none" lIns="91440" tIns="45720" rIns="91440" bIns="45720">
            <a:spAutoFit/>
          </a:bodyPr>
          <a:lstStyle/>
          <a:p>
            <a:pPr algn="ctr"/>
            <a:r>
              <a:rPr lang="en-US" sz="400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Sản phẩm</a:t>
            </a:r>
          </a:p>
        </p:txBody>
      </p:sp>
      <p:pic>
        <p:nvPicPr>
          <p:cNvPr id="1026" name="Picture 2" descr="Ứng dụng Kỹ thuật quan sát (Observation) vào quá trình phân tích nghiệp vụ  | Apex Global">
            <a:extLst>
              <a:ext uri="{FF2B5EF4-FFF2-40B4-BE49-F238E27FC236}">
                <a16:creationId xmlns:a16="http://schemas.microsoft.com/office/drawing/2014/main" id="{3A9D655C-425A-4B7F-8148-0C41273609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035" y="4080230"/>
            <a:ext cx="3466806" cy="206027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E8C1745-891A-4FCF-A418-EC6C67D15105}"/>
              </a:ext>
            </a:extLst>
          </p:cNvPr>
          <p:cNvSpPr/>
          <p:nvPr/>
        </p:nvSpPr>
        <p:spPr>
          <a:xfrm>
            <a:off x="1266812" y="6080207"/>
            <a:ext cx="2266967" cy="707886"/>
          </a:xfrm>
          <a:prstGeom prst="rect">
            <a:avLst/>
          </a:prstGeom>
          <a:noFill/>
        </p:spPr>
        <p:txBody>
          <a:bodyPr wrap="none" lIns="91440" tIns="45720" rIns="91440" bIns="45720">
            <a:spAutoFit/>
          </a:bodyPr>
          <a:lstStyle/>
          <a:p>
            <a:pPr algn="ctr"/>
            <a:r>
              <a:rPr lang="en-US" sz="400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Quan sát</a:t>
            </a:r>
          </a:p>
        </p:txBody>
      </p:sp>
    </p:spTree>
    <p:extLst>
      <p:ext uri="{BB962C8B-B14F-4D97-AF65-F5344CB8AC3E}">
        <p14:creationId xmlns:p14="http://schemas.microsoft.com/office/powerpoint/2010/main" val="217261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366"/>
                                        </p:tgtEl>
                                        <p:attrNameLst>
                                          <p:attrName>style.visibility</p:attrName>
                                        </p:attrNameLst>
                                      </p:cBhvr>
                                      <p:to>
                                        <p:strVal val="visible"/>
                                      </p:to>
                                    </p:set>
                                    <p:anim calcmode="lin" valueType="num">
                                      <p:cBhvr additive="base">
                                        <p:cTn id="11" dur="500" fill="hold"/>
                                        <p:tgtEl>
                                          <p:spTgt spid="15366"/>
                                        </p:tgtEl>
                                        <p:attrNameLst>
                                          <p:attrName>ppt_x</p:attrName>
                                        </p:attrNameLst>
                                      </p:cBhvr>
                                      <p:tavLst>
                                        <p:tav tm="0">
                                          <p:val>
                                            <p:strVal val="#ppt_x"/>
                                          </p:val>
                                        </p:tav>
                                        <p:tav tm="100000">
                                          <p:val>
                                            <p:strVal val="#ppt_x"/>
                                          </p:val>
                                        </p:tav>
                                      </p:tavLst>
                                    </p:anim>
                                    <p:anim calcmode="lin" valueType="num">
                                      <p:cBhvr additive="base">
                                        <p:cTn id="12" dur="500" fill="hold"/>
                                        <p:tgtEl>
                                          <p:spTgt spid="1536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362"/>
                                        </p:tgtEl>
                                        <p:attrNameLst>
                                          <p:attrName>style.visibility</p:attrName>
                                        </p:attrNameLst>
                                      </p:cBhvr>
                                      <p:to>
                                        <p:strVal val="visible"/>
                                      </p:to>
                                    </p:set>
                                    <p:anim calcmode="lin" valueType="num">
                                      <p:cBhvr additive="base">
                                        <p:cTn id="25" dur="500" fill="hold"/>
                                        <p:tgtEl>
                                          <p:spTgt spid="15362"/>
                                        </p:tgtEl>
                                        <p:attrNameLst>
                                          <p:attrName>ppt_x</p:attrName>
                                        </p:attrNameLst>
                                      </p:cBhvr>
                                      <p:tavLst>
                                        <p:tav tm="0">
                                          <p:val>
                                            <p:strVal val="#ppt_x"/>
                                          </p:val>
                                        </p:tav>
                                        <p:tav tm="100000">
                                          <p:val>
                                            <p:strVal val="#ppt_x"/>
                                          </p:val>
                                        </p:tav>
                                      </p:tavLst>
                                    </p:anim>
                                    <p:anim calcmode="lin" valueType="num">
                                      <p:cBhvr additive="base">
                                        <p:cTn id="26"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4"/>
                                        </p:tgtEl>
                                        <p:attrNameLst>
                                          <p:attrName>style.visibility</p:attrName>
                                        </p:attrNameLst>
                                      </p:cBhvr>
                                      <p:to>
                                        <p:strVal val="visible"/>
                                      </p:to>
                                    </p:set>
                                    <p:anim calcmode="lin" valueType="num">
                                      <p:cBhvr additive="base">
                                        <p:cTn id="31" dur="500" fill="hold"/>
                                        <p:tgtEl>
                                          <p:spTgt spid="15364"/>
                                        </p:tgtEl>
                                        <p:attrNameLst>
                                          <p:attrName>ppt_x</p:attrName>
                                        </p:attrNameLst>
                                      </p:cBhvr>
                                      <p:tavLst>
                                        <p:tav tm="0">
                                          <p:val>
                                            <p:strVal val="#ppt_x"/>
                                          </p:val>
                                        </p:tav>
                                        <p:tav tm="100000">
                                          <p:val>
                                            <p:strVal val="#ppt_x"/>
                                          </p:val>
                                        </p:tav>
                                      </p:tavLst>
                                    </p:anim>
                                    <p:anim calcmode="lin" valueType="num">
                                      <p:cBhvr additive="base">
                                        <p:cTn id="32" dur="500" fill="hold"/>
                                        <p:tgtEl>
                                          <p:spTgt spid="1536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additive="base">
                                        <p:cTn id="41" dur="500" fill="hold"/>
                                        <p:tgtEl>
                                          <p:spTgt spid="1026"/>
                                        </p:tgtEl>
                                        <p:attrNameLst>
                                          <p:attrName>ppt_x</p:attrName>
                                        </p:attrNameLst>
                                      </p:cBhvr>
                                      <p:tavLst>
                                        <p:tav tm="0">
                                          <p:val>
                                            <p:strVal val="#ppt_x"/>
                                          </p:val>
                                        </p:tav>
                                        <p:tav tm="100000">
                                          <p:val>
                                            <p:strVal val="#ppt_x"/>
                                          </p:val>
                                        </p:tav>
                                      </p:tavLst>
                                    </p:anim>
                                    <p:anim calcmode="lin" valueType="num">
                                      <p:cBhvr additive="base">
                                        <p:cTn id="42" dur="500" fill="hold"/>
                                        <p:tgtEl>
                                          <p:spTgt spid="102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5368"/>
                                        </p:tgtEl>
                                        <p:attrNameLst>
                                          <p:attrName>style.visibility</p:attrName>
                                        </p:attrNameLst>
                                      </p:cBhvr>
                                      <p:to>
                                        <p:strVal val="visible"/>
                                      </p:to>
                                    </p:set>
                                    <p:anim calcmode="lin" valueType="num">
                                      <p:cBhvr additive="base">
                                        <p:cTn id="51" dur="500" fill="hold"/>
                                        <p:tgtEl>
                                          <p:spTgt spid="15368"/>
                                        </p:tgtEl>
                                        <p:attrNameLst>
                                          <p:attrName>ppt_x</p:attrName>
                                        </p:attrNameLst>
                                      </p:cBhvr>
                                      <p:tavLst>
                                        <p:tav tm="0">
                                          <p:val>
                                            <p:strVal val="#ppt_x"/>
                                          </p:val>
                                        </p:tav>
                                        <p:tav tm="100000">
                                          <p:val>
                                            <p:strVal val="#ppt_x"/>
                                          </p:val>
                                        </p:tav>
                                      </p:tavLst>
                                    </p:anim>
                                    <p:anim calcmode="lin" valueType="num">
                                      <p:cBhvr additive="base">
                                        <p:cTn id="52" dur="500" fill="hold"/>
                                        <p:tgtEl>
                                          <p:spTgt spid="1536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5" grpId="0"/>
      <p:bldP spid="16" grpId="0"/>
      <p:bldP spid="17" grpId="0"/>
      <p:bldP spid="18"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tx1">
              <a:lumMod val="95000"/>
            </a:schemeClr>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98BF40-C10B-4114-A754-DFDE55709E4D}"/>
              </a:ext>
            </a:extLst>
          </p:cNvPr>
          <p:cNvSpPr/>
          <p:nvPr/>
        </p:nvSpPr>
        <p:spPr>
          <a:xfrm>
            <a:off x="1856412" y="340345"/>
            <a:ext cx="8810425" cy="923330"/>
          </a:xfrm>
          <a:prstGeom prst="rect">
            <a:avLst/>
          </a:prstGeom>
          <a:noFill/>
        </p:spPr>
        <p:txBody>
          <a:bodyPr wrap="none" lIns="91440" tIns="45720" rIns="91440" bIns="45720">
            <a:spAutoFit/>
          </a:bodyPr>
          <a:lstStyle/>
          <a:p>
            <a:pPr algn="ctr"/>
            <a:r>
              <a:rPr lang="en-US" sz="5400" b="1" cap="none" spc="50">
                <a:ln w="0"/>
                <a:solidFill>
                  <a:srgbClr val="FF000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2. Các hình thức đánh giá</a:t>
            </a:r>
          </a:p>
        </p:txBody>
      </p:sp>
      <p:sp>
        <p:nvSpPr>
          <p:cNvPr id="9" name="Rectangle 8">
            <a:extLst>
              <a:ext uri="{FF2B5EF4-FFF2-40B4-BE49-F238E27FC236}">
                <a16:creationId xmlns:a16="http://schemas.microsoft.com/office/drawing/2014/main" id="{FB1DAC93-E114-4CE2-8240-67A7C573664C}"/>
              </a:ext>
            </a:extLst>
          </p:cNvPr>
          <p:cNvSpPr/>
          <p:nvPr/>
        </p:nvSpPr>
        <p:spPr>
          <a:xfrm>
            <a:off x="523324" y="3256613"/>
            <a:ext cx="2124300" cy="707886"/>
          </a:xfrm>
          <a:prstGeom prst="rect">
            <a:avLst/>
          </a:prstGeom>
          <a:noFill/>
        </p:spPr>
        <p:txBody>
          <a:bodyPr wrap="none" lIns="91440" tIns="45720" rIns="91440" bIns="45720">
            <a:spAutoFit/>
          </a:bodyPr>
          <a:lstStyle/>
          <a:p>
            <a:pPr algn="ctr"/>
            <a:r>
              <a:rPr lang="en-US" sz="400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Cá nhân</a:t>
            </a:r>
          </a:p>
        </p:txBody>
      </p:sp>
      <p:sp>
        <p:nvSpPr>
          <p:cNvPr id="15" name="Rectangle 14">
            <a:extLst>
              <a:ext uri="{FF2B5EF4-FFF2-40B4-BE49-F238E27FC236}">
                <a16:creationId xmlns:a16="http://schemas.microsoft.com/office/drawing/2014/main" id="{CC754F00-2129-4AA7-B175-658834C86361}"/>
              </a:ext>
            </a:extLst>
          </p:cNvPr>
          <p:cNvSpPr/>
          <p:nvPr/>
        </p:nvSpPr>
        <p:spPr>
          <a:xfrm>
            <a:off x="3831357" y="3223270"/>
            <a:ext cx="1553631" cy="707886"/>
          </a:xfrm>
          <a:prstGeom prst="rect">
            <a:avLst/>
          </a:prstGeom>
          <a:noFill/>
        </p:spPr>
        <p:txBody>
          <a:bodyPr wrap="none" lIns="91440" tIns="45720" rIns="91440" bIns="45720">
            <a:spAutoFit/>
          </a:bodyPr>
          <a:lstStyle/>
          <a:p>
            <a:pPr algn="ctr"/>
            <a:r>
              <a:rPr lang="en-US" sz="4000">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Nhóm</a:t>
            </a:r>
          </a:p>
        </p:txBody>
      </p:sp>
      <p:sp>
        <p:nvSpPr>
          <p:cNvPr id="16" name="Rectangle 15">
            <a:extLst>
              <a:ext uri="{FF2B5EF4-FFF2-40B4-BE49-F238E27FC236}">
                <a16:creationId xmlns:a16="http://schemas.microsoft.com/office/drawing/2014/main" id="{5511912E-94AD-489D-AB66-9691CFCC1A6B}"/>
              </a:ext>
            </a:extLst>
          </p:cNvPr>
          <p:cNvSpPr/>
          <p:nvPr/>
        </p:nvSpPr>
        <p:spPr>
          <a:xfrm>
            <a:off x="6948302" y="3201608"/>
            <a:ext cx="1952779" cy="707886"/>
          </a:xfrm>
          <a:prstGeom prst="rect">
            <a:avLst/>
          </a:prstGeom>
          <a:noFill/>
        </p:spPr>
        <p:txBody>
          <a:bodyPr wrap="none" lIns="91440" tIns="45720" rIns="91440" bIns="45720">
            <a:spAutoFit/>
          </a:bodyPr>
          <a:lstStyle/>
          <a:p>
            <a:pPr algn="ctr"/>
            <a:r>
              <a:rPr lang="en-US" sz="4000">
                <a:ln w="0"/>
                <a:solidFill>
                  <a:srgbClr val="FFC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Kết quả</a:t>
            </a:r>
          </a:p>
        </p:txBody>
      </p:sp>
      <p:sp>
        <p:nvSpPr>
          <p:cNvPr id="17" name="Rectangle 16">
            <a:extLst>
              <a:ext uri="{FF2B5EF4-FFF2-40B4-BE49-F238E27FC236}">
                <a16:creationId xmlns:a16="http://schemas.microsoft.com/office/drawing/2014/main" id="{542DE084-147E-4297-AE5C-2BFB3FDB13ED}"/>
              </a:ext>
            </a:extLst>
          </p:cNvPr>
          <p:cNvSpPr/>
          <p:nvPr/>
        </p:nvSpPr>
        <p:spPr>
          <a:xfrm>
            <a:off x="9691374" y="3194552"/>
            <a:ext cx="2324675" cy="707886"/>
          </a:xfrm>
          <a:prstGeom prst="rect">
            <a:avLst/>
          </a:prstGeom>
          <a:noFill/>
        </p:spPr>
        <p:txBody>
          <a:bodyPr wrap="none" lIns="91440" tIns="45720" rIns="91440" bIns="45720">
            <a:spAutoFit/>
          </a:bodyPr>
          <a:lstStyle/>
          <a:p>
            <a:pPr algn="ctr"/>
            <a:r>
              <a:rPr lang="en-US" sz="4000">
                <a:ln w="0"/>
                <a:solidFill>
                  <a:srgbClr val="FFC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Quá trình</a:t>
            </a:r>
          </a:p>
        </p:txBody>
      </p:sp>
      <p:sp>
        <p:nvSpPr>
          <p:cNvPr id="18" name="Rectangle 17">
            <a:extLst>
              <a:ext uri="{FF2B5EF4-FFF2-40B4-BE49-F238E27FC236}">
                <a16:creationId xmlns:a16="http://schemas.microsoft.com/office/drawing/2014/main" id="{0DF15CF6-2B5D-4BD4-8116-F5786DBC52C6}"/>
              </a:ext>
            </a:extLst>
          </p:cNvPr>
          <p:cNvSpPr/>
          <p:nvPr/>
        </p:nvSpPr>
        <p:spPr>
          <a:xfrm>
            <a:off x="409509" y="5898186"/>
            <a:ext cx="2351927" cy="707886"/>
          </a:xfrm>
          <a:prstGeom prst="rect">
            <a:avLst/>
          </a:prstGeom>
          <a:noFill/>
        </p:spPr>
        <p:txBody>
          <a:bodyPr wrap="none" lIns="91440" tIns="45720" rIns="91440" bIns="45720">
            <a:spAutoFit/>
          </a:bodyPr>
          <a:lstStyle/>
          <a:p>
            <a:pPr algn="ctr"/>
            <a:r>
              <a:rPr lang="en-US" sz="4000">
                <a:ln w="0"/>
                <a:solidFill>
                  <a:srgbClr val="7030A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Giáo viên</a:t>
            </a:r>
          </a:p>
        </p:txBody>
      </p:sp>
      <p:pic>
        <p:nvPicPr>
          <p:cNvPr id="3" name="Picture 2">
            <a:extLst>
              <a:ext uri="{FF2B5EF4-FFF2-40B4-BE49-F238E27FC236}">
                <a16:creationId xmlns:a16="http://schemas.microsoft.com/office/drawing/2014/main" id="{59ED3234-6D71-47F8-8BB9-1DE3AC93CB50}"/>
              </a:ext>
            </a:extLst>
          </p:cNvPr>
          <p:cNvPicPr>
            <a:picLocks noChangeAspect="1"/>
          </p:cNvPicPr>
          <p:nvPr/>
        </p:nvPicPr>
        <p:blipFill>
          <a:blip r:embed="rId2"/>
          <a:stretch>
            <a:fillRect/>
          </a:stretch>
        </p:blipFill>
        <p:spPr>
          <a:xfrm>
            <a:off x="213849" y="1335204"/>
            <a:ext cx="2946445" cy="1885833"/>
          </a:xfrm>
          <a:prstGeom prst="rect">
            <a:avLst/>
          </a:prstGeom>
        </p:spPr>
      </p:pic>
      <p:pic>
        <p:nvPicPr>
          <p:cNvPr id="16386" name="Picture 2" descr="Premium Vector | Scientists group team in science laboratory flat vector  illustration. people doing research with laboratory equipment. drug  development, science experiment.">
            <a:extLst>
              <a:ext uri="{FF2B5EF4-FFF2-40B4-BE49-F238E27FC236}">
                <a16:creationId xmlns:a16="http://schemas.microsoft.com/office/drawing/2014/main" id="{9321D968-4380-421C-882D-D4D02AB4B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008" y="1323892"/>
            <a:ext cx="2847992" cy="189714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UPDATE 2019] Tất cả những điều cần biết về thang điểm SAT">
            <a:extLst>
              <a:ext uri="{FF2B5EF4-FFF2-40B4-BE49-F238E27FC236}">
                <a16:creationId xmlns:a16="http://schemas.microsoft.com/office/drawing/2014/main" id="{990EFB50-3050-474A-9028-5902138DD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6980" y="1350178"/>
            <a:ext cx="2791716" cy="186114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Business Process Flows with a personal touch- Demeny.co.uk">
            <a:extLst>
              <a:ext uri="{FF2B5EF4-FFF2-40B4-BE49-F238E27FC236}">
                <a16:creationId xmlns:a16="http://schemas.microsoft.com/office/drawing/2014/main" id="{235E94BC-64E6-4239-87D2-AB6730F80A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2686" y="1359893"/>
            <a:ext cx="2582299" cy="184171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Pupil Vector Art &amp; Graphics | freevector.com">
            <a:extLst>
              <a:ext uri="{FF2B5EF4-FFF2-40B4-BE49-F238E27FC236}">
                <a16:creationId xmlns:a16="http://schemas.microsoft.com/office/drawing/2014/main" id="{FEF42FFC-EBD7-4E50-B422-F9CE4C773A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7332" y="4137504"/>
            <a:ext cx="3084293" cy="16933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FA431AA-8CBC-427A-A339-DA455DBD6EC9}"/>
              </a:ext>
            </a:extLst>
          </p:cNvPr>
          <p:cNvPicPr>
            <a:picLocks noChangeAspect="1"/>
          </p:cNvPicPr>
          <p:nvPr/>
        </p:nvPicPr>
        <p:blipFill>
          <a:blip r:embed="rId7"/>
          <a:stretch>
            <a:fillRect/>
          </a:stretch>
        </p:blipFill>
        <p:spPr>
          <a:xfrm>
            <a:off x="210235" y="4137505"/>
            <a:ext cx="2788183" cy="1693635"/>
          </a:xfrm>
          <a:prstGeom prst="rect">
            <a:avLst/>
          </a:prstGeom>
        </p:spPr>
      </p:pic>
      <p:sp>
        <p:nvSpPr>
          <p:cNvPr id="22" name="Rectangle 21">
            <a:extLst>
              <a:ext uri="{FF2B5EF4-FFF2-40B4-BE49-F238E27FC236}">
                <a16:creationId xmlns:a16="http://schemas.microsoft.com/office/drawing/2014/main" id="{61D69EAF-7330-41EC-91AB-0EFB2AE060C0}"/>
              </a:ext>
            </a:extLst>
          </p:cNvPr>
          <p:cNvSpPr/>
          <p:nvPr/>
        </p:nvSpPr>
        <p:spPr>
          <a:xfrm>
            <a:off x="3728716" y="5898186"/>
            <a:ext cx="2066592" cy="707886"/>
          </a:xfrm>
          <a:prstGeom prst="rect">
            <a:avLst/>
          </a:prstGeom>
          <a:noFill/>
        </p:spPr>
        <p:txBody>
          <a:bodyPr wrap="none" lIns="91440" tIns="45720" rIns="91440" bIns="45720">
            <a:spAutoFit/>
          </a:bodyPr>
          <a:lstStyle/>
          <a:p>
            <a:pPr algn="ctr"/>
            <a:r>
              <a:rPr lang="en-US" sz="4000">
                <a:ln w="0"/>
                <a:solidFill>
                  <a:srgbClr val="7030A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Bạn học</a:t>
            </a:r>
          </a:p>
        </p:txBody>
      </p:sp>
      <p:pic>
        <p:nvPicPr>
          <p:cNvPr id="16396" name="Picture 12" descr="Class Images | Free Vectors, Stock Photos &amp; PSD">
            <a:extLst>
              <a:ext uri="{FF2B5EF4-FFF2-40B4-BE49-F238E27FC236}">
                <a16:creationId xmlns:a16="http://schemas.microsoft.com/office/drawing/2014/main" id="{E2E79CB6-286C-4B5D-9636-96BF3B624B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3073" y="4117972"/>
            <a:ext cx="2329486" cy="17192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9E2EE32-310F-4C57-880F-C06A0B9DFBF0}"/>
              </a:ext>
            </a:extLst>
          </p:cNvPr>
          <p:cNvPicPr>
            <a:picLocks noChangeAspect="1"/>
          </p:cNvPicPr>
          <p:nvPr/>
        </p:nvPicPr>
        <p:blipFill>
          <a:blip r:embed="rId9"/>
          <a:stretch>
            <a:fillRect/>
          </a:stretch>
        </p:blipFill>
        <p:spPr>
          <a:xfrm>
            <a:off x="9177625" y="4117971"/>
            <a:ext cx="2791231" cy="1712869"/>
          </a:xfrm>
          <a:prstGeom prst="rect">
            <a:avLst/>
          </a:prstGeom>
        </p:spPr>
      </p:pic>
      <p:sp>
        <p:nvSpPr>
          <p:cNvPr id="26" name="Rectangle 25">
            <a:extLst>
              <a:ext uri="{FF2B5EF4-FFF2-40B4-BE49-F238E27FC236}">
                <a16:creationId xmlns:a16="http://schemas.microsoft.com/office/drawing/2014/main" id="{F461FBC5-999D-4C33-9319-F40E42C57C3F}"/>
              </a:ext>
            </a:extLst>
          </p:cNvPr>
          <p:cNvSpPr/>
          <p:nvPr/>
        </p:nvSpPr>
        <p:spPr>
          <a:xfrm>
            <a:off x="6660708" y="5920639"/>
            <a:ext cx="2384179" cy="707886"/>
          </a:xfrm>
          <a:prstGeom prst="rect">
            <a:avLst/>
          </a:prstGeom>
          <a:noFill/>
        </p:spPr>
        <p:txBody>
          <a:bodyPr wrap="none" lIns="91440" tIns="45720" rIns="91440" bIns="45720">
            <a:spAutoFit/>
          </a:bodyPr>
          <a:lstStyle/>
          <a:p>
            <a:pPr algn="ctr"/>
            <a:r>
              <a:rPr lang="en-US" sz="4000">
                <a:ln w="0"/>
                <a:solidFill>
                  <a:schemeClr val="accent3">
                    <a:lumMod val="50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Trong lớp</a:t>
            </a:r>
          </a:p>
        </p:txBody>
      </p:sp>
      <p:sp>
        <p:nvSpPr>
          <p:cNvPr id="27" name="Rectangle 26">
            <a:extLst>
              <a:ext uri="{FF2B5EF4-FFF2-40B4-BE49-F238E27FC236}">
                <a16:creationId xmlns:a16="http://schemas.microsoft.com/office/drawing/2014/main" id="{DD1E5946-EAC0-40B7-BBF8-AAB9A3C6E89F}"/>
              </a:ext>
            </a:extLst>
          </p:cNvPr>
          <p:cNvSpPr/>
          <p:nvPr/>
        </p:nvSpPr>
        <p:spPr>
          <a:xfrm>
            <a:off x="9383276" y="5898186"/>
            <a:ext cx="2403223" cy="707886"/>
          </a:xfrm>
          <a:prstGeom prst="rect">
            <a:avLst/>
          </a:prstGeom>
          <a:noFill/>
        </p:spPr>
        <p:txBody>
          <a:bodyPr wrap="none" lIns="91440" tIns="45720" rIns="91440" bIns="45720">
            <a:spAutoFit/>
          </a:bodyPr>
          <a:lstStyle/>
          <a:p>
            <a:pPr algn="ctr"/>
            <a:r>
              <a:rPr lang="en-US" sz="4000">
                <a:ln w="0"/>
                <a:solidFill>
                  <a:schemeClr val="accent3">
                    <a:lumMod val="50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Ngoài lớp</a:t>
            </a:r>
          </a:p>
        </p:txBody>
      </p:sp>
    </p:spTree>
    <p:extLst>
      <p:ext uri="{BB962C8B-B14F-4D97-AF65-F5344CB8AC3E}">
        <p14:creationId xmlns:p14="http://schemas.microsoft.com/office/powerpoint/2010/main" val="41910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6386"/>
                                        </p:tgtEl>
                                        <p:attrNameLst>
                                          <p:attrName>style.visibility</p:attrName>
                                        </p:attrNameLst>
                                      </p:cBhvr>
                                      <p:to>
                                        <p:strVal val="visible"/>
                                      </p:to>
                                    </p:set>
                                    <p:animEffect transition="in" filter="wipe(down)">
                                      <p:cBhvr>
                                        <p:cTn id="18" dur="500"/>
                                        <p:tgtEl>
                                          <p:spTgt spid="1638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388"/>
                                        </p:tgtEl>
                                        <p:attrNameLst>
                                          <p:attrName>style.visibility</p:attrName>
                                        </p:attrNameLst>
                                      </p:cBhvr>
                                      <p:to>
                                        <p:strVal val="visible"/>
                                      </p:to>
                                    </p:set>
                                    <p:animEffect transition="in" filter="wipe(down)">
                                      <p:cBhvr>
                                        <p:cTn id="26" dur="500"/>
                                        <p:tgtEl>
                                          <p:spTgt spid="16388"/>
                                        </p:tgtEl>
                                      </p:cBhvr>
                                    </p:animEffect>
                                  </p:childTnLst>
                                </p:cTn>
                              </p:par>
                              <p:par>
                                <p:cTn id="27" presetID="22" presetClass="entr" presetSubtype="4" fill="hold" nodeType="withEffect">
                                  <p:stCondLst>
                                    <p:cond delay="0"/>
                                  </p:stCondLst>
                                  <p:childTnLst>
                                    <p:set>
                                      <p:cBhvr>
                                        <p:cTn id="28" dur="1" fill="hold">
                                          <p:stCondLst>
                                            <p:cond delay="0"/>
                                          </p:stCondLst>
                                        </p:cTn>
                                        <p:tgtEl>
                                          <p:spTgt spid="16390"/>
                                        </p:tgtEl>
                                        <p:attrNameLst>
                                          <p:attrName>style.visibility</p:attrName>
                                        </p:attrNameLst>
                                      </p:cBhvr>
                                      <p:to>
                                        <p:strVal val="visible"/>
                                      </p:to>
                                    </p:set>
                                    <p:animEffect transition="in" filter="wipe(down)">
                                      <p:cBhvr>
                                        <p:cTn id="29" dur="500"/>
                                        <p:tgtEl>
                                          <p:spTgt spid="1639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par>
                                <p:cTn id="41" presetID="22" presetClass="entr" presetSubtype="4" fill="hold" nodeType="withEffect">
                                  <p:stCondLst>
                                    <p:cond delay="0"/>
                                  </p:stCondLst>
                                  <p:childTnLst>
                                    <p:set>
                                      <p:cBhvr>
                                        <p:cTn id="42" dur="1" fill="hold">
                                          <p:stCondLst>
                                            <p:cond delay="0"/>
                                          </p:stCondLst>
                                        </p:cTn>
                                        <p:tgtEl>
                                          <p:spTgt spid="16394"/>
                                        </p:tgtEl>
                                        <p:attrNameLst>
                                          <p:attrName>style.visibility</p:attrName>
                                        </p:attrNameLst>
                                      </p:cBhvr>
                                      <p:to>
                                        <p:strVal val="visible"/>
                                      </p:to>
                                    </p:set>
                                    <p:animEffect transition="in" filter="wipe(down)">
                                      <p:cBhvr>
                                        <p:cTn id="43" dur="500"/>
                                        <p:tgtEl>
                                          <p:spTgt spid="1639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6396"/>
                                        </p:tgtEl>
                                        <p:attrNameLst>
                                          <p:attrName>style.visibility</p:attrName>
                                        </p:attrNameLst>
                                      </p:cBhvr>
                                      <p:to>
                                        <p:strVal val="visible"/>
                                      </p:to>
                                    </p:set>
                                    <p:animEffect transition="in" filter="wipe(down)">
                                      <p:cBhvr>
                                        <p:cTn id="54" dur="500"/>
                                        <p:tgtEl>
                                          <p:spTgt spid="16396"/>
                                        </p:tgtEl>
                                      </p:cBhvr>
                                    </p:animEffect>
                                  </p:childTnLst>
                                </p:cTn>
                              </p:par>
                              <p:par>
                                <p:cTn id="55" presetID="22" presetClass="entr" presetSubtype="4"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down)">
                                      <p:cBhvr>
                                        <p:cTn id="57" dur="500"/>
                                        <p:tgtEl>
                                          <p:spTgt spid="1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down)">
                                      <p:cBhvr>
                                        <p:cTn id="60" dur="500"/>
                                        <p:tgtEl>
                                          <p:spTgt spid="2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5" grpId="0"/>
      <p:bldP spid="16" grpId="0"/>
      <p:bldP spid="17" grpId="0"/>
      <p:bldP spid="18" grpId="0"/>
      <p:bldP spid="22"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BAAE6E-8B53-437C-A518-E5F99192E8B6}"/>
              </a:ext>
            </a:extLst>
          </p:cNvPr>
          <p:cNvSpPr txBox="1"/>
          <p:nvPr/>
        </p:nvSpPr>
        <p:spPr>
          <a:xfrm>
            <a:off x="-56104" y="2566606"/>
            <a:ext cx="3463636" cy="1815882"/>
          </a:xfrm>
          <a:prstGeom prst="rect">
            <a:avLst/>
          </a:prstGeom>
          <a:noFill/>
        </p:spPr>
        <p:txBody>
          <a:bodyPr wrap="square">
            <a:spAutoFit/>
          </a:bodyPr>
          <a:lstStyle/>
          <a:p>
            <a:pPr algn="ctr"/>
            <a:r>
              <a:rPr lang="en-US" sz="2800" b="1">
                <a:ln/>
                <a:solidFill>
                  <a:srgbClr val="FF0000"/>
                </a:solidFill>
                <a:latin typeface="Arial" panose="020B0604020202020204" pitchFamily="34" charset="0"/>
                <a:cs typeface="Arial" panose="020B0604020202020204" pitchFamily="34" charset="0"/>
              </a:rPr>
              <a:t>Phần V</a:t>
            </a:r>
          </a:p>
          <a:p>
            <a:pPr algn="ctr"/>
            <a:r>
              <a:rPr lang="en-US" sz="2800" b="1">
                <a:ln/>
                <a:solidFill>
                  <a:srgbClr val="FF0000"/>
                </a:solidFill>
                <a:latin typeface="Arial" panose="020B0604020202020204" pitchFamily="34" charset="0"/>
                <a:cs typeface="Arial" panose="020B0604020202020204" pitchFamily="34" charset="0"/>
              </a:rPr>
              <a:t>HỌC SINH LÀM GÌ ĐỂ HỌC TỐT </a:t>
            </a:r>
          </a:p>
          <a:p>
            <a:pPr algn="ctr"/>
            <a:r>
              <a:rPr lang="en-US" sz="2800" b="1">
                <a:ln/>
                <a:solidFill>
                  <a:srgbClr val="FF0000"/>
                </a:solidFill>
                <a:latin typeface="Arial" panose="020B0604020202020204" pitchFamily="34" charset="0"/>
                <a:cs typeface="Arial" panose="020B0604020202020204" pitchFamily="34" charset="0"/>
              </a:rPr>
              <a:t>BỘ MÔN KHTN</a:t>
            </a:r>
          </a:p>
        </p:txBody>
      </p:sp>
      <p:sp>
        <p:nvSpPr>
          <p:cNvPr id="2" name="TextBox 1">
            <a:extLst>
              <a:ext uri="{FF2B5EF4-FFF2-40B4-BE49-F238E27FC236}">
                <a16:creationId xmlns:a16="http://schemas.microsoft.com/office/drawing/2014/main" id="{417A8FFB-46BB-40C7-B50B-4131F2A3C072}"/>
              </a:ext>
            </a:extLst>
          </p:cNvPr>
          <p:cNvSpPr txBox="1"/>
          <p:nvPr/>
        </p:nvSpPr>
        <p:spPr>
          <a:xfrm>
            <a:off x="4807527" y="466498"/>
            <a:ext cx="184731" cy="369332"/>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DA53EF9-FB5C-48FE-8665-DA479213EFF7}"/>
              </a:ext>
            </a:extLst>
          </p:cNvPr>
          <p:cNvSpPr txBox="1"/>
          <p:nvPr/>
        </p:nvSpPr>
        <p:spPr>
          <a:xfrm>
            <a:off x="9060873" y="3283527"/>
            <a:ext cx="45719" cy="45719"/>
          </a:xfrm>
          <a:prstGeom prst="rect">
            <a:avLst/>
          </a:prstGeom>
          <a:noFill/>
        </p:spPr>
        <p:txBody>
          <a:bodyPr wrap="square" rtlCol="0">
            <a:spAutoFit/>
          </a:bodyPr>
          <a:lstStyle/>
          <a:p>
            <a:endParaRPr lang="en-US"/>
          </a:p>
        </p:txBody>
      </p:sp>
      <p:grpSp>
        <p:nvGrpSpPr>
          <p:cNvPr id="11" name="Group 10">
            <a:extLst>
              <a:ext uri="{FF2B5EF4-FFF2-40B4-BE49-F238E27FC236}">
                <a16:creationId xmlns:a16="http://schemas.microsoft.com/office/drawing/2014/main" id="{29C031CB-2B5F-4F6D-84FF-4B554FCE83C1}"/>
              </a:ext>
            </a:extLst>
          </p:cNvPr>
          <p:cNvGrpSpPr/>
          <p:nvPr/>
        </p:nvGrpSpPr>
        <p:grpSpPr>
          <a:xfrm>
            <a:off x="3516986" y="3716251"/>
            <a:ext cx="3709325" cy="2868296"/>
            <a:chOff x="7926994" y="3788692"/>
            <a:chExt cx="3014446" cy="2536828"/>
          </a:xfrm>
        </p:grpSpPr>
        <p:pic>
          <p:nvPicPr>
            <p:cNvPr id="2050" name="Picture 2" descr="Phát triển sự cộng tác nhóm">
              <a:extLst>
                <a:ext uri="{FF2B5EF4-FFF2-40B4-BE49-F238E27FC236}">
                  <a16:creationId xmlns:a16="http://schemas.microsoft.com/office/drawing/2014/main" id="{E146C8D6-7A87-480E-B7EE-29F417FE2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6994" y="4067595"/>
              <a:ext cx="3014446" cy="2257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A3BAA6-181F-4E4F-94E7-7328968E9E37}"/>
                </a:ext>
              </a:extLst>
            </p:cNvPr>
            <p:cNvSpPr txBox="1"/>
            <p:nvPr/>
          </p:nvSpPr>
          <p:spPr>
            <a:xfrm>
              <a:off x="8383946" y="3788692"/>
              <a:ext cx="2123071" cy="353872"/>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PHÁT TRIỂN NHÓM</a:t>
              </a:r>
            </a:p>
          </p:txBody>
        </p:sp>
      </p:grpSp>
      <p:grpSp>
        <p:nvGrpSpPr>
          <p:cNvPr id="10" name="Group 9">
            <a:extLst>
              <a:ext uri="{FF2B5EF4-FFF2-40B4-BE49-F238E27FC236}">
                <a16:creationId xmlns:a16="http://schemas.microsoft.com/office/drawing/2014/main" id="{4BCCF4C7-03A0-4DA4-89B3-DA8F13BD0B42}"/>
              </a:ext>
            </a:extLst>
          </p:cNvPr>
          <p:cNvGrpSpPr/>
          <p:nvPr/>
        </p:nvGrpSpPr>
        <p:grpSpPr>
          <a:xfrm>
            <a:off x="7533884" y="3596642"/>
            <a:ext cx="3614030" cy="2927320"/>
            <a:chOff x="8118764" y="543815"/>
            <a:chExt cx="3145415" cy="2471971"/>
          </a:xfrm>
        </p:grpSpPr>
        <p:pic>
          <p:nvPicPr>
            <p:cNvPr id="4098" name="Picture 2" descr="KỸ NĂNG THUYẾT TRÌNH TRƯỚC ĐÁM ĐÔNG - Kỹ Năng Việc Làm ĐN">
              <a:extLst>
                <a:ext uri="{FF2B5EF4-FFF2-40B4-BE49-F238E27FC236}">
                  <a16:creationId xmlns:a16="http://schemas.microsoft.com/office/drawing/2014/main" id="{1F3DEB0E-B4ED-4545-B0FF-741871FA65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34"/>
            <a:stretch/>
          </p:blipFill>
          <p:spPr bwMode="auto">
            <a:xfrm>
              <a:off x="8118764" y="835829"/>
              <a:ext cx="3145415" cy="21799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241771F-BE5C-4313-A059-82F962A627D8}"/>
                </a:ext>
              </a:extLst>
            </p:cNvPr>
            <p:cNvSpPr txBox="1"/>
            <p:nvPr/>
          </p:nvSpPr>
          <p:spPr>
            <a:xfrm>
              <a:off x="9380623" y="543815"/>
              <a:ext cx="944994" cy="337872"/>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TỰ TIN</a:t>
              </a:r>
            </a:p>
          </p:txBody>
        </p:sp>
      </p:grpSp>
      <p:grpSp>
        <p:nvGrpSpPr>
          <p:cNvPr id="4" name="Group 3">
            <a:extLst>
              <a:ext uri="{FF2B5EF4-FFF2-40B4-BE49-F238E27FC236}">
                <a16:creationId xmlns:a16="http://schemas.microsoft.com/office/drawing/2014/main" id="{DF1891B8-A093-4065-AB98-0E5C7CF51C5E}"/>
              </a:ext>
            </a:extLst>
          </p:cNvPr>
          <p:cNvGrpSpPr/>
          <p:nvPr/>
        </p:nvGrpSpPr>
        <p:grpSpPr>
          <a:xfrm>
            <a:off x="3516987" y="514919"/>
            <a:ext cx="3709325" cy="2666550"/>
            <a:chOff x="3516987" y="540963"/>
            <a:chExt cx="3682757" cy="2666550"/>
          </a:xfrm>
        </p:grpSpPr>
        <p:sp>
          <p:nvSpPr>
            <p:cNvPr id="3" name="TextBox 2">
              <a:extLst>
                <a:ext uri="{FF2B5EF4-FFF2-40B4-BE49-F238E27FC236}">
                  <a16:creationId xmlns:a16="http://schemas.microsoft.com/office/drawing/2014/main" id="{0A0DC564-4B6B-4000-8873-66F74E275928}"/>
                </a:ext>
              </a:extLst>
            </p:cNvPr>
            <p:cNvSpPr txBox="1"/>
            <p:nvPr/>
          </p:nvSpPr>
          <p:spPr>
            <a:xfrm>
              <a:off x="3516987" y="540963"/>
              <a:ext cx="3682757"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TỰ HỌC - TỰ NGHIÊN CỨU</a:t>
              </a:r>
            </a:p>
          </p:txBody>
        </p:sp>
        <p:pic>
          <p:nvPicPr>
            <p:cNvPr id="5122" name="Picture 2" descr="Kỹ Năng Tự Học - Ký sự BrSE">
              <a:extLst>
                <a:ext uri="{FF2B5EF4-FFF2-40B4-BE49-F238E27FC236}">
                  <a16:creationId xmlns:a16="http://schemas.microsoft.com/office/drawing/2014/main" id="{BA66E74E-A057-43C0-8CDB-267F119B2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706" y="971861"/>
              <a:ext cx="3463636" cy="22356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B92712EB-927F-4413-9E6B-3C778465EAB8}"/>
              </a:ext>
            </a:extLst>
          </p:cNvPr>
          <p:cNvGrpSpPr/>
          <p:nvPr/>
        </p:nvGrpSpPr>
        <p:grpSpPr>
          <a:xfrm>
            <a:off x="7579603" y="514919"/>
            <a:ext cx="3894056" cy="2727165"/>
            <a:chOff x="7253858" y="709287"/>
            <a:chExt cx="3614030" cy="2351916"/>
          </a:xfrm>
        </p:grpSpPr>
        <p:pic>
          <p:nvPicPr>
            <p:cNvPr id="1026" name="Picture 2" descr="7 kỹ năng cơ bản để làm việc nhóm hiệu quả. - Huy Hùng - KMA">
              <a:extLst>
                <a:ext uri="{FF2B5EF4-FFF2-40B4-BE49-F238E27FC236}">
                  <a16:creationId xmlns:a16="http://schemas.microsoft.com/office/drawing/2014/main" id="{6FE389FA-DA15-451B-AD1D-9C887DEDED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092" b="13420"/>
            <a:stretch/>
          </p:blipFill>
          <p:spPr bwMode="auto">
            <a:xfrm>
              <a:off x="7253858" y="1015059"/>
              <a:ext cx="3614030" cy="20461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049A28-3948-4C47-812A-4A647CBE1257}"/>
                </a:ext>
              </a:extLst>
            </p:cNvPr>
            <p:cNvSpPr txBox="1"/>
            <p:nvPr/>
          </p:nvSpPr>
          <p:spPr>
            <a:xfrm flipH="1">
              <a:off x="7924106" y="709287"/>
              <a:ext cx="2162003" cy="345056"/>
            </a:xfrm>
            <a:prstGeom prst="rect">
              <a:avLst/>
            </a:prstGeom>
            <a:noFill/>
          </p:spPr>
          <p:txBody>
            <a:bodyPr wrap="square" rtlCol="0">
              <a:spAutoFit/>
            </a:bodyPr>
            <a:lstStyle/>
            <a:p>
              <a:r>
                <a:rPr lang="en-US" sz="2000" b="1" dirty="0">
                  <a:solidFill>
                    <a:schemeClr val="bg1"/>
                  </a:solidFill>
                </a:rPr>
                <a:t>HỢP TÁC NHÓM</a:t>
              </a:r>
            </a:p>
          </p:txBody>
        </p:sp>
      </p:grpSp>
    </p:spTree>
    <p:extLst>
      <p:ext uri="{BB962C8B-B14F-4D97-AF65-F5344CB8AC3E}">
        <p14:creationId xmlns:p14="http://schemas.microsoft.com/office/powerpoint/2010/main" val="3240502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0D76DA3-02ED-48C5-AF7A-50CBD11F7D61}"/>
              </a:ext>
            </a:extLst>
          </p:cNvPr>
          <p:cNvSpPr txBox="1"/>
          <p:nvPr/>
        </p:nvSpPr>
        <p:spPr>
          <a:xfrm>
            <a:off x="1620982" y="1427018"/>
            <a:ext cx="45719" cy="45719"/>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id="{50F2DF78-EA73-4059-9D3F-CEB0CD94DB6E}"/>
              </a:ext>
            </a:extLst>
          </p:cNvPr>
          <p:cNvSpPr txBox="1"/>
          <p:nvPr/>
        </p:nvSpPr>
        <p:spPr>
          <a:xfrm>
            <a:off x="1970116" y="160728"/>
            <a:ext cx="7700357" cy="954107"/>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PHẦN VI.</a:t>
            </a:r>
          </a:p>
          <a:p>
            <a:pPr algn="ctr"/>
            <a:r>
              <a:rPr lang="en-US" sz="2800" b="1" dirty="0">
                <a:solidFill>
                  <a:srgbClr val="FF0000"/>
                </a:solidFill>
                <a:latin typeface="Arial" panose="020B0604020202020204" pitchFamily="34" charset="0"/>
                <a:cs typeface="Arial" panose="020B0604020202020204" pitchFamily="34" charset="0"/>
              </a:rPr>
              <a:t>SỰ HỖ TRỢ TỪ CHA MẸ HỌC SINH</a:t>
            </a:r>
          </a:p>
        </p:txBody>
      </p:sp>
      <p:pic>
        <p:nvPicPr>
          <p:cNvPr id="7170" name="Picture 2" descr="Cảm giác an toàn của trẻ quan trọng thế nào? 3 biểu hiện thiếu để lâu ảnh  hưởng tương lai">
            <a:extLst>
              <a:ext uri="{FF2B5EF4-FFF2-40B4-BE49-F238E27FC236}">
                <a16:creationId xmlns:a16="http://schemas.microsoft.com/office/drawing/2014/main" id="{20397B51-0CEA-4222-8CAC-053FC4B76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945" y="1427018"/>
            <a:ext cx="4662055" cy="53340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Tăng cường mối quan hệ gia đình, nhà trường và xã hội, góp phần thúc đẩy xã  hội hóa công tác giáo">
            <a:extLst>
              <a:ext uri="{FF2B5EF4-FFF2-40B4-BE49-F238E27FC236}">
                <a16:creationId xmlns:a16="http://schemas.microsoft.com/office/drawing/2014/main" id="{E96484FD-4095-4099-98DC-76203EAF69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65" b="11015"/>
          <a:stretch/>
        </p:blipFill>
        <p:spPr bwMode="auto">
          <a:xfrm>
            <a:off x="6287194" y="1427018"/>
            <a:ext cx="4966854"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250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294F2F4-87AF-421B-BD46-E6EA20C75FF2}"/>
              </a:ext>
            </a:extLst>
          </p:cNvPr>
          <p:cNvSpPr/>
          <p:nvPr/>
        </p:nvSpPr>
        <p:spPr>
          <a:xfrm>
            <a:off x="3851564" y="732767"/>
            <a:ext cx="5140037"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333333"/>
                </a:solidFill>
                <a:effectLst/>
                <a:latin typeface="Arial" panose="020B0604020202020204" pitchFamily="34" charset="0"/>
                <a:cs typeface="Arial" panose="020B0604020202020204" pitchFamily="34" charset="0"/>
              </a:rPr>
              <a:t>CON NGƯỜI VÀ SỨC KHỎE</a:t>
            </a:r>
            <a:endParaRPr lang="en-US" sz="2800" b="1" dirty="0">
              <a:latin typeface="Arial" panose="020B0604020202020204" pitchFamily="34" charset="0"/>
              <a:cs typeface="Arial" panose="020B0604020202020204" pitchFamily="34" charset="0"/>
            </a:endParaRPr>
          </a:p>
        </p:txBody>
      </p:sp>
      <p:pic>
        <p:nvPicPr>
          <p:cNvPr id="3074" name="Picture 2" descr="CON NGƯỜI VÀ SỨC KHỎE - KHOA HỌC 5 | Loigiaihay">
            <a:extLst>
              <a:ext uri="{FF2B5EF4-FFF2-40B4-BE49-F238E27FC236}">
                <a16:creationId xmlns:a16="http://schemas.microsoft.com/office/drawing/2014/main" id="{B6251D02-1F13-45F1-AF4A-995AD084C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090" y="1911928"/>
            <a:ext cx="4017818" cy="49268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DAA2227-B122-4C9A-B54E-77D7B57F07A6}"/>
              </a:ext>
            </a:extLst>
          </p:cNvPr>
          <p:cNvPicPr>
            <a:picLocks noChangeAspect="1"/>
          </p:cNvPicPr>
          <p:nvPr/>
        </p:nvPicPr>
        <p:blipFill>
          <a:blip r:embed="rId4"/>
          <a:stretch>
            <a:fillRect/>
          </a:stretch>
        </p:blipFill>
        <p:spPr>
          <a:xfrm>
            <a:off x="8174182" y="1911928"/>
            <a:ext cx="4017818" cy="4856016"/>
          </a:xfrm>
          <a:prstGeom prst="rect">
            <a:avLst/>
          </a:prstGeom>
        </p:spPr>
      </p:pic>
      <p:pic>
        <p:nvPicPr>
          <p:cNvPr id="5122" name="Picture 2" descr="Giải Vở bài tập Khoa học 5 bài 5: Cần làm gì để cả mẹ và em bé đều khỏe? -  Giải sách bài tập Khoa học lớp 5 tập 1 - VnDoc.com">
            <a:extLst>
              <a:ext uri="{FF2B5EF4-FFF2-40B4-BE49-F238E27FC236}">
                <a16:creationId xmlns:a16="http://schemas.microsoft.com/office/drawing/2014/main" id="{41D8A490-9FB2-47D6-AB07-112C96113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008909"/>
            <a:ext cx="4017817" cy="482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698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students looking into microscope">
            <a:extLst>
              <a:ext uri="{FF2B5EF4-FFF2-40B4-BE49-F238E27FC236}">
                <a16:creationId xmlns:a16="http://schemas.microsoft.com/office/drawing/2014/main" id="{082DAC18-E623-0546-920C-6676DF6BBA3F}"/>
              </a:ext>
            </a:extLst>
          </p:cNvPr>
          <p:cNvPicPr>
            <a:picLocks noChangeAspect="1"/>
          </p:cNvPicPr>
          <p:nvPr/>
        </p:nvPicPr>
        <p:blipFill rotWithShape="1">
          <a:blip r:embed="rId3"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1371600" y="2923308"/>
            <a:ext cx="10101263" cy="2147455"/>
          </a:xfrm>
        </p:spPr>
        <p:txBody>
          <a:bodyPr>
            <a:noAutofit/>
          </a:bodyPr>
          <a:lstStyle/>
          <a:p>
            <a:pPr algn="l"/>
            <a:r>
              <a:rPr lang="en-US" sz="11700" b="1" dirty="0">
                <a:solidFill>
                  <a:srgbClr val="FF0000"/>
                </a:solidFill>
                <a:effectLst>
                  <a:glow rad="38100">
                    <a:schemeClr val="bg1">
                      <a:lumMod val="65000"/>
                      <a:lumOff val="35000"/>
                      <a:alpha val="50000"/>
                    </a:schemeClr>
                  </a:glow>
                </a:effectLst>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53806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A263F2-43B9-4C08-89AB-EB488C50DF8A}"/>
              </a:ext>
            </a:extLst>
          </p:cNvPr>
          <p:cNvSpPr txBox="1"/>
          <p:nvPr/>
        </p:nvSpPr>
        <p:spPr>
          <a:xfrm>
            <a:off x="3497406" y="369107"/>
            <a:ext cx="5405006"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2800" b="1" i="0" dirty="0">
                <a:solidFill>
                  <a:srgbClr val="333333"/>
                </a:solidFill>
                <a:effectLst/>
                <a:latin typeface="Arial" panose="020B0604020202020204" pitchFamily="34" charset="0"/>
                <a:cs typeface="Arial" panose="020B0604020202020204" pitchFamily="34" charset="0"/>
              </a:rPr>
              <a:t>VẬT CHẤT VÀ NĂNG LƯỢNG</a:t>
            </a:r>
            <a:endParaRPr lang="en-US" sz="2800" b="1" dirty="0">
              <a:latin typeface="Arial" panose="020B0604020202020204" pitchFamily="34" charset="0"/>
              <a:cs typeface="Arial" panose="020B0604020202020204" pitchFamily="34" charset="0"/>
            </a:endParaRPr>
          </a:p>
        </p:txBody>
      </p:sp>
      <p:pic>
        <p:nvPicPr>
          <p:cNvPr id="9218" name="Picture 2" descr="Sách Giáo Khoa Điện Tử Khoa Học Lớp 5 - YouTube">
            <a:extLst>
              <a:ext uri="{FF2B5EF4-FFF2-40B4-BE49-F238E27FC236}">
                <a16:creationId xmlns:a16="http://schemas.microsoft.com/office/drawing/2014/main" id="{809CBF60-A420-48A8-B055-2BC77CC7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05345"/>
            <a:ext cx="8825346" cy="5403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857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04D6942-9D80-447F-8B6F-802FC890ABF8}"/>
              </a:ext>
            </a:extLst>
          </p:cNvPr>
          <p:cNvGrpSpPr/>
          <p:nvPr/>
        </p:nvGrpSpPr>
        <p:grpSpPr>
          <a:xfrm>
            <a:off x="3671455" y="0"/>
            <a:ext cx="8520545" cy="6858000"/>
            <a:chOff x="3671455" y="0"/>
            <a:chExt cx="8520545" cy="6858000"/>
          </a:xfrm>
        </p:grpSpPr>
        <p:sp>
          <p:nvSpPr>
            <p:cNvPr id="6" name="Rectangle 5">
              <a:extLst>
                <a:ext uri="{FF2B5EF4-FFF2-40B4-BE49-F238E27FC236}">
                  <a16:creationId xmlns:a16="http://schemas.microsoft.com/office/drawing/2014/main" id="{9BD7DA82-AD2B-4F9C-B051-F0FBF8174FB1}"/>
                </a:ext>
              </a:extLst>
            </p:cNvPr>
            <p:cNvSpPr/>
            <p:nvPr/>
          </p:nvSpPr>
          <p:spPr>
            <a:xfrm>
              <a:off x="3671455" y="0"/>
              <a:ext cx="852054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MôI trường là gì? Những biện pháp nào giúp bảo vệ môi trường hiệu quả -  Công ty Cổ phần Tư vấn &amp; Tích hợp Công nghệ D&amp;L">
              <a:extLst>
                <a:ext uri="{FF2B5EF4-FFF2-40B4-BE49-F238E27FC236}">
                  <a16:creationId xmlns:a16="http://schemas.microsoft.com/office/drawing/2014/main" id="{0A2D095D-6911-4DF8-AF8B-347DBA3DB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782" y="318655"/>
              <a:ext cx="7571510" cy="623454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EFA0B833-A5FF-41C7-9671-FF8E565AD96A}"/>
              </a:ext>
            </a:extLst>
          </p:cNvPr>
          <p:cNvSpPr txBox="1"/>
          <p:nvPr/>
        </p:nvSpPr>
        <p:spPr>
          <a:xfrm>
            <a:off x="311726" y="2243783"/>
            <a:ext cx="3172690"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vi-VN" sz="3200" b="1" i="0" dirty="0">
                <a:solidFill>
                  <a:srgbClr val="333333"/>
                </a:solidFill>
                <a:effectLst/>
                <a:latin typeface="Arial" panose="020B0604020202020204" pitchFamily="34" charset="0"/>
                <a:cs typeface="Arial" panose="020B0604020202020204" pitchFamily="34" charset="0"/>
              </a:rPr>
              <a:t>MÔI TRƯỜNG VÀ </a:t>
            </a:r>
            <a:endParaRPr lang="en-US" sz="3200" b="1" i="0" dirty="0">
              <a:solidFill>
                <a:srgbClr val="333333"/>
              </a:solidFill>
              <a:effectLst/>
              <a:latin typeface="Arial" panose="020B0604020202020204" pitchFamily="34" charset="0"/>
              <a:cs typeface="Arial" panose="020B0604020202020204" pitchFamily="34" charset="0"/>
            </a:endParaRPr>
          </a:p>
          <a:p>
            <a:pPr algn="ctr"/>
            <a:r>
              <a:rPr lang="vi-VN" sz="3200" b="1" i="0" dirty="0">
                <a:solidFill>
                  <a:srgbClr val="333333"/>
                </a:solidFill>
                <a:effectLst/>
                <a:latin typeface="Arial" panose="020B0604020202020204" pitchFamily="34" charset="0"/>
                <a:cs typeface="Arial" panose="020B0604020202020204" pitchFamily="34" charset="0"/>
              </a:rPr>
              <a:t>TÀI NGUYÊN</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392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2" descr="Khoa học 5 (Sự sinh sản của động vật) [ Sơ đồ tư duy lớp 5 | Động vật">
            <a:extLst>
              <a:ext uri="{FF2B5EF4-FFF2-40B4-BE49-F238E27FC236}">
                <a16:creationId xmlns:a16="http://schemas.microsoft.com/office/drawing/2014/main" id="{51326C61-5FF8-4B84-90D4-814B67AA7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947011"/>
            <a:ext cx="9296399" cy="5615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2D4708-7AA5-40CD-A541-B2E05289A84E}"/>
              </a:ext>
            </a:extLst>
          </p:cNvPr>
          <p:cNvSpPr txBox="1"/>
          <p:nvPr/>
        </p:nvSpPr>
        <p:spPr>
          <a:xfrm>
            <a:off x="4030805" y="254710"/>
            <a:ext cx="4917252"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i="0" dirty="0">
                <a:solidFill>
                  <a:srgbClr val="FF0000"/>
                </a:solidFill>
                <a:effectLst/>
                <a:latin typeface="Arial" panose="020B0604020202020204" pitchFamily="34" charset="0"/>
                <a:cs typeface="Arial" panose="020B0604020202020204" pitchFamily="34" charset="0"/>
              </a:rPr>
              <a:t>THỰC VẬT VÀ ĐỘNG VẬT</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733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3F3F3"/>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20F8772-71A4-4B4C-A0CF-7C125D21DF7D}"/>
              </a:ext>
            </a:extLst>
          </p:cNvPr>
          <p:cNvPicPr>
            <a:picLocks noChangeAspect="1"/>
          </p:cNvPicPr>
          <p:nvPr/>
        </p:nvPicPr>
        <p:blipFill>
          <a:blip r:embed="rId3"/>
          <a:stretch>
            <a:fillRect/>
          </a:stretch>
        </p:blipFill>
        <p:spPr>
          <a:xfrm flipH="1">
            <a:off x="110836" y="-2"/>
            <a:ext cx="12192000" cy="6377787"/>
          </a:xfrm>
          <a:prstGeom prst="rect">
            <a:avLst/>
          </a:prstGeom>
        </p:spPr>
      </p:pic>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666737" y="884336"/>
            <a:ext cx="5960094" cy="4445829"/>
          </a:xfrm>
          <a:effectLst>
            <a:softEdge rad="635000"/>
          </a:effectLst>
        </p:spPr>
        <p:txBody>
          <a:bodyPr anchor="ctr">
            <a:noAutofit/>
            <a:scene3d>
              <a:camera prst="orthographicFront"/>
              <a:lightRig rig="harsh" dir="t"/>
            </a:scene3d>
            <a:sp3d extrusionH="57150" prstMaterial="matte">
              <a:bevelT w="63500" h="12700" prst="angle"/>
              <a:contourClr>
                <a:schemeClr val="bg1">
                  <a:lumMod val="65000"/>
                </a:schemeClr>
              </a:contourClr>
            </a:sp3d>
          </a:bodyPr>
          <a:lstStyle/>
          <a:p>
            <a:pPr algn="l"/>
            <a:r>
              <a:rPr lang="en-US" sz="6400" b="1" cap="none" dirty="0" err="1">
                <a:ln w="0"/>
                <a:solidFill>
                  <a:schemeClr val="accent6">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Giới</a:t>
            </a:r>
            <a:r>
              <a:rPr lang="en-US" sz="6400" b="1" cap="none" dirty="0">
                <a:ln w="0"/>
                <a:solidFill>
                  <a:schemeClr val="accent6">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6400" b="1" cap="none" dirty="0" err="1">
                <a:ln w="0"/>
                <a:solidFill>
                  <a:schemeClr val="accent6">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thiệu</a:t>
            </a:r>
            <a:r>
              <a:rPr lang="en-US" sz="6400" b="1" cap="none" dirty="0">
                <a:ln w="0"/>
                <a:solidFill>
                  <a:schemeClr val="accent6">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br>
              <a:rPr lang="en-US" sz="6400" b="1" cap="none" dirty="0">
                <a:ln w="0"/>
                <a:solidFill>
                  <a:schemeClr val="accent6">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br>
            <a:r>
              <a:rPr lang="en-US" sz="6400" b="1" cap="none" dirty="0" err="1">
                <a:ln w="0"/>
                <a:solidFill>
                  <a:schemeClr val="accent6">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chương</a:t>
            </a:r>
            <a:r>
              <a:rPr lang="en-US" sz="6400" b="1" cap="none" dirty="0">
                <a:ln w="0"/>
                <a:solidFill>
                  <a:schemeClr val="accent6">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6400" b="1" cap="none" dirty="0" err="1">
                <a:ln w="0"/>
                <a:solidFill>
                  <a:schemeClr val="accent6">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trình</a:t>
            </a:r>
            <a:br>
              <a:rPr lang="en-US" sz="11700" b="1" cap="none" dirty="0">
                <a:ln/>
                <a:solidFill>
                  <a:schemeClr val="accent3"/>
                </a:solidFill>
                <a:effectLst/>
                <a:latin typeface="Arial" panose="020B0604020202020204" pitchFamily="34" charset="0"/>
                <a:cs typeface="Arial" panose="020B0604020202020204" pitchFamily="34" charset="0"/>
              </a:rPr>
            </a:br>
            <a:r>
              <a:rPr lang="en-US" sz="11700" b="1" cap="none" dirty="0">
                <a:ln/>
                <a:solidFill>
                  <a:srgbClr val="DAA600"/>
                </a:solidFill>
                <a:effectLst/>
                <a:latin typeface="Arial" panose="020B0604020202020204" pitchFamily="34" charset="0"/>
                <a:cs typeface="Arial" panose="020B0604020202020204" pitchFamily="34" charset="0"/>
              </a:rPr>
              <a:t>KHTN 6</a:t>
            </a:r>
          </a:p>
        </p:txBody>
      </p:sp>
    </p:spTree>
    <p:extLst>
      <p:ext uri="{BB962C8B-B14F-4D97-AF65-F5344CB8AC3E}">
        <p14:creationId xmlns:p14="http://schemas.microsoft.com/office/powerpoint/2010/main" val="81410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E7EE51AF-124C-4480-A4EA-7C1E9F8CC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48757540-E5B7-47A6-BD81-8B54DAF68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85061" y="160868"/>
            <a:ext cx="1846073" cy="277885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6C0983F6-1C8E-4D0F-98C9-3667AD6E7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7" y="4071410"/>
            <a:ext cx="1898121" cy="26445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student looking at test tube">
            <a:extLst>
              <a:ext uri="{FF2B5EF4-FFF2-40B4-BE49-F238E27FC236}">
                <a16:creationId xmlns:a16="http://schemas.microsoft.com/office/drawing/2014/main" id="{EE1B592D-31D6-3841-8CC1-3C629FEDB5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238" r="3" b="3"/>
          <a:stretch/>
        </p:blipFill>
        <p:spPr>
          <a:xfrm>
            <a:off x="8314455" y="3100590"/>
            <a:ext cx="3716680" cy="3615331"/>
          </a:xfrm>
          <a:prstGeom prst="rect">
            <a:avLst/>
          </a:prstGeom>
        </p:spPr>
      </p:pic>
      <p:pic>
        <p:nvPicPr>
          <p:cNvPr id="10" name="Picture 9" descr="student looking into microscope">
            <a:extLst>
              <a:ext uri="{FF2B5EF4-FFF2-40B4-BE49-F238E27FC236}">
                <a16:creationId xmlns:a16="http://schemas.microsoft.com/office/drawing/2014/main" id="{7480DF21-DE52-7742-819E-D9D5B41482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244" r="-5" b="-5"/>
          <a:stretch/>
        </p:blipFill>
        <p:spPr>
          <a:xfrm>
            <a:off x="6256867" y="160867"/>
            <a:ext cx="3767328" cy="3747805"/>
          </a:xfrm>
          <a:custGeom>
            <a:avLst/>
            <a:gdLst>
              <a:gd name="connsiteX0" fmla="*/ 0 w 3767328"/>
              <a:gd name="connsiteY0" fmla="*/ 0 h 3747805"/>
              <a:gd name="connsiteX1" fmla="*/ 3767328 w 3767328"/>
              <a:gd name="connsiteY1" fmla="*/ 0 h 3747805"/>
              <a:gd name="connsiteX2" fmla="*/ 3767328 w 3767328"/>
              <a:gd name="connsiteY2" fmla="*/ 2778856 h 3747805"/>
              <a:gd name="connsiteX3" fmla="*/ 1896721 w 3767328"/>
              <a:gd name="connsiteY3" fmla="*/ 2778856 h 3747805"/>
              <a:gd name="connsiteX4" fmla="*/ 1896721 w 3767328"/>
              <a:gd name="connsiteY4" fmla="*/ 3747805 h 3747805"/>
              <a:gd name="connsiteX5" fmla="*/ 0 w 3767328"/>
              <a:gd name="connsiteY5" fmla="*/ 3747805 h 374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328" h="3747805">
                <a:moveTo>
                  <a:pt x="0" y="0"/>
                </a:moveTo>
                <a:lnTo>
                  <a:pt x="3767328" y="0"/>
                </a:lnTo>
                <a:lnTo>
                  <a:pt x="3767328" y="2778856"/>
                </a:lnTo>
                <a:lnTo>
                  <a:pt x="1896721" y="2778856"/>
                </a:lnTo>
                <a:lnTo>
                  <a:pt x="1896721" y="3747805"/>
                </a:lnTo>
                <a:lnTo>
                  <a:pt x="0" y="3747805"/>
                </a:lnTo>
                <a:close/>
              </a:path>
            </a:pathLst>
          </a:custGeom>
        </p:spPr>
      </p:pic>
      <p:pic>
        <p:nvPicPr>
          <p:cNvPr id="14" name="Picture 13" descr="students observing teacher do science experiment">
            <a:extLst>
              <a:ext uri="{FF2B5EF4-FFF2-40B4-BE49-F238E27FC236}">
                <a16:creationId xmlns:a16="http://schemas.microsoft.com/office/drawing/2014/main" id="{6AC1EBEB-9D74-3E4C-9BDC-668D2D212A5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99" b="-2"/>
          <a:stretch/>
        </p:blipFill>
        <p:spPr>
          <a:xfrm>
            <a:off x="10185061" y="160868"/>
            <a:ext cx="1846073" cy="2778854"/>
          </a:xfrm>
          <a:prstGeom prst="rect">
            <a:avLst/>
          </a:prstGeom>
        </p:spPr>
      </p:pic>
      <p:pic>
        <p:nvPicPr>
          <p:cNvPr id="18" name="Picture 17" descr="students raising hands">
            <a:extLst>
              <a:ext uri="{FF2B5EF4-FFF2-40B4-BE49-F238E27FC236}">
                <a16:creationId xmlns:a16="http://schemas.microsoft.com/office/drawing/2014/main" id="{8D11AB9E-363B-C248-9288-085B4151B41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36" r="5" b="5"/>
          <a:stretch/>
        </p:blipFill>
        <p:spPr>
          <a:xfrm>
            <a:off x="6256867" y="4071410"/>
            <a:ext cx="1898121" cy="2644511"/>
          </a:xfrm>
          <a:prstGeom prst="rect">
            <a:avLst/>
          </a:prstGeom>
        </p:spPr>
      </p:pic>
      <p:sp>
        <p:nvSpPr>
          <p:cNvPr id="3" name="Rectangle 2">
            <a:extLst>
              <a:ext uri="{FF2B5EF4-FFF2-40B4-BE49-F238E27FC236}">
                <a16:creationId xmlns:a16="http://schemas.microsoft.com/office/drawing/2014/main" id="{424E086E-5272-4DA6-A9B6-A7BC1B5EF71A}"/>
              </a:ext>
            </a:extLst>
          </p:cNvPr>
          <p:cNvSpPr/>
          <p:nvPr/>
        </p:nvSpPr>
        <p:spPr>
          <a:xfrm>
            <a:off x="1181459" y="426153"/>
            <a:ext cx="3241593" cy="1077218"/>
          </a:xfrm>
          <a:prstGeom prst="rect">
            <a:avLst/>
          </a:prstGeom>
          <a:noFill/>
        </p:spPr>
        <p:txBody>
          <a:bodyPr wrap="none" lIns="91440" tIns="45720" rIns="91440" bIns="45720">
            <a:spAutoFit/>
          </a:bodyPr>
          <a:lstStyle/>
          <a:p>
            <a:pPr algn="ctr"/>
            <a:r>
              <a:rPr lang="en-US" sz="6400" b="1" cap="none" spc="0" dirty="0" err="1">
                <a:ln w="0"/>
                <a:solidFill>
                  <a:srgbClr val="FF0000"/>
                </a:solidFill>
                <a:effectLst>
                  <a:reflection blurRad="6350" stA="53000" endA="300" endPos="35500" dir="5400000" sy="-90000" algn="bl" rotWithShape="0"/>
                </a:effectLst>
                <a:latin typeface="Arial" panose="020B0604020202020204" pitchFamily="34" charset="0"/>
                <a:cs typeface="Arial" panose="020B0604020202020204" pitchFamily="34" charset="0"/>
              </a:rPr>
              <a:t>Mục</a:t>
            </a:r>
            <a:r>
              <a:rPr lang="en-US" sz="6400" b="1" cap="none" spc="0" dirty="0">
                <a:ln w="0"/>
                <a:solidFill>
                  <a:srgbClr val="FF0000"/>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6400" b="1" cap="none" spc="0" dirty="0" err="1">
                <a:ln w="0"/>
                <a:solidFill>
                  <a:srgbClr val="FF0000"/>
                </a:solidFill>
                <a:effectLst>
                  <a:reflection blurRad="6350" stA="53000" endA="300" endPos="35500" dir="5400000" sy="-90000" algn="bl" rotWithShape="0"/>
                </a:effectLst>
                <a:latin typeface="Arial" panose="020B0604020202020204" pitchFamily="34" charset="0"/>
                <a:cs typeface="Arial" panose="020B0604020202020204" pitchFamily="34" charset="0"/>
              </a:rPr>
              <a:t>lục</a:t>
            </a:r>
            <a:endParaRPr lang="en-US" sz="6400" b="1" cap="none" spc="0" dirty="0">
              <a:ln w="0"/>
              <a:solidFill>
                <a:srgbClr val="FF0000"/>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graphicFrame>
        <p:nvGraphicFramePr>
          <p:cNvPr id="6" name="Content Placeholder 5">
            <a:extLst>
              <a:ext uri="{FF2B5EF4-FFF2-40B4-BE49-F238E27FC236}">
                <a16:creationId xmlns:a16="http://schemas.microsoft.com/office/drawing/2014/main" id="{1F664E0F-E87F-44FF-B6CD-402EBE76A15D}"/>
              </a:ext>
            </a:extLst>
          </p:cNvPr>
          <p:cNvGraphicFramePr>
            <a:graphicFrameLocks noGrp="1"/>
          </p:cNvGraphicFramePr>
          <p:nvPr>
            <p:ph idx="1"/>
            <p:extLst>
              <p:ext uri="{D42A27DB-BD31-4B8C-83A1-F6EECF244321}">
                <p14:modId xmlns:p14="http://schemas.microsoft.com/office/powerpoint/2010/main" val="3429162623"/>
              </p:ext>
            </p:extLst>
          </p:nvPr>
        </p:nvGraphicFramePr>
        <p:xfrm>
          <a:off x="160863" y="1580420"/>
          <a:ext cx="6653594" cy="40548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014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TEM Programs | Science for Kids | Mad Science">
            <a:extLst>
              <a:ext uri="{FF2B5EF4-FFF2-40B4-BE49-F238E27FC236}">
                <a16:creationId xmlns:a16="http://schemas.microsoft.com/office/drawing/2014/main" id="{E67ACF3C-B82C-4725-9A2B-864D471FFA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225"/>
          <a:stretch/>
        </p:blipFill>
        <p:spPr bwMode="auto">
          <a:xfrm>
            <a:off x="6013233" y="0"/>
            <a:ext cx="6178767" cy="67393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E4B1186-B0A6-43E5-9AE6-C86D97175297}"/>
              </a:ext>
            </a:extLst>
          </p:cNvPr>
          <p:cNvSpPr/>
          <p:nvPr/>
        </p:nvSpPr>
        <p:spPr>
          <a:xfrm>
            <a:off x="315174" y="920621"/>
            <a:ext cx="5559154" cy="501675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a:ln/>
                <a:solidFill>
                  <a:srgbClr val="FFC000"/>
                </a:solidFill>
                <a:latin typeface="Arial" panose="020B0604020202020204" pitchFamily="34" charset="0"/>
                <a:cs typeface="Arial" panose="020B0604020202020204" pitchFamily="34" charset="0"/>
              </a:rPr>
              <a:t>Phần I</a:t>
            </a:r>
          </a:p>
          <a:p>
            <a:pPr algn="ctr"/>
            <a:r>
              <a:rPr lang="en-US" sz="8000" b="1">
                <a:ln/>
                <a:solidFill>
                  <a:srgbClr val="FF0000"/>
                </a:solidFill>
                <a:latin typeface="Arial" panose="020B0604020202020204" pitchFamily="34" charset="0"/>
                <a:cs typeface="Arial" panose="020B0604020202020204" pitchFamily="34" charset="0"/>
              </a:rPr>
              <a:t>NỘI DUNG CHƯƠNG TRÌNH</a:t>
            </a:r>
          </a:p>
        </p:txBody>
      </p:sp>
    </p:spTree>
    <p:extLst>
      <p:ext uri="{BB962C8B-B14F-4D97-AF65-F5344CB8AC3E}">
        <p14:creationId xmlns:p14="http://schemas.microsoft.com/office/powerpoint/2010/main" val="328009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89A57F-CF3F-47C6-90BB-70331E72BC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1B8520-39D0-4E39-88E2-3CE8E9A6E44A}">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CF017D31-E675-491F-B600-F06278E25D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School design</Template>
  <TotalTime>866</TotalTime>
  <Words>748</Words>
  <Application>Microsoft Office PowerPoint</Application>
  <PresentationFormat>Widescreen</PresentationFormat>
  <Paragraphs>144</Paragraphs>
  <Slides>30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Century Gothic</vt:lpstr>
      <vt:lpstr>Roboto</vt:lpstr>
      <vt:lpstr>Times New Roman</vt:lpstr>
      <vt:lpstr>Mesh</vt:lpstr>
      <vt:lpstr>PowerPoint Presentation</vt:lpstr>
      <vt:lpstr>PowerPoint Presentation</vt:lpstr>
      <vt:lpstr>PowerPoint Presentation</vt:lpstr>
      <vt:lpstr>PowerPoint Presentation</vt:lpstr>
      <vt:lpstr>PowerPoint Presentation</vt:lpstr>
      <vt:lpstr>PowerPoint Presentation</vt:lpstr>
      <vt:lpstr>Giới thiệu  chương trình KHTN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Biểu đồ  phân phối CHƯƠNG  TRÌNH  KTTN 6</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KHTN 6</dc:title>
  <dc:creator>Phan Thi Tuyet Tho</dc:creator>
  <cp:lastModifiedBy>Nguyễn Thị Đoan Hạnh</cp:lastModifiedBy>
  <cp:revision>42</cp:revision>
  <dcterms:created xsi:type="dcterms:W3CDTF">2021-05-18T00:39:20Z</dcterms:created>
  <dcterms:modified xsi:type="dcterms:W3CDTF">2021-06-15T04:28:07Z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