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8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4" r:id="rId30"/>
    <p:sldId id="335" r:id="rId31"/>
    <p:sldId id="332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0577F-FBB2-43A8-84D5-C06D04BDAE4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A00E7-2718-4D93-9533-480AC176A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4BAE-96DC-44BA-9F40-21B8292683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8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4BAE-96DC-44BA-9F40-21B8292683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9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6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0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1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4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9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2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FC640-08F3-4688-BDE7-77C9867975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62BC7-E88D-4F45-91C7-2875750E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audio" Target="../media/media9.wav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17" Type="http://schemas.openxmlformats.org/officeDocument/2006/relationships/image" Target="../media/image24.jpeg"/><Relationship Id="rId2" Type="http://schemas.microsoft.com/office/2007/relationships/media" Target="../media/media9.wav"/><Relationship Id="rId16" Type="http://schemas.openxmlformats.org/officeDocument/2006/relationships/image" Target="../media/image23.jpg"/><Relationship Id="rId20" Type="http://schemas.openxmlformats.org/officeDocument/2006/relationships/image" Target="../media/image27.jpeg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2.jpg"/><Relationship Id="rId23" Type="http://schemas.openxmlformats.org/officeDocument/2006/relationships/image" Target="../media/image5.png"/><Relationship Id="rId10" Type="http://schemas.openxmlformats.org/officeDocument/2006/relationships/image" Target="../media/image17.jpg"/><Relationship Id="rId19" Type="http://schemas.openxmlformats.org/officeDocument/2006/relationships/image" Target="../media/image2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jpeg"/><Relationship Id="rId14" Type="http://schemas.openxmlformats.org/officeDocument/2006/relationships/image" Target="../media/image21.jpg"/><Relationship Id="rId2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12.wav"/><Relationship Id="rId7" Type="http://schemas.openxmlformats.org/officeDocument/2006/relationships/image" Target="../media/image33.jpeg"/><Relationship Id="rId12" Type="http://schemas.openxmlformats.org/officeDocument/2006/relationships/image" Target="../media/image5.png"/><Relationship Id="rId2" Type="http://schemas.microsoft.com/office/2007/relationships/media" Target="../media/media12.wav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5.png"/><Relationship Id="rId3" Type="http://schemas.openxmlformats.org/officeDocument/2006/relationships/audio" Target="../media/media13.wav"/><Relationship Id="rId7" Type="http://schemas.openxmlformats.org/officeDocument/2006/relationships/image" Target="../media/image39.jpeg"/><Relationship Id="rId12" Type="http://schemas.openxmlformats.org/officeDocument/2006/relationships/image" Target="../media/image44.jpg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11" Type="http://schemas.openxmlformats.org/officeDocument/2006/relationships/image" Target="../media/image43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2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wav"/><Relationship Id="rId7" Type="http://schemas.openxmlformats.org/officeDocument/2006/relationships/image" Target="../media/image48.jpeg"/><Relationship Id="rId2" Type="http://schemas.microsoft.com/office/2007/relationships/media" Target="../media/media16.wav"/><Relationship Id="rId1" Type="http://schemas.openxmlformats.org/officeDocument/2006/relationships/tags" Target="../tags/tag8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media17.wav"/><Relationship Id="rId7" Type="http://schemas.openxmlformats.org/officeDocument/2006/relationships/image" Target="../media/image51.jpeg"/><Relationship Id="rId2" Type="http://schemas.microsoft.com/office/2007/relationships/media" Target="../media/media17.wav"/><Relationship Id="rId1" Type="http://schemas.openxmlformats.org/officeDocument/2006/relationships/tags" Target="../tags/tag9.xml"/><Relationship Id="rId6" Type="http://schemas.openxmlformats.org/officeDocument/2006/relationships/image" Target="../media/image50.jpeg"/><Relationship Id="rId11" Type="http://schemas.openxmlformats.org/officeDocument/2006/relationships/image" Target="../media/image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3" Type="http://schemas.openxmlformats.org/officeDocument/2006/relationships/audio" Target="../media/media20.wav"/><Relationship Id="rId21" Type="http://schemas.openxmlformats.org/officeDocument/2006/relationships/image" Target="../media/image73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microsoft.com/office/2007/relationships/media" Target="../media/media20.wav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tags" Target="../tags/tag10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5.pn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e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audio" Target="../media/media21.wav"/><Relationship Id="rId7" Type="http://schemas.openxmlformats.org/officeDocument/2006/relationships/image" Target="../media/image78.jpg"/><Relationship Id="rId2" Type="http://schemas.microsoft.com/office/2007/relationships/media" Target="../media/media21.wav"/><Relationship Id="rId1" Type="http://schemas.openxmlformats.org/officeDocument/2006/relationships/tags" Target="../tags/tag11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2.wav"/><Relationship Id="rId7" Type="http://schemas.openxmlformats.org/officeDocument/2006/relationships/image" Target="../media/image83.png"/><Relationship Id="rId2" Type="http://schemas.microsoft.com/office/2007/relationships/media" Target="../media/media22.wav"/><Relationship Id="rId1" Type="http://schemas.openxmlformats.org/officeDocument/2006/relationships/tags" Target="../tags/tag1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audio" Target="../media/media23.wav"/><Relationship Id="rId7" Type="http://schemas.openxmlformats.org/officeDocument/2006/relationships/image" Target="../media/image86.jpeg"/><Relationship Id="rId2" Type="http://schemas.microsoft.com/office/2007/relationships/media" Target="../media/media23.wav"/><Relationship Id="rId1" Type="http://schemas.openxmlformats.org/officeDocument/2006/relationships/tags" Target="../tags/tag13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audio" Target="../media/media26.wav"/><Relationship Id="rId7" Type="http://schemas.openxmlformats.org/officeDocument/2006/relationships/image" Target="../media/image92.jpg"/><Relationship Id="rId12" Type="http://schemas.openxmlformats.org/officeDocument/2006/relationships/image" Target="../media/image97.jpg"/><Relationship Id="rId17" Type="http://schemas.openxmlformats.org/officeDocument/2006/relationships/image" Target="../media/image5.png"/><Relationship Id="rId2" Type="http://schemas.microsoft.com/office/2007/relationships/media" Target="../media/media26.wav"/><Relationship Id="rId16" Type="http://schemas.openxmlformats.org/officeDocument/2006/relationships/image" Target="../media/image101.jpeg"/><Relationship Id="rId1" Type="http://schemas.openxmlformats.org/officeDocument/2006/relationships/tags" Target="../tags/tag14.xml"/><Relationship Id="rId6" Type="http://schemas.openxmlformats.org/officeDocument/2006/relationships/image" Target="../media/image91.jpg"/><Relationship Id="rId11" Type="http://schemas.openxmlformats.org/officeDocument/2006/relationships/image" Target="../media/image96.jpg"/><Relationship Id="rId5" Type="http://schemas.openxmlformats.org/officeDocument/2006/relationships/image" Target="../media/image90.jpg"/><Relationship Id="rId15" Type="http://schemas.openxmlformats.org/officeDocument/2006/relationships/image" Target="../media/image100.jpeg"/><Relationship Id="rId10" Type="http://schemas.openxmlformats.org/officeDocument/2006/relationships/image" Target="../media/image9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4.jpg"/><Relationship Id="rId1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7.wav"/><Relationship Id="rId7" Type="http://schemas.microsoft.com/office/2007/relationships/hdphoto" Target="../media/hdphoto5.wdp"/><Relationship Id="rId2" Type="http://schemas.microsoft.com/office/2007/relationships/media" Target="../media/media27.wav"/><Relationship Id="rId1" Type="http://schemas.openxmlformats.org/officeDocument/2006/relationships/tags" Target="../tags/tag15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5.wav"/><Relationship Id="rId7" Type="http://schemas.openxmlformats.org/officeDocument/2006/relationships/image" Target="../media/image9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04856" cy="6048672"/>
          </a:xfrm>
        </p:spPr>
        <p:txBody>
          <a:bodyPr>
            <a:no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WELCOME ALL PARENTS AND STUDENTS </a:t>
            </a:r>
            <a:endParaRPr lang="en-US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581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chemeClr val="bg2">
                      <a:lumMod val="25000"/>
                    </a:schemeClr>
                  </a:solidFill>
                  <a:latin typeface="Bodoni MT Poster Compressed" panose="02070706080601050204" pitchFamily="18" charset="0"/>
                </a:rPr>
                <a:t>School facilities</a:t>
              </a: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39902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3657599" y="4019550"/>
              <a:ext cx="3428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SECONDARY SCHOOL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110">
        <p:wipe/>
      </p:transition>
    </mc:Choice>
    <mc:Fallback xmlns="">
      <p:transition spd="slow" advTm="511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9525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9525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1" y="1500188"/>
            <a:ext cx="5662081" cy="3986213"/>
            <a:chOff x="304800" y="597693"/>
            <a:chExt cx="5662081" cy="3986213"/>
          </a:xfrm>
        </p:grpSpPr>
        <p:pic>
          <p:nvPicPr>
            <p:cNvPr id="7170" name="Picture 2" descr="C:\Users\Dell.Dell-PC\Downloads\a 3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97693"/>
              <a:ext cx="2552700" cy="39862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" name="TextBox 7"/>
            <p:cNvSpPr txBox="1"/>
            <p:nvPr/>
          </p:nvSpPr>
          <p:spPr>
            <a:xfrm>
              <a:off x="1981200" y="819150"/>
              <a:ext cx="3985681" cy="47705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Campus consists of 1.799 Spm2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2286000"/>
            <a:ext cx="9144000" cy="3231232"/>
            <a:chOff x="0" y="1352550"/>
            <a:chExt cx="9144000" cy="3231232"/>
          </a:xfrm>
        </p:grpSpPr>
        <p:grpSp>
          <p:nvGrpSpPr>
            <p:cNvPr id="46" name="Group 45"/>
            <p:cNvGrpSpPr/>
            <p:nvPr/>
          </p:nvGrpSpPr>
          <p:grpSpPr>
            <a:xfrm>
              <a:off x="0" y="1352550"/>
              <a:ext cx="8966200" cy="2362200"/>
              <a:chOff x="0" y="514350"/>
              <a:chExt cx="8966200" cy="2362200"/>
            </a:xfrm>
          </p:grpSpPr>
          <p:pic>
            <p:nvPicPr>
              <p:cNvPr id="56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956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58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434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478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0" y="5143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https://scontent.fsgn2-3.fna.fbcdn.net/v/t1.15752-9/69803667_665969347142145_4576547026963005440_n.jpg?_nc_cat=108&amp;_nc_oc=AQmji3gq_8LQJqrCcnXyqrHup4BRuZZimmZA7XtdwiR-0nlMu66VipiMO2rFGbWxF5hOmsv-Ac0IChCv-iXN34-S&amp;_nc_ht=scontent.fsgn2-3.fna&amp;oh=695a61256975f7338ea0e31c4bd4b594&amp;oe=5E06E64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8674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4" descr="https://scontent.fsgn2-4.fna.fbcdn.net/v/t1.15752-9/70291521_2763412980357823_3387415451947499520_n.jpg?_nc_cat=109&amp;_nc_oc=AQl8kiT-CO-rYrDb3C7EBVVgHeORipcQTTzdAlcd1lZ2eVxeBFr0yJ6fYdY8BkZQw5az04OYDTNLDJCyD1Lsgj6k&amp;_nc_ht=scontent.fsgn2-4.fna&amp;oh=74ef9f209791a32428e9794e24bd7ad7&amp;oe=5DF3511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239000" y="1581150"/>
                <a:ext cx="1727200" cy="1295400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0" y="3568119"/>
              <a:ext cx="9144000" cy="101566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Agency FB" panose="020B0503020202020204" pitchFamily="34" charset="0"/>
                </a:rPr>
                <a:t>All </a:t>
              </a:r>
              <a:r>
                <a:rPr lang="en-US" sz="6000" b="1">
                  <a:latin typeface="Agency FB" panose="020B0503020202020204" pitchFamily="34" charset="0"/>
                </a:rPr>
                <a:t>air- conditioned classrooms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3401" y="1600200"/>
            <a:ext cx="8229021" cy="3657600"/>
            <a:chOff x="533400" y="761999"/>
            <a:chExt cx="8229021" cy="3657600"/>
          </a:xfrm>
        </p:grpSpPr>
        <p:pic>
          <p:nvPicPr>
            <p:cNvPr id="7171" name="Picture 3" descr="C:\Users\Dell.Dell-PC\Downloads\1W3A628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761999"/>
              <a:ext cx="5485821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3" name="TextBox 12"/>
            <p:cNvSpPr txBox="1"/>
            <p:nvPr/>
          </p:nvSpPr>
          <p:spPr>
            <a:xfrm>
              <a:off x="533400" y="1211818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A library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400" y="1600200"/>
            <a:ext cx="7924510" cy="3657600"/>
            <a:chOff x="381000" y="1123950"/>
            <a:chExt cx="7924510" cy="365760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8710" y="1123950"/>
              <a:ext cx="4876800" cy="365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381000" y="1962150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A cooking room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3400" y="1601103"/>
            <a:ext cx="7923306" cy="3655794"/>
            <a:chOff x="381000" y="1124853"/>
            <a:chExt cx="7923306" cy="365579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9914" y="1124853"/>
              <a:ext cx="4874392" cy="36557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TextBox 21"/>
            <p:cNvSpPr txBox="1"/>
            <p:nvPr/>
          </p:nvSpPr>
          <p:spPr>
            <a:xfrm>
              <a:off x="381000" y="2354818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A multimedia room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3401" y="1590321"/>
            <a:ext cx="7952791" cy="3677359"/>
            <a:chOff x="381000" y="1124143"/>
            <a:chExt cx="7952791" cy="3677359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0646" y="1124143"/>
              <a:ext cx="4903145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8" name="TextBox 27"/>
            <p:cNvSpPr txBox="1"/>
            <p:nvPr/>
          </p:nvSpPr>
          <p:spPr>
            <a:xfrm>
              <a:off x="381000" y="2812921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A chemistry laboratory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3401" y="1590321"/>
            <a:ext cx="7952791" cy="3677359"/>
            <a:chOff x="381000" y="1124143"/>
            <a:chExt cx="7952791" cy="3677359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0646" y="1124143"/>
              <a:ext cx="4903145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1" name="TextBox 30"/>
            <p:cNvSpPr txBox="1"/>
            <p:nvPr/>
          </p:nvSpPr>
          <p:spPr>
            <a:xfrm>
              <a:off x="381000" y="3525812"/>
              <a:ext cx="3657600" cy="86177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Agency FB" panose="020B0503020202020204" pitchFamily="34" charset="0"/>
                </a:rPr>
                <a:t>A psychological – inclusive education support  room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00" y="1590321"/>
            <a:ext cx="7945224" cy="3677359"/>
            <a:chOff x="381000" y="1124143"/>
            <a:chExt cx="7945224" cy="367735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38213" y="1124143"/>
              <a:ext cx="4888011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6" name="TextBox 35"/>
            <p:cNvSpPr txBox="1"/>
            <p:nvPr/>
          </p:nvSpPr>
          <p:spPr>
            <a:xfrm>
              <a:off x="381000" y="4211612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Agency FB" panose="020B0503020202020204" pitchFamily="34" charset="0"/>
                </a:rPr>
                <a:t>2 ICT rooms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3400" y="1610176"/>
            <a:ext cx="6985000" cy="3637648"/>
            <a:chOff x="381000" y="1162951"/>
            <a:chExt cx="6985000" cy="3637648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543"/>
            <a:stretch/>
          </p:blipFill>
          <p:spPr bwMode="auto">
            <a:xfrm>
              <a:off x="2292236" y="1162951"/>
              <a:ext cx="5073764" cy="36376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9" name="TextBox 38"/>
            <p:cNvSpPr txBox="1"/>
            <p:nvPr/>
          </p:nvSpPr>
          <p:spPr>
            <a:xfrm>
              <a:off x="381000" y="1601102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Agency FB" panose="020B0503020202020204" pitchFamily="34" charset="0"/>
                </a:rPr>
                <a:t>A canteen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3400" y="1610176"/>
            <a:ext cx="7696200" cy="3637648"/>
            <a:chOff x="381000" y="1162951"/>
            <a:chExt cx="7696200" cy="3637648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4199" y="1162951"/>
              <a:ext cx="4953001" cy="36376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42" name="TextBox 41"/>
            <p:cNvSpPr txBox="1"/>
            <p:nvPr/>
          </p:nvSpPr>
          <p:spPr>
            <a:xfrm>
              <a:off x="381000" y="2012819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Agency FB" panose="020B0503020202020204" pitchFamily="34" charset="0"/>
                </a:rPr>
                <a:t>An eating area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3400" y="1530651"/>
            <a:ext cx="5590724" cy="3796698"/>
            <a:chOff x="381000" y="1080101"/>
            <a:chExt cx="5590724" cy="3796698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2649613" y="1554688"/>
              <a:ext cx="3796698" cy="28475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45" name="TextBox 44"/>
            <p:cNvSpPr txBox="1"/>
            <p:nvPr/>
          </p:nvSpPr>
          <p:spPr>
            <a:xfrm>
              <a:off x="381000" y="2393819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An infiramry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3400" y="1590321"/>
            <a:ext cx="8259238" cy="3677359"/>
            <a:chOff x="381000" y="1124143"/>
            <a:chExt cx="8259238" cy="3677359"/>
          </a:xfrm>
        </p:grpSpPr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4200" y="1124143"/>
              <a:ext cx="5516038" cy="367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73" name="TextBox 72"/>
            <p:cNvSpPr txBox="1"/>
            <p:nvPr/>
          </p:nvSpPr>
          <p:spPr>
            <a:xfrm>
              <a:off x="381000" y="2812921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A biology laboratory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18581" y="1422400"/>
            <a:ext cx="5829300" cy="4013200"/>
            <a:chOff x="381000" y="991503"/>
            <a:chExt cx="5829300" cy="4013200"/>
          </a:xfrm>
        </p:grpSpPr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0400" y="991503"/>
              <a:ext cx="3009900" cy="401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70" name="TextBox 69"/>
            <p:cNvSpPr txBox="1"/>
            <p:nvPr/>
          </p:nvSpPr>
          <p:spPr>
            <a:xfrm>
              <a:off x="381000" y="2812921"/>
              <a:ext cx="3048000" cy="47705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A physics laboratory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09601" y="1550349"/>
            <a:ext cx="7490811" cy="3757303"/>
            <a:chOff x="381000" y="1233169"/>
            <a:chExt cx="7304869" cy="3641276"/>
          </a:xfrm>
        </p:grpSpPr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9814" y="1233169"/>
              <a:ext cx="5496055" cy="36412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2" name="TextBox 81"/>
            <p:cNvSpPr txBox="1"/>
            <p:nvPr/>
          </p:nvSpPr>
          <p:spPr>
            <a:xfrm>
              <a:off x="381000" y="1601102"/>
              <a:ext cx="3048000" cy="462322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Agency FB" panose="020B0503020202020204" pitchFamily="34" charset="0"/>
                </a:rPr>
                <a:t>2 STEM rooms</a:t>
              </a:r>
              <a:endParaRPr lang="en-US" sz="2500" b="1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0" y="1951167"/>
            <a:ext cx="9144000" cy="2955667"/>
            <a:chOff x="0" y="1352550"/>
            <a:chExt cx="9144000" cy="2955667"/>
          </a:xfrm>
        </p:grpSpPr>
        <p:pic>
          <p:nvPicPr>
            <p:cNvPr id="75" name="Picture 3" descr="C:\Users\Dell.Dell-PC\Downloads\ban tru 2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180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1352550"/>
              <a:ext cx="3124200" cy="20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0" y="3446443"/>
              <a:ext cx="9144000" cy="86177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Agency FB" panose="020B0503020202020204" pitchFamily="34" charset="0"/>
                </a:rPr>
                <a:t>School’s facilities support for teaching well – equipped and modern facilities </a:t>
              </a:r>
            </a:p>
            <a:p>
              <a:pPr algn="ctr"/>
              <a:r>
                <a:rPr lang="en-US" sz="2500" b="1" dirty="0">
                  <a:latin typeface="Agency FB" panose="020B0503020202020204" pitchFamily="34" charset="0"/>
                </a:rPr>
                <a:t>Students have lunch and relax at school 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000" y="53149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4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5084">
        <p:push dir="u"/>
      </p:transition>
    </mc:Choice>
    <mc:Fallback xmlns="">
      <p:transition spd="slow" advTm="9508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chemeClr val="bg2">
                      <a:lumMod val="25000"/>
                    </a:schemeClr>
                  </a:solidFill>
                  <a:latin typeface="Bodoni MT Poster Compressed" panose="02070706080601050204" pitchFamily="18" charset="0"/>
                </a:rPr>
                <a:t>Subjects </a:t>
              </a: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3657599" y="4019550"/>
              <a:ext cx="3428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SECONDARY SCHOOL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59">
        <p:wipe/>
      </p:transition>
    </mc:Choice>
    <mc:Fallback xmlns="">
      <p:transition spd="slow" advTm="235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374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8600" y="1371600"/>
            <a:ext cx="838200" cy="3276600"/>
            <a:chOff x="2971800" y="133350"/>
            <a:chExt cx="838200" cy="32766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124200" y="133350"/>
              <a:ext cx="0" cy="32766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entagon 8"/>
            <p:cNvSpPr/>
            <p:nvPr/>
          </p:nvSpPr>
          <p:spPr>
            <a:xfrm>
              <a:off x="2971800" y="2857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Bernard MT Condensed" panose="02050806060905020404" pitchFamily="18" charset="0"/>
                </a:rPr>
                <a:t>6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2971800" y="11239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Bernard MT Condensed" panose="02050806060905020404" pitchFamily="18" charset="0"/>
                </a:rPr>
                <a:t>7</a:t>
              </a:r>
            </a:p>
          </p:txBody>
        </p:sp>
        <p:sp>
          <p:nvSpPr>
            <p:cNvPr id="11" name="Pentagon 10"/>
            <p:cNvSpPr/>
            <p:nvPr/>
          </p:nvSpPr>
          <p:spPr>
            <a:xfrm>
              <a:off x="2971800" y="19621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Bernard MT Condensed" panose="02050806060905020404" pitchFamily="18" charset="0"/>
                </a:rPr>
                <a:t>8</a:t>
              </a:r>
            </a:p>
          </p:txBody>
        </p:sp>
        <p:sp>
          <p:nvSpPr>
            <p:cNvPr id="13" name="Pentagon 12"/>
            <p:cNvSpPr/>
            <p:nvPr/>
          </p:nvSpPr>
          <p:spPr>
            <a:xfrm>
              <a:off x="2971800" y="2800350"/>
              <a:ext cx="838200" cy="457200"/>
            </a:xfrm>
            <a:prstGeom prst="homePlat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Bernard MT Condensed" panose="02050806060905020404" pitchFamily="18" charset="0"/>
                </a:rPr>
                <a:t>9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43601" y="1312616"/>
            <a:ext cx="2216475" cy="838200"/>
            <a:chOff x="6647760" y="209550"/>
            <a:chExt cx="1141614" cy="457200"/>
          </a:xfrm>
        </p:grpSpPr>
        <p:sp>
          <p:nvSpPr>
            <p:cNvPr id="16" name="Rectangle 15"/>
            <p:cNvSpPr/>
            <p:nvPr/>
          </p:nvSpPr>
          <p:spPr>
            <a:xfrm>
              <a:off x="6647760" y="209550"/>
              <a:ext cx="579986" cy="45720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27745" y="209550"/>
              <a:ext cx="561629" cy="4572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gency FB" panose="020B0503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9095" y="283287"/>
              <a:ext cx="1055835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Chemistry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71600" y="1312616"/>
            <a:ext cx="2193400" cy="838200"/>
            <a:chOff x="4419600" y="209550"/>
            <a:chExt cx="1129729" cy="457200"/>
          </a:xfrm>
        </p:grpSpPr>
        <p:grpSp>
          <p:nvGrpSpPr>
            <p:cNvPr id="21" name="Group 20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Math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1600" y="2227016"/>
            <a:ext cx="2193400" cy="838200"/>
            <a:chOff x="4419600" y="209550"/>
            <a:chExt cx="1129729" cy="457200"/>
          </a:xfrm>
        </p:grpSpPr>
        <p:grpSp>
          <p:nvGrpSpPr>
            <p:cNvPr id="28" name="Group 27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atin typeface="Agency FB" panose="020B0503020202020204" pitchFamily="34" charset="0"/>
                  <a:cs typeface="Times New Roman" panose="02020603050405020304" pitchFamily="18" charset="0"/>
                </a:rPr>
                <a:t>Liturature</a:t>
              </a:r>
              <a:endParaRPr lang="en-US" sz="3000" b="1" dirty="0">
                <a:latin typeface="Agency FB" panose="020B0503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71601" y="3141416"/>
            <a:ext cx="2193400" cy="838200"/>
            <a:chOff x="4419600" y="209550"/>
            <a:chExt cx="1129729" cy="457200"/>
          </a:xfrm>
        </p:grpSpPr>
        <p:grpSp>
          <p:nvGrpSpPr>
            <p:cNvPr id="35" name="Group 34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460935" y="283287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English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372331" y="4055816"/>
            <a:ext cx="2193400" cy="838200"/>
            <a:chOff x="4419600" y="209550"/>
            <a:chExt cx="1129729" cy="457200"/>
          </a:xfrm>
        </p:grpSpPr>
        <p:grpSp>
          <p:nvGrpSpPr>
            <p:cNvPr id="42" name="Group 41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480693" y="272051"/>
              <a:ext cx="989324" cy="302181"/>
            </a:xfrm>
            <a:prstGeom prst="rect">
              <a:avLst/>
            </a:prstGeom>
            <a:solidFill>
              <a:srgbClr val="8BC7D5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ICT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57600" y="1312616"/>
            <a:ext cx="2193400" cy="838200"/>
            <a:chOff x="4419600" y="209550"/>
            <a:chExt cx="1129729" cy="457200"/>
          </a:xfrm>
        </p:grpSpPr>
        <p:grpSp>
          <p:nvGrpSpPr>
            <p:cNvPr id="49" name="Group 48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Physics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57600" y="2227016"/>
            <a:ext cx="2193400" cy="838200"/>
            <a:chOff x="4419600" y="209550"/>
            <a:chExt cx="1129729" cy="457200"/>
          </a:xfrm>
        </p:grpSpPr>
        <p:grpSp>
          <p:nvGrpSpPr>
            <p:cNvPr id="56" name="Group 55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Biology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657600" y="3141416"/>
            <a:ext cx="2193400" cy="838200"/>
            <a:chOff x="4419600" y="209550"/>
            <a:chExt cx="1129729" cy="457200"/>
          </a:xfrm>
        </p:grpSpPr>
        <p:grpSp>
          <p:nvGrpSpPr>
            <p:cNvPr id="63" name="Group 62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4439338" y="285750"/>
              <a:ext cx="1094868" cy="285393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Home Economic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57600" y="4055816"/>
            <a:ext cx="2193404" cy="838200"/>
            <a:chOff x="4419598" y="209550"/>
            <a:chExt cx="1129731" cy="457200"/>
          </a:xfrm>
        </p:grpSpPr>
        <p:grpSp>
          <p:nvGrpSpPr>
            <p:cNvPr id="70" name="Group 69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419598" y="283287"/>
              <a:ext cx="1129729" cy="285393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Civic education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960000" y="2227016"/>
            <a:ext cx="2193400" cy="838200"/>
            <a:chOff x="4419600" y="209550"/>
            <a:chExt cx="1129729" cy="457200"/>
          </a:xfrm>
        </p:grpSpPr>
        <p:grpSp>
          <p:nvGrpSpPr>
            <p:cNvPr id="77" name="Group 76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4460935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History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960000" y="3141416"/>
            <a:ext cx="2193400" cy="838200"/>
            <a:chOff x="4419600" y="209550"/>
            <a:chExt cx="1129729" cy="457200"/>
          </a:xfrm>
        </p:grpSpPr>
        <p:grpSp>
          <p:nvGrpSpPr>
            <p:cNvPr id="84" name="Group 83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4445812" y="272051"/>
              <a:ext cx="104705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Geography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773718" y="4055816"/>
            <a:ext cx="2608284" cy="838200"/>
            <a:chOff x="4323655" y="209550"/>
            <a:chExt cx="1343419" cy="457200"/>
          </a:xfrm>
        </p:grpSpPr>
        <p:grpSp>
          <p:nvGrpSpPr>
            <p:cNvPr id="91" name="Group 90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4323655" y="283287"/>
              <a:ext cx="1343419" cy="251817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Physical education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2590802" y="4953000"/>
            <a:ext cx="1922215" cy="838200"/>
            <a:chOff x="4419600" y="209550"/>
            <a:chExt cx="990053" cy="457200"/>
          </a:xfrm>
        </p:grpSpPr>
        <p:grpSp>
          <p:nvGrpSpPr>
            <p:cNvPr id="98" name="Group 97"/>
            <p:cNvGrpSpPr/>
            <p:nvPr/>
          </p:nvGrpSpPr>
          <p:grpSpPr>
            <a:xfrm>
              <a:off x="4419600" y="209550"/>
              <a:ext cx="990053" cy="457200"/>
              <a:chOff x="4419600" y="209550"/>
              <a:chExt cx="990053" cy="457200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5268515" y="209550"/>
                <a:ext cx="141138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4460935" y="292677"/>
              <a:ext cx="94871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  <a:cs typeface="Times New Roman" panose="02020603050405020304" pitchFamily="18" charset="0"/>
                </a:rPr>
                <a:t>Music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953002" y="4953000"/>
            <a:ext cx="1922213" cy="838200"/>
            <a:chOff x="4419600" y="209550"/>
            <a:chExt cx="990052" cy="45720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419600" y="209550"/>
              <a:ext cx="990052" cy="457200"/>
              <a:chOff x="4419600" y="209550"/>
              <a:chExt cx="990052" cy="457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5268515" y="209550"/>
                <a:ext cx="141137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4453935" y="287059"/>
              <a:ext cx="948718" cy="302181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Agency FB" panose="020B0503020202020204" pitchFamily="34" charset="0"/>
                  <a:cs typeface="Times New Roman" panose="02020603050405020304" pitchFamily="18" charset="0"/>
                </a:rPr>
                <a:t>Art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0" y="5869721"/>
            <a:ext cx="9144000" cy="101566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gency FB" panose="020B0503020202020204" pitchFamily="34" charset="0"/>
              </a:rPr>
              <a:t>There are 4 grades from </a:t>
            </a:r>
            <a:r>
              <a:rPr lang="en-US" sz="3000" b="1" dirty="0">
                <a:solidFill>
                  <a:srgbClr val="0070C0"/>
                </a:solidFill>
                <a:latin typeface="Agency FB" panose="020B0503020202020204" pitchFamily="34" charset="0"/>
              </a:rPr>
              <a:t>grade 6</a:t>
            </a:r>
            <a:r>
              <a:rPr lang="en-US" sz="3000" b="1" dirty="0">
                <a:latin typeface="Agency FB" panose="020B0503020202020204" pitchFamily="34" charset="0"/>
              </a:rPr>
              <a:t> to </a:t>
            </a:r>
            <a:r>
              <a:rPr lang="en-US" sz="3000" b="1" dirty="0">
                <a:solidFill>
                  <a:srgbClr val="0070C0"/>
                </a:solidFill>
                <a:latin typeface="Agency FB" panose="020B0503020202020204" pitchFamily="34" charset="0"/>
              </a:rPr>
              <a:t>grade 9</a:t>
            </a:r>
            <a:r>
              <a:rPr lang="en-US" sz="3000" b="1" dirty="0">
                <a:latin typeface="Agency FB" panose="020B0503020202020204" pitchFamily="34" charset="0"/>
              </a:rPr>
              <a:t>, </a:t>
            </a:r>
          </a:p>
          <a:p>
            <a:pPr algn="ctr"/>
            <a:r>
              <a:rPr lang="en-US" sz="3000" b="1" dirty="0">
                <a:latin typeface="Agency FB" panose="020B0503020202020204" pitchFamily="34" charset="0"/>
              </a:rPr>
              <a:t>children are 11 years old to 14 years old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0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24">
        <p:push dir="u"/>
      </p:transition>
    </mc:Choice>
    <mc:Fallback xmlns="">
      <p:transition spd="slow" advTm="2002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361950"/>
              <a:ext cx="9144000" cy="4374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188640"/>
            <a:ext cx="8382000" cy="584775"/>
            <a:chOff x="4343400" y="158175"/>
            <a:chExt cx="4495799" cy="1169550"/>
          </a:xfrm>
        </p:grpSpPr>
        <p:grpSp>
          <p:nvGrpSpPr>
            <p:cNvPr id="6" name="Group 5"/>
            <p:cNvGrpSpPr/>
            <p:nvPr/>
          </p:nvGrpSpPr>
          <p:grpSpPr>
            <a:xfrm>
              <a:off x="4419600" y="209550"/>
              <a:ext cx="1129729" cy="457200"/>
              <a:chOff x="4419600" y="209550"/>
              <a:chExt cx="1129729" cy="457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419600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7004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81229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68515" y="209550"/>
                <a:ext cx="280814" cy="457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343400" y="158175"/>
              <a:ext cx="4495799" cy="1169550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gency FB" panose="020B0503020202020204" pitchFamily="34" charset="0"/>
                </a:rPr>
                <a:t>Providing positive and friendly educational environment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1626532"/>
            <a:ext cx="3810000" cy="379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9774" y="1611455"/>
            <a:ext cx="5766427" cy="3813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"/>
          <a:stretch/>
        </p:blipFill>
        <p:spPr bwMode="auto">
          <a:xfrm>
            <a:off x="1752600" y="1600201"/>
            <a:ext cx="5675948" cy="382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9746" y="1600201"/>
            <a:ext cx="5140795" cy="3843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106" r="10190" b="13899"/>
          <a:stretch/>
        </p:blipFill>
        <p:spPr bwMode="auto">
          <a:xfrm>
            <a:off x="1600200" y="1623575"/>
            <a:ext cx="5179510" cy="381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5" t="33437" r="21790" b="4119"/>
          <a:stretch/>
        </p:blipFill>
        <p:spPr bwMode="auto">
          <a:xfrm>
            <a:off x="1295400" y="1616417"/>
            <a:ext cx="5179510" cy="382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1"/>
          <a:stretch/>
        </p:blipFill>
        <p:spPr bwMode="auto">
          <a:xfrm>
            <a:off x="990600" y="1600200"/>
            <a:ext cx="5179510" cy="382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8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4445">
        <p:push dir="u"/>
      </p:transition>
    </mc:Choice>
    <mc:Fallback xmlns="">
      <p:transition spd="slow" advTm="2444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5725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79481" y="188640"/>
            <a:ext cx="6585038" cy="558081"/>
            <a:chOff x="4419600" y="140771"/>
            <a:chExt cx="6585038" cy="680866"/>
          </a:xfrm>
        </p:grpSpPr>
        <p:grpSp>
          <p:nvGrpSpPr>
            <p:cNvPr id="11" name="Group 10"/>
            <p:cNvGrpSpPr/>
            <p:nvPr/>
          </p:nvGrpSpPr>
          <p:grpSpPr>
            <a:xfrm>
              <a:off x="4419600" y="209549"/>
              <a:ext cx="1128998" cy="612088"/>
              <a:chOff x="4419600" y="209549"/>
              <a:chExt cx="1128998" cy="61208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419600" y="209550"/>
                <a:ext cx="280083" cy="6120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700415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81229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68515" y="209549"/>
                <a:ext cx="280083" cy="61208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gency FB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620538" y="140771"/>
              <a:ext cx="6384100" cy="675884"/>
            </a:xfrm>
            <a:prstGeom prst="rect">
              <a:avLst/>
            </a:prstGeom>
            <a:solidFill>
              <a:srgbClr val="FDEAD7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gency FB" panose="020B0503020202020204" pitchFamily="34" charset="0"/>
                </a:rPr>
                <a:t>Learning through experimental activities 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386" y="1578129"/>
            <a:ext cx="5257800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2386" y="1577929"/>
            <a:ext cx="5257800" cy="394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5"/>
          <a:stretch/>
        </p:blipFill>
        <p:spPr bwMode="auto">
          <a:xfrm>
            <a:off x="920836" y="1578128"/>
            <a:ext cx="7018351" cy="3939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0386" y="1578128"/>
            <a:ext cx="5257800" cy="393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b="4789"/>
          <a:stretch/>
        </p:blipFill>
        <p:spPr bwMode="auto">
          <a:xfrm>
            <a:off x="1368442" y="1578128"/>
            <a:ext cx="5808744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7622" y="1578128"/>
            <a:ext cx="5252364" cy="393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/>
        </p:blipFill>
        <p:spPr bwMode="auto">
          <a:xfrm>
            <a:off x="457200" y="1578129"/>
            <a:ext cx="5805586" cy="393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6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284">
        <p:push dir="u"/>
      </p:transition>
    </mc:Choice>
    <mc:Fallback xmlns="">
      <p:transition spd="slow" advTm="2328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chemeClr val="bg2">
                      <a:lumMod val="25000"/>
                    </a:schemeClr>
                  </a:solidFill>
                  <a:latin typeface="Bodoni MT Poster Compressed" panose="02070706080601050204" pitchFamily="18" charset="0"/>
                </a:rPr>
                <a:t>Achievements</a:t>
              </a: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3657599" y="4019550"/>
              <a:ext cx="3428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SECONDARY SCHOOL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87">
        <p:wipe/>
      </p:transition>
    </mc:Choice>
    <mc:Fallback xmlns="">
      <p:transition spd="slow" advTm="158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52" y="1295400"/>
            <a:ext cx="878109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837" y="5805264"/>
            <a:ext cx="777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The closing ceremony</a:t>
            </a:r>
          </a:p>
          <a:p>
            <a:pPr algn="ctr"/>
            <a:r>
              <a:rPr lang="en-US" sz="2500" b="1" dirty="0">
                <a:latin typeface="Agency FB" panose="020B0503020202020204" pitchFamily="34" charset="0"/>
              </a:rPr>
              <a:t>Reward teachers and students for achievements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499">
        <p:push dir="u"/>
      </p:transition>
    </mc:Choice>
    <mc:Fallback xmlns="">
      <p:transition spd="slow" advTm="3499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8194" name="Picture 2" descr="C:\Users\Dell.Dell-PC\Downloads\khen thuong mua hoa dang B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6" y="1556792"/>
            <a:ext cx="75278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42" y="1556792"/>
            <a:ext cx="7527851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076" y="1604376"/>
            <a:ext cx="7527851" cy="36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" y="5589240"/>
            <a:ext cx="899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Commendation Ceremony for teachers and students in the school </a:t>
            </a:r>
            <a:r>
              <a:rPr lang="en-US" sz="2500" b="1">
                <a:latin typeface="Agency FB" panose="020B0503020202020204" pitchFamily="34" charset="0"/>
              </a:rPr>
              <a:t>year </a:t>
            </a:r>
          </a:p>
          <a:p>
            <a:pPr algn="ctr"/>
            <a:r>
              <a:rPr lang="en-US" sz="2500" b="1">
                <a:latin typeface="Agency FB" panose="020B0503020202020204" pitchFamily="34" charset="0"/>
              </a:rPr>
              <a:t>2018-2019 </a:t>
            </a:r>
            <a:r>
              <a:rPr lang="en-US" sz="2500" b="1" dirty="0">
                <a:latin typeface="Agency FB" panose="020B0503020202020204" pitchFamily="34" charset="0"/>
              </a:rPr>
              <a:t>of District 1 Education and Training Department</a:t>
            </a:r>
          </a:p>
        </p:txBody>
      </p:sp>
      <p:sp>
        <p:nvSpPr>
          <p:cNvPr id="3" name="Rectangle 2"/>
          <p:cNvSpPr/>
          <p:nvPr/>
        </p:nvSpPr>
        <p:spPr>
          <a:xfrm rot="2504666">
            <a:off x="807357" y="1364922"/>
            <a:ext cx="256343" cy="104926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504666">
            <a:off x="8012965" y="4568222"/>
            <a:ext cx="256343" cy="104926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97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210">
        <p:push dir="u"/>
      </p:transition>
    </mc:Choice>
    <mc:Fallback xmlns="">
      <p:transition spd="slow" advTm="1221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5" y="1295401"/>
            <a:ext cx="5079068" cy="380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033" y="5805264"/>
            <a:ext cx="66259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atin typeface="Agency FB" panose="020B0503020202020204" pitchFamily="34" charset="0"/>
              </a:rPr>
              <a:t>Students won </a:t>
            </a:r>
            <a:r>
              <a:rPr lang="en-US" sz="2500" b="1" dirty="0">
                <a:latin typeface="Agency FB" panose="020B0503020202020204" pitchFamily="34" charset="0"/>
              </a:rPr>
              <a:t>the second prize in the scientific research competition of the city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8" y="1300380"/>
            <a:ext cx="5072654" cy="3804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4" y="1315956"/>
            <a:ext cx="5052591" cy="378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94" y="1315956"/>
            <a:ext cx="5052590" cy="378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/>
          <a:stretch/>
        </p:blipFill>
        <p:spPr>
          <a:xfrm>
            <a:off x="1548717" y="1297536"/>
            <a:ext cx="4661307" cy="3807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/>
          <a:stretch/>
        </p:blipFill>
        <p:spPr>
          <a:xfrm rot="5400000">
            <a:off x="5159093" y="1425294"/>
            <a:ext cx="3789442" cy="357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2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021">
        <p:push dir="u"/>
      </p:transition>
    </mc:Choice>
    <mc:Fallback xmlns="">
      <p:transition spd="slow" advTm="1602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119" y="2459504"/>
            <a:ext cx="84477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INTRODUCE CHU VAN AN </a:t>
            </a:r>
          </a:p>
          <a:p>
            <a:pPr algn="ctr"/>
            <a:r>
              <a:rPr lang="en-US" sz="6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SECONDARY SCHOOL</a:t>
            </a:r>
            <a:endParaRPr lang="en-US" sz="6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245" y1="1173" x2="85430" y2="9971"/>
                        <a14:foregroundMark x1="13245" y1="2053" x2="13576" y2="9384"/>
                        <a14:foregroundMark x1="13576" y1="9384" x2="76490" y2="9971"/>
                        <a14:foregroundMark x1="16225" y1="1173" x2="84768" y2="880"/>
                        <a14:foregroundMark x1="13576" y1="12903" x2="84437" y2="13490"/>
                        <a14:foregroundMark x1="53642" y1="2346" x2="85430" y2="7331"/>
                        <a14:foregroundMark x1="14570" y1="14663" x2="14901" y2="68328"/>
                        <a14:foregroundMark x1="12252" y1="59531" x2="7285" y2="58358"/>
                        <a14:foregroundMark x1="5298" y1="59238" x2="1325" y2="68622"/>
                        <a14:foregroundMark x1="2980" y1="62170" x2="11589" y2="68035"/>
                        <a14:foregroundMark x1="84768" y1="61290" x2="91722" y2="59824"/>
                        <a14:foregroundMark x1="93377" y1="60411" x2="97351" y2="72727"/>
                        <a14:foregroundMark x1="97682" y1="73314" x2="68212" y2="92962"/>
                        <a14:foregroundMark x1="82119" y1="70968" x2="43377" y2="92669"/>
                        <a14:foregroundMark x1="15894" y1="68622" x2="77152" y2="89443"/>
                        <a14:foregroundMark x1="78808" y1="88270" x2="91722" y2="80645"/>
                        <a14:foregroundMark x1="84437" y1="74780" x2="51325" y2="97654"/>
                        <a14:foregroundMark x1="50000" y1="97654" x2="1325" y2="75660"/>
                        <a14:foregroundMark x1="6623" y1="79765" x2="39735" y2="95015"/>
                        <a14:foregroundMark x1="33113" y1="93548" x2="12583" y2="84164"/>
                        <a14:foregroundMark x1="3642" y1="75953" x2="993" y2="70674"/>
                        <a14:foregroundMark x1="18212" y1="73021" x2="47020" y2="85337"/>
                        <a14:backgroundMark x1="662" y1="65689" x2="331" y2="68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23" y="476672"/>
            <a:ext cx="1456439" cy="16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98">
            <a:off x="-313494" y="1423256"/>
            <a:ext cx="5021993" cy="37664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398">
            <a:off x="4829188" y="1437829"/>
            <a:ext cx="4382337" cy="37664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85214" y="5904274"/>
            <a:ext cx="89735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S</a:t>
            </a:r>
            <a:r>
              <a:rPr lang="en-US" sz="2500" b="1">
                <a:latin typeface="Agency FB" panose="020B0503020202020204" pitchFamily="34" charset="0"/>
              </a:rPr>
              <a:t>tudents </a:t>
            </a:r>
            <a:r>
              <a:rPr lang="en-US" sz="2500" b="1" dirty="0">
                <a:latin typeface="Agency FB" panose="020B0503020202020204" pitchFamily="34" charset="0"/>
              </a:rPr>
              <a:t>take part in the festival of secondary schools together.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460">
        <p:push dir="u"/>
      </p:transition>
    </mc:Choice>
    <mc:Fallback xmlns="">
      <p:transition spd="slow" advTm="346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>
                <a:solidFill>
                  <a:schemeClr val="bg2">
                    <a:lumMod val="25000"/>
                  </a:schemeClr>
                </a:solidFill>
                <a:latin typeface="Bodoni MT Poster Compressed" panose="02070706080601050204" pitchFamily="18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3657599" y="4019550"/>
              <a:ext cx="3428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SECONDARY SCHOOL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" y="2683639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2">
                    <a:lumMod val="25000"/>
                  </a:schemeClr>
                </a:solidFill>
                <a:latin typeface="Bodoni MT Poster Compressed" panose="02070706080601050204" pitchFamily="18" charset="0"/>
              </a:rPr>
              <a:t>Variety of </a:t>
            </a:r>
            <a:r>
              <a:rPr lang="en-US" sz="8000">
                <a:solidFill>
                  <a:schemeClr val="bg2">
                    <a:lumMod val="25000"/>
                  </a:schemeClr>
                </a:solidFill>
                <a:latin typeface="Bodoni MT Poster Compressed" panose="02070706080601050204" pitchFamily="18" charset="0"/>
              </a:rPr>
              <a:t>extracurricular </a:t>
            </a:r>
            <a:r>
              <a:rPr lang="en-US" sz="8000" smtClean="0">
                <a:solidFill>
                  <a:schemeClr val="bg2">
                    <a:lumMod val="25000"/>
                  </a:schemeClr>
                </a:solidFill>
                <a:latin typeface="Bodoni MT Poster Compressed" panose="02070706080601050204" pitchFamily="18" charset="0"/>
              </a:rPr>
              <a:t>activities</a:t>
            </a:r>
            <a:endParaRPr lang="en-US" sz="8000" dirty="0">
              <a:solidFill>
                <a:schemeClr val="bg2">
                  <a:lumMod val="25000"/>
                </a:schemeClr>
              </a:solidFill>
              <a:latin typeface="Bodoni MT Poster Compressed" panose="0207070608060105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40">
        <p:wipe/>
      </p:transition>
    </mc:Choice>
    <mc:Fallback xmlns="">
      <p:transition spd="slow" advTm="304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25" name="Rectangle 24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6626" y="5976282"/>
            <a:ext cx="838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Indoor classes and outdoor classes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4"/>
          <a:stretch/>
        </p:blipFill>
        <p:spPr bwMode="auto">
          <a:xfrm>
            <a:off x="3058820" y="1295400"/>
            <a:ext cx="578038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1295400"/>
            <a:ext cx="5682452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295400"/>
            <a:ext cx="5682456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1" y="1295400"/>
            <a:ext cx="5682453" cy="42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0281"/>
          <a:stretch/>
        </p:blipFill>
        <p:spPr bwMode="auto">
          <a:xfrm>
            <a:off x="2204852" y="1295400"/>
            <a:ext cx="594854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29540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1" y="1295400"/>
            <a:ext cx="5682455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1" y="1295401"/>
            <a:ext cx="5682453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1295400"/>
            <a:ext cx="568960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1295401"/>
            <a:ext cx="3196380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548" y="1295401"/>
            <a:ext cx="5682453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/>
          <a:stretch/>
        </p:blipFill>
        <p:spPr bwMode="auto">
          <a:xfrm>
            <a:off x="304800" y="1295401"/>
            <a:ext cx="6813468" cy="42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1" y="1295400"/>
            <a:ext cx="5683003" cy="42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0" b="16790"/>
          <a:stretch/>
        </p:blipFill>
        <p:spPr bwMode="auto">
          <a:xfrm>
            <a:off x="1143598" y="1295401"/>
            <a:ext cx="5714403" cy="42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129540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ell.Dell-PC\Downloads\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5683002" cy="42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568667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0" y="1295401"/>
            <a:ext cx="5685640" cy="42642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95400"/>
            <a:ext cx="5689600" cy="4267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8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3965">
        <p:push dir="u"/>
      </p:transition>
    </mc:Choice>
    <mc:Fallback xmlns="">
      <p:transition spd="slow" advTm="6396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2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3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4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7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00" y="6021288"/>
            <a:ext cx="838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T</a:t>
            </a:r>
            <a:r>
              <a:rPr lang="en-US" sz="2500" b="1">
                <a:latin typeface="Agency FB" panose="020B0503020202020204" pitchFamily="34" charset="0"/>
              </a:rPr>
              <a:t>aking </a:t>
            </a:r>
            <a:r>
              <a:rPr lang="en-US" sz="2500" b="1" dirty="0">
                <a:latin typeface="Agency FB" panose="020B0503020202020204" pitchFamily="34" charset="0"/>
              </a:rPr>
              <a:t>part in clubs at school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307772"/>
            <a:ext cx="5571504" cy="4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905" y="1312053"/>
            <a:ext cx="5565797" cy="41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4" y="1312052"/>
            <a:ext cx="5565798" cy="4174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42" y="1312054"/>
            <a:ext cx="7421062" cy="417434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606" y="1305668"/>
            <a:ext cx="6271099" cy="41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6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974">
        <p:push dir="u"/>
      </p:transition>
    </mc:Choice>
    <mc:Fallback xmlns="">
      <p:transition spd="slow" advTm="1697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62100" y="5976282"/>
            <a:ext cx="6019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Participating  in  Charity works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38206">
            <a:off x="381001" y="1295400"/>
            <a:ext cx="5689599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8"/>
          <a:stretch/>
        </p:blipFill>
        <p:spPr bwMode="auto">
          <a:xfrm rot="151861">
            <a:off x="1540824" y="1295400"/>
            <a:ext cx="5295405" cy="4267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4"/>
          <a:stretch/>
        </p:blipFill>
        <p:spPr bwMode="auto">
          <a:xfrm rot="21338206">
            <a:off x="2683824" y="1295400"/>
            <a:ext cx="5926777" cy="426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3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635">
        <p:push dir="u"/>
      </p:transition>
    </mc:Choice>
    <mc:Fallback xmlns="">
      <p:transition spd="slow" advTm="1163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40" y="1295155"/>
            <a:ext cx="6345661" cy="4217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976282"/>
            <a:ext cx="624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Participating in traditional activities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295156"/>
            <a:ext cx="7508468" cy="422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295400"/>
            <a:ext cx="7498226" cy="42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295400"/>
            <a:ext cx="4519882" cy="42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1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758">
        <p:push dir="u"/>
      </p:transition>
    </mc:Choice>
    <mc:Fallback xmlns="">
      <p:transition spd="slow" advTm="18758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4400" y="5904274"/>
            <a:ext cx="731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Participating  in flash mode competitions and parades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03482">
            <a:off x="-598739" y="1276842"/>
            <a:ext cx="4776218" cy="3184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482">
            <a:off x="4398659" y="2144902"/>
            <a:ext cx="4810064" cy="320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534">
        <p:push dir="u"/>
      </p:transition>
    </mc:Choice>
    <mc:Fallback xmlns="">
      <p:transition spd="slow" advTm="953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>
                  <a:solidFill>
                    <a:schemeClr val="bg2">
                      <a:lumMod val="25000"/>
                    </a:schemeClr>
                  </a:solidFill>
                  <a:latin typeface="Bodoni MT Poster Compressed" panose="02070706080601050204" pitchFamily="18" charset="0"/>
                </a:rPr>
                <a:t>And so more activities…</a:t>
              </a:r>
              <a:endParaRPr lang="en-US" sz="10000" dirty="0">
                <a:solidFill>
                  <a:schemeClr val="bg2">
                    <a:lumMod val="25000"/>
                  </a:schemeClr>
                </a:solidFill>
                <a:latin typeface="Bodoni MT Poster Compressed" panose="02070706080601050204" pitchFamily="18" charset="0"/>
              </a:endParaRP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092434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3657599" y="4019550"/>
              <a:ext cx="3428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SECONDARY SCHOOL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114800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687">
        <p:wipe/>
      </p:transition>
    </mc:Choice>
    <mc:Fallback xmlns="">
      <p:transition spd="slow" advTm="368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102" y="5832266"/>
            <a:ext cx="90677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gency FB" panose="020B0503020202020204" pitchFamily="34" charset="0"/>
              </a:rPr>
              <a:t> participating in many contests such as painting, flower- arranging, singing, ...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1098" y="1334870"/>
            <a:ext cx="5610503" cy="420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8204" y="1321788"/>
            <a:ext cx="5654415" cy="42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4533" y="1327694"/>
            <a:ext cx="5620071" cy="42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0275" y="1341300"/>
            <a:ext cx="5601928" cy="420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475" y="1331776"/>
            <a:ext cx="7541329" cy="421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705" y="1324730"/>
            <a:ext cx="7498699" cy="42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307" y="1324730"/>
            <a:ext cx="7498697" cy="42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16502" r="2701" b="19213"/>
          <a:stretch/>
        </p:blipFill>
        <p:spPr bwMode="auto">
          <a:xfrm>
            <a:off x="228600" y="1295400"/>
            <a:ext cx="8316294" cy="42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2"/>
          <a:stretch/>
        </p:blipFill>
        <p:spPr bwMode="auto">
          <a:xfrm>
            <a:off x="460623" y="1315255"/>
            <a:ext cx="7481980" cy="424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7"/>
          <a:stretch/>
        </p:blipFill>
        <p:spPr>
          <a:xfrm>
            <a:off x="2919191" y="1315255"/>
            <a:ext cx="4871012" cy="42473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5" y="1315254"/>
            <a:ext cx="5659499" cy="4244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2275" y="1315254"/>
            <a:ext cx="5663128" cy="4247346"/>
            <a:chOff x="76200" y="458004"/>
            <a:chExt cx="5663128" cy="424734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58004"/>
              <a:ext cx="5663128" cy="42473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48" y="590550"/>
              <a:ext cx="5329052" cy="3996789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4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2630">
        <p:push dir="u"/>
      </p:transition>
    </mc:Choice>
    <mc:Fallback xmlns="">
      <p:transition spd="slow" advTm="4263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rgbClr val="EEECE1">
                    <a:lumMod val="25000"/>
                  </a:srgb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483532"/>
            <a:ext cx="9144000" cy="3890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Certificate </a:t>
            </a: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of Merit from the </a:t>
            </a: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City People's Committee</a:t>
            </a: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Certificate of</a:t>
            </a: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 </a:t>
            </a: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Merit </a:t>
            </a: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from the Ministry of Education and Training</a:t>
            </a: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Prime </a:t>
            </a: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Minister's Commendation</a:t>
            </a: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Labor </a:t>
            </a: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Medal 3rd Class</a:t>
            </a: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In </a:t>
            </a: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gency FB" panose="020B0503020202020204" pitchFamily="34" charset="0"/>
                <a:ea typeface="Tiffany-Heavy" pitchFamily="2" charset="0"/>
                <a:cs typeface="Tiffany-Heavy" pitchFamily="2" charset="0"/>
              </a:rPr>
              <a:t>2020, receiving the 2nd Certificate of Educational Quality Accreditation.</a:t>
            </a:r>
            <a:endParaRPr lang="vi-VN" sz="2800" b="1" dirty="0" smtClean="0">
              <a:solidFill>
                <a:srgbClr val="1F497D">
                  <a:lumMod val="60000"/>
                  <a:lumOff val="40000"/>
                </a:srgbClr>
              </a:solidFill>
              <a:latin typeface="+mj-lt"/>
              <a:ea typeface="Tiffany-Heavy" pitchFamily="2" charset="0"/>
              <a:cs typeface="Tiffany-Heavy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3252" y="465342"/>
            <a:ext cx="9157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ffany-Heavy" pitchFamily="2" charset="0"/>
                <a:ea typeface="Tiffany-Heavy" pitchFamily="2" charset="0"/>
                <a:cs typeface="Tiffany-Heavy" pitchFamily="2" charset="0"/>
              </a:rPr>
              <a:t>OUR OUTSTANDING ACHIEVEMENTS</a:t>
            </a:r>
            <a:endParaRPr lang="en-US" sz="32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ffany-Heavy" pitchFamily="2" charset="0"/>
              <a:ea typeface="Tiffany-Heavy" pitchFamily="2" charset="0"/>
              <a:cs typeface="Tiffany-Heav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841642" flipH="1">
            <a:off x="-43445" y="1852767"/>
            <a:ext cx="90964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CHU VAN AN</a:t>
            </a:r>
            <a:endParaRPr lang="en-US" sz="4800">
              <a:solidFill>
                <a:schemeClr val="accent5">
                  <a:lumMod val="20000"/>
                  <a:lumOff val="8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004630" flipH="1">
            <a:off x="1216134" y="2832010"/>
            <a:ext cx="8540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rPr>
              <a:t>SECONDARY SCSHOOL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2542639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4340" y="2885182"/>
            <a:ext cx="8867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anose="02050806060905020404" pitchFamily="18" charset="0"/>
              </a:rPr>
              <a:t>2019-2020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02591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ritannic Bold" panose="020B0903060703020204" pitchFamily="34" charset="0"/>
              </a:rPr>
              <a:t>Welcome to our home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67200" y="3593068"/>
            <a:ext cx="4543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Bernard MT Condensed" panose="02050806060905020404" pitchFamily="18" charset="0"/>
              </a:rPr>
              <a:t>It is not a normal school which is our home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3080756" y="1009472"/>
            <a:ext cx="4234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CHU VAN AN</a:t>
            </a:r>
            <a:endParaRPr lang="en-US" sz="2400">
              <a:solidFill>
                <a:schemeClr val="accent5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3657600" y="4876801"/>
            <a:ext cx="3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SECONDARY SCHOOL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34200" y="4725144"/>
            <a:ext cx="2209800" cy="2051066"/>
            <a:chOff x="6934200" y="3092434"/>
            <a:chExt cx="2209800" cy="2051066"/>
          </a:xfrm>
        </p:grpSpPr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6934200" y="3092434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239000" y="3287498"/>
              <a:ext cx="1600200" cy="381000"/>
            </a:xfrm>
            <a:prstGeom prst="rect">
              <a:avLst/>
            </a:prstGeom>
            <a:solidFill>
              <a:srgbClr val="FF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Agency FB" panose="020B0503020202020204" pitchFamily="34" charset="0"/>
                </a:rPr>
                <a:t>CHU VAN AN</a:t>
              </a:r>
            </a:p>
          </p:txBody>
        </p:sp>
      </p:grpSp>
      <p:pic>
        <p:nvPicPr>
          <p:cNvPr id="6" name="Everything-City-Of-The-Su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028026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4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980"/>
    </mc:Choice>
    <mc:Fallback xmlns="">
      <p:transition spd="slow" advTm="1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mute="1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17" grpId="0"/>
      <p:bldP spid="18" grpId="0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.Dell-PC\Music\sen-da-hoa-hong-xan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b="28553"/>
          <a:stretch/>
        </p:blipFill>
        <p:spPr bwMode="auto">
          <a:xfrm>
            <a:off x="0" y="0"/>
            <a:ext cx="9133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0"/>
            <a:ext cx="8904514" cy="6578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638800" y="0"/>
            <a:ext cx="3505200" cy="6858000"/>
          </a:xfrm>
          <a:prstGeom prst="rect">
            <a:avLst/>
          </a:prstGeom>
          <a:solidFill>
            <a:srgbClr val="3A7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73882" y="621470"/>
            <a:ext cx="32766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Van An Secondary </a:t>
            </a:r>
            <a:r>
              <a:rPr lang="en-US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</a:p>
          <a:p>
            <a:pPr algn="ctr"/>
            <a:r>
              <a:rPr lang="en-US" sz="36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Destination </a:t>
            </a:r>
            <a:r>
              <a:rPr lang="en-U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36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</a:p>
          <a:p>
            <a:pPr algn="ctr"/>
            <a:endParaRPr lang="en-US" sz="2500" b="1" i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</a:p>
          <a:p>
            <a:pPr algn="ctr"/>
            <a:r>
              <a:rPr lang="en-US" sz="5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 </a:t>
            </a:r>
          </a:p>
          <a:p>
            <a:pPr algn="ctr"/>
            <a:r>
              <a:rPr lang="en-US" sz="54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endParaRPr lang="en-US" sz="5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753100" y="177800"/>
            <a:ext cx="0" cy="6680200"/>
          </a:xfrm>
          <a:prstGeom prst="line">
            <a:avLst/>
          </a:prstGeom>
          <a:ln w="38100">
            <a:solidFill>
              <a:srgbClr val="232C1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38800" y="6680200"/>
            <a:ext cx="3276600" cy="0"/>
          </a:xfrm>
          <a:prstGeom prst="line">
            <a:avLst/>
          </a:prstGeom>
          <a:ln w="38100">
            <a:solidFill>
              <a:srgbClr val="232C1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Dell.Dell-PC\Music\growth-icon-png_23982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3438" y1="74844" x2="24688" y2="85938"/>
                        <a14:foregroundMark x1="34375" y1="65000" x2="45469" y2="85781"/>
                        <a14:foregroundMark x1="54844" y1="58750" x2="65469" y2="85938"/>
                        <a14:foregroundMark x1="75156" y1="43594" x2="85156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-228599"/>
            <a:ext cx="2819400" cy="34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0" y="2921000"/>
            <a:ext cx="361493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 EXCHANGE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4479" y="3582337"/>
            <a:ext cx="369104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SKILLS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8786" y="4140200"/>
            <a:ext cx="351509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TRAINING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200" y="4749800"/>
            <a:ext cx="37867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DREAM COME TRUE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146" y="5461000"/>
            <a:ext cx="790745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TO BE HUMAN - LEARN TO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842000"/>
            <a:ext cx="6096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0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521">
        <p:checker/>
      </p:transition>
    </mc:Choice>
    <mc:Fallback xmlns="">
      <p:transition spd="slow" advTm="2152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chemeClr val="bg2">
                      <a:lumMod val="25000"/>
                    </a:schemeClr>
                  </a:solidFill>
                  <a:latin typeface="Bernard MT Condensed" panose="02050806060905020404" pitchFamily="18" charset="0"/>
                </a:rPr>
                <a:t>THANKS FOR WATCHING</a:t>
              </a: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05060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3657599" y="4019550"/>
              <a:ext cx="3428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SECONDARY SCHOOL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41168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24">
        <p:wipe/>
      </p:transition>
    </mc:Choice>
    <mc:Fallback xmlns="">
      <p:transition spd="slow" advTm="2124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070" y="906459"/>
            <a:ext cx="6727434" cy="5045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0" y="1"/>
            <a:ext cx="2286000" cy="6857999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400000" flipH="1">
            <a:off x="-2772578" y="2620179"/>
            <a:ext cx="6810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BDD2"/>
                </a:solidFill>
                <a:latin typeface="Bernard MT Condensed" panose="02050806060905020404" pitchFamily="18" charset="0"/>
              </a:rPr>
              <a:t>CHU VAN AN</a:t>
            </a:r>
            <a:endParaRPr lang="en-US" sz="3600">
              <a:solidFill>
                <a:srgbClr val="70BDD2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6" name="Picture 2" descr="Image result for teacher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97559" l="879" r="99805">
                        <a14:backgroundMark x1="14063" y1="7617" x2="8105" y2="63379"/>
                        <a14:backgroundMark x1="77051" y1="14844" x2="78809" y2="26172"/>
                        <a14:backgroundMark x1="83594" y1="42969" x2="83594" y2="44824"/>
                        <a14:backgroundMark x1="84180" y1="47754" x2="84180" y2="51367"/>
                        <a14:backgroundMark x1="6250" y1="8789" x2="21289" y2="9375"/>
                        <a14:backgroundMark x1="5078" y1="11230" x2="6250" y2="62793"/>
                        <a14:backgroundMark x1="5078" y1="68164" x2="13477" y2="66406"/>
                        <a14:backgroundMark x1="21289" y1="7617" x2="21289" y2="7617"/>
                        <a14:backgroundMark x1="65625" y1="7617" x2="93848" y2="7617"/>
                        <a14:backgroundMark x1="94434" y1="8203" x2="95605" y2="65723"/>
                        <a14:backgroundMark x1="75781" y1="68164" x2="78223" y2="65723"/>
                        <a14:backgroundMark x1="78223" y1="65723" x2="78223" y2="65723"/>
                        <a14:backgroundMark x1="78223" y1="65723" x2="78223" y2="65723"/>
                        <a14:backgroundMark x1="23047" y1="7715" x2="25586" y2="6641"/>
                        <a14:backgroundMark x1="25781" y1="7520" x2="27539" y2="5762"/>
                        <a14:backgroundMark x1="64941" y1="8594" x2="62305" y2="6250"/>
                        <a14:backgroundMark x1="62109" y1="6641" x2="60645" y2="6152"/>
                        <a14:backgroundMark x1="23047" y1="8105" x2="9180" y2="11230"/>
                        <a14:backgroundMark x1="65137" y1="8203" x2="91504" y2="11133"/>
                        <a14:backgroundMark x1="78151" y1="57563" x2="80462" y2="4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6916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2743200" y="4419600"/>
            <a:ext cx="76200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965">
        <p14:window dir="vert"/>
      </p:transition>
    </mc:Choice>
    <mc:Fallback xmlns="">
      <p:transition spd="slow" advTm="3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chemeClr val="bg2">
                      <a:lumMod val="25000"/>
                    </a:schemeClr>
                  </a:solidFill>
                  <a:latin typeface="Bodoni MT Poster Compressed" panose="02070706080601050204" pitchFamily="18" charset="0"/>
                </a:rPr>
                <a:t>About our school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3657599" y="4019550"/>
              <a:ext cx="3428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SECONDARY SCHOOL</a:t>
              </a:r>
            </a:p>
          </p:txBody>
        </p:sp>
      </p:grpSp>
      <p:pic>
        <p:nvPicPr>
          <p:cNvPr id="10" name="Picture 2" descr="C:\Users\Dell.Dell-PC\Pictures\a60f4d04ea3e78844f954eeabd40a59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76389" l="33203" r="90469">
                        <a14:foregroundMark x1="62734" y1="20556" x2="71641" y2="14444"/>
                        <a14:foregroundMark x1="52422" y1="36250" x2="80313" y2="40278"/>
                        <a14:foregroundMark x1="80469" y1="39028" x2="54219" y2="41389"/>
                        <a14:foregroundMark x1="77578" y1="36250" x2="80859" y2="36806"/>
                        <a14:foregroundMark x1="73438" y1="19583" x2="68125" y2="9167"/>
                        <a14:foregroundMark x1="66250" y1="13611" x2="68750" y2="11389"/>
                        <a14:foregroundMark x1="68125" y1="20278" x2="70078" y2="1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59" r="8320" b="23072"/>
          <a:stretch/>
        </p:blipFill>
        <p:spPr bwMode="auto">
          <a:xfrm>
            <a:off x="57944" y="4797152"/>
            <a:ext cx="2209800" cy="205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13">
        <p:wipe/>
      </p:transition>
    </mc:Choice>
    <mc:Fallback xmlns="">
      <p:transition spd="slow" advTm="501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382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382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5122" name="Picture 2" descr="Image result for bicycle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9" b="936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567618"/>
            <a:ext cx="2212975" cy="11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90600" y="4495800"/>
            <a:ext cx="304800" cy="304800"/>
          </a:xfrm>
          <a:prstGeom prst="ellipse">
            <a:avLst/>
          </a:prstGeom>
          <a:solidFill>
            <a:srgbClr val="F5994D"/>
          </a:solidFill>
          <a:ln>
            <a:solidFill>
              <a:srgbClr val="F599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0"/>
          </p:cNvCxnSpPr>
          <p:nvPr/>
        </p:nvCxnSpPr>
        <p:spPr>
          <a:xfrm flipV="1">
            <a:off x="1143000" y="2781300"/>
            <a:ext cx="0" cy="1714500"/>
          </a:xfrm>
          <a:prstGeom prst="line">
            <a:avLst/>
          </a:prstGeom>
          <a:ln w="38100">
            <a:solidFill>
              <a:srgbClr val="F599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1828801"/>
            <a:ext cx="3452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gency FB" panose="020B0503020202020204" pitchFamily="34" charset="0"/>
              </a:rPr>
              <a:t>Founded in 1959 by </a:t>
            </a:r>
          </a:p>
          <a:p>
            <a:r>
              <a:rPr lang="en-US" sz="3000" b="1" dirty="0">
                <a:solidFill>
                  <a:srgbClr val="FF0000"/>
                </a:solidFill>
                <a:latin typeface="Agency FB" panose="020B0503020202020204" pitchFamily="34" charset="0"/>
              </a:rPr>
              <a:t>a national hero Hung Dao</a:t>
            </a:r>
          </a:p>
        </p:txBody>
      </p:sp>
      <p:sp>
        <p:nvSpPr>
          <p:cNvPr id="20" name="Oval 19"/>
          <p:cNvSpPr/>
          <p:nvPr/>
        </p:nvSpPr>
        <p:spPr>
          <a:xfrm>
            <a:off x="3276600" y="4495800"/>
            <a:ext cx="304800" cy="304800"/>
          </a:xfrm>
          <a:prstGeom prst="ellipse">
            <a:avLst/>
          </a:prstGeom>
          <a:solidFill>
            <a:srgbClr val="F5994D"/>
          </a:solidFill>
          <a:ln>
            <a:solidFill>
              <a:srgbClr val="F599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0" idx="0"/>
          </p:cNvCxnSpPr>
          <p:nvPr/>
        </p:nvCxnSpPr>
        <p:spPr>
          <a:xfrm flipV="1">
            <a:off x="3429000" y="2781300"/>
            <a:ext cx="0" cy="1714500"/>
          </a:xfrm>
          <a:prstGeom prst="line">
            <a:avLst/>
          </a:prstGeom>
          <a:ln w="38100">
            <a:solidFill>
              <a:srgbClr val="F599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28800" y="1828801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gency FB" panose="020B0503020202020204" pitchFamily="34" charset="0"/>
              </a:rPr>
              <a:t>After 1978 till now it has been changed name by a teacher Chu Van An</a:t>
            </a:r>
          </a:p>
        </p:txBody>
      </p:sp>
      <p:pic>
        <p:nvPicPr>
          <p:cNvPr id="26" name="Picture 2" descr="Image result for chÃ¢n dung CHU VÄN An- hÆ°ng Äáº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8578"/>
            <a:ext cx="3937000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1447801"/>
            <a:ext cx="4267200" cy="3200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0" y="3352800"/>
            <a:ext cx="8839200" cy="45720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2902527"/>
            <a:ext cx="8686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gency FB" panose="020B0503020202020204" pitchFamily="34" charset="0"/>
              </a:rPr>
              <a:t>Chu Van An  secondary school is located at </a:t>
            </a:r>
          </a:p>
          <a:p>
            <a:r>
              <a:rPr lang="en-US" sz="2800" b="1" dirty="0">
                <a:latin typeface="Agency FB" panose="020B0503020202020204" pitchFamily="34" charset="0"/>
              </a:rPr>
              <a:t>115 Cong </a:t>
            </a:r>
            <a:r>
              <a:rPr lang="en-US" sz="2800" b="1" dirty="0" err="1">
                <a:latin typeface="Agency FB" panose="020B0503020202020204" pitchFamily="34" charset="0"/>
              </a:rPr>
              <a:t>Quynh</a:t>
            </a:r>
            <a:r>
              <a:rPr lang="en-US" sz="2800" b="1" dirty="0">
                <a:latin typeface="Agency FB" panose="020B0503020202020204" pitchFamily="34" charset="0"/>
              </a:rPr>
              <a:t> Street, Nguyen Cu Trinh  ward, Dist. 1-Ho Chi Minh city</a:t>
            </a:r>
          </a:p>
          <a:p>
            <a:r>
              <a:rPr lang="en-US" sz="3000" dirty="0">
                <a:latin typeface="Agency FB" panose="020B0503020202020204" pitchFamily="34" charset="0"/>
              </a:rPr>
              <a:t>60 years of development</a:t>
            </a:r>
          </a:p>
          <a:p>
            <a:endParaRPr lang="en-US" sz="3000" dirty="0">
              <a:latin typeface="Agency FB" panose="020B0503020202020204" pitchFamily="34" charset="0"/>
            </a:endParaRPr>
          </a:p>
          <a:p>
            <a:r>
              <a:rPr lang="en-US" sz="3000" b="1" dirty="0">
                <a:solidFill>
                  <a:srgbClr val="FF0000"/>
                </a:solidFill>
                <a:latin typeface="Agency FB" panose="020B0503020202020204" pitchFamily="34" charset="0"/>
              </a:rPr>
              <a:t>Managed by the head of district 1 committee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7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213">
        <p:push dir="u"/>
      </p:transition>
    </mc:Choice>
    <mc:Fallback xmlns="">
      <p:transition spd="slow" advTm="26213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712E-6 L 0.19566 3.771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66 3.7712E-6 L 0.44566 3.7712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1" grpId="0"/>
      <p:bldP spid="11" grpId="1"/>
      <p:bldP spid="20" grpId="0" animBg="1"/>
      <p:bldP spid="20" grpId="1" animBg="1"/>
      <p:bldP spid="25" grpId="0"/>
      <p:bldP spid="25" grpId="1"/>
      <p:bldP spid="3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382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382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195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99992" y="274953"/>
            <a:ext cx="3459858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 IS CHU VAN AN?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Image result for chÃ¢n dung CHU VÄN An- hÆ°ng Äáº¡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0476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2" name="Rectangle 21"/>
          <p:cNvSpPr/>
          <p:nvPr/>
        </p:nvSpPr>
        <p:spPr>
          <a:xfrm>
            <a:off x="3779912" y="799014"/>
            <a:ext cx="5159397" cy="549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 Van An was born in 1292 and died in 1370. 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became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mandarin of the Tran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Dynasty. He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very famous from an early age as an upright person, fixed himself cleanly, kept secret, did not seek fame and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fortune. He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stayed at home and taught himself by reading books and opened school in his village.</a:t>
            </a:r>
          </a:p>
          <a:p>
            <a:pPr algn="just">
              <a:lnSpc>
                <a:spcPts val="27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 Minh Tong invited him to teach the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prince.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 Van An bravely offered "Seven dead whites" to slay the seven flattering men, all of whom were loved by the king.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the king did not listen. He returned the coat, from the mandarin to his hometown and died at home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Until now, there are many historic monuments in the country honoring him. It can be affirmed that Chu Van An has passed the threshold of being a good teach of one generation to become the teacher of all generations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520" y="4826066"/>
            <a:ext cx="849694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Nowadays, many schools was named after Chu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in our country. We are proud of being students in Chu Van An secondary school.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2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4574">
        <p:push dir="u"/>
      </p:transition>
    </mc:Choice>
    <mc:Fallback xmlns="">
      <p:transition spd="slow" advTm="4457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3445" y="0"/>
            <a:ext cx="9800305" cy="6858000"/>
            <a:chOff x="-43445" y="-857250"/>
            <a:chExt cx="980030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5725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841642" flipH="1">
              <a:off x="-43445" y="995517"/>
              <a:ext cx="909642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4800">
                <a:solidFill>
                  <a:schemeClr val="accent5">
                    <a:lumMod val="20000"/>
                    <a:lumOff val="8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004630" flipH="1">
              <a:off x="1216133" y="1974759"/>
              <a:ext cx="854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ernard MT Condensed" panose="02050806060905020404" pitchFamily="18" charset="0"/>
                </a:rPr>
                <a:t>SECONDARY SCSHOOL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1685389"/>
              <a:ext cx="9144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chemeClr val="bg2">
                      <a:lumMod val="25000"/>
                    </a:schemeClr>
                  </a:solidFill>
                  <a:latin typeface="Bodoni MT Poster Compressed" panose="02070706080601050204" pitchFamily="18" charset="0"/>
                </a:rPr>
                <a:t>Organization of the school</a:t>
              </a:r>
            </a:p>
          </p:txBody>
        </p:sp>
        <p:pic>
          <p:nvPicPr>
            <p:cNvPr id="21" name="Picture 2" descr="C:\Users\Dell.Dell-PC\Pictures\a60f4d04ea3e78844f954eeabd40a59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67" b="76389" l="33203" r="90469">
                          <a14:foregroundMark x1="62734" y1="20556" x2="71641" y2="14444"/>
                          <a14:foregroundMark x1="52422" y1="36250" x2="80313" y2="40278"/>
                          <a14:foregroundMark x1="80469" y1="39028" x2="54219" y2="41389"/>
                          <a14:foregroundMark x1="77578" y1="36250" x2="80859" y2="36806"/>
                          <a14:foregroundMark x1="73438" y1="19583" x2="68125" y2="9167"/>
                          <a14:foregroundMark x1="66250" y1="13611" x2="68750" y2="11389"/>
                          <a14:foregroundMark x1="68125" y1="20278" x2="70078" y2="1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9" r="8320" b="23072"/>
            <a:stretch/>
          </p:blipFill>
          <p:spPr bwMode="auto">
            <a:xfrm>
              <a:off x="0" y="3939902"/>
              <a:ext cx="2209800" cy="205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flipH="1">
              <a:off x="3080755" y="152221"/>
              <a:ext cx="42344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CHU VAN AN</a:t>
              </a:r>
              <a:endParaRPr lang="en-US" sz="2400">
                <a:solidFill>
                  <a:schemeClr val="accent5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3657599" y="4019550"/>
              <a:ext cx="3428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Bernard MT Condensed" panose="02050806060905020404" pitchFamily="18" charset="0"/>
                </a:rPr>
                <a:t>SECONDARY SCHOOL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4992216"/>
            <a:ext cx="1600200" cy="38100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gency FB" panose="020B0503020202020204" pitchFamily="34" charset="0"/>
              </a:rPr>
              <a:t>CHU VAN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707">
        <p:wipe/>
      </p:transition>
    </mc:Choice>
    <mc:Fallback xmlns="">
      <p:transition spd="slow" advTm="4707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-87630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-876300"/>
              <a:ext cx="9144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42900"/>
              <a:ext cx="91440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bg2">
                    <a:lumMod val="25000"/>
                  </a:schemeClr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5638889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Including 3 managers: a principal, 2 vice principals,</a:t>
            </a:r>
          </a:p>
          <a:p>
            <a:pPr algn="ctr"/>
            <a:r>
              <a:rPr lang="en-US" sz="2500" b="1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52 teachers and 12 employees</a:t>
            </a:r>
          </a:p>
          <a:p>
            <a:pPr algn="ctr"/>
            <a:r>
              <a:rPr lang="en-US" sz="2500" b="1" dirty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All teachers are well – qualified</a:t>
            </a:r>
            <a:endParaRPr lang="en-US" sz="2500" b="1" dirty="0"/>
          </a:p>
        </p:txBody>
      </p:sp>
      <p:pic>
        <p:nvPicPr>
          <p:cNvPr id="6145" name="Picture 1" descr="C:\Users\Dell.Dell-PC\Downloads\IMG_21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27919" r="3404" b="20297"/>
          <a:stretch/>
        </p:blipFill>
        <p:spPr bwMode="auto">
          <a:xfrm>
            <a:off x="0" y="1726994"/>
            <a:ext cx="9144000" cy="34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23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902">
        <p:push dir="u"/>
      </p:transition>
    </mc:Choice>
    <mc:Fallback xmlns="">
      <p:transition spd="slow" advTm="9902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ELCOME ALL PARENTS AND STUDENTS 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306&quot;/&gt;&lt;/object&gt;&lt;object type=&quot;3&quot; unique_id=&quot;10007&quot;&gt;&lt;property id=&quot;20148&quot; value=&quot;5&quot;/&gt;&lt;property id=&quot;20300&quot; value=&quot;Slide 4&quot;/&gt;&lt;property id=&quot;20307&quot; value=&quot;307&quot;/&gt;&lt;/object&gt;&lt;object type=&quot;3&quot; unique_id=&quot;10008&quot;&gt;&lt;property id=&quot;20148&quot; value=&quot;5&quot;/&gt;&lt;property id=&quot;20300&quot; value=&quot;Slide 5&quot;/&gt;&lt;property id=&quot;20307&quot; value=&quot;308&quot;/&gt;&lt;/object&gt;&lt;object type=&quot;3&quot; unique_id=&quot;10009&quot;&gt;&lt;property id=&quot;20148&quot; value=&quot;5&quot;/&gt;&lt;property id=&quot;20300&quot; value=&quot;Slide 6&quot;/&gt;&lt;property id=&quot;20307&quot; value=&quot;309&quot;/&gt;&lt;/object&gt;&lt;object type=&quot;3&quot; unique_id=&quot;10010&quot;&gt;&lt;property id=&quot;20148&quot; value=&quot;5&quot;/&gt;&lt;property id=&quot;20300&quot; value=&quot;Slide 7&quot;/&gt;&lt;property id=&quot;20307&quot; value=&quot;310&quot;/&gt;&lt;/object&gt;&lt;object type=&quot;3&quot; unique_id=&quot;10011&quot;&gt;&lt;property id=&quot;20148&quot; value=&quot;5&quot;/&gt;&lt;property id=&quot;20300&quot; value=&quot;Slide 8&quot;/&gt;&lt;property id=&quot;20307&quot; value=&quot;311&quot;/&gt;&lt;/object&gt;&lt;object type=&quot;3&quot; unique_id=&quot;10012&quot;&gt;&lt;property id=&quot;20148&quot; value=&quot;5&quot;/&gt;&lt;property id=&quot;20300&quot; value=&quot;Slide 9&quot;/&gt;&lt;property id=&quot;20307&quot; value=&quot;312&quot;/&gt;&lt;/object&gt;&lt;object type=&quot;3&quot; unique_id=&quot;10013&quot;&gt;&lt;property id=&quot;20148&quot; value=&quot;5&quot;/&gt;&lt;property id=&quot;20300&quot; value=&quot;Slide 10&quot;/&gt;&lt;property id=&quot;20307&quot; value=&quot;313&quot;/&gt;&lt;/object&gt;&lt;object type=&quot;3&quot; unique_id=&quot;10014&quot;&gt;&lt;property id=&quot;20148&quot; value=&quot;5&quot;/&gt;&lt;property id=&quot;20300&quot; value=&quot;Slide 11&quot;/&gt;&lt;property id=&quot;20307&quot; value=&quot;314&quot;/&gt;&lt;/object&gt;&lt;object type=&quot;3&quot; unique_id=&quot;10015&quot;&gt;&lt;property id=&quot;20148&quot; value=&quot;5&quot;/&gt;&lt;property id=&quot;20300&quot; value=&quot;Slide 12&quot;/&gt;&lt;property id=&quot;20307&quot; value=&quot;315&quot;/&gt;&lt;/object&gt;&lt;object type=&quot;3&quot; unique_id=&quot;10016&quot;&gt;&lt;property id=&quot;20148&quot; value=&quot;5&quot;/&gt;&lt;property id=&quot;20300&quot; value=&quot;Slide 13&quot;/&gt;&lt;property id=&quot;20307&quot; value=&quot;316&quot;/&gt;&lt;/object&gt;&lt;object type=&quot;3&quot; unique_id=&quot;10017&quot;&gt;&lt;property id=&quot;20148&quot; value=&quot;5&quot;/&gt;&lt;property id=&quot;20300&quot; value=&quot;Slide 14&quot;/&gt;&lt;property id=&quot;20307&quot; value=&quot;317&quot;/&gt;&lt;/object&gt;&lt;object type=&quot;3&quot; unique_id=&quot;10018&quot;&gt;&lt;property id=&quot;20148&quot; value=&quot;5&quot;/&gt;&lt;property id=&quot;20300&quot; value=&quot;Slide 15&quot;/&gt;&lt;property id=&quot;20307&quot; value=&quot;318&quot;/&gt;&lt;/object&gt;&lt;object type=&quot;3&quot; unique_id=&quot;10019&quot;&gt;&lt;property id=&quot;20148&quot; value=&quot;5&quot;/&gt;&lt;property id=&quot;20300&quot; value=&quot;Slide 16&quot;/&gt;&lt;property id=&quot;20307&quot; value=&quot;319&quot;/&gt;&lt;/object&gt;&lt;object type=&quot;3&quot; unique_id=&quot;10020&quot;&gt;&lt;property id=&quot;20148&quot; value=&quot;5&quot;/&gt;&lt;property id=&quot;20300&quot; value=&quot;Slide 17&quot;/&gt;&lt;property id=&quot;20307&quot; value=&quot;320&quot;/&gt;&lt;/object&gt;&lt;object type=&quot;3&quot; unique_id=&quot;10021&quot;&gt;&lt;property id=&quot;20148&quot; value=&quot;5&quot;/&gt;&lt;property id=&quot;20300&quot; value=&quot;Slide 18&quot;/&gt;&lt;property id=&quot;20307&quot; value=&quot;321&quot;/&gt;&lt;/object&gt;&lt;object type=&quot;3&quot; unique_id=&quot;10022&quot;&gt;&lt;property id=&quot;20148&quot; value=&quot;5&quot;/&gt;&lt;property id=&quot;20300&quot; value=&quot;Slide 19&quot;/&gt;&lt;property id=&quot;20307&quot; value=&quot;322&quot;/&gt;&lt;/object&gt;&lt;object type=&quot;3&quot; unique_id=&quot;10023&quot;&gt;&lt;property id=&quot;20148&quot; value=&quot;5&quot;/&gt;&lt;property id=&quot;20300&quot; value=&quot;Slide 20&quot;/&gt;&lt;property id=&quot;20307&quot; value=&quot;323&quot;/&gt;&lt;/object&gt;&lt;object type=&quot;3&quot; unique_id=&quot;10024&quot;&gt;&lt;property id=&quot;20148&quot; value=&quot;5&quot;/&gt;&lt;property id=&quot;20300&quot; value=&quot;Slide 21&quot;/&gt;&lt;property id=&quot;20307&quot; value=&quot;324&quot;/&gt;&lt;/object&gt;&lt;object type=&quot;3&quot; unique_id=&quot;10025&quot;&gt;&lt;property id=&quot;20148&quot; value=&quot;5&quot;/&gt;&lt;property id=&quot;20300&quot; value=&quot;Slide 22&quot;/&gt;&lt;property id=&quot;20307&quot; value=&quot;325&quot;/&gt;&lt;/object&gt;&lt;object type=&quot;3&quot; unique_id=&quot;10026&quot;&gt;&lt;property id=&quot;20148&quot; value=&quot;5&quot;/&gt;&lt;property id=&quot;20300&quot; value=&quot;Slide 23&quot;/&gt;&lt;property id=&quot;20307&quot; value=&quot;326&quot;/&gt;&lt;/object&gt;&lt;object type=&quot;3&quot; unique_id=&quot;10027&quot;&gt;&lt;property id=&quot;20148&quot; value=&quot;5&quot;/&gt;&lt;property id=&quot;20300&quot; value=&quot;Slide 24&quot;/&gt;&lt;property id=&quot;20307&quot; value=&quot;327&quot;/&gt;&lt;/object&gt;&lt;object type=&quot;3&quot; unique_id=&quot;10028&quot;&gt;&lt;property id=&quot;20148&quot; value=&quot;5&quot;/&gt;&lt;property id=&quot;20300&quot; value=&quot;Slide 25&quot;/&gt;&lt;property id=&quot;20307&quot; value=&quot;328&quot;/&gt;&lt;/object&gt;&lt;object type=&quot;3&quot; unique_id=&quot;10029&quot;&gt;&lt;property id=&quot;20148&quot; value=&quot;5&quot;/&gt;&lt;property id=&quot;20300&quot; value=&quot;Slide 26&quot;/&gt;&lt;property id=&quot;20307&quot; value=&quot;329&quot;/&gt;&lt;/object&gt;&lt;object type=&quot;3&quot; unique_id=&quot;10030&quot;&gt;&lt;property id=&quot;20148&quot; value=&quot;5&quot;/&gt;&lt;property id=&quot;20300&quot; value=&quot;Slide 27&quot;/&gt;&lt;property id=&quot;20307&quot; value=&quot;330&quot;/&gt;&lt;/object&gt;&lt;object type=&quot;3&quot; unique_id=&quot;10031&quot;&gt;&lt;property id=&quot;20148&quot; value=&quot;5&quot;/&gt;&lt;property id=&quot;20300&quot; value=&quot;Slide 28&quot;/&gt;&lt;property id=&quot;20307&quot; value=&quot;331&quot;/&gt;&lt;/object&gt;&lt;object type=&quot;3&quot; unique_id=&quot;10032&quot;&gt;&lt;property id=&quot;20148&quot; value=&quot;5&quot;/&gt;&lt;property id=&quot;20300&quot; value=&quot;Slide 31&quot;/&gt;&lt;property id=&quot;20307&quot; value=&quot;332&quot;/&gt;&lt;/object&gt;&lt;object type=&quot;3&quot; unique_id=&quot;11210&quot;&gt;&lt;property id=&quot;20148&quot; value=&quot;5&quot;/&gt;&lt;property id=&quot;20300&quot; value=&quot;Slide 29&quot;/&gt;&lt;property id=&quot;20307&quot; value=&quot;334&quot;/&gt;&lt;/object&gt;&lt;object type=&quot;3&quot; unique_id=&quot;11211&quot;&gt;&lt;property id=&quot;20148&quot; value=&quot;5&quot;/&gt;&lt;property id=&quot;20300&quot; value=&quot;Slide 30&quot;/&gt;&lt;property id=&quot;20307&quot; value=&quot;335&quot;/&gt;&lt;/object&gt;&lt;/object&gt;&lt;object type=&quot;8&quot; unique_id=&quot;1009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7|2.6|2.6|3|2.7|3.4|3.2|3.2|3.1|3.9|3.1|3.2|3.6|3.7|4|4.1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|4.8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6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2|2.8|3.8|3.3|4|3.3|7.1|3.2|3.2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3|2|2.2|2.7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6|9.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6|5.5|4.4|4.8|5|5|6.2|8.8|7|7.8|5.5|5.7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5|2.4|4.5|3.8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8|3.7|3.3|3.2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7|3.1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734</Words>
  <Application>Microsoft Office PowerPoint</Application>
  <PresentationFormat>On-screen Show (4:3)</PresentationFormat>
  <Paragraphs>146</Paragraphs>
  <Slides>31</Slides>
  <Notes>2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WELCOME ALL PARENTS AND STUDENTS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all teachers and students from Jurong Ville Secondary School in Singapore.</dc:title>
  <dc:creator>Ha</dc:creator>
  <cp:lastModifiedBy>Asus</cp:lastModifiedBy>
  <cp:revision>28</cp:revision>
  <dcterms:created xsi:type="dcterms:W3CDTF">2019-11-13T21:00:03Z</dcterms:created>
  <dcterms:modified xsi:type="dcterms:W3CDTF">2021-06-22T09:02:21Z</dcterms:modified>
</cp:coreProperties>
</file>