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CF81FAD-711F-46C1-A2B0-2DE962FE9006}"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334387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CF81FAD-711F-46C1-A2B0-2DE962FE9006}"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277761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CF81FAD-711F-46C1-A2B0-2DE962FE9006}"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384920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CF81FAD-711F-46C1-A2B0-2DE962FE9006}"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280299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F81FAD-711F-46C1-A2B0-2DE962FE9006}"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192783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CF81FAD-711F-46C1-A2B0-2DE962FE9006}"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206003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CF81FAD-711F-46C1-A2B0-2DE962FE9006}" type="datetimeFigureOut">
              <a:rPr lang="vi-VN" smtClean="0"/>
              <a:t>24/08/2023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125090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CF81FAD-711F-46C1-A2B0-2DE962FE9006}" type="datetimeFigureOut">
              <a:rPr lang="vi-VN" smtClean="0"/>
              <a:t>24/08/2023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210830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81FAD-711F-46C1-A2B0-2DE962FE9006}" type="datetimeFigureOut">
              <a:rPr lang="vi-VN" smtClean="0"/>
              <a:t>24/08/2023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321127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81FAD-711F-46C1-A2B0-2DE962FE9006}"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166540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81FAD-711F-46C1-A2B0-2DE962FE9006}"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1C4A79E-DD18-492B-8C33-2A366C6B97B5}" type="slidenum">
              <a:rPr lang="vi-VN" smtClean="0"/>
              <a:t>‹#›</a:t>
            </a:fld>
            <a:endParaRPr lang="vi-VN"/>
          </a:p>
        </p:txBody>
      </p:sp>
    </p:spTree>
    <p:extLst>
      <p:ext uri="{BB962C8B-B14F-4D97-AF65-F5344CB8AC3E}">
        <p14:creationId xmlns:p14="http://schemas.microsoft.com/office/powerpoint/2010/main" val="144759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81FAD-711F-46C1-A2B0-2DE962FE9006}" type="datetimeFigureOut">
              <a:rPr lang="vi-VN" smtClean="0"/>
              <a:t>24/08/2023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4A79E-DD18-492B-8C33-2A366C6B97B5}" type="slidenum">
              <a:rPr lang="vi-VN" smtClean="0"/>
              <a:t>‹#›</a:t>
            </a:fld>
            <a:endParaRPr lang="vi-VN"/>
          </a:p>
        </p:txBody>
      </p:sp>
    </p:spTree>
    <p:extLst>
      <p:ext uri="{BB962C8B-B14F-4D97-AF65-F5344CB8AC3E}">
        <p14:creationId xmlns:p14="http://schemas.microsoft.com/office/powerpoint/2010/main" val="301032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1588" y="1588"/>
            <a:ext cx="3595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2082405651"/>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4317" y="631569"/>
            <a:ext cx="1409205" cy="1280160"/>
          </a:xfrm>
          <a:prstGeom prst="rect">
            <a:avLst/>
          </a:prstGeom>
        </p:spPr>
      </p:pic>
      <p:pic>
        <p:nvPicPr>
          <p:cNvPr id="3" name="图片 2">
            <a:extLst>
              <a:ext uri="{FF2B5EF4-FFF2-40B4-BE49-F238E27FC236}">
                <a16:creationId xmlns:a16="http://schemas.microsoft.com/office/drawing/2014/main" id="{856FD989-2D9B-4179-9A3E-F7DA003A6E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3064" y="1355633"/>
            <a:ext cx="6205871" cy="4305973"/>
          </a:xfrm>
          <a:prstGeom prst="rect">
            <a:avLst/>
          </a:prstGeom>
        </p:spPr>
      </p:pic>
      <p:grpSp>
        <p:nvGrpSpPr>
          <p:cNvPr id="2" name="Group 1">
            <a:extLst>
              <a:ext uri="{FF2B5EF4-FFF2-40B4-BE49-F238E27FC236}">
                <a16:creationId xmlns:a16="http://schemas.microsoft.com/office/drawing/2014/main" id="{00C2BF90-FB54-018E-83BF-5252745B1549}"/>
              </a:ext>
            </a:extLst>
          </p:cNvPr>
          <p:cNvGrpSpPr/>
          <p:nvPr/>
        </p:nvGrpSpPr>
        <p:grpSpPr>
          <a:xfrm>
            <a:off x="194545" y="-8730"/>
            <a:ext cx="4007030" cy="932085"/>
            <a:chOff x="2447500" y="4557359"/>
            <a:chExt cx="4007030" cy="932085"/>
          </a:xfrm>
        </p:grpSpPr>
        <p:pic>
          <p:nvPicPr>
            <p:cNvPr id="4" name="图片 2">
              <a:extLst>
                <a:ext uri="{FF2B5EF4-FFF2-40B4-BE49-F238E27FC236}">
                  <a16:creationId xmlns:a16="http://schemas.microsoft.com/office/drawing/2014/main" id="{4A305BBA-68F9-8262-C923-45A15E2B16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365"/>
            <a:stretch/>
          </p:blipFill>
          <p:spPr>
            <a:xfrm>
              <a:off x="2447500" y="4557359"/>
              <a:ext cx="4007030" cy="932085"/>
            </a:xfrm>
            <a:prstGeom prst="rect">
              <a:avLst/>
            </a:prstGeom>
          </p:spPr>
        </p:pic>
        <p:sp>
          <p:nvSpPr>
            <p:cNvPr id="5" name="文本框 17">
              <a:extLst>
                <a:ext uri="{FF2B5EF4-FFF2-40B4-BE49-F238E27FC236}">
                  <a16:creationId xmlns:a16="http://schemas.microsoft.com/office/drawing/2014/main" id="{17392846-F486-43AC-092F-5CB9A9B56E30}"/>
                </a:ext>
              </a:extLst>
            </p:cNvPr>
            <p:cNvSpPr txBox="1">
              <a:spLocks noChangeArrowheads="1"/>
            </p:cNvSpPr>
            <p:nvPr/>
          </p:nvSpPr>
          <p:spPr bwMode="auto">
            <a:xfrm>
              <a:off x="2545906" y="4989637"/>
              <a:ext cx="379446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en-US" altLang="zh-CN" sz="1600" b="1" dirty="0">
                  <a:solidFill>
                    <a:srgbClr val="C00000"/>
                  </a:solidFill>
                  <a:latin typeface="Times New Roman" panose="02020603050405020304" pitchFamily="18" charset="0"/>
                  <a:ea typeface="+mn-ea"/>
                  <a:cs typeface="Times New Roman" panose="02020603050405020304" pitchFamily="18" charset="0"/>
                  <a:sym typeface="+mn-lt"/>
                </a:rPr>
                <a:t>IV. LUYỆN TẬP</a:t>
              </a:r>
              <a:endParaRPr lang="zh-CN" altLang="en-US" sz="1600" b="1" dirty="0">
                <a:solidFill>
                  <a:srgbClr val="C00000"/>
                </a:solidFill>
                <a:latin typeface="+mn-lt"/>
                <a:ea typeface="+mn-ea"/>
                <a:cs typeface="+mn-ea"/>
                <a:sym typeface="+mn-lt"/>
              </a:endParaRPr>
            </a:p>
          </p:txBody>
        </p:sp>
      </p:grpSp>
      <p:sp>
        <p:nvSpPr>
          <p:cNvPr id="7" name="TextBox 6">
            <a:extLst>
              <a:ext uri="{FF2B5EF4-FFF2-40B4-BE49-F238E27FC236}">
                <a16:creationId xmlns:a16="http://schemas.microsoft.com/office/drawing/2014/main" id="{8BD33E8B-583D-5AC7-C6D8-CC0DC4B5AE97}"/>
              </a:ext>
            </a:extLst>
          </p:cNvPr>
          <p:cNvSpPr txBox="1"/>
          <p:nvPr/>
        </p:nvSpPr>
        <p:spPr>
          <a:xfrm>
            <a:off x="3715622" y="2668398"/>
            <a:ext cx="4213184" cy="1289071"/>
          </a:xfrm>
          <a:prstGeom prst="rect">
            <a:avLst/>
          </a:prstGeom>
          <a:noFill/>
        </p:spPr>
        <p:txBody>
          <a:bodyPr wrap="square" rtlCol="0">
            <a:spAutoFit/>
          </a:bodyPr>
          <a:lstStyle/>
          <a:p>
            <a:pPr>
              <a:lnSpc>
                <a:spcPct val="150000"/>
              </a:lnSpc>
            </a:pPr>
            <a:r>
              <a:rPr lang="en-US" i="1" dirty="0" err="1">
                <a:latin typeface="Times New Roman" panose="02020603050405020304" pitchFamily="18" charset="0"/>
                <a:cs typeface="Times New Roman" panose="02020603050405020304" pitchFamily="18" charset="0"/>
              </a:rPr>
              <a:t>Dựa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vào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viết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hãy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viết</a:t>
            </a:r>
            <a:r>
              <a:rPr lang="en-US" i="1" dirty="0">
                <a:latin typeface="Times New Roman" panose="02020603050405020304" pitchFamily="18" charset="0"/>
                <a:cs typeface="Times New Roman" panose="02020603050405020304" pitchFamily="18" charset="0"/>
              </a:rPr>
              <a:t> 01 </a:t>
            </a:r>
            <a:r>
              <a:rPr lang="en-US" i="1" dirty="0" err="1">
                <a:latin typeface="Times New Roman" panose="02020603050405020304" pitchFamily="18" charset="0"/>
                <a:cs typeface="Times New Roman" panose="02020603050405020304" pitchFamily="18" charset="0"/>
              </a:rPr>
              <a:t>đoạn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văn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hoàn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chỉnh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cảm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xúc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về</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tự</a:t>
            </a:r>
            <a:r>
              <a:rPr lang="en-US" i="1" dirty="0">
                <a:latin typeface="Times New Roman" panose="02020603050405020304" pitchFamily="18" charset="0"/>
                <a:cs typeface="Times New Roman" panose="02020603050405020304" pitchFamily="18" charset="0"/>
              </a:rPr>
              <a:t> do </a:t>
            </a:r>
            <a:r>
              <a:rPr lang="en-US" i="1" dirty="0" err="1">
                <a:latin typeface="Times New Roman" panose="02020603050405020304" pitchFamily="18" charset="0"/>
                <a:cs typeface="Times New Roman" panose="02020603050405020304" pitchFamily="18" charset="0"/>
              </a:rPr>
              <a:t>khác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yêu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thích</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067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7" name="矩形 6">
            <a:extLst>
              <a:ext uri="{FF2B5EF4-FFF2-40B4-BE49-F238E27FC236}">
                <a16:creationId xmlns:a16="http://schemas.microsoft.com/office/drawing/2014/main" id="{CCB24821-B7E9-401C-BDCA-2A9441646958}"/>
              </a:ext>
            </a:extLst>
          </p:cNvPr>
          <p:cNvSpPr/>
          <p:nvPr/>
        </p:nvSpPr>
        <p:spPr>
          <a:xfrm>
            <a:off x="2408628" y="3075056"/>
            <a:ext cx="7711440" cy="707886"/>
          </a:xfrm>
          <a:prstGeom prst="rect">
            <a:avLst/>
          </a:prstGeom>
        </p:spPr>
        <p:txBody>
          <a:bodyPr wrap="square">
            <a:spAutoFit/>
          </a:bodyPr>
          <a:lstStyle/>
          <a:p>
            <a:pPr algn="ctr"/>
            <a:r>
              <a:rPr lang="en-US" altLang="zh-CN" sz="4000" b="1" dirty="0">
                <a:solidFill>
                  <a:srgbClr val="B06C3E"/>
                </a:solidFill>
                <a:latin typeface="Times New Roman" panose="02020603050405020304" pitchFamily="18" charset="0"/>
                <a:cs typeface="Times New Roman" panose="02020603050405020304" pitchFamily="18" charset="0"/>
                <a:sym typeface="+mn-lt"/>
              </a:rPr>
              <a:t>CHÚC CÁC EM HỌC TỐT</a:t>
            </a:r>
            <a:endParaRPr lang="zh-CN" altLang="en-US" sz="4000" dirty="0">
              <a:solidFill>
                <a:srgbClr val="B06C3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6807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771" y="0"/>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0223" y="643461"/>
            <a:ext cx="8871096" cy="5819645"/>
          </a:xfrm>
          <a:prstGeom prst="rect">
            <a:avLst/>
          </a:prstGeom>
        </p:spPr>
      </p:pic>
      <p:sp>
        <p:nvSpPr>
          <p:cNvPr id="2" name="TextBox 1">
            <a:extLst>
              <a:ext uri="{FF2B5EF4-FFF2-40B4-BE49-F238E27FC236}">
                <a16:creationId xmlns:a16="http://schemas.microsoft.com/office/drawing/2014/main" id="{FDDBD53D-4EA5-35DA-E89E-6982F2583C8B}"/>
              </a:ext>
            </a:extLst>
          </p:cNvPr>
          <p:cNvSpPr txBox="1"/>
          <p:nvPr/>
        </p:nvSpPr>
        <p:spPr>
          <a:xfrm>
            <a:off x="1975317" y="1939389"/>
            <a:ext cx="8026128" cy="2769989"/>
          </a:xfrm>
          <a:prstGeom prst="rect">
            <a:avLst/>
          </a:prstGeom>
          <a:noFill/>
        </p:spPr>
        <p:txBody>
          <a:bodyPr wrap="square" rtlCol="0">
            <a:spAutoFit/>
          </a:bodyPr>
          <a:lstStyle/>
          <a:p>
            <a:pPr algn="ctr"/>
            <a:r>
              <a:rPr lang="vi-VN" sz="3600" b="1" dirty="0" smtClean="0">
                <a:latin typeface="Times New Roman" panose="02020603050405020304" pitchFamily="18" charset="0"/>
                <a:cs typeface="Times New Roman" panose="02020603050405020304" pitchFamily="18" charset="0"/>
              </a:rPr>
              <a:t>Tiết 10-11</a:t>
            </a:r>
          </a:p>
          <a:p>
            <a:pPr algn="ctr"/>
            <a:r>
              <a:rPr lang="en-VN" sz="3600" b="1" dirty="0" smtClean="0">
                <a:latin typeface="Times New Roman" panose="02020603050405020304" pitchFamily="18" charset="0"/>
                <a:cs typeface="Times New Roman" panose="02020603050405020304" pitchFamily="18" charset="0"/>
              </a:rPr>
              <a:t> </a:t>
            </a:r>
            <a:r>
              <a:rPr lang="en-VN" sz="3600" b="1" dirty="0">
                <a:latin typeface="Times New Roman" panose="02020603050405020304" pitchFamily="18" charset="0"/>
                <a:cs typeface="Times New Roman" panose="02020603050405020304" pitchFamily="18" charset="0"/>
              </a:rPr>
              <a:t>VIẾT</a:t>
            </a:r>
          </a:p>
          <a:p>
            <a:pPr algn="ct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a:t>
            </a:r>
          </a:p>
          <a:p>
            <a:pPr algn="ct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CẢM XÚC VỀ MỘT BÀI THƠ TỰ DO</a:t>
            </a:r>
            <a:endParaRPr lang="en-VN" sz="3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16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5D9CBF9-D65A-48B3-8602-893C9F5A63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108532"/>
            <a:ext cx="11926831" cy="1958282"/>
          </a:xfrm>
          <a:prstGeom prst="rect">
            <a:avLst/>
          </a:prstGeom>
        </p:spPr>
      </p:pic>
      <p:grpSp>
        <p:nvGrpSpPr>
          <p:cNvPr id="22" name="组合 21">
            <a:extLst>
              <a:ext uri="{FF2B5EF4-FFF2-40B4-BE49-F238E27FC236}">
                <a16:creationId xmlns:a16="http://schemas.microsoft.com/office/drawing/2014/main" id="{4E236450-CD91-4B16-8F9D-E864BC6F93D6}"/>
              </a:ext>
            </a:extLst>
          </p:cNvPr>
          <p:cNvGrpSpPr/>
          <p:nvPr/>
        </p:nvGrpSpPr>
        <p:grpSpPr>
          <a:xfrm>
            <a:off x="123965" y="106914"/>
            <a:ext cx="4434407" cy="1443247"/>
            <a:chOff x="1572045" y="662070"/>
            <a:chExt cx="3659473" cy="1443247"/>
          </a:xfrm>
        </p:grpSpPr>
        <p:pic>
          <p:nvPicPr>
            <p:cNvPr id="20" name="图片 19">
              <a:extLst>
                <a:ext uri="{FF2B5EF4-FFF2-40B4-BE49-F238E27FC236}">
                  <a16:creationId xmlns:a16="http://schemas.microsoft.com/office/drawing/2014/main" id="{C09050D3-5B00-47AF-B13F-9BE2D9FD9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9796" y="662070"/>
              <a:ext cx="3483973" cy="1443247"/>
            </a:xfrm>
            <a:prstGeom prst="rect">
              <a:avLst/>
            </a:prstGeom>
          </p:spPr>
        </p:pic>
        <p:sp>
          <p:nvSpPr>
            <p:cNvPr id="7" name="文本框 7">
              <a:extLst>
                <a:ext uri="{FF2B5EF4-FFF2-40B4-BE49-F238E27FC236}">
                  <a16:creationId xmlns:a16="http://schemas.microsoft.com/office/drawing/2014/main" id="{649A9A54-11C4-457A-B861-63099B178762}"/>
                </a:ext>
              </a:extLst>
            </p:cNvPr>
            <p:cNvSpPr txBox="1">
              <a:spLocks noChangeArrowheads="1"/>
            </p:cNvSpPr>
            <p:nvPr/>
          </p:nvSpPr>
          <p:spPr bwMode="auto">
            <a:xfrm>
              <a:off x="1572045" y="1158939"/>
              <a:ext cx="3659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en-US" altLang="zh-CN" sz="2400" b="1" dirty="0">
                  <a:solidFill>
                    <a:srgbClr val="C00000"/>
                  </a:solidFill>
                  <a:latin typeface="Times New Roman" panose="02020603050405020304" pitchFamily="18" charset="0"/>
                  <a:ea typeface="+mn-ea"/>
                  <a:cs typeface="Times New Roman" panose="02020603050405020304" pitchFamily="18" charset="0"/>
                  <a:sym typeface="+mn-lt"/>
                </a:rPr>
                <a:t>NỘI DUNG BÀI HỌC GỒM:</a:t>
              </a:r>
            </a:p>
          </p:txBody>
        </p:sp>
      </p:grpSp>
      <p:pic>
        <p:nvPicPr>
          <p:cNvPr id="21" name="图片 20">
            <a:extLst>
              <a:ext uri="{FF2B5EF4-FFF2-40B4-BE49-F238E27FC236}">
                <a16:creationId xmlns:a16="http://schemas.microsoft.com/office/drawing/2014/main" id="{008ABBBE-A577-41BA-889E-919A27556E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2258" y="997823"/>
            <a:ext cx="3421220" cy="3179026"/>
          </a:xfrm>
          <a:prstGeom prst="rect">
            <a:avLst/>
          </a:prstGeom>
        </p:spPr>
      </p:pic>
      <p:grpSp>
        <p:nvGrpSpPr>
          <p:cNvPr id="45" name="Group 44">
            <a:extLst>
              <a:ext uri="{FF2B5EF4-FFF2-40B4-BE49-F238E27FC236}">
                <a16:creationId xmlns:a16="http://schemas.microsoft.com/office/drawing/2014/main" id="{FFF324B9-08E4-18BE-6134-2D20FB365FF7}"/>
              </a:ext>
            </a:extLst>
          </p:cNvPr>
          <p:cNvGrpSpPr/>
          <p:nvPr/>
        </p:nvGrpSpPr>
        <p:grpSpPr>
          <a:xfrm>
            <a:off x="2821998" y="4557359"/>
            <a:ext cx="4007030" cy="932085"/>
            <a:chOff x="2447500" y="4557359"/>
            <a:chExt cx="4007030" cy="932085"/>
          </a:xfrm>
        </p:grpSpPr>
        <p:pic>
          <p:nvPicPr>
            <p:cNvPr id="36" name="图片 2">
              <a:extLst>
                <a:ext uri="{FF2B5EF4-FFF2-40B4-BE49-F238E27FC236}">
                  <a16:creationId xmlns:a16="http://schemas.microsoft.com/office/drawing/2014/main" id="{B715E74B-4091-9299-105B-26E2A6F470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365"/>
            <a:stretch/>
          </p:blipFill>
          <p:spPr>
            <a:xfrm>
              <a:off x="2447500" y="4557359"/>
              <a:ext cx="4007030" cy="932085"/>
            </a:xfrm>
            <a:prstGeom prst="rect">
              <a:avLst/>
            </a:prstGeom>
          </p:spPr>
        </p:pic>
        <p:sp>
          <p:nvSpPr>
            <p:cNvPr id="40" name="文本框 17">
              <a:extLst>
                <a:ext uri="{FF2B5EF4-FFF2-40B4-BE49-F238E27FC236}">
                  <a16:creationId xmlns:a16="http://schemas.microsoft.com/office/drawing/2014/main" id="{A66CF272-1A12-9943-446A-ED1E700FA89A}"/>
                </a:ext>
              </a:extLst>
            </p:cNvPr>
            <p:cNvSpPr txBox="1">
              <a:spLocks noChangeArrowheads="1"/>
            </p:cNvSpPr>
            <p:nvPr/>
          </p:nvSpPr>
          <p:spPr bwMode="auto">
            <a:xfrm>
              <a:off x="2545906" y="4989637"/>
              <a:ext cx="379446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buNone/>
              </a:pPr>
              <a:r>
                <a:rPr lang="en-US" altLang="zh-CN" sz="1600" b="1" dirty="0">
                  <a:solidFill>
                    <a:schemeClr val="accent5">
                      <a:lumMod val="50000"/>
                    </a:schemeClr>
                  </a:solidFill>
                  <a:latin typeface="Times New Roman" panose="02020603050405020304" pitchFamily="18" charset="0"/>
                  <a:ea typeface="+mn-ea"/>
                  <a:cs typeface="Times New Roman" panose="02020603050405020304" pitchFamily="18" charset="0"/>
                  <a:sym typeface="+mn-lt"/>
                </a:rPr>
                <a:t>IV. LUYỆN TẬP</a:t>
              </a:r>
              <a:endParaRPr lang="zh-CN" altLang="en-US" sz="1600" b="1" dirty="0">
                <a:solidFill>
                  <a:schemeClr val="accent5">
                    <a:lumMod val="50000"/>
                  </a:schemeClr>
                </a:solidFill>
                <a:latin typeface="+mn-lt"/>
                <a:ea typeface="+mn-ea"/>
                <a:cs typeface="+mn-ea"/>
                <a:sym typeface="+mn-lt"/>
              </a:endParaRPr>
            </a:p>
          </p:txBody>
        </p:sp>
      </p:grpSp>
      <p:grpSp>
        <p:nvGrpSpPr>
          <p:cNvPr id="48" name="Group 47">
            <a:extLst>
              <a:ext uri="{FF2B5EF4-FFF2-40B4-BE49-F238E27FC236}">
                <a16:creationId xmlns:a16="http://schemas.microsoft.com/office/drawing/2014/main" id="{78CB948B-D6E1-1EB8-203C-E500D657AE2E}"/>
              </a:ext>
            </a:extLst>
          </p:cNvPr>
          <p:cNvGrpSpPr/>
          <p:nvPr/>
        </p:nvGrpSpPr>
        <p:grpSpPr>
          <a:xfrm>
            <a:off x="2822000" y="1498225"/>
            <a:ext cx="4007030" cy="1089111"/>
            <a:chOff x="2447502" y="1498225"/>
            <a:chExt cx="4007030" cy="1089111"/>
          </a:xfrm>
        </p:grpSpPr>
        <p:pic>
          <p:nvPicPr>
            <p:cNvPr id="35" name="图片 2">
              <a:extLst>
                <a:ext uri="{FF2B5EF4-FFF2-40B4-BE49-F238E27FC236}">
                  <a16:creationId xmlns:a16="http://schemas.microsoft.com/office/drawing/2014/main" id="{7D560D32-387D-CD03-8006-604475B243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627" b="34029"/>
            <a:stretch/>
          </p:blipFill>
          <p:spPr>
            <a:xfrm>
              <a:off x="2447502" y="1498225"/>
              <a:ext cx="4007030" cy="1089111"/>
            </a:xfrm>
            <a:prstGeom prst="rect">
              <a:avLst/>
            </a:prstGeom>
          </p:spPr>
        </p:pic>
        <p:sp>
          <p:nvSpPr>
            <p:cNvPr id="42" name="文本框 18">
              <a:extLst>
                <a:ext uri="{FF2B5EF4-FFF2-40B4-BE49-F238E27FC236}">
                  <a16:creationId xmlns:a16="http://schemas.microsoft.com/office/drawing/2014/main" id="{B0B1F62B-6D4B-EAD1-773D-96807E2E91DD}"/>
                </a:ext>
              </a:extLst>
            </p:cNvPr>
            <p:cNvSpPr txBox="1">
              <a:spLocks noChangeArrowheads="1"/>
            </p:cNvSpPr>
            <p:nvPr/>
          </p:nvSpPr>
          <p:spPr bwMode="auto">
            <a:xfrm>
              <a:off x="2601631" y="202009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16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TRI THỨC KIỂU BÀI</a:t>
              </a:r>
            </a:p>
          </p:txBody>
        </p:sp>
      </p:grpSp>
      <p:grpSp>
        <p:nvGrpSpPr>
          <p:cNvPr id="47" name="Group 46">
            <a:extLst>
              <a:ext uri="{FF2B5EF4-FFF2-40B4-BE49-F238E27FC236}">
                <a16:creationId xmlns:a16="http://schemas.microsoft.com/office/drawing/2014/main" id="{793BC30D-D165-8061-2FCE-29C23BFB6FA7}"/>
              </a:ext>
            </a:extLst>
          </p:cNvPr>
          <p:cNvGrpSpPr/>
          <p:nvPr/>
        </p:nvGrpSpPr>
        <p:grpSpPr>
          <a:xfrm>
            <a:off x="2821999" y="2552566"/>
            <a:ext cx="4007030" cy="984525"/>
            <a:chOff x="2447501" y="2552566"/>
            <a:chExt cx="4007030" cy="984525"/>
          </a:xfrm>
        </p:grpSpPr>
        <p:pic>
          <p:nvPicPr>
            <p:cNvPr id="38" name="图片 2">
              <a:extLst>
                <a:ext uri="{FF2B5EF4-FFF2-40B4-BE49-F238E27FC236}">
                  <a16:creationId xmlns:a16="http://schemas.microsoft.com/office/drawing/2014/main" id="{A7089A79-3023-1989-BFAB-8237510171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43" name="文本框 18">
              <a:extLst>
                <a:ext uri="{FF2B5EF4-FFF2-40B4-BE49-F238E27FC236}">
                  <a16:creationId xmlns:a16="http://schemas.microsoft.com/office/drawing/2014/main" id="{DDF17B78-CE67-3563-D8A6-527CD2026521}"/>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chemeClr val="accent5">
                    <a:lumMod val="50000"/>
                  </a:schemeClr>
                </a:solidFill>
                <a:effectLst/>
                <a:latin typeface=".VnTime"/>
                <a:ea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ED5F1F82-5DC2-0718-8C6D-0193AEB24527}"/>
              </a:ext>
            </a:extLst>
          </p:cNvPr>
          <p:cNvGrpSpPr/>
          <p:nvPr/>
        </p:nvGrpSpPr>
        <p:grpSpPr>
          <a:xfrm>
            <a:off x="2821999" y="3572834"/>
            <a:ext cx="4007030" cy="984525"/>
            <a:chOff x="2447501" y="3572834"/>
            <a:chExt cx="4007030" cy="984525"/>
          </a:xfrm>
        </p:grpSpPr>
        <p:pic>
          <p:nvPicPr>
            <p:cNvPr id="30" name="图片 2">
              <a:extLst>
                <a:ext uri="{FF2B5EF4-FFF2-40B4-BE49-F238E27FC236}">
                  <a16:creationId xmlns:a16="http://schemas.microsoft.com/office/drawing/2014/main" id="{DC504304-EF74-6640-302F-06E185CE6D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44" t="35032" r="-544" b="32624"/>
            <a:stretch/>
          </p:blipFill>
          <p:spPr>
            <a:xfrm>
              <a:off x="2447501" y="3572834"/>
              <a:ext cx="4007030" cy="984525"/>
            </a:xfrm>
            <a:prstGeom prst="rect">
              <a:avLst/>
            </a:prstGeom>
            <a:solidFill>
              <a:srgbClr val="FCF7E3"/>
            </a:solidFill>
          </p:spPr>
        </p:pic>
        <p:sp>
          <p:nvSpPr>
            <p:cNvPr id="44" name="文本框 18">
              <a:extLst>
                <a:ext uri="{FF2B5EF4-FFF2-40B4-BE49-F238E27FC236}">
                  <a16:creationId xmlns:a16="http://schemas.microsoft.com/office/drawing/2014/main" id="{220BFB00-7C10-0313-27A9-B9F3A99AB8D5}"/>
                </a:ext>
              </a:extLst>
            </p:cNvPr>
            <p:cNvSpPr txBox="1">
              <a:spLocks noChangeArrowheads="1"/>
            </p:cNvSpPr>
            <p:nvPr/>
          </p:nvSpPr>
          <p:spPr bwMode="auto">
            <a:xfrm>
              <a:off x="2601630" y="397664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III. HƯỚNG DẪN QUY TRÌNH VIẾT</a:t>
              </a:r>
              <a:endParaRPr lang="en-VN" sz="1600" dirty="0">
                <a:solidFill>
                  <a:schemeClr val="accent5">
                    <a:lumMod val="50000"/>
                  </a:schemeClr>
                </a:solidFill>
                <a:effectLst/>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3417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pic>
        <p:nvPicPr>
          <p:cNvPr id="12" name="图片 11">
            <a:extLst>
              <a:ext uri="{FF2B5EF4-FFF2-40B4-BE49-F238E27FC236}">
                <a16:creationId xmlns:a16="http://schemas.microsoft.com/office/drawing/2014/main" id="{F01EFD92-33AA-4598-83A2-40990318B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6417" y="28358"/>
            <a:ext cx="1327661" cy="1206083"/>
          </a:xfrm>
          <a:prstGeom prst="rect">
            <a:avLst/>
          </a:prstGeom>
        </p:spPr>
      </p:pic>
      <p:grpSp>
        <p:nvGrpSpPr>
          <p:cNvPr id="5" name="Group 4">
            <a:extLst>
              <a:ext uri="{FF2B5EF4-FFF2-40B4-BE49-F238E27FC236}">
                <a16:creationId xmlns:a16="http://schemas.microsoft.com/office/drawing/2014/main" id="{729023D7-8CC9-610E-65C6-E435B796389C}"/>
              </a:ext>
            </a:extLst>
          </p:cNvPr>
          <p:cNvGrpSpPr/>
          <p:nvPr/>
        </p:nvGrpSpPr>
        <p:grpSpPr>
          <a:xfrm>
            <a:off x="-278275" y="1611925"/>
            <a:ext cx="4140220" cy="4140220"/>
            <a:chOff x="-278275" y="1611925"/>
            <a:chExt cx="4140220" cy="4140220"/>
          </a:xfrm>
        </p:grpSpPr>
        <p:pic>
          <p:nvPicPr>
            <p:cNvPr id="24" name="图片 3">
              <a:extLst>
                <a:ext uri="{FF2B5EF4-FFF2-40B4-BE49-F238E27FC236}">
                  <a16:creationId xmlns:a16="http://schemas.microsoft.com/office/drawing/2014/main" id="{E4DFE88F-2130-27EA-0008-56CF278654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275" y="1611925"/>
              <a:ext cx="4140220" cy="4140220"/>
            </a:xfrm>
            <a:prstGeom prst="rect">
              <a:avLst/>
            </a:prstGeom>
          </p:spPr>
        </p:pic>
        <p:sp>
          <p:nvSpPr>
            <p:cNvPr id="25" name="TextBox 24">
              <a:extLst>
                <a:ext uri="{FF2B5EF4-FFF2-40B4-BE49-F238E27FC236}">
                  <a16:creationId xmlns:a16="http://schemas.microsoft.com/office/drawing/2014/main" id="{C0D936A7-769F-7555-B340-5FE36B9FA1F7}"/>
                </a:ext>
              </a:extLst>
            </p:cNvPr>
            <p:cNvSpPr txBox="1"/>
            <p:nvPr/>
          </p:nvSpPr>
          <p:spPr>
            <a:xfrm>
              <a:off x="252032" y="2904993"/>
              <a:ext cx="3079605" cy="1569660"/>
            </a:xfrm>
            <a:prstGeom prst="rect">
              <a:avLst/>
            </a:prstGeom>
            <a:noFill/>
          </p:spPr>
          <p:txBody>
            <a:bodyPr wrap="square">
              <a:spAutoFit/>
            </a:bodyPr>
            <a:lstStyle/>
            <a:p>
              <a:pPr marL="180340" algn="just">
                <a:tabLst>
                  <a:tab pos="90170" algn="l"/>
                  <a:tab pos="18034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r>
                <a:rPr lang="en-US" sz="1600" i="1" dirty="0">
                  <a:solidFill>
                    <a:srgbClr val="000000"/>
                  </a:solidFill>
                  <a:effectLst/>
                  <a:latin typeface="Times New Roman" panose="02020603050405020304" pitchFamily="18" charset="0"/>
                  <a:ea typeface="Times New Roman" panose="02020603050405020304" pitchFamily="18" charset="0"/>
                </a:rPr>
                <a:t>- Để chia sẻ những suy </a:t>
              </a:r>
              <a:r>
                <a:rPr lang="en-US" sz="1600" i="1" dirty="0" err="1" smtClean="0">
                  <a:solidFill>
                    <a:srgbClr val="000000"/>
                  </a:solidFill>
                  <a:effectLst/>
                  <a:latin typeface="Times New Roman" panose="02020603050405020304" pitchFamily="18" charset="0"/>
                  <a:ea typeface="Times New Roman" panose="02020603050405020304" pitchFamily="18" charset="0"/>
                </a:rPr>
                <a:t>nghĩ,cảm</a:t>
              </a:r>
              <a:r>
                <a:rPr lang="en-US" sz="1600" i="1" dirty="0" smtClean="0">
                  <a:solidFill>
                    <a:srgbClr val="000000"/>
                  </a:solidFill>
                  <a:effectLst/>
                  <a:latin typeface="Times New Roman" panose="02020603050405020304" pitchFamily="18" charset="0"/>
                  <a:ea typeface="Times New Roman" panose="02020603050405020304" pitchFamily="18" charset="0"/>
                </a:rPr>
                <a:t> </a:t>
              </a:r>
              <a:r>
                <a:rPr lang="en-US" sz="1600" i="1" dirty="0">
                  <a:solidFill>
                    <a:srgbClr val="000000"/>
                  </a:solidFill>
                  <a:effectLst/>
                  <a:latin typeface="Times New Roman" panose="02020603050405020304" pitchFamily="18" charset="0"/>
                  <a:ea typeface="Times New Roman" panose="02020603050405020304" pitchFamily="18" charset="0"/>
                </a:rPr>
                <a:t>xúc đó em thường </a:t>
              </a:r>
              <a:r>
                <a:rPr lang="en-US" sz="1600" i="1" dirty="0">
                  <a:solidFill>
                    <a:srgbClr val="000000"/>
                  </a:solidFill>
                  <a:latin typeface="Times New Roman" panose="02020603050405020304" pitchFamily="18" charset="0"/>
                  <a:ea typeface="Times New Roman" panose="02020603050405020304" pitchFamily="18" charset="0"/>
                </a:rPr>
                <a:t>làm </a:t>
              </a:r>
              <a:r>
                <a:rPr lang="en-US" sz="1600" i="1" dirty="0">
                  <a:solidFill>
                    <a:srgbClr val="000000"/>
                  </a:solidFill>
                  <a:effectLst/>
                  <a:latin typeface="Times New Roman" panose="02020603050405020304" pitchFamily="18" charset="0"/>
                  <a:ea typeface="Times New Roman" panose="02020603050405020304" pitchFamily="18" charset="0"/>
                </a:rPr>
                <a:t>cách </a:t>
              </a:r>
              <a:r>
                <a:rPr lang="en-US" sz="1600" i="1" dirty="0" smtClean="0">
                  <a:solidFill>
                    <a:srgbClr val="000000"/>
                  </a:solidFill>
                  <a:effectLst/>
                  <a:latin typeface="Times New Roman" panose="02020603050405020304" pitchFamily="18" charset="0"/>
                  <a:ea typeface="Times New Roman" panose="02020603050405020304" pitchFamily="18" charset="0"/>
                </a:rPr>
                <a:t>nào? </a:t>
              </a:r>
              <a:endParaRPr lang="en-VN" sz="1600" dirty="0"/>
            </a:p>
          </p:txBody>
        </p:sp>
      </p:grpSp>
      <p:graphicFrame>
        <p:nvGraphicFramePr>
          <p:cNvPr id="27" name="Table 27">
            <a:extLst>
              <a:ext uri="{FF2B5EF4-FFF2-40B4-BE49-F238E27FC236}">
                <a16:creationId xmlns:a16="http://schemas.microsoft.com/office/drawing/2014/main" id="{5181ECE4-6A7C-85A4-6724-3B1565F4A476}"/>
              </a:ext>
            </a:extLst>
          </p:cNvPr>
          <p:cNvGraphicFramePr>
            <a:graphicFrameLocks noGrp="1"/>
          </p:cNvGraphicFramePr>
          <p:nvPr>
            <p:extLst/>
          </p:nvPr>
        </p:nvGraphicFramePr>
        <p:xfrm>
          <a:off x="3735189" y="1342498"/>
          <a:ext cx="8128000" cy="5045765"/>
        </p:xfrm>
        <a:graphic>
          <a:graphicData uri="http://schemas.openxmlformats.org/drawingml/2006/table">
            <a:tbl>
              <a:tblPr firstRow="1" bandRow="1">
                <a:tableStyleId>{5C22544A-7EE6-4342-B048-85BDC9FD1C3A}</a:tableStyleId>
              </a:tblPr>
              <a:tblGrid>
                <a:gridCol w="1329285">
                  <a:extLst>
                    <a:ext uri="{9D8B030D-6E8A-4147-A177-3AD203B41FA5}">
                      <a16:colId xmlns:a16="http://schemas.microsoft.com/office/drawing/2014/main" val="4149940789"/>
                    </a:ext>
                  </a:extLst>
                </a:gridCol>
                <a:gridCol w="1276415">
                  <a:extLst>
                    <a:ext uri="{9D8B030D-6E8A-4147-A177-3AD203B41FA5}">
                      <a16:colId xmlns:a16="http://schemas.microsoft.com/office/drawing/2014/main" val="1206129232"/>
                    </a:ext>
                  </a:extLst>
                </a:gridCol>
                <a:gridCol w="1157468">
                  <a:extLst>
                    <a:ext uri="{9D8B030D-6E8A-4147-A177-3AD203B41FA5}">
                      <a16:colId xmlns:a16="http://schemas.microsoft.com/office/drawing/2014/main" val="318695391"/>
                    </a:ext>
                  </a:extLst>
                </a:gridCol>
                <a:gridCol w="4364832">
                  <a:extLst>
                    <a:ext uri="{9D8B030D-6E8A-4147-A177-3AD203B41FA5}">
                      <a16:colId xmlns:a16="http://schemas.microsoft.com/office/drawing/2014/main" val="1056925462"/>
                    </a:ext>
                  </a:extLst>
                </a:gridCol>
              </a:tblGrid>
              <a:tr h="665898">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err="1">
                          <a:solidFill>
                            <a:srgbClr val="000000"/>
                          </a:solidFill>
                          <a:effectLst/>
                          <a:latin typeface="Times New Roman" panose="02020603050405020304" pitchFamily="18" charset="0"/>
                          <a:ea typeface="Calibri" panose="020F0502020204030204" pitchFamily="34" charset="0"/>
                        </a:rPr>
                        <a:t>Đoạn</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văn</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ghi</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lại</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cảm</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xúc</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về</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một</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bài</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thơ</a:t>
                      </a:r>
                      <a:r>
                        <a:rPr lang="en-US" sz="1600" b="1" dirty="0">
                          <a:solidFill>
                            <a:srgbClr val="000000"/>
                          </a:solidFill>
                          <a:effectLst/>
                          <a:latin typeface="Times New Roman" panose="02020603050405020304" pitchFamily="18" charset="0"/>
                          <a:ea typeface="Calibri" panose="020F0502020204030204" pitchFamily="34" charset="0"/>
                        </a:rPr>
                        <a:t> </a:t>
                      </a:r>
                      <a:r>
                        <a:rPr lang="en-US" sz="1600" b="1" dirty="0" err="1">
                          <a:solidFill>
                            <a:srgbClr val="000000"/>
                          </a:solidFill>
                          <a:effectLst/>
                          <a:latin typeface="Times New Roman" panose="02020603050405020304" pitchFamily="18" charset="0"/>
                          <a:ea typeface="Calibri" panose="020F0502020204030204" pitchFamily="34" charset="0"/>
                        </a:rPr>
                        <a:t>tự</a:t>
                      </a:r>
                      <a:r>
                        <a:rPr lang="en-US" sz="1600" b="1" dirty="0">
                          <a:solidFill>
                            <a:srgbClr val="000000"/>
                          </a:solidFill>
                          <a:effectLst/>
                          <a:latin typeface="Times New Roman" panose="02020603050405020304" pitchFamily="18" charset="0"/>
                          <a:ea typeface="Calibri" panose="020F0502020204030204" pitchFamily="34" charset="0"/>
                        </a:rPr>
                        <a:t> do</a:t>
                      </a:r>
                      <a:r>
                        <a:rPr lang="en-VN" sz="1600" dirty="0">
                          <a:effectLst/>
                        </a:rPr>
                        <a:t> </a:t>
                      </a:r>
                      <a:endParaRPr lang="en-V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591331"/>
                  </a:ext>
                </a:extLst>
              </a:tr>
              <a:tr h="818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Khái</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niệm</a:t>
                      </a:r>
                      <a:endParaRPr lang="en-VN"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gridSpan="3">
                  <a:txBody>
                    <a:bodyPr/>
                    <a:lstStyle/>
                    <a:p>
                      <a:endParaRPr lang="en-VN" sz="1600" dirty="0">
                        <a:latin typeface="Times New Roman" panose="02020603050405020304" pitchFamily="18" charset="0"/>
                        <a:cs typeface="Times New Roman" panose="02020603050405020304" pitchFamily="18" charset="0"/>
                      </a:endParaRPr>
                    </a:p>
                    <a:p>
                      <a:endParaRPr lang="en-VN"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806258"/>
                  </a:ext>
                </a:extLst>
              </a:tr>
              <a:tr h="760203">
                <a:tc rowSpan="4">
                  <a:txBody>
                    <a:bodyPr/>
                    <a:lstStyle/>
                    <a:p>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cầu</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kiểu</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VN" sz="1600" dirty="0">
                          <a:effectLst/>
                          <a:latin typeface="Times New Roman" panose="02020603050405020304" pitchFamily="18" charset="0"/>
                          <a:cs typeface="Times New Roman" panose="02020603050405020304" pitchFamily="18" charset="0"/>
                        </a:rPr>
                        <a:t> </a:t>
                      </a:r>
                      <a:endParaRPr lang="en-VN"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r>
                        <a:rPr lang="en-US" sz="1400" b="1"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1400" b="1" kern="1200" dirty="0">
                          <a:solidFill>
                            <a:schemeClr val="dk1"/>
                          </a:solidFill>
                          <a:effectLst/>
                          <a:latin typeface="Times New Roman" panose="02020603050405020304" pitchFamily="18" charset="0"/>
                          <a:ea typeface="+mn-ea"/>
                          <a:cs typeface="Times New Roman" panose="02020603050405020304" pitchFamily="18" charset="0"/>
                        </a:rPr>
                        <a:t> dung</a:t>
                      </a:r>
                      <a:r>
                        <a:rPr lang="en-VN" sz="1400" dirty="0">
                          <a:effectLst/>
                          <a:latin typeface="Times New Roman" panose="02020603050405020304" pitchFamily="18" charset="0"/>
                          <a:cs typeface="Times New Roman" panose="02020603050405020304" pitchFamily="18" charset="0"/>
                        </a:rPr>
                        <a:t> </a:t>
                      </a:r>
                      <a:endParaRPr lang="en-VN"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gridSpan="2">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h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8034867"/>
                  </a:ext>
                </a:extLst>
              </a:tr>
              <a:tr h="705261">
                <a:tc v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400" b="1" kern="1200" dirty="0" err="1">
                          <a:solidFill>
                            <a:schemeClr val="dk1"/>
                          </a:solidFill>
                          <a:effectLst/>
                          <a:latin typeface="Times New Roman" panose="02020603050405020304" pitchFamily="18" charset="0"/>
                          <a:ea typeface="+mn-ea"/>
                          <a:cs typeface="Times New Roman" panose="02020603050405020304" pitchFamily="18" charset="0"/>
                        </a:rPr>
                        <a:t>Cấu</a:t>
                      </a:r>
                      <a:r>
                        <a:rPr lang="en-US" sz="1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1" kern="1200" dirty="0" err="1">
                          <a:solidFill>
                            <a:schemeClr val="dk1"/>
                          </a:solidFill>
                          <a:effectLst/>
                          <a:latin typeface="Times New Roman" panose="02020603050405020304" pitchFamily="18" charset="0"/>
                          <a:ea typeface="+mn-ea"/>
                          <a:cs typeface="Times New Roman" panose="02020603050405020304" pitchFamily="18" charset="0"/>
                        </a:rPr>
                        <a:t>trúc</a:t>
                      </a:r>
                      <a:r>
                        <a:rPr lang="en-VN" sz="1400" dirty="0">
                          <a:effectLst/>
                          <a:latin typeface="Times New Roman" panose="02020603050405020304" pitchFamily="18" charset="0"/>
                          <a:cs typeface="Times New Roman" panose="02020603050405020304" pitchFamily="18" charset="0"/>
                        </a:rPr>
                        <a:t> </a:t>
                      </a:r>
                      <a:endParaRPr lang="en-VN" sz="1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extLst>
                  <a:ext uri="{0D108BD9-81ED-4DB2-BD59-A6C34878D82A}">
                    <a16:rowId xmlns:a16="http://schemas.microsoft.com/office/drawing/2014/main" val="3051028175"/>
                  </a:ext>
                </a:extLst>
              </a:tr>
              <a:tr h="976111">
                <a:tc v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Trình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bày</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cảm</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xúc</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suy</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nghĩ</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của</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bản</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thân</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về</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nội</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dung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và</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nghệ</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thuật</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của</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bài</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thơ</a:t>
                      </a:r>
                      <a:endParaRPr lang="en-US" sz="1800" kern="1200" dirty="0">
                        <a:solidFill>
                          <a:srgbClr val="FCF7E3"/>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Làm</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rõ</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cảm</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xúc</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suy</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nghĩ</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bằng</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những</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hình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ảnh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từ</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ngữ</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được</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trích</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từ</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bài</a:t>
                      </a:r>
                      <a:r>
                        <a:rPr lang="en-US" sz="1800" kern="1200" dirty="0">
                          <a:solidFill>
                            <a:srgbClr val="FCF7E3"/>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FCF7E3"/>
                          </a:solidFill>
                          <a:effectLst/>
                          <a:latin typeface="Times New Roman" panose="02020603050405020304" pitchFamily="18" charset="0"/>
                          <a:ea typeface="+mn-ea"/>
                          <a:cs typeface="Times New Roman" panose="02020603050405020304" pitchFamily="18" charset="0"/>
                        </a:rPr>
                        <a:t>thơ</a:t>
                      </a:r>
                      <a:endParaRPr lang="en-VN" sz="1800" dirty="0">
                        <a:solidFill>
                          <a:srgbClr val="FCF7E3"/>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extLst>
                  <a:ext uri="{0D108BD9-81ED-4DB2-BD59-A6C34878D82A}">
                    <a16:rowId xmlns:a16="http://schemas.microsoft.com/office/drawing/2014/main" val="1469442141"/>
                  </a:ext>
                </a:extLst>
              </a:tr>
              <a:tr h="665898">
                <a:tc vMerge="1">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VN"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tc>
                  <a:txBody>
                    <a:bodyPr/>
                    <a:lstStyle/>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7E3"/>
                    </a:solidFill>
                  </a:tcPr>
                </a:tc>
                <a:extLst>
                  <a:ext uri="{0D108BD9-81ED-4DB2-BD59-A6C34878D82A}">
                    <a16:rowId xmlns:a16="http://schemas.microsoft.com/office/drawing/2014/main" val="1097965914"/>
                  </a:ext>
                </a:extLst>
              </a:tr>
            </a:tbl>
          </a:graphicData>
        </a:graphic>
      </p:graphicFrame>
      <p:grpSp>
        <p:nvGrpSpPr>
          <p:cNvPr id="6" name="Group 5">
            <a:extLst>
              <a:ext uri="{FF2B5EF4-FFF2-40B4-BE49-F238E27FC236}">
                <a16:creationId xmlns:a16="http://schemas.microsoft.com/office/drawing/2014/main" id="{70956075-0D7B-6D59-B443-82A56CCE2C7D}"/>
              </a:ext>
            </a:extLst>
          </p:cNvPr>
          <p:cNvGrpSpPr/>
          <p:nvPr/>
        </p:nvGrpSpPr>
        <p:grpSpPr>
          <a:xfrm>
            <a:off x="33793" y="16744"/>
            <a:ext cx="4007030" cy="1089111"/>
            <a:chOff x="2447502" y="1498225"/>
            <a:chExt cx="4007030" cy="1089111"/>
          </a:xfrm>
        </p:grpSpPr>
        <p:pic>
          <p:nvPicPr>
            <p:cNvPr id="7" name="图片 2">
              <a:extLst>
                <a:ext uri="{FF2B5EF4-FFF2-40B4-BE49-F238E27FC236}">
                  <a16:creationId xmlns:a16="http://schemas.microsoft.com/office/drawing/2014/main" id="{C8407804-AB8D-2317-0C59-042E1F68287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3627" b="34029"/>
            <a:stretch/>
          </p:blipFill>
          <p:spPr>
            <a:xfrm>
              <a:off x="2447502" y="1498225"/>
              <a:ext cx="4007030" cy="1089111"/>
            </a:xfrm>
            <a:prstGeom prst="rect">
              <a:avLst/>
            </a:prstGeom>
          </p:spPr>
        </p:pic>
        <p:sp>
          <p:nvSpPr>
            <p:cNvPr id="8" name="文本框 18">
              <a:extLst>
                <a:ext uri="{FF2B5EF4-FFF2-40B4-BE49-F238E27FC236}">
                  <a16:creationId xmlns:a16="http://schemas.microsoft.com/office/drawing/2014/main" id="{EBB551BF-AB67-0653-0034-08FCB2174D99}"/>
                </a:ext>
              </a:extLst>
            </p:cNvPr>
            <p:cNvSpPr txBox="1">
              <a:spLocks noChangeArrowheads="1"/>
            </p:cNvSpPr>
            <p:nvPr/>
          </p:nvSpPr>
          <p:spPr bwMode="auto">
            <a:xfrm>
              <a:off x="2601631" y="202009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TRI THỨC KIỂU BÀI</a:t>
              </a:r>
            </a:p>
          </p:txBody>
        </p:sp>
      </p:grpSp>
      <p:sp>
        <p:nvSpPr>
          <p:cNvPr id="10" name="TextBox 9">
            <a:extLst>
              <a:ext uri="{FF2B5EF4-FFF2-40B4-BE49-F238E27FC236}">
                <a16:creationId xmlns:a16="http://schemas.microsoft.com/office/drawing/2014/main" id="{58BB8CC6-B2DF-6E88-88A3-758212120043}"/>
              </a:ext>
            </a:extLst>
          </p:cNvPr>
          <p:cNvSpPr txBox="1"/>
          <p:nvPr/>
        </p:nvSpPr>
        <p:spPr>
          <a:xfrm>
            <a:off x="5099610" y="2268379"/>
            <a:ext cx="6688282" cy="338554"/>
          </a:xfrm>
          <a:prstGeom prst="rect">
            <a:avLst/>
          </a:prstGeom>
          <a:noFill/>
        </p:spPr>
        <p:txBody>
          <a:bodyPr wrap="square">
            <a:spAutoFit/>
          </a:bodyPr>
          <a:lstStyle/>
          <a:p>
            <a:r>
              <a:rPr lang="en-US" sz="1600" dirty="0" err="1">
                <a:solidFill>
                  <a:srgbClr val="000000"/>
                </a:solidFill>
                <a:effectLst/>
                <a:latin typeface="Times New Roman" panose="02020603050405020304" pitchFamily="18" charset="0"/>
                <a:ea typeface="Calibri" panose="020F0502020204030204" pitchFamily="34" charset="0"/>
              </a:rPr>
              <a:t>Là</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đoạn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văn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thể</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hiện</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cảm</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xúc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suy</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nghĩ</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của</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người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đọc</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về</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một</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bài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thơ</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tự</a:t>
            </a:r>
            <a:r>
              <a:rPr lang="en-US" sz="1600" dirty="0">
                <a:solidFill>
                  <a:srgbClr val="000000"/>
                </a:solidFill>
                <a:effectLst/>
                <a:latin typeface="Times New Roman" panose="02020603050405020304" pitchFamily="18" charset="0"/>
                <a:ea typeface="Calibri" panose="020F0502020204030204" pitchFamily="34" charset="0"/>
              </a:rPr>
              <a:t> do</a:t>
            </a:r>
            <a:r>
              <a:rPr lang="en-VN" sz="1600" dirty="0">
                <a:effectLst/>
              </a:rPr>
              <a:t> </a:t>
            </a:r>
            <a:endParaRPr lang="en-VN" sz="1600" dirty="0"/>
          </a:p>
        </p:txBody>
      </p:sp>
      <p:sp>
        <p:nvSpPr>
          <p:cNvPr id="14" name="TextBox 13">
            <a:extLst>
              <a:ext uri="{FF2B5EF4-FFF2-40B4-BE49-F238E27FC236}">
                <a16:creationId xmlns:a16="http://schemas.microsoft.com/office/drawing/2014/main" id="{568E0442-FFDE-D9D3-C3AC-D6014383CDBF}"/>
              </a:ext>
            </a:extLst>
          </p:cNvPr>
          <p:cNvSpPr txBox="1"/>
          <p:nvPr/>
        </p:nvSpPr>
        <p:spPr>
          <a:xfrm>
            <a:off x="6359237" y="3033493"/>
            <a:ext cx="5318954" cy="338554"/>
          </a:xfrm>
          <a:prstGeom prst="rect">
            <a:avLst/>
          </a:prstGeom>
          <a:noFill/>
        </p:spPr>
        <p:txBody>
          <a:bodyPr wrap="square">
            <a:spAutoFit/>
          </a:bodyPr>
          <a:lstStyle/>
          <a:p>
            <a:r>
              <a:rPr lang="en-US" sz="1600" dirty="0" err="1">
                <a:solidFill>
                  <a:srgbClr val="000000"/>
                </a:solidFill>
                <a:effectLst/>
                <a:latin typeface="Times New Roman" panose="02020603050405020304" pitchFamily="18" charset="0"/>
                <a:ea typeface="Calibri" panose="020F0502020204030204" pitchFamily="34" charset="0"/>
              </a:rPr>
              <a:t>Trình</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bày</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cảm</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nghĩ</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của</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người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viết</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về</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một</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bài</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thơ</a:t>
            </a:r>
            <a:r>
              <a:rPr lang="en-US" sz="1600" dirty="0">
                <a:solidFill>
                  <a:srgbClr val="000000"/>
                </a:solidFill>
                <a:effectLst/>
                <a:latin typeface="Times New Roman" panose="02020603050405020304" pitchFamily="18" charset="0"/>
                <a:ea typeface="Calibri" panose="020F0502020204030204" pitchFamily="34" charset="0"/>
              </a:rPr>
              <a:t> </a:t>
            </a:r>
            <a:r>
              <a:rPr lang="en-US" sz="1600" dirty="0" err="1">
                <a:solidFill>
                  <a:srgbClr val="000000"/>
                </a:solidFill>
                <a:effectLst/>
                <a:latin typeface="Times New Roman" panose="02020603050405020304" pitchFamily="18" charset="0"/>
                <a:ea typeface="Calibri" panose="020F0502020204030204" pitchFamily="34" charset="0"/>
              </a:rPr>
              <a:t>tự</a:t>
            </a:r>
            <a:r>
              <a:rPr lang="en-US" sz="1600" dirty="0">
                <a:solidFill>
                  <a:srgbClr val="000000"/>
                </a:solidFill>
                <a:effectLst/>
                <a:latin typeface="Times New Roman" panose="02020603050405020304" pitchFamily="18" charset="0"/>
                <a:ea typeface="Calibri" panose="020F0502020204030204" pitchFamily="34" charset="0"/>
              </a:rPr>
              <a:t> do</a:t>
            </a:r>
            <a:endParaRPr lang="en-US" sz="1600" dirty="0"/>
          </a:p>
        </p:txBody>
      </p:sp>
      <p:sp>
        <p:nvSpPr>
          <p:cNvPr id="15" name="TextBox 14">
            <a:extLst>
              <a:ext uri="{FF2B5EF4-FFF2-40B4-BE49-F238E27FC236}">
                <a16:creationId xmlns:a16="http://schemas.microsoft.com/office/drawing/2014/main" id="{DE0D0660-679E-55EC-6365-DB8D0C597FD6}"/>
              </a:ext>
            </a:extLst>
          </p:cNvPr>
          <p:cNvSpPr txBox="1"/>
          <p:nvPr/>
        </p:nvSpPr>
        <p:spPr>
          <a:xfrm>
            <a:off x="6299904" y="3829050"/>
            <a:ext cx="1296266" cy="369332"/>
          </a:xfrm>
          <a:prstGeom prst="rect">
            <a:avLst/>
          </a:prstGeom>
          <a:noFill/>
        </p:spPr>
        <p:txBody>
          <a:bodyPr wrap="square">
            <a:spAutoFit/>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đoạn</a:t>
            </a:r>
            <a:endParaRPr lang="en-VN"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9E2ACB4-361D-142B-762C-04AF621A5787}"/>
              </a:ext>
            </a:extLst>
          </p:cNvPr>
          <p:cNvSpPr txBox="1"/>
          <p:nvPr/>
        </p:nvSpPr>
        <p:spPr>
          <a:xfrm>
            <a:off x="6299904" y="4896236"/>
            <a:ext cx="1472287" cy="369332"/>
          </a:xfrm>
          <a:prstGeom prst="rect">
            <a:avLst/>
          </a:prstGeom>
          <a:noFill/>
        </p:spPr>
        <p:txBody>
          <a:bodyPr wrap="square">
            <a:spAutoFit/>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đoạn</a:t>
            </a:r>
            <a:endParaRPr lang="en-VN"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ECB1F3-6961-3B2D-C43F-31C36036211F}"/>
              </a:ext>
            </a:extLst>
          </p:cNvPr>
          <p:cNvSpPr txBox="1"/>
          <p:nvPr/>
        </p:nvSpPr>
        <p:spPr>
          <a:xfrm>
            <a:off x="6299904" y="5817970"/>
            <a:ext cx="1296266" cy="369332"/>
          </a:xfrm>
          <a:prstGeom prst="rect">
            <a:avLst/>
          </a:prstGeom>
          <a:noFill/>
        </p:spPr>
        <p:txBody>
          <a:bodyPr wrap="square">
            <a:spAutoFit/>
          </a:bodyPr>
          <a:lstStyle/>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đoạn</a:t>
            </a:r>
            <a:endParaRPr lang="en-US" dirty="0"/>
          </a:p>
        </p:txBody>
      </p:sp>
      <p:sp>
        <p:nvSpPr>
          <p:cNvPr id="19" name="TextBox 18">
            <a:extLst>
              <a:ext uri="{FF2B5EF4-FFF2-40B4-BE49-F238E27FC236}">
                <a16:creationId xmlns:a16="http://schemas.microsoft.com/office/drawing/2014/main" id="{9CADE8D4-9E6B-B866-203F-EC0F7F868A3C}"/>
              </a:ext>
            </a:extLst>
          </p:cNvPr>
          <p:cNvSpPr txBox="1"/>
          <p:nvPr/>
        </p:nvSpPr>
        <p:spPr>
          <a:xfrm>
            <a:off x="7596170" y="3532814"/>
            <a:ext cx="4191722" cy="919739"/>
          </a:xfrm>
          <a:prstGeom prst="rect">
            <a:avLst/>
          </a:prstGeom>
          <a:noFill/>
        </p:spPr>
        <p:txBody>
          <a:bodyPr wrap="square">
            <a:spAutoFit/>
          </a:bodyPr>
          <a:lstStyle/>
          <a:p>
            <a:pPr algn="just">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p>
        </p:txBody>
      </p:sp>
      <p:sp>
        <p:nvSpPr>
          <p:cNvPr id="21" name="TextBox 20">
            <a:extLst>
              <a:ext uri="{FF2B5EF4-FFF2-40B4-BE49-F238E27FC236}">
                <a16:creationId xmlns:a16="http://schemas.microsoft.com/office/drawing/2014/main" id="{FC1E02AD-2D59-AF20-312E-FD7045C72DA4}"/>
              </a:ext>
            </a:extLst>
          </p:cNvPr>
          <p:cNvSpPr txBox="1"/>
          <p:nvPr/>
        </p:nvSpPr>
        <p:spPr>
          <a:xfrm>
            <a:off x="7521317" y="4474653"/>
            <a:ext cx="4341428" cy="1077218"/>
          </a:xfrm>
          <a:prstGeom prst="rect">
            <a:avLst/>
          </a:prstGeom>
          <a:noFill/>
        </p:spPr>
        <p:txBody>
          <a:bodyPr wrap="square">
            <a:spAutoFit/>
          </a:bodyPr>
          <a:lstStyle/>
          <a:p>
            <a:pPr algn="just"/>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Trình</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bày</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cảm</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xúc</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suy</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nghĩ</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của</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bản</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thân</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về</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nội</a:t>
            </a:r>
            <a:r>
              <a:rPr lang="en-US" sz="1600" kern="1200" dirty="0">
                <a:solidFill>
                  <a:schemeClr val="dk1"/>
                </a:solidFill>
                <a:effectLst/>
                <a:latin typeface="Times New Roman" panose="02020603050405020304" pitchFamily="18" charset="0"/>
                <a:cs typeface="Times New Roman" panose="02020603050405020304" pitchFamily="18" charset="0"/>
              </a:rPr>
              <a:t> dung </a:t>
            </a:r>
            <a:r>
              <a:rPr lang="en-US" sz="1600" kern="1200" dirty="0" err="1">
                <a:solidFill>
                  <a:schemeClr val="dk1"/>
                </a:solidFill>
                <a:effectLst/>
                <a:latin typeface="Times New Roman" panose="02020603050405020304" pitchFamily="18" charset="0"/>
                <a:cs typeface="Times New Roman" panose="02020603050405020304" pitchFamily="18" charset="0"/>
              </a:rPr>
              <a:t>và</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nghệ</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thuật</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của</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bài</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thơ</a:t>
            </a:r>
            <a:endParaRPr lang="en-US" sz="1600" kern="1200" dirty="0">
              <a:solidFill>
                <a:schemeClr val="dk1"/>
              </a:solidFill>
              <a:effectLst/>
              <a:latin typeface="Times New Roman" panose="02020603050405020304" pitchFamily="18" charset="0"/>
              <a:cs typeface="Times New Roman" panose="02020603050405020304" pitchFamily="18" charset="0"/>
            </a:endParaRPr>
          </a:p>
          <a:p>
            <a:pPr algn="just"/>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Làm</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rõ</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cảm</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xúc</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suy</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nghĩ</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bằng</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những</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hình</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ảnh</a:t>
            </a:r>
            <a:r>
              <a:rPr lang="en-US" sz="1600" kern="1200" dirty="0">
                <a:solidFill>
                  <a:schemeClr val="dk1"/>
                </a:solidFill>
                <a:effectLst/>
                <a:latin typeface="Times New Roman" panose="02020603050405020304" pitchFamily="18" charset="0"/>
                <a:cs typeface="Times New Roman" panose="02020603050405020304" pitchFamily="18" charset="0"/>
              </a:rPr>
              <a:t> , </a:t>
            </a:r>
            <a:r>
              <a:rPr lang="en-US" sz="1600" kern="1200" dirty="0" err="1">
                <a:solidFill>
                  <a:schemeClr val="dk1"/>
                </a:solidFill>
                <a:effectLst/>
                <a:latin typeface="Times New Roman" panose="02020603050405020304" pitchFamily="18" charset="0"/>
                <a:cs typeface="Times New Roman" panose="02020603050405020304" pitchFamily="18" charset="0"/>
              </a:rPr>
              <a:t>từ</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ngữ</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được</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trích</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từ</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bài</a:t>
            </a:r>
            <a:r>
              <a:rPr lang="en-US" sz="1600" kern="1200" dirty="0">
                <a:solidFill>
                  <a:schemeClr val="dk1"/>
                </a:solidFill>
                <a:effectLst/>
                <a:latin typeface="Times New Roman" panose="02020603050405020304" pitchFamily="18" charset="0"/>
                <a:cs typeface="Times New Roman" panose="02020603050405020304" pitchFamily="18" charset="0"/>
              </a:rPr>
              <a:t> </a:t>
            </a:r>
            <a:r>
              <a:rPr lang="en-US" sz="1600" kern="1200" dirty="0" err="1">
                <a:solidFill>
                  <a:schemeClr val="dk1"/>
                </a:solidFill>
                <a:effectLst/>
                <a:latin typeface="Times New Roman" panose="02020603050405020304" pitchFamily="18" charset="0"/>
                <a:cs typeface="Times New Roman" panose="02020603050405020304" pitchFamily="18" charset="0"/>
              </a:rPr>
              <a:t>thơ</a:t>
            </a:r>
            <a:endParaRPr lang="en-VN"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1E89777-D6F3-FD82-71A8-A709DCE45B5C}"/>
              </a:ext>
            </a:extLst>
          </p:cNvPr>
          <p:cNvSpPr txBox="1"/>
          <p:nvPr/>
        </p:nvSpPr>
        <p:spPr>
          <a:xfrm>
            <a:off x="7520873" y="5654350"/>
            <a:ext cx="4267019" cy="635943"/>
          </a:xfrm>
          <a:prstGeom prst="rect">
            <a:avLst/>
          </a:prstGeom>
          <a:noFill/>
        </p:spPr>
        <p:txBody>
          <a:bodyPr wrap="square">
            <a:spAutoFit/>
          </a:bodyPr>
          <a:lstStyle/>
          <a:p>
            <a:pPr>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68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C9000-EBCC-FF05-B86B-A29DC1C86B30}"/>
              </a:ext>
            </a:extLst>
          </p:cNvPr>
          <p:cNvSpPr txBox="1"/>
          <p:nvPr/>
        </p:nvSpPr>
        <p:spPr>
          <a:xfrm>
            <a:off x="330775" y="1082966"/>
            <a:ext cx="11452253" cy="2062103"/>
          </a:xfrm>
          <a:prstGeom prst="rect">
            <a:avLst/>
          </a:prstGeom>
          <a:noFill/>
        </p:spPr>
        <p:txBody>
          <a:bodyPr wrap="square">
            <a:spAutoFit/>
          </a:bodyPr>
          <a:lstStyle/>
          <a:p>
            <a:pPr algn="just"/>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cằn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vang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A6D34CE-BFA8-1C67-4C36-9ADB06F783D5}"/>
              </a:ext>
            </a:extLst>
          </p:cNvPr>
          <p:cNvGrpSpPr/>
          <p:nvPr/>
        </p:nvGrpSpPr>
        <p:grpSpPr>
          <a:xfrm>
            <a:off x="136672" y="3746"/>
            <a:ext cx="4007030" cy="984525"/>
            <a:chOff x="2447501" y="2552566"/>
            <a:chExt cx="4007030" cy="984525"/>
          </a:xfrm>
        </p:grpSpPr>
        <p:pic>
          <p:nvPicPr>
            <p:cNvPr id="7" name="图片 2">
              <a:extLst>
                <a:ext uri="{FF2B5EF4-FFF2-40B4-BE49-F238E27FC236}">
                  <a16:creationId xmlns:a16="http://schemas.microsoft.com/office/drawing/2014/main" id="{56698D1C-F914-7182-0F33-AEDB2FFC6A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9" name="文本框 18">
              <a:extLst>
                <a:ext uri="{FF2B5EF4-FFF2-40B4-BE49-F238E27FC236}">
                  <a16:creationId xmlns:a16="http://schemas.microsoft.com/office/drawing/2014/main" id="{95E7B82A-1372-00EA-AC87-E0ED8458B23C}"/>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pic>
        <p:nvPicPr>
          <p:cNvPr id="10" name="图片 10">
            <a:extLst>
              <a:ext uri="{FF2B5EF4-FFF2-40B4-BE49-F238E27FC236}">
                <a16:creationId xmlns:a16="http://schemas.microsoft.com/office/drawing/2014/main" id="{8F63B75D-F04B-0126-12BF-E54F7F5FECD6}"/>
              </a:ext>
            </a:extLst>
          </p:cNvPr>
          <p:cNvPicPr>
            <a:picLocks noChangeAspect="1"/>
          </p:cNvPicPr>
          <p:nvPr/>
        </p:nvPicPr>
        <p:blipFill rotWithShape="1">
          <a:blip r:embed="rId3" cstate="screen">
            <a:alphaModFix amt="54000"/>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graphicFrame>
        <p:nvGraphicFramePr>
          <p:cNvPr id="11" name="Table 10">
            <a:extLst>
              <a:ext uri="{FF2B5EF4-FFF2-40B4-BE49-F238E27FC236}">
                <a16:creationId xmlns:a16="http://schemas.microsoft.com/office/drawing/2014/main" id="{CB80E226-0080-A5C7-769D-91FE8534FEBC}"/>
              </a:ext>
            </a:extLst>
          </p:cNvPr>
          <p:cNvGraphicFramePr>
            <a:graphicFrameLocks noGrp="1"/>
          </p:cNvGraphicFramePr>
          <p:nvPr>
            <p:extLst/>
          </p:nvPr>
        </p:nvGraphicFramePr>
        <p:xfrm>
          <a:off x="897346" y="3429000"/>
          <a:ext cx="10397308" cy="3200709"/>
        </p:xfrm>
        <a:graphic>
          <a:graphicData uri="http://schemas.openxmlformats.org/drawingml/2006/table">
            <a:tbl>
              <a:tblPr firstRow="1" firstCol="1" bandRow="1">
                <a:tableStyleId>{5C22544A-7EE6-4342-B048-85BDC9FD1C3A}</a:tableStyleId>
              </a:tblPr>
              <a:tblGrid>
                <a:gridCol w="2981420">
                  <a:extLst>
                    <a:ext uri="{9D8B030D-6E8A-4147-A177-3AD203B41FA5}">
                      <a16:colId xmlns:a16="http://schemas.microsoft.com/office/drawing/2014/main" val="252250309"/>
                    </a:ext>
                  </a:extLst>
                </a:gridCol>
                <a:gridCol w="3707944">
                  <a:extLst>
                    <a:ext uri="{9D8B030D-6E8A-4147-A177-3AD203B41FA5}">
                      <a16:colId xmlns:a16="http://schemas.microsoft.com/office/drawing/2014/main" val="3598550046"/>
                    </a:ext>
                  </a:extLst>
                </a:gridCol>
                <a:gridCol w="3707944">
                  <a:extLst>
                    <a:ext uri="{9D8B030D-6E8A-4147-A177-3AD203B41FA5}">
                      <a16:colId xmlns:a16="http://schemas.microsoft.com/office/drawing/2014/main" val="3576574010"/>
                    </a:ext>
                  </a:extLst>
                </a:gridCol>
              </a:tblGrid>
              <a:tr h="349488">
                <a:tc gridSpan="3">
                  <a:txBody>
                    <a:bodyPr/>
                    <a:lstStyle/>
                    <a:p>
                      <a:pPr algn="ct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Đoạn văn chia sẻ cảm nghĩ về bài thơ “ Lời con”</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451026973"/>
                  </a:ext>
                </a:extLst>
              </a:tr>
              <a:tr h="349488">
                <a:tc gridSpan="2">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Nội</a:t>
                      </a:r>
                      <a:r>
                        <a:rPr lang="en-US" sz="1600" dirty="0">
                          <a:solidFill>
                            <a:schemeClr val="tx1"/>
                          </a:solidFill>
                          <a:effectLst/>
                          <a:latin typeface="Times New Roman" panose="02020603050405020304" pitchFamily="18" charset="0"/>
                          <a:cs typeface="Times New Roman" panose="02020603050405020304" pitchFamily="18" charset="0"/>
                        </a:rPr>
                        <a:t> dung </a:t>
                      </a:r>
                      <a:r>
                        <a:rPr lang="en-US" sz="1600" dirty="0" err="1">
                          <a:solidFill>
                            <a:schemeClr val="tx1"/>
                          </a:solidFill>
                          <a:effectLst/>
                          <a:latin typeface="Times New Roman" panose="02020603050405020304" pitchFamily="18" charset="0"/>
                          <a:cs typeface="Times New Roman" panose="02020603050405020304" pitchFamily="18" charset="0"/>
                        </a:rPr>
                        <a:t>yêu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cầu</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gn="ctr">
                        <a:lnSpc>
                          <a:spcPct val="115000"/>
                        </a:lnSpc>
                      </a:pP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thể</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hiện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5990286"/>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1. Để chia sẻ tình cảm, tác giả sử dụng ngôi thứ mấy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4864904"/>
                  </a:ext>
                </a:extLst>
              </a:tr>
              <a:tr h="349488">
                <a:tc row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2. Xác định câu chủ đề</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chủ</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588938"/>
                  </a:ext>
                </a:extLst>
              </a:tr>
              <a:tr h="404805">
                <a:tc v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Câu kết đoạn</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265823"/>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3. Tóm tắt phần thân đoạn</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8949520"/>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4. Cảm xúc và suy nghĩ được thể hiện như thế nào trong đoạn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893577"/>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5. Cảm nghĩ của người viết được thể hiện qua những câu văn nào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045561"/>
                  </a:ext>
                </a:extLst>
              </a:tr>
              <a:tr h="349488">
                <a:tc grid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6. Các phép liên kết được sử dụng trong đọan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5705294"/>
                  </a:ext>
                </a:extLst>
              </a:tr>
            </a:tbl>
          </a:graphicData>
        </a:graphic>
      </p:graphicFrame>
    </p:spTree>
    <p:extLst>
      <p:ext uri="{BB962C8B-B14F-4D97-AF65-F5344CB8AC3E}">
        <p14:creationId xmlns:p14="http://schemas.microsoft.com/office/powerpoint/2010/main" val="1599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AD8BC3DF-495B-F605-AECF-8AA21979B890}"/>
              </a:ext>
            </a:extLst>
          </p:cNvPr>
          <p:cNvPicPr>
            <a:picLocks noChangeAspect="1"/>
          </p:cNvPicPr>
          <p:nvPr/>
        </p:nvPicPr>
        <p:blipFill rotWithShape="1">
          <a:blip r:embed="rId2" cstate="screen">
            <a:alphaModFix amt="54000"/>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grpSp>
        <p:nvGrpSpPr>
          <p:cNvPr id="7" name="Group 6">
            <a:extLst>
              <a:ext uri="{FF2B5EF4-FFF2-40B4-BE49-F238E27FC236}">
                <a16:creationId xmlns:a16="http://schemas.microsoft.com/office/drawing/2014/main" id="{3C2819C8-6CE5-E1B4-0E70-AE8B5A34A4A8}"/>
              </a:ext>
            </a:extLst>
          </p:cNvPr>
          <p:cNvGrpSpPr/>
          <p:nvPr/>
        </p:nvGrpSpPr>
        <p:grpSpPr>
          <a:xfrm>
            <a:off x="136672" y="3746"/>
            <a:ext cx="4007030" cy="984525"/>
            <a:chOff x="2447501" y="2552566"/>
            <a:chExt cx="4007030" cy="984525"/>
          </a:xfrm>
        </p:grpSpPr>
        <p:pic>
          <p:nvPicPr>
            <p:cNvPr id="8" name="图片 2">
              <a:extLst>
                <a:ext uri="{FF2B5EF4-FFF2-40B4-BE49-F238E27FC236}">
                  <a16:creationId xmlns:a16="http://schemas.microsoft.com/office/drawing/2014/main" id="{005918C0-AF68-AB7F-098B-69EEADCF0D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9" name="文本框 18">
              <a:extLst>
                <a:ext uri="{FF2B5EF4-FFF2-40B4-BE49-F238E27FC236}">
                  <a16:creationId xmlns:a16="http://schemas.microsoft.com/office/drawing/2014/main" id="{D7870D58-55F3-CCE2-A0C7-31ECBB2BC3BE}"/>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8D9FC67A-9368-190F-352D-0D0E6AACD886}"/>
              </a:ext>
            </a:extLst>
          </p:cNvPr>
          <p:cNvGrpSpPr/>
          <p:nvPr/>
        </p:nvGrpSpPr>
        <p:grpSpPr>
          <a:xfrm>
            <a:off x="8048300" y="138896"/>
            <a:ext cx="4007029" cy="6290925"/>
            <a:chOff x="8048300" y="138896"/>
            <a:chExt cx="4007029" cy="6290925"/>
          </a:xfrm>
        </p:grpSpPr>
        <p:sp>
          <p:nvSpPr>
            <p:cNvPr id="13" name="Rectangle: Rounded Corners 12">
              <a:extLst>
                <a:ext uri="{FF2B5EF4-FFF2-40B4-BE49-F238E27FC236}">
                  <a16:creationId xmlns:a16="http://schemas.microsoft.com/office/drawing/2014/main" id="{649E4EA0-51F1-BA8A-10A7-65BE66E68C28}"/>
                </a:ext>
              </a:extLst>
            </p:cNvPr>
            <p:cNvSpPr/>
            <p:nvPr/>
          </p:nvSpPr>
          <p:spPr>
            <a:xfrm>
              <a:off x="8048300" y="138896"/>
              <a:ext cx="4007028" cy="6290925"/>
            </a:xfrm>
            <a:prstGeom prst="roundRect">
              <a:avLst>
                <a:gd name="adj" fmla="val 3668"/>
              </a:avLst>
            </a:prstGeom>
            <a:noFill/>
            <a:ln w="127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21C8CB-F660-2E3B-0D5A-7E67B5064F36}"/>
                </a:ext>
              </a:extLst>
            </p:cNvPr>
            <p:cNvSpPr txBox="1"/>
            <p:nvPr/>
          </p:nvSpPr>
          <p:spPr>
            <a:xfrm>
              <a:off x="8048300" y="428178"/>
              <a:ext cx="4007029" cy="6001643"/>
            </a:xfrm>
            <a:prstGeom prst="rect">
              <a:avLst/>
            </a:prstGeom>
            <a:noFill/>
          </p:spPr>
          <p:txBody>
            <a:bodyPr wrap="square">
              <a:spAutoFit/>
            </a:bodyPr>
            <a:lstStyle/>
            <a:p>
              <a:pPr algn="just"/>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cằn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vang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aphicFrame>
        <p:nvGraphicFramePr>
          <p:cNvPr id="12" name="Table 11">
            <a:extLst>
              <a:ext uri="{FF2B5EF4-FFF2-40B4-BE49-F238E27FC236}">
                <a16:creationId xmlns:a16="http://schemas.microsoft.com/office/drawing/2014/main" id="{8D88EA76-F214-865D-74D6-2EF3D2A1468A}"/>
              </a:ext>
            </a:extLst>
          </p:cNvPr>
          <p:cNvGraphicFramePr>
            <a:graphicFrameLocks noGrp="1"/>
          </p:cNvGraphicFramePr>
          <p:nvPr>
            <p:extLst/>
          </p:nvPr>
        </p:nvGraphicFramePr>
        <p:xfrm>
          <a:off x="46741" y="1104496"/>
          <a:ext cx="7777745" cy="4925914"/>
        </p:xfrm>
        <a:graphic>
          <a:graphicData uri="http://schemas.openxmlformats.org/drawingml/2006/table">
            <a:tbl>
              <a:tblPr firstRow="1" firstCol="1" bandRow="1">
                <a:tableStyleId>{5C22544A-7EE6-4342-B048-85BDC9FD1C3A}</a:tableStyleId>
              </a:tblPr>
              <a:tblGrid>
                <a:gridCol w="794854">
                  <a:extLst>
                    <a:ext uri="{9D8B030D-6E8A-4147-A177-3AD203B41FA5}">
                      <a16:colId xmlns:a16="http://schemas.microsoft.com/office/drawing/2014/main" val="568162533"/>
                    </a:ext>
                  </a:extLst>
                </a:gridCol>
                <a:gridCol w="1693693">
                  <a:extLst>
                    <a:ext uri="{9D8B030D-6E8A-4147-A177-3AD203B41FA5}">
                      <a16:colId xmlns:a16="http://schemas.microsoft.com/office/drawing/2014/main" val="1664717462"/>
                    </a:ext>
                  </a:extLst>
                </a:gridCol>
                <a:gridCol w="5289198">
                  <a:extLst>
                    <a:ext uri="{9D8B030D-6E8A-4147-A177-3AD203B41FA5}">
                      <a16:colId xmlns:a16="http://schemas.microsoft.com/office/drawing/2014/main" val="1738129212"/>
                    </a:ext>
                  </a:extLst>
                </a:gridCol>
              </a:tblGrid>
              <a:tr h="427489">
                <a:tc gridSpan="3">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r>
                        <a:rPr lang="en-US" sz="1600" dirty="0">
                          <a:solidFill>
                            <a:schemeClr val="tx1"/>
                          </a:solidFill>
                          <a:effectLst/>
                          <a:latin typeface="Times New Roman" panose="02020603050405020304" pitchFamily="18" charset="0"/>
                          <a:cs typeface="Times New Roman" panose="02020603050405020304" pitchFamily="18" charset="0"/>
                        </a:rPr>
                        <a:t> chia </a:t>
                      </a:r>
                      <a:r>
                        <a:rPr lang="en-US" sz="1600" dirty="0" err="1">
                          <a:solidFill>
                            <a:schemeClr val="tx1"/>
                          </a:solidFill>
                          <a:effectLst/>
                          <a:latin typeface="Times New Roman" panose="02020603050405020304" pitchFamily="18" charset="0"/>
                          <a:cs typeface="Times New Roman" panose="02020603050405020304" pitchFamily="18" charset="0"/>
                        </a:rPr>
                        <a:t>sẻ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Lời</a:t>
                      </a:r>
                      <a:r>
                        <a:rPr lang="en-US" sz="1600" dirty="0">
                          <a:solidFill>
                            <a:schemeClr val="tx1"/>
                          </a:solidFill>
                          <a:effectLst/>
                          <a:latin typeface="Times New Roman" panose="02020603050405020304" pitchFamily="18" charset="0"/>
                          <a:cs typeface="Times New Roman" panose="02020603050405020304" pitchFamily="18" charset="0"/>
                        </a:rPr>
                        <a:t> con”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355605354"/>
                  </a:ext>
                </a:extLst>
              </a:tr>
              <a:tr h="427489">
                <a:tc gridSpan="2">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Nội</a:t>
                      </a:r>
                      <a:r>
                        <a:rPr lang="en-US" sz="1600" dirty="0">
                          <a:solidFill>
                            <a:schemeClr val="tx1"/>
                          </a:solidFill>
                          <a:effectLst/>
                          <a:latin typeface="Times New Roman" panose="02020603050405020304" pitchFamily="18" charset="0"/>
                          <a:cs typeface="Times New Roman" panose="02020603050405020304" pitchFamily="18" charset="0"/>
                        </a:rPr>
                        <a:t> dung </a:t>
                      </a:r>
                      <a:r>
                        <a:rPr lang="en-US" sz="1600" dirty="0" err="1">
                          <a:solidFill>
                            <a:schemeClr val="tx1"/>
                          </a:solidFill>
                          <a:effectLst/>
                          <a:latin typeface="Times New Roman" panose="02020603050405020304" pitchFamily="18" charset="0"/>
                          <a:cs typeface="Times New Roman" panose="02020603050405020304" pitchFamily="18" charset="0"/>
                        </a:rPr>
                        <a:t>yêu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cầu</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gn="ctr">
                        <a:lnSpc>
                          <a:spcPct val="115000"/>
                        </a:lnSpc>
                      </a:pP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thể</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hiện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099536"/>
                  </a:ext>
                </a:extLst>
              </a:tr>
              <a:tr h="892235">
                <a:tc gridSpan="2">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1. </a:t>
                      </a:r>
                      <a:r>
                        <a:rPr lang="en-US" sz="1600" dirty="0" err="1">
                          <a:solidFill>
                            <a:schemeClr val="tx1"/>
                          </a:solidFill>
                          <a:effectLst/>
                          <a:latin typeface="Times New Roman" panose="02020603050405020304" pitchFamily="18" charset="0"/>
                          <a:cs typeface="Times New Roman" panose="02020603050405020304" pitchFamily="18" charset="0"/>
                        </a:rPr>
                        <a:t>Để</a:t>
                      </a:r>
                      <a:r>
                        <a:rPr lang="en-US" sz="1600" dirty="0">
                          <a:solidFill>
                            <a:schemeClr val="tx1"/>
                          </a:solidFill>
                          <a:effectLst/>
                          <a:latin typeface="Times New Roman" panose="02020603050405020304" pitchFamily="18" charset="0"/>
                          <a:cs typeface="Times New Roman" panose="02020603050405020304" pitchFamily="18" charset="0"/>
                        </a:rPr>
                        <a:t> chia </a:t>
                      </a:r>
                      <a:r>
                        <a:rPr lang="en-US" sz="1600" dirty="0" err="1">
                          <a:solidFill>
                            <a:schemeClr val="tx1"/>
                          </a:solidFill>
                          <a:effectLst/>
                          <a:latin typeface="Times New Roman" panose="02020603050405020304" pitchFamily="18" charset="0"/>
                          <a:cs typeface="Times New Roman" panose="02020603050405020304" pitchFamily="18" charset="0"/>
                        </a:rPr>
                        <a:t>sẻ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tình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giả</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dụng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ngôi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mấy</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Ngôi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thứ</a:t>
                      </a:r>
                      <a:r>
                        <a:rPr lang="en-US" sz="1600" dirty="0">
                          <a:solidFill>
                            <a:srgbClr val="FCF7E3"/>
                          </a:solidFill>
                          <a:effectLst/>
                          <a:latin typeface="Times New Roman" panose="02020603050405020304" pitchFamily="18" charset="0"/>
                          <a:cs typeface="Times New Roman" panose="02020603050405020304" pitchFamily="18" charset="0"/>
                        </a:rPr>
                        <a:t> 1</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6207455"/>
                  </a:ext>
                </a:extLst>
              </a:tr>
              <a:tr h="427489">
                <a:tc rowSpan="2">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2. Xác định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chủ</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số</a:t>
                      </a:r>
                      <a:r>
                        <a:rPr lang="en-US" sz="1600" dirty="0">
                          <a:solidFill>
                            <a:srgbClr val="FCF7E3"/>
                          </a:solidFill>
                          <a:effectLst/>
                          <a:latin typeface="Times New Roman" panose="02020603050405020304" pitchFamily="18" charset="0"/>
                          <a:cs typeface="Times New Roman" panose="02020603050405020304" pitchFamily="18" charset="0"/>
                        </a:rPr>
                        <a:t> 1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Lời</a:t>
                      </a:r>
                      <a:r>
                        <a:rPr lang="en-US" sz="1600" dirty="0">
                          <a:solidFill>
                            <a:srgbClr val="FCF7E3"/>
                          </a:solidFill>
                          <a:effectLst/>
                          <a:latin typeface="Times New Roman" panose="02020603050405020304" pitchFamily="18" charset="0"/>
                          <a:cs typeface="Times New Roman" panose="02020603050405020304" pitchFamily="18" charset="0"/>
                        </a:rPr>
                        <a:t> con”…</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 con”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028276"/>
                  </a:ext>
                </a:extLst>
              </a:tr>
              <a:tr h="464744">
                <a:tc vMerge="1">
                  <a:txBody>
                    <a:bodyPr/>
                    <a:lstStyle/>
                    <a:p>
                      <a:endParaRPr lang="en-VN"/>
                    </a:p>
                  </a:txBody>
                  <a:tcPr/>
                </a:tc>
                <a:tc>
                  <a:txBody>
                    <a:bodyPr/>
                    <a:lstStyle/>
                    <a:p>
                      <a:pPr>
                        <a:lnSpc>
                          <a:spcPct val="115000"/>
                        </a:lnSpc>
                      </a:pP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cuối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 “ </a:t>
                      </a:r>
                      <a:r>
                        <a:rPr lang="en-US" sz="1600" dirty="0" err="1">
                          <a:solidFill>
                            <a:srgbClr val="FCF7E3"/>
                          </a:solidFill>
                          <a:effectLst/>
                          <a:latin typeface="Times New Roman" panose="02020603050405020304" pitchFamily="18" charset="0"/>
                          <a:cs typeface="Times New Roman" panose="02020603050405020304" pitchFamily="18" charset="0"/>
                        </a:rPr>
                        <a:t>Tôi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thầm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tuyệt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vời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nhất</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850953"/>
                  </a:ext>
                </a:extLst>
              </a:tr>
              <a:tr h="2286468">
                <a:tc gridSpan="2">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3. </a:t>
                      </a:r>
                      <a:r>
                        <a:rPr lang="en-US" sz="1600" dirty="0" err="1">
                          <a:solidFill>
                            <a:schemeClr val="tx1"/>
                          </a:solidFill>
                          <a:effectLst/>
                          <a:latin typeface="Times New Roman" panose="02020603050405020304" pitchFamily="18" charset="0"/>
                          <a:cs typeface="Times New Roman" panose="02020603050405020304" pitchFamily="18" charset="0"/>
                        </a:rPr>
                        <a:t>Tóm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tắt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phần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tc>
                  <a:txBody>
                    <a:bodyPr/>
                    <a:lstStyle/>
                    <a:p>
                      <a:pPr>
                        <a:lnSpc>
                          <a:spcPct val="115000"/>
                        </a:lnSpc>
                      </a:pPr>
                      <a:r>
                        <a:rPr lang="en-VN" sz="1600" dirty="0">
                          <a:solidFill>
                            <a:srgbClr val="FCF7E3"/>
                          </a:solidFill>
                          <a:effectLst/>
                          <a:latin typeface="Times New Roman" panose="02020603050405020304" pitchFamily="18" charset="0"/>
                          <a:cs typeface="Times New Roman" panose="02020603050405020304" pitchFamily="18" charset="0"/>
                        </a:rPr>
                        <a:t>Bài thơ được chia thành ba đoạn thể hiện những nội dung khác nhau. Nếu hai khổ thơ đầu là những cảm nhận ngây thơ hồn nhiên của con về cuộc sống khi con kể chuyện thì khổ cuối là sự nghẹn ngào, hình ảnh đứa con và tình mẫu tử thiêng liêng khiến cho người mẹ dạt dào cảm xúc sáng tác.</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4451749"/>
                  </a:ext>
                </a:extLst>
              </a:tr>
            </a:tbl>
          </a:graphicData>
        </a:graphic>
      </p:graphicFrame>
      <p:sp>
        <p:nvSpPr>
          <p:cNvPr id="15" name="Flowchart: Alternate Process 14">
            <a:extLst>
              <a:ext uri="{FF2B5EF4-FFF2-40B4-BE49-F238E27FC236}">
                <a16:creationId xmlns:a16="http://schemas.microsoft.com/office/drawing/2014/main" id="{D9C8C6FD-2CF0-C80D-6D43-3168F5EA1862}"/>
              </a:ext>
            </a:extLst>
          </p:cNvPr>
          <p:cNvSpPr/>
          <p:nvPr/>
        </p:nvSpPr>
        <p:spPr>
          <a:xfrm>
            <a:off x="9155575" y="682906"/>
            <a:ext cx="370390" cy="305365"/>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2C71BB-54B1-A6B1-8400-62301806884D}"/>
              </a:ext>
            </a:extLst>
          </p:cNvPr>
          <p:cNvSpPr txBox="1"/>
          <p:nvPr/>
        </p:nvSpPr>
        <p:spPr>
          <a:xfrm>
            <a:off x="2560320" y="2218174"/>
            <a:ext cx="4683760" cy="338554"/>
          </a:xfrm>
          <a:prstGeom prst="rect">
            <a:avLst/>
          </a:prstGeom>
          <a:noFill/>
        </p:spPr>
        <p:txBody>
          <a:bodyPr wrap="square">
            <a:spAutoFit/>
          </a:bodyPr>
          <a:lstStyle/>
          <a:p>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Ngôi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thứ</a:t>
            </a:r>
            <a:r>
              <a:rPr lang="en-US" sz="1600" dirty="0">
                <a:solidFill>
                  <a:schemeClr val="tx1"/>
                </a:solidFill>
                <a:effectLst/>
                <a:latin typeface="Times New Roman" panose="02020603050405020304" pitchFamily="18" charset="0"/>
                <a:cs typeface="Times New Roman" panose="02020603050405020304" pitchFamily="18" charset="0"/>
              </a:rPr>
              <a:t> 1</a:t>
            </a:r>
            <a:endParaRPr lang="en-US" sz="1600" dirty="0"/>
          </a:p>
        </p:txBody>
      </p:sp>
      <p:sp>
        <p:nvSpPr>
          <p:cNvPr id="18" name="Rectangle: Rounded Corners 17">
            <a:extLst>
              <a:ext uri="{FF2B5EF4-FFF2-40B4-BE49-F238E27FC236}">
                <a16:creationId xmlns:a16="http://schemas.microsoft.com/office/drawing/2014/main" id="{D7542716-B091-04BF-B217-2D1B6A8E1616}"/>
              </a:ext>
            </a:extLst>
          </p:cNvPr>
          <p:cNvSpPr/>
          <p:nvPr/>
        </p:nvSpPr>
        <p:spPr>
          <a:xfrm>
            <a:off x="8097520" y="407858"/>
            <a:ext cx="3931920" cy="106534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C9E9BC-3ADB-EA8A-BFFC-124CC62D556B}"/>
              </a:ext>
            </a:extLst>
          </p:cNvPr>
          <p:cNvSpPr txBox="1"/>
          <p:nvPr/>
        </p:nvSpPr>
        <p:spPr>
          <a:xfrm>
            <a:off x="833120" y="2859271"/>
            <a:ext cx="1259840" cy="352789"/>
          </a:xfrm>
          <a:prstGeom prst="rect">
            <a:avLst/>
          </a:prstGeom>
          <a:noFill/>
        </p:spPr>
        <p:txBody>
          <a:bodyPr wrap="square">
            <a:spAutoFit/>
          </a:bodyPr>
          <a:lstStyle/>
          <a:p>
            <a:pP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chủ</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BD489D6E-0DCC-2A44-7DD1-3663ADFF4A35}"/>
              </a:ext>
            </a:extLst>
          </p:cNvPr>
          <p:cNvSpPr txBox="1"/>
          <p:nvPr/>
        </p:nvSpPr>
        <p:spPr>
          <a:xfrm>
            <a:off x="2560320" y="2880732"/>
            <a:ext cx="5264166" cy="352789"/>
          </a:xfrm>
          <a:prstGeom prst="rect">
            <a:avLst/>
          </a:prstGeom>
          <a:noFill/>
        </p:spPr>
        <p:txBody>
          <a:bodyPr wrap="square">
            <a:spAutoFit/>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số</a:t>
            </a:r>
            <a:r>
              <a:rPr lang="en-US" sz="1600" dirty="0">
                <a:solidFill>
                  <a:schemeClr val="tx1"/>
                </a:solidFill>
                <a:effectLst/>
                <a:latin typeface="Times New Roman" panose="02020603050405020304" pitchFamily="18" charset="0"/>
                <a:cs typeface="Times New Roman" panose="02020603050405020304" pitchFamily="18" charset="0"/>
              </a:rPr>
              <a:t> 1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Lời</a:t>
            </a:r>
            <a:r>
              <a:rPr lang="en-US" sz="1600" dirty="0">
                <a:solidFill>
                  <a:schemeClr val="tx1"/>
                </a:solidFill>
                <a:effectLst/>
                <a:latin typeface="Times New Roman" panose="02020603050405020304" pitchFamily="18" charset="0"/>
                <a:cs typeface="Times New Roman" panose="02020603050405020304" pitchFamily="18" charset="0"/>
              </a:rPr>
              <a:t> con”…</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 con”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236C7C0-4BAB-7C3F-F878-4616C605BD98}"/>
              </a:ext>
            </a:extLst>
          </p:cNvPr>
          <p:cNvSpPr txBox="1"/>
          <p:nvPr/>
        </p:nvSpPr>
        <p:spPr>
          <a:xfrm>
            <a:off x="818720" y="3313677"/>
            <a:ext cx="1361440" cy="352789"/>
          </a:xfrm>
          <a:prstGeom prst="rect">
            <a:avLst/>
          </a:prstGeom>
          <a:noFill/>
        </p:spPr>
        <p:txBody>
          <a:bodyPr wrap="square">
            <a:spAutoFit/>
          </a:bodyPr>
          <a:lstStyle/>
          <a:p>
            <a:pP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6897E51E-DAAF-7768-9856-F242F99BDB7D}"/>
              </a:ext>
            </a:extLst>
          </p:cNvPr>
          <p:cNvSpPr/>
          <p:nvPr/>
        </p:nvSpPr>
        <p:spPr>
          <a:xfrm>
            <a:off x="8103859" y="5354320"/>
            <a:ext cx="3925581" cy="975040"/>
          </a:xfrm>
          <a:custGeom>
            <a:avLst/>
            <a:gdLst>
              <a:gd name="connsiteX0" fmla="*/ 0 w 3931920"/>
              <a:gd name="connsiteY0" fmla="*/ 160817 h 964880"/>
              <a:gd name="connsiteX1" fmla="*/ 160817 w 3931920"/>
              <a:gd name="connsiteY1" fmla="*/ 0 h 964880"/>
              <a:gd name="connsiteX2" fmla="*/ 3771103 w 3931920"/>
              <a:gd name="connsiteY2" fmla="*/ 0 h 964880"/>
              <a:gd name="connsiteX3" fmla="*/ 3931920 w 3931920"/>
              <a:gd name="connsiteY3" fmla="*/ 160817 h 964880"/>
              <a:gd name="connsiteX4" fmla="*/ 3931920 w 3931920"/>
              <a:gd name="connsiteY4" fmla="*/ 804063 h 964880"/>
              <a:gd name="connsiteX5" fmla="*/ 3771103 w 3931920"/>
              <a:gd name="connsiteY5" fmla="*/ 964880 h 964880"/>
              <a:gd name="connsiteX6" fmla="*/ 160817 w 3931920"/>
              <a:gd name="connsiteY6" fmla="*/ 964880 h 964880"/>
              <a:gd name="connsiteX7" fmla="*/ 0 w 3931920"/>
              <a:gd name="connsiteY7" fmla="*/ 804063 h 964880"/>
              <a:gd name="connsiteX8" fmla="*/ 0 w 3931920"/>
              <a:gd name="connsiteY8" fmla="*/ 160817 h 964880"/>
              <a:gd name="connsiteX0" fmla="*/ 0 w 3931920"/>
              <a:gd name="connsiteY0" fmla="*/ 160817 h 964880"/>
              <a:gd name="connsiteX1" fmla="*/ 1471457 w 3931920"/>
              <a:gd name="connsiteY1" fmla="*/ 0 h 964880"/>
              <a:gd name="connsiteX2" fmla="*/ 3771103 w 3931920"/>
              <a:gd name="connsiteY2" fmla="*/ 0 h 964880"/>
              <a:gd name="connsiteX3" fmla="*/ 3931920 w 3931920"/>
              <a:gd name="connsiteY3" fmla="*/ 160817 h 964880"/>
              <a:gd name="connsiteX4" fmla="*/ 3931920 w 3931920"/>
              <a:gd name="connsiteY4" fmla="*/ 804063 h 964880"/>
              <a:gd name="connsiteX5" fmla="*/ 3771103 w 3931920"/>
              <a:gd name="connsiteY5" fmla="*/ 964880 h 964880"/>
              <a:gd name="connsiteX6" fmla="*/ 160817 w 3931920"/>
              <a:gd name="connsiteY6" fmla="*/ 964880 h 964880"/>
              <a:gd name="connsiteX7" fmla="*/ 0 w 3931920"/>
              <a:gd name="connsiteY7" fmla="*/ 804063 h 964880"/>
              <a:gd name="connsiteX8" fmla="*/ 0 w 3931920"/>
              <a:gd name="connsiteY8" fmla="*/ 160817 h 964880"/>
              <a:gd name="connsiteX0" fmla="*/ 1818640 w 3931920"/>
              <a:gd name="connsiteY0" fmla="*/ 221777 h 964880"/>
              <a:gd name="connsiteX1" fmla="*/ 1471457 w 3931920"/>
              <a:gd name="connsiteY1" fmla="*/ 0 h 964880"/>
              <a:gd name="connsiteX2" fmla="*/ 3771103 w 3931920"/>
              <a:gd name="connsiteY2" fmla="*/ 0 h 964880"/>
              <a:gd name="connsiteX3" fmla="*/ 3931920 w 3931920"/>
              <a:gd name="connsiteY3" fmla="*/ 160817 h 964880"/>
              <a:gd name="connsiteX4" fmla="*/ 3931920 w 3931920"/>
              <a:gd name="connsiteY4" fmla="*/ 804063 h 964880"/>
              <a:gd name="connsiteX5" fmla="*/ 3771103 w 3931920"/>
              <a:gd name="connsiteY5" fmla="*/ 964880 h 964880"/>
              <a:gd name="connsiteX6" fmla="*/ 160817 w 3931920"/>
              <a:gd name="connsiteY6" fmla="*/ 964880 h 964880"/>
              <a:gd name="connsiteX7" fmla="*/ 0 w 3931920"/>
              <a:gd name="connsiteY7" fmla="*/ 804063 h 964880"/>
              <a:gd name="connsiteX8" fmla="*/ 1818640 w 3931920"/>
              <a:gd name="connsiteY8" fmla="*/ 221777 h 964880"/>
              <a:gd name="connsiteX0" fmla="*/ 1818640 w 3931920"/>
              <a:gd name="connsiteY0" fmla="*/ 231937 h 975040"/>
              <a:gd name="connsiteX1" fmla="*/ 1816897 w 3931920"/>
              <a:gd name="connsiteY1" fmla="*/ 0 h 975040"/>
              <a:gd name="connsiteX2" fmla="*/ 3771103 w 3931920"/>
              <a:gd name="connsiteY2" fmla="*/ 10160 h 975040"/>
              <a:gd name="connsiteX3" fmla="*/ 3931920 w 3931920"/>
              <a:gd name="connsiteY3" fmla="*/ 170977 h 975040"/>
              <a:gd name="connsiteX4" fmla="*/ 3931920 w 3931920"/>
              <a:gd name="connsiteY4" fmla="*/ 814223 h 975040"/>
              <a:gd name="connsiteX5" fmla="*/ 3771103 w 3931920"/>
              <a:gd name="connsiteY5" fmla="*/ 975040 h 975040"/>
              <a:gd name="connsiteX6" fmla="*/ 160817 w 3931920"/>
              <a:gd name="connsiteY6" fmla="*/ 975040 h 975040"/>
              <a:gd name="connsiteX7" fmla="*/ 0 w 3931920"/>
              <a:gd name="connsiteY7" fmla="*/ 814223 h 975040"/>
              <a:gd name="connsiteX8" fmla="*/ 1818640 w 3931920"/>
              <a:gd name="connsiteY8" fmla="*/ 231937 h 975040"/>
              <a:gd name="connsiteX0" fmla="*/ 1757680 w 3931920"/>
              <a:gd name="connsiteY0" fmla="*/ 242097 h 975040"/>
              <a:gd name="connsiteX1" fmla="*/ 1816897 w 3931920"/>
              <a:gd name="connsiteY1" fmla="*/ 0 h 975040"/>
              <a:gd name="connsiteX2" fmla="*/ 3771103 w 3931920"/>
              <a:gd name="connsiteY2" fmla="*/ 10160 h 975040"/>
              <a:gd name="connsiteX3" fmla="*/ 3931920 w 3931920"/>
              <a:gd name="connsiteY3" fmla="*/ 170977 h 975040"/>
              <a:gd name="connsiteX4" fmla="*/ 3931920 w 3931920"/>
              <a:gd name="connsiteY4" fmla="*/ 814223 h 975040"/>
              <a:gd name="connsiteX5" fmla="*/ 3771103 w 3931920"/>
              <a:gd name="connsiteY5" fmla="*/ 975040 h 975040"/>
              <a:gd name="connsiteX6" fmla="*/ 160817 w 3931920"/>
              <a:gd name="connsiteY6" fmla="*/ 975040 h 975040"/>
              <a:gd name="connsiteX7" fmla="*/ 0 w 3931920"/>
              <a:gd name="connsiteY7" fmla="*/ 814223 h 975040"/>
              <a:gd name="connsiteX8" fmla="*/ 1757680 w 3931920"/>
              <a:gd name="connsiteY8" fmla="*/ 242097 h 975040"/>
              <a:gd name="connsiteX0" fmla="*/ 1757680 w 3931920"/>
              <a:gd name="connsiteY0" fmla="*/ 242097 h 975040"/>
              <a:gd name="connsiteX1" fmla="*/ 1816897 w 3931920"/>
              <a:gd name="connsiteY1" fmla="*/ 0 h 975040"/>
              <a:gd name="connsiteX2" fmla="*/ 3771103 w 3931920"/>
              <a:gd name="connsiteY2" fmla="*/ 10160 h 975040"/>
              <a:gd name="connsiteX3" fmla="*/ 3931920 w 3931920"/>
              <a:gd name="connsiteY3" fmla="*/ 170977 h 975040"/>
              <a:gd name="connsiteX4" fmla="*/ 3931920 w 3931920"/>
              <a:gd name="connsiteY4" fmla="*/ 814223 h 975040"/>
              <a:gd name="connsiteX5" fmla="*/ 3771103 w 3931920"/>
              <a:gd name="connsiteY5" fmla="*/ 975040 h 975040"/>
              <a:gd name="connsiteX6" fmla="*/ 160817 w 3931920"/>
              <a:gd name="connsiteY6" fmla="*/ 975040 h 975040"/>
              <a:gd name="connsiteX7" fmla="*/ 0 w 3931920"/>
              <a:gd name="connsiteY7" fmla="*/ 814223 h 975040"/>
              <a:gd name="connsiteX8" fmla="*/ 1757680 w 3931920"/>
              <a:gd name="connsiteY8" fmla="*/ 242097 h 975040"/>
              <a:gd name="connsiteX0" fmla="*/ 1737360 w 3911600"/>
              <a:gd name="connsiteY0" fmla="*/ 242097 h 975040"/>
              <a:gd name="connsiteX1" fmla="*/ 1796577 w 3911600"/>
              <a:gd name="connsiteY1" fmla="*/ 0 h 975040"/>
              <a:gd name="connsiteX2" fmla="*/ 3750783 w 3911600"/>
              <a:gd name="connsiteY2" fmla="*/ 10160 h 975040"/>
              <a:gd name="connsiteX3" fmla="*/ 3911600 w 3911600"/>
              <a:gd name="connsiteY3" fmla="*/ 170977 h 975040"/>
              <a:gd name="connsiteX4" fmla="*/ 3911600 w 3911600"/>
              <a:gd name="connsiteY4" fmla="*/ 814223 h 975040"/>
              <a:gd name="connsiteX5" fmla="*/ 3750783 w 3911600"/>
              <a:gd name="connsiteY5" fmla="*/ 975040 h 975040"/>
              <a:gd name="connsiteX6" fmla="*/ 140497 w 3911600"/>
              <a:gd name="connsiteY6" fmla="*/ 975040 h 975040"/>
              <a:gd name="connsiteX7" fmla="*/ 0 w 3911600"/>
              <a:gd name="connsiteY7" fmla="*/ 285903 h 975040"/>
              <a:gd name="connsiteX8" fmla="*/ 1737360 w 3911600"/>
              <a:gd name="connsiteY8" fmla="*/ 242097 h 975040"/>
              <a:gd name="connsiteX0" fmla="*/ 1751340 w 3925580"/>
              <a:gd name="connsiteY0" fmla="*/ 242097 h 975040"/>
              <a:gd name="connsiteX1" fmla="*/ 1810557 w 3925580"/>
              <a:gd name="connsiteY1" fmla="*/ 0 h 975040"/>
              <a:gd name="connsiteX2" fmla="*/ 3764763 w 3925580"/>
              <a:gd name="connsiteY2" fmla="*/ 10160 h 975040"/>
              <a:gd name="connsiteX3" fmla="*/ 3925580 w 3925580"/>
              <a:gd name="connsiteY3" fmla="*/ 170977 h 975040"/>
              <a:gd name="connsiteX4" fmla="*/ 3925580 w 3925580"/>
              <a:gd name="connsiteY4" fmla="*/ 814223 h 975040"/>
              <a:gd name="connsiteX5" fmla="*/ 3764763 w 3925580"/>
              <a:gd name="connsiteY5" fmla="*/ 975040 h 975040"/>
              <a:gd name="connsiteX6" fmla="*/ 52877 w 3925580"/>
              <a:gd name="connsiteY6" fmla="*/ 975040 h 975040"/>
              <a:gd name="connsiteX7" fmla="*/ 13980 w 3925580"/>
              <a:gd name="connsiteY7" fmla="*/ 285903 h 975040"/>
              <a:gd name="connsiteX8" fmla="*/ 1751340 w 3925580"/>
              <a:gd name="connsiteY8" fmla="*/ 242097 h 975040"/>
              <a:gd name="connsiteX0" fmla="*/ 1747064 w 3921304"/>
              <a:gd name="connsiteY0" fmla="*/ 242097 h 975040"/>
              <a:gd name="connsiteX1" fmla="*/ 1806281 w 3921304"/>
              <a:gd name="connsiteY1" fmla="*/ 0 h 975040"/>
              <a:gd name="connsiteX2" fmla="*/ 3760487 w 3921304"/>
              <a:gd name="connsiteY2" fmla="*/ 10160 h 975040"/>
              <a:gd name="connsiteX3" fmla="*/ 3921304 w 3921304"/>
              <a:gd name="connsiteY3" fmla="*/ 170977 h 975040"/>
              <a:gd name="connsiteX4" fmla="*/ 3921304 w 3921304"/>
              <a:gd name="connsiteY4" fmla="*/ 814223 h 975040"/>
              <a:gd name="connsiteX5" fmla="*/ 3760487 w 3921304"/>
              <a:gd name="connsiteY5" fmla="*/ 975040 h 975040"/>
              <a:gd name="connsiteX6" fmla="*/ 48601 w 3921304"/>
              <a:gd name="connsiteY6" fmla="*/ 975040 h 975040"/>
              <a:gd name="connsiteX7" fmla="*/ 19864 w 3921304"/>
              <a:gd name="connsiteY7" fmla="*/ 275743 h 975040"/>
              <a:gd name="connsiteX8" fmla="*/ 1747064 w 3921304"/>
              <a:gd name="connsiteY8" fmla="*/ 242097 h 975040"/>
              <a:gd name="connsiteX0" fmla="*/ 1747064 w 3921304"/>
              <a:gd name="connsiteY0" fmla="*/ 242097 h 975040"/>
              <a:gd name="connsiteX1" fmla="*/ 1806281 w 3921304"/>
              <a:gd name="connsiteY1" fmla="*/ 0 h 975040"/>
              <a:gd name="connsiteX2" fmla="*/ 3760487 w 3921304"/>
              <a:gd name="connsiteY2" fmla="*/ 10160 h 975040"/>
              <a:gd name="connsiteX3" fmla="*/ 3921304 w 3921304"/>
              <a:gd name="connsiteY3" fmla="*/ 170977 h 975040"/>
              <a:gd name="connsiteX4" fmla="*/ 3921304 w 3921304"/>
              <a:gd name="connsiteY4" fmla="*/ 814223 h 975040"/>
              <a:gd name="connsiteX5" fmla="*/ 3760487 w 3921304"/>
              <a:gd name="connsiteY5" fmla="*/ 975040 h 975040"/>
              <a:gd name="connsiteX6" fmla="*/ 48601 w 3921304"/>
              <a:gd name="connsiteY6" fmla="*/ 975040 h 975040"/>
              <a:gd name="connsiteX7" fmla="*/ 19864 w 3921304"/>
              <a:gd name="connsiteY7" fmla="*/ 275743 h 975040"/>
              <a:gd name="connsiteX8" fmla="*/ 1747064 w 3921304"/>
              <a:gd name="connsiteY8" fmla="*/ 242097 h 975040"/>
              <a:gd name="connsiteX0" fmla="*/ 1769642 w 3943882"/>
              <a:gd name="connsiteY0" fmla="*/ 242097 h 975040"/>
              <a:gd name="connsiteX1" fmla="*/ 1828859 w 3943882"/>
              <a:gd name="connsiteY1" fmla="*/ 0 h 975040"/>
              <a:gd name="connsiteX2" fmla="*/ 3783065 w 3943882"/>
              <a:gd name="connsiteY2" fmla="*/ 10160 h 975040"/>
              <a:gd name="connsiteX3" fmla="*/ 3943882 w 3943882"/>
              <a:gd name="connsiteY3" fmla="*/ 170977 h 975040"/>
              <a:gd name="connsiteX4" fmla="*/ 3943882 w 3943882"/>
              <a:gd name="connsiteY4" fmla="*/ 814223 h 975040"/>
              <a:gd name="connsiteX5" fmla="*/ 3783065 w 3943882"/>
              <a:gd name="connsiteY5" fmla="*/ 975040 h 975040"/>
              <a:gd name="connsiteX6" fmla="*/ 71179 w 3943882"/>
              <a:gd name="connsiteY6" fmla="*/ 975040 h 975040"/>
              <a:gd name="connsiteX7" fmla="*/ 1802 w 3943882"/>
              <a:gd name="connsiteY7" fmla="*/ 255423 h 975040"/>
              <a:gd name="connsiteX8" fmla="*/ 1769642 w 3943882"/>
              <a:gd name="connsiteY8" fmla="*/ 242097 h 975040"/>
              <a:gd name="connsiteX0" fmla="*/ 1751341 w 3925581"/>
              <a:gd name="connsiteY0" fmla="*/ 242097 h 975040"/>
              <a:gd name="connsiteX1" fmla="*/ 1810558 w 3925581"/>
              <a:gd name="connsiteY1" fmla="*/ 0 h 975040"/>
              <a:gd name="connsiteX2" fmla="*/ 3764764 w 3925581"/>
              <a:gd name="connsiteY2" fmla="*/ 10160 h 975040"/>
              <a:gd name="connsiteX3" fmla="*/ 3925581 w 3925581"/>
              <a:gd name="connsiteY3" fmla="*/ 170977 h 975040"/>
              <a:gd name="connsiteX4" fmla="*/ 3925581 w 3925581"/>
              <a:gd name="connsiteY4" fmla="*/ 814223 h 975040"/>
              <a:gd name="connsiteX5" fmla="*/ 3764764 w 3925581"/>
              <a:gd name="connsiteY5" fmla="*/ 975040 h 975040"/>
              <a:gd name="connsiteX6" fmla="*/ 52878 w 3925581"/>
              <a:gd name="connsiteY6" fmla="*/ 975040 h 975040"/>
              <a:gd name="connsiteX7" fmla="*/ 13981 w 3925581"/>
              <a:gd name="connsiteY7" fmla="*/ 255423 h 975040"/>
              <a:gd name="connsiteX8" fmla="*/ 1751341 w 3925581"/>
              <a:gd name="connsiteY8" fmla="*/ 242097 h 97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5581" h="975040">
                <a:moveTo>
                  <a:pt x="1751341" y="242097"/>
                </a:moveTo>
                <a:cubicBezTo>
                  <a:pt x="1751341" y="153280"/>
                  <a:pt x="1721741" y="0"/>
                  <a:pt x="1810558" y="0"/>
                </a:cubicBezTo>
                <a:lnTo>
                  <a:pt x="3764764" y="10160"/>
                </a:lnTo>
                <a:cubicBezTo>
                  <a:pt x="3853581" y="10160"/>
                  <a:pt x="3925581" y="82160"/>
                  <a:pt x="3925581" y="170977"/>
                </a:cubicBezTo>
                <a:lnTo>
                  <a:pt x="3925581" y="814223"/>
                </a:lnTo>
                <a:cubicBezTo>
                  <a:pt x="3925581" y="903040"/>
                  <a:pt x="3853581" y="975040"/>
                  <a:pt x="3764764" y="975040"/>
                </a:cubicBezTo>
                <a:lnTo>
                  <a:pt x="52878" y="975040"/>
                </a:lnTo>
                <a:cubicBezTo>
                  <a:pt x="-35939" y="975040"/>
                  <a:pt x="13981" y="344240"/>
                  <a:pt x="13981" y="255423"/>
                </a:cubicBezTo>
                <a:cubicBezTo>
                  <a:pt x="660834" y="237434"/>
                  <a:pt x="220568" y="249926"/>
                  <a:pt x="1751341" y="242097"/>
                </a:cubicBezTo>
                <a:close/>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E88E27E-07AC-B33D-08A5-9379D67C4FA4}"/>
              </a:ext>
            </a:extLst>
          </p:cNvPr>
          <p:cNvSpPr txBox="1"/>
          <p:nvPr/>
        </p:nvSpPr>
        <p:spPr>
          <a:xfrm>
            <a:off x="2560320" y="3335804"/>
            <a:ext cx="5181600" cy="338554"/>
          </a:xfrm>
          <a:prstGeom prst="rect">
            <a:avLst/>
          </a:prstGeom>
          <a:noFill/>
        </p:spPr>
        <p:txBody>
          <a:bodyPr wrap="square">
            <a:spAutoFit/>
          </a:bodyPr>
          <a:lstStyle/>
          <a:p>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cuối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 “ </a:t>
            </a:r>
            <a:r>
              <a:rPr lang="en-US" sz="1600" dirty="0" err="1">
                <a:solidFill>
                  <a:schemeClr val="tx1"/>
                </a:solidFill>
                <a:effectLst/>
                <a:latin typeface="Times New Roman" panose="02020603050405020304" pitchFamily="18" charset="0"/>
                <a:cs typeface="Times New Roman" panose="02020603050405020304" pitchFamily="18" charset="0"/>
              </a:rPr>
              <a:t>Tôi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thầm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tuyệt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vời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nhất</a:t>
            </a:r>
            <a:r>
              <a:rPr lang="en-US" sz="1600" dirty="0">
                <a:solidFill>
                  <a:schemeClr val="tx1"/>
                </a:solidFill>
                <a:effectLst/>
                <a:latin typeface="Times New Roman" panose="02020603050405020304" pitchFamily="18" charset="0"/>
                <a:cs typeface="Times New Roman" panose="02020603050405020304" pitchFamily="18" charset="0"/>
              </a:rPr>
              <a:t>.”</a:t>
            </a:r>
            <a:endParaRPr lang="en-US" sz="1600" dirty="0"/>
          </a:p>
        </p:txBody>
      </p:sp>
      <p:sp>
        <p:nvSpPr>
          <p:cNvPr id="30" name="TextBox 29">
            <a:extLst>
              <a:ext uri="{FF2B5EF4-FFF2-40B4-BE49-F238E27FC236}">
                <a16:creationId xmlns:a16="http://schemas.microsoft.com/office/drawing/2014/main" id="{E77CBF12-B302-01B1-E322-7C9A080A2FAB}"/>
              </a:ext>
            </a:extLst>
          </p:cNvPr>
          <p:cNvSpPr txBox="1"/>
          <p:nvPr/>
        </p:nvSpPr>
        <p:spPr>
          <a:xfrm>
            <a:off x="2560320" y="4174364"/>
            <a:ext cx="5181600" cy="1485407"/>
          </a:xfrm>
          <a:prstGeom prst="rect">
            <a:avLst/>
          </a:prstGeom>
          <a:noFill/>
        </p:spPr>
        <p:txBody>
          <a:bodyPr wrap="square">
            <a:spAutoFit/>
          </a:bodyPr>
          <a:lstStyle/>
          <a:p>
            <a:pPr algn="just">
              <a:lnSpc>
                <a:spcPct val="115000"/>
              </a:lnSpc>
            </a:pPr>
            <a:r>
              <a:rPr lang="en-VN" sz="1600" dirty="0">
                <a:solidFill>
                  <a:schemeClr val="tx1"/>
                </a:solidFill>
                <a:effectLst/>
                <a:latin typeface="Times New Roman" panose="02020603050405020304" pitchFamily="18" charset="0"/>
                <a:cs typeface="Times New Roman" panose="02020603050405020304" pitchFamily="18" charset="0"/>
              </a:rPr>
              <a:t>Bài thơ được chia thành ba đoạn thể hiện những nội dung khác nhau. Nếu hai khổ thơ đầu là những cảm nhận ngây thơ hồn nhiên của con về cuộc sống khi con kể chuyện thì khổ cuối là sự nghẹn ngào, hình ảnh đứa con và tình mẫu tử thiêng liêng khiến cho người mẹ dạt dào cảm xúc sáng tác.</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326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500"/>
                                        <p:tgtEl>
                                          <p:spTgt spid="2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20" grpId="0"/>
      <p:bldP spid="22" grpId="0"/>
      <p:bldP spid="24" grpId="0"/>
      <p:bldP spid="26"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AD8BC3DF-495B-F605-AECF-8AA21979B890}"/>
              </a:ext>
            </a:extLst>
          </p:cNvPr>
          <p:cNvPicPr>
            <a:picLocks noChangeAspect="1"/>
          </p:cNvPicPr>
          <p:nvPr/>
        </p:nvPicPr>
        <p:blipFill rotWithShape="1">
          <a:blip r:embed="rId2" cstate="screen">
            <a:alphaModFix amt="54000"/>
            <a:extLst>
              <a:ext uri="{28A0092B-C50C-407E-A947-70E740481C1C}">
                <a14:useLocalDpi xmlns:a14="http://schemas.microsoft.com/office/drawing/2010/main"/>
              </a:ext>
            </a:extLst>
          </a:blip>
          <a:srcRect b="16301"/>
          <a:stretch/>
        </p:blipFill>
        <p:spPr>
          <a:xfrm>
            <a:off x="0" y="5893120"/>
            <a:ext cx="12192000" cy="964880"/>
          </a:xfrm>
          <a:prstGeom prst="rect">
            <a:avLst/>
          </a:prstGeom>
        </p:spPr>
      </p:pic>
      <p:grpSp>
        <p:nvGrpSpPr>
          <p:cNvPr id="7" name="Group 6">
            <a:extLst>
              <a:ext uri="{FF2B5EF4-FFF2-40B4-BE49-F238E27FC236}">
                <a16:creationId xmlns:a16="http://schemas.microsoft.com/office/drawing/2014/main" id="{3C2819C8-6CE5-E1B4-0E70-AE8B5A34A4A8}"/>
              </a:ext>
            </a:extLst>
          </p:cNvPr>
          <p:cNvGrpSpPr/>
          <p:nvPr/>
        </p:nvGrpSpPr>
        <p:grpSpPr>
          <a:xfrm>
            <a:off x="136672" y="3746"/>
            <a:ext cx="4007030" cy="984525"/>
            <a:chOff x="2447501" y="2552566"/>
            <a:chExt cx="4007030" cy="984525"/>
          </a:xfrm>
        </p:grpSpPr>
        <p:pic>
          <p:nvPicPr>
            <p:cNvPr id="8" name="图片 2">
              <a:extLst>
                <a:ext uri="{FF2B5EF4-FFF2-40B4-BE49-F238E27FC236}">
                  <a16:creationId xmlns:a16="http://schemas.microsoft.com/office/drawing/2014/main" id="{005918C0-AF68-AB7F-098B-69EEADCF0D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9" name="文本框 18">
              <a:extLst>
                <a:ext uri="{FF2B5EF4-FFF2-40B4-BE49-F238E27FC236}">
                  <a16:creationId xmlns:a16="http://schemas.microsoft.com/office/drawing/2014/main" id="{D7870D58-55F3-CCE2-A0C7-31ECBB2BC3BE}"/>
                </a:ext>
              </a:extLst>
            </p:cNvPr>
            <p:cNvSpPr txBox="1">
              <a:spLocks noChangeArrowheads="1"/>
            </p:cNvSpPr>
            <p:nvPr/>
          </p:nvSpPr>
          <p:spPr bwMode="auto">
            <a:xfrm>
              <a:off x="2641604" y="302166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 PHÂN TÍCH KIỂU VĂN BẢN</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graphicFrame>
        <p:nvGraphicFramePr>
          <p:cNvPr id="12" name="Table 11">
            <a:extLst>
              <a:ext uri="{FF2B5EF4-FFF2-40B4-BE49-F238E27FC236}">
                <a16:creationId xmlns:a16="http://schemas.microsoft.com/office/drawing/2014/main" id="{8D88EA76-F214-865D-74D6-2EF3D2A1468A}"/>
              </a:ext>
            </a:extLst>
          </p:cNvPr>
          <p:cNvGraphicFramePr>
            <a:graphicFrameLocks noGrp="1"/>
          </p:cNvGraphicFramePr>
          <p:nvPr>
            <p:extLst/>
          </p:nvPr>
        </p:nvGraphicFramePr>
        <p:xfrm>
          <a:off x="46741" y="1104496"/>
          <a:ext cx="7766299" cy="5194703"/>
        </p:xfrm>
        <a:graphic>
          <a:graphicData uri="http://schemas.openxmlformats.org/drawingml/2006/table">
            <a:tbl>
              <a:tblPr firstRow="1" firstCol="1" bandRow="1">
                <a:tableStyleId>{5C22544A-7EE6-4342-B048-85BDC9FD1C3A}</a:tableStyleId>
              </a:tblPr>
              <a:tblGrid>
                <a:gridCol w="2484885">
                  <a:extLst>
                    <a:ext uri="{9D8B030D-6E8A-4147-A177-3AD203B41FA5}">
                      <a16:colId xmlns:a16="http://schemas.microsoft.com/office/drawing/2014/main" val="568162533"/>
                    </a:ext>
                  </a:extLst>
                </a:gridCol>
                <a:gridCol w="5281414">
                  <a:extLst>
                    <a:ext uri="{9D8B030D-6E8A-4147-A177-3AD203B41FA5}">
                      <a16:colId xmlns:a16="http://schemas.microsoft.com/office/drawing/2014/main" val="1738129212"/>
                    </a:ext>
                  </a:extLst>
                </a:gridCol>
              </a:tblGrid>
              <a:tr h="315551">
                <a:tc gridSpan="2">
                  <a:txBody>
                    <a:bodyPr/>
                    <a:lstStyle/>
                    <a:p>
                      <a:pPr algn="ctr">
                        <a:lnSpc>
                          <a:spcPct val="115000"/>
                        </a:lnSpc>
                      </a:pP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r>
                        <a:rPr lang="en-US" sz="1600" dirty="0">
                          <a:solidFill>
                            <a:schemeClr val="tx1"/>
                          </a:solidFill>
                          <a:effectLst/>
                          <a:latin typeface="Times New Roman" panose="02020603050405020304" pitchFamily="18" charset="0"/>
                          <a:cs typeface="Times New Roman" panose="02020603050405020304" pitchFamily="18" charset="0"/>
                        </a:rPr>
                        <a:t> chia </a:t>
                      </a:r>
                      <a:r>
                        <a:rPr lang="en-US" sz="1600" dirty="0" err="1">
                          <a:solidFill>
                            <a:schemeClr val="tx1"/>
                          </a:solidFill>
                          <a:effectLst/>
                          <a:latin typeface="Times New Roman" panose="02020603050405020304" pitchFamily="18" charset="0"/>
                          <a:cs typeface="Times New Roman" panose="02020603050405020304" pitchFamily="18" charset="0"/>
                        </a:rPr>
                        <a:t>sẻ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Lời</a:t>
                      </a:r>
                      <a:r>
                        <a:rPr lang="en-US" sz="1600" dirty="0">
                          <a:solidFill>
                            <a:schemeClr val="tx1"/>
                          </a:solidFill>
                          <a:effectLst/>
                          <a:latin typeface="Times New Roman" panose="02020603050405020304" pitchFamily="18" charset="0"/>
                          <a:cs typeface="Times New Roman" panose="02020603050405020304" pitchFamily="18" charset="0"/>
                        </a:rPr>
                        <a:t> con”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355605354"/>
                  </a:ext>
                </a:extLst>
              </a:tr>
              <a:tr h="315551">
                <a:tc>
                  <a:txBody>
                    <a:bodyPr/>
                    <a:lstStyle/>
                    <a:p>
                      <a:pPr algn="ct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Nội dung yêu cầu</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pPr>
                      <a:r>
                        <a:rPr lang="en-US" sz="1600" b="1" dirty="0" err="1">
                          <a:solidFill>
                            <a:schemeClr val="tx1"/>
                          </a:solidFill>
                          <a:effectLst/>
                          <a:latin typeface="Times New Roman" panose="02020603050405020304" pitchFamily="18" charset="0"/>
                          <a:cs typeface="Times New Roman" panose="02020603050405020304" pitchFamily="18" charset="0"/>
                        </a:rPr>
                        <a:t>Nội</a:t>
                      </a:r>
                      <a:r>
                        <a:rPr lang="en-US" sz="1600" b="1" dirty="0">
                          <a:solidFill>
                            <a:schemeClr val="tx1"/>
                          </a:solidFill>
                          <a:effectLst/>
                          <a:latin typeface="Times New Roman" panose="02020603050405020304" pitchFamily="18" charset="0"/>
                          <a:cs typeface="Times New Roman" panose="02020603050405020304" pitchFamily="18" charset="0"/>
                        </a:rPr>
                        <a:t> dung </a:t>
                      </a:r>
                      <a:r>
                        <a:rPr lang="en-US" sz="1600" b="1" dirty="0" err="1">
                          <a:solidFill>
                            <a:schemeClr val="tx1"/>
                          </a:solidFill>
                          <a:effectLst/>
                          <a:latin typeface="Times New Roman" panose="02020603050405020304" pitchFamily="18" charset="0"/>
                          <a:cs typeface="Times New Roman" panose="02020603050405020304" pitchFamily="18" charset="0"/>
                        </a:rPr>
                        <a:t>thể</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hiện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099536"/>
                  </a:ext>
                </a:extLst>
              </a:tr>
              <a:tr h="1344703">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4. Cảm xúc và suy nghĩ của tác giả được thể hiện như thế nào trong đoạn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Cảm xúc ngạc nhiên, thích thú trước những suy nghĩ ngây ngô, hồn nhiên của con trẻ. </a:t>
                      </a:r>
                    </a:p>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Cùng những suy nghĩ nhẹ nhàng, sâu lắng trước tình cảm của người mẹ.</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235638"/>
                  </a:ext>
                </a:extLst>
              </a:tr>
              <a:tr h="2217246">
                <a:tc>
                  <a:txBody>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5.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người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viết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được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thể</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hiện</a:t>
                      </a:r>
                      <a:r>
                        <a:rPr lang="en-US" sz="1600" dirty="0">
                          <a:solidFill>
                            <a:schemeClr val="tx1"/>
                          </a:solidFill>
                          <a:effectLst/>
                          <a:latin typeface="Times New Roman" panose="02020603050405020304" pitchFamily="18" charset="0"/>
                          <a:cs typeface="Times New Roman" panose="02020603050405020304" pitchFamily="18" charset="0"/>
                        </a:rPr>
                        <a:t> qua </a:t>
                      </a:r>
                      <a:r>
                        <a:rPr lang="en-US" sz="1600" dirty="0" err="1">
                          <a:solidFill>
                            <a:schemeClr val="tx1"/>
                          </a:solidFill>
                          <a:effectLst/>
                          <a:latin typeface="Times New Roman" panose="02020603050405020304" pitchFamily="18" charset="0"/>
                          <a:cs typeface="Times New Roman" panose="02020603050405020304" pitchFamily="18" charset="0"/>
                        </a:rPr>
                        <a:t>những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nào</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 marR="30480" algn="just">
                        <a:lnSpc>
                          <a:spcPct val="115000"/>
                        </a:lnSpc>
                        <a:spcAft>
                          <a:spcPts val="1200"/>
                        </a:spcAft>
                      </a:pPr>
                      <a:r>
                        <a:rPr lang="en-VN" sz="1600" dirty="0">
                          <a:solidFill>
                            <a:srgbClr val="FCF7E3"/>
                          </a:solidFill>
                          <a:effectLst/>
                          <a:latin typeface="Times New Roman" panose="02020603050405020304" pitchFamily="18" charset="0"/>
                          <a:cs typeface="Times New Roman" panose="02020603050405020304" pitchFamily="18" charset="0"/>
                        </a:rPr>
                        <a:t>- </a:t>
                      </a: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Chỉ có thể qua đôi mắt trẻ thơ, thế giới mới hiện lên trong veo, ngộ nghĩnh và thú vị đến thế: “cô-ti-vi”, “cái cây là con cô gió”, “ngâm thơ vào nước”…</a:t>
                      </a:r>
                    </a:p>
                    <a:p>
                      <a:pPr marL="30480" marR="30480" algn="just">
                        <a:lnSpc>
                          <a:spcPct val="115000"/>
                        </a:lnSpc>
                        <a:spcAft>
                          <a:spcPts val="1200"/>
                        </a:spcAft>
                      </a:pPr>
                      <a:r>
                        <a:rPr lang="en-VN" sz="1600" dirty="0">
                          <a:solidFill>
                            <a:srgbClr val="FCF7E3"/>
                          </a:solidFill>
                          <a:effectLst/>
                          <a:latin typeface="Times New Roman" panose="02020603050405020304" pitchFamily="18" charset="0"/>
                          <a:cs typeface="Times New Roman" panose="02020603050405020304" pitchFamily="18" charset="0"/>
                        </a:rPr>
                        <a:t>- </a:t>
                      </a:r>
                      <a:r>
                        <a:rPr lang="en-US" sz="1600" dirty="0">
                          <a:solidFill>
                            <a:srgbClr val="FCF7E3"/>
                          </a:solidFill>
                          <a:effectLst/>
                          <a:latin typeface="Times New Roman" panose="02020603050405020304" pitchFamily="18" charset="0"/>
                          <a:cs typeface="Times New Roman" panose="02020603050405020304" pitchFamily="18" charset="0"/>
                        </a:rPr>
                        <a:t>“ </a:t>
                      </a:r>
                      <a:r>
                        <a:rPr lang="en-VN" sz="1600" dirty="0">
                          <a:solidFill>
                            <a:srgbClr val="FCF7E3"/>
                          </a:solidFill>
                          <a:effectLst/>
                          <a:latin typeface="Times New Roman" panose="02020603050405020304" pitchFamily="18" charset="0"/>
                          <a:cs typeface="Times New Roman" panose="02020603050405020304" pitchFamily="18" charset="0"/>
                        </a:rPr>
                        <a:t>Người mẹ muốn làm thơ nhưng cảm xúc chưa nảy sinh, câu chữ “cằn khô”. Đúng lúc này, những lời nói ngây thơ hằng ngày của con vang lên trong tâm trí mẹ khiến cảm xúc tuôn trào.</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138609"/>
                  </a:ext>
                </a:extLst>
              </a:tr>
              <a:tr h="1001652">
                <a:tc>
                  <a:txBody>
                    <a:bodyPr/>
                    <a:lstStyle/>
                    <a:p>
                      <a:pPr>
                        <a:lnSpc>
                          <a:spcPct val="115000"/>
                        </a:lnSpc>
                      </a:pPr>
                      <a:r>
                        <a:rPr lang="en-US" sz="1600">
                          <a:solidFill>
                            <a:schemeClr val="tx1"/>
                          </a:solidFill>
                          <a:effectLst/>
                          <a:latin typeface="Times New Roman" panose="02020603050405020304" pitchFamily="18" charset="0"/>
                          <a:cs typeface="Times New Roman" panose="02020603050405020304" pitchFamily="18" charset="0"/>
                        </a:rPr>
                        <a:t>6. Các phép liên kết được sử dụng trong đọan văn: </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Phép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lặp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ngữ</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Phép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liên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tưởng</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tuổi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 con”, “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đứa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trẻ</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Phép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thế</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 </a:t>
                      </a:r>
                      <a:r>
                        <a:rPr lang="en-US" sz="1600" dirty="0" err="1">
                          <a:solidFill>
                            <a:srgbClr val="FCF7E3"/>
                          </a:solidFill>
                          <a:effectLst/>
                          <a:latin typeface="Times New Roman" panose="02020603050405020304" pitchFamily="18" charset="0"/>
                          <a:cs typeface="Times New Roman" panose="02020603050405020304" pitchFamily="18" charset="0"/>
                        </a:rPr>
                        <a:t>Đó</a:t>
                      </a:r>
                      <a:r>
                        <a:rPr lang="en-US" sz="1600" dirty="0">
                          <a:solidFill>
                            <a:srgbClr val="FCF7E3"/>
                          </a:solidFill>
                          <a:effectLst/>
                          <a:latin typeface="Times New Roman" panose="02020603050405020304" pitchFamily="18" charset="0"/>
                          <a:cs typeface="Times New Roman" panose="02020603050405020304" pitchFamily="18" charset="0"/>
                        </a:rPr>
                        <a:t>” ở </a:t>
                      </a:r>
                      <a:r>
                        <a:rPr lang="en-US" sz="1600" dirty="0" err="1">
                          <a:solidFill>
                            <a:srgbClr val="FCF7E3"/>
                          </a:solidFill>
                          <a:effectLst/>
                          <a:latin typeface="Times New Roman" panose="02020603050405020304" pitchFamily="18" charset="0"/>
                          <a:cs typeface="Times New Roman" panose="02020603050405020304" pitchFamily="18" charset="0"/>
                        </a:rPr>
                        <a:t>câu</a:t>
                      </a:r>
                      <a:r>
                        <a:rPr lang="en-US" sz="1600" dirty="0">
                          <a:solidFill>
                            <a:srgbClr val="FCF7E3"/>
                          </a:solidFill>
                          <a:effectLst/>
                          <a:latin typeface="Times New Roman" panose="02020603050405020304" pitchFamily="18" charset="0"/>
                          <a:cs typeface="Times New Roman" panose="02020603050405020304" pitchFamily="18" charset="0"/>
                        </a:rPr>
                        <a:t> 4</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43" marR="543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28050"/>
                  </a:ext>
                </a:extLst>
              </a:tr>
            </a:tbl>
          </a:graphicData>
        </a:graphic>
      </p:graphicFrame>
      <p:grpSp>
        <p:nvGrpSpPr>
          <p:cNvPr id="2" name="Group 1">
            <a:extLst>
              <a:ext uri="{FF2B5EF4-FFF2-40B4-BE49-F238E27FC236}">
                <a16:creationId xmlns:a16="http://schemas.microsoft.com/office/drawing/2014/main" id="{2E50522B-BA23-145B-CF25-0FB2C43923D6}"/>
              </a:ext>
            </a:extLst>
          </p:cNvPr>
          <p:cNvGrpSpPr/>
          <p:nvPr/>
        </p:nvGrpSpPr>
        <p:grpSpPr>
          <a:xfrm>
            <a:off x="8048300" y="138896"/>
            <a:ext cx="4007029" cy="6290925"/>
            <a:chOff x="8048300" y="138896"/>
            <a:chExt cx="4007029" cy="6290925"/>
          </a:xfrm>
        </p:grpSpPr>
        <p:sp>
          <p:nvSpPr>
            <p:cNvPr id="3" name="Rectangle: Rounded Corners 2">
              <a:extLst>
                <a:ext uri="{FF2B5EF4-FFF2-40B4-BE49-F238E27FC236}">
                  <a16:creationId xmlns:a16="http://schemas.microsoft.com/office/drawing/2014/main" id="{FF56FB5B-8A77-2966-48B6-313B11B0DE63}"/>
                </a:ext>
              </a:extLst>
            </p:cNvPr>
            <p:cNvSpPr/>
            <p:nvPr/>
          </p:nvSpPr>
          <p:spPr>
            <a:xfrm>
              <a:off x="8048300" y="138896"/>
              <a:ext cx="4007028" cy="6290925"/>
            </a:xfrm>
            <a:prstGeom prst="roundRect">
              <a:avLst>
                <a:gd name="adj" fmla="val 3668"/>
              </a:avLst>
            </a:prstGeom>
            <a:noFill/>
            <a:ln w="127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C6F4BA-E746-75BB-A6F6-C33F8FFBF6A5}"/>
                </a:ext>
              </a:extLst>
            </p:cNvPr>
            <p:cNvSpPr txBox="1"/>
            <p:nvPr/>
          </p:nvSpPr>
          <p:spPr>
            <a:xfrm>
              <a:off x="8048300" y="428178"/>
              <a:ext cx="4007029" cy="6001643"/>
            </a:xfrm>
            <a:prstGeom prst="rect">
              <a:avLst/>
            </a:prstGeom>
            <a:noFill/>
          </p:spPr>
          <p:txBody>
            <a:bodyPr wrap="square">
              <a:spAutoFit/>
            </a:bodyPr>
            <a:lstStyle/>
            <a:p>
              <a:pPr algn="just"/>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đằm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cằn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vang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dào</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thấm</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thía</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quà</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vời</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FB9A4264-083E-92EB-4C29-A2C86E339E6B}"/>
              </a:ext>
            </a:extLst>
          </p:cNvPr>
          <p:cNvSpPr txBox="1"/>
          <p:nvPr/>
        </p:nvSpPr>
        <p:spPr>
          <a:xfrm>
            <a:off x="2519680" y="1793436"/>
            <a:ext cx="5191760" cy="1202252"/>
          </a:xfrm>
          <a:prstGeom prst="rect">
            <a:avLst/>
          </a:prstGeom>
          <a:noFill/>
        </p:spPr>
        <p:txBody>
          <a:bodyPr wrap="square">
            <a:spAutoFit/>
          </a:bodyPr>
          <a:lstStyle/>
          <a:p>
            <a:pPr algn="just">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VN" sz="1600" dirty="0">
                <a:solidFill>
                  <a:schemeClr val="tx1"/>
                </a:solidFill>
                <a:effectLst/>
                <a:latin typeface="Times New Roman" panose="02020603050405020304" pitchFamily="18" charset="0"/>
                <a:cs typeface="Times New Roman" panose="02020603050405020304" pitchFamily="18" charset="0"/>
              </a:rPr>
              <a:t>Cảm xúc ngạc nhiên, thích thú trước những suy nghĩ ngây ngô, hồn nhiên của con trẻ. </a:t>
            </a:r>
          </a:p>
          <a:p>
            <a:pPr algn="just">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VN" sz="1600" dirty="0">
                <a:solidFill>
                  <a:schemeClr val="tx1"/>
                </a:solidFill>
                <a:effectLst/>
                <a:latin typeface="Times New Roman" panose="02020603050405020304" pitchFamily="18" charset="0"/>
                <a:cs typeface="Times New Roman" panose="02020603050405020304" pitchFamily="18" charset="0"/>
              </a:rPr>
              <a:t>Cùng những suy nghĩ nhẹ nhàng, sâu lắng trước tình cảm của người mẹ.</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DAEAC894-29C7-ED2E-5E8F-131EB2787C34}"/>
              </a:ext>
            </a:extLst>
          </p:cNvPr>
          <p:cNvGrpSpPr/>
          <p:nvPr/>
        </p:nvGrpSpPr>
        <p:grpSpPr>
          <a:xfrm>
            <a:off x="8148320" y="1686560"/>
            <a:ext cx="3799840" cy="708002"/>
            <a:chOff x="8148320" y="1686560"/>
            <a:chExt cx="3799840" cy="708002"/>
          </a:xfrm>
        </p:grpSpPr>
        <p:cxnSp>
          <p:nvCxnSpPr>
            <p:cNvPr id="14" name="Straight Connector 13">
              <a:extLst>
                <a:ext uri="{FF2B5EF4-FFF2-40B4-BE49-F238E27FC236}">
                  <a16:creationId xmlns:a16="http://schemas.microsoft.com/office/drawing/2014/main" id="{890DA64B-B396-BFC2-A41A-963089C2FB28}"/>
                </a:ext>
              </a:extLst>
            </p:cNvPr>
            <p:cNvCxnSpPr/>
            <p:nvPr/>
          </p:nvCxnSpPr>
          <p:spPr>
            <a:xfrm>
              <a:off x="8148320" y="1686560"/>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FE2715-5A79-D9AB-7E82-F692FB3DB7FA}"/>
                </a:ext>
              </a:extLst>
            </p:cNvPr>
            <p:cNvCxnSpPr/>
            <p:nvPr/>
          </p:nvCxnSpPr>
          <p:spPr>
            <a:xfrm>
              <a:off x="8148320" y="1922561"/>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E7CF2A-D8DB-2280-7E1B-DAAEC85AAD0B}"/>
                </a:ext>
              </a:extLst>
            </p:cNvPr>
            <p:cNvCxnSpPr/>
            <p:nvPr/>
          </p:nvCxnSpPr>
          <p:spPr>
            <a:xfrm>
              <a:off x="8148320" y="2158562"/>
              <a:ext cx="3799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F2A70C-D52D-2D3F-9074-EBE120AF3A8E}"/>
                </a:ext>
              </a:extLst>
            </p:cNvPr>
            <p:cNvCxnSpPr>
              <a:cxnSpLocks/>
            </p:cNvCxnSpPr>
            <p:nvPr/>
          </p:nvCxnSpPr>
          <p:spPr>
            <a:xfrm>
              <a:off x="8148320" y="2394562"/>
              <a:ext cx="1107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764007E-0722-F657-43FB-F3D396F1A6F1}"/>
              </a:ext>
            </a:extLst>
          </p:cNvPr>
          <p:cNvSpPr txBox="1"/>
          <p:nvPr/>
        </p:nvSpPr>
        <p:spPr>
          <a:xfrm>
            <a:off x="2527810" y="3106743"/>
            <a:ext cx="5191760" cy="941796"/>
          </a:xfrm>
          <a:prstGeom prst="rect">
            <a:avLst/>
          </a:prstGeom>
          <a:noFill/>
        </p:spPr>
        <p:txBody>
          <a:bodyPr wrap="square">
            <a:spAutoFit/>
          </a:bodyPr>
          <a:lstStyle/>
          <a:p>
            <a:pPr marL="30480" marR="30480" algn="just">
              <a:lnSpc>
                <a:spcPct val="115000"/>
              </a:lnSpc>
              <a:spcAft>
                <a:spcPts val="1200"/>
              </a:spcAft>
            </a:pPr>
            <a:r>
              <a:rPr lang="en-VN" sz="1600" dirty="0">
                <a:solidFill>
                  <a:schemeClr val="tx1"/>
                </a:solidFill>
                <a:effectLst/>
                <a:latin typeface="Times New Roman" panose="02020603050405020304" pitchFamily="18" charset="0"/>
                <a:cs typeface="Times New Roman" panose="02020603050405020304" pitchFamily="18" charset="0"/>
              </a:rPr>
              <a:t>- </a:t>
            </a:r>
            <a:r>
              <a:rPr lang="en-US" sz="1600" dirty="0" smtClean="0">
                <a:solidFill>
                  <a:schemeClr val="tx1"/>
                </a:solidFill>
                <a:effectLst/>
                <a:latin typeface="Times New Roman" panose="02020603050405020304" pitchFamily="18" charset="0"/>
                <a:cs typeface="Times New Roman" panose="02020603050405020304" pitchFamily="18" charset="0"/>
              </a:rPr>
              <a:t>“</a:t>
            </a:r>
            <a:r>
              <a:rPr lang="en-VN" sz="1600" dirty="0" smtClean="0">
                <a:solidFill>
                  <a:schemeClr val="tx1"/>
                </a:solidFill>
                <a:effectLst/>
                <a:latin typeface="Times New Roman" panose="02020603050405020304" pitchFamily="18" charset="0"/>
                <a:cs typeface="Times New Roman" panose="02020603050405020304" pitchFamily="18" charset="0"/>
              </a:rPr>
              <a:t>Chỉ </a:t>
            </a:r>
            <a:r>
              <a:rPr lang="en-VN" sz="1600" dirty="0">
                <a:solidFill>
                  <a:schemeClr val="tx1"/>
                </a:solidFill>
                <a:effectLst/>
                <a:latin typeface="Times New Roman" panose="02020603050405020304" pitchFamily="18" charset="0"/>
                <a:cs typeface="Times New Roman" panose="02020603050405020304" pitchFamily="18" charset="0"/>
              </a:rPr>
              <a:t>có thể qua đôi mắt trẻ thơ, thế giới mới hiện lên trong veo, ngộ nghĩnh và thú vị đến thế: “cô-ti-vi”, “cái cây là con cô gió”, “ngâm thơ vào nước”…</a:t>
            </a:r>
          </a:p>
        </p:txBody>
      </p:sp>
      <p:grpSp>
        <p:nvGrpSpPr>
          <p:cNvPr id="30" name="Group 29">
            <a:extLst>
              <a:ext uri="{FF2B5EF4-FFF2-40B4-BE49-F238E27FC236}">
                <a16:creationId xmlns:a16="http://schemas.microsoft.com/office/drawing/2014/main" id="{A51C1AE5-2381-DA35-D733-02FBA13D6DF4}"/>
              </a:ext>
            </a:extLst>
          </p:cNvPr>
          <p:cNvGrpSpPr/>
          <p:nvPr/>
        </p:nvGrpSpPr>
        <p:grpSpPr>
          <a:xfrm>
            <a:off x="8148320" y="3870960"/>
            <a:ext cx="3799840" cy="995680"/>
            <a:chOff x="8148320" y="3870960"/>
            <a:chExt cx="3799840" cy="995680"/>
          </a:xfrm>
        </p:grpSpPr>
        <p:cxnSp>
          <p:nvCxnSpPr>
            <p:cNvPr id="23" name="Straight Connector 22">
              <a:extLst>
                <a:ext uri="{FF2B5EF4-FFF2-40B4-BE49-F238E27FC236}">
                  <a16:creationId xmlns:a16="http://schemas.microsoft.com/office/drawing/2014/main" id="{DD55912B-7757-C74E-1126-931D4187D6CC}"/>
                </a:ext>
              </a:extLst>
            </p:cNvPr>
            <p:cNvCxnSpPr/>
            <p:nvPr/>
          </p:nvCxnSpPr>
          <p:spPr>
            <a:xfrm>
              <a:off x="10241280" y="3870960"/>
              <a:ext cx="17068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0D059B-8D1A-F353-5E15-06F76EF70272}"/>
                </a:ext>
              </a:extLst>
            </p:cNvPr>
            <p:cNvCxnSpPr>
              <a:cxnSpLocks/>
            </p:cNvCxnSpPr>
            <p:nvPr/>
          </p:nvCxnSpPr>
          <p:spPr>
            <a:xfrm>
              <a:off x="8148320" y="4119880"/>
              <a:ext cx="3799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9554E9-C57E-8764-B37D-34F671C0CB78}"/>
                </a:ext>
              </a:extLst>
            </p:cNvPr>
            <p:cNvCxnSpPr>
              <a:cxnSpLocks/>
            </p:cNvCxnSpPr>
            <p:nvPr/>
          </p:nvCxnSpPr>
          <p:spPr>
            <a:xfrm>
              <a:off x="8148320" y="4368800"/>
              <a:ext cx="3799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F72277-7C30-01FF-2929-A3D9C7DFE3DC}"/>
                </a:ext>
              </a:extLst>
            </p:cNvPr>
            <p:cNvCxnSpPr>
              <a:cxnSpLocks/>
            </p:cNvCxnSpPr>
            <p:nvPr/>
          </p:nvCxnSpPr>
          <p:spPr>
            <a:xfrm>
              <a:off x="8148320" y="4617720"/>
              <a:ext cx="37998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E5C644-CE73-9E29-7B00-23CBECC7C215}"/>
                </a:ext>
              </a:extLst>
            </p:cNvPr>
            <p:cNvCxnSpPr>
              <a:cxnSpLocks/>
            </p:cNvCxnSpPr>
            <p:nvPr/>
          </p:nvCxnSpPr>
          <p:spPr>
            <a:xfrm>
              <a:off x="8148320" y="4866640"/>
              <a:ext cx="231648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C090B4CA-7249-95AC-A073-234FA218BED0}"/>
              </a:ext>
            </a:extLst>
          </p:cNvPr>
          <p:cNvSpPr txBox="1"/>
          <p:nvPr/>
        </p:nvSpPr>
        <p:spPr>
          <a:xfrm>
            <a:off x="2519680" y="4035058"/>
            <a:ext cx="5191760" cy="1224951"/>
          </a:xfrm>
          <a:prstGeom prst="rect">
            <a:avLst/>
          </a:prstGeom>
          <a:noFill/>
        </p:spPr>
        <p:txBody>
          <a:bodyPr wrap="square">
            <a:spAutoFit/>
          </a:bodyPr>
          <a:lstStyle/>
          <a:p>
            <a:pPr marL="30480" marR="30480" algn="just">
              <a:lnSpc>
                <a:spcPct val="115000"/>
              </a:lnSpc>
              <a:spcAft>
                <a:spcPts val="1200"/>
              </a:spcAft>
            </a:pPr>
            <a:r>
              <a:rPr lang="en-VN" sz="1600" dirty="0">
                <a:solidFill>
                  <a:schemeClr val="tx1"/>
                </a:solidFill>
                <a:effectLst/>
                <a:latin typeface="Times New Roman" panose="02020603050405020304" pitchFamily="18" charset="0"/>
                <a:cs typeface="Times New Roman" panose="02020603050405020304" pitchFamily="18" charset="0"/>
              </a:rPr>
              <a:t>- </a:t>
            </a:r>
            <a:r>
              <a:rPr lang="en-US" sz="1600" dirty="0" smtClean="0">
                <a:solidFill>
                  <a:schemeClr val="tx1"/>
                </a:solidFill>
                <a:effectLst/>
                <a:latin typeface="Times New Roman" panose="02020603050405020304" pitchFamily="18" charset="0"/>
                <a:cs typeface="Times New Roman" panose="02020603050405020304" pitchFamily="18" charset="0"/>
              </a:rPr>
              <a:t>“</a:t>
            </a:r>
            <a:r>
              <a:rPr lang="en-VN" sz="1600" dirty="0" smtClean="0">
                <a:solidFill>
                  <a:schemeClr val="tx1"/>
                </a:solidFill>
                <a:effectLst/>
                <a:latin typeface="Times New Roman" panose="02020603050405020304" pitchFamily="18" charset="0"/>
                <a:cs typeface="Times New Roman" panose="02020603050405020304" pitchFamily="18" charset="0"/>
              </a:rPr>
              <a:t>Người </a:t>
            </a:r>
            <a:r>
              <a:rPr lang="en-VN" sz="1600" dirty="0">
                <a:solidFill>
                  <a:schemeClr val="tx1"/>
                </a:solidFill>
                <a:effectLst/>
                <a:latin typeface="Times New Roman" panose="02020603050405020304" pitchFamily="18" charset="0"/>
                <a:cs typeface="Times New Roman" panose="02020603050405020304" pitchFamily="18" charset="0"/>
              </a:rPr>
              <a:t>mẹ muốn làm thơ nhưng cảm xúc chưa nảy sinh, câu chữ “cằn khô”. Đúng lúc này, những lời nói ngây thơ hằng ngày của con vang lên trong tâm trí mẹ khiến cảm xúc tuôn trào.</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EE37D1FC-E093-4F3F-7C1F-8EBD33A82DC9}"/>
              </a:ext>
            </a:extLst>
          </p:cNvPr>
          <p:cNvSpPr txBox="1"/>
          <p:nvPr/>
        </p:nvSpPr>
        <p:spPr>
          <a:xfrm>
            <a:off x="2519680" y="5316663"/>
            <a:ext cx="5340101" cy="919098"/>
          </a:xfrm>
          <a:prstGeom prst="rect">
            <a:avLst/>
          </a:prstGeom>
          <a:noFill/>
        </p:spPr>
        <p:txBody>
          <a:bodyPr wrap="square">
            <a:spAutoFit/>
          </a:bodyPr>
          <a:lstStyle/>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Phép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lặp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ngữ</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Phép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liên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tưởng</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tuổi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 con”, “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đứa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trẻ</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cs typeface="Times New Roman" panose="02020603050405020304" pitchFamily="18" charset="0"/>
            </a:endParaRPr>
          </a:p>
          <a:p>
            <a:pPr>
              <a:lnSpc>
                <a:spcPct val="115000"/>
              </a:lnSpc>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Phép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thế</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 </a:t>
            </a:r>
            <a:r>
              <a:rPr lang="en-US" sz="1600" dirty="0" err="1">
                <a:solidFill>
                  <a:schemeClr val="tx1"/>
                </a:solidFill>
                <a:effectLst/>
                <a:latin typeface="Times New Roman" panose="02020603050405020304" pitchFamily="18" charset="0"/>
                <a:cs typeface="Times New Roman" panose="02020603050405020304" pitchFamily="18" charset="0"/>
              </a:rPr>
              <a:t>Đó</a:t>
            </a:r>
            <a:r>
              <a:rPr lang="en-US" sz="1600" dirty="0">
                <a:solidFill>
                  <a:schemeClr val="tx1"/>
                </a:solidFill>
                <a:effectLst/>
                <a:latin typeface="Times New Roman" panose="02020603050405020304" pitchFamily="18" charset="0"/>
                <a:cs typeface="Times New Roman" panose="02020603050405020304" pitchFamily="18" charset="0"/>
              </a:rPr>
              <a:t>” ở </a:t>
            </a:r>
            <a:r>
              <a:rPr lang="en-US" sz="1600" dirty="0" err="1">
                <a:solidFill>
                  <a:schemeClr val="tx1"/>
                </a:solidFill>
                <a:effectLst/>
                <a:latin typeface="Times New Roman" panose="02020603050405020304" pitchFamily="18" charset="0"/>
                <a:cs typeface="Times New Roman" panose="02020603050405020304" pitchFamily="18" charset="0"/>
              </a:rPr>
              <a:t>câu</a:t>
            </a:r>
            <a:r>
              <a:rPr lang="en-US" sz="1600" dirty="0">
                <a:solidFill>
                  <a:schemeClr val="tx1"/>
                </a:solidFill>
                <a:effectLst/>
                <a:latin typeface="Times New Roman" panose="02020603050405020304" pitchFamily="18" charset="0"/>
                <a:cs typeface="Times New Roman" panose="02020603050405020304" pitchFamily="18" charset="0"/>
              </a:rPr>
              <a:t> 4</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727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0EBBBB6-8B57-AEFC-A1CB-BD193F73EE7B}"/>
              </a:ext>
            </a:extLst>
          </p:cNvPr>
          <p:cNvSpPr txBox="1"/>
          <p:nvPr/>
        </p:nvSpPr>
        <p:spPr>
          <a:xfrm>
            <a:off x="4340507" y="0"/>
            <a:ext cx="7697364" cy="923330"/>
          </a:xfrm>
          <a:prstGeom prst="rect">
            <a:avLst/>
          </a:prstGeom>
          <a:noFill/>
        </p:spPr>
        <p:txBody>
          <a:bodyPr wrap="square" rtlCol="0">
            <a:spAutoFit/>
          </a:bodyPr>
          <a:lstStyle/>
          <a:p>
            <a:pPr algn="ctr"/>
            <a:r>
              <a:rPr lang="en-VN" b="1" u="sng" dirty="0">
                <a:latin typeface="Times New Roman" panose="02020603050405020304" pitchFamily="18" charset="0"/>
                <a:cs typeface="Times New Roman" panose="02020603050405020304" pitchFamily="18" charset="0"/>
              </a:rPr>
              <a:t>Đề bài: </a:t>
            </a:r>
          </a:p>
          <a:p>
            <a:pPr algn="ctr"/>
            <a:r>
              <a:rPr lang="en-VN" b="1" dirty="0">
                <a:latin typeface="Times New Roman" panose="02020603050405020304" pitchFamily="18" charset="0"/>
                <a:cs typeface="Times New Roman" panose="02020603050405020304" pitchFamily="18" charset="0"/>
              </a:rPr>
              <a:t>Chọn môt bài thơ tự do mà em yêu thích , </a:t>
            </a:r>
          </a:p>
          <a:p>
            <a:pPr algn="ctr"/>
            <a:r>
              <a:rPr lang="en-VN" b="1" dirty="0">
                <a:latin typeface="Times New Roman" panose="02020603050405020304" pitchFamily="18" charset="0"/>
                <a:cs typeface="Times New Roman" panose="02020603050405020304" pitchFamily="18" charset="0"/>
              </a:rPr>
              <a:t>viết đoạn văn ghi lại cảm nghĩ của em về bài thơ đó.</a:t>
            </a:r>
          </a:p>
        </p:txBody>
      </p:sp>
      <p:graphicFrame>
        <p:nvGraphicFramePr>
          <p:cNvPr id="24" name="Table 23">
            <a:extLst>
              <a:ext uri="{FF2B5EF4-FFF2-40B4-BE49-F238E27FC236}">
                <a16:creationId xmlns:a16="http://schemas.microsoft.com/office/drawing/2014/main" id="{D07F92D0-443A-68A3-4AFE-C352D06F4C99}"/>
              </a:ext>
            </a:extLst>
          </p:cNvPr>
          <p:cNvGraphicFramePr>
            <a:graphicFrameLocks noGrp="1"/>
          </p:cNvGraphicFramePr>
          <p:nvPr>
            <p:extLst/>
          </p:nvPr>
        </p:nvGraphicFramePr>
        <p:xfrm>
          <a:off x="154129" y="1056997"/>
          <a:ext cx="7080048" cy="5520090"/>
        </p:xfrm>
        <a:graphic>
          <a:graphicData uri="http://schemas.openxmlformats.org/drawingml/2006/table">
            <a:tbl>
              <a:tblPr firstRow="1" firstCol="1" bandRow="1">
                <a:tableStyleId>{5C22544A-7EE6-4342-B048-85BDC9FD1C3A}</a:tableStyleId>
              </a:tblPr>
              <a:tblGrid>
                <a:gridCol w="1686744">
                  <a:extLst>
                    <a:ext uri="{9D8B030D-6E8A-4147-A177-3AD203B41FA5}">
                      <a16:colId xmlns:a16="http://schemas.microsoft.com/office/drawing/2014/main" val="868251002"/>
                    </a:ext>
                  </a:extLst>
                </a:gridCol>
                <a:gridCol w="5393304">
                  <a:extLst>
                    <a:ext uri="{9D8B030D-6E8A-4147-A177-3AD203B41FA5}">
                      <a16:colId xmlns:a16="http://schemas.microsoft.com/office/drawing/2014/main" val="3493434042"/>
                    </a:ext>
                  </a:extLst>
                </a:gridCol>
              </a:tblGrid>
              <a:tr h="708386">
                <a:tc gridSpan="2">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QUY TRÌNH VIẾT ĐOẠN VĂN GHI LẠI CẢM XÚC</a:t>
                      </a:r>
                      <a:endParaRPr lang="en-VN" sz="1600">
                        <a:solidFill>
                          <a:schemeClr val="tx1"/>
                        </a:solidFill>
                        <a:effectLst/>
                        <a:latin typeface="Times New Roman" panose="02020603050405020304" pitchFamily="18" charset="0"/>
                        <a:cs typeface="Times New Roman" panose="02020603050405020304" pitchFamily="18" charset="0"/>
                      </a:endParaRPr>
                    </a:p>
                    <a:p>
                      <a:pPr algn="ctr"/>
                      <a:r>
                        <a:rPr lang="en-US" sz="1600">
                          <a:solidFill>
                            <a:schemeClr val="tx1"/>
                          </a:solidFill>
                          <a:effectLst/>
                          <a:latin typeface="Times New Roman" panose="02020603050405020304" pitchFamily="18" charset="0"/>
                          <a:cs typeface="Times New Roman" panose="02020603050405020304" pitchFamily="18" charset="0"/>
                        </a:rPr>
                        <a:t> SAU KHI ĐỌC MỘT BÀI THƠ TỰ DO</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446941295"/>
                  </a:ext>
                </a:extLst>
              </a:tr>
              <a:tr h="283041">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Quy trình viết</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effectLst/>
                          <a:latin typeface="Times New Roman" panose="02020603050405020304" pitchFamily="18" charset="0"/>
                          <a:cs typeface="Times New Roman" panose="02020603050405020304" pitchFamily="18" charset="0"/>
                        </a:rPr>
                        <a:t>Thao </a:t>
                      </a:r>
                      <a:r>
                        <a:rPr lang="en-US" sz="1600" b="1" dirty="0" err="1">
                          <a:solidFill>
                            <a:schemeClr val="tx1"/>
                          </a:solidFill>
                          <a:effectLst/>
                          <a:latin typeface="Times New Roman" panose="02020603050405020304" pitchFamily="18" charset="0"/>
                          <a:cs typeface="Times New Roman" panose="02020603050405020304" pitchFamily="18" charset="0"/>
                        </a:rPr>
                        <a:t>tác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làm</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349649"/>
                  </a:ext>
                </a:extLst>
              </a:tr>
              <a:tr h="849124">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Bước 1:</a:t>
                      </a:r>
                      <a:endParaRPr lang="en-VN" sz="1600">
                        <a:solidFill>
                          <a:schemeClr val="tx1"/>
                        </a:solidFill>
                        <a:effectLst/>
                        <a:latin typeface="Times New Roman" panose="02020603050405020304" pitchFamily="18" charset="0"/>
                        <a:cs typeface="Times New Roman" panose="02020603050405020304" pitchFamily="18" charset="0"/>
                      </a:endParaRPr>
                    </a:p>
                    <a:p>
                      <a:pPr algn="ctr"/>
                      <a:r>
                        <a:rPr lang="en-US" sz="1600">
                          <a:solidFill>
                            <a:schemeClr val="tx1"/>
                          </a:solidFill>
                          <a:effectLst/>
                          <a:latin typeface="Times New Roman" panose="02020603050405020304" pitchFamily="18" charset="0"/>
                          <a:cs typeface="Times New Roman" panose="02020603050405020304" pitchFamily="18" charset="0"/>
                        </a:rPr>
                        <a:t>Chuẩn bị trước khi viết</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tabLst>
                          <a:tab pos="90170" algn="l"/>
                          <a:tab pos="180340" algn="l"/>
                          <a:tab pos="270510" algn="l"/>
                        </a:tabLst>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Mục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đích</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tài</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rgbClr val="FCF7E3"/>
                          </a:solidFill>
                          <a:effectLst/>
                          <a:latin typeface="Times New Roman" panose="02020603050405020304" pitchFamily="18" charset="0"/>
                          <a:cs typeface="Times New Roman" panose="02020603050405020304" pitchFamily="18" charset="0"/>
                        </a:rPr>
                        <a:t>- Thu </a:t>
                      </a:r>
                      <a:r>
                        <a:rPr lang="en-US" sz="1600" dirty="0" err="1">
                          <a:solidFill>
                            <a:srgbClr val="FCF7E3"/>
                          </a:solidFill>
                          <a:effectLst/>
                          <a:latin typeface="Times New Roman" panose="02020603050405020304" pitchFamily="18" charset="0"/>
                          <a:cs typeface="Times New Roman" panose="02020603050405020304" pitchFamily="18" charset="0"/>
                        </a:rPr>
                        <a:t>thập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tư</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liệu</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6074332"/>
                  </a:ext>
                </a:extLst>
              </a:tr>
              <a:tr h="1415207">
                <a:tc rowSpan="2">
                  <a:txBody>
                    <a:bodyPr/>
                    <a:lstStyle/>
                    <a:p>
                      <a:pPr algn="ctr"/>
                      <a:r>
                        <a:rPr lang="en-US" sz="1600" dirty="0" err="1">
                          <a:solidFill>
                            <a:srgbClr val="FCF7E3"/>
                          </a:solidFill>
                          <a:effectLst/>
                          <a:latin typeface="Times New Roman" panose="02020603050405020304" pitchFamily="18" charset="0"/>
                          <a:cs typeface="Times New Roman" panose="02020603050405020304" pitchFamily="18" charset="0"/>
                        </a:rPr>
                        <a:t>Bước</a:t>
                      </a:r>
                      <a:r>
                        <a:rPr lang="en-US" sz="1600" dirty="0">
                          <a:solidFill>
                            <a:srgbClr val="FCF7E3"/>
                          </a:solidFill>
                          <a:effectLst/>
                          <a:latin typeface="Times New Roman" panose="02020603050405020304" pitchFamily="18" charset="0"/>
                          <a:cs typeface="Times New Roman" panose="02020603050405020304" pitchFamily="18" charset="0"/>
                        </a:rPr>
                        <a:t> 2:</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err="1">
                          <a:solidFill>
                            <a:srgbClr val="FCF7E3"/>
                          </a:solidFill>
                          <a:effectLst/>
                          <a:latin typeface="Times New Roman" panose="02020603050405020304" pitchFamily="18" charset="0"/>
                          <a:cs typeface="Times New Roman" panose="02020603050405020304" pitchFamily="18" charset="0"/>
                        </a:rPr>
                        <a:t>Tìm</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lập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dàn</a:t>
                      </a:r>
                      <a:r>
                        <a:rPr lang="en-US" sz="1600" dirty="0">
                          <a:solidFill>
                            <a:srgbClr val="FCF7E3"/>
                          </a:solidFill>
                          <a:effectLst/>
                          <a:latin typeface="Times New Roman" panose="02020603050405020304" pitchFamily="18" charset="0"/>
                          <a:cs typeface="Times New Roman" panose="02020603050405020304" pitchFamily="18" charset="0"/>
                        </a:rPr>
                        <a:t> ý</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Tìm</a:t>
                      </a:r>
                      <a:r>
                        <a:rPr lang="en-US" sz="1600" dirty="0">
                          <a:solidFill>
                            <a:srgbClr val="FCF7E3"/>
                          </a:solidFill>
                          <a:effectLst/>
                          <a:latin typeface="Times New Roman" panose="02020603050405020304" pitchFamily="18" charset="0"/>
                          <a:cs typeface="Times New Roman" panose="02020603050405020304" pitchFamily="18" charset="0"/>
                        </a:rPr>
                        <a:t> ý:</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err="1">
                          <a:solidFill>
                            <a:srgbClr val="FCF7E3"/>
                          </a:solidFill>
                          <a:effectLst/>
                          <a:latin typeface="Times New Roman" panose="02020603050405020304" pitchFamily="18" charset="0"/>
                          <a:cs typeface="Times New Roman" panose="02020603050405020304" pitchFamily="18" charset="0"/>
                        </a:rPr>
                        <a:t>Đọc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diễn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lần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để</a:t>
                      </a:r>
                      <a:r>
                        <a:rPr lang="en-US" sz="1600" dirty="0">
                          <a:solidFill>
                            <a:srgbClr val="FCF7E3"/>
                          </a:solidFill>
                          <a:effectLst/>
                          <a:latin typeface="Times New Roman" panose="02020603050405020304" pitchFamily="18" charset="0"/>
                          <a:cs typeface="Times New Roman" panose="02020603050405020304" pitchFamily="18" charset="0"/>
                        </a:rPr>
                        <a:t>: </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nét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độc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đáo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chủ</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Lý </a:t>
                      </a:r>
                      <a:r>
                        <a:rPr lang="en-US" sz="1600" dirty="0" err="1">
                          <a:solidFill>
                            <a:srgbClr val="FCF7E3"/>
                          </a:solidFill>
                          <a:effectLst/>
                          <a:latin typeface="Times New Roman" panose="02020603050405020304" pitchFamily="18" charset="0"/>
                          <a:cs typeface="Times New Roman" panose="02020603050405020304" pitchFamily="18" charset="0"/>
                        </a:rPr>
                        <a:t>giải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vì</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sao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có</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đặc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biệt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269210"/>
                  </a:ext>
                </a:extLst>
              </a:tr>
              <a:tr h="2264332">
                <a:tc vMerge="1">
                  <a:txBody>
                    <a:bodyPr/>
                    <a:lstStyle/>
                    <a:p>
                      <a:endParaRPr lang="en-VN"/>
                    </a:p>
                  </a:txBody>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Lập</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dàn</a:t>
                      </a:r>
                      <a:r>
                        <a:rPr lang="en-US" sz="1600" dirty="0">
                          <a:solidFill>
                            <a:srgbClr val="FCF7E3"/>
                          </a:solidFill>
                          <a:effectLst/>
                          <a:latin typeface="Times New Roman" panose="02020603050405020304" pitchFamily="18" charset="0"/>
                          <a:cs typeface="Times New Roman" panose="02020603050405020304" pitchFamily="18" charset="0"/>
                        </a:rPr>
                        <a:t> ý</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Viết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nhanh</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tưởng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dưới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dạng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cụm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hoặc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sơ</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đồ</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tư</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duy</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Mở</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Giới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thiệu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nhan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tên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giả</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nghĩ</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chung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Nêu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các</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thể</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hiện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suy</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nghĩ</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toàn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bộ</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Khẳng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định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cảm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xúc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về</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thơ</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nghĩa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nó</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đối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với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699314"/>
                  </a:ext>
                </a:extLst>
              </a:tr>
            </a:tbl>
          </a:graphicData>
        </a:graphic>
      </p:graphicFrame>
      <p:grpSp>
        <p:nvGrpSpPr>
          <p:cNvPr id="4" name="Group 3">
            <a:extLst>
              <a:ext uri="{FF2B5EF4-FFF2-40B4-BE49-F238E27FC236}">
                <a16:creationId xmlns:a16="http://schemas.microsoft.com/office/drawing/2014/main" id="{B709074E-4380-1A27-7956-C403510FA261}"/>
              </a:ext>
            </a:extLst>
          </p:cNvPr>
          <p:cNvGrpSpPr/>
          <p:nvPr/>
        </p:nvGrpSpPr>
        <p:grpSpPr>
          <a:xfrm>
            <a:off x="7563333" y="1750715"/>
            <a:ext cx="4576681" cy="5107285"/>
            <a:chOff x="7563333" y="1750715"/>
            <a:chExt cx="4576681" cy="5107285"/>
          </a:xfrm>
        </p:grpSpPr>
        <p:grpSp>
          <p:nvGrpSpPr>
            <p:cNvPr id="3" name="Group 2">
              <a:extLst>
                <a:ext uri="{FF2B5EF4-FFF2-40B4-BE49-F238E27FC236}">
                  <a16:creationId xmlns:a16="http://schemas.microsoft.com/office/drawing/2014/main" id="{E3416408-F5A9-2B03-0323-3F24B04B2013}"/>
                </a:ext>
              </a:extLst>
            </p:cNvPr>
            <p:cNvGrpSpPr/>
            <p:nvPr/>
          </p:nvGrpSpPr>
          <p:grpSpPr>
            <a:xfrm>
              <a:off x="7778187" y="1750715"/>
              <a:ext cx="4361827" cy="3046988"/>
              <a:chOff x="7778187" y="1750715"/>
              <a:chExt cx="4361827" cy="3046988"/>
            </a:xfrm>
          </p:grpSpPr>
          <p:sp>
            <p:nvSpPr>
              <p:cNvPr id="2" name="Speech Bubble: Rectangle with Corners Rounded 1">
                <a:extLst>
                  <a:ext uri="{FF2B5EF4-FFF2-40B4-BE49-F238E27FC236}">
                    <a16:creationId xmlns:a16="http://schemas.microsoft.com/office/drawing/2014/main" id="{24B1706E-476D-55FD-35D2-B24DA26A521D}"/>
                  </a:ext>
                </a:extLst>
              </p:cNvPr>
              <p:cNvSpPr/>
              <p:nvPr/>
            </p:nvSpPr>
            <p:spPr>
              <a:xfrm>
                <a:off x="7778187" y="1750715"/>
                <a:ext cx="4361827" cy="3046988"/>
              </a:xfrm>
              <a:prstGeom prst="wedgeRoundRectCallout">
                <a:avLst>
                  <a:gd name="adj1" fmla="val -35427"/>
                  <a:gd name="adj2" fmla="val 67438"/>
                  <a:gd name="adj3" fmla="val 16667"/>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04BF107-BE64-D77A-F70F-BADF71F7E1D3}"/>
                  </a:ext>
                </a:extLst>
              </p:cNvPr>
              <p:cNvSpPr txBox="1"/>
              <p:nvPr/>
            </p:nvSpPr>
            <p:spPr>
              <a:xfrm>
                <a:off x="7836060" y="1873825"/>
                <a:ext cx="4246080" cy="2800767"/>
              </a:xfrm>
              <a:prstGeom prst="rect">
                <a:avLst/>
              </a:prstGeom>
              <a:noFill/>
            </p:spPr>
            <p:txBody>
              <a:bodyPr wrap="square">
                <a:spAutoFit/>
              </a:bodyPr>
              <a:lstStyle/>
              <a:p>
                <a:pPr algn="just">
                  <a:tabLst>
                    <a:tab pos="90170" algn="l"/>
                    <a:tab pos="180340" algn="l"/>
                    <a:tab pos="27051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1600" dirty="0">
                  <a:effectLst/>
                  <a:latin typeface=".VnTime"/>
                  <a:ea typeface="Times New Roman" panose="02020603050405020304" pitchFamily="18" charset="0"/>
                  <a:cs typeface="Times New Roman" panose="02020603050405020304" pitchFamily="18" charset="0"/>
                </a:endParaRPr>
              </a:p>
            </p:txBody>
          </p:sp>
        </p:grpSp>
        <p:pic>
          <p:nvPicPr>
            <p:cNvPr id="30" name="图片 40">
              <a:extLst>
                <a:ext uri="{FF2B5EF4-FFF2-40B4-BE49-F238E27FC236}">
                  <a16:creationId xmlns:a16="http://schemas.microsoft.com/office/drawing/2014/main" id="{95B86C3D-B147-B4DA-DA60-A289FA29F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3333" y="5419725"/>
              <a:ext cx="1251711" cy="1438275"/>
            </a:xfrm>
            <a:prstGeom prst="rect">
              <a:avLst/>
            </a:prstGeom>
          </p:spPr>
        </p:pic>
      </p:grpSp>
      <p:grpSp>
        <p:nvGrpSpPr>
          <p:cNvPr id="5" name="Group 4">
            <a:extLst>
              <a:ext uri="{FF2B5EF4-FFF2-40B4-BE49-F238E27FC236}">
                <a16:creationId xmlns:a16="http://schemas.microsoft.com/office/drawing/2014/main" id="{4203C838-62D1-2CB7-536F-D599AF71B018}"/>
              </a:ext>
            </a:extLst>
          </p:cNvPr>
          <p:cNvGrpSpPr/>
          <p:nvPr/>
        </p:nvGrpSpPr>
        <p:grpSpPr>
          <a:xfrm>
            <a:off x="0" y="0"/>
            <a:ext cx="4007030" cy="984525"/>
            <a:chOff x="2447501" y="3572834"/>
            <a:chExt cx="4007030" cy="984525"/>
          </a:xfrm>
        </p:grpSpPr>
        <p:pic>
          <p:nvPicPr>
            <p:cNvPr id="6" name="图片 2">
              <a:extLst>
                <a:ext uri="{FF2B5EF4-FFF2-40B4-BE49-F238E27FC236}">
                  <a16:creationId xmlns:a16="http://schemas.microsoft.com/office/drawing/2014/main" id="{75AC2D58-CA0C-CD7C-CF85-D5D788F7E4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4" t="35032" r="-544" b="32624"/>
            <a:stretch/>
          </p:blipFill>
          <p:spPr>
            <a:xfrm>
              <a:off x="2447501" y="3572834"/>
              <a:ext cx="4007030" cy="984525"/>
            </a:xfrm>
            <a:prstGeom prst="rect">
              <a:avLst/>
            </a:prstGeom>
            <a:solidFill>
              <a:srgbClr val="FCF7E3"/>
            </a:solidFill>
          </p:spPr>
        </p:pic>
        <p:sp>
          <p:nvSpPr>
            <p:cNvPr id="7" name="文本框 18">
              <a:extLst>
                <a:ext uri="{FF2B5EF4-FFF2-40B4-BE49-F238E27FC236}">
                  <a16:creationId xmlns:a16="http://schemas.microsoft.com/office/drawing/2014/main" id="{21941CBD-B39D-3806-1E7F-A4A2479F2330}"/>
                </a:ext>
              </a:extLst>
            </p:cNvPr>
            <p:cNvSpPr txBox="1">
              <a:spLocks noChangeArrowheads="1"/>
            </p:cNvSpPr>
            <p:nvPr/>
          </p:nvSpPr>
          <p:spPr bwMode="auto">
            <a:xfrm>
              <a:off x="2601630" y="397664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III. HƯỚNG DẪN QUY TRÌNH VIẾT</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CA00FB00-4A6C-C070-ACB8-35B0A479D019}"/>
              </a:ext>
            </a:extLst>
          </p:cNvPr>
          <p:cNvSpPr txBox="1"/>
          <p:nvPr/>
        </p:nvSpPr>
        <p:spPr>
          <a:xfrm>
            <a:off x="1863524" y="2038466"/>
            <a:ext cx="5139160" cy="830997"/>
          </a:xfrm>
          <a:prstGeom prst="rect">
            <a:avLst/>
          </a:prstGeom>
          <a:noFill/>
        </p:spPr>
        <p:txBody>
          <a:bodyPr wrap="square">
            <a:spAutoFit/>
          </a:bodyPr>
          <a:lstStyle/>
          <a:p>
            <a:pPr algn="just">
              <a:tabLst>
                <a:tab pos="90170" algn="l"/>
                <a:tab pos="180340" algn="l"/>
                <a:tab pos="270510" algn="l"/>
              </a:tabLst>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Mục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đích</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tài</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tabLst>
                <a:tab pos="90170" algn="l"/>
                <a:tab pos="180340" algn="l"/>
                <a:tab pos="270510" algn="l"/>
              </a:tabLst>
            </a:pPr>
            <a:r>
              <a:rPr lang="en-US" sz="1600" dirty="0">
                <a:solidFill>
                  <a:schemeClr val="tx1"/>
                </a:solidFill>
                <a:effectLst/>
                <a:latin typeface="Times New Roman" panose="02020603050405020304" pitchFamily="18" charset="0"/>
                <a:cs typeface="Times New Roman" panose="02020603050405020304" pitchFamily="18" charset="0"/>
              </a:rPr>
              <a:t>- Thu </a:t>
            </a:r>
            <a:r>
              <a:rPr lang="en-US" sz="1600" dirty="0" err="1">
                <a:solidFill>
                  <a:schemeClr val="tx1"/>
                </a:solidFill>
                <a:effectLst/>
                <a:latin typeface="Times New Roman" panose="02020603050405020304" pitchFamily="18" charset="0"/>
                <a:cs typeface="Times New Roman" panose="02020603050405020304" pitchFamily="18" charset="0"/>
              </a:rPr>
              <a:t>thập</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tư</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liệu</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DC47F41-64D1-3C60-8F70-C289058C7EDF}"/>
              </a:ext>
            </a:extLst>
          </p:cNvPr>
          <p:cNvSpPr txBox="1"/>
          <p:nvPr/>
        </p:nvSpPr>
        <p:spPr>
          <a:xfrm>
            <a:off x="-312517" y="4202536"/>
            <a:ext cx="2592729" cy="584775"/>
          </a:xfrm>
          <a:prstGeom prst="rect">
            <a:avLst/>
          </a:prstGeom>
          <a:noFill/>
        </p:spPr>
        <p:txBody>
          <a:bodyPr wrap="square">
            <a:spAutoFit/>
          </a:bodyPr>
          <a:lstStyle/>
          <a:p>
            <a:pPr algn="ctr"/>
            <a:r>
              <a:rPr lang="en-US" sz="1600" b="1" dirty="0" err="1">
                <a:solidFill>
                  <a:schemeClr val="tx1"/>
                </a:solidFill>
                <a:effectLst/>
                <a:latin typeface="Times New Roman" panose="02020603050405020304" pitchFamily="18" charset="0"/>
                <a:cs typeface="Times New Roman" panose="02020603050405020304" pitchFamily="18" charset="0"/>
              </a:rPr>
              <a:t>Bước</a:t>
            </a:r>
            <a:r>
              <a:rPr lang="en-US" sz="1600" b="1" dirty="0">
                <a:solidFill>
                  <a:schemeClr val="tx1"/>
                </a:solidFill>
                <a:effectLst/>
                <a:latin typeface="Times New Roman" panose="02020603050405020304" pitchFamily="18" charset="0"/>
                <a:cs typeface="Times New Roman" panose="02020603050405020304" pitchFamily="18" charset="0"/>
              </a:rPr>
              <a:t> 2:</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err="1">
                <a:solidFill>
                  <a:schemeClr val="tx1"/>
                </a:solidFill>
                <a:effectLst/>
                <a:latin typeface="Times New Roman" panose="02020603050405020304" pitchFamily="18" charset="0"/>
                <a:cs typeface="Times New Roman" panose="02020603050405020304" pitchFamily="18" charset="0"/>
              </a:rPr>
              <a:t>Tìm</a:t>
            </a:r>
            <a:r>
              <a:rPr lang="en-US" sz="1600" b="1" dirty="0">
                <a:solidFill>
                  <a:schemeClr val="tx1"/>
                </a:solidFill>
                <a:effectLst/>
                <a:latin typeface="Times New Roman" panose="02020603050405020304" pitchFamily="18" charset="0"/>
                <a:cs typeface="Times New Roman" panose="02020603050405020304" pitchFamily="18" charset="0"/>
              </a:rPr>
              <a:t> ý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lập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dàn</a:t>
            </a:r>
            <a:r>
              <a:rPr lang="en-US" sz="1600" b="1" dirty="0">
                <a:solidFill>
                  <a:schemeClr val="tx1"/>
                </a:solidFill>
                <a:effectLst/>
                <a:latin typeface="Times New Roman" panose="02020603050405020304" pitchFamily="18" charset="0"/>
                <a:cs typeface="Times New Roman" panose="02020603050405020304" pitchFamily="18" charset="0"/>
              </a:rPr>
              <a:t> ý</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F0E1751-3242-3C90-6622-7E25E4055FB7}"/>
              </a:ext>
            </a:extLst>
          </p:cNvPr>
          <p:cNvSpPr txBox="1"/>
          <p:nvPr/>
        </p:nvSpPr>
        <p:spPr>
          <a:xfrm>
            <a:off x="1863524" y="2857888"/>
            <a:ext cx="5254906" cy="584775"/>
          </a:xfrm>
          <a:prstGeom prst="rect">
            <a:avLst/>
          </a:prstGeom>
          <a:noFill/>
        </p:spPr>
        <p:txBody>
          <a:bodyPr wrap="square">
            <a:spAutoFit/>
          </a:bodyPr>
          <a:lstStyle/>
          <a:p>
            <a:pPr algn="just"/>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Tìm</a:t>
            </a:r>
            <a:r>
              <a:rPr lang="en-US" sz="1600" b="1" dirty="0">
                <a:solidFill>
                  <a:schemeClr val="tx1"/>
                </a:solidFill>
                <a:effectLst/>
                <a:latin typeface="Times New Roman" panose="02020603050405020304" pitchFamily="18" charset="0"/>
                <a:cs typeface="Times New Roman" panose="02020603050405020304" pitchFamily="18" charset="0"/>
              </a:rPr>
              <a:t> ý:</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err="1">
                <a:solidFill>
                  <a:schemeClr val="tx1"/>
                </a:solidFill>
                <a:effectLst/>
                <a:latin typeface="Times New Roman" panose="02020603050405020304" pitchFamily="18" charset="0"/>
                <a:cs typeface="Times New Roman" panose="02020603050405020304" pitchFamily="18" charset="0"/>
              </a:rPr>
              <a:t>Đọc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diễn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lần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để</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076F518-D456-BBDA-90D9-EED3BE17FE3C}"/>
              </a:ext>
            </a:extLst>
          </p:cNvPr>
          <p:cNvSpPr txBox="1"/>
          <p:nvPr/>
        </p:nvSpPr>
        <p:spPr>
          <a:xfrm>
            <a:off x="1891546" y="3394305"/>
            <a:ext cx="5226884" cy="830997"/>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nét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độc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đáo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chủ</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Lý </a:t>
            </a:r>
            <a:r>
              <a:rPr lang="en-US" sz="1600" dirty="0" err="1">
                <a:solidFill>
                  <a:schemeClr val="tx1"/>
                </a:solidFill>
                <a:effectLst/>
                <a:latin typeface="Times New Roman" panose="02020603050405020304" pitchFamily="18" charset="0"/>
                <a:cs typeface="Times New Roman" panose="02020603050405020304" pitchFamily="18" charset="0"/>
              </a:rPr>
              <a:t>giải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vì</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sao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có</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đặc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biệt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D9AED98-F684-EA55-EF7B-39010DAA9E17}"/>
              </a:ext>
            </a:extLst>
          </p:cNvPr>
          <p:cNvSpPr txBox="1"/>
          <p:nvPr/>
        </p:nvSpPr>
        <p:spPr>
          <a:xfrm>
            <a:off x="1863524" y="4297774"/>
            <a:ext cx="6458672" cy="584775"/>
          </a:xfrm>
          <a:prstGeom prst="rect">
            <a:avLst/>
          </a:prstGeom>
          <a:noFill/>
        </p:spPr>
        <p:txBody>
          <a:bodyPr wrap="square">
            <a:spAutoFit/>
          </a:bodyPr>
          <a:lstStyle/>
          <a:p>
            <a:pPr algn="just"/>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Lập</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dàn</a:t>
            </a:r>
            <a:r>
              <a:rPr lang="en-US" sz="1600" b="1" dirty="0">
                <a:solidFill>
                  <a:schemeClr val="tx1"/>
                </a:solidFill>
                <a:effectLst/>
                <a:latin typeface="Times New Roman" panose="02020603050405020304" pitchFamily="18" charset="0"/>
                <a:cs typeface="Times New Roman" panose="02020603050405020304" pitchFamily="18" charset="0"/>
              </a:rPr>
              <a:t> ý</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Viết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nhanh</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tưởng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dưới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dạng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cụm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hoặc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sơ</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đồ</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tư</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duy</a:t>
            </a:r>
            <a:endParaRPr lang="en-VN" sz="1600" dirty="0">
              <a:solidFill>
                <a:schemeClr val="tx1"/>
              </a:solidFill>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6FE1894-CDBE-9EC2-3F3E-533273D0528D}"/>
              </a:ext>
            </a:extLst>
          </p:cNvPr>
          <p:cNvSpPr txBox="1"/>
          <p:nvPr/>
        </p:nvSpPr>
        <p:spPr>
          <a:xfrm>
            <a:off x="2003514" y="4882549"/>
            <a:ext cx="5226884" cy="1569660"/>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Mở</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thiệu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nhan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tên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giả</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chung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Thân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đoạn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Nêu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các</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thể</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hiện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suy</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nghĩ</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toàn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bộ</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Kết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Khẳng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định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cảm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xúc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về</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thơ</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nghĩa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nó</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đối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với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496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4" grpId="0"/>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0EBBBB6-8B57-AEFC-A1CB-BD193F73EE7B}"/>
              </a:ext>
            </a:extLst>
          </p:cNvPr>
          <p:cNvSpPr txBox="1"/>
          <p:nvPr/>
        </p:nvSpPr>
        <p:spPr>
          <a:xfrm>
            <a:off x="4832810" y="0"/>
            <a:ext cx="5368466" cy="923330"/>
          </a:xfrm>
          <a:prstGeom prst="rect">
            <a:avLst/>
          </a:prstGeom>
          <a:noFill/>
        </p:spPr>
        <p:txBody>
          <a:bodyPr wrap="square" rtlCol="0">
            <a:spAutoFit/>
          </a:bodyPr>
          <a:lstStyle/>
          <a:p>
            <a:pPr algn="ctr"/>
            <a:r>
              <a:rPr lang="en-VN" b="1" dirty="0">
                <a:latin typeface="Times New Roman" panose="02020603050405020304" pitchFamily="18" charset="0"/>
                <a:cs typeface="Times New Roman" panose="02020603050405020304" pitchFamily="18" charset="0"/>
              </a:rPr>
              <a:t>Đề bài: </a:t>
            </a:r>
          </a:p>
          <a:p>
            <a:pPr algn="ctr"/>
            <a:r>
              <a:rPr lang="en-VN" b="1" dirty="0">
                <a:latin typeface="Times New Roman" panose="02020603050405020304" pitchFamily="18" charset="0"/>
                <a:cs typeface="Times New Roman" panose="02020603050405020304" pitchFamily="18" charset="0"/>
              </a:rPr>
              <a:t>Chọn môt bài thơ tự do mà em yêu thích , </a:t>
            </a:r>
          </a:p>
          <a:p>
            <a:pPr algn="ctr"/>
            <a:r>
              <a:rPr lang="en-VN" b="1" dirty="0">
                <a:latin typeface="Times New Roman" panose="02020603050405020304" pitchFamily="18" charset="0"/>
                <a:cs typeface="Times New Roman" panose="02020603050405020304" pitchFamily="18" charset="0"/>
              </a:rPr>
              <a:t>viết đoạn văn ghi lại cảm nghĩ của em về bài thơ đó.</a:t>
            </a:r>
          </a:p>
        </p:txBody>
      </p:sp>
      <p:graphicFrame>
        <p:nvGraphicFramePr>
          <p:cNvPr id="24" name="Table 23">
            <a:extLst>
              <a:ext uri="{FF2B5EF4-FFF2-40B4-BE49-F238E27FC236}">
                <a16:creationId xmlns:a16="http://schemas.microsoft.com/office/drawing/2014/main" id="{D07F92D0-443A-68A3-4AFE-C352D06F4C99}"/>
              </a:ext>
            </a:extLst>
          </p:cNvPr>
          <p:cNvGraphicFramePr>
            <a:graphicFrameLocks noGrp="1"/>
          </p:cNvGraphicFramePr>
          <p:nvPr>
            <p:extLst/>
          </p:nvPr>
        </p:nvGraphicFramePr>
        <p:xfrm>
          <a:off x="154130" y="1444041"/>
          <a:ext cx="6767532" cy="3989563"/>
        </p:xfrm>
        <a:graphic>
          <a:graphicData uri="http://schemas.openxmlformats.org/drawingml/2006/table">
            <a:tbl>
              <a:tblPr firstRow="1" firstCol="1" bandRow="1">
                <a:tableStyleId>{5C22544A-7EE6-4342-B048-85BDC9FD1C3A}</a:tableStyleId>
              </a:tblPr>
              <a:tblGrid>
                <a:gridCol w="1612290">
                  <a:extLst>
                    <a:ext uri="{9D8B030D-6E8A-4147-A177-3AD203B41FA5}">
                      <a16:colId xmlns:a16="http://schemas.microsoft.com/office/drawing/2014/main" val="868251002"/>
                    </a:ext>
                  </a:extLst>
                </a:gridCol>
                <a:gridCol w="5155242">
                  <a:extLst>
                    <a:ext uri="{9D8B030D-6E8A-4147-A177-3AD203B41FA5}">
                      <a16:colId xmlns:a16="http://schemas.microsoft.com/office/drawing/2014/main" val="3493434042"/>
                    </a:ext>
                  </a:extLst>
                </a:gridCol>
              </a:tblGrid>
              <a:tr h="868047">
                <a:tc gridSpan="2">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QUY TRÌNH VIẾT ĐOẠN VĂN GHI LẠI CẢM XÚC</a:t>
                      </a:r>
                      <a:endParaRPr lang="en-VN" sz="1600" dirty="0">
                        <a:solidFill>
                          <a:schemeClr val="tx1"/>
                        </a:solidFill>
                        <a:effectLst/>
                        <a:latin typeface="Times New Roman" panose="02020603050405020304" pitchFamily="18" charset="0"/>
                        <a:cs typeface="Times New Roman" panose="02020603050405020304" pitchFamily="18" charset="0"/>
                      </a:endParaRPr>
                    </a:p>
                    <a:p>
                      <a:pPr algn="ctr"/>
                      <a:r>
                        <a:rPr lang="en-US" sz="1600" dirty="0">
                          <a:solidFill>
                            <a:schemeClr val="tx1"/>
                          </a:solidFill>
                          <a:effectLst/>
                          <a:latin typeface="Times New Roman" panose="02020603050405020304" pitchFamily="18" charset="0"/>
                          <a:cs typeface="Times New Roman" panose="02020603050405020304" pitchFamily="18" charset="0"/>
                        </a:rPr>
                        <a:t> SAU KHI ĐỌC MỘT BÀI THƠ TỰ DO</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a:p>
                  </a:txBody>
                  <a:tcPr/>
                </a:tc>
                <a:extLst>
                  <a:ext uri="{0D108BD9-81ED-4DB2-BD59-A6C34878D82A}">
                    <a16:rowId xmlns:a16="http://schemas.microsoft.com/office/drawing/2014/main" val="1446941295"/>
                  </a:ext>
                </a:extLst>
              </a:tr>
              <a:tr h="346835">
                <a:tc>
                  <a:txBody>
                    <a:bodyPr/>
                    <a:lstStyle/>
                    <a:p>
                      <a:pPr algn="ctr"/>
                      <a:r>
                        <a:rPr lang="en-US" sz="1600">
                          <a:solidFill>
                            <a:schemeClr val="tx1"/>
                          </a:solidFill>
                          <a:effectLst/>
                          <a:latin typeface="Times New Roman" panose="02020603050405020304" pitchFamily="18" charset="0"/>
                          <a:cs typeface="Times New Roman" panose="02020603050405020304" pitchFamily="18" charset="0"/>
                        </a:rPr>
                        <a:t>Quy trình viết</a:t>
                      </a:r>
                      <a:endParaRPr lang="en-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tx1"/>
                          </a:solidFill>
                          <a:effectLst/>
                          <a:latin typeface="Times New Roman" panose="02020603050405020304" pitchFamily="18" charset="0"/>
                          <a:cs typeface="Times New Roman" panose="02020603050405020304" pitchFamily="18" charset="0"/>
                        </a:rPr>
                        <a:t>Thao </a:t>
                      </a:r>
                      <a:r>
                        <a:rPr lang="en-US" sz="1600" b="1" dirty="0" err="1">
                          <a:solidFill>
                            <a:schemeClr val="tx1"/>
                          </a:solidFill>
                          <a:effectLst/>
                          <a:latin typeface="Times New Roman" panose="02020603050405020304" pitchFamily="18" charset="0"/>
                          <a:cs typeface="Times New Roman" panose="02020603050405020304" pitchFamily="18" charset="0"/>
                        </a:rPr>
                        <a:t>tác</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cần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làm</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349649"/>
                  </a:ext>
                </a:extLst>
              </a:tr>
              <a:tr h="693670">
                <a:tc>
                  <a:txBody>
                    <a:bodyPr/>
                    <a:lstStyle/>
                    <a:p>
                      <a:pPr algn="ctr"/>
                      <a:r>
                        <a:rPr lang="en-US" sz="1600" dirty="0" err="1">
                          <a:solidFill>
                            <a:srgbClr val="FCF7E3"/>
                          </a:solidFill>
                          <a:effectLst/>
                          <a:latin typeface="Times New Roman" panose="02020603050405020304" pitchFamily="18" charset="0"/>
                          <a:cs typeface="Times New Roman" panose="02020603050405020304" pitchFamily="18" charset="0"/>
                        </a:rPr>
                        <a:t>Bước</a:t>
                      </a:r>
                      <a:r>
                        <a:rPr lang="en-US" sz="1600" dirty="0">
                          <a:solidFill>
                            <a:srgbClr val="FCF7E3"/>
                          </a:solidFill>
                          <a:effectLst/>
                          <a:latin typeface="Times New Roman" panose="02020603050405020304" pitchFamily="18" charset="0"/>
                          <a:cs typeface="Times New Roman" panose="02020603050405020304" pitchFamily="18" charset="0"/>
                        </a:rPr>
                        <a:t> 3:</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err="1">
                          <a:solidFill>
                            <a:srgbClr val="FCF7E3"/>
                          </a:solidFill>
                          <a:effectLst/>
                          <a:latin typeface="Times New Roman" panose="02020603050405020304" pitchFamily="18" charset="0"/>
                          <a:cs typeface="Times New Roman" panose="02020603050405020304" pitchFamily="18" charset="0"/>
                        </a:rPr>
                        <a:t>Viết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văn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err="1">
                          <a:solidFill>
                            <a:srgbClr val="FCF7E3"/>
                          </a:solidFill>
                          <a:effectLst/>
                          <a:latin typeface="Times New Roman" panose="02020603050405020304" pitchFamily="18" charset="0"/>
                          <a:cs typeface="Times New Roman" panose="02020603050405020304" pitchFamily="18" charset="0"/>
                        </a:rPr>
                        <a:t>Từ</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dàn</a:t>
                      </a:r>
                      <a:r>
                        <a:rPr lang="en-US" sz="1600" dirty="0">
                          <a:solidFill>
                            <a:srgbClr val="FCF7E3"/>
                          </a:solidFill>
                          <a:effectLst/>
                          <a:latin typeface="Times New Roman" panose="02020603050405020304" pitchFamily="18" charset="0"/>
                          <a:cs typeface="Times New Roman" panose="02020603050405020304" pitchFamily="18" charset="0"/>
                        </a:rPr>
                        <a:t> ý </a:t>
                      </a:r>
                      <a:r>
                        <a:rPr lang="en-US" sz="1600" dirty="0" err="1">
                          <a:solidFill>
                            <a:srgbClr val="FCF7E3"/>
                          </a:solidFill>
                          <a:effectLst/>
                          <a:latin typeface="Times New Roman" panose="02020603050405020304" pitchFamily="18" charset="0"/>
                          <a:cs typeface="Times New Roman" panose="02020603050405020304" pitchFamily="18" charset="0"/>
                        </a:rPr>
                        <a:t>viết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thành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đoạn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văn</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877996"/>
                  </a:ext>
                </a:extLst>
              </a:tr>
              <a:tr h="1387341">
                <a:tc rowSpan="2">
                  <a:txBody>
                    <a:bodyPr/>
                    <a:lstStyle/>
                    <a:p>
                      <a:pPr algn="ctr"/>
                      <a:r>
                        <a:rPr lang="en-US" sz="1600" dirty="0" err="1">
                          <a:solidFill>
                            <a:srgbClr val="FCF7E3"/>
                          </a:solidFill>
                          <a:effectLst/>
                          <a:latin typeface="Times New Roman" panose="02020603050405020304" pitchFamily="18" charset="0"/>
                          <a:cs typeface="Times New Roman" panose="02020603050405020304" pitchFamily="18" charset="0"/>
                        </a:rPr>
                        <a:t>Bước</a:t>
                      </a:r>
                      <a:r>
                        <a:rPr lang="en-US" sz="1600" dirty="0">
                          <a:solidFill>
                            <a:srgbClr val="FCF7E3"/>
                          </a:solidFill>
                          <a:effectLst/>
                          <a:latin typeface="Times New Roman" panose="02020603050405020304" pitchFamily="18" charset="0"/>
                          <a:cs typeface="Times New Roman" panose="02020603050405020304" pitchFamily="18" charset="0"/>
                        </a:rPr>
                        <a:t> 4:</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err="1">
                          <a:solidFill>
                            <a:srgbClr val="FCF7E3"/>
                          </a:solidFill>
                          <a:effectLst/>
                          <a:latin typeface="Times New Roman" panose="02020603050405020304" pitchFamily="18" charset="0"/>
                          <a:cs typeface="Times New Roman" panose="02020603050405020304" pitchFamily="18" charset="0"/>
                        </a:rPr>
                        <a:t>Xem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chỉnh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cs typeface="Times New Roman" panose="02020603050405020304" pitchFamily="18" charset="0"/>
                      </a:endParaRPr>
                    </a:p>
                    <a:p>
                      <a:pPr algn="ct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rút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nghiệm</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593" marR="122593" marT="61297" marB="612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Xem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chỉnh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a:t>
                      </a:r>
                      <a:r>
                        <a:rPr lang="en-US" sz="1600" dirty="0">
                          <a:solidFill>
                            <a:srgbClr val="FCF7E3"/>
                          </a:solidFill>
                          <a:effectLst/>
                          <a:latin typeface="Times New Roman" panose="02020603050405020304" pitchFamily="18" charset="0"/>
                          <a:cs typeface="Times New Roman" panose="02020603050405020304" pitchFamily="18" charset="0"/>
                        </a:rPr>
                        <a:t> </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dụng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kiểm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sgk</a:t>
                      </a:r>
                      <a:r>
                        <a:rPr lang="en-US" sz="1600" dirty="0">
                          <a:solidFill>
                            <a:srgbClr val="FCF7E3"/>
                          </a:solidFill>
                          <a:effectLst/>
                          <a:latin typeface="Times New Roman" panose="02020603050405020304" pitchFamily="18" charset="0"/>
                          <a:cs typeface="Times New Roman" panose="02020603050405020304" pitchFamily="18" charset="0"/>
                        </a:rPr>
                        <a:t> /26,27 )</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Đọc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bài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viết</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Chỉnh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sửa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lỗi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cho</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và</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các</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bạn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nếu</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có</a:t>
                      </a:r>
                      <a:r>
                        <a:rPr lang="en-US" sz="1600" dirty="0">
                          <a:solidFill>
                            <a:srgbClr val="FCF7E3"/>
                          </a:solidFill>
                          <a:effectLst/>
                          <a:latin typeface="Times New Roman" panose="02020603050405020304" pitchFamily="18" charset="0"/>
                          <a:cs typeface="Times New Roman" panose="02020603050405020304" pitchFamily="18" charset="0"/>
                        </a:rPr>
                        <a:t>)</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6872067"/>
                  </a:ext>
                </a:extLst>
              </a:tr>
              <a:tr h="693670">
                <a:tc vMerge="1">
                  <a:txBody>
                    <a:bodyPr/>
                    <a:lstStyle/>
                    <a:p>
                      <a:endParaRPr lang="en-VN"/>
                    </a:p>
                  </a:txBody>
                  <a:tcPr/>
                </a:tc>
                <a:tc>
                  <a:txBody>
                    <a:bodyPr/>
                    <a:lstStyle/>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Rút</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nghiệm</a:t>
                      </a:r>
                      <a:endParaRPr lang="en-VN" sz="1600" dirty="0">
                        <a:solidFill>
                          <a:srgbClr val="FCF7E3"/>
                        </a:solidFill>
                        <a:effectLst/>
                        <a:latin typeface="Times New Roman" panose="02020603050405020304" pitchFamily="18" charset="0"/>
                        <a:cs typeface="Times New Roman" panose="02020603050405020304" pitchFamily="18" charset="0"/>
                      </a:endParaRPr>
                    </a:p>
                    <a:p>
                      <a:pPr algn="just"/>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Ghi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lại</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những</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kinh</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nghiệm</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của</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bản</a:t>
                      </a:r>
                      <a:r>
                        <a:rPr lang="en-US" sz="1600" dirty="0">
                          <a:solidFill>
                            <a:srgbClr val="FCF7E3"/>
                          </a:solidFill>
                          <a:effectLst/>
                          <a:latin typeface="Times New Roman" panose="02020603050405020304" pitchFamily="18" charset="0"/>
                          <a:cs typeface="Times New Roman" panose="02020603050405020304" pitchFamily="18" charset="0"/>
                        </a:rPr>
                        <a:t> </a:t>
                      </a:r>
                      <a:r>
                        <a:rPr lang="en-US" sz="1600" dirty="0" err="1">
                          <a:solidFill>
                            <a:srgbClr val="FCF7E3"/>
                          </a:solidFill>
                          <a:effectLst/>
                          <a:latin typeface="Times New Roman" panose="02020603050405020304" pitchFamily="18" charset="0"/>
                          <a:cs typeface="Times New Roman" panose="02020603050405020304" pitchFamily="18" charset="0"/>
                        </a:rPr>
                        <a:t>thân</a:t>
                      </a:r>
                      <a:r>
                        <a:rPr lang="en-US" sz="1600" dirty="0">
                          <a:solidFill>
                            <a:srgbClr val="FCF7E3"/>
                          </a:solidFill>
                          <a:effectLst/>
                          <a:latin typeface="Times New Roman" panose="02020603050405020304" pitchFamily="18" charset="0"/>
                          <a:cs typeface="Times New Roman" panose="02020603050405020304" pitchFamily="18" charset="0"/>
                        </a:rPr>
                        <a:t> </a:t>
                      </a:r>
                      <a:endParaRPr lang="en-VN" sz="1600" dirty="0">
                        <a:solidFill>
                          <a:srgbClr val="FCF7E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193" marR="61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5798169"/>
                  </a:ext>
                </a:extLst>
              </a:tr>
            </a:tbl>
          </a:graphicData>
        </a:graphic>
      </p:graphicFrame>
      <p:grpSp>
        <p:nvGrpSpPr>
          <p:cNvPr id="5" name="Group 4">
            <a:extLst>
              <a:ext uri="{FF2B5EF4-FFF2-40B4-BE49-F238E27FC236}">
                <a16:creationId xmlns:a16="http://schemas.microsoft.com/office/drawing/2014/main" id="{4203C838-62D1-2CB7-536F-D599AF71B018}"/>
              </a:ext>
            </a:extLst>
          </p:cNvPr>
          <p:cNvGrpSpPr/>
          <p:nvPr/>
        </p:nvGrpSpPr>
        <p:grpSpPr>
          <a:xfrm>
            <a:off x="0" y="0"/>
            <a:ext cx="4007030" cy="984525"/>
            <a:chOff x="2447501" y="3572834"/>
            <a:chExt cx="4007030" cy="984525"/>
          </a:xfrm>
        </p:grpSpPr>
        <p:pic>
          <p:nvPicPr>
            <p:cNvPr id="6" name="图片 2">
              <a:extLst>
                <a:ext uri="{FF2B5EF4-FFF2-40B4-BE49-F238E27FC236}">
                  <a16:creationId xmlns:a16="http://schemas.microsoft.com/office/drawing/2014/main" id="{75AC2D58-CA0C-CD7C-CF85-D5D788F7E4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4" t="35032" r="-544" b="32624"/>
            <a:stretch/>
          </p:blipFill>
          <p:spPr>
            <a:xfrm>
              <a:off x="2447501" y="3572834"/>
              <a:ext cx="4007030" cy="984525"/>
            </a:xfrm>
            <a:prstGeom prst="rect">
              <a:avLst/>
            </a:prstGeom>
            <a:solidFill>
              <a:srgbClr val="FCF7E3"/>
            </a:solidFill>
          </p:spPr>
        </p:pic>
        <p:sp>
          <p:nvSpPr>
            <p:cNvPr id="7" name="文本框 18">
              <a:extLst>
                <a:ext uri="{FF2B5EF4-FFF2-40B4-BE49-F238E27FC236}">
                  <a16:creationId xmlns:a16="http://schemas.microsoft.com/office/drawing/2014/main" id="{21941CBD-B39D-3806-1E7F-A4A2479F2330}"/>
                </a:ext>
              </a:extLst>
            </p:cNvPr>
            <p:cNvSpPr txBox="1">
              <a:spLocks noChangeArrowheads="1"/>
            </p:cNvSpPr>
            <p:nvPr/>
          </p:nvSpPr>
          <p:spPr bwMode="auto">
            <a:xfrm>
              <a:off x="2601630" y="3976641"/>
              <a:ext cx="369877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III. HƯỚNG DẪN QUY TRÌNH VIẾT</a:t>
              </a:r>
              <a:endParaRPr lang="en-VN" sz="1600" dirty="0">
                <a:solidFill>
                  <a:srgbClr val="C00000"/>
                </a:solidFill>
                <a:effectLst/>
                <a:latin typeface=".VnTime"/>
                <a:ea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CC655FCD-9082-4D06-0D61-F301817D3ECA}"/>
              </a:ext>
            </a:extLst>
          </p:cNvPr>
          <p:cNvGrpSpPr/>
          <p:nvPr/>
        </p:nvGrpSpPr>
        <p:grpSpPr>
          <a:xfrm>
            <a:off x="7231085" y="1444041"/>
            <a:ext cx="4806785" cy="3825053"/>
            <a:chOff x="7145921" y="995803"/>
            <a:chExt cx="4806785" cy="3825053"/>
          </a:xfrm>
        </p:grpSpPr>
        <p:pic>
          <p:nvPicPr>
            <p:cNvPr id="11" name="Picture 10" descr="A screenshot of a computer&#10;&#10;Description automatically generated with low confidence">
              <a:extLst>
                <a:ext uri="{FF2B5EF4-FFF2-40B4-BE49-F238E27FC236}">
                  <a16:creationId xmlns:a16="http://schemas.microsoft.com/office/drawing/2014/main" id="{1D4EE239-1BAE-0FDE-4EBA-95FB7262378D}"/>
                </a:ext>
              </a:extLst>
            </p:cNvPr>
            <p:cNvPicPr>
              <a:picLocks noChangeAspect="1"/>
            </p:cNvPicPr>
            <p:nvPr/>
          </p:nvPicPr>
          <p:blipFill rotWithShape="1">
            <a:blip r:embed="rId3">
              <a:extLst>
                <a:ext uri="{28A0092B-C50C-407E-A947-70E740481C1C}">
                  <a14:useLocalDpi xmlns:a14="http://schemas.microsoft.com/office/drawing/2010/main" val="0"/>
                </a:ext>
              </a:extLst>
            </a:blip>
            <a:srcRect l="1714" r="5152" b="76034"/>
            <a:stretch/>
          </p:blipFill>
          <p:spPr>
            <a:xfrm>
              <a:off x="7145921" y="995803"/>
              <a:ext cx="4806785" cy="1643605"/>
            </a:xfrm>
            <a:prstGeom prst="rect">
              <a:avLst/>
            </a:prstGeom>
          </p:spPr>
        </p:pic>
        <p:pic>
          <p:nvPicPr>
            <p:cNvPr id="17" name="Picture 16" descr="A screenshot of a computer&#10;&#10;Description automatically generated with low confidence">
              <a:extLst>
                <a:ext uri="{FF2B5EF4-FFF2-40B4-BE49-F238E27FC236}">
                  <a16:creationId xmlns:a16="http://schemas.microsoft.com/office/drawing/2014/main" id="{3E47E5B5-AA88-196E-1542-3934C8F2407A}"/>
                </a:ext>
              </a:extLst>
            </p:cNvPr>
            <p:cNvPicPr>
              <a:picLocks noChangeAspect="1"/>
            </p:cNvPicPr>
            <p:nvPr/>
          </p:nvPicPr>
          <p:blipFill rotWithShape="1">
            <a:blip r:embed="rId3">
              <a:extLst>
                <a:ext uri="{28A0092B-C50C-407E-A947-70E740481C1C}">
                  <a14:useLocalDpi xmlns:a14="http://schemas.microsoft.com/office/drawing/2010/main" val="0"/>
                </a:ext>
              </a:extLst>
            </a:blip>
            <a:srcRect t="66498" r="6866"/>
            <a:stretch/>
          </p:blipFill>
          <p:spPr>
            <a:xfrm>
              <a:off x="7145921" y="2523282"/>
              <a:ext cx="4806785" cy="2297574"/>
            </a:xfrm>
            <a:prstGeom prst="rect">
              <a:avLst/>
            </a:prstGeom>
          </p:spPr>
        </p:pic>
      </p:grpSp>
      <p:pic>
        <p:nvPicPr>
          <p:cNvPr id="19" name="图片 10">
            <a:extLst>
              <a:ext uri="{FF2B5EF4-FFF2-40B4-BE49-F238E27FC236}">
                <a16:creationId xmlns:a16="http://schemas.microsoft.com/office/drawing/2014/main" id="{D03369AC-8A78-2A9D-B685-18923C9D035F}"/>
              </a:ext>
            </a:extLst>
          </p:cNvPr>
          <p:cNvPicPr>
            <a:picLocks noChangeAspect="1"/>
          </p:cNvPicPr>
          <p:nvPr/>
        </p:nvPicPr>
        <p:blipFill rotWithShape="1">
          <a:blip r:embed="rId4" cstate="screen">
            <a:alphaModFix amt="54000"/>
            <a:extLst>
              <a:ext uri="{28A0092B-C50C-407E-A947-70E740481C1C}">
                <a14:useLocalDpi xmlns:a14="http://schemas.microsoft.com/office/drawing/2010/main"/>
              </a:ext>
            </a:extLst>
          </a:blip>
          <a:srcRect b="16301"/>
          <a:stretch/>
        </p:blipFill>
        <p:spPr>
          <a:xfrm>
            <a:off x="0" y="5912765"/>
            <a:ext cx="12192000" cy="964880"/>
          </a:xfrm>
          <a:prstGeom prst="rect">
            <a:avLst/>
          </a:prstGeom>
        </p:spPr>
      </p:pic>
      <p:sp>
        <p:nvSpPr>
          <p:cNvPr id="21" name="TextBox 20">
            <a:extLst>
              <a:ext uri="{FF2B5EF4-FFF2-40B4-BE49-F238E27FC236}">
                <a16:creationId xmlns:a16="http://schemas.microsoft.com/office/drawing/2014/main" id="{05D6F2BC-C43A-ED4C-440F-63A9EB1B54B4}"/>
              </a:ext>
            </a:extLst>
          </p:cNvPr>
          <p:cNvSpPr txBox="1"/>
          <p:nvPr/>
        </p:nvSpPr>
        <p:spPr>
          <a:xfrm>
            <a:off x="154129" y="2694594"/>
            <a:ext cx="1631167" cy="584775"/>
          </a:xfrm>
          <a:prstGeom prst="rect">
            <a:avLst/>
          </a:prstGeom>
          <a:noFill/>
        </p:spPr>
        <p:txBody>
          <a:bodyPr wrap="square">
            <a:spAutoFit/>
          </a:bodyPr>
          <a:lstStyle/>
          <a:p>
            <a:pPr algn="ctr"/>
            <a:r>
              <a:rPr lang="en-US" sz="1600" b="1" dirty="0" err="1">
                <a:solidFill>
                  <a:schemeClr val="tx1"/>
                </a:solidFill>
                <a:effectLst/>
                <a:latin typeface="Times New Roman" panose="02020603050405020304" pitchFamily="18" charset="0"/>
                <a:cs typeface="Times New Roman" panose="02020603050405020304" pitchFamily="18" charset="0"/>
              </a:rPr>
              <a:t>Bước</a:t>
            </a:r>
            <a:r>
              <a:rPr lang="en-US" sz="1600" b="1" dirty="0">
                <a:solidFill>
                  <a:schemeClr val="tx1"/>
                </a:solidFill>
                <a:effectLst/>
                <a:latin typeface="Times New Roman" panose="02020603050405020304" pitchFamily="18" charset="0"/>
                <a:cs typeface="Times New Roman" panose="02020603050405020304" pitchFamily="18" charset="0"/>
              </a:rPr>
              <a:t> 3:</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err="1">
                <a:solidFill>
                  <a:schemeClr val="tx1"/>
                </a:solidFill>
                <a:effectLst/>
                <a:latin typeface="Times New Roman" panose="02020603050405020304" pitchFamily="18" charset="0"/>
                <a:cs typeface="Times New Roman" panose="02020603050405020304" pitchFamily="18" charset="0"/>
              </a:rPr>
              <a:t>Viết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đoạn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văn</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756EE1F8-B809-4FC8-C7FA-5A913CABD852}"/>
              </a:ext>
            </a:extLst>
          </p:cNvPr>
          <p:cNvSpPr txBox="1"/>
          <p:nvPr/>
        </p:nvSpPr>
        <p:spPr>
          <a:xfrm>
            <a:off x="1785296" y="2802243"/>
            <a:ext cx="3383766" cy="338554"/>
          </a:xfrm>
          <a:prstGeom prst="rect">
            <a:avLst/>
          </a:prstGeom>
          <a:noFill/>
        </p:spPr>
        <p:txBody>
          <a:bodyPr wrap="square">
            <a:spAutoFit/>
          </a:bodyPr>
          <a:lstStyle/>
          <a:p>
            <a:r>
              <a:rPr lang="en-US" sz="1600" dirty="0" err="1">
                <a:solidFill>
                  <a:schemeClr val="tx1"/>
                </a:solidFill>
                <a:effectLst/>
                <a:latin typeface="Times New Roman" panose="02020603050405020304" pitchFamily="18" charset="0"/>
                <a:cs typeface="Times New Roman" panose="02020603050405020304" pitchFamily="18" charset="0"/>
              </a:rPr>
              <a:t>Từ</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dàn</a:t>
            </a:r>
            <a:r>
              <a:rPr lang="en-US" sz="1600" dirty="0">
                <a:solidFill>
                  <a:schemeClr val="tx1"/>
                </a:solidFill>
                <a:effectLst/>
                <a:latin typeface="Times New Roman" panose="02020603050405020304" pitchFamily="18" charset="0"/>
                <a:cs typeface="Times New Roman" panose="02020603050405020304" pitchFamily="18" charset="0"/>
              </a:rPr>
              <a:t> ý </a:t>
            </a:r>
            <a:r>
              <a:rPr lang="en-US" sz="1600" dirty="0" err="1">
                <a:solidFill>
                  <a:schemeClr val="tx1"/>
                </a:solidFill>
                <a:effectLst/>
                <a:latin typeface="Times New Roman" panose="02020603050405020304" pitchFamily="18" charset="0"/>
                <a:cs typeface="Times New Roman" panose="02020603050405020304" pitchFamily="18" charset="0"/>
              </a:rPr>
              <a:t>viết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thành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đoạn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văn</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536482-0D6C-63FC-3B52-33F6B635A78B}"/>
              </a:ext>
            </a:extLst>
          </p:cNvPr>
          <p:cNvSpPr txBox="1"/>
          <p:nvPr/>
        </p:nvSpPr>
        <p:spPr>
          <a:xfrm>
            <a:off x="154129" y="3721994"/>
            <a:ext cx="1631167" cy="1323439"/>
          </a:xfrm>
          <a:prstGeom prst="rect">
            <a:avLst/>
          </a:prstGeom>
          <a:noFill/>
        </p:spPr>
        <p:txBody>
          <a:bodyPr wrap="square">
            <a:spAutoFit/>
          </a:bodyPr>
          <a:lstStyle/>
          <a:p>
            <a:pPr algn="ctr"/>
            <a:r>
              <a:rPr lang="en-US" sz="1600" b="1" dirty="0" err="1">
                <a:solidFill>
                  <a:schemeClr val="tx1"/>
                </a:solidFill>
                <a:effectLst/>
                <a:latin typeface="Times New Roman" panose="02020603050405020304" pitchFamily="18" charset="0"/>
                <a:cs typeface="Times New Roman" panose="02020603050405020304" pitchFamily="18" charset="0"/>
              </a:rPr>
              <a:t>Bước</a:t>
            </a:r>
            <a:r>
              <a:rPr lang="en-US" sz="1600" b="1" dirty="0">
                <a:solidFill>
                  <a:schemeClr val="tx1"/>
                </a:solidFill>
                <a:effectLst/>
                <a:latin typeface="Times New Roman" panose="02020603050405020304" pitchFamily="18" charset="0"/>
                <a:cs typeface="Times New Roman" panose="02020603050405020304" pitchFamily="18" charset="0"/>
              </a:rPr>
              <a:t> 4:</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err="1">
                <a:solidFill>
                  <a:schemeClr val="tx1"/>
                </a:solidFill>
                <a:effectLst/>
                <a:latin typeface="Times New Roman" panose="02020603050405020304" pitchFamily="18" charset="0"/>
                <a:cs typeface="Times New Roman" panose="02020603050405020304" pitchFamily="18" charset="0"/>
              </a:rPr>
              <a:t>Xem</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lại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chỉnh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sửa</a:t>
            </a:r>
            <a:r>
              <a:rPr lang="en-US" sz="1600" b="1" dirty="0">
                <a:solidFill>
                  <a:schemeClr val="tx1"/>
                </a:solidFill>
                <a:effectLst/>
                <a:latin typeface="Times New Roman" panose="02020603050405020304" pitchFamily="18" charset="0"/>
                <a:cs typeface="Times New Roman" panose="02020603050405020304" pitchFamily="18" charset="0"/>
              </a:rPr>
              <a:t>,</a:t>
            </a:r>
            <a:endParaRPr lang="en-VN" sz="1600" b="1" dirty="0">
              <a:solidFill>
                <a:schemeClr val="tx1"/>
              </a:solidFill>
              <a:effectLst/>
              <a:latin typeface="Times New Roman" panose="02020603050405020304" pitchFamily="18" charset="0"/>
              <a:cs typeface="Times New Roman" panose="02020603050405020304" pitchFamily="18" charset="0"/>
            </a:endParaRPr>
          </a:p>
          <a:p>
            <a:pPr algn="ct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rút</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kinh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nghiệm</a:t>
            </a:r>
            <a:endParaRPr lang="en-VN"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DF5B8897-84FF-B4D2-F41D-24AF4CB50DA2}"/>
              </a:ext>
            </a:extLst>
          </p:cNvPr>
          <p:cNvSpPr txBox="1"/>
          <p:nvPr/>
        </p:nvSpPr>
        <p:spPr>
          <a:xfrm>
            <a:off x="1826971" y="3469520"/>
            <a:ext cx="4579595" cy="1077218"/>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Xem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chỉnh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dụng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kiểm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sgk</a:t>
            </a:r>
            <a:r>
              <a:rPr lang="en-US" sz="1600" dirty="0">
                <a:solidFill>
                  <a:schemeClr val="tx1"/>
                </a:solidFill>
                <a:effectLst/>
                <a:latin typeface="Times New Roman" panose="02020603050405020304" pitchFamily="18" charset="0"/>
                <a:cs typeface="Times New Roman" panose="02020603050405020304" pitchFamily="18" charset="0"/>
              </a:rPr>
              <a:t> /26,27 )</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Đọc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bài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viết</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Chỉnh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sửa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lỗi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cho</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và</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các</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bạn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nếu</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có</a:t>
            </a:r>
            <a:r>
              <a:rPr lang="en-US" sz="1600" dirty="0">
                <a:solidFill>
                  <a:schemeClr val="tx1"/>
                </a:solidFill>
                <a:effectLst/>
                <a:latin typeface="Times New Roman" panose="02020603050405020304" pitchFamily="18" charset="0"/>
                <a:cs typeface="Times New Roman" panose="02020603050405020304" pitchFamily="18" charset="0"/>
              </a:rPr>
              <a:t>)</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521C930C-0413-42B5-EDB2-FC820A3227B6}"/>
              </a:ext>
            </a:extLst>
          </p:cNvPr>
          <p:cNvSpPr txBox="1"/>
          <p:nvPr/>
        </p:nvSpPr>
        <p:spPr>
          <a:xfrm>
            <a:off x="1826971" y="4820737"/>
            <a:ext cx="4897920" cy="584775"/>
          </a:xfrm>
          <a:prstGeom prst="rect">
            <a:avLst/>
          </a:prstGeom>
          <a:noFill/>
        </p:spPr>
        <p:txBody>
          <a:bodyPr wrap="square">
            <a:spAutoFit/>
          </a:bodyPr>
          <a:lstStyle/>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Rút</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kinh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nghiệm</a:t>
            </a:r>
            <a:endParaRPr lang="en-VN" sz="1600" dirty="0">
              <a:solidFill>
                <a:schemeClr val="tx1"/>
              </a:solidFill>
              <a:effectLst/>
              <a:latin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Ghi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lại</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những</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kinh</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nghiệm</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của</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bản</a:t>
            </a:r>
            <a:r>
              <a:rPr lang="en-US" sz="1600" dirty="0">
                <a:solidFill>
                  <a:schemeClr val="tx1"/>
                </a:solidFill>
                <a:effectLst/>
                <a:latin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cs typeface="Times New Roman" panose="02020603050405020304" pitchFamily="18" charset="0"/>
              </a:rPr>
              <a:t>thân</a:t>
            </a:r>
            <a:r>
              <a:rPr lang="en-US" sz="1600" dirty="0">
                <a:solidFill>
                  <a:schemeClr val="tx1"/>
                </a:solidFill>
                <a:effectLst/>
                <a:latin typeface="Times New Roman" panose="02020603050405020304" pitchFamily="18" charset="0"/>
                <a:cs typeface="Times New Roman" panose="02020603050405020304" pitchFamily="18" charset="0"/>
              </a:rPr>
              <a:t> </a:t>
            </a:r>
            <a:endParaRPr lang="en-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183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31"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2645</Words>
  <Application>Microsoft Office PowerPoint</Application>
  <PresentationFormat>Widescreen</PresentationFormat>
  <Paragraphs>180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.VnTime</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Van Nguyen</cp:lastModifiedBy>
  <cp:revision>5</cp:revision>
  <dcterms:created xsi:type="dcterms:W3CDTF">2023-08-19T14:00:19Z</dcterms:created>
  <dcterms:modified xsi:type="dcterms:W3CDTF">2023-08-24T06:09:00Z</dcterms:modified>
</cp:coreProperties>
</file>