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2" r:id="rId8"/>
    <p:sldId id="264" r:id="rId9"/>
    <p:sldId id="267" r:id="rId10"/>
    <p:sldId id="269" r:id="rId11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000" b="0" i="0" u="none" kern="1200" baseline="0">
        <a:solidFill>
          <a:srgbClr val="FFFF00"/>
        </a:solidFill>
        <a:latin typeface=".VnArabia" pitchFamily="34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000" b="0" i="0" u="none" kern="1200" baseline="0">
        <a:solidFill>
          <a:srgbClr val="FFFF00"/>
        </a:solidFill>
        <a:latin typeface=".VnArabia" pitchFamily="34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000" b="0" i="0" u="none" kern="1200" baseline="0">
        <a:solidFill>
          <a:srgbClr val="FFFF00"/>
        </a:solidFill>
        <a:latin typeface=".VnArabia" pitchFamily="34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000" b="0" i="0" u="none" kern="1200" baseline="0">
        <a:solidFill>
          <a:srgbClr val="FFFF00"/>
        </a:solidFill>
        <a:latin typeface=".VnArabia" pitchFamily="34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000" b="0" i="0" u="none" kern="1200" baseline="0">
        <a:solidFill>
          <a:srgbClr val="FFFF00"/>
        </a:solidFill>
        <a:latin typeface=".VnArabia" pitchFamily="34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000" b="0" i="0" u="none" kern="1200" baseline="0">
        <a:solidFill>
          <a:srgbClr val="FFFF00"/>
        </a:solidFill>
        <a:latin typeface=".VnArabia" pitchFamily="34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000" b="0" i="0" u="none" kern="1200" baseline="0">
        <a:solidFill>
          <a:srgbClr val="FFFF00"/>
        </a:solidFill>
        <a:latin typeface=".VnArabia" pitchFamily="34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000" b="0" i="0" u="none" kern="1200" baseline="0">
        <a:solidFill>
          <a:srgbClr val="FFFF00"/>
        </a:solidFill>
        <a:latin typeface=".VnArabia" pitchFamily="34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000" b="0" i="0" u="none" kern="1200" baseline="0">
        <a:solidFill>
          <a:srgbClr val="FFFF00"/>
        </a:solidFill>
        <a:latin typeface=".VnArabi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00CC"/>
    <a:srgbClr val="009900"/>
    <a:srgbClr val="FF9900"/>
    <a:srgbClr val="FF0066"/>
    <a:srgbClr val="FFFF66"/>
    <a:srgbClr val="0000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9"/>
    <p:restoredTop sz="94673"/>
  </p:normalViewPr>
  <p:slideViewPr>
    <p:cSldViewPr showGuides="1">
      <p:cViewPr varScale="1">
        <p:scale>
          <a:sx n="71" d="100"/>
          <a:sy n="7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w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rabia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rabia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rabia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rabia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rabia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rabi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rabia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rabia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rabia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rabia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rabia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rabia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rabia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rabia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rabi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8.emf"/><Relationship Id="rId18" Type="http://schemas.openxmlformats.org/officeDocument/2006/relationships/oleObject" Target="../embeddings/oleObject11.bin"/><Relationship Id="rId3" Type="http://schemas.openxmlformats.org/officeDocument/2006/relationships/oleObject" Target="../embeddings/oleObject3.bin"/><Relationship Id="rId21" Type="http://schemas.openxmlformats.org/officeDocument/2006/relationships/image" Target="../media/image12.emf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1.e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1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8.e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34.emf"/><Relationship Id="rId26" Type="http://schemas.openxmlformats.org/officeDocument/2006/relationships/image" Target="../media/image38.e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1.emf"/><Relationship Id="rId17" Type="http://schemas.openxmlformats.org/officeDocument/2006/relationships/oleObject" Target="../embeddings/oleObject34.bin"/><Relationship Id="rId25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3.emf"/><Relationship Id="rId20" Type="http://schemas.openxmlformats.org/officeDocument/2006/relationships/image" Target="../media/image35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37.emf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10" Type="http://schemas.openxmlformats.org/officeDocument/2006/relationships/image" Target="../media/image30.e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27.e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2.emf"/><Relationship Id="rId22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8" y="0"/>
            <a:ext cx="8996717" cy="6179298"/>
          </a:xfrm>
          <a:prstGeom prst="rect">
            <a:avLst/>
          </a:prstGeom>
        </p:spPr>
      </p:pic>
      <p:sp>
        <p:nvSpPr>
          <p:cNvPr id="4" name="Text Box 6"/>
          <p:cNvSpPr txBox="1"/>
          <p:nvPr/>
        </p:nvSpPr>
        <p:spPr>
          <a:xfrm>
            <a:off x="33618" y="6179298"/>
            <a:ext cx="91215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200" b="1" dirty="0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/>
          <p:nvPr/>
        </p:nvSpPr>
        <p:spPr>
          <a:xfrm>
            <a:off x="685800" y="838200"/>
            <a:ext cx="8001000" cy="237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vi-VN" alt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</a:t>
            </a:r>
            <a:r>
              <a:rPr lang="vi-VN" altLang="en-US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 vững các trường hợp đồng dạng của tam giác vuông , nhất l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hợp đồng dạng đặc biệt (cạnh huyền, cạnh góc vuông tương ứng tỉ lệ), tỉ số hai đường cao tương ứng, ,tỉ số đồng dạng</a:t>
            </a:r>
          </a:p>
          <a:p>
            <a:pPr algn="l"/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về nh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:46, 48, 50, 51</a:t>
            </a:r>
          </a:p>
          <a:p>
            <a:pPr algn="l"/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-Tiết sau luyện tập</a:t>
            </a:r>
            <a:endParaRPr lang="vi-VN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3" name="Text Box 5"/>
          <p:cNvSpPr txBox="1"/>
          <p:nvPr/>
        </p:nvSpPr>
        <p:spPr>
          <a:xfrm>
            <a:off x="0" y="-76200"/>
            <a:ext cx="9144000" cy="400050"/>
          </a:xfrm>
          <a:prstGeom prst="rect">
            <a:avLst/>
          </a:prstGeom>
          <a:solidFill>
            <a:srgbClr val="000080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trường hợp đồng dạng của tam giác vuông</a:t>
            </a:r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/>
          <p:nvPr/>
        </p:nvSpPr>
        <p:spPr>
          <a:xfrm>
            <a:off x="0" y="457200"/>
            <a:ext cx="8382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1.Áp dụng các trường hợp đồng dạng của tam giác v</a:t>
            </a:r>
            <a:r>
              <a:rPr lang="vi-VN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tam giác vuông</a:t>
            </a:r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3" name="Text Box 5"/>
          <p:cNvSpPr txBox="1"/>
          <p:nvPr/>
        </p:nvSpPr>
        <p:spPr>
          <a:xfrm>
            <a:off x="0" y="1219200"/>
            <a:ext cx="4876800" cy="909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vi-VN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a)Hai tam giác vuông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 với nhau nếu: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vi-VN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  <a:r>
              <a:rPr lang="vi-V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có </a:t>
            </a:r>
            <a:r>
              <a:rPr lang="vi-V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góc nhọn </a:t>
            </a:r>
            <a:r>
              <a:rPr lang="vi-VN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góc nhọn </a:t>
            </a:r>
            <a:r>
              <a:rPr lang="vi-V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tam giác vuông </a:t>
            </a:r>
            <a:r>
              <a:rPr lang="vi-VN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 </a:t>
            </a:r>
            <a:endParaRPr lang="vi-VN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4" name="AutoShape 6"/>
          <p:cNvSpPr/>
          <p:nvPr/>
        </p:nvSpPr>
        <p:spPr>
          <a:xfrm>
            <a:off x="5486400" y="819150"/>
            <a:ext cx="1295400" cy="1752600"/>
          </a:xfrm>
          <a:prstGeom prst="rtTriangle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.VnArabia" pitchFamily="34" charset="0"/>
            </a:endParaRPr>
          </a:p>
        </p:txBody>
      </p:sp>
      <p:sp>
        <p:nvSpPr>
          <p:cNvPr id="2055" name="AutoShape 7"/>
          <p:cNvSpPr/>
          <p:nvPr/>
        </p:nvSpPr>
        <p:spPr>
          <a:xfrm>
            <a:off x="7239000" y="1276350"/>
            <a:ext cx="914400" cy="1295400"/>
          </a:xfrm>
          <a:prstGeom prst="rtTriangle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.VnArabia" pitchFamily="34" charset="0"/>
            </a:endParaRPr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105400" y="2667000"/>
          <a:ext cx="35814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3" imgW="3086100" imgH="609600" progId="Equation.3">
                  <p:embed/>
                </p:oleObj>
              </mc:Choice>
              <mc:Fallback>
                <p:oleObj r:id="rId3" imgW="3086100" imgH="6096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105400" y="2667000"/>
                        <a:ext cx="3581400" cy="708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 Box 11"/>
          <p:cNvSpPr txBox="1"/>
          <p:nvPr/>
        </p:nvSpPr>
        <p:spPr>
          <a:xfrm>
            <a:off x="5181600" y="68580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2060" name="Text Box 12"/>
          <p:cNvSpPr txBox="1"/>
          <p:nvPr/>
        </p:nvSpPr>
        <p:spPr>
          <a:xfrm>
            <a:off x="5181600" y="234315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2061" name="Text Box 13"/>
          <p:cNvSpPr txBox="1"/>
          <p:nvPr/>
        </p:nvSpPr>
        <p:spPr>
          <a:xfrm>
            <a:off x="6705600" y="241935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2062" name="Text Box 14"/>
          <p:cNvSpPr txBox="1"/>
          <p:nvPr/>
        </p:nvSpPr>
        <p:spPr>
          <a:xfrm>
            <a:off x="6934200" y="234315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A’</a:t>
            </a:r>
          </a:p>
        </p:txBody>
      </p:sp>
      <p:sp>
        <p:nvSpPr>
          <p:cNvPr id="2064" name="Text Box 16"/>
          <p:cNvSpPr txBox="1"/>
          <p:nvPr/>
        </p:nvSpPr>
        <p:spPr>
          <a:xfrm>
            <a:off x="7086600" y="97155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B’</a:t>
            </a:r>
          </a:p>
        </p:txBody>
      </p:sp>
      <p:sp>
        <p:nvSpPr>
          <p:cNvPr id="2065" name="Text Box 17"/>
          <p:cNvSpPr txBox="1"/>
          <p:nvPr/>
        </p:nvSpPr>
        <p:spPr>
          <a:xfrm>
            <a:off x="8153400" y="234315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C’</a:t>
            </a:r>
          </a:p>
        </p:txBody>
      </p:sp>
      <p:sp>
        <p:nvSpPr>
          <p:cNvPr id="2066" name="Arc 18"/>
          <p:cNvSpPr/>
          <p:nvPr/>
        </p:nvSpPr>
        <p:spPr>
          <a:xfrm rot="8514390">
            <a:off x="7162800" y="1123950"/>
            <a:ext cx="528638" cy="404813"/>
          </a:xfrm>
          <a:custGeom>
            <a:avLst/>
            <a:gdLst/>
            <a:ahLst/>
            <a:cxnLst>
              <a:cxn ang="0">
                <a:pos x="410810" y="0"/>
              </a:cxn>
              <a:cxn ang="0">
                <a:pos x="528638" y="167162"/>
              </a:cxn>
              <a:cxn ang="0">
                <a:pos x="0" y="404813"/>
              </a:cxn>
            </a:cxnLst>
            <a:rect l="0" t="0" r="0" b="0"/>
            <a:pathLst>
              <a:path w="19651" h="15276" fill="none">
                <a:moveTo>
                  <a:pt x="15271" y="-1"/>
                </a:moveTo>
                <a:cubicBezTo>
                  <a:pt x="17095" y="1824"/>
                  <a:pt x="18579" y="3960"/>
                  <a:pt x="19650" y="6308"/>
                </a:cubicBezTo>
              </a:path>
              <a:path w="19651" h="15276" stroke="0">
                <a:moveTo>
                  <a:pt x="15271" y="-1"/>
                </a:moveTo>
                <a:cubicBezTo>
                  <a:pt x="17095" y="1824"/>
                  <a:pt x="18579" y="3960"/>
                  <a:pt x="19650" y="6308"/>
                </a:cubicBezTo>
                <a:lnTo>
                  <a:pt x="0" y="15276"/>
                </a:lnTo>
                <a:lnTo>
                  <a:pt x="15271" y="-1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7" name="Arc 19"/>
          <p:cNvSpPr/>
          <p:nvPr/>
        </p:nvSpPr>
        <p:spPr>
          <a:xfrm rot="8514390">
            <a:off x="5354638" y="506413"/>
            <a:ext cx="742950" cy="547687"/>
          </a:xfrm>
          <a:custGeom>
            <a:avLst/>
            <a:gdLst/>
            <a:ahLst/>
            <a:cxnLst>
              <a:cxn ang="0">
                <a:pos x="603618" y="0"/>
              </a:cxn>
              <a:cxn ang="0">
                <a:pos x="742950" y="182282"/>
              </a:cxn>
              <a:cxn ang="0">
                <a:pos x="0" y="547687"/>
              </a:cxn>
            </a:cxnLst>
            <a:rect l="0" t="0" r="0" b="0"/>
            <a:pathLst>
              <a:path w="19148" h="14984" fill="none">
                <a:moveTo>
                  <a:pt x="15557" y="-1"/>
                </a:moveTo>
                <a:cubicBezTo>
                  <a:pt x="16985" y="1482"/>
                  <a:pt x="18194" y="3162"/>
                  <a:pt x="19147" y="4987"/>
                </a:cubicBezTo>
              </a:path>
              <a:path w="19148" h="14984" stroke="0">
                <a:moveTo>
                  <a:pt x="15557" y="-1"/>
                </a:moveTo>
                <a:cubicBezTo>
                  <a:pt x="16985" y="1482"/>
                  <a:pt x="18194" y="3162"/>
                  <a:pt x="19147" y="4987"/>
                </a:cubicBezTo>
                <a:lnTo>
                  <a:pt x="0" y="14984"/>
                </a:lnTo>
                <a:lnTo>
                  <a:pt x="15557" y="-1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20"/>
          <p:cNvSpPr/>
          <p:nvPr/>
        </p:nvSpPr>
        <p:spPr>
          <a:xfrm>
            <a:off x="5486400" y="2419350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69" name="Line 21"/>
          <p:cNvSpPr/>
          <p:nvPr/>
        </p:nvSpPr>
        <p:spPr>
          <a:xfrm>
            <a:off x="5638800" y="241935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70" name="Line 22"/>
          <p:cNvSpPr/>
          <p:nvPr/>
        </p:nvSpPr>
        <p:spPr>
          <a:xfrm>
            <a:off x="7239000" y="2419350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72" name="Line 24"/>
          <p:cNvSpPr/>
          <p:nvPr/>
        </p:nvSpPr>
        <p:spPr>
          <a:xfrm>
            <a:off x="7391400" y="241935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75" name="Text Box 2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0080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trường hợp đồng dạng của tam giác vuông</a:t>
            </a:r>
            <a:endParaRPr lang="vi-V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8" name="Text Box 30"/>
          <p:cNvSpPr txBox="1"/>
          <p:nvPr/>
        </p:nvSpPr>
        <p:spPr>
          <a:xfrm>
            <a:off x="0" y="4038600"/>
            <a:ext cx="4953000" cy="1381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b) Hai tam gi¸c vu«ng®ång d¹ng víi nhau nÕu: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Tam gi¸c</a:t>
            </a:r>
            <a:r>
              <a:rPr lang="en-US" altLang="en-US" sz="1800" i="1" dirty="0">
                <a:latin typeface=".VnTime" pitchFamily="34" charset="0"/>
              </a:rPr>
              <a:t> vu«ng </a:t>
            </a:r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nµy cã </a:t>
            </a:r>
            <a:r>
              <a:rPr lang="en-US" altLang="en-US" sz="1800" i="1" dirty="0">
                <a:latin typeface=".VnTime" pitchFamily="34" charset="0"/>
              </a:rPr>
              <a:t>hai c¹nh gãc vu«ng</a:t>
            </a:r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 tØ lÖ víi </a:t>
            </a:r>
            <a:r>
              <a:rPr lang="en-US" altLang="en-US" sz="1800" i="1" dirty="0">
                <a:latin typeface=".VnTime" pitchFamily="34" charset="0"/>
              </a:rPr>
              <a:t>hai c¹nh gãc vu«ng</a:t>
            </a:r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 cña tam gi¸c </a:t>
            </a:r>
            <a:r>
              <a:rPr lang="en-US" altLang="en-US" sz="1800" i="1" dirty="0">
                <a:latin typeface=".VnTime" pitchFamily="34" charset="0"/>
              </a:rPr>
              <a:t>vu«ng</a:t>
            </a:r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 kia</a:t>
            </a:r>
          </a:p>
          <a:p>
            <a:pPr algn="l"/>
            <a:endParaRPr lang="en-US" altLang="en-US" sz="1800" dirty="0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2079" name="Line 31"/>
          <p:cNvSpPr/>
          <p:nvPr/>
        </p:nvSpPr>
        <p:spPr>
          <a:xfrm>
            <a:off x="4838700" y="838200"/>
            <a:ext cx="0" cy="457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2087" name="Object 39"/>
          <p:cNvGraphicFramePr>
            <a:graphicFrameLocks noChangeAspect="1"/>
          </p:cNvGraphicFramePr>
          <p:nvPr/>
        </p:nvGraphicFramePr>
        <p:xfrm>
          <a:off x="5105400" y="4038600"/>
          <a:ext cx="35814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5" imgW="3086100" imgH="1130300" progId="Equation.3">
                  <p:embed/>
                </p:oleObj>
              </mc:Choice>
              <mc:Fallback>
                <p:oleObj r:id="rId5" imgW="3086100" imgH="11303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105400" y="4038600"/>
                        <a:ext cx="3581400" cy="1317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AutoShape 40"/>
          <p:cNvSpPr/>
          <p:nvPr/>
        </p:nvSpPr>
        <p:spPr>
          <a:xfrm>
            <a:off x="5486400" y="838200"/>
            <a:ext cx="1295400" cy="1752600"/>
          </a:xfrm>
          <a:prstGeom prst="rtTriangle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.VnArabia" pitchFamily="34" charset="0"/>
            </a:endParaRPr>
          </a:p>
        </p:txBody>
      </p:sp>
      <p:sp>
        <p:nvSpPr>
          <p:cNvPr id="2089" name="Text Box 41"/>
          <p:cNvSpPr txBox="1"/>
          <p:nvPr/>
        </p:nvSpPr>
        <p:spPr>
          <a:xfrm>
            <a:off x="5181600" y="68580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2090" name="Text Box 42"/>
          <p:cNvSpPr txBox="1"/>
          <p:nvPr/>
        </p:nvSpPr>
        <p:spPr>
          <a:xfrm>
            <a:off x="7086600" y="97155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B’</a:t>
            </a:r>
          </a:p>
        </p:txBody>
      </p:sp>
      <p:sp>
        <p:nvSpPr>
          <p:cNvPr id="2091" name="Text Box 43"/>
          <p:cNvSpPr txBox="1"/>
          <p:nvPr/>
        </p:nvSpPr>
        <p:spPr>
          <a:xfrm>
            <a:off x="8153400" y="234315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C’</a:t>
            </a:r>
          </a:p>
        </p:txBody>
      </p:sp>
      <p:sp>
        <p:nvSpPr>
          <p:cNvPr id="2092" name="Arc 44"/>
          <p:cNvSpPr/>
          <p:nvPr/>
        </p:nvSpPr>
        <p:spPr>
          <a:xfrm rot="8514390">
            <a:off x="7162800" y="1123950"/>
            <a:ext cx="528638" cy="404813"/>
          </a:xfrm>
          <a:custGeom>
            <a:avLst/>
            <a:gdLst/>
            <a:ahLst/>
            <a:cxnLst>
              <a:cxn ang="0">
                <a:pos x="410810" y="0"/>
              </a:cxn>
              <a:cxn ang="0">
                <a:pos x="528638" y="167162"/>
              </a:cxn>
              <a:cxn ang="0">
                <a:pos x="0" y="404813"/>
              </a:cxn>
            </a:cxnLst>
            <a:rect l="0" t="0" r="0" b="0"/>
            <a:pathLst>
              <a:path w="19651" h="15276" fill="none">
                <a:moveTo>
                  <a:pt x="15271" y="-1"/>
                </a:moveTo>
                <a:cubicBezTo>
                  <a:pt x="17095" y="1824"/>
                  <a:pt x="18579" y="3960"/>
                  <a:pt x="19650" y="6308"/>
                </a:cubicBezTo>
              </a:path>
              <a:path w="19651" h="15276" stroke="0">
                <a:moveTo>
                  <a:pt x="15271" y="-1"/>
                </a:moveTo>
                <a:cubicBezTo>
                  <a:pt x="17095" y="1824"/>
                  <a:pt x="18579" y="3960"/>
                  <a:pt x="19650" y="6308"/>
                </a:cubicBezTo>
                <a:lnTo>
                  <a:pt x="0" y="15276"/>
                </a:lnTo>
                <a:lnTo>
                  <a:pt x="15271" y="-1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3" name="Line 45"/>
          <p:cNvSpPr/>
          <p:nvPr/>
        </p:nvSpPr>
        <p:spPr>
          <a:xfrm>
            <a:off x="5638800" y="241935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94" name="Line 46"/>
          <p:cNvSpPr/>
          <p:nvPr/>
        </p:nvSpPr>
        <p:spPr>
          <a:xfrm>
            <a:off x="7239000" y="2419350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95" name="Line 47"/>
          <p:cNvSpPr/>
          <p:nvPr/>
        </p:nvSpPr>
        <p:spPr>
          <a:xfrm>
            <a:off x="7391400" y="241935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97" name="Text Box 49"/>
          <p:cNvSpPr txBox="1"/>
          <p:nvPr/>
        </p:nvSpPr>
        <p:spPr>
          <a:xfrm>
            <a:off x="5181600" y="68580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2099" name="Text Box 51"/>
          <p:cNvSpPr txBox="1"/>
          <p:nvPr/>
        </p:nvSpPr>
        <p:spPr>
          <a:xfrm>
            <a:off x="5181600" y="236220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2100" name="Text Box 52"/>
          <p:cNvSpPr txBox="1"/>
          <p:nvPr/>
        </p:nvSpPr>
        <p:spPr>
          <a:xfrm>
            <a:off x="6934200" y="236220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A’</a:t>
            </a:r>
          </a:p>
        </p:txBody>
      </p:sp>
      <p:sp>
        <p:nvSpPr>
          <p:cNvPr id="2103" name="Arc 55"/>
          <p:cNvSpPr/>
          <p:nvPr/>
        </p:nvSpPr>
        <p:spPr>
          <a:xfrm rot="8514390">
            <a:off x="7162800" y="1143000"/>
            <a:ext cx="528638" cy="404813"/>
          </a:xfrm>
          <a:custGeom>
            <a:avLst/>
            <a:gdLst/>
            <a:ahLst/>
            <a:cxnLst>
              <a:cxn ang="0">
                <a:pos x="410810" y="0"/>
              </a:cxn>
              <a:cxn ang="0">
                <a:pos x="528638" y="167162"/>
              </a:cxn>
              <a:cxn ang="0">
                <a:pos x="0" y="404813"/>
              </a:cxn>
            </a:cxnLst>
            <a:rect l="0" t="0" r="0" b="0"/>
            <a:pathLst>
              <a:path w="19651" h="15276" fill="none">
                <a:moveTo>
                  <a:pt x="15271" y="-1"/>
                </a:moveTo>
                <a:cubicBezTo>
                  <a:pt x="17095" y="1824"/>
                  <a:pt x="18579" y="3960"/>
                  <a:pt x="19650" y="6308"/>
                </a:cubicBezTo>
              </a:path>
              <a:path w="19651" h="15276" stroke="0">
                <a:moveTo>
                  <a:pt x="15271" y="-1"/>
                </a:moveTo>
                <a:cubicBezTo>
                  <a:pt x="17095" y="1824"/>
                  <a:pt x="18579" y="3960"/>
                  <a:pt x="19650" y="6308"/>
                </a:cubicBezTo>
                <a:lnTo>
                  <a:pt x="0" y="15276"/>
                </a:lnTo>
                <a:lnTo>
                  <a:pt x="15271" y="-1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4" name="Line 56"/>
          <p:cNvSpPr/>
          <p:nvPr/>
        </p:nvSpPr>
        <p:spPr>
          <a:xfrm>
            <a:off x="5638800" y="24384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05" name="Line 57"/>
          <p:cNvSpPr/>
          <p:nvPr/>
        </p:nvSpPr>
        <p:spPr>
          <a:xfrm>
            <a:off x="7239000" y="2438400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06" name="Line 58"/>
          <p:cNvSpPr/>
          <p:nvPr/>
        </p:nvSpPr>
        <p:spPr>
          <a:xfrm>
            <a:off x="7391400" y="24384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08" name="Text Box 60"/>
          <p:cNvSpPr txBox="1"/>
          <p:nvPr/>
        </p:nvSpPr>
        <p:spPr>
          <a:xfrm>
            <a:off x="5181600" y="70485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2111" name="Text Box 63"/>
          <p:cNvSpPr txBox="1"/>
          <p:nvPr/>
        </p:nvSpPr>
        <p:spPr>
          <a:xfrm>
            <a:off x="6934200" y="234315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.VnTime" pitchFamily="34" charset="0"/>
              </a:rPr>
              <a:t>A’</a:t>
            </a:r>
          </a:p>
        </p:txBody>
      </p:sp>
      <p:sp>
        <p:nvSpPr>
          <p:cNvPr id="2114" name="Arc 66"/>
          <p:cNvSpPr/>
          <p:nvPr/>
        </p:nvSpPr>
        <p:spPr>
          <a:xfrm rot="8514390">
            <a:off x="7162800" y="1123950"/>
            <a:ext cx="528638" cy="404813"/>
          </a:xfrm>
          <a:custGeom>
            <a:avLst/>
            <a:gdLst/>
            <a:ahLst/>
            <a:cxnLst>
              <a:cxn ang="0">
                <a:pos x="410810" y="0"/>
              </a:cxn>
              <a:cxn ang="0">
                <a:pos x="528638" y="167162"/>
              </a:cxn>
              <a:cxn ang="0">
                <a:pos x="0" y="404813"/>
              </a:cxn>
            </a:cxnLst>
            <a:rect l="0" t="0" r="0" b="0"/>
            <a:pathLst>
              <a:path w="19651" h="15276" fill="none">
                <a:moveTo>
                  <a:pt x="15271" y="-1"/>
                </a:moveTo>
                <a:cubicBezTo>
                  <a:pt x="17095" y="1824"/>
                  <a:pt x="18579" y="3960"/>
                  <a:pt x="19650" y="6308"/>
                </a:cubicBezTo>
              </a:path>
              <a:path w="19651" h="15276" stroke="0">
                <a:moveTo>
                  <a:pt x="15271" y="-1"/>
                </a:moveTo>
                <a:cubicBezTo>
                  <a:pt x="17095" y="1824"/>
                  <a:pt x="18579" y="3960"/>
                  <a:pt x="19650" y="6308"/>
                </a:cubicBezTo>
                <a:lnTo>
                  <a:pt x="0" y="15276"/>
                </a:lnTo>
                <a:lnTo>
                  <a:pt x="15271" y="-1"/>
                </a:lnTo>
                <a:close/>
              </a:path>
            </a:pathLst>
          </a:cu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5" name="Line 67"/>
          <p:cNvSpPr/>
          <p:nvPr/>
        </p:nvSpPr>
        <p:spPr>
          <a:xfrm>
            <a:off x="5638800" y="241935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16" name="Line 68"/>
          <p:cNvSpPr/>
          <p:nvPr/>
        </p:nvSpPr>
        <p:spPr>
          <a:xfrm>
            <a:off x="7239000" y="2419350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17" name="Line 69"/>
          <p:cNvSpPr/>
          <p:nvPr/>
        </p:nvSpPr>
        <p:spPr>
          <a:xfrm>
            <a:off x="7391400" y="241935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3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4" grpId="0" animBg="1"/>
      <p:bldP spid="2055" grpId="0" animBg="1"/>
      <p:bldP spid="2059" grpId="0"/>
      <p:bldP spid="2060" grpId="0"/>
      <p:bldP spid="2061" grpId="0"/>
      <p:bldP spid="2062" grpId="0"/>
      <p:bldP spid="2064" grpId="0"/>
      <p:bldP spid="2065" grpId="0"/>
      <p:bldP spid="2075" grpId="0" animBg="1"/>
      <p:bldP spid="2078" grpId="0"/>
      <p:bldP spid="20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/>
          <p:nvPr/>
        </p:nvSpPr>
        <p:spPr>
          <a:xfrm>
            <a:off x="2286000" y="1828800"/>
            <a:ext cx="2438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endParaRPr lang="vi-VN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5" name="Text Box 5"/>
          <p:cNvSpPr txBox="1"/>
          <p:nvPr/>
        </p:nvSpPr>
        <p:spPr>
          <a:xfrm>
            <a:off x="228600" y="762000"/>
            <a:ext cx="7391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1.Áp dụng các trường hợp đồng dạng của tam giác v</a:t>
            </a:r>
            <a:r>
              <a:rPr lang="vi-VN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tam giác vuông</a:t>
            </a:r>
            <a:endParaRPr lang="vi-VN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" name="Text Box 6"/>
          <p:cNvSpPr txBox="1"/>
          <p:nvPr/>
        </p:nvSpPr>
        <p:spPr>
          <a:xfrm>
            <a:off x="228600" y="1066800"/>
            <a:ext cx="7010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vi-V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2.Dấu  hiệu đặc biệt để nhận biết hai tam giác vuông đồng dạng</a:t>
            </a:r>
            <a:endParaRPr lang="vi-VN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0" name="Text Box 8"/>
          <p:cNvSpPr txBox="1"/>
          <p:nvPr/>
        </p:nvSpPr>
        <p:spPr>
          <a:xfrm>
            <a:off x="304800" y="1371600"/>
            <a:ext cx="533400" cy="376238"/>
          </a:xfrm>
          <a:prstGeom prst="rect">
            <a:avLst/>
          </a:prstGeom>
          <a:solidFill>
            <a:srgbClr val="0066FF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en-US" altLang="en-US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1" name="Text Box 9"/>
          <p:cNvSpPr txBox="1"/>
          <p:nvPr/>
        </p:nvSpPr>
        <p:spPr>
          <a:xfrm>
            <a:off x="990600" y="1447800"/>
            <a:ext cx="6248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vi-VN" alt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các cặp tam giác vuông đồng dạng trong hình sau</a:t>
            </a:r>
            <a:endParaRPr lang="vi-VN" altLang="en-US" sz="18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2" name="AutoShape 10"/>
          <p:cNvSpPr/>
          <p:nvPr/>
        </p:nvSpPr>
        <p:spPr>
          <a:xfrm rot="7114609">
            <a:off x="1066800" y="2667000"/>
            <a:ext cx="685800" cy="1295400"/>
          </a:xfrm>
          <a:prstGeom prst="rtTriangle">
            <a:avLst/>
          </a:prstGeom>
          <a:solidFill>
            <a:srgbClr val="0066FF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3" name="AutoShape 11"/>
          <p:cNvSpPr/>
          <p:nvPr/>
        </p:nvSpPr>
        <p:spPr>
          <a:xfrm rot="7114609">
            <a:off x="3186113" y="2185988"/>
            <a:ext cx="1219200" cy="2286000"/>
          </a:xfrm>
          <a:prstGeom prst="rtTriangle">
            <a:avLst/>
          </a:prstGeom>
          <a:solidFill>
            <a:srgbClr val="0066FF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4" name="Text Box 12"/>
          <p:cNvSpPr txBox="1"/>
          <p:nvPr/>
        </p:nvSpPr>
        <p:spPr>
          <a:xfrm>
            <a:off x="2971800" y="1843088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5" name="Text Box 13"/>
          <p:cNvSpPr txBox="1"/>
          <p:nvPr/>
        </p:nvSpPr>
        <p:spPr>
          <a:xfrm>
            <a:off x="914400" y="23622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6" name="Text Box 14"/>
          <p:cNvSpPr txBox="1"/>
          <p:nvPr/>
        </p:nvSpPr>
        <p:spPr>
          <a:xfrm>
            <a:off x="457200" y="3290888"/>
            <a:ext cx="609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8" name="Text Box 16"/>
          <p:cNvSpPr txBox="1"/>
          <p:nvPr/>
        </p:nvSpPr>
        <p:spPr>
          <a:xfrm>
            <a:off x="2133600" y="3429000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endParaRPr lang="vi-VN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9" name="Text Box 17"/>
          <p:cNvSpPr txBox="1"/>
          <p:nvPr/>
        </p:nvSpPr>
        <p:spPr>
          <a:xfrm>
            <a:off x="2057400" y="3276600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0" name="Text Box 18"/>
          <p:cNvSpPr txBox="1"/>
          <p:nvPr/>
        </p:nvSpPr>
        <p:spPr>
          <a:xfrm>
            <a:off x="2286000" y="327660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1" name="Text Box 19"/>
          <p:cNvSpPr txBox="1"/>
          <p:nvPr/>
        </p:nvSpPr>
        <p:spPr>
          <a:xfrm>
            <a:off x="4876800" y="3276600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2" name="Text Box 20"/>
          <p:cNvSpPr txBox="1"/>
          <p:nvPr/>
        </p:nvSpPr>
        <p:spPr>
          <a:xfrm>
            <a:off x="457200" y="27432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3" name="Text Box 21"/>
          <p:cNvSpPr txBox="1"/>
          <p:nvPr/>
        </p:nvSpPr>
        <p:spPr>
          <a:xfrm>
            <a:off x="1447800" y="26670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4" name="Text Box 22"/>
          <p:cNvSpPr txBox="1"/>
          <p:nvPr/>
        </p:nvSpPr>
        <p:spPr>
          <a:xfrm>
            <a:off x="2590800" y="2514600"/>
            <a:ext cx="38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5" name="Text Box 23"/>
          <p:cNvSpPr txBox="1"/>
          <p:nvPr/>
        </p:nvSpPr>
        <p:spPr>
          <a:xfrm>
            <a:off x="4114800" y="2514600"/>
            <a:ext cx="685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6" name="Text Box 24"/>
          <p:cNvSpPr txBox="1"/>
          <p:nvPr/>
        </p:nvSpPr>
        <p:spPr>
          <a:xfrm>
            <a:off x="990600" y="3276600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7" name="Text Box 25"/>
          <p:cNvSpPr txBox="1"/>
          <p:nvPr/>
        </p:nvSpPr>
        <p:spPr>
          <a:xfrm>
            <a:off x="3429000" y="3276600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8" name="AutoShape 26"/>
          <p:cNvSpPr/>
          <p:nvPr/>
        </p:nvSpPr>
        <p:spPr>
          <a:xfrm rot="7114609">
            <a:off x="1066800" y="4724400"/>
            <a:ext cx="685800" cy="1295400"/>
          </a:xfrm>
          <a:prstGeom prst="rtTriangle">
            <a:avLst/>
          </a:prstGeom>
          <a:solidFill>
            <a:srgbClr val="0066FF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3" name="Line 31"/>
          <p:cNvSpPr/>
          <p:nvPr/>
        </p:nvSpPr>
        <p:spPr>
          <a:xfrm flipV="1">
            <a:off x="3200400" y="2362200"/>
            <a:ext cx="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145" name="Group 73"/>
          <p:cNvGrpSpPr/>
          <p:nvPr/>
        </p:nvGrpSpPr>
        <p:grpSpPr>
          <a:xfrm>
            <a:off x="914400" y="4819650"/>
            <a:ext cx="228600" cy="152400"/>
            <a:chOff x="2592" y="1296"/>
            <a:chExt cx="144" cy="96"/>
          </a:xfrm>
        </p:grpSpPr>
        <p:sp>
          <p:nvSpPr>
            <p:cNvPr id="3135" name="Line 30"/>
            <p:cNvSpPr/>
            <p:nvPr/>
          </p:nvSpPr>
          <p:spPr>
            <a:xfrm>
              <a:off x="2592" y="1344"/>
              <a:ext cx="96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36" name="Line 32"/>
            <p:cNvSpPr/>
            <p:nvPr/>
          </p:nvSpPr>
          <p:spPr>
            <a:xfrm flipV="1">
              <a:off x="2688" y="1296"/>
              <a:ext cx="48" cy="9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107" name="Text Box 35"/>
          <p:cNvSpPr txBox="1"/>
          <p:nvPr/>
        </p:nvSpPr>
        <p:spPr>
          <a:xfrm>
            <a:off x="838200" y="4448175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8" name="Text Box 36"/>
          <p:cNvSpPr txBox="1"/>
          <p:nvPr/>
        </p:nvSpPr>
        <p:spPr>
          <a:xfrm>
            <a:off x="304800" y="5195888"/>
            <a:ext cx="609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9" name="Text Box 37"/>
          <p:cNvSpPr txBox="1"/>
          <p:nvPr/>
        </p:nvSpPr>
        <p:spPr>
          <a:xfrm>
            <a:off x="2133600" y="5195888"/>
            <a:ext cx="609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0" name="AutoShape 38"/>
          <p:cNvSpPr/>
          <p:nvPr/>
        </p:nvSpPr>
        <p:spPr>
          <a:xfrm>
            <a:off x="3048000" y="4343400"/>
            <a:ext cx="1981200" cy="1066800"/>
          </a:xfrm>
          <a:prstGeom prst="rtTriangle">
            <a:avLst/>
          </a:prstGeom>
          <a:solidFill>
            <a:srgbClr val="0066FF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1" name="Text Box 39"/>
          <p:cNvSpPr txBox="1"/>
          <p:nvPr/>
        </p:nvSpPr>
        <p:spPr>
          <a:xfrm>
            <a:off x="2743200" y="5257800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2" name="Text Box 40"/>
          <p:cNvSpPr txBox="1"/>
          <p:nvPr/>
        </p:nvSpPr>
        <p:spPr>
          <a:xfrm>
            <a:off x="2819400" y="3962400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3" name="Text Box 41"/>
          <p:cNvSpPr txBox="1"/>
          <p:nvPr/>
        </p:nvSpPr>
        <p:spPr>
          <a:xfrm>
            <a:off x="4953000" y="5257800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6" name="Text Box 44"/>
          <p:cNvSpPr txBox="1"/>
          <p:nvPr/>
        </p:nvSpPr>
        <p:spPr>
          <a:xfrm>
            <a:off x="609600" y="4876800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7" name="Text Box 45"/>
          <p:cNvSpPr txBox="1"/>
          <p:nvPr/>
        </p:nvSpPr>
        <p:spPr>
          <a:xfrm>
            <a:off x="1219200" y="53340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endParaRPr lang="vi-VN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8" name="Text Box 46"/>
          <p:cNvSpPr txBox="1"/>
          <p:nvPr/>
        </p:nvSpPr>
        <p:spPr>
          <a:xfrm>
            <a:off x="1219200" y="5334000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9" name="Text Box 47"/>
          <p:cNvSpPr txBox="1"/>
          <p:nvPr/>
        </p:nvSpPr>
        <p:spPr>
          <a:xfrm>
            <a:off x="3886200" y="4572000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0" name="Text Box 48"/>
          <p:cNvSpPr txBox="1"/>
          <p:nvPr/>
        </p:nvSpPr>
        <p:spPr>
          <a:xfrm>
            <a:off x="2743200" y="4648200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21" name="Object 4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19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r:id="rId3" imgW="114300" imgH="215900" progId="Equation.3">
                  <p:embed/>
                </p:oleObj>
              </mc:Choice>
              <mc:Fallback>
                <p:oleObj r:id="rId3" imgW="114300" imgH="215900" progId="Equation.3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2419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" name="Object 5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1600200"/>
          <a:ext cx="32607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r:id="rId5" imgW="2959100" imgH="927100" progId="Equation.3">
                  <p:embed/>
                </p:oleObj>
              </mc:Choice>
              <mc:Fallback>
                <p:oleObj r:id="rId5" imgW="2959100" imgH="9271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5486400" y="1600200"/>
                        <a:ext cx="3260725" cy="10255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8" name="Object 5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76800" y="3330575"/>
          <a:ext cx="42672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r:id="rId7" imgW="4064000" imgH="1117600" progId="Equation.3">
                  <p:embed/>
                </p:oleObj>
              </mc:Choice>
              <mc:Fallback>
                <p:oleObj r:id="rId7" imgW="4064000" imgH="1117600" progId="Equation.3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4876800" y="3330575"/>
                        <a:ext cx="4267200" cy="11731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6" name="Text Box 54"/>
          <p:cNvSpPr txBox="1"/>
          <p:nvPr/>
        </p:nvSpPr>
        <p:spPr>
          <a:xfrm>
            <a:off x="838200" y="539432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7" name="Text Box 55"/>
          <p:cNvSpPr txBox="1"/>
          <p:nvPr/>
        </p:nvSpPr>
        <p:spPr>
          <a:xfrm>
            <a:off x="3886200" y="539432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Object 6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r:id="rId9" imgW="114300" imgH="215900" progId="Equation.3">
                  <p:embed/>
                </p:oleObj>
              </mc:Choice>
              <mc:Fallback>
                <p:oleObj r:id="rId9" imgW="114300" imgH="215900" progId="Equation.3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5" name="Text Box 66"/>
          <p:cNvSpPr txBox="1"/>
          <p:nvPr/>
        </p:nvSpPr>
        <p:spPr>
          <a:xfrm>
            <a:off x="1981200" y="152400"/>
            <a:ext cx="4876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endParaRPr lang="vi-VN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7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333399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trường hợp đồng dạng của tam giác vuông</a:t>
            </a:r>
            <a:endParaRPr lang="vi-V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146" name="Group 74"/>
          <p:cNvGrpSpPr/>
          <p:nvPr/>
        </p:nvGrpSpPr>
        <p:grpSpPr>
          <a:xfrm>
            <a:off x="2990850" y="2305050"/>
            <a:ext cx="228600" cy="152400"/>
            <a:chOff x="2592" y="1296"/>
            <a:chExt cx="144" cy="96"/>
          </a:xfrm>
        </p:grpSpPr>
        <p:sp>
          <p:nvSpPr>
            <p:cNvPr id="3133" name="Line 75"/>
            <p:cNvSpPr/>
            <p:nvPr/>
          </p:nvSpPr>
          <p:spPr>
            <a:xfrm>
              <a:off x="2592" y="1344"/>
              <a:ext cx="96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34" name="Line 76"/>
            <p:cNvSpPr/>
            <p:nvPr/>
          </p:nvSpPr>
          <p:spPr>
            <a:xfrm flipV="1">
              <a:off x="2688" y="1296"/>
              <a:ext cx="48" cy="9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149" name="Group 77"/>
          <p:cNvGrpSpPr/>
          <p:nvPr/>
        </p:nvGrpSpPr>
        <p:grpSpPr>
          <a:xfrm rot="300000">
            <a:off x="927100" y="2806700"/>
            <a:ext cx="228600" cy="152400"/>
            <a:chOff x="2592" y="1296"/>
            <a:chExt cx="144" cy="96"/>
          </a:xfrm>
        </p:grpSpPr>
        <p:sp>
          <p:nvSpPr>
            <p:cNvPr id="3131" name="Line 78"/>
            <p:cNvSpPr/>
            <p:nvPr/>
          </p:nvSpPr>
          <p:spPr>
            <a:xfrm>
              <a:off x="2592" y="1344"/>
              <a:ext cx="96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32" name="Line 79"/>
            <p:cNvSpPr/>
            <p:nvPr/>
          </p:nvSpPr>
          <p:spPr>
            <a:xfrm flipV="1">
              <a:off x="2688" y="1296"/>
              <a:ext cx="48" cy="9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152" name="Group 80"/>
          <p:cNvGrpSpPr/>
          <p:nvPr/>
        </p:nvGrpSpPr>
        <p:grpSpPr>
          <a:xfrm rot="-6900000">
            <a:off x="3035300" y="5232400"/>
            <a:ext cx="228600" cy="152400"/>
            <a:chOff x="2592" y="1296"/>
            <a:chExt cx="144" cy="96"/>
          </a:xfrm>
        </p:grpSpPr>
        <p:sp>
          <p:nvSpPr>
            <p:cNvPr id="3129" name="Line 81"/>
            <p:cNvSpPr/>
            <p:nvPr/>
          </p:nvSpPr>
          <p:spPr>
            <a:xfrm>
              <a:off x="2592" y="1344"/>
              <a:ext cx="96" cy="4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30" name="Line 82"/>
            <p:cNvSpPr/>
            <p:nvPr/>
          </p:nvSpPr>
          <p:spPr>
            <a:xfrm flipV="1">
              <a:off x="2688" y="1296"/>
              <a:ext cx="48" cy="9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aphicFrame>
        <p:nvGraphicFramePr>
          <p:cNvPr id="3164" name="Object 92"/>
          <p:cNvGraphicFramePr>
            <a:graphicFrameLocks noChangeAspect="1"/>
          </p:cNvGraphicFramePr>
          <p:nvPr/>
        </p:nvGraphicFramePr>
        <p:xfrm>
          <a:off x="7239000" y="1905000"/>
          <a:ext cx="12541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r:id="rId10" imgW="1333500" imgH="1079500" progId="Equation.3">
                  <p:embed/>
                </p:oleObj>
              </mc:Choice>
              <mc:Fallback>
                <p:oleObj r:id="rId10" imgW="1333500" imgH="1079500" progId="Equation.3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11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239000" y="1905000"/>
                        <a:ext cx="1254125" cy="1016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5" name="Object 93"/>
          <p:cNvGraphicFramePr>
            <a:graphicFrameLocks noChangeAspect="1"/>
          </p:cNvGraphicFramePr>
          <p:nvPr/>
        </p:nvGraphicFramePr>
        <p:xfrm>
          <a:off x="6248400" y="2151063"/>
          <a:ext cx="12954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12" imgW="1371600" imgH="1079500" progId="Equation.3">
                  <p:embed/>
                </p:oleObj>
              </mc:Choice>
              <mc:Fallback>
                <p:oleObj r:id="rId12" imgW="1371600" imgH="1079500" progId="Equation.3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13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248400" y="2151063"/>
                        <a:ext cx="1295400" cy="1023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6" name="Object 94"/>
          <p:cNvGraphicFramePr>
            <a:graphicFrameLocks noChangeAspect="1"/>
          </p:cNvGraphicFramePr>
          <p:nvPr/>
        </p:nvGraphicFramePr>
        <p:xfrm>
          <a:off x="4838700" y="2273300"/>
          <a:ext cx="4495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r:id="rId14" imgW="3149600" imgH="876300" progId="Equation.3">
                  <p:embed/>
                </p:oleObj>
              </mc:Choice>
              <mc:Fallback>
                <p:oleObj r:id="rId14" imgW="3149600" imgH="876300" progId="Equation.3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15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838700" y="2273300"/>
                        <a:ext cx="4495800" cy="1054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68" name="Group 96"/>
          <p:cNvGrpSpPr/>
          <p:nvPr/>
        </p:nvGrpSpPr>
        <p:grpSpPr>
          <a:xfrm>
            <a:off x="2514600" y="4233863"/>
            <a:ext cx="6629400" cy="2395537"/>
            <a:chOff x="1584" y="2667"/>
            <a:chExt cx="4176" cy="1509"/>
          </a:xfrm>
        </p:grpSpPr>
        <p:graphicFrame>
          <p:nvGraphicFramePr>
            <p:cNvPr id="3124" name="Object 64"/>
            <p:cNvGraphicFramePr>
              <a:graphicFrameLocks noChangeAspect="1"/>
            </p:cNvGraphicFramePr>
            <p:nvPr/>
          </p:nvGraphicFramePr>
          <p:xfrm>
            <a:off x="3408" y="3120"/>
            <a:ext cx="1995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" r:id="rId16" imgW="2705100" imgH="1003300" progId="Equation.3">
                    <p:embed/>
                  </p:oleObj>
                </mc:Choice>
                <mc:Fallback>
                  <p:oleObj r:id="rId16" imgW="2705100" imgH="1003300" progId="Equation.3">
                    <p:embed/>
                    <p:pic>
                      <p:nvPicPr>
                        <p:cNvPr id="0" name="Picture 13"/>
                        <p:cNvPicPr/>
                        <p:nvPr/>
                      </p:nvPicPr>
                      <p:blipFill>
                        <a:blip r:embed="rId17">
                          <a:clrChange>
                            <a:clrFrom>
                              <a:srgbClr val="000000"/>
                            </a:clrFrom>
                            <a:clrTo>
                              <a:srgbClr val="FFFFFF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408" y="3120"/>
                          <a:ext cx="1995" cy="7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25" name="Object 65"/>
            <p:cNvGraphicFramePr>
              <a:graphicFrameLocks noChangeAspect="1"/>
            </p:cNvGraphicFramePr>
            <p:nvPr/>
          </p:nvGraphicFramePr>
          <p:xfrm>
            <a:off x="3425" y="2667"/>
            <a:ext cx="2036" cy="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7" r:id="rId18" imgW="3035300" imgH="977900" progId="Equation.3">
                    <p:embed/>
                  </p:oleObj>
                </mc:Choice>
                <mc:Fallback>
                  <p:oleObj r:id="rId18" imgW="3035300" imgH="977900" progId="Equation.3">
                    <p:embed/>
                    <p:pic>
                      <p:nvPicPr>
                        <p:cNvPr id="0" name="Picture 14"/>
                        <p:cNvPicPr/>
                        <p:nvPr/>
                      </p:nvPicPr>
                      <p:blipFill>
                        <a:blip r:embed="rId19">
                          <a:clrChange>
                            <a:clrFrom>
                              <a:srgbClr val="000000"/>
                            </a:clrFrom>
                            <a:clrTo>
                              <a:srgbClr val="FFFFFF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425" y="2667"/>
                          <a:ext cx="2036" cy="67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71"/>
            <p:cNvGraphicFramePr>
              <a:graphicFrameLocks noChangeAspect="1"/>
            </p:cNvGraphicFramePr>
            <p:nvPr/>
          </p:nvGraphicFramePr>
          <p:xfrm>
            <a:off x="4416" y="3648"/>
            <a:ext cx="100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8" r:id="rId20" imgW="1358900" imgH="520700" progId="Equation.3">
                    <p:embed/>
                  </p:oleObj>
                </mc:Choice>
                <mc:Fallback>
                  <p:oleObj r:id="rId20" imgW="1358900" imgH="520700" progId="Equation.3">
                    <p:embed/>
                    <p:pic>
                      <p:nvPicPr>
                        <p:cNvPr id="0" name="Picture 9"/>
                        <p:cNvPicPr/>
                        <p:nvPr/>
                      </p:nvPicPr>
                      <p:blipFill>
                        <a:blip r:embed="rId21">
                          <a:clrChange>
                            <a:clrFrom>
                              <a:srgbClr val="000000"/>
                            </a:clrFrom>
                            <a:clrTo>
                              <a:srgbClr val="FFFFFF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416" y="3648"/>
                          <a:ext cx="1008" cy="3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72"/>
            <p:cNvSpPr txBox="1"/>
            <p:nvPr/>
          </p:nvSpPr>
          <p:spPr>
            <a:xfrm>
              <a:off x="1584" y="3926"/>
              <a:ext cx="417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anose="05040102010807070707" pitchFamily="18" charset="2"/>
                </a:rPr>
                <a:t>A’B’C’ ~ ABC   ( 2 cạnh góc vuông tỉ lệ)</a:t>
              </a:r>
              <a:endPara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3" panose="05040102010807070707" pitchFamily="18" charset="2"/>
              </a:endParaRPr>
            </a:p>
          </p:txBody>
        </p:sp>
        <p:graphicFrame>
          <p:nvGraphicFramePr>
            <p:cNvPr id="6" name="Object 95"/>
            <p:cNvGraphicFramePr>
              <a:graphicFrameLocks noChangeAspect="1"/>
            </p:cNvGraphicFramePr>
            <p:nvPr/>
          </p:nvGraphicFramePr>
          <p:xfrm>
            <a:off x="3408" y="3612"/>
            <a:ext cx="864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9" r:id="rId22" imgW="1219200" imgH="520700" progId="Equation.3">
                    <p:embed/>
                  </p:oleObj>
                </mc:Choice>
                <mc:Fallback>
                  <p:oleObj r:id="rId22" imgW="1219200" imgH="520700" progId="Equation.3">
                    <p:embed/>
                    <p:pic>
                      <p:nvPicPr>
                        <p:cNvPr id="0" name="Picture 10"/>
                        <p:cNvPicPr/>
                        <p:nvPr/>
                      </p:nvPicPr>
                      <p:blipFill>
                        <a:blip r:embed="rId23">
                          <a:clrChange>
                            <a:clrFrom>
                              <a:srgbClr val="000000"/>
                            </a:clrFrom>
                            <a:clrTo>
                              <a:srgbClr val="FFFFFF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408" y="3612"/>
                          <a:ext cx="864" cy="3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  <p:bldP spid="3080" grpId="0" animBg="1"/>
      <p:bldP spid="3081" grpId="0"/>
      <p:bldP spid="3082" grpId="0" animBg="1"/>
      <p:bldP spid="3083" grpId="0" animBg="1"/>
      <p:bldP spid="3084" grpId="0"/>
      <p:bldP spid="3085" grpId="0"/>
      <p:bldP spid="3086" grpId="0"/>
      <p:bldP spid="3088" grpId="0"/>
      <p:bldP spid="3089" grpId="0"/>
      <p:bldP spid="3090" grpId="0"/>
      <p:bldP spid="3091" grpId="0"/>
      <p:bldP spid="3092" grpId="0"/>
      <p:bldP spid="3093" grpId="0"/>
      <p:bldP spid="3094" grpId="0"/>
      <p:bldP spid="3095" grpId="0"/>
      <p:bldP spid="3096" grpId="0"/>
      <p:bldP spid="3097" grpId="0"/>
      <p:bldP spid="3098" grpId="0" animBg="1"/>
      <p:bldP spid="3107" grpId="0"/>
      <p:bldP spid="3108" grpId="0"/>
      <p:bldP spid="3109" grpId="0"/>
      <p:bldP spid="3110" grpId="0" animBg="1"/>
      <p:bldP spid="3111" grpId="0"/>
      <p:bldP spid="3112" grpId="0"/>
      <p:bldP spid="3113" grpId="0"/>
      <p:bldP spid="3116" grpId="0"/>
      <p:bldP spid="3117" grpId="0"/>
      <p:bldP spid="3118" grpId="0"/>
      <p:bldP spid="3119" grpId="0"/>
      <p:bldP spid="3120" grpId="0"/>
      <p:bldP spid="3126" grpId="0"/>
      <p:bldP spid="3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4" name="Object 3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162675" y="2171700"/>
          <a:ext cx="291306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r:id="rId3" imgW="3048000" imgH="914400" progId="Equation.3">
                  <p:embed/>
                </p:oleObj>
              </mc:Choice>
              <mc:Fallback>
                <p:oleObj r:id="rId3" imgW="3048000" imgH="914400" progId="Equation.3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6162675" y="2171700"/>
                        <a:ext cx="2913063" cy="8747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7" name="Object 3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264275" y="2438400"/>
          <a:ext cx="20256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r:id="rId5" imgW="1778000" imgH="863600" progId="Equation.3">
                  <p:embed/>
                </p:oleObj>
              </mc:Choice>
              <mc:Fallback>
                <p:oleObj r:id="rId5" imgW="1778000" imgH="863600" progId="Equation.3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6264275" y="2438400"/>
                        <a:ext cx="2025650" cy="9842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6"/>
          <p:cNvSpPr txBox="1"/>
          <p:nvPr/>
        </p:nvSpPr>
        <p:spPr>
          <a:xfrm>
            <a:off x="457200" y="669925"/>
            <a:ext cx="7239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2.Dấu hiệu đặc biệt để nhận biết hai tam giác vuông đồng dạng</a:t>
            </a:r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2" name="AutoShape 8"/>
          <p:cNvSpPr/>
          <p:nvPr/>
        </p:nvSpPr>
        <p:spPr>
          <a:xfrm rot="9000000">
            <a:off x="457200" y="2667000"/>
            <a:ext cx="2057400" cy="1219200"/>
          </a:xfrm>
          <a:prstGeom prst="rtTriangle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3" name="AutoShape 9"/>
          <p:cNvSpPr/>
          <p:nvPr/>
        </p:nvSpPr>
        <p:spPr>
          <a:xfrm rot="9000000">
            <a:off x="3200400" y="2876550"/>
            <a:ext cx="1476375" cy="814388"/>
          </a:xfrm>
          <a:prstGeom prst="rtTriangle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4" name="Line 10"/>
          <p:cNvSpPr/>
          <p:nvPr/>
        </p:nvSpPr>
        <p:spPr>
          <a:xfrm>
            <a:off x="1905000" y="2343150"/>
            <a:ext cx="762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5" name="Line 11"/>
          <p:cNvSpPr/>
          <p:nvPr/>
        </p:nvSpPr>
        <p:spPr>
          <a:xfrm flipV="1">
            <a:off x="1981200" y="2419350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6" name="Line 12"/>
          <p:cNvSpPr/>
          <p:nvPr/>
        </p:nvSpPr>
        <p:spPr>
          <a:xfrm>
            <a:off x="1905000" y="2343150"/>
            <a:ext cx="762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7" name="Line 13"/>
          <p:cNvSpPr/>
          <p:nvPr/>
        </p:nvSpPr>
        <p:spPr>
          <a:xfrm flipV="1">
            <a:off x="1981200" y="2419350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9" name="Line 15"/>
          <p:cNvSpPr/>
          <p:nvPr/>
        </p:nvSpPr>
        <p:spPr>
          <a:xfrm flipV="1">
            <a:off x="4267200" y="2724150"/>
            <a:ext cx="1524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60" name="Text Box 16"/>
          <p:cNvSpPr txBox="1"/>
          <p:nvPr/>
        </p:nvSpPr>
        <p:spPr>
          <a:xfrm>
            <a:off x="1905000" y="188595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1" name="Text Box 17"/>
          <p:cNvSpPr txBox="1"/>
          <p:nvPr/>
        </p:nvSpPr>
        <p:spPr>
          <a:xfrm>
            <a:off x="0" y="316547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2" name="Text Box 18"/>
          <p:cNvSpPr txBox="1"/>
          <p:nvPr/>
        </p:nvSpPr>
        <p:spPr>
          <a:xfrm>
            <a:off x="2590800" y="310832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3" name="Text Box 19"/>
          <p:cNvSpPr txBox="1"/>
          <p:nvPr/>
        </p:nvSpPr>
        <p:spPr>
          <a:xfrm>
            <a:off x="4724400" y="312420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4" name="Text Box 20"/>
          <p:cNvSpPr txBox="1"/>
          <p:nvPr/>
        </p:nvSpPr>
        <p:spPr>
          <a:xfrm>
            <a:off x="2819400" y="302895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5" name="Line 21"/>
          <p:cNvSpPr/>
          <p:nvPr/>
        </p:nvSpPr>
        <p:spPr>
          <a:xfrm>
            <a:off x="4191000" y="2647950"/>
            <a:ext cx="762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66" name="Text Box 22"/>
          <p:cNvSpPr txBox="1"/>
          <p:nvPr/>
        </p:nvSpPr>
        <p:spPr>
          <a:xfrm>
            <a:off x="4191000" y="219075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9" name="Line 25"/>
          <p:cNvSpPr/>
          <p:nvPr/>
        </p:nvSpPr>
        <p:spPr>
          <a:xfrm>
            <a:off x="5943600" y="2057400"/>
            <a:ext cx="0" cy="1524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70" name="Text Box 26"/>
          <p:cNvSpPr txBox="1"/>
          <p:nvPr/>
        </p:nvSpPr>
        <p:spPr>
          <a:xfrm>
            <a:off x="8534400" y="4648200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endParaRPr lang="vi-VN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1" name="Text Box 27"/>
          <p:cNvSpPr txBox="1"/>
          <p:nvPr/>
        </p:nvSpPr>
        <p:spPr>
          <a:xfrm>
            <a:off x="5334000" y="2057400"/>
            <a:ext cx="533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2" name="Text Box 28"/>
          <p:cNvSpPr txBox="1"/>
          <p:nvPr/>
        </p:nvSpPr>
        <p:spPr>
          <a:xfrm>
            <a:off x="5410200" y="3124200"/>
            <a:ext cx="533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6" name="Text Box 32"/>
          <p:cNvSpPr txBox="1"/>
          <p:nvPr/>
        </p:nvSpPr>
        <p:spPr>
          <a:xfrm>
            <a:off x="3352800" y="4572000"/>
            <a:ext cx="2209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endParaRPr lang="vi-VN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79" name="Text Box 35"/>
          <p:cNvSpPr txBox="1"/>
          <p:nvPr/>
        </p:nvSpPr>
        <p:spPr>
          <a:xfrm>
            <a:off x="381000" y="3886200"/>
            <a:ext cx="5562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giả thiết (1) bình phương hai vế ta được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1" name="Rectangle 37"/>
          <p:cNvSpPr/>
          <p:nvPr/>
        </p:nvSpPr>
        <p:spPr>
          <a:xfrm>
            <a:off x="4479925" y="-200025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2" name="Rectangle 39"/>
          <p:cNvSpPr/>
          <p:nvPr/>
        </p:nvSpPr>
        <p:spPr>
          <a:xfrm>
            <a:off x="4479925" y="-200025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4" name="Text Box 40"/>
          <p:cNvSpPr txBox="1"/>
          <p:nvPr/>
        </p:nvSpPr>
        <p:spPr>
          <a:xfrm>
            <a:off x="762000" y="4648200"/>
            <a:ext cx="1828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endParaRPr lang="vi-VN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4" name="Rectangle 42"/>
          <p:cNvSpPr/>
          <p:nvPr/>
        </p:nvSpPr>
        <p:spPr>
          <a:xfrm>
            <a:off x="4479925" y="-200025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5" name="Rectangle 44"/>
          <p:cNvSpPr/>
          <p:nvPr/>
        </p:nvSpPr>
        <p:spPr>
          <a:xfrm>
            <a:off x="4479925" y="-200025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6" name="Rectangle 46"/>
          <p:cNvSpPr/>
          <p:nvPr/>
        </p:nvSpPr>
        <p:spPr>
          <a:xfrm>
            <a:off x="4479925" y="-200025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27" name="Rectangle 49"/>
          <p:cNvSpPr/>
          <p:nvPr/>
        </p:nvSpPr>
        <p:spPr>
          <a:xfrm>
            <a:off x="4479925" y="-200025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92" name="Object 48"/>
          <p:cNvGraphicFramePr>
            <a:graphicFrameLocks noChangeAspect="1"/>
          </p:cNvGraphicFramePr>
          <p:nvPr/>
        </p:nvGraphicFramePr>
        <p:xfrm>
          <a:off x="1676400" y="4114800"/>
          <a:ext cx="1295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r:id="rId7" imgW="1270000" imgH="558800" progId="Equation.3">
                  <p:embed/>
                </p:oleObj>
              </mc:Choice>
              <mc:Fallback>
                <p:oleObj r:id="rId7" imgW="1270000" imgH="558800" progId="Equation.3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676400" y="4114800"/>
                        <a:ext cx="1295400" cy="571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4" name="Text Box 50"/>
          <p:cNvSpPr txBox="1"/>
          <p:nvPr/>
        </p:nvSpPr>
        <p:spPr>
          <a:xfrm>
            <a:off x="685800" y="4648200"/>
            <a:ext cx="426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endParaRPr lang="vi-VN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5" name="Text Box 51"/>
          <p:cNvSpPr txBox="1"/>
          <p:nvPr/>
        </p:nvSpPr>
        <p:spPr>
          <a:xfrm>
            <a:off x="381000" y="4495800"/>
            <a:ext cx="5105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tính chất  của dãy tỉ số bằng nhau ta có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96" name="Object 52"/>
          <p:cNvGraphicFramePr>
            <a:graphicFrameLocks noChangeAspect="1"/>
          </p:cNvGraphicFramePr>
          <p:nvPr/>
        </p:nvGraphicFramePr>
        <p:xfrm>
          <a:off x="990600" y="4876800"/>
          <a:ext cx="4038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r:id="rId9" imgW="2654300" imgH="558800" progId="Equation.3">
                  <p:embed/>
                </p:oleObj>
              </mc:Choice>
              <mc:Fallback>
                <p:oleObj r:id="rId9" imgW="2654300" imgH="558800" progId="Equation.3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990600" y="4876800"/>
                        <a:ext cx="4038600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4" name="Object 6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81000" y="5334000"/>
          <a:ext cx="47498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r:id="rId11" imgW="4457700" imgH="952500" progId="Equation.3">
                  <p:embed/>
                </p:oleObj>
              </mc:Choice>
              <mc:Fallback>
                <p:oleObj r:id="rId11" imgW="4457700" imgH="952500" progId="Equation.3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1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381000" y="5334000"/>
                        <a:ext cx="4749800" cy="10112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6" name="Text Box 62"/>
          <p:cNvSpPr txBox="1"/>
          <p:nvPr/>
        </p:nvSpPr>
        <p:spPr>
          <a:xfrm>
            <a:off x="1066800" y="6172200"/>
            <a:ext cx="3581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endParaRPr lang="vi-VN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4" name="Rectangle 64"/>
          <p:cNvSpPr/>
          <p:nvPr/>
        </p:nvSpPr>
        <p:spPr>
          <a:xfrm>
            <a:off x="4479925" y="-200025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35" name="Rectangle 66"/>
          <p:cNvSpPr/>
          <p:nvPr/>
        </p:nvSpPr>
        <p:spPr>
          <a:xfrm>
            <a:off x="4479925" y="-200025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209" name="Object 65"/>
          <p:cNvGraphicFramePr>
            <a:graphicFrameLocks noChangeAspect="1"/>
          </p:cNvGraphicFramePr>
          <p:nvPr/>
        </p:nvGraphicFramePr>
        <p:xfrm>
          <a:off x="1120775" y="6019800"/>
          <a:ext cx="17986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r:id="rId13" imgW="1993900" imgH="558800" progId="Equation.3">
                  <p:embed/>
                </p:oleObj>
              </mc:Choice>
              <mc:Fallback>
                <p:oleObj r:id="rId13" imgW="1993900" imgH="558800" progId="Equation.3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1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120775" y="6019800"/>
                        <a:ext cx="1798638" cy="50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1" name="Line 67"/>
          <p:cNvSpPr/>
          <p:nvPr/>
        </p:nvSpPr>
        <p:spPr>
          <a:xfrm>
            <a:off x="5257800" y="4038600"/>
            <a:ext cx="0" cy="2819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38" name="Rectangle 77"/>
          <p:cNvSpPr/>
          <p:nvPr/>
        </p:nvSpPr>
        <p:spPr>
          <a:xfrm>
            <a:off x="4860925" y="7038975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220" name="Object 76"/>
          <p:cNvGraphicFramePr>
            <a:graphicFrameLocks noChangeAspect="1"/>
          </p:cNvGraphicFramePr>
          <p:nvPr/>
        </p:nvGraphicFramePr>
        <p:xfrm>
          <a:off x="6172200" y="4267200"/>
          <a:ext cx="20574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r:id="rId15" imgW="1689100" imgH="520700" progId="Equation.3">
                  <p:embed/>
                </p:oleObj>
              </mc:Choice>
              <mc:Fallback>
                <p:oleObj r:id="rId15" imgW="1689100" imgH="520700" progId="Equation.3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1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172200" y="4267200"/>
                        <a:ext cx="2057400" cy="631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2" name="Text Box 78"/>
          <p:cNvSpPr txBox="1"/>
          <p:nvPr/>
        </p:nvSpPr>
        <p:spPr>
          <a:xfrm>
            <a:off x="5638800" y="3962400"/>
            <a:ext cx="2209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(2) suy ra: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3" name="Text Box 79"/>
          <p:cNvSpPr txBox="1"/>
          <p:nvPr/>
        </p:nvSpPr>
        <p:spPr>
          <a:xfrm>
            <a:off x="3048000" y="609600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5" name="Text Box 81"/>
          <p:cNvSpPr txBox="1"/>
          <p:nvPr/>
        </p:nvSpPr>
        <p:spPr>
          <a:xfrm>
            <a:off x="5486400" y="5181600"/>
            <a:ext cx="838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226" name="Object 82"/>
          <p:cNvGraphicFramePr>
            <a:graphicFrameLocks noChangeAspect="1"/>
          </p:cNvGraphicFramePr>
          <p:nvPr/>
        </p:nvGraphicFramePr>
        <p:xfrm>
          <a:off x="5715000" y="4648200"/>
          <a:ext cx="24384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r:id="rId17" imgW="1765300" imgH="850900" progId="Equation.3">
                  <p:embed/>
                </p:oleObj>
              </mc:Choice>
              <mc:Fallback>
                <p:oleObj r:id="rId17" imgW="1765300" imgH="850900" progId="Equation.3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1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715000" y="4648200"/>
                        <a:ext cx="2438400" cy="781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8" name="Text Box 84"/>
          <p:cNvSpPr txBox="1"/>
          <p:nvPr/>
        </p:nvSpPr>
        <p:spPr>
          <a:xfrm>
            <a:off x="3886200" y="3276600"/>
            <a:ext cx="2438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29" name="Text Box 85"/>
          <p:cNvSpPr txBox="1"/>
          <p:nvPr/>
        </p:nvSpPr>
        <p:spPr>
          <a:xfrm>
            <a:off x="5334000" y="5486400"/>
            <a:ext cx="3810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đồng dạng thứ nhất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4" name="Rectangle 90"/>
          <p:cNvSpPr/>
          <p:nvPr/>
        </p:nvSpPr>
        <p:spPr>
          <a:xfrm>
            <a:off x="304800" y="9144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altLang="en-US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1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 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cạnh góc vuông 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tam giác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 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tỉ lệ với 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 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góc vuông </a:t>
            </a:r>
            <a:r>
              <a:rPr lang="vi-VN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tam giác </a:t>
            </a:r>
            <a:r>
              <a:rPr lang="vi-V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thì hai tam giác </a:t>
            </a:r>
            <a:r>
              <a:rPr lang="vi-V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 đồng dạng</a:t>
            </a:r>
            <a:endParaRPr lang="vi-VN" altLang="en-US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7" name="Text Box 91"/>
          <p:cNvSpPr txBox="1"/>
          <p:nvPr/>
        </p:nvSpPr>
        <p:spPr>
          <a:xfrm>
            <a:off x="457200" y="365125"/>
            <a:ext cx="8153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1.Áp dụng các trường hợp đồng dạng của tam giác v</a:t>
            </a:r>
            <a:r>
              <a:rPr lang="vi-VN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tam giác vuông</a:t>
            </a:r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48" name="Text Box 92"/>
          <p:cNvSpPr txBox="1"/>
          <p:nvPr/>
        </p:nvSpPr>
        <p:spPr>
          <a:xfrm>
            <a:off x="0" y="-76200"/>
            <a:ext cx="9144000" cy="457200"/>
          </a:xfrm>
          <a:prstGeom prst="rect">
            <a:avLst/>
          </a:prstGeom>
          <a:solidFill>
            <a:srgbClr val="000080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trường hợp đồng dạng của tam giác vuông</a:t>
            </a:r>
            <a:endParaRPr lang="vi-V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37" name="Text Box 93"/>
          <p:cNvSpPr txBox="1"/>
          <p:nvPr/>
        </p:nvSpPr>
        <p:spPr>
          <a:xfrm>
            <a:off x="609600" y="3352800"/>
            <a:ext cx="1524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40" name="Line 96"/>
          <p:cNvSpPr/>
          <p:nvPr/>
        </p:nvSpPr>
        <p:spPr>
          <a:xfrm>
            <a:off x="5410200" y="2971800"/>
            <a:ext cx="3505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61" name="Text Box 117"/>
          <p:cNvSpPr txBox="1"/>
          <p:nvPr/>
        </p:nvSpPr>
        <p:spPr>
          <a:xfrm>
            <a:off x="7772400" y="2438400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2" name="Text Box 118"/>
          <p:cNvSpPr txBox="1"/>
          <p:nvPr/>
        </p:nvSpPr>
        <p:spPr>
          <a:xfrm>
            <a:off x="590550" y="3638550"/>
            <a:ext cx="1524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6" name="Text Box 122"/>
          <p:cNvSpPr txBox="1"/>
          <p:nvPr/>
        </p:nvSpPr>
        <p:spPr>
          <a:xfrm>
            <a:off x="457200" y="266700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7" name="Text Box 123"/>
          <p:cNvSpPr txBox="1"/>
          <p:nvPr/>
        </p:nvSpPr>
        <p:spPr>
          <a:xfrm>
            <a:off x="2438400" y="260985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68" name="Line 124"/>
          <p:cNvSpPr/>
          <p:nvPr/>
        </p:nvSpPr>
        <p:spPr>
          <a:xfrm>
            <a:off x="876300" y="2933700"/>
            <a:ext cx="1600200" cy="0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69" name="Line 125"/>
          <p:cNvSpPr/>
          <p:nvPr/>
        </p:nvSpPr>
        <p:spPr>
          <a:xfrm>
            <a:off x="1219200" y="2514600"/>
            <a:ext cx="228600" cy="22860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70" name="Line 126"/>
          <p:cNvSpPr/>
          <p:nvPr/>
        </p:nvSpPr>
        <p:spPr>
          <a:xfrm>
            <a:off x="1295400" y="2438400"/>
            <a:ext cx="228600" cy="22860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71" name="Line 127"/>
          <p:cNvSpPr/>
          <p:nvPr/>
        </p:nvSpPr>
        <p:spPr>
          <a:xfrm>
            <a:off x="3581400" y="2819400"/>
            <a:ext cx="228600" cy="22860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72" name="Line 128"/>
          <p:cNvSpPr/>
          <p:nvPr/>
        </p:nvSpPr>
        <p:spPr>
          <a:xfrm>
            <a:off x="3657600" y="2743200"/>
            <a:ext cx="228600" cy="228600"/>
          </a:xfrm>
          <a:prstGeom prst="line">
            <a:avLst/>
          </a:prstGeom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73" name="Text Box 129"/>
          <p:cNvSpPr txBox="1"/>
          <p:nvPr/>
        </p:nvSpPr>
        <p:spPr>
          <a:xfrm>
            <a:off x="76200" y="3886200"/>
            <a:ext cx="5181600" cy="1676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theo 2 bước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Dựng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AMN  ~ABC</a:t>
            </a:r>
          </a:p>
          <a:p>
            <a:pPr marL="342900" lvl="0" indent="-342900" eaLnBrk="1" hangingPunct="1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	- Chứng minh AMN =A’B’C’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1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10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10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10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10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4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8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6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4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0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6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6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6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6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1000"/>
                                        <p:tgtEl>
                                          <p:spTgt spid="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2000"/>
                                        <p:tgtEl>
                                          <p:spTgt spid="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0"/>
                            </p:stCondLst>
                            <p:childTnLst>
                              <p:par>
                                <p:cTn id="2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000"/>
                                        <p:tgtEl>
                                          <p:spTgt spid="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000"/>
                            </p:stCondLst>
                            <p:childTnLst>
                              <p:par>
                                <p:cTn id="2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2000"/>
                                        <p:tgtEl>
                                          <p:spTgt spid="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3" grpId="0" animBg="1"/>
      <p:bldP spid="6160" grpId="0"/>
      <p:bldP spid="6161" grpId="0"/>
      <p:bldP spid="6162" grpId="0"/>
      <p:bldP spid="6163" grpId="0"/>
      <p:bldP spid="6164" grpId="0"/>
      <p:bldP spid="6166" grpId="0"/>
      <p:bldP spid="6170" grpId="0"/>
      <p:bldP spid="6171" grpId="0"/>
      <p:bldP spid="6172" grpId="0"/>
      <p:bldP spid="6176" grpId="0"/>
      <p:bldP spid="6179" grpId="0"/>
      <p:bldP spid="6179" grpId="1"/>
      <p:bldP spid="6184" grpId="0"/>
      <p:bldP spid="6194" grpId="0"/>
      <p:bldP spid="6195" grpId="0"/>
      <p:bldP spid="6195" grpId="1"/>
      <p:bldP spid="6206" grpId="0"/>
      <p:bldP spid="6222" grpId="0"/>
      <p:bldP spid="6222" grpId="1"/>
      <p:bldP spid="6223" grpId="0"/>
      <p:bldP spid="6223" grpId="1"/>
      <p:bldP spid="6225" grpId="0"/>
      <p:bldP spid="6225" grpId="1"/>
      <p:bldP spid="6228" grpId="0"/>
      <p:bldP spid="6229" grpId="0"/>
      <p:bldP spid="6229" grpId="1"/>
      <p:bldP spid="6234" grpId="0"/>
      <p:bldP spid="6237" grpId="0"/>
      <p:bldP spid="6261" grpId="0"/>
      <p:bldP spid="6262" grpId="0"/>
      <p:bldP spid="6266" grpId="0"/>
      <p:bldP spid="6267" grpId="0"/>
      <p:bldP spid="62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/>
          <p:cNvSpPr/>
          <p:nvPr/>
        </p:nvSpPr>
        <p:spPr>
          <a:xfrm rot="7114609">
            <a:off x="1143000" y="2803525"/>
            <a:ext cx="685800" cy="1295400"/>
          </a:xfrm>
          <a:prstGeom prst="rtTriangle">
            <a:avLst/>
          </a:prstGeom>
          <a:solidFill>
            <a:srgbClr val="0000FF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1" name="Line 5"/>
          <p:cNvSpPr/>
          <p:nvPr/>
        </p:nvSpPr>
        <p:spPr>
          <a:xfrm>
            <a:off x="990600" y="2970213"/>
            <a:ext cx="152400" cy="76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2" name="Line 6"/>
          <p:cNvSpPr/>
          <p:nvPr/>
        </p:nvSpPr>
        <p:spPr>
          <a:xfrm flipV="1">
            <a:off x="1143000" y="2894013"/>
            <a:ext cx="76200" cy="152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3" name="Text Box 7"/>
          <p:cNvSpPr txBox="1"/>
          <p:nvPr/>
        </p:nvSpPr>
        <p:spPr>
          <a:xfrm>
            <a:off x="914400" y="2527300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4" name="Text Box 8"/>
          <p:cNvSpPr txBox="1"/>
          <p:nvPr/>
        </p:nvSpPr>
        <p:spPr>
          <a:xfrm>
            <a:off x="381000" y="3275013"/>
            <a:ext cx="609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5" name="Text Box 9"/>
          <p:cNvSpPr txBox="1"/>
          <p:nvPr/>
        </p:nvSpPr>
        <p:spPr>
          <a:xfrm>
            <a:off x="2209800" y="3275013"/>
            <a:ext cx="609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6" name="AutoShape 10"/>
          <p:cNvSpPr/>
          <p:nvPr/>
        </p:nvSpPr>
        <p:spPr>
          <a:xfrm>
            <a:off x="3124200" y="2422525"/>
            <a:ext cx="2438400" cy="1143000"/>
          </a:xfrm>
          <a:prstGeom prst="rtTriangle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7" name="Text Box 11"/>
          <p:cNvSpPr txBox="1"/>
          <p:nvPr/>
        </p:nvSpPr>
        <p:spPr>
          <a:xfrm>
            <a:off x="2819400" y="3336925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8" name="Text Box 12"/>
          <p:cNvSpPr txBox="1"/>
          <p:nvPr/>
        </p:nvSpPr>
        <p:spPr>
          <a:xfrm>
            <a:off x="2971800" y="2071688"/>
            <a:ext cx="533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9" name="Line 13"/>
          <p:cNvSpPr/>
          <p:nvPr/>
        </p:nvSpPr>
        <p:spPr>
          <a:xfrm>
            <a:off x="3124200" y="3336925"/>
            <a:ext cx="152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50" name="Line 14"/>
          <p:cNvSpPr/>
          <p:nvPr/>
        </p:nvSpPr>
        <p:spPr>
          <a:xfrm>
            <a:off x="3276600" y="3336925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51" name="Text Box 15"/>
          <p:cNvSpPr txBox="1"/>
          <p:nvPr/>
        </p:nvSpPr>
        <p:spPr>
          <a:xfrm>
            <a:off x="685800" y="2955925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2" name="Text Box 16"/>
          <p:cNvSpPr txBox="1"/>
          <p:nvPr/>
        </p:nvSpPr>
        <p:spPr>
          <a:xfrm>
            <a:off x="1295400" y="34131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endParaRPr lang="vi-VN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3" name="Text Box 17"/>
          <p:cNvSpPr txBox="1"/>
          <p:nvPr/>
        </p:nvSpPr>
        <p:spPr>
          <a:xfrm>
            <a:off x="1295400" y="3413125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4" name="Text Box 18"/>
          <p:cNvSpPr txBox="1"/>
          <p:nvPr/>
        </p:nvSpPr>
        <p:spPr>
          <a:xfrm>
            <a:off x="4038600" y="2574925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5" name="Text Box 19"/>
          <p:cNvSpPr txBox="1"/>
          <p:nvPr/>
        </p:nvSpPr>
        <p:spPr>
          <a:xfrm>
            <a:off x="2819400" y="2727325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6" name="Text Box 20"/>
          <p:cNvSpPr txBox="1"/>
          <p:nvPr/>
        </p:nvSpPr>
        <p:spPr>
          <a:xfrm>
            <a:off x="914400" y="347345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7" name="Text Box 21"/>
          <p:cNvSpPr txBox="1"/>
          <p:nvPr/>
        </p:nvSpPr>
        <p:spPr>
          <a:xfrm>
            <a:off x="3962400" y="347345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58" name="Text Box 22"/>
          <p:cNvSpPr txBox="1"/>
          <p:nvPr/>
        </p:nvSpPr>
        <p:spPr>
          <a:xfrm>
            <a:off x="304800" y="2346325"/>
            <a:ext cx="533400" cy="376238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endParaRPr lang="en-US" altLang="en-US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359" name="Object 23"/>
          <p:cNvGraphicFramePr>
            <a:graphicFrameLocks noGrp="1" noChangeAspect="1"/>
          </p:cNvGraphicFramePr>
          <p:nvPr>
            <p:ph sz="half" idx="1"/>
          </p:nvPr>
        </p:nvGraphicFramePr>
        <p:xfrm>
          <a:off x="4876800" y="2125663"/>
          <a:ext cx="39624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3" imgW="3048000" imgH="749300" progId="Equation.3">
                  <p:embed/>
                </p:oleObj>
              </mc:Choice>
              <mc:Fallback>
                <p:oleObj r:id="rId3" imgW="3048000" imgH="749300" progId="Equation.3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4876800" y="2125663"/>
                        <a:ext cx="3962400" cy="9683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91" name="Object 5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81600" y="5013325"/>
          <a:ext cx="3505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5" imgW="2146300" imgH="850900" progId="Equation.3">
                  <p:embed/>
                </p:oleObj>
              </mc:Choice>
              <mc:Fallback>
                <p:oleObj r:id="rId5" imgW="2146300" imgH="850900" progId="Equation.3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5181600" y="5013325"/>
                        <a:ext cx="3505200" cy="9906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1" name="Text Box 25"/>
          <p:cNvSpPr txBox="1"/>
          <p:nvPr/>
        </p:nvSpPr>
        <p:spPr>
          <a:xfrm>
            <a:off x="5867400" y="3336925"/>
            <a:ext cx="838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=&gt;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14362" name="Object 26"/>
          <p:cNvGraphicFramePr>
            <a:graphicFrameLocks noChangeAspect="1"/>
          </p:cNvGraphicFramePr>
          <p:nvPr/>
        </p:nvGraphicFramePr>
        <p:xfrm>
          <a:off x="5867400" y="2786063"/>
          <a:ext cx="24384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7" imgW="1765300" imgH="647700" progId="Equation.3">
                  <p:embed/>
                </p:oleObj>
              </mc:Choice>
              <mc:Fallback>
                <p:oleObj r:id="rId7" imgW="1765300" imgH="647700" progId="Equation.3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867400" y="2786063"/>
                        <a:ext cx="2438400" cy="752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5" name="Text Box 27"/>
          <p:cNvSpPr txBox="1"/>
          <p:nvPr/>
        </p:nvSpPr>
        <p:spPr>
          <a:xfrm>
            <a:off x="1066800" y="304800"/>
            <a:ext cx="426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endParaRPr lang="vi-VN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6" name="Rectangle 28"/>
          <p:cNvSpPr/>
          <p:nvPr/>
        </p:nvSpPr>
        <p:spPr>
          <a:xfrm>
            <a:off x="228600" y="8382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altLang="en-US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1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 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cạnh góc vuông 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tam giác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 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tỉ lệ với 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 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góc vuông </a:t>
            </a:r>
            <a:r>
              <a:rPr lang="vi-VN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tam giác </a:t>
            </a:r>
            <a:r>
              <a:rPr lang="vi-V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thì hai tam giác </a:t>
            </a:r>
            <a:r>
              <a:rPr lang="vi-VN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 đồng dạng</a:t>
            </a:r>
            <a:endParaRPr lang="vi-VN" altLang="en-US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7" name="Text Box 30"/>
          <p:cNvSpPr txBox="1"/>
          <p:nvPr/>
        </p:nvSpPr>
        <p:spPr>
          <a:xfrm>
            <a:off x="381000" y="609600"/>
            <a:ext cx="7239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2.Dấu  hiệu đặc biệt để nhận biết hai tam giác vuông đồng dạng</a:t>
            </a:r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68" name="Text Box 32"/>
          <p:cNvSpPr txBox="1"/>
          <p:nvPr/>
        </p:nvSpPr>
        <p:spPr>
          <a:xfrm>
            <a:off x="5562600" y="333692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0" name="Text Box 34"/>
          <p:cNvSpPr txBox="1"/>
          <p:nvPr/>
        </p:nvSpPr>
        <p:spPr>
          <a:xfrm>
            <a:off x="381000" y="4114800"/>
            <a:ext cx="2743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*B</a:t>
            </a:r>
            <a:r>
              <a:rPr lang="en-US" alt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hình vẽ.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1" name="AutoShape 35"/>
          <p:cNvSpPr/>
          <p:nvPr/>
        </p:nvSpPr>
        <p:spPr>
          <a:xfrm>
            <a:off x="990600" y="5165725"/>
            <a:ext cx="1371600" cy="1371600"/>
          </a:xfrm>
          <a:prstGeom prst="rtTriangl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2" name="Line 36"/>
          <p:cNvSpPr/>
          <p:nvPr/>
        </p:nvSpPr>
        <p:spPr>
          <a:xfrm flipV="1">
            <a:off x="2362200" y="5241925"/>
            <a:ext cx="1600200" cy="1295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73" name="Line 37"/>
          <p:cNvSpPr/>
          <p:nvPr/>
        </p:nvSpPr>
        <p:spPr>
          <a:xfrm>
            <a:off x="990600" y="5165725"/>
            <a:ext cx="2971800" cy="76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74" name="Text Box 38"/>
          <p:cNvSpPr txBox="1"/>
          <p:nvPr/>
        </p:nvSpPr>
        <p:spPr>
          <a:xfrm>
            <a:off x="685800" y="6384925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5" name="Text Box 39"/>
          <p:cNvSpPr txBox="1"/>
          <p:nvPr/>
        </p:nvSpPr>
        <p:spPr>
          <a:xfrm>
            <a:off x="685800" y="4784725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6" name="Text Box 40"/>
          <p:cNvSpPr txBox="1"/>
          <p:nvPr/>
        </p:nvSpPr>
        <p:spPr>
          <a:xfrm>
            <a:off x="2362200" y="638492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78" name="Line 42"/>
          <p:cNvSpPr/>
          <p:nvPr/>
        </p:nvSpPr>
        <p:spPr>
          <a:xfrm>
            <a:off x="990600" y="6308725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79" name="Line 43"/>
          <p:cNvSpPr/>
          <p:nvPr/>
        </p:nvSpPr>
        <p:spPr>
          <a:xfrm>
            <a:off x="1219200" y="6308725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80" name="Line 44"/>
          <p:cNvSpPr/>
          <p:nvPr/>
        </p:nvSpPr>
        <p:spPr>
          <a:xfrm flipV="1">
            <a:off x="2209800" y="6232525"/>
            <a:ext cx="152400" cy="152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81" name="Line 45"/>
          <p:cNvSpPr/>
          <p:nvPr/>
        </p:nvSpPr>
        <p:spPr>
          <a:xfrm>
            <a:off x="2362200" y="6232525"/>
            <a:ext cx="152400" cy="152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82" name="AutoShape 46"/>
          <p:cNvSpPr/>
          <p:nvPr/>
        </p:nvSpPr>
        <p:spPr>
          <a:xfrm>
            <a:off x="990600" y="5165725"/>
            <a:ext cx="1371600" cy="1371600"/>
          </a:xfrm>
          <a:prstGeom prst="rtTriangle">
            <a:avLst/>
          </a:prstGeom>
          <a:solidFill>
            <a:srgbClr val="0000FF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3" name="Line 47"/>
          <p:cNvSpPr/>
          <p:nvPr/>
        </p:nvSpPr>
        <p:spPr>
          <a:xfrm>
            <a:off x="990600" y="6308725"/>
            <a:ext cx="228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84" name="Line 48"/>
          <p:cNvSpPr/>
          <p:nvPr/>
        </p:nvSpPr>
        <p:spPr>
          <a:xfrm>
            <a:off x="1219200" y="6308725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85" name="Text Box 49"/>
          <p:cNvSpPr txBox="1"/>
          <p:nvPr/>
        </p:nvSpPr>
        <p:spPr>
          <a:xfrm>
            <a:off x="1447800" y="646112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6" name="Text Box 50"/>
          <p:cNvSpPr txBox="1"/>
          <p:nvPr/>
        </p:nvSpPr>
        <p:spPr>
          <a:xfrm>
            <a:off x="2133600" y="4845050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7" name="Text Box 51"/>
          <p:cNvSpPr txBox="1"/>
          <p:nvPr/>
        </p:nvSpPr>
        <p:spPr>
          <a:xfrm>
            <a:off x="1676400" y="562292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8" name="Text Box 52"/>
          <p:cNvSpPr txBox="1"/>
          <p:nvPr/>
        </p:nvSpPr>
        <p:spPr>
          <a:xfrm>
            <a:off x="3886200" y="5013325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89" name="Text Box 53"/>
          <p:cNvSpPr txBox="1"/>
          <p:nvPr/>
        </p:nvSpPr>
        <p:spPr>
          <a:xfrm>
            <a:off x="2438400" y="4175125"/>
            <a:ext cx="5943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      HỏiABC 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có đồng dạng với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CDB hay không?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0" name="Text Box 54"/>
          <p:cNvSpPr txBox="1"/>
          <p:nvPr/>
        </p:nvSpPr>
        <p:spPr>
          <a:xfrm>
            <a:off x="4343400" y="4632325"/>
            <a:ext cx="4038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ABC  v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3" panose="05040102010807070707" pitchFamily="18" charset="2"/>
              </a:rPr>
              <a:t>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CDB có: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94" name="Text Box 58"/>
          <p:cNvSpPr txBox="1"/>
          <p:nvPr/>
        </p:nvSpPr>
        <p:spPr>
          <a:xfrm>
            <a:off x="3581400" y="6461125"/>
            <a:ext cx="5562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  =&gt;ABC 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CDB (c.huyền-c. g.vuông tỉ lệ)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graphicFrame>
        <p:nvGraphicFramePr>
          <p:cNvPr id="14395" name="Object 5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24400" y="5468938"/>
          <a:ext cx="32766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9" imgW="1181100" imgH="850900" progId="Equation.3">
                  <p:embed/>
                </p:oleObj>
              </mc:Choice>
              <mc:Fallback>
                <p:oleObj r:id="rId9" imgW="1181100" imgH="850900" progId="Equation.3">
                  <p:embed/>
                  <p:pic>
                    <p:nvPicPr>
                      <p:cNvPr id="0" name="Picture 3100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4724400" y="5468938"/>
                        <a:ext cx="3276600" cy="9413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1" name="Text Box 62"/>
          <p:cNvSpPr txBox="1"/>
          <p:nvPr/>
        </p:nvSpPr>
        <p:spPr>
          <a:xfrm>
            <a:off x="914400" y="0"/>
            <a:ext cx="6400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endParaRPr lang="vi-VN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2" name="Text Box 63"/>
          <p:cNvSpPr txBox="1"/>
          <p:nvPr/>
        </p:nvSpPr>
        <p:spPr>
          <a:xfrm>
            <a:off x="0" y="-76200"/>
            <a:ext cx="9144000" cy="457200"/>
          </a:xfrm>
          <a:prstGeom prst="rect">
            <a:avLst/>
          </a:prstGeom>
          <a:solidFill>
            <a:srgbClr val="000080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trường hợp đồng dạng của tam giác vuông</a:t>
            </a:r>
            <a:endParaRPr lang="vi-V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73" name="Text Box 64"/>
          <p:cNvSpPr txBox="1"/>
          <p:nvPr/>
        </p:nvSpPr>
        <p:spPr>
          <a:xfrm>
            <a:off x="5867400" y="3733800"/>
            <a:ext cx="2819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endParaRPr lang="vi-VN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01" name="Text Box 65"/>
          <p:cNvSpPr txBox="1"/>
          <p:nvPr/>
        </p:nvSpPr>
        <p:spPr>
          <a:xfrm>
            <a:off x="5105400" y="3581400"/>
            <a:ext cx="4038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(Cạnh huyền –cạnh góc vuông tỉ lệ)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5" dur="80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6" dur="80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80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3" grpId="0"/>
      <p:bldP spid="14344" grpId="0"/>
      <p:bldP spid="14345" grpId="0"/>
      <p:bldP spid="14346" grpId="0" animBg="1"/>
      <p:bldP spid="14347" grpId="0"/>
      <p:bldP spid="14348" grpId="0"/>
      <p:bldP spid="14351" grpId="0"/>
      <p:bldP spid="14352" grpId="0"/>
      <p:bldP spid="14353" grpId="0"/>
      <p:bldP spid="14354" grpId="0"/>
      <p:bldP spid="14355" grpId="0"/>
      <p:bldP spid="14356" grpId="0"/>
      <p:bldP spid="14357" grpId="0"/>
      <p:bldP spid="14358" grpId="0" animBg="1"/>
      <p:bldP spid="14361" grpId="0"/>
      <p:bldP spid="14368" grpId="0"/>
      <p:bldP spid="14370" grpId="0"/>
      <p:bldP spid="14371" grpId="0" animBg="1"/>
      <p:bldP spid="14374" grpId="0"/>
      <p:bldP spid="14375" grpId="0"/>
      <p:bldP spid="14376" grpId="0"/>
      <p:bldP spid="14382" grpId="0" animBg="1"/>
      <p:bldP spid="14385" grpId="0"/>
      <p:bldP spid="14386" grpId="0"/>
      <p:bldP spid="14387" grpId="0"/>
      <p:bldP spid="14388" grpId="0"/>
      <p:bldP spid="14389" grpId="0"/>
      <p:bldP spid="14390" grpId="0"/>
      <p:bldP spid="14394" grpId="0"/>
      <p:bldP spid="144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/>
          <p:nvPr/>
        </p:nvSpPr>
        <p:spPr>
          <a:xfrm>
            <a:off x="228600" y="762000"/>
            <a:ext cx="8686800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vuông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 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nhau nếu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-Tam giác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ycó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góc nhọn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góc nhọn của tam giác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algn="just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-Tam giác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có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cạnh góc vuông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với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cạnh góc vuông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tam giác vuông kia</a:t>
            </a:r>
          </a:p>
          <a:p>
            <a:pPr algn="just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 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cạnh gócvuông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tam giác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tỉ lệ với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 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cạnh góc vuông 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tam giác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 </a:t>
            </a:r>
            <a:r>
              <a:rPr lang="en-US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altLang="en-US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304800" y="3124200"/>
            <a:ext cx="3200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:Cho hình vẽ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0" name="AutoShape 6"/>
          <p:cNvSpPr/>
          <p:nvPr/>
        </p:nvSpPr>
        <p:spPr>
          <a:xfrm>
            <a:off x="762000" y="4191000"/>
            <a:ext cx="1219200" cy="685800"/>
          </a:xfrm>
          <a:prstGeom prst="rtTriangle">
            <a:avLst/>
          </a:prstGeom>
          <a:solidFill>
            <a:srgbClr val="0000FF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1" name="AutoShape 7"/>
          <p:cNvSpPr/>
          <p:nvPr/>
        </p:nvSpPr>
        <p:spPr>
          <a:xfrm>
            <a:off x="2590800" y="3810000"/>
            <a:ext cx="2057400" cy="1219200"/>
          </a:xfrm>
          <a:prstGeom prst="rtTriangle">
            <a:avLst/>
          </a:prstGeom>
          <a:solidFill>
            <a:srgbClr val="0000FF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2" name="Text Box 8"/>
          <p:cNvSpPr txBox="1"/>
          <p:nvPr/>
        </p:nvSpPr>
        <p:spPr>
          <a:xfrm>
            <a:off x="457200" y="4800600"/>
            <a:ext cx="533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3" name="Text Box 9"/>
          <p:cNvSpPr txBox="1"/>
          <p:nvPr/>
        </p:nvSpPr>
        <p:spPr>
          <a:xfrm>
            <a:off x="533400" y="3810000"/>
            <a:ext cx="762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4" name="Text Box 10"/>
          <p:cNvSpPr txBox="1"/>
          <p:nvPr/>
        </p:nvSpPr>
        <p:spPr>
          <a:xfrm>
            <a:off x="1905000" y="4784725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5" name="Text Box 11"/>
          <p:cNvSpPr txBox="1"/>
          <p:nvPr/>
        </p:nvSpPr>
        <p:spPr>
          <a:xfrm>
            <a:off x="4572000" y="4876800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6" name="Text Box 12"/>
          <p:cNvSpPr txBox="1"/>
          <p:nvPr/>
        </p:nvSpPr>
        <p:spPr>
          <a:xfrm>
            <a:off x="2286000" y="486092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7" name="Text Box 13"/>
          <p:cNvSpPr txBox="1"/>
          <p:nvPr/>
        </p:nvSpPr>
        <p:spPr>
          <a:xfrm>
            <a:off x="2362200" y="34290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8" name="Text Box 14"/>
          <p:cNvSpPr txBox="1"/>
          <p:nvPr/>
        </p:nvSpPr>
        <p:spPr>
          <a:xfrm>
            <a:off x="533400" y="4343400"/>
            <a:ext cx="381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endParaRPr lang="vi-VN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9" name="Text Box 15"/>
          <p:cNvSpPr txBox="1"/>
          <p:nvPr/>
        </p:nvSpPr>
        <p:spPr>
          <a:xfrm>
            <a:off x="533400" y="4343400"/>
            <a:ext cx="533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0" name="Text Box 16"/>
          <p:cNvSpPr txBox="1"/>
          <p:nvPr/>
        </p:nvSpPr>
        <p:spPr>
          <a:xfrm>
            <a:off x="2286000" y="42672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1" name="Text Box 17"/>
          <p:cNvSpPr txBox="1"/>
          <p:nvPr/>
        </p:nvSpPr>
        <p:spPr>
          <a:xfrm>
            <a:off x="3429000" y="4038600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2" name="Text Box 18"/>
          <p:cNvSpPr txBox="1"/>
          <p:nvPr/>
        </p:nvSpPr>
        <p:spPr>
          <a:xfrm>
            <a:off x="1143000" y="4800600"/>
            <a:ext cx="4127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3" name="Line 19"/>
          <p:cNvSpPr/>
          <p:nvPr/>
        </p:nvSpPr>
        <p:spPr>
          <a:xfrm>
            <a:off x="762000" y="4724400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4" name="Line 20"/>
          <p:cNvSpPr/>
          <p:nvPr/>
        </p:nvSpPr>
        <p:spPr>
          <a:xfrm>
            <a:off x="990600" y="47244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5" name="Line 21"/>
          <p:cNvSpPr/>
          <p:nvPr/>
        </p:nvSpPr>
        <p:spPr>
          <a:xfrm>
            <a:off x="2590800" y="4800600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6" name="Line 22"/>
          <p:cNvSpPr/>
          <p:nvPr/>
        </p:nvSpPr>
        <p:spPr>
          <a:xfrm>
            <a:off x="2819400" y="4800600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7" name="Text Box 23"/>
          <p:cNvSpPr txBox="1"/>
          <p:nvPr/>
        </p:nvSpPr>
        <p:spPr>
          <a:xfrm>
            <a:off x="4800600" y="3657600"/>
            <a:ext cx="4343400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bạn học sinh cho rằng hai tam giác n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đồng dạng với nhau bằng cách giải thích như sau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vuôngMNP  ~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ABC vì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408" name="Object 24"/>
          <p:cNvGraphicFramePr>
            <a:graphicFrameLocks noGrp="1" noChangeAspect="1"/>
          </p:cNvGraphicFramePr>
          <p:nvPr>
            <p:ph/>
          </p:nvPr>
        </p:nvGraphicFramePr>
        <p:xfrm>
          <a:off x="5105400" y="5226050"/>
          <a:ext cx="24384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3" imgW="1790700" imgH="520700" progId="Equation.3">
                  <p:embed/>
                </p:oleObj>
              </mc:Choice>
              <mc:Fallback>
                <p:oleObj r:id="rId3" imgW="1790700" imgH="520700" progId="Equation.3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5105400" y="5226050"/>
                        <a:ext cx="2438400" cy="7127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0" name="Text Box 26"/>
          <p:cNvSpPr txBox="1"/>
          <p:nvPr/>
        </p:nvSpPr>
        <p:spPr>
          <a:xfrm>
            <a:off x="2819400" y="6096000"/>
            <a:ext cx="5867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giải thích như thế của bạn đúng hay sai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8" name="Text Box 27"/>
          <p:cNvSpPr txBox="1"/>
          <p:nvPr/>
        </p:nvSpPr>
        <p:spPr>
          <a:xfrm>
            <a:off x="1219200" y="228600"/>
            <a:ext cx="5486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endParaRPr lang="vi-VN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9" name="Text Box 28"/>
          <p:cNvSpPr txBox="1"/>
          <p:nvPr/>
        </p:nvSpPr>
        <p:spPr>
          <a:xfrm>
            <a:off x="0" y="-76200"/>
            <a:ext cx="9144000" cy="457200"/>
          </a:xfrm>
          <a:prstGeom prst="rect">
            <a:avLst/>
          </a:prstGeom>
          <a:solidFill>
            <a:srgbClr val="000080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trường hợp đồng dạng của tam giác vuông</a:t>
            </a:r>
            <a:endParaRPr lang="vi-V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 animBg="1"/>
      <p:bldP spid="16391" grpId="0" animBg="1"/>
      <p:bldP spid="16392" grpId="0"/>
      <p:bldP spid="16393" grpId="0"/>
      <p:bldP spid="16394" grpId="0"/>
      <p:bldP spid="16395" grpId="0"/>
      <p:bldP spid="16396" grpId="0"/>
      <p:bldP spid="16397" grpId="0"/>
      <p:bldP spid="16398" grpId="0"/>
      <p:bldP spid="16399" grpId="0"/>
      <p:bldP spid="16400" grpId="0"/>
      <p:bldP spid="16401" grpId="0"/>
      <p:bldP spid="16402" grpId="0"/>
      <p:bldP spid="16407" grpId="0"/>
      <p:bldP spid="16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/>
          <p:nvPr/>
        </p:nvSpPr>
        <p:spPr>
          <a:xfrm>
            <a:off x="533400" y="914400"/>
            <a:ext cx="8382000" cy="754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55000"/>
              </a:lnSpc>
            </a:pPr>
            <a:r>
              <a:rPr lang="en-US" altLang="en-U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*Định lí 2:</a:t>
            </a:r>
          </a:p>
          <a:p>
            <a:pPr algn="l">
              <a:lnSpc>
                <a:spcPct val="55000"/>
              </a:lnSpc>
            </a:pPr>
            <a:r>
              <a:rPr lang="vi-V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hai đường cao tương ứng của hai tam giác đông dạng bằng tỉ số đồng dạng</a:t>
            </a:r>
            <a:endParaRPr lang="vi-VN" altLang="en-US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Text Box 5"/>
          <p:cNvSpPr txBox="1"/>
          <p:nvPr/>
        </p:nvSpPr>
        <p:spPr>
          <a:xfrm>
            <a:off x="381000" y="457200"/>
            <a:ext cx="7620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3)Tỉ số hai đường cao, tỉ số diện tích của hai tam giác đồng dạng</a:t>
            </a:r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304800" y="3962400"/>
            <a:ext cx="84582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Định lí</a:t>
            </a:r>
            <a:r>
              <a:rPr lang="en-US" altLang="en-U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l"/>
            <a:r>
              <a:rPr lang="vi-V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diện tích của hai tam giác đồng dạng bằng bình phương  tỉ số đồng dạng</a:t>
            </a:r>
            <a:endParaRPr lang="en-US" altLang="en-US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Text Box 8"/>
          <p:cNvSpPr txBox="1"/>
          <p:nvPr/>
        </p:nvSpPr>
        <p:spPr>
          <a:xfrm>
            <a:off x="0" y="-76200"/>
            <a:ext cx="9144000" cy="457200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trường hợp đồng dạng của tam giác vuông</a:t>
            </a:r>
            <a:endParaRPr lang="vi-V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2572" name="Object 4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14400" y="2809875"/>
          <a:ext cx="11430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r:id="rId3" imgW="812800" imgH="520700" progId="Equation.3">
                  <p:embed/>
                </p:oleObj>
              </mc:Choice>
              <mc:Fallback>
                <p:oleObj r:id="rId3" imgW="812800" imgH="520700" progId="Equation.3">
                  <p:embed/>
                  <p:pic>
                    <p:nvPicPr>
                      <p:cNvPr id="0" name="Picture 3104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914400" y="2809875"/>
                        <a:ext cx="1143000" cy="7381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82" name="Object 5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28750" y="5630863"/>
          <a:ext cx="12192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r:id="rId5" imgW="1016000" imgH="774700" progId="Equation.3">
                  <p:embed/>
                </p:oleObj>
              </mc:Choice>
              <mc:Fallback>
                <p:oleObj r:id="rId5" imgW="1016000" imgH="774700" progId="Equation.3">
                  <p:embed/>
                  <p:pic>
                    <p:nvPicPr>
                      <p:cNvPr id="0" name="Picture 3101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428750" y="5630863"/>
                        <a:ext cx="1219200" cy="9350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75" name="Line 47"/>
          <p:cNvSpPr/>
          <p:nvPr/>
        </p:nvSpPr>
        <p:spPr>
          <a:xfrm>
            <a:off x="1123950" y="5067300"/>
            <a:ext cx="0" cy="1676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77" name="Line 49"/>
          <p:cNvSpPr/>
          <p:nvPr/>
        </p:nvSpPr>
        <p:spPr>
          <a:xfrm>
            <a:off x="590550" y="5829300"/>
            <a:ext cx="3581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22578" name="Object 50"/>
          <p:cNvGraphicFramePr>
            <a:graphicFrameLocks noChangeAspect="1"/>
          </p:cNvGraphicFramePr>
          <p:nvPr/>
        </p:nvGraphicFramePr>
        <p:xfrm>
          <a:off x="971550" y="4838700"/>
          <a:ext cx="213201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r:id="rId7" imgW="1765300" imgH="647700" progId="Equation.3">
                  <p:embed/>
                </p:oleObj>
              </mc:Choice>
              <mc:Fallback>
                <p:oleObj r:id="rId7" imgW="1765300" imgH="647700" progId="Equation.3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971550" y="4838700"/>
                        <a:ext cx="2132013" cy="735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79" name="Text Box 51"/>
          <p:cNvSpPr txBox="1"/>
          <p:nvPr/>
        </p:nvSpPr>
        <p:spPr>
          <a:xfrm>
            <a:off x="438150" y="5219700"/>
            <a:ext cx="762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80" name="Text Box 52"/>
          <p:cNvSpPr txBox="1"/>
          <p:nvPr/>
        </p:nvSpPr>
        <p:spPr>
          <a:xfrm>
            <a:off x="438150" y="6057900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81" name="Text Box 53"/>
          <p:cNvSpPr txBox="1"/>
          <p:nvPr/>
        </p:nvSpPr>
        <p:spPr>
          <a:xfrm>
            <a:off x="2971800" y="5257800"/>
            <a:ext cx="2133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tỉ số k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2597" name="Object 69"/>
          <p:cNvGraphicFramePr>
            <a:graphicFrameLocks noChangeAspect="1"/>
          </p:cNvGraphicFramePr>
          <p:nvPr/>
        </p:nvGraphicFramePr>
        <p:xfrm>
          <a:off x="5295900" y="4068763"/>
          <a:ext cx="26670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r:id="rId9" imgW="1981200" imgH="520700" progId="Equation.3">
                  <p:embed/>
                </p:oleObj>
              </mc:Choice>
              <mc:Fallback>
                <p:oleObj r:id="rId9" imgW="1981200" imgH="520700" progId="Equation.3">
                  <p:embed/>
                  <p:pic>
                    <p:nvPicPr>
                      <p:cNvPr id="0" name="Picture 3105"/>
                      <p:cNvPicPr/>
                      <p:nvPr/>
                    </p:nvPicPr>
                    <p:blipFill>
                      <a:blip r:embed="rId1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295900" y="4068763"/>
                        <a:ext cx="2667000" cy="706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98" name="Object 70"/>
          <p:cNvGraphicFramePr>
            <a:graphicFrameLocks noChangeAspect="1"/>
          </p:cNvGraphicFramePr>
          <p:nvPr/>
        </p:nvGraphicFramePr>
        <p:xfrm>
          <a:off x="3695700" y="4422775"/>
          <a:ext cx="6477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r:id="rId11" imgW="558800" imgH="266700" progId="Equation.3">
                  <p:embed/>
                </p:oleObj>
              </mc:Choice>
              <mc:Fallback>
                <p:oleObj r:id="rId11" imgW="558800" imgH="266700" progId="Equation.3">
                  <p:embed/>
                  <p:pic>
                    <p:nvPicPr>
                      <p:cNvPr id="0" name="Picture 3102"/>
                      <p:cNvPicPr/>
                      <p:nvPr/>
                    </p:nvPicPr>
                    <p:blipFill>
                      <a:blip r:embed="rId1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695700" y="4422775"/>
                        <a:ext cx="647700" cy="314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99" name="Text Box 71"/>
          <p:cNvSpPr txBox="1"/>
          <p:nvPr/>
        </p:nvSpPr>
        <p:spPr>
          <a:xfrm>
            <a:off x="342900" y="4165600"/>
            <a:ext cx="5943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A’B’C’ ~ ABC theo tỉ số k nên ta có: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sp>
        <p:nvSpPr>
          <p:cNvPr id="22600" name="Text Box 72"/>
          <p:cNvSpPr txBox="1"/>
          <p:nvPr/>
        </p:nvSpPr>
        <p:spPr>
          <a:xfrm>
            <a:off x="495300" y="4470400"/>
            <a:ext cx="35814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a)A’B’H’  ~ ABH (vì có 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01" name="Text Box 73"/>
          <p:cNvSpPr txBox="1"/>
          <p:nvPr/>
        </p:nvSpPr>
        <p:spPr>
          <a:xfrm>
            <a:off x="4229100" y="4416425"/>
            <a:ext cx="914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602" name="Text Box 74"/>
          <p:cNvSpPr txBox="1"/>
          <p:nvPr/>
        </p:nvSpPr>
        <p:spPr>
          <a:xfrm>
            <a:off x="457200" y="4683125"/>
            <a:ext cx="6934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b)Vì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A’B’H’  ~ ABH (chứng minh trên)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graphicFrame>
        <p:nvGraphicFramePr>
          <p:cNvPr id="22603" name="Object 75"/>
          <p:cNvGraphicFramePr>
            <a:graphicFrameLocks noChangeAspect="1"/>
          </p:cNvGraphicFramePr>
          <p:nvPr/>
        </p:nvGraphicFramePr>
        <p:xfrm>
          <a:off x="1363663" y="5008563"/>
          <a:ext cx="176847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r:id="rId13" imgW="1676400" imgH="520700" progId="Equation.3">
                  <p:embed/>
                </p:oleObj>
              </mc:Choice>
              <mc:Fallback>
                <p:oleObj r:id="rId13" imgW="1676400" imgH="520700" progId="Equation.3">
                  <p:embed/>
                  <p:pic>
                    <p:nvPicPr>
                      <p:cNvPr id="0" name="Picture 3106"/>
                      <p:cNvPicPr/>
                      <p:nvPr/>
                    </p:nvPicPr>
                    <p:blipFill>
                      <a:blip r:embed="rId1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363663" y="5008563"/>
                        <a:ext cx="1768475" cy="554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04" name="Text Box 76"/>
          <p:cNvSpPr txBox="1"/>
          <p:nvPr/>
        </p:nvSpPr>
        <p:spPr>
          <a:xfrm>
            <a:off x="381000" y="3810000"/>
            <a:ext cx="1828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7" name="AutoShape 9"/>
          <p:cNvSpPr/>
          <p:nvPr/>
        </p:nvSpPr>
        <p:spPr>
          <a:xfrm>
            <a:off x="4343400" y="2168525"/>
            <a:ext cx="2362200" cy="1371600"/>
          </a:xfrm>
          <a:prstGeom prst="triangle">
            <a:avLst>
              <a:gd name="adj" fmla="val 19852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8" name="AutoShape 10"/>
          <p:cNvSpPr/>
          <p:nvPr/>
        </p:nvSpPr>
        <p:spPr>
          <a:xfrm>
            <a:off x="7162800" y="2549525"/>
            <a:ext cx="1752600" cy="990600"/>
          </a:xfrm>
          <a:prstGeom prst="triangle">
            <a:avLst>
              <a:gd name="adj" fmla="val 19852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9" name="Line 11"/>
          <p:cNvSpPr/>
          <p:nvPr/>
        </p:nvSpPr>
        <p:spPr>
          <a:xfrm>
            <a:off x="4800600" y="2168525"/>
            <a:ext cx="0" cy="137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0" name="Line 12"/>
          <p:cNvSpPr/>
          <p:nvPr/>
        </p:nvSpPr>
        <p:spPr>
          <a:xfrm flipV="1">
            <a:off x="4800600" y="3311525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1" name="Line 13"/>
          <p:cNvSpPr/>
          <p:nvPr/>
        </p:nvSpPr>
        <p:spPr>
          <a:xfrm>
            <a:off x="4953000" y="3311525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2" name="Line 14"/>
          <p:cNvSpPr/>
          <p:nvPr/>
        </p:nvSpPr>
        <p:spPr>
          <a:xfrm>
            <a:off x="7543800" y="2549525"/>
            <a:ext cx="0" cy="990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3" name="Line 15"/>
          <p:cNvSpPr/>
          <p:nvPr/>
        </p:nvSpPr>
        <p:spPr>
          <a:xfrm>
            <a:off x="7543800" y="3311525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4" name="Line 16"/>
          <p:cNvSpPr/>
          <p:nvPr/>
        </p:nvSpPr>
        <p:spPr>
          <a:xfrm>
            <a:off x="7772400" y="3311525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45" name="Text Box 17"/>
          <p:cNvSpPr txBox="1"/>
          <p:nvPr/>
        </p:nvSpPr>
        <p:spPr>
          <a:xfrm>
            <a:off x="4114800" y="3463925"/>
            <a:ext cx="762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6" name="Text Box 18"/>
          <p:cNvSpPr txBox="1"/>
          <p:nvPr/>
        </p:nvSpPr>
        <p:spPr>
          <a:xfrm>
            <a:off x="6934200" y="3463925"/>
            <a:ext cx="762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7" name="Text Box 19"/>
          <p:cNvSpPr txBox="1"/>
          <p:nvPr/>
        </p:nvSpPr>
        <p:spPr>
          <a:xfrm>
            <a:off x="4648200" y="1787525"/>
            <a:ext cx="990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8" name="Text Box 20"/>
          <p:cNvSpPr txBox="1"/>
          <p:nvPr/>
        </p:nvSpPr>
        <p:spPr>
          <a:xfrm>
            <a:off x="6553200" y="346392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9" name="Text Box 21"/>
          <p:cNvSpPr txBox="1"/>
          <p:nvPr/>
        </p:nvSpPr>
        <p:spPr>
          <a:xfrm>
            <a:off x="7315200" y="2244725"/>
            <a:ext cx="990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0" name="Text Box 22"/>
          <p:cNvSpPr txBox="1"/>
          <p:nvPr/>
        </p:nvSpPr>
        <p:spPr>
          <a:xfrm>
            <a:off x="8686800" y="3463925"/>
            <a:ext cx="457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1" name="Text Box 23"/>
          <p:cNvSpPr txBox="1"/>
          <p:nvPr/>
        </p:nvSpPr>
        <p:spPr>
          <a:xfrm>
            <a:off x="4648200" y="346392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2" name="Text Box 24"/>
          <p:cNvSpPr txBox="1"/>
          <p:nvPr/>
        </p:nvSpPr>
        <p:spPr>
          <a:xfrm>
            <a:off x="7391400" y="3463925"/>
            <a:ext cx="685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H’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5" name="Text Box 27"/>
          <p:cNvSpPr txBox="1"/>
          <p:nvPr/>
        </p:nvSpPr>
        <p:spPr>
          <a:xfrm>
            <a:off x="192088" y="1924050"/>
            <a:ext cx="762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6" name="Text Box 28"/>
          <p:cNvSpPr txBox="1"/>
          <p:nvPr/>
        </p:nvSpPr>
        <p:spPr>
          <a:xfrm>
            <a:off x="192088" y="2914650"/>
            <a:ext cx="609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7" name="Text Box 29"/>
          <p:cNvSpPr txBox="1"/>
          <p:nvPr/>
        </p:nvSpPr>
        <p:spPr>
          <a:xfrm>
            <a:off x="877888" y="2000250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endParaRPr lang="vi-VN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2558" name="Object 3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5800" y="990600"/>
          <a:ext cx="1905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r:id="rId15" imgW="1778000" imgH="863600" progId="Equation.3">
                  <p:embed/>
                </p:oleObj>
              </mc:Choice>
              <mc:Fallback>
                <p:oleObj r:id="rId15" imgW="1778000" imgH="863600" progId="Equation.3">
                  <p:embed/>
                  <p:pic>
                    <p:nvPicPr>
                      <p:cNvPr id="0" name="Picture 3110"/>
                      <p:cNvPicPr/>
                      <p:nvPr/>
                    </p:nvPicPr>
                    <p:blipFill>
                      <a:blip r:embed="rId1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685800" y="990600"/>
                        <a:ext cx="1905000" cy="9525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0" name="Text Box 32"/>
          <p:cNvSpPr txBox="1"/>
          <p:nvPr/>
        </p:nvSpPr>
        <p:spPr>
          <a:xfrm>
            <a:off x="762000" y="1981200"/>
            <a:ext cx="30480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tỉ số k</a:t>
            </a:r>
          </a:p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AH, A’H’ 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đường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89" name="Line 61"/>
          <p:cNvSpPr/>
          <p:nvPr/>
        </p:nvSpPr>
        <p:spPr>
          <a:xfrm>
            <a:off x="115888" y="2838450"/>
            <a:ext cx="4114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90" name="Line 62"/>
          <p:cNvSpPr/>
          <p:nvPr/>
        </p:nvSpPr>
        <p:spPr>
          <a:xfrm>
            <a:off x="801688" y="1695450"/>
            <a:ext cx="0" cy="1828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22591" name="Object 6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792288" y="3235325"/>
          <a:ext cx="21336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r:id="rId17" imgW="1282700" imgH="520700" progId="Equation.3">
                  <p:embed/>
                </p:oleObj>
              </mc:Choice>
              <mc:Fallback>
                <p:oleObj r:id="rId17" imgW="1282700" imgH="520700" progId="Equation.3">
                  <p:embed/>
                  <p:pic>
                    <p:nvPicPr>
                      <p:cNvPr id="0" name="Picture 3107"/>
                      <p:cNvPicPr/>
                      <p:nvPr/>
                    </p:nvPicPr>
                    <p:blipFill>
                      <a:blip r:embed="rId1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792288" y="3235325"/>
                        <a:ext cx="2133600" cy="6254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95" name="Rectangle 67"/>
          <p:cNvSpPr/>
          <p:nvPr/>
        </p:nvSpPr>
        <p:spPr>
          <a:xfrm>
            <a:off x="801688" y="2930525"/>
            <a:ext cx="3740150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a)Chứng minh:A’B’H’ ~ABH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sp>
        <p:nvSpPr>
          <p:cNvPr id="22596" name="Rectangle 68"/>
          <p:cNvSpPr/>
          <p:nvPr/>
        </p:nvSpPr>
        <p:spPr>
          <a:xfrm>
            <a:off x="801688" y="3389313"/>
            <a:ext cx="941387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b) Tính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sp>
        <p:nvSpPr>
          <p:cNvPr id="22605" name="Text Box 77"/>
          <p:cNvSpPr txBox="1"/>
          <p:nvPr/>
        </p:nvSpPr>
        <p:spPr>
          <a:xfrm>
            <a:off x="381000" y="1330325"/>
            <a:ext cx="1752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toán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2608" name="Object 80"/>
          <p:cNvGraphicFramePr>
            <a:graphicFrameLocks noChangeAspect="1"/>
          </p:cNvGraphicFramePr>
          <p:nvPr/>
        </p:nvGraphicFramePr>
        <p:xfrm>
          <a:off x="609600" y="5410200"/>
          <a:ext cx="271145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r:id="rId19" imgW="2095500" imgH="1016000" progId="Equation.3">
                  <p:embed/>
                </p:oleObj>
              </mc:Choice>
              <mc:Fallback>
                <p:oleObj r:id="rId19" imgW="2095500" imgH="1016000" progId="Equation.3">
                  <p:embed/>
                  <p:pic>
                    <p:nvPicPr>
                      <p:cNvPr id="0" name="Picture 3108"/>
                      <p:cNvPicPr/>
                      <p:nvPr/>
                    </p:nvPicPr>
                    <p:blipFill>
                      <a:blip r:embed="rId20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09600" y="5410200"/>
                        <a:ext cx="2711450" cy="1206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9" name="Object 81"/>
          <p:cNvGraphicFramePr>
            <a:graphicFrameLocks noChangeAspect="1"/>
          </p:cNvGraphicFramePr>
          <p:nvPr/>
        </p:nvGraphicFramePr>
        <p:xfrm>
          <a:off x="3429000" y="5702300"/>
          <a:ext cx="14874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r:id="rId21" imgW="1155700" imgH="520700" progId="Equation.3">
                  <p:embed/>
                </p:oleObj>
              </mc:Choice>
              <mc:Fallback>
                <p:oleObj r:id="rId21" imgW="1155700" imgH="520700" progId="Equation.3">
                  <p:embed/>
                  <p:pic>
                    <p:nvPicPr>
                      <p:cNvPr id="0" name="Picture 3113"/>
                      <p:cNvPicPr/>
                      <p:nvPr/>
                    </p:nvPicPr>
                    <p:blipFill>
                      <a:blip r:embed="rId22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429000" y="5702300"/>
                        <a:ext cx="1487488" cy="623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10" name="Object 82"/>
          <p:cNvGraphicFramePr>
            <a:graphicFrameLocks noChangeAspect="1"/>
          </p:cNvGraphicFramePr>
          <p:nvPr/>
        </p:nvGraphicFramePr>
        <p:xfrm>
          <a:off x="4953000" y="5837238"/>
          <a:ext cx="8747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r:id="rId23" imgW="673100" imgH="266700" progId="Equation.3">
                  <p:embed/>
                </p:oleObj>
              </mc:Choice>
              <mc:Fallback>
                <p:oleObj r:id="rId23" imgW="673100" imgH="266700" progId="Equation.3">
                  <p:embed/>
                  <p:pic>
                    <p:nvPicPr>
                      <p:cNvPr id="0" name="Picture 3115"/>
                      <p:cNvPicPr/>
                      <p:nvPr/>
                    </p:nvPicPr>
                    <p:blipFill>
                      <a:blip r:embed="rId2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953000" y="5837238"/>
                        <a:ext cx="874713" cy="322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12" name="Object 84"/>
          <p:cNvGraphicFramePr>
            <a:graphicFrameLocks noChangeAspect="1"/>
          </p:cNvGraphicFramePr>
          <p:nvPr/>
        </p:nvGraphicFramePr>
        <p:xfrm>
          <a:off x="5181600" y="1676400"/>
          <a:ext cx="22098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r:id="rId25" imgW="1625600" imgH="571500" progId="Equation.3">
                  <p:embed/>
                </p:oleObj>
              </mc:Choice>
              <mc:Fallback>
                <p:oleObj r:id="rId25" imgW="1625600" imgH="571500" progId="Equation.3">
                  <p:embed/>
                  <p:pic>
                    <p:nvPicPr>
                      <p:cNvPr id="0" name="Picture 3114"/>
                      <p:cNvPicPr/>
                      <p:nvPr/>
                    </p:nvPicPr>
                    <p:blipFill>
                      <a:blip r:embed="rId2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181600" y="1676400"/>
                        <a:ext cx="2209800" cy="78263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10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2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20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2" dur="20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7" dur="2000"/>
                                        <p:tgtEl>
                                          <p:spTgt spid="22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0" dur="20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3" dur="20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6" dur="2000"/>
                                        <p:tgtEl>
                                          <p:spTgt spid="22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9" dur="20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2" dur="20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5" dur="20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8" dur="20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1" dur="20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4" dur="20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7" dur="20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8" dur="20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1" dur="20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4" dur="20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7" dur="20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2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0" dur="20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/>
      <p:bldP spid="22579" grpId="0"/>
      <p:bldP spid="22580" grpId="0"/>
      <p:bldP spid="22581" grpId="0"/>
      <p:bldP spid="22599" grpId="0"/>
      <p:bldP spid="22599" grpId="1"/>
      <p:bldP spid="22600" grpId="0"/>
      <p:bldP spid="22600" grpId="1"/>
      <p:bldP spid="22601" grpId="0"/>
      <p:bldP spid="22602" grpId="0"/>
      <p:bldP spid="22602" grpId="1"/>
      <p:bldP spid="22604" grpId="0"/>
      <p:bldP spid="22604" grpId="1"/>
      <p:bldP spid="22537" grpId="0" animBg="1"/>
      <p:bldP spid="22538" grpId="0" animBg="1"/>
      <p:bldP spid="22545" grpId="0"/>
      <p:bldP spid="22546" grpId="0"/>
      <p:bldP spid="22547" grpId="0"/>
      <p:bldP spid="22548" grpId="0"/>
      <p:bldP spid="22549" grpId="0"/>
      <p:bldP spid="22550" grpId="0"/>
      <p:bldP spid="22551" grpId="0"/>
      <p:bldP spid="22552" grpId="0"/>
      <p:bldP spid="22555" grpId="0"/>
      <p:bldP spid="22556" grpId="0"/>
      <p:bldP spid="22557" grpId="0"/>
      <p:bldP spid="22560" grpId="0"/>
      <p:bldP spid="22595" grpId="0"/>
      <p:bldP spid="22595" grpId="1"/>
      <p:bldP spid="22596" grpId="0"/>
      <p:bldP spid="22596" grpId="1"/>
      <p:bldP spid="22605" grpId="0"/>
      <p:bldP spid="2260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/>
          <p:nvPr/>
        </p:nvSpPr>
        <p:spPr>
          <a:xfrm>
            <a:off x="381000" y="533400"/>
            <a:ext cx="8305800" cy="304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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(Thời gian 5  phút)</a:t>
            </a:r>
          </a:p>
          <a:p>
            <a:pPr algn="l"/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ABC  có độ d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các cạnh l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3cm, 4cm, 5 cm.Tam giác A’B’C’ đồng dạng với tam giác ABC v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diện tích l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</a:t>
            </a:r>
          </a:p>
          <a:p>
            <a:pPr algn="l"/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+Nhận xét gì về tam giác ABC  ?</a:t>
            </a:r>
          </a:p>
          <a:p>
            <a:pPr algn="l"/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+Tam giác A’B’C’ đồng dạng với tam giác ABC  theo tỉ số l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nhiêu?</a:t>
            </a:r>
          </a:p>
          <a:p>
            <a:pPr algn="l"/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+Tính độ d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các cạnh của tam giác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A’B’C’ ?</a:t>
            </a:r>
          </a:p>
          <a:p>
            <a:pPr algn="l"/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Text Box 8"/>
          <p:cNvSpPr txBox="1"/>
          <p:nvPr/>
        </p:nvSpPr>
        <p:spPr>
          <a:xfrm>
            <a:off x="0" y="0"/>
            <a:ext cx="9144000" cy="400050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trường hợp đồng dạng của tam giác vuông</a:t>
            </a:r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8681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5105400" y="1295400"/>
          <a:ext cx="6096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3" imgW="368300" imgH="266700" progId="Equation.3">
                  <p:embed/>
                </p:oleObj>
              </mc:Choice>
              <mc:Fallback>
                <p:oleObj r:id="rId3" imgW="368300" imgH="266700" progId="Equation.3">
                  <p:embed/>
                  <p:pic>
                    <p:nvPicPr>
                      <p:cNvPr id="0" name="Picture 3109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  <a:biLevel thresh="50000"/>
                        <a:grayscl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5105400" y="1295400"/>
                        <a:ext cx="609600" cy="4429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7" name="Object 1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752600" y="3122613"/>
          <a:ext cx="6491288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5" imgW="4165600" imgH="1625600" progId="Equation.3">
                  <p:embed/>
                </p:oleObj>
              </mc:Choice>
              <mc:Fallback>
                <p:oleObj r:id="rId5" imgW="4165600" imgH="1625600" progId="Equation.3">
                  <p:embed/>
                  <p:pic>
                    <p:nvPicPr>
                      <p:cNvPr id="0" name="Picture 3111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752600" y="3122613"/>
                        <a:ext cx="6491288" cy="22479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Text Box 11"/>
          <p:cNvSpPr txBox="1"/>
          <p:nvPr/>
        </p:nvSpPr>
        <p:spPr>
          <a:xfrm>
            <a:off x="609600" y="3200400"/>
            <a:ext cx="914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Gỉai: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8691" name="Object 1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52600" y="5264150"/>
          <a:ext cx="43434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r:id="rId7" imgW="3162300" imgH="914400" progId="Equation.3">
                  <p:embed/>
                </p:oleObj>
              </mc:Choice>
              <mc:Fallback>
                <p:oleObj r:id="rId7" imgW="3162300" imgH="914400" progId="Equation.3">
                  <p:embed/>
                  <p:pic>
                    <p:nvPicPr>
                      <p:cNvPr id="0" name="Picture 3112"/>
                      <p:cNvPicPr/>
                      <p:nvPr/>
                    </p:nvPicPr>
                    <p:blipFill>
                      <a:blip r:embed="rId8">
                        <a:clrChange>
                          <a:clrFrom>
                            <a:srgbClr val="000000"/>
                          </a:clrFrom>
                          <a:clrTo>
                            <a:srgbClr val="FFFF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752600" y="5264150"/>
                        <a:ext cx="4343400" cy="12541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/>
          <p:nvPr/>
        </p:nvSpPr>
        <p:spPr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Rectangle 5"/>
          <p:cNvSpPr/>
          <p:nvPr/>
        </p:nvSpPr>
        <p:spPr>
          <a:xfrm>
            <a:off x="762000" y="19050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71" name="Text Box 7"/>
          <p:cNvSpPr txBox="1"/>
          <p:nvPr/>
        </p:nvSpPr>
        <p:spPr>
          <a:xfrm>
            <a:off x="609600" y="1143000"/>
            <a:ext cx="7543800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vuông đồng dạng với nhau nếu:</a:t>
            </a:r>
          </a:p>
          <a:p>
            <a:pPr algn="l">
              <a:spcBef>
                <a:spcPct val="0"/>
              </a:spcBef>
            </a:pP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-Tam giác vuông n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ycó một góc nhọn bằng góc nhọn của tam giác vuông kia</a:t>
            </a:r>
          </a:p>
          <a:p>
            <a:pPr algn="l">
              <a:spcBef>
                <a:spcPct val="0"/>
              </a:spcBef>
            </a:pP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-Tam giác vuông n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có hai cạnh góc vuông tỉ lệ với hai cạnh góc vuông của tam giác vuông kia</a:t>
            </a:r>
          </a:p>
          <a:p>
            <a:pPr algn="l">
              <a:spcBef>
                <a:spcPct val="0"/>
              </a:spcBef>
            </a:pP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-Cạnh huyền v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cạnh gócvuông của tam giác vuông n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tỉ lệ với cạnh huyền v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cạnh góc vuông của tam giác vuông kia</a:t>
            </a:r>
            <a:endParaRPr lang="vi-VN" alt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72" name="Text Box 8"/>
          <p:cNvSpPr txBox="1"/>
          <p:nvPr/>
        </p:nvSpPr>
        <p:spPr>
          <a:xfrm>
            <a:off x="533400" y="609600"/>
            <a:ext cx="693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Những kiến thức cần nhớ: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9222" name="Text Box 9"/>
          <p:cNvSpPr txBox="1"/>
          <p:nvPr/>
        </p:nvSpPr>
        <p:spPr>
          <a:xfrm>
            <a:off x="685800" y="3733800"/>
            <a:ext cx="7010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endParaRPr lang="vi-VN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74" name="Text Box 10"/>
          <p:cNvSpPr txBox="1"/>
          <p:nvPr/>
        </p:nvSpPr>
        <p:spPr>
          <a:xfrm>
            <a:off x="609600" y="3276600"/>
            <a:ext cx="7391400" cy="77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55000"/>
              </a:lnSpc>
            </a:pPr>
            <a:r>
              <a:rPr lang="en-US" altLang="en-US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55000"/>
              </a:lnSpc>
            </a:pP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hai đường cao tương ứng của hai tam giác đông dạng bằng tỉ số đồng dạng</a:t>
            </a:r>
            <a:endParaRPr lang="vi-VN" altLang="en-US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4" name="Text Box 11"/>
          <p:cNvSpPr txBox="1"/>
          <p:nvPr/>
        </p:nvSpPr>
        <p:spPr>
          <a:xfrm>
            <a:off x="762000" y="4267200"/>
            <a:ext cx="7391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endParaRPr lang="vi-VN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76" name="Text Box 12"/>
          <p:cNvSpPr txBox="1"/>
          <p:nvPr/>
        </p:nvSpPr>
        <p:spPr>
          <a:xfrm>
            <a:off x="533400" y="4114800"/>
            <a:ext cx="7315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diện tích của hai tam giác đồng dạng bằng bình phương  tỉ số đồng dạng</a:t>
            </a:r>
            <a:endParaRPr lang="vi-VN" altLang="en-US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6" name="Text Box 13"/>
          <p:cNvSpPr txBox="1"/>
          <p:nvPr/>
        </p:nvSpPr>
        <p:spPr>
          <a:xfrm>
            <a:off x="0" y="-76200"/>
            <a:ext cx="9144000" cy="400050"/>
          </a:xfrm>
          <a:prstGeom prst="rect">
            <a:avLst/>
          </a:prstGeom>
          <a:solidFill>
            <a:srgbClr val="FF0066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trường hợp đồng dạng của tam giác vuông</a:t>
            </a:r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  <p:bldP spid="36874" grpId="0"/>
      <p:bldP spid="3687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66"/>
        </a:solidFill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.VnArabi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66"/>
        </a:solidFill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.VnArabi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1090</Words>
  <Application>Microsoft Office PowerPoint</Application>
  <PresentationFormat>On-screen Show (4:3)</PresentationFormat>
  <Paragraphs>176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.VnArabia</vt:lpstr>
      <vt:lpstr>.VnTime</vt:lpstr>
      <vt:lpstr>Arial</vt:lpstr>
      <vt:lpstr>Symbol</vt:lpstr>
      <vt:lpstr>Times New Roman</vt:lpstr>
      <vt:lpstr>Wingdings</vt:lpstr>
      <vt:lpstr>Wingdings 2</vt:lpstr>
      <vt:lpstr>Wingdings 3</vt:lpstr>
      <vt:lpstr>Default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TRINHLILAC</dc:creator>
  <cp:lastModifiedBy>TIEN NGUYEN THANH</cp:lastModifiedBy>
  <cp:revision>78</cp:revision>
  <dcterms:created xsi:type="dcterms:W3CDTF">2007-03-04T11:44:28Z</dcterms:created>
  <dcterms:modified xsi:type="dcterms:W3CDTF">2022-09-20T08:27:56Z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