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56" r:id="rId4"/>
    <p:sldId id="260" r:id="rId5"/>
    <p:sldId id="257" r:id="rId6"/>
    <p:sldId id="261" r:id="rId7"/>
    <p:sldId id="263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99"/>
    <a:srgbClr val="CC3300"/>
    <a:srgbClr val="FF3300"/>
    <a:srgbClr val="3399FF"/>
    <a:srgbClr val="FFFF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41"/>
    <p:restoredTop sz="94660"/>
  </p:normalViewPr>
  <p:slideViewPr>
    <p:cSldViewPr showGuides="1">
      <p:cViewPr>
        <p:scale>
          <a:sx n="66" d="100"/>
          <a:sy n="66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image" Target="../media/image12.wmf"/><Relationship Id="rId7" Type="http://schemas.openxmlformats.org/officeDocument/2006/relationships/image" Target="../media/image1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2" Type="http://schemas.openxmlformats.org/officeDocument/2006/relationships/image" Target="../media/image16.wmf"/><Relationship Id="rId11" Type="http://schemas.openxmlformats.org/officeDocument/2006/relationships/image" Target="../media/image15.wmf"/><Relationship Id="rId10" Type="http://schemas.openxmlformats.org/officeDocument/2006/relationships/image" Target="../media/image14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2.xml"/><Relationship Id="rId3" Type="http://schemas.openxmlformats.org/officeDocument/2006/relationships/slide" Target="slide5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26" Type="http://schemas.openxmlformats.org/officeDocument/2006/relationships/vmlDrawing" Target="../drawings/vmlDrawing3.vml"/><Relationship Id="rId25" Type="http://schemas.openxmlformats.org/officeDocument/2006/relationships/slideLayout" Target="../slideLayouts/slideLayout12.xml"/><Relationship Id="rId24" Type="http://schemas.openxmlformats.org/officeDocument/2006/relationships/image" Target="../media/image16.wmf"/><Relationship Id="rId23" Type="http://schemas.openxmlformats.org/officeDocument/2006/relationships/oleObject" Target="../embeddings/oleObject14.bin"/><Relationship Id="rId22" Type="http://schemas.openxmlformats.org/officeDocument/2006/relationships/image" Target="../media/image15.wmf"/><Relationship Id="rId21" Type="http://schemas.openxmlformats.org/officeDocument/2006/relationships/oleObject" Target="../embeddings/oleObject13.bin"/><Relationship Id="rId20" Type="http://schemas.openxmlformats.org/officeDocument/2006/relationships/image" Target="../media/image14.wmf"/><Relationship Id="rId2" Type="http://schemas.openxmlformats.org/officeDocument/2006/relationships/image" Target="../media/image5.wmf"/><Relationship Id="rId19" Type="http://schemas.openxmlformats.org/officeDocument/2006/relationships/oleObject" Target="../embeddings/oleObject12.bin"/><Relationship Id="rId18" Type="http://schemas.openxmlformats.org/officeDocument/2006/relationships/image" Target="../media/image13.wmf"/><Relationship Id="rId17" Type="http://schemas.openxmlformats.org/officeDocument/2006/relationships/oleObject" Target="../embeddings/oleObject11.bin"/><Relationship Id="rId16" Type="http://schemas.openxmlformats.org/officeDocument/2006/relationships/image" Target="../media/image12.wmf"/><Relationship Id="rId15" Type="http://schemas.openxmlformats.org/officeDocument/2006/relationships/oleObject" Target="../embeddings/oleObject10.bin"/><Relationship Id="rId14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7.w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1.wmf"/><Relationship Id="rId1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vmlDrawing" Target="../drawings/vmlDrawing5.v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40" y="483870"/>
            <a:ext cx="8684895" cy="4292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23975" y="4855845"/>
            <a:ext cx="6905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</a:rPr>
              <a:t>Tổ Toán</a:t>
            </a:r>
            <a:endParaRPr lang="en-US" sz="3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1143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r>
              <a:rPr lang="en-US" sz="3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</a:rPr>
              <a:t>Giáo Viên :</a:t>
            </a:r>
            <a:endParaRPr lang="en-US" sz="3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1143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377085">
            <a:off x="2587625" y="315913"/>
            <a:ext cx="4724400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4" name="Line 16"/>
          <p:cNvSpPr/>
          <p:nvPr/>
        </p:nvSpPr>
        <p:spPr>
          <a:xfrm>
            <a:off x="2133600" y="2176463"/>
            <a:ext cx="1600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5" name="Line 17"/>
          <p:cNvSpPr/>
          <p:nvPr/>
        </p:nvSpPr>
        <p:spPr>
          <a:xfrm>
            <a:off x="5334000" y="685800"/>
            <a:ext cx="0" cy="6172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6" name="Text Box 18"/>
          <p:cNvSpPr txBox="1"/>
          <p:nvPr/>
        </p:nvSpPr>
        <p:spPr>
          <a:xfrm>
            <a:off x="152400" y="685800"/>
            <a:ext cx="167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lí:</a:t>
            </a:r>
            <a:endParaRPr lang="en-US" altLang="en-US" sz="2000" b="1" u="sng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7" name="Text Box 19"/>
          <p:cNvSpPr txBox="1"/>
          <p:nvPr/>
        </p:nvSpPr>
        <p:spPr>
          <a:xfrm>
            <a:off x="0" y="1071563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toán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9" name="Freeform 21"/>
          <p:cNvSpPr/>
          <p:nvPr/>
        </p:nvSpPr>
        <p:spPr>
          <a:xfrm>
            <a:off x="7181850" y="2795588"/>
            <a:ext cx="169863" cy="114300"/>
          </a:xfrm>
          <a:custGeom>
            <a:avLst/>
            <a:gdLst>
              <a:gd name="txL" fmla="*/ 0 w 523"/>
              <a:gd name="txT" fmla="*/ 0 h 213"/>
              <a:gd name="txR" fmla="*/ 523 w 523"/>
              <a:gd name="txB" fmla="*/ 213 h 213"/>
            </a:gdLst>
            <a:ahLst/>
            <a:cxnLst>
              <a:cxn ang="0">
                <a:pos x="51966" y="0"/>
              </a:cxn>
              <a:cxn ang="0">
                <a:pos x="12991" y="21465"/>
              </a:cxn>
              <a:cxn ang="0">
                <a:pos x="6496" y="75127"/>
              </a:cxn>
              <a:cxn ang="0">
                <a:pos x="51966" y="107324"/>
              </a:cxn>
              <a:cxn ang="0">
                <a:pos x="97436" y="32197"/>
              </a:cxn>
              <a:cxn ang="0">
                <a:pos x="116923" y="10732"/>
              </a:cxn>
              <a:cxn ang="0">
                <a:pos x="162393" y="21465"/>
              </a:cxn>
              <a:cxn ang="0">
                <a:pos x="162393" y="75127"/>
              </a:cxn>
              <a:cxn ang="0">
                <a:pos x="129914" y="107324"/>
              </a:cxn>
            </a:cxnLst>
            <a:rect l="txL" t="txT" r="txR" b="txB"/>
            <a:pathLst>
              <a:path w="523" h="213">
                <a:moveTo>
                  <a:pt x="160" y="0"/>
                </a:moveTo>
                <a:cubicBezTo>
                  <a:pt x="140" y="10"/>
                  <a:pt x="63" y="17"/>
                  <a:pt x="40" y="40"/>
                </a:cubicBezTo>
                <a:cubicBezTo>
                  <a:pt x="17" y="63"/>
                  <a:pt x="0" y="113"/>
                  <a:pt x="20" y="140"/>
                </a:cubicBezTo>
                <a:cubicBezTo>
                  <a:pt x="40" y="167"/>
                  <a:pt x="113" y="213"/>
                  <a:pt x="160" y="200"/>
                </a:cubicBezTo>
                <a:cubicBezTo>
                  <a:pt x="207" y="187"/>
                  <a:pt x="267" y="90"/>
                  <a:pt x="300" y="60"/>
                </a:cubicBezTo>
                <a:cubicBezTo>
                  <a:pt x="333" y="30"/>
                  <a:pt x="327" y="23"/>
                  <a:pt x="360" y="20"/>
                </a:cubicBezTo>
                <a:cubicBezTo>
                  <a:pt x="393" y="17"/>
                  <a:pt x="477" y="20"/>
                  <a:pt x="500" y="40"/>
                </a:cubicBezTo>
                <a:cubicBezTo>
                  <a:pt x="523" y="60"/>
                  <a:pt x="517" y="113"/>
                  <a:pt x="500" y="140"/>
                </a:cubicBezTo>
                <a:cubicBezTo>
                  <a:pt x="483" y="167"/>
                  <a:pt x="421" y="188"/>
                  <a:pt x="400" y="200"/>
                </a:cubicBez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070" name="AutoShape 22"/>
          <p:cNvSpPr/>
          <p:nvPr/>
        </p:nvSpPr>
        <p:spPr>
          <a:xfrm>
            <a:off x="6191250" y="2795588"/>
            <a:ext cx="128588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3" name="AutoShape 25"/>
          <p:cNvSpPr/>
          <p:nvPr/>
        </p:nvSpPr>
        <p:spPr>
          <a:xfrm>
            <a:off x="7439025" y="2781300"/>
            <a:ext cx="128588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4" name="Freeform 26"/>
          <p:cNvSpPr/>
          <p:nvPr/>
        </p:nvSpPr>
        <p:spPr>
          <a:xfrm>
            <a:off x="7531100" y="1057275"/>
            <a:ext cx="166688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0963" y="0"/>
              </a:cxn>
              <a:cxn ang="0">
                <a:pos x="166688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075" name="Freeform 27"/>
          <p:cNvSpPr/>
          <p:nvPr/>
        </p:nvSpPr>
        <p:spPr>
          <a:xfrm>
            <a:off x="7083425" y="1057275"/>
            <a:ext cx="166688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0963" y="0"/>
              </a:cxn>
              <a:cxn ang="0">
                <a:pos x="166688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076" name="Freeform 28"/>
          <p:cNvSpPr/>
          <p:nvPr/>
        </p:nvSpPr>
        <p:spPr>
          <a:xfrm>
            <a:off x="8364538" y="1038225"/>
            <a:ext cx="166687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0962" y="0"/>
              </a:cxn>
              <a:cxn ang="0">
                <a:pos x="166687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077" name="Freeform 29"/>
          <p:cNvSpPr/>
          <p:nvPr/>
        </p:nvSpPr>
        <p:spPr>
          <a:xfrm>
            <a:off x="7912100" y="1052513"/>
            <a:ext cx="166688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0963" y="0"/>
              </a:cxn>
              <a:cxn ang="0">
                <a:pos x="166688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116" name="Text Box 68"/>
          <p:cNvSpPr txBox="1"/>
          <p:nvPr/>
        </p:nvSpPr>
        <p:spPr>
          <a:xfrm>
            <a:off x="2119313" y="1876425"/>
            <a:ext cx="457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7" name="Text Box 69"/>
          <p:cNvSpPr txBox="1"/>
          <p:nvPr/>
        </p:nvSpPr>
        <p:spPr>
          <a:xfrm>
            <a:off x="3214688" y="1843088"/>
            <a:ext cx="457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36"/>
          <p:cNvGrpSpPr/>
          <p:nvPr/>
        </p:nvGrpSpPr>
        <p:grpSpPr>
          <a:xfrm>
            <a:off x="1719263" y="838200"/>
            <a:ext cx="3857625" cy="2032000"/>
            <a:chOff x="1056" y="1392"/>
            <a:chExt cx="2430" cy="1280"/>
          </a:xfrm>
        </p:grpSpPr>
        <p:sp>
          <p:nvSpPr>
            <p:cNvPr id="2164" name="AutoShape 4"/>
            <p:cNvSpPr/>
            <p:nvPr/>
          </p:nvSpPr>
          <p:spPr>
            <a:xfrm>
              <a:off x="1227" y="1596"/>
              <a:ext cx="1056" cy="912"/>
            </a:xfrm>
            <a:prstGeom prst="triangle">
              <a:avLst>
                <a:gd name="adj" fmla="val 26991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65" name="Text Box 31"/>
            <p:cNvSpPr txBox="1"/>
            <p:nvPr/>
          </p:nvSpPr>
          <p:spPr>
            <a:xfrm>
              <a:off x="1395" y="1392"/>
              <a:ext cx="336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66" name="Text Box 32"/>
            <p:cNvSpPr txBox="1"/>
            <p:nvPr/>
          </p:nvSpPr>
          <p:spPr>
            <a:xfrm>
              <a:off x="1056" y="2430"/>
              <a:ext cx="336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67" name="Text Box 33"/>
            <p:cNvSpPr txBox="1"/>
            <p:nvPr/>
          </p:nvSpPr>
          <p:spPr>
            <a:xfrm>
              <a:off x="2175" y="2460"/>
              <a:ext cx="336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68" name="Freeform 37"/>
            <p:cNvSpPr/>
            <p:nvPr/>
          </p:nvSpPr>
          <p:spPr>
            <a:xfrm>
              <a:off x="1275" y="2412"/>
              <a:ext cx="53" cy="96"/>
            </a:xfrm>
            <a:custGeom>
              <a:avLst/>
              <a:gdLst>
                <a:gd name="txL" fmla="*/ 0 w 53"/>
                <a:gd name="txT" fmla="*/ 0 h 96"/>
                <a:gd name="txR" fmla="*/ 53 w 53"/>
                <a:gd name="txB" fmla="*/ 96 h 96"/>
              </a:gdLst>
              <a:ahLst/>
              <a:cxnLst>
                <a:cxn ang="0">
                  <a:pos x="0" y="0"/>
                </a:cxn>
                <a:cxn ang="0">
                  <a:pos x="45" y="30"/>
                </a:cxn>
                <a:cxn ang="0">
                  <a:pos x="48" y="96"/>
                </a:cxn>
              </a:cxnLst>
              <a:rect l="txL" t="txT" r="txR" b="txB"/>
              <a:pathLst>
                <a:path w="53" h="96">
                  <a:moveTo>
                    <a:pt x="0" y="0"/>
                  </a:moveTo>
                  <a:cubicBezTo>
                    <a:pt x="8" y="5"/>
                    <a:pt x="37" y="14"/>
                    <a:pt x="45" y="30"/>
                  </a:cubicBezTo>
                  <a:cubicBezTo>
                    <a:pt x="53" y="46"/>
                    <a:pt x="48" y="82"/>
                    <a:pt x="48" y="96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69" name="Freeform 38"/>
            <p:cNvSpPr/>
            <p:nvPr/>
          </p:nvSpPr>
          <p:spPr>
            <a:xfrm>
              <a:off x="1275" y="2370"/>
              <a:ext cx="90" cy="135"/>
            </a:xfrm>
            <a:custGeom>
              <a:avLst/>
              <a:gdLst>
                <a:gd name="txL" fmla="*/ 0 w 90"/>
                <a:gd name="txT" fmla="*/ 0 h 135"/>
                <a:gd name="txR" fmla="*/ 90 w 90"/>
                <a:gd name="txB" fmla="*/ 135 h 135"/>
              </a:gdLst>
              <a:ahLst/>
              <a:cxnLst>
                <a:cxn ang="0">
                  <a:pos x="0" y="0"/>
                </a:cxn>
                <a:cxn ang="0">
                  <a:pos x="69" y="51"/>
                </a:cxn>
                <a:cxn ang="0">
                  <a:pos x="90" y="135"/>
                </a:cxn>
              </a:cxnLst>
              <a:rect l="txL" t="txT" r="txR" b="txB"/>
              <a:pathLst>
                <a:path w="90" h="135">
                  <a:moveTo>
                    <a:pt x="0" y="0"/>
                  </a:moveTo>
                  <a:cubicBezTo>
                    <a:pt x="11" y="5"/>
                    <a:pt x="54" y="29"/>
                    <a:pt x="69" y="51"/>
                  </a:cubicBezTo>
                  <a:cubicBezTo>
                    <a:pt x="84" y="73"/>
                    <a:pt x="86" y="118"/>
                    <a:pt x="90" y="135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70" name="Freeform 42"/>
            <p:cNvSpPr/>
            <p:nvPr/>
          </p:nvSpPr>
          <p:spPr>
            <a:xfrm>
              <a:off x="1476" y="1710"/>
              <a:ext cx="144" cy="30"/>
            </a:xfrm>
            <a:custGeom>
              <a:avLst/>
              <a:gdLst>
                <a:gd name="txL" fmla="*/ 0 w 144"/>
                <a:gd name="txT" fmla="*/ 0 h 30"/>
                <a:gd name="txR" fmla="*/ 144 w 144"/>
                <a:gd name="txB" fmla="*/ 30 h 30"/>
              </a:gdLst>
              <a:ahLst/>
              <a:cxnLst>
                <a:cxn ang="0">
                  <a:pos x="0" y="0"/>
                </a:cxn>
                <a:cxn ang="0">
                  <a:pos x="69" y="30"/>
                </a:cxn>
                <a:cxn ang="0">
                  <a:pos x="144" y="0"/>
                </a:cxn>
              </a:cxnLst>
              <a:rect l="txL" t="txT" r="txR" b="txB"/>
              <a:pathLst>
                <a:path w="144" h="30">
                  <a:moveTo>
                    <a:pt x="0" y="0"/>
                  </a:moveTo>
                  <a:cubicBezTo>
                    <a:pt x="11" y="5"/>
                    <a:pt x="45" y="30"/>
                    <a:pt x="69" y="30"/>
                  </a:cubicBezTo>
                  <a:cubicBezTo>
                    <a:pt x="93" y="30"/>
                    <a:pt x="128" y="6"/>
                    <a:pt x="144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grpSp>
          <p:nvGrpSpPr>
            <p:cNvPr id="2171" name="Group 88"/>
            <p:cNvGrpSpPr/>
            <p:nvPr/>
          </p:nvGrpSpPr>
          <p:grpSpPr>
            <a:xfrm>
              <a:off x="2379" y="1689"/>
              <a:ext cx="1107" cy="983"/>
              <a:chOff x="2400" y="813"/>
              <a:chExt cx="1107" cy="983"/>
            </a:xfrm>
          </p:grpSpPr>
          <p:grpSp>
            <p:nvGrpSpPr>
              <p:cNvPr id="2172" name="Group 10"/>
              <p:cNvGrpSpPr/>
              <p:nvPr/>
            </p:nvGrpSpPr>
            <p:grpSpPr>
              <a:xfrm>
                <a:off x="2544" y="1008"/>
                <a:ext cx="720" cy="624"/>
                <a:chOff x="3828" y="1344"/>
                <a:chExt cx="720" cy="624"/>
              </a:xfrm>
            </p:grpSpPr>
            <p:sp>
              <p:nvSpPr>
                <p:cNvPr id="2179" name="AutoShape 11"/>
                <p:cNvSpPr/>
                <p:nvPr/>
              </p:nvSpPr>
              <p:spPr>
                <a:xfrm>
                  <a:off x="3828" y="1344"/>
                  <a:ext cx="720" cy="624"/>
                </a:xfrm>
                <a:prstGeom prst="triangle">
                  <a:avLst>
                    <a:gd name="adj" fmla="val 26991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80" name="Freeform 12"/>
                <p:cNvSpPr/>
                <p:nvPr/>
              </p:nvSpPr>
              <p:spPr>
                <a:xfrm>
                  <a:off x="4032" y="1344"/>
                  <a:ext cx="342" cy="420"/>
                </a:xfrm>
                <a:custGeom>
                  <a:avLst/>
                  <a:gdLst>
                    <a:gd name="txL" fmla="*/ 0 w 342"/>
                    <a:gd name="txT" fmla="*/ 0 h 420"/>
                    <a:gd name="txR" fmla="*/ 342 w 342"/>
                    <a:gd name="txB" fmla="*/ 420 h 420"/>
                  </a:gdLst>
                  <a:ahLst/>
                  <a:cxnLst>
                    <a:cxn ang="0">
                      <a:pos x="0" y="0"/>
                    </a:cxn>
                    <a:cxn ang="0">
                      <a:pos x="342" y="420"/>
                    </a:cxn>
                  </a:cxnLst>
                  <a:rect l="txL" t="txT" r="txR" b="txB"/>
                  <a:pathLst>
                    <a:path w="342" h="420">
                      <a:moveTo>
                        <a:pt x="0" y="0"/>
                      </a:moveTo>
                      <a:lnTo>
                        <a:pt x="342" y="42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181" name="Line 13"/>
                <p:cNvSpPr/>
                <p:nvPr/>
              </p:nvSpPr>
              <p:spPr>
                <a:xfrm>
                  <a:off x="3840" y="1968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173" name="Text Box 34"/>
              <p:cNvSpPr txBox="1"/>
              <p:nvPr/>
            </p:nvSpPr>
            <p:spPr>
              <a:xfrm>
                <a:off x="2400" y="1584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74" name="Text Box 36"/>
              <p:cNvSpPr txBox="1"/>
              <p:nvPr/>
            </p:nvSpPr>
            <p:spPr>
              <a:xfrm>
                <a:off x="2625" y="813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75" name="Freeform 40"/>
              <p:cNvSpPr/>
              <p:nvPr/>
            </p:nvSpPr>
            <p:spPr>
              <a:xfrm>
                <a:off x="2583" y="1542"/>
                <a:ext cx="53" cy="96"/>
              </a:xfrm>
              <a:custGeom>
                <a:avLst/>
                <a:gdLst>
                  <a:gd name="txL" fmla="*/ 0 w 53"/>
                  <a:gd name="txT" fmla="*/ 0 h 96"/>
                  <a:gd name="txR" fmla="*/ 53 w 53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45" y="30"/>
                  </a:cxn>
                  <a:cxn ang="0">
                    <a:pos x="48" y="96"/>
                  </a:cxn>
                </a:cxnLst>
                <a:rect l="txL" t="txT" r="txR" b="txB"/>
                <a:pathLst>
                  <a:path w="53" h="96">
                    <a:moveTo>
                      <a:pt x="0" y="0"/>
                    </a:moveTo>
                    <a:cubicBezTo>
                      <a:pt x="8" y="5"/>
                      <a:pt x="37" y="14"/>
                      <a:pt x="45" y="30"/>
                    </a:cubicBezTo>
                    <a:cubicBezTo>
                      <a:pt x="53" y="46"/>
                      <a:pt x="48" y="82"/>
                      <a:pt x="48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6" name="Freeform 41"/>
              <p:cNvSpPr/>
              <p:nvPr/>
            </p:nvSpPr>
            <p:spPr>
              <a:xfrm>
                <a:off x="2583" y="1500"/>
                <a:ext cx="90" cy="135"/>
              </a:xfrm>
              <a:custGeom>
                <a:avLst/>
                <a:gdLst>
                  <a:gd name="txL" fmla="*/ 0 w 90"/>
                  <a:gd name="txT" fmla="*/ 0 h 135"/>
                  <a:gd name="txR" fmla="*/ 90 w 90"/>
                  <a:gd name="txB" fmla="*/ 135 h 135"/>
                </a:gdLst>
                <a:ahLst/>
                <a:cxnLst>
                  <a:cxn ang="0">
                    <a:pos x="0" y="0"/>
                  </a:cxn>
                  <a:cxn ang="0">
                    <a:pos x="69" y="51"/>
                  </a:cxn>
                  <a:cxn ang="0">
                    <a:pos x="90" y="135"/>
                  </a:cxn>
                </a:cxnLst>
                <a:rect l="txL" t="txT" r="txR" b="txB"/>
                <a:pathLst>
                  <a:path w="90" h="135">
                    <a:moveTo>
                      <a:pt x="0" y="0"/>
                    </a:moveTo>
                    <a:cubicBezTo>
                      <a:pt x="11" y="5"/>
                      <a:pt x="54" y="29"/>
                      <a:pt x="69" y="51"/>
                    </a:cubicBezTo>
                    <a:cubicBezTo>
                      <a:pt x="84" y="73"/>
                      <a:pt x="86" y="118"/>
                      <a:pt x="90" y="13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7" name="Freeform 43"/>
              <p:cNvSpPr/>
              <p:nvPr/>
            </p:nvSpPr>
            <p:spPr>
              <a:xfrm>
                <a:off x="2697" y="1113"/>
                <a:ext cx="144" cy="30"/>
              </a:xfrm>
              <a:custGeom>
                <a:avLst/>
                <a:gdLst>
                  <a:gd name="txL" fmla="*/ 0 w 144"/>
                  <a:gd name="txT" fmla="*/ 0 h 30"/>
                  <a:gd name="txR" fmla="*/ 144 w 144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69" y="30"/>
                  </a:cxn>
                  <a:cxn ang="0">
                    <a:pos x="144" y="0"/>
                  </a:cxn>
                </a:cxnLst>
                <a:rect l="txL" t="txT" r="txR" b="txB"/>
                <a:pathLst>
                  <a:path w="144" h="30">
                    <a:moveTo>
                      <a:pt x="0" y="0"/>
                    </a:moveTo>
                    <a:cubicBezTo>
                      <a:pt x="11" y="5"/>
                      <a:pt x="45" y="30"/>
                      <a:pt x="69" y="30"/>
                    </a:cubicBezTo>
                    <a:cubicBezTo>
                      <a:pt x="93" y="30"/>
                      <a:pt x="128" y="6"/>
                      <a:pt x="14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8" name="Text Box 35"/>
              <p:cNvSpPr txBox="1"/>
              <p:nvPr/>
            </p:nvSpPr>
            <p:spPr>
              <a:xfrm>
                <a:off x="3171" y="157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137"/>
          <p:cNvGrpSpPr/>
          <p:nvPr/>
        </p:nvGrpSpPr>
        <p:grpSpPr>
          <a:xfrm>
            <a:off x="3748088" y="1309688"/>
            <a:ext cx="1914525" cy="1574800"/>
            <a:chOff x="4371" y="2448"/>
            <a:chExt cx="1206" cy="992"/>
          </a:xfrm>
        </p:grpSpPr>
        <p:grpSp>
          <p:nvGrpSpPr>
            <p:cNvPr id="2154" name="Group 90"/>
            <p:cNvGrpSpPr/>
            <p:nvPr/>
          </p:nvGrpSpPr>
          <p:grpSpPr>
            <a:xfrm>
              <a:off x="4560" y="2643"/>
              <a:ext cx="720" cy="624"/>
              <a:chOff x="3828" y="1344"/>
              <a:chExt cx="720" cy="624"/>
            </a:xfrm>
          </p:grpSpPr>
          <p:sp>
            <p:nvSpPr>
              <p:cNvPr id="2161" name="AutoShape 91"/>
              <p:cNvSpPr/>
              <p:nvPr/>
            </p:nvSpPr>
            <p:spPr>
              <a:xfrm>
                <a:off x="3828" y="1344"/>
                <a:ext cx="720" cy="624"/>
              </a:xfrm>
              <a:prstGeom prst="triangle">
                <a:avLst>
                  <a:gd name="adj" fmla="val 26991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62" name="Freeform 92"/>
              <p:cNvSpPr/>
              <p:nvPr/>
            </p:nvSpPr>
            <p:spPr>
              <a:xfrm>
                <a:off x="4032" y="1344"/>
                <a:ext cx="342" cy="420"/>
              </a:xfrm>
              <a:custGeom>
                <a:avLst/>
                <a:gdLst>
                  <a:gd name="txL" fmla="*/ 0 w 342"/>
                  <a:gd name="txT" fmla="*/ 0 h 420"/>
                  <a:gd name="txR" fmla="*/ 342 w 342"/>
                  <a:gd name="txB" fmla="*/ 420 h 420"/>
                </a:gdLst>
                <a:ahLst/>
                <a:cxnLst>
                  <a:cxn ang="0">
                    <a:pos x="0" y="0"/>
                  </a:cxn>
                  <a:cxn ang="0">
                    <a:pos x="342" y="420"/>
                  </a:cxn>
                </a:cxnLst>
                <a:rect l="txL" t="txT" r="txR" b="txB"/>
                <a:pathLst>
                  <a:path w="342" h="420">
                    <a:moveTo>
                      <a:pt x="0" y="0"/>
                    </a:moveTo>
                    <a:lnTo>
                      <a:pt x="342" y="420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63" name="Line 93"/>
              <p:cNvSpPr/>
              <p:nvPr/>
            </p:nvSpPr>
            <p:spPr>
              <a:xfrm>
                <a:off x="3840" y="1968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5" name="Text Box 94"/>
            <p:cNvSpPr txBox="1"/>
            <p:nvPr/>
          </p:nvSpPr>
          <p:spPr>
            <a:xfrm>
              <a:off x="4371" y="3219"/>
              <a:ext cx="336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6" name="Text Box 95"/>
            <p:cNvSpPr txBox="1"/>
            <p:nvPr/>
          </p:nvSpPr>
          <p:spPr>
            <a:xfrm>
              <a:off x="4758" y="2448"/>
              <a:ext cx="336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7" name="Freeform 96"/>
            <p:cNvSpPr/>
            <p:nvPr/>
          </p:nvSpPr>
          <p:spPr>
            <a:xfrm>
              <a:off x="4599" y="3177"/>
              <a:ext cx="53" cy="96"/>
            </a:xfrm>
            <a:custGeom>
              <a:avLst/>
              <a:gdLst>
                <a:gd name="txL" fmla="*/ 0 w 53"/>
                <a:gd name="txT" fmla="*/ 0 h 96"/>
                <a:gd name="txR" fmla="*/ 53 w 53"/>
                <a:gd name="txB" fmla="*/ 96 h 96"/>
              </a:gdLst>
              <a:ahLst/>
              <a:cxnLst>
                <a:cxn ang="0">
                  <a:pos x="0" y="0"/>
                </a:cxn>
                <a:cxn ang="0">
                  <a:pos x="45" y="30"/>
                </a:cxn>
                <a:cxn ang="0">
                  <a:pos x="48" y="96"/>
                </a:cxn>
              </a:cxnLst>
              <a:rect l="txL" t="txT" r="txR" b="txB"/>
              <a:pathLst>
                <a:path w="53" h="96">
                  <a:moveTo>
                    <a:pt x="0" y="0"/>
                  </a:moveTo>
                  <a:cubicBezTo>
                    <a:pt x="8" y="5"/>
                    <a:pt x="37" y="14"/>
                    <a:pt x="45" y="30"/>
                  </a:cubicBezTo>
                  <a:cubicBezTo>
                    <a:pt x="53" y="46"/>
                    <a:pt x="48" y="82"/>
                    <a:pt x="48" y="96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58" name="Freeform 97"/>
            <p:cNvSpPr/>
            <p:nvPr/>
          </p:nvSpPr>
          <p:spPr>
            <a:xfrm>
              <a:off x="4599" y="3135"/>
              <a:ext cx="90" cy="135"/>
            </a:xfrm>
            <a:custGeom>
              <a:avLst/>
              <a:gdLst>
                <a:gd name="txL" fmla="*/ 0 w 90"/>
                <a:gd name="txT" fmla="*/ 0 h 135"/>
                <a:gd name="txR" fmla="*/ 90 w 90"/>
                <a:gd name="txB" fmla="*/ 135 h 135"/>
              </a:gdLst>
              <a:ahLst/>
              <a:cxnLst>
                <a:cxn ang="0">
                  <a:pos x="0" y="0"/>
                </a:cxn>
                <a:cxn ang="0">
                  <a:pos x="69" y="51"/>
                </a:cxn>
                <a:cxn ang="0">
                  <a:pos x="90" y="135"/>
                </a:cxn>
              </a:cxnLst>
              <a:rect l="txL" t="txT" r="txR" b="txB"/>
              <a:pathLst>
                <a:path w="90" h="135">
                  <a:moveTo>
                    <a:pt x="0" y="0"/>
                  </a:moveTo>
                  <a:cubicBezTo>
                    <a:pt x="11" y="5"/>
                    <a:pt x="54" y="29"/>
                    <a:pt x="69" y="51"/>
                  </a:cubicBezTo>
                  <a:cubicBezTo>
                    <a:pt x="84" y="73"/>
                    <a:pt x="86" y="118"/>
                    <a:pt x="90" y="135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59" name="Freeform 98"/>
            <p:cNvSpPr/>
            <p:nvPr/>
          </p:nvSpPr>
          <p:spPr>
            <a:xfrm>
              <a:off x="4713" y="2748"/>
              <a:ext cx="144" cy="30"/>
            </a:xfrm>
            <a:custGeom>
              <a:avLst/>
              <a:gdLst>
                <a:gd name="txL" fmla="*/ 0 w 144"/>
                <a:gd name="txT" fmla="*/ 0 h 30"/>
                <a:gd name="txR" fmla="*/ 144 w 144"/>
                <a:gd name="txB" fmla="*/ 30 h 30"/>
              </a:gdLst>
              <a:ahLst/>
              <a:cxnLst>
                <a:cxn ang="0">
                  <a:pos x="0" y="0"/>
                </a:cxn>
                <a:cxn ang="0">
                  <a:pos x="69" y="30"/>
                </a:cxn>
                <a:cxn ang="0">
                  <a:pos x="144" y="0"/>
                </a:cxn>
              </a:cxnLst>
              <a:rect l="txL" t="txT" r="txR" b="txB"/>
              <a:pathLst>
                <a:path w="144" h="30">
                  <a:moveTo>
                    <a:pt x="0" y="0"/>
                  </a:moveTo>
                  <a:cubicBezTo>
                    <a:pt x="11" y="5"/>
                    <a:pt x="45" y="30"/>
                    <a:pt x="69" y="30"/>
                  </a:cubicBezTo>
                  <a:cubicBezTo>
                    <a:pt x="93" y="30"/>
                    <a:pt x="128" y="6"/>
                    <a:pt x="144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60" name="Text Box 99"/>
            <p:cNvSpPr txBox="1"/>
            <p:nvPr/>
          </p:nvSpPr>
          <p:spPr>
            <a:xfrm>
              <a:off x="5241" y="3228"/>
              <a:ext cx="336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Freeform 106"/>
          <p:cNvSpPr/>
          <p:nvPr/>
        </p:nvSpPr>
        <p:spPr>
          <a:xfrm>
            <a:off x="6681788" y="2381250"/>
            <a:ext cx="166687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0962" y="0"/>
              </a:cxn>
              <a:cxn ang="0">
                <a:pos x="166687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" name="Freeform 107"/>
          <p:cNvSpPr/>
          <p:nvPr/>
        </p:nvSpPr>
        <p:spPr>
          <a:xfrm>
            <a:off x="6234113" y="2381250"/>
            <a:ext cx="166687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0962" y="0"/>
              </a:cxn>
              <a:cxn ang="0">
                <a:pos x="166687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" name="Freeform 108"/>
          <p:cNvSpPr/>
          <p:nvPr/>
        </p:nvSpPr>
        <p:spPr>
          <a:xfrm>
            <a:off x="7529513" y="2376488"/>
            <a:ext cx="166687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0962" y="0"/>
              </a:cxn>
              <a:cxn ang="0">
                <a:pos x="166687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" name="Freeform 109"/>
          <p:cNvSpPr/>
          <p:nvPr/>
        </p:nvSpPr>
        <p:spPr>
          <a:xfrm>
            <a:off x="7077075" y="2376488"/>
            <a:ext cx="166688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0963" y="0"/>
              </a:cxn>
              <a:cxn ang="0">
                <a:pos x="166688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" name="Freeform 110"/>
          <p:cNvSpPr/>
          <p:nvPr/>
        </p:nvSpPr>
        <p:spPr>
          <a:xfrm>
            <a:off x="6000750" y="2071688"/>
            <a:ext cx="7938" cy="892175"/>
          </a:xfrm>
          <a:custGeom>
            <a:avLst/>
            <a:gdLst>
              <a:gd name="txL" fmla="*/ 0 w 5"/>
              <a:gd name="txT" fmla="*/ 0 h 562"/>
              <a:gd name="txR" fmla="*/ 5 w 5"/>
              <a:gd name="txB" fmla="*/ 562 h 562"/>
            </a:gdLst>
            <a:ahLst/>
            <a:cxnLst>
              <a:cxn ang="0">
                <a:pos x="0" y="0"/>
              </a:cxn>
              <a:cxn ang="0">
                <a:pos x="7938" y="892175"/>
              </a:cxn>
            </a:cxnLst>
            <a:rect l="txL" t="txT" r="txR" b="txB"/>
            <a:pathLst>
              <a:path w="5" h="562">
                <a:moveTo>
                  <a:pt x="0" y="0"/>
                </a:moveTo>
                <a:lnTo>
                  <a:pt x="5" y="562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" name="Line 111"/>
          <p:cNvSpPr/>
          <p:nvPr/>
        </p:nvSpPr>
        <p:spPr>
          <a:xfrm>
            <a:off x="5334000" y="2657475"/>
            <a:ext cx="3581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Text Box 114"/>
          <p:cNvSpPr txBox="1"/>
          <p:nvPr/>
        </p:nvSpPr>
        <p:spPr>
          <a:xfrm>
            <a:off x="5476875" y="2014538"/>
            <a:ext cx="3505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      ABC v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A’B’C’có: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15"/>
          <p:cNvSpPr txBox="1"/>
          <p:nvPr/>
        </p:nvSpPr>
        <p:spPr>
          <a:xfrm>
            <a:off x="6124575" y="2319338"/>
            <a:ext cx="2743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A’; B = B’  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17"/>
          <p:cNvSpPr txBox="1"/>
          <p:nvPr/>
        </p:nvSpPr>
        <p:spPr>
          <a:xfrm>
            <a:off x="5419725" y="2624138"/>
            <a:ext cx="312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        A’B’C’        ABC 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AutoShape 127"/>
          <p:cNvSpPr/>
          <p:nvPr/>
        </p:nvSpPr>
        <p:spPr>
          <a:xfrm>
            <a:off x="6858000" y="1476375"/>
            <a:ext cx="128588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28"/>
          <p:cNvSpPr txBox="1"/>
          <p:nvPr/>
        </p:nvSpPr>
        <p:spPr>
          <a:xfrm>
            <a:off x="5334000" y="685800"/>
            <a:ext cx="3810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toán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:Cho hai tam giác ABC v</a:t>
            </a:r>
            <a:r>
              <a:rPr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A’B’C’ với   A = A’; B = B’. Chứng minh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A’B’C’         ABC </a:t>
            </a:r>
            <a:endParaRPr lang="en-US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utoShape 132"/>
          <p:cNvSpPr/>
          <p:nvPr/>
        </p:nvSpPr>
        <p:spPr>
          <a:xfrm>
            <a:off x="8186738" y="1462088"/>
            <a:ext cx="128587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AutoShape 133"/>
          <p:cNvSpPr/>
          <p:nvPr/>
        </p:nvSpPr>
        <p:spPr>
          <a:xfrm>
            <a:off x="6105525" y="2176463"/>
            <a:ext cx="128588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2" name="AutoShape 134"/>
          <p:cNvSpPr/>
          <p:nvPr/>
        </p:nvSpPr>
        <p:spPr>
          <a:xfrm>
            <a:off x="7177088" y="2190750"/>
            <a:ext cx="128587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3" name="Text Box 135"/>
          <p:cNvSpPr txBox="1"/>
          <p:nvPr/>
        </p:nvSpPr>
        <p:spPr>
          <a:xfrm>
            <a:off x="0" y="2428875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8" name="Text Box 140"/>
          <p:cNvSpPr txBox="1"/>
          <p:nvPr/>
        </p:nvSpPr>
        <p:spPr>
          <a:xfrm>
            <a:off x="114300" y="2895600"/>
            <a:ext cx="5257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trên tia AB đoạn AM = A’B’. Qua M kẻ đường thẳng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// BC (N     AC)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0" name="Text Box 142"/>
          <p:cNvSpPr txBox="1"/>
          <p:nvPr/>
        </p:nvSpPr>
        <p:spPr>
          <a:xfrm>
            <a:off x="5410200" y="3343275"/>
            <a:ext cx="3733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A’B’C’         ABC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3" name="Freeform 145"/>
          <p:cNvSpPr/>
          <p:nvPr/>
        </p:nvSpPr>
        <p:spPr>
          <a:xfrm>
            <a:off x="6076950" y="3933825"/>
            <a:ext cx="169863" cy="114300"/>
          </a:xfrm>
          <a:custGeom>
            <a:avLst/>
            <a:gdLst>
              <a:gd name="txL" fmla="*/ 0 w 523"/>
              <a:gd name="txT" fmla="*/ 0 h 213"/>
              <a:gd name="txR" fmla="*/ 523 w 523"/>
              <a:gd name="txB" fmla="*/ 213 h 213"/>
            </a:gdLst>
            <a:ahLst/>
            <a:cxnLst>
              <a:cxn ang="0">
                <a:pos x="51966" y="0"/>
              </a:cxn>
              <a:cxn ang="0">
                <a:pos x="12991" y="21465"/>
              </a:cxn>
              <a:cxn ang="0">
                <a:pos x="6496" y="75127"/>
              </a:cxn>
              <a:cxn ang="0">
                <a:pos x="51966" y="107324"/>
              </a:cxn>
              <a:cxn ang="0">
                <a:pos x="97436" y="32197"/>
              </a:cxn>
              <a:cxn ang="0">
                <a:pos x="116923" y="10732"/>
              </a:cxn>
              <a:cxn ang="0">
                <a:pos x="162393" y="21465"/>
              </a:cxn>
              <a:cxn ang="0">
                <a:pos x="162393" y="75127"/>
              </a:cxn>
              <a:cxn ang="0">
                <a:pos x="129914" y="107324"/>
              </a:cxn>
            </a:cxnLst>
            <a:rect l="txL" t="txT" r="txR" b="txB"/>
            <a:pathLst>
              <a:path w="523" h="213">
                <a:moveTo>
                  <a:pt x="160" y="0"/>
                </a:moveTo>
                <a:cubicBezTo>
                  <a:pt x="140" y="10"/>
                  <a:pt x="63" y="17"/>
                  <a:pt x="40" y="40"/>
                </a:cubicBezTo>
                <a:cubicBezTo>
                  <a:pt x="17" y="63"/>
                  <a:pt x="0" y="113"/>
                  <a:pt x="20" y="140"/>
                </a:cubicBezTo>
                <a:cubicBezTo>
                  <a:pt x="40" y="167"/>
                  <a:pt x="113" y="213"/>
                  <a:pt x="160" y="200"/>
                </a:cubicBezTo>
                <a:cubicBezTo>
                  <a:pt x="207" y="187"/>
                  <a:pt x="267" y="90"/>
                  <a:pt x="300" y="60"/>
                </a:cubicBezTo>
                <a:cubicBezTo>
                  <a:pt x="333" y="30"/>
                  <a:pt x="327" y="23"/>
                  <a:pt x="360" y="20"/>
                </a:cubicBezTo>
                <a:cubicBezTo>
                  <a:pt x="393" y="17"/>
                  <a:pt x="477" y="20"/>
                  <a:pt x="500" y="40"/>
                </a:cubicBezTo>
                <a:cubicBezTo>
                  <a:pt x="523" y="60"/>
                  <a:pt x="517" y="113"/>
                  <a:pt x="500" y="140"/>
                </a:cubicBezTo>
                <a:cubicBezTo>
                  <a:pt x="483" y="167"/>
                  <a:pt x="421" y="188"/>
                  <a:pt x="400" y="200"/>
                </a:cubicBez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194" name="Freeform 146"/>
          <p:cNvSpPr/>
          <p:nvPr/>
        </p:nvSpPr>
        <p:spPr>
          <a:xfrm>
            <a:off x="7472363" y="3505200"/>
            <a:ext cx="169862" cy="114300"/>
          </a:xfrm>
          <a:custGeom>
            <a:avLst/>
            <a:gdLst>
              <a:gd name="txL" fmla="*/ 0 w 523"/>
              <a:gd name="txT" fmla="*/ 0 h 213"/>
              <a:gd name="txR" fmla="*/ 523 w 523"/>
              <a:gd name="txB" fmla="*/ 213 h 213"/>
            </a:gdLst>
            <a:ahLst/>
            <a:cxnLst>
              <a:cxn ang="0">
                <a:pos x="51965" y="0"/>
              </a:cxn>
              <a:cxn ang="0">
                <a:pos x="12991" y="21465"/>
              </a:cxn>
              <a:cxn ang="0">
                <a:pos x="6496" y="75127"/>
              </a:cxn>
              <a:cxn ang="0">
                <a:pos x="51965" y="107324"/>
              </a:cxn>
              <a:cxn ang="0">
                <a:pos x="97435" y="32197"/>
              </a:cxn>
              <a:cxn ang="0">
                <a:pos x="116922" y="10732"/>
              </a:cxn>
              <a:cxn ang="0">
                <a:pos x="162392" y="21465"/>
              </a:cxn>
              <a:cxn ang="0">
                <a:pos x="162392" y="75127"/>
              </a:cxn>
              <a:cxn ang="0">
                <a:pos x="129914" y="107324"/>
              </a:cxn>
            </a:cxnLst>
            <a:rect l="txL" t="txT" r="txR" b="txB"/>
            <a:pathLst>
              <a:path w="523" h="213">
                <a:moveTo>
                  <a:pt x="160" y="0"/>
                </a:moveTo>
                <a:cubicBezTo>
                  <a:pt x="140" y="10"/>
                  <a:pt x="63" y="17"/>
                  <a:pt x="40" y="40"/>
                </a:cubicBezTo>
                <a:cubicBezTo>
                  <a:pt x="17" y="63"/>
                  <a:pt x="0" y="113"/>
                  <a:pt x="20" y="140"/>
                </a:cubicBezTo>
                <a:cubicBezTo>
                  <a:pt x="40" y="167"/>
                  <a:pt x="113" y="213"/>
                  <a:pt x="160" y="200"/>
                </a:cubicBezTo>
                <a:cubicBezTo>
                  <a:pt x="207" y="187"/>
                  <a:pt x="267" y="90"/>
                  <a:pt x="300" y="60"/>
                </a:cubicBezTo>
                <a:cubicBezTo>
                  <a:pt x="333" y="30"/>
                  <a:pt x="327" y="23"/>
                  <a:pt x="360" y="20"/>
                </a:cubicBezTo>
                <a:cubicBezTo>
                  <a:pt x="393" y="17"/>
                  <a:pt x="477" y="20"/>
                  <a:pt x="500" y="40"/>
                </a:cubicBezTo>
                <a:cubicBezTo>
                  <a:pt x="523" y="60"/>
                  <a:pt x="517" y="113"/>
                  <a:pt x="500" y="140"/>
                </a:cubicBezTo>
                <a:cubicBezTo>
                  <a:pt x="483" y="167"/>
                  <a:pt x="421" y="188"/>
                  <a:pt x="400" y="200"/>
                </a:cubicBez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195" name="AutoShape 147"/>
          <p:cNvSpPr/>
          <p:nvPr/>
        </p:nvSpPr>
        <p:spPr>
          <a:xfrm>
            <a:off x="6448425" y="3505200"/>
            <a:ext cx="128588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6" name="AutoShape 148"/>
          <p:cNvSpPr/>
          <p:nvPr/>
        </p:nvSpPr>
        <p:spPr>
          <a:xfrm>
            <a:off x="7824788" y="3505200"/>
            <a:ext cx="128587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7" name="Text Box 149"/>
          <p:cNvSpPr txBox="1"/>
          <p:nvPr/>
        </p:nvSpPr>
        <p:spPr>
          <a:xfrm>
            <a:off x="5305425" y="3752850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AMN         ABC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8" name="AutoShape 150"/>
          <p:cNvSpPr/>
          <p:nvPr/>
        </p:nvSpPr>
        <p:spPr>
          <a:xfrm>
            <a:off x="5419725" y="3919538"/>
            <a:ext cx="128588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9" name="AutoShape 151"/>
          <p:cNvSpPr/>
          <p:nvPr/>
        </p:nvSpPr>
        <p:spPr>
          <a:xfrm>
            <a:off x="6319838" y="3914775"/>
            <a:ext cx="128587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1" name="Text Box 153"/>
          <p:cNvSpPr txBox="1"/>
          <p:nvPr/>
        </p:nvSpPr>
        <p:spPr>
          <a:xfrm>
            <a:off x="6667500" y="3767138"/>
            <a:ext cx="2590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vaø  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AMN =    A’B’C’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2" name="AutoShape 154"/>
          <p:cNvSpPr/>
          <p:nvPr/>
        </p:nvSpPr>
        <p:spPr>
          <a:xfrm>
            <a:off x="7286625" y="3938588"/>
            <a:ext cx="128588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3" name="AutoShape 155"/>
          <p:cNvSpPr/>
          <p:nvPr/>
        </p:nvSpPr>
        <p:spPr>
          <a:xfrm>
            <a:off x="8134350" y="3943350"/>
            <a:ext cx="128588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4" name="Text Box 156"/>
          <p:cNvSpPr txBox="1"/>
          <p:nvPr/>
        </p:nvSpPr>
        <p:spPr>
          <a:xfrm>
            <a:off x="5943600" y="2952750"/>
            <a:ext cx="2590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altLang="en-US" sz="2000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c/m</a:t>
            </a:r>
            <a:endParaRPr lang="en-US" altLang="en-US" sz="2000" u="sng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5" name="Line 157"/>
          <p:cNvSpPr/>
          <p:nvPr/>
        </p:nvSpPr>
        <p:spPr>
          <a:xfrm>
            <a:off x="6553200" y="3667125"/>
            <a:ext cx="19050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06" name="Line 158"/>
          <p:cNvSpPr/>
          <p:nvPr/>
        </p:nvSpPr>
        <p:spPr>
          <a:xfrm>
            <a:off x="5414963" y="4105275"/>
            <a:ext cx="14478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07" name="Line 159"/>
          <p:cNvSpPr/>
          <p:nvPr/>
        </p:nvSpPr>
        <p:spPr>
          <a:xfrm>
            <a:off x="7239000" y="4133850"/>
            <a:ext cx="13716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08" name="Freeform 160"/>
          <p:cNvSpPr/>
          <p:nvPr/>
        </p:nvSpPr>
        <p:spPr>
          <a:xfrm>
            <a:off x="6486525" y="3705225"/>
            <a:ext cx="828675" cy="166688"/>
          </a:xfrm>
          <a:custGeom>
            <a:avLst/>
            <a:gdLst>
              <a:gd name="txL" fmla="*/ 0 w 522"/>
              <a:gd name="txT" fmla="*/ 0 h 105"/>
              <a:gd name="txR" fmla="*/ 522 w 522"/>
              <a:gd name="txB" fmla="*/ 105 h 105"/>
            </a:gdLst>
            <a:ahLst/>
            <a:cxnLst>
              <a:cxn ang="0">
                <a:pos x="0" y="166688"/>
              </a:cxn>
              <a:cxn ang="0">
                <a:pos x="828675" y="0"/>
              </a:cxn>
            </a:cxnLst>
            <a:rect l="txL" t="txT" r="txR" b="txB"/>
            <a:pathLst>
              <a:path w="522" h="105">
                <a:moveTo>
                  <a:pt x="0" y="105"/>
                </a:moveTo>
                <a:lnTo>
                  <a:pt x="522" y="0"/>
                </a:lnTo>
              </a:path>
            </a:pathLst>
          </a:cu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p>
            <a:endParaRPr lang="en-US"/>
          </a:p>
        </p:txBody>
      </p:sp>
      <p:sp>
        <p:nvSpPr>
          <p:cNvPr id="2209" name="Freeform 161"/>
          <p:cNvSpPr/>
          <p:nvPr/>
        </p:nvSpPr>
        <p:spPr>
          <a:xfrm>
            <a:off x="7367588" y="3709988"/>
            <a:ext cx="661987" cy="219075"/>
          </a:xfrm>
          <a:custGeom>
            <a:avLst/>
            <a:gdLst>
              <a:gd name="txL" fmla="*/ 0 w 417"/>
              <a:gd name="txT" fmla="*/ 0 h 138"/>
              <a:gd name="txR" fmla="*/ 417 w 417"/>
              <a:gd name="txB" fmla="*/ 138 h 138"/>
            </a:gdLst>
            <a:ahLst/>
            <a:cxnLst>
              <a:cxn ang="0">
                <a:pos x="0" y="0"/>
              </a:cxn>
              <a:cxn ang="0">
                <a:pos x="661987" y="219075"/>
              </a:cxn>
            </a:cxnLst>
            <a:rect l="txL" t="txT" r="txR" b="txB"/>
            <a:pathLst>
              <a:path w="417" h="138">
                <a:moveTo>
                  <a:pt x="0" y="0"/>
                </a:moveTo>
                <a:lnTo>
                  <a:pt x="417" y="138"/>
                </a:lnTo>
              </a:path>
            </a:pathLst>
          </a:cu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arrow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210" name="Text Box 162"/>
          <p:cNvSpPr txBox="1"/>
          <p:nvPr/>
        </p:nvSpPr>
        <p:spPr>
          <a:xfrm>
            <a:off x="5257800" y="4343400"/>
            <a:ext cx="1371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MN//CB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dựng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1" name="Line 163"/>
          <p:cNvSpPr/>
          <p:nvPr/>
        </p:nvSpPr>
        <p:spPr>
          <a:xfrm>
            <a:off x="5529263" y="4667250"/>
            <a:ext cx="7620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12" name="Line 164"/>
          <p:cNvSpPr/>
          <p:nvPr/>
        </p:nvSpPr>
        <p:spPr>
          <a:xfrm>
            <a:off x="5938838" y="4119563"/>
            <a:ext cx="0" cy="30480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2214" name="Text Box 166"/>
          <p:cNvSpPr txBox="1"/>
          <p:nvPr/>
        </p:nvSpPr>
        <p:spPr>
          <a:xfrm>
            <a:off x="6029325" y="5067300"/>
            <a:ext cx="31146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A’, AM = A’B’,  AMN = B’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(gt)       (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dựng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7" name="Freeform 169"/>
          <p:cNvSpPr/>
          <p:nvPr/>
        </p:nvSpPr>
        <p:spPr>
          <a:xfrm>
            <a:off x="6469063" y="5129213"/>
            <a:ext cx="184150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9444" y="0"/>
              </a:cxn>
              <a:cxn ang="0">
                <a:pos x="184150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218" name="Freeform 170"/>
          <p:cNvSpPr/>
          <p:nvPr/>
        </p:nvSpPr>
        <p:spPr>
          <a:xfrm>
            <a:off x="6092825" y="5129213"/>
            <a:ext cx="184150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9444" y="0"/>
              </a:cxn>
              <a:cxn ang="0">
                <a:pos x="184150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220" name="Freeform 172"/>
          <p:cNvSpPr/>
          <p:nvPr/>
        </p:nvSpPr>
        <p:spPr>
          <a:xfrm>
            <a:off x="8593138" y="5110163"/>
            <a:ext cx="184150" cy="47625"/>
          </a:xfrm>
          <a:custGeom>
            <a:avLst/>
            <a:gdLst>
              <a:gd name="txL" fmla="*/ 0 w 105"/>
              <a:gd name="txT" fmla="*/ 0 h 30"/>
              <a:gd name="txR" fmla="*/ 105 w 105"/>
              <a:gd name="txB" fmla="*/ 30 h 30"/>
            </a:gdLst>
            <a:ahLst/>
            <a:cxnLst>
              <a:cxn ang="0">
                <a:pos x="0" y="47625"/>
              </a:cxn>
              <a:cxn ang="0">
                <a:pos x="89444" y="0"/>
              </a:cxn>
              <a:cxn ang="0">
                <a:pos x="184150" y="42863"/>
              </a:cxn>
            </a:cxnLst>
            <a:rect l="txL" t="txT" r="txR" b="txB"/>
            <a:pathLst>
              <a:path w="105" h="30">
                <a:moveTo>
                  <a:pt x="0" y="30"/>
                </a:moveTo>
                <a:lnTo>
                  <a:pt x="51" y="0"/>
                </a:lnTo>
                <a:lnTo>
                  <a:pt x="105" y="2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221" name="Freeform 173"/>
          <p:cNvSpPr/>
          <p:nvPr/>
        </p:nvSpPr>
        <p:spPr>
          <a:xfrm>
            <a:off x="8016875" y="5072063"/>
            <a:ext cx="336550" cy="73025"/>
          </a:xfrm>
          <a:custGeom>
            <a:avLst/>
            <a:gdLst>
              <a:gd name="txL" fmla="*/ 0 w 192"/>
              <a:gd name="txT" fmla="*/ 0 h 46"/>
              <a:gd name="txR" fmla="*/ 192 w 192"/>
              <a:gd name="txB" fmla="*/ 46 h 46"/>
            </a:gdLst>
            <a:ahLst/>
            <a:cxnLst>
              <a:cxn ang="0">
                <a:pos x="0" y="71438"/>
              </a:cxn>
              <a:cxn ang="0">
                <a:pos x="173534" y="0"/>
              </a:cxn>
              <a:cxn ang="0">
                <a:pos x="336550" y="73025"/>
              </a:cxn>
            </a:cxnLst>
            <a:rect l="txL" t="txT" r="txR" b="txB"/>
            <a:pathLst>
              <a:path w="192" h="46">
                <a:moveTo>
                  <a:pt x="0" y="45"/>
                </a:moveTo>
                <a:lnTo>
                  <a:pt x="99" y="0"/>
                </a:lnTo>
                <a:lnTo>
                  <a:pt x="192" y="46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223" name="Freeform 175"/>
          <p:cNvSpPr/>
          <p:nvPr/>
        </p:nvSpPr>
        <p:spPr>
          <a:xfrm>
            <a:off x="8001000" y="4229100"/>
            <a:ext cx="385763" cy="842963"/>
          </a:xfrm>
          <a:custGeom>
            <a:avLst/>
            <a:gdLst>
              <a:gd name="txL" fmla="*/ 0 w 243"/>
              <a:gd name="txT" fmla="*/ 0 h 531"/>
              <a:gd name="txR" fmla="*/ 243 w 243"/>
              <a:gd name="txB" fmla="*/ 531 h 531"/>
            </a:gdLst>
            <a:ahLst/>
            <a:cxnLst>
              <a:cxn ang="0">
                <a:pos x="0" y="0"/>
              </a:cxn>
              <a:cxn ang="0">
                <a:pos x="385763" y="842963"/>
              </a:cxn>
            </a:cxnLst>
            <a:rect l="txL" t="txT" r="txR" b="txB"/>
            <a:pathLst>
              <a:path w="243" h="531">
                <a:moveTo>
                  <a:pt x="0" y="0"/>
                </a:moveTo>
                <a:lnTo>
                  <a:pt x="243" y="531"/>
                </a:lnTo>
              </a:path>
            </a:pathLst>
          </a:cu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arrow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224" name="Freeform 176"/>
          <p:cNvSpPr/>
          <p:nvPr/>
        </p:nvSpPr>
        <p:spPr>
          <a:xfrm>
            <a:off x="7286625" y="4224338"/>
            <a:ext cx="619125" cy="876300"/>
          </a:xfrm>
          <a:custGeom>
            <a:avLst/>
            <a:gdLst>
              <a:gd name="txL" fmla="*/ 0 w 390"/>
              <a:gd name="txT" fmla="*/ 0 h 552"/>
              <a:gd name="txR" fmla="*/ 390 w 390"/>
              <a:gd name="txB" fmla="*/ 552 h 552"/>
            </a:gdLst>
            <a:ahLst/>
            <a:cxnLst>
              <a:cxn ang="0">
                <a:pos x="0" y="876300"/>
              </a:cxn>
              <a:cxn ang="0">
                <a:pos x="619125" y="0"/>
              </a:cxn>
            </a:cxnLst>
            <a:rect l="txL" t="txT" r="txR" b="txB"/>
            <a:pathLst>
              <a:path w="390" h="552">
                <a:moveTo>
                  <a:pt x="0" y="552"/>
                </a:moveTo>
                <a:lnTo>
                  <a:pt x="390" y="0"/>
                </a:lnTo>
              </a:path>
            </a:pathLst>
          </a:cu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p>
            <a:endParaRPr lang="en-US"/>
          </a:p>
        </p:txBody>
      </p:sp>
      <p:sp>
        <p:nvSpPr>
          <p:cNvPr id="2225" name="Line 177"/>
          <p:cNvSpPr/>
          <p:nvPr/>
        </p:nvSpPr>
        <p:spPr>
          <a:xfrm flipV="1">
            <a:off x="6305550" y="4224338"/>
            <a:ext cx="1447800" cy="83820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2227" name="Line 179"/>
          <p:cNvSpPr/>
          <p:nvPr/>
        </p:nvSpPr>
        <p:spPr>
          <a:xfrm>
            <a:off x="6105525" y="5348288"/>
            <a:ext cx="5334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28" name="Line 180"/>
          <p:cNvSpPr/>
          <p:nvPr/>
        </p:nvSpPr>
        <p:spPr>
          <a:xfrm>
            <a:off x="6867525" y="5348288"/>
            <a:ext cx="8382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29" name="Line 181"/>
          <p:cNvSpPr/>
          <p:nvPr/>
        </p:nvSpPr>
        <p:spPr>
          <a:xfrm>
            <a:off x="8010525" y="5348288"/>
            <a:ext cx="6858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7" name="Group 223"/>
          <p:cNvGrpSpPr/>
          <p:nvPr/>
        </p:nvGrpSpPr>
        <p:grpSpPr>
          <a:xfrm>
            <a:off x="200025" y="6072188"/>
            <a:ext cx="5105400" cy="396875"/>
            <a:chOff x="144" y="3744"/>
            <a:chExt cx="3216" cy="250"/>
          </a:xfrm>
        </p:grpSpPr>
        <p:sp>
          <p:nvSpPr>
            <p:cNvPr id="2150" name="Text Box 189"/>
            <p:cNvSpPr txBox="1"/>
            <p:nvPr/>
          </p:nvSpPr>
          <p:spPr>
            <a:xfrm>
              <a:off x="144" y="3744"/>
              <a:ext cx="321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Từø (1) v</a:t>
              </a:r>
              <a:r>
                <a: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(2) suy ra     A’B’C’        ABC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1" name="Freeform 195"/>
            <p:cNvSpPr/>
            <p:nvPr/>
          </p:nvSpPr>
          <p:spPr>
            <a:xfrm>
              <a:off x="2229" y="3858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52" name="AutoShape 201"/>
            <p:cNvSpPr/>
            <p:nvPr/>
          </p:nvSpPr>
          <p:spPr>
            <a:xfrm>
              <a:off x="2400" y="3849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3" name="AutoShape 202"/>
            <p:cNvSpPr/>
            <p:nvPr/>
          </p:nvSpPr>
          <p:spPr>
            <a:xfrm>
              <a:off x="1584" y="3846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" name="Group 215"/>
          <p:cNvGrpSpPr/>
          <p:nvPr/>
        </p:nvGrpSpPr>
        <p:grpSpPr>
          <a:xfrm>
            <a:off x="57150" y="3638550"/>
            <a:ext cx="5181600" cy="396875"/>
            <a:chOff x="2463" y="3927"/>
            <a:chExt cx="3264" cy="250"/>
          </a:xfrm>
        </p:grpSpPr>
        <p:sp>
          <p:nvSpPr>
            <p:cNvPr id="2146" name="AutoShape 192"/>
            <p:cNvSpPr/>
            <p:nvPr/>
          </p:nvSpPr>
          <p:spPr>
            <a:xfrm>
              <a:off x="4167" y="4041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7" name="AutoShape 193"/>
            <p:cNvSpPr/>
            <p:nvPr/>
          </p:nvSpPr>
          <p:spPr>
            <a:xfrm>
              <a:off x="4887" y="4035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8" name="Freeform 196"/>
            <p:cNvSpPr/>
            <p:nvPr/>
          </p:nvSpPr>
          <p:spPr>
            <a:xfrm>
              <a:off x="4710" y="4041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49" name="Text Box 214"/>
            <p:cNvSpPr txBox="1"/>
            <p:nvPr/>
          </p:nvSpPr>
          <p:spPr>
            <a:xfrm>
              <a:off x="2463" y="3927"/>
              <a:ext cx="326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 MN // BC </a:t>
              </a:r>
              <a:r>
                <a:rPr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 ta có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AMN         ABC (1)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" name="Group 224"/>
          <p:cNvGrpSpPr/>
          <p:nvPr/>
        </p:nvGrpSpPr>
        <p:grpSpPr>
          <a:xfrm>
            <a:off x="7391400" y="5410200"/>
            <a:ext cx="1752600" cy="1212850"/>
            <a:chOff x="4656" y="3330"/>
            <a:chExt cx="1104" cy="764"/>
          </a:xfrm>
        </p:grpSpPr>
        <p:sp>
          <p:nvSpPr>
            <p:cNvPr id="2137" name="Freeform 171"/>
            <p:cNvSpPr/>
            <p:nvPr/>
          </p:nvSpPr>
          <p:spPr>
            <a:xfrm>
              <a:off x="5523" y="3765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38" name="Text Box 178"/>
            <p:cNvSpPr txBox="1"/>
            <p:nvPr/>
          </p:nvSpPr>
          <p:spPr>
            <a:xfrm>
              <a:off x="4656" y="3726"/>
              <a:ext cx="110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AMN = B, B = B’</a:t>
              </a:r>
              <a:endPara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altLang="x-non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vị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  (gt)</a:t>
              </a:r>
              <a:endPara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9" name="Freeform 182"/>
            <p:cNvSpPr/>
            <p:nvPr/>
          </p:nvSpPr>
          <p:spPr>
            <a:xfrm>
              <a:off x="4761" y="3726"/>
              <a:ext cx="212" cy="46"/>
            </a:xfrm>
            <a:custGeom>
              <a:avLst/>
              <a:gdLst>
                <a:gd name="txL" fmla="*/ 0 w 192"/>
                <a:gd name="txT" fmla="*/ 0 h 46"/>
                <a:gd name="txR" fmla="*/ 192 w 192"/>
                <a:gd name="txB" fmla="*/ 46 h 46"/>
              </a:gdLst>
              <a:ahLst/>
              <a:cxnLst>
                <a:cxn ang="0">
                  <a:pos x="0" y="45"/>
                </a:cxn>
                <a:cxn ang="0">
                  <a:pos x="109" y="0"/>
                </a:cxn>
                <a:cxn ang="0">
                  <a:pos x="212" y="46"/>
                </a:cxn>
              </a:cxnLst>
              <a:rect l="txL" t="txT" r="txR" b="txB"/>
              <a:pathLst>
                <a:path w="192" h="46">
                  <a:moveTo>
                    <a:pt x="0" y="45"/>
                  </a:moveTo>
                  <a:lnTo>
                    <a:pt x="99" y="0"/>
                  </a:lnTo>
                  <a:lnTo>
                    <a:pt x="192" y="46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40" name="Freeform 183"/>
            <p:cNvSpPr/>
            <p:nvPr/>
          </p:nvSpPr>
          <p:spPr>
            <a:xfrm>
              <a:off x="5289" y="3753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41" name="Freeform 184"/>
            <p:cNvSpPr/>
            <p:nvPr/>
          </p:nvSpPr>
          <p:spPr>
            <a:xfrm>
              <a:off x="5142" y="3753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42" name="Line 187"/>
            <p:cNvSpPr/>
            <p:nvPr/>
          </p:nvSpPr>
          <p:spPr>
            <a:xfrm flipH="1">
              <a:off x="5040" y="3339"/>
              <a:ext cx="192" cy="43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arrow" w="med" len="med"/>
              <a:tailEnd type="none" w="med" len="med"/>
            </a:ln>
          </p:spPr>
        </p:sp>
        <p:sp>
          <p:nvSpPr>
            <p:cNvPr id="2143" name="Freeform 188"/>
            <p:cNvSpPr/>
            <p:nvPr/>
          </p:nvSpPr>
          <p:spPr>
            <a:xfrm>
              <a:off x="5262" y="3330"/>
              <a:ext cx="183" cy="429"/>
            </a:xfrm>
            <a:custGeom>
              <a:avLst/>
              <a:gdLst>
                <a:gd name="txL" fmla="*/ 0 w 183"/>
                <a:gd name="txT" fmla="*/ 0 h 429"/>
                <a:gd name="txR" fmla="*/ 183 w 183"/>
                <a:gd name="txB" fmla="*/ 429 h 429"/>
              </a:gdLst>
              <a:ahLst/>
              <a:cxnLst>
                <a:cxn ang="0">
                  <a:pos x="0" y="0"/>
                </a:cxn>
                <a:cxn ang="0">
                  <a:pos x="183" y="429"/>
                </a:cxn>
              </a:cxnLst>
              <a:rect l="txL" t="txT" r="txR" b="txB"/>
              <a:pathLst>
                <a:path w="183" h="429">
                  <a:moveTo>
                    <a:pt x="0" y="0"/>
                  </a:moveTo>
                  <a:lnTo>
                    <a:pt x="183" y="429"/>
                  </a:lnTo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44" name="Line 185"/>
            <p:cNvSpPr/>
            <p:nvPr/>
          </p:nvSpPr>
          <p:spPr>
            <a:xfrm>
              <a:off x="4773" y="3897"/>
              <a:ext cx="48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45" name="Line 186"/>
            <p:cNvSpPr/>
            <p:nvPr/>
          </p:nvSpPr>
          <p:spPr>
            <a:xfrm>
              <a:off x="5346" y="3897"/>
              <a:ext cx="24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0" name="Group 218"/>
          <p:cNvGrpSpPr/>
          <p:nvPr/>
        </p:nvGrpSpPr>
        <p:grpSpPr>
          <a:xfrm>
            <a:off x="123825" y="4067175"/>
            <a:ext cx="4572000" cy="701675"/>
            <a:chOff x="144" y="2558"/>
            <a:chExt cx="2880" cy="442"/>
          </a:xfrm>
        </p:grpSpPr>
        <p:sp>
          <p:nvSpPr>
            <p:cNvPr id="2132" name="AutoShape 197"/>
            <p:cNvSpPr/>
            <p:nvPr/>
          </p:nvSpPr>
          <p:spPr>
            <a:xfrm>
              <a:off x="1236" y="2646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3" name="AutoShape 198"/>
            <p:cNvSpPr/>
            <p:nvPr/>
          </p:nvSpPr>
          <p:spPr>
            <a:xfrm>
              <a:off x="489" y="2655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4" name="Freeform 205"/>
            <p:cNvSpPr/>
            <p:nvPr/>
          </p:nvSpPr>
          <p:spPr>
            <a:xfrm>
              <a:off x="216" y="2763"/>
              <a:ext cx="96" cy="40"/>
            </a:xfrm>
            <a:custGeom>
              <a:avLst/>
              <a:gdLst>
                <a:gd name="txL" fmla="*/ 0 w 96"/>
                <a:gd name="txT" fmla="*/ 0 h 40"/>
                <a:gd name="txR" fmla="*/ 96 w 96"/>
                <a:gd name="txB" fmla="*/ 40 h 40"/>
              </a:gdLst>
              <a:ahLst/>
              <a:cxnLst>
                <a:cxn ang="0">
                  <a:pos x="0" y="39"/>
                </a:cxn>
                <a:cxn ang="0">
                  <a:pos x="51" y="0"/>
                </a:cxn>
                <a:cxn ang="0">
                  <a:pos x="96" y="40"/>
                </a:cxn>
              </a:cxnLst>
              <a:rect l="txL" t="txT" r="txR" b="txB"/>
              <a:pathLst>
                <a:path w="96" h="40">
                  <a:moveTo>
                    <a:pt x="0" y="39"/>
                  </a:moveTo>
                  <a:lnTo>
                    <a:pt x="51" y="0"/>
                  </a:lnTo>
                  <a:lnTo>
                    <a:pt x="96" y="40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35" name="Freeform 206"/>
            <p:cNvSpPr/>
            <p:nvPr/>
          </p:nvSpPr>
          <p:spPr>
            <a:xfrm>
              <a:off x="498" y="2775"/>
              <a:ext cx="96" cy="40"/>
            </a:xfrm>
            <a:custGeom>
              <a:avLst/>
              <a:gdLst>
                <a:gd name="txL" fmla="*/ 0 w 96"/>
                <a:gd name="txT" fmla="*/ 0 h 40"/>
                <a:gd name="txR" fmla="*/ 96 w 96"/>
                <a:gd name="txB" fmla="*/ 40 h 40"/>
              </a:gdLst>
              <a:ahLst/>
              <a:cxnLst>
                <a:cxn ang="0">
                  <a:pos x="0" y="39"/>
                </a:cxn>
                <a:cxn ang="0">
                  <a:pos x="51" y="0"/>
                </a:cxn>
                <a:cxn ang="0">
                  <a:pos x="96" y="40"/>
                </a:cxn>
              </a:cxnLst>
              <a:rect l="txL" t="txT" r="txR" b="txB"/>
              <a:pathLst>
                <a:path w="96" h="40">
                  <a:moveTo>
                    <a:pt x="0" y="39"/>
                  </a:moveTo>
                  <a:lnTo>
                    <a:pt x="51" y="0"/>
                  </a:lnTo>
                  <a:lnTo>
                    <a:pt x="96" y="40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36" name="Text Box 216"/>
            <p:cNvSpPr txBox="1"/>
            <p:nvPr/>
          </p:nvSpPr>
          <p:spPr>
            <a:xfrm>
              <a:off x="144" y="2558"/>
              <a:ext cx="2880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    AMN v</a:t>
              </a:r>
              <a:r>
                <a: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A’B’C’ có:  </a:t>
              </a:r>
              <a:endPara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= A’ (gt); AM = A’B’ (cách dựng)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1" name="Group 228"/>
          <p:cNvGrpSpPr/>
          <p:nvPr/>
        </p:nvGrpSpPr>
        <p:grpSpPr>
          <a:xfrm>
            <a:off x="85725" y="5586413"/>
            <a:ext cx="4191000" cy="396875"/>
            <a:chOff x="54" y="3519"/>
            <a:chExt cx="2640" cy="250"/>
          </a:xfrm>
        </p:grpSpPr>
        <p:sp>
          <p:nvSpPr>
            <p:cNvPr id="2129" name="AutoShape 199"/>
            <p:cNvSpPr/>
            <p:nvPr/>
          </p:nvSpPr>
          <p:spPr>
            <a:xfrm>
              <a:off x="390" y="3615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0" name="AutoShape 200"/>
            <p:cNvSpPr/>
            <p:nvPr/>
          </p:nvSpPr>
          <p:spPr>
            <a:xfrm>
              <a:off x="1188" y="3615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1" name="Text Box 221"/>
            <p:cNvSpPr txBox="1"/>
            <p:nvPr/>
          </p:nvSpPr>
          <p:spPr>
            <a:xfrm>
              <a:off x="54" y="3519"/>
              <a:ext cx="26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 typeface="Symbol" panose="05050102010706020507" pitchFamily="18" charset="2"/>
                <a:buChar char="Þ"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A’B’C’ =     AMN (g.c.g) (2)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273" name="Freeform 225"/>
          <p:cNvSpPr/>
          <p:nvPr/>
        </p:nvSpPr>
        <p:spPr>
          <a:xfrm>
            <a:off x="7905750" y="1447800"/>
            <a:ext cx="169863" cy="114300"/>
          </a:xfrm>
          <a:custGeom>
            <a:avLst/>
            <a:gdLst>
              <a:gd name="txL" fmla="*/ 0 w 523"/>
              <a:gd name="txT" fmla="*/ 0 h 213"/>
              <a:gd name="txR" fmla="*/ 523 w 523"/>
              <a:gd name="txB" fmla="*/ 213 h 213"/>
            </a:gdLst>
            <a:ahLst/>
            <a:cxnLst>
              <a:cxn ang="0">
                <a:pos x="51966" y="0"/>
              </a:cxn>
              <a:cxn ang="0">
                <a:pos x="12991" y="21465"/>
              </a:cxn>
              <a:cxn ang="0">
                <a:pos x="6496" y="75127"/>
              </a:cxn>
              <a:cxn ang="0">
                <a:pos x="51966" y="107324"/>
              </a:cxn>
              <a:cxn ang="0">
                <a:pos x="97436" y="32197"/>
              </a:cxn>
              <a:cxn ang="0">
                <a:pos x="116923" y="10732"/>
              </a:cxn>
              <a:cxn ang="0">
                <a:pos x="162393" y="21465"/>
              </a:cxn>
              <a:cxn ang="0">
                <a:pos x="162393" y="75127"/>
              </a:cxn>
              <a:cxn ang="0">
                <a:pos x="129914" y="107324"/>
              </a:cxn>
            </a:cxnLst>
            <a:rect l="txL" t="txT" r="txR" b="txB"/>
            <a:pathLst>
              <a:path w="523" h="213">
                <a:moveTo>
                  <a:pt x="160" y="0"/>
                </a:moveTo>
                <a:cubicBezTo>
                  <a:pt x="140" y="10"/>
                  <a:pt x="63" y="17"/>
                  <a:pt x="40" y="40"/>
                </a:cubicBezTo>
                <a:cubicBezTo>
                  <a:pt x="17" y="63"/>
                  <a:pt x="0" y="113"/>
                  <a:pt x="20" y="140"/>
                </a:cubicBezTo>
                <a:cubicBezTo>
                  <a:pt x="40" y="167"/>
                  <a:pt x="113" y="213"/>
                  <a:pt x="160" y="200"/>
                </a:cubicBezTo>
                <a:cubicBezTo>
                  <a:pt x="207" y="187"/>
                  <a:pt x="267" y="90"/>
                  <a:pt x="300" y="60"/>
                </a:cubicBezTo>
                <a:cubicBezTo>
                  <a:pt x="333" y="30"/>
                  <a:pt x="327" y="23"/>
                  <a:pt x="360" y="20"/>
                </a:cubicBezTo>
                <a:cubicBezTo>
                  <a:pt x="393" y="17"/>
                  <a:pt x="477" y="20"/>
                  <a:pt x="500" y="40"/>
                </a:cubicBezTo>
                <a:cubicBezTo>
                  <a:pt x="523" y="60"/>
                  <a:pt x="517" y="113"/>
                  <a:pt x="500" y="140"/>
                </a:cubicBezTo>
                <a:cubicBezTo>
                  <a:pt x="483" y="167"/>
                  <a:pt x="421" y="188"/>
                  <a:pt x="400" y="200"/>
                </a:cubicBez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22" name="Group 227"/>
          <p:cNvGrpSpPr/>
          <p:nvPr/>
        </p:nvGrpSpPr>
        <p:grpSpPr>
          <a:xfrm>
            <a:off x="133350" y="4833938"/>
            <a:ext cx="4343400" cy="701675"/>
            <a:chOff x="84" y="3045"/>
            <a:chExt cx="2736" cy="442"/>
          </a:xfrm>
        </p:grpSpPr>
        <p:sp>
          <p:nvSpPr>
            <p:cNvPr id="2122" name="Freeform 203"/>
            <p:cNvSpPr/>
            <p:nvPr/>
          </p:nvSpPr>
          <p:spPr>
            <a:xfrm>
              <a:off x="2205" y="3060"/>
              <a:ext cx="96" cy="40"/>
            </a:xfrm>
            <a:custGeom>
              <a:avLst/>
              <a:gdLst>
                <a:gd name="txL" fmla="*/ 0 w 96"/>
                <a:gd name="txT" fmla="*/ 0 h 40"/>
                <a:gd name="txR" fmla="*/ 96 w 96"/>
                <a:gd name="txB" fmla="*/ 40 h 40"/>
              </a:gdLst>
              <a:ahLst/>
              <a:cxnLst>
                <a:cxn ang="0">
                  <a:pos x="0" y="39"/>
                </a:cxn>
                <a:cxn ang="0">
                  <a:pos x="51" y="0"/>
                </a:cxn>
                <a:cxn ang="0">
                  <a:pos x="96" y="40"/>
                </a:cxn>
              </a:cxnLst>
              <a:rect l="txL" t="txT" r="txR" b="txB"/>
              <a:pathLst>
                <a:path w="96" h="40">
                  <a:moveTo>
                    <a:pt x="0" y="39"/>
                  </a:moveTo>
                  <a:lnTo>
                    <a:pt x="51" y="0"/>
                  </a:lnTo>
                  <a:lnTo>
                    <a:pt x="96" y="40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23" name="Freeform 204"/>
            <p:cNvSpPr/>
            <p:nvPr/>
          </p:nvSpPr>
          <p:spPr>
            <a:xfrm>
              <a:off x="927" y="3066"/>
              <a:ext cx="96" cy="40"/>
            </a:xfrm>
            <a:custGeom>
              <a:avLst/>
              <a:gdLst>
                <a:gd name="txL" fmla="*/ 0 w 96"/>
                <a:gd name="txT" fmla="*/ 0 h 40"/>
                <a:gd name="txR" fmla="*/ 96 w 96"/>
                <a:gd name="txB" fmla="*/ 40 h 40"/>
              </a:gdLst>
              <a:ahLst/>
              <a:cxnLst>
                <a:cxn ang="0">
                  <a:pos x="0" y="39"/>
                </a:cxn>
                <a:cxn ang="0">
                  <a:pos x="51" y="0"/>
                </a:cxn>
                <a:cxn ang="0">
                  <a:pos x="96" y="40"/>
                </a:cxn>
              </a:cxnLst>
              <a:rect l="txL" t="txT" r="txR" b="txB"/>
              <a:pathLst>
                <a:path w="96" h="40">
                  <a:moveTo>
                    <a:pt x="0" y="39"/>
                  </a:moveTo>
                  <a:lnTo>
                    <a:pt x="51" y="0"/>
                  </a:lnTo>
                  <a:lnTo>
                    <a:pt x="96" y="40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24" name="Freeform 207"/>
            <p:cNvSpPr/>
            <p:nvPr/>
          </p:nvSpPr>
          <p:spPr>
            <a:xfrm>
              <a:off x="1920" y="3069"/>
              <a:ext cx="96" cy="40"/>
            </a:xfrm>
            <a:custGeom>
              <a:avLst/>
              <a:gdLst>
                <a:gd name="txL" fmla="*/ 0 w 96"/>
                <a:gd name="txT" fmla="*/ 0 h 40"/>
                <a:gd name="txR" fmla="*/ 96 w 96"/>
                <a:gd name="txB" fmla="*/ 40 h 40"/>
              </a:gdLst>
              <a:ahLst/>
              <a:cxnLst>
                <a:cxn ang="0">
                  <a:pos x="0" y="39"/>
                </a:cxn>
                <a:cxn ang="0">
                  <a:pos x="51" y="0"/>
                </a:cxn>
                <a:cxn ang="0">
                  <a:pos x="96" y="40"/>
                </a:cxn>
              </a:cxnLst>
              <a:rect l="txL" t="txT" r="txR" b="txB"/>
              <a:pathLst>
                <a:path w="96" h="40">
                  <a:moveTo>
                    <a:pt x="0" y="39"/>
                  </a:moveTo>
                  <a:lnTo>
                    <a:pt x="51" y="0"/>
                  </a:lnTo>
                  <a:lnTo>
                    <a:pt x="96" y="40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25" name="Freeform 210"/>
            <p:cNvSpPr/>
            <p:nvPr/>
          </p:nvSpPr>
          <p:spPr>
            <a:xfrm>
              <a:off x="978" y="3255"/>
              <a:ext cx="96" cy="40"/>
            </a:xfrm>
            <a:custGeom>
              <a:avLst/>
              <a:gdLst>
                <a:gd name="txL" fmla="*/ 0 w 96"/>
                <a:gd name="txT" fmla="*/ 0 h 40"/>
                <a:gd name="txR" fmla="*/ 96 w 96"/>
                <a:gd name="txB" fmla="*/ 40 h 40"/>
              </a:gdLst>
              <a:ahLst/>
              <a:cxnLst>
                <a:cxn ang="0">
                  <a:pos x="0" y="39"/>
                </a:cxn>
                <a:cxn ang="0">
                  <a:pos x="51" y="0"/>
                </a:cxn>
                <a:cxn ang="0">
                  <a:pos x="96" y="40"/>
                </a:cxn>
              </a:cxnLst>
              <a:rect l="txL" t="txT" r="txR" b="txB"/>
              <a:pathLst>
                <a:path w="96" h="40">
                  <a:moveTo>
                    <a:pt x="0" y="39"/>
                  </a:moveTo>
                  <a:lnTo>
                    <a:pt x="51" y="0"/>
                  </a:lnTo>
                  <a:lnTo>
                    <a:pt x="96" y="40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26" name="Freeform 211"/>
            <p:cNvSpPr/>
            <p:nvPr/>
          </p:nvSpPr>
          <p:spPr>
            <a:xfrm>
              <a:off x="498" y="3252"/>
              <a:ext cx="270" cy="45"/>
            </a:xfrm>
            <a:custGeom>
              <a:avLst/>
              <a:gdLst>
                <a:gd name="txL" fmla="*/ 0 w 270"/>
                <a:gd name="txT" fmla="*/ 0 h 45"/>
                <a:gd name="txR" fmla="*/ 270 w 270"/>
                <a:gd name="txB" fmla="*/ 45 h 45"/>
              </a:gdLst>
              <a:ahLst/>
              <a:cxnLst>
                <a:cxn ang="0">
                  <a:pos x="0" y="36"/>
                </a:cxn>
                <a:cxn ang="0">
                  <a:pos x="144" y="0"/>
                </a:cxn>
                <a:cxn ang="0">
                  <a:pos x="270" y="45"/>
                </a:cxn>
              </a:cxnLst>
              <a:rect l="txL" t="txT" r="txR" b="txB"/>
              <a:pathLst>
                <a:path w="270" h="45">
                  <a:moveTo>
                    <a:pt x="0" y="36"/>
                  </a:moveTo>
                  <a:lnTo>
                    <a:pt x="144" y="0"/>
                  </a:lnTo>
                  <a:lnTo>
                    <a:pt x="270" y="45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127" name="Text Box 219"/>
            <p:cNvSpPr txBox="1"/>
            <p:nvPr/>
          </p:nvSpPr>
          <p:spPr>
            <a:xfrm>
              <a:off x="84" y="3045"/>
              <a:ext cx="273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AMN = B (</a:t>
              </a:r>
              <a:r>
                <a:rPr lang="vi-VN" altLang="x-none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vị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vaø B = B’ (gt) </a:t>
              </a:r>
              <a:endPara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nêân AMN = B’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28" name="Freeform 226"/>
            <p:cNvSpPr/>
            <p:nvPr/>
          </p:nvSpPr>
          <p:spPr>
            <a:xfrm>
              <a:off x="484" y="3045"/>
              <a:ext cx="238" cy="54"/>
            </a:xfrm>
            <a:custGeom>
              <a:avLst/>
              <a:gdLst>
                <a:gd name="txL" fmla="*/ 0 w 238"/>
                <a:gd name="txT" fmla="*/ 0 h 54"/>
                <a:gd name="txR" fmla="*/ 238 w 238"/>
                <a:gd name="txB" fmla="*/ 54 h 54"/>
              </a:gdLst>
              <a:ahLst/>
              <a:cxnLst>
                <a:cxn ang="0">
                  <a:pos x="0" y="54"/>
                </a:cxn>
                <a:cxn ang="0">
                  <a:pos x="119" y="0"/>
                </a:cxn>
                <a:cxn ang="0">
                  <a:pos x="238" y="54"/>
                </a:cxn>
              </a:cxnLst>
              <a:rect l="txL" t="txT" r="txR" b="txB"/>
              <a:pathLst>
                <a:path w="238" h="54">
                  <a:moveTo>
                    <a:pt x="0" y="54"/>
                  </a:moveTo>
                  <a:lnTo>
                    <a:pt x="119" y="0"/>
                  </a:lnTo>
                  <a:lnTo>
                    <a:pt x="238" y="54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aphicFrame>
        <p:nvGraphicFramePr>
          <p:cNvPr id="2277" name="Object 229"/>
          <p:cNvGraphicFramePr>
            <a:graphicFrameLocks noChangeAspect="1"/>
          </p:cNvGraphicFramePr>
          <p:nvPr/>
        </p:nvGraphicFramePr>
        <p:xfrm>
          <a:off x="2971800" y="32766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27000" imgH="127000" progId="Equation.DSMT4">
                  <p:embed/>
                </p:oleObj>
              </mc:Choice>
              <mc:Fallback>
                <p:oleObj name="" r:id="rId2" imgW="127000" imgH="1270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1800" y="3276600"/>
                        <a:ext cx="228600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1" name="Rectangle 23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7: TRƯỜNG HỢP ĐỒNG DẠNG THỨ BA</a:t>
            </a:r>
            <a:endParaRPr lang="vi-VN" altLang="en-US" sz="20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21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" fill="hold"/>
                                        <p:tgtEl>
                                          <p:spTgt spid="20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8555E-6 L -0.20782 -0.0591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5"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8" dur="5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3.52601E-6 L -0.2092 -0.06451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4" dur="20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  <p:bldP spid="2067" grpId="0"/>
      <p:bldP spid="2070" grpId="0" animBg="1"/>
      <p:bldP spid="2073" grpId="0" animBg="1"/>
      <p:bldP spid="2116" grpId="0"/>
      <p:bldP spid="2117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2182" grpId="0" animBg="1"/>
      <p:bldP spid="2188" grpId="0"/>
      <p:bldP spid="2190" grpId="0"/>
      <p:bldP spid="2195" grpId="0" animBg="1"/>
      <p:bldP spid="2196" grpId="0" animBg="1"/>
      <p:bldP spid="2197" grpId="0"/>
      <p:bldP spid="2198" grpId="0" animBg="1"/>
      <p:bldP spid="2199" grpId="0" animBg="1"/>
      <p:bldP spid="2201" grpId="0"/>
      <p:bldP spid="2202" grpId="0" animBg="1"/>
      <p:bldP spid="2203" grpId="0" animBg="1"/>
      <p:bldP spid="2204" grpId="0"/>
      <p:bldP spid="2210" grpId="0"/>
      <p:bldP spid="22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Group 50"/>
          <p:cNvGrpSpPr/>
          <p:nvPr/>
        </p:nvGrpSpPr>
        <p:grpSpPr>
          <a:xfrm>
            <a:off x="228600" y="685800"/>
            <a:ext cx="8658225" cy="1438275"/>
            <a:chOff x="144" y="432"/>
            <a:chExt cx="5454" cy="906"/>
          </a:xfrm>
        </p:grpSpPr>
        <p:sp>
          <p:nvSpPr>
            <p:cNvPr id="3082" name="Text Box 4"/>
            <p:cNvSpPr txBox="1"/>
            <p:nvPr/>
          </p:nvSpPr>
          <p:spPr>
            <a:xfrm>
              <a:off x="144" y="432"/>
              <a:ext cx="10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u="sng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Định lí:</a:t>
              </a:r>
              <a:endParaRPr lang="en-US" altLang="en-US" sz="2000" b="1" u="sng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83" name="Freeform 5"/>
            <p:cNvSpPr/>
            <p:nvPr/>
          </p:nvSpPr>
          <p:spPr>
            <a:xfrm>
              <a:off x="2052" y="1044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084" name="AutoShape 6"/>
            <p:cNvSpPr/>
            <p:nvPr/>
          </p:nvSpPr>
          <p:spPr>
            <a:xfrm>
              <a:off x="1410" y="1038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85" name="AutoShape 7"/>
            <p:cNvSpPr/>
            <p:nvPr/>
          </p:nvSpPr>
          <p:spPr>
            <a:xfrm>
              <a:off x="2214" y="1038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86" name="Freeform 8"/>
            <p:cNvSpPr/>
            <p:nvPr/>
          </p:nvSpPr>
          <p:spPr>
            <a:xfrm>
              <a:off x="1719" y="759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087" name="Freeform 9"/>
            <p:cNvSpPr/>
            <p:nvPr/>
          </p:nvSpPr>
          <p:spPr>
            <a:xfrm>
              <a:off x="1437" y="759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088" name="Freeform 10"/>
            <p:cNvSpPr/>
            <p:nvPr/>
          </p:nvSpPr>
          <p:spPr>
            <a:xfrm>
              <a:off x="2253" y="756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089" name="Freeform 11"/>
            <p:cNvSpPr/>
            <p:nvPr/>
          </p:nvSpPr>
          <p:spPr>
            <a:xfrm>
              <a:off x="1968" y="756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090" name="Freeform 12"/>
            <p:cNvSpPr/>
            <p:nvPr/>
          </p:nvSpPr>
          <p:spPr>
            <a:xfrm>
              <a:off x="1290" y="564"/>
              <a:ext cx="5" cy="562"/>
            </a:xfrm>
            <a:custGeom>
              <a:avLst/>
              <a:gdLst>
                <a:gd name="txL" fmla="*/ 0 w 5"/>
                <a:gd name="txT" fmla="*/ 0 h 562"/>
                <a:gd name="txR" fmla="*/ 5 w 5"/>
                <a:gd name="txB" fmla="*/ 562 h 562"/>
              </a:gdLst>
              <a:ahLst/>
              <a:cxnLst>
                <a:cxn ang="0">
                  <a:pos x="0" y="0"/>
                </a:cxn>
                <a:cxn ang="0">
                  <a:pos x="5" y="562"/>
                </a:cxn>
              </a:cxnLst>
              <a:rect l="txL" t="txT" r="txR" b="txB"/>
              <a:pathLst>
                <a:path w="5" h="562">
                  <a:moveTo>
                    <a:pt x="0" y="0"/>
                  </a:moveTo>
                  <a:lnTo>
                    <a:pt x="5" y="56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091" name="Line 13"/>
            <p:cNvSpPr/>
            <p:nvPr/>
          </p:nvSpPr>
          <p:spPr>
            <a:xfrm>
              <a:off x="870" y="933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92" name="Text Box 14"/>
            <p:cNvSpPr txBox="1"/>
            <p:nvPr/>
          </p:nvSpPr>
          <p:spPr>
            <a:xfrm>
              <a:off x="960" y="528"/>
              <a:ext cx="22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GT      ABC v</a:t>
              </a:r>
              <a:r>
                <a: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A’B’C’có: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3" name="Text Box 15"/>
            <p:cNvSpPr txBox="1"/>
            <p:nvPr/>
          </p:nvSpPr>
          <p:spPr>
            <a:xfrm>
              <a:off x="1368" y="720"/>
              <a:ext cx="17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= A’; B = B’  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4" name="Text Box 16"/>
            <p:cNvSpPr txBox="1"/>
            <p:nvPr/>
          </p:nvSpPr>
          <p:spPr>
            <a:xfrm>
              <a:off x="939" y="942"/>
              <a:ext cx="196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KL        A’B’C’        ABC 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5" name="AutoShape 17"/>
            <p:cNvSpPr/>
            <p:nvPr/>
          </p:nvSpPr>
          <p:spPr>
            <a:xfrm>
              <a:off x="1356" y="630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6" name="AutoShape 18"/>
            <p:cNvSpPr/>
            <p:nvPr/>
          </p:nvSpPr>
          <p:spPr>
            <a:xfrm>
              <a:off x="2031" y="639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097" name="Group 38"/>
            <p:cNvGrpSpPr/>
            <p:nvPr/>
          </p:nvGrpSpPr>
          <p:grpSpPr>
            <a:xfrm>
              <a:off x="3168" y="432"/>
              <a:ext cx="2430" cy="906"/>
              <a:chOff x="3120" y="531"/>
              <a:chExt cx="2430" cy="906"/>
            </a:xfrm>
          </p:grpSpPr>
          <p:sp>
            <p:nvSpPr>
              <p:cNvPr id="3098" name="AutoShape 20"/>
              <p:cNvSpPr/>
              <p:nvPr/>
            </p:nvSpPr>
            <p:spPr>
              <a:xfrm>
                <a:off x="3291" y="700"/>
                <a:ext cx="1056" cy="555"/>
              </a:xfrm>
              <a:prstGeom prst="triangle">
                <a:avLst>
                  <a:gd name="adj" fmla="val 26991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99" name="Text Box 21"/>
              <p:cNvSpPr txBox="1"/>
              <p:nvPr/>
            </p:nvSpPr>
            <p:spPr>
              <a:xfrm>
                <a:off x="3477" y="531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00" name="Text Box 22"/>
              <p:cNvSpPr txBox="1"/>
              <p:nvPr/>
            </p:nvSpPr>
            <p:spPr>
              <a:xfrm>
                <a:off x="3120" y="1207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01" name="Text Box 23"/>
              <p:cNvSpPr txBox="1"/>
              <p:nvPr/>
            </p:nvSpPr>
            <p:spPr>
              <a:xfrm>
                <a:off x="4239" y="122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02" name="Freeform 24"/>
              <p:cNvSpPr/>
              <p:nvPr/>
            </p:nvSpPr>
            <p:spPr>
              <a:xfrm>
                <a:off x="3339" y="1196"/>
                <a:ext cx="53" cy="59"/>
              </a:xfrm>
              <a:custGeom>
                <a:avLst/>
                <a:gdLst>
                  <a:gd name="txL" fmla="*/ 0 w 53"/>
                  <a:gd name="txT" fmla="*/ 0 h 96"/>
                  <a:gd name="txR" fmla="*/ 53 w 53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45" y="18"/>
                  </a:cxn>
                  <a:cxn ang="0">
                    <a:pos x="48" y="59"/>
                  </a:cxn>
                </a:cxnLst>
                <a:rect l="txL" t="txT" r="txR" b="txB"/>
                <a:pathLst>
                  <a:path w="53" h="96">
                    <a:moveTo>
                      <a:pt x="0" y="0"/>
                    </a:moveTo>
                    <a:cubicBezTo>
                      <a:pt x="8" y="5"/>
                      <a:pt x="37" y="14"/>
                      <a:pt x="45" y="30"/>
                    </a:cubicBezTo>
                    <a:cubicBezTo>
                      <a:pt x="53" y="46"/>
                      <a:pt x="48" y="82"/>
                      <a:pt x="48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3" name="Freeform 25"/>
              <p:cNvSpPr/>
              <p:nvPr/>
            </p:nvSpPr>
            <p:spPr>
              <a:xfrm>
                <a:off x="3339" y="1171"/>
                <a:ext cx="90" cy="82"/>
              </a:xfrm>
              <a:custGeom>
                <a:avLst/>
                <a:gdLst>
                  <a:gd name="txL" fmla="*/ 0 w 90"/>
                  <a:gd name="txT" fmla="*/ 0 h 135"/>
                  <a:gd name="txR" fmla="*/ 90 w 90"/>
                  <a:gd name="txB" fmla="*/ 135 h 135"/>
                </a:gdLst>
                <a:ahLst/>
                <a:cxnLst>
                  <a:cxn ang="0">
                    <a:pos x="0" y="0"/>
                  </a:cxn>
                  <a:cxn ang="0">
                    <a:pos x="69" y="31"/>
                  </a:cxn>
                  <a:cxn ang="0">
                    <a:pos x="90" y="82"/>
                  </a:cxn>
                </a:cxnLst>
                <a:rect l="txL" t="txT" r="txR" b="txB"/>
                <a:pathLst>
                  <a:path w="90" h="135">
                    <a:moveTo>
                      <a:pt x="0" y="0"/>
                    </a:moveTo>
                    <a:cubicBezTo>
                      <a:pt x="11" y="5"/>
                      <a:pt x="54" y="29"/>
                      <a:pt x="69" y="51"/>
                    </a:cubicBezTo>
                    <a:cubicBezTo>
                      <a:pt x="84" y="73"/>
                      <a:pt x="86" y="118"/>
                      <a:pt x="90" y="13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4" name="Freeform 26"/>
              <p:cNvSpPr/>
              <p:nvPr/>
            </p:nvSpPr>
            <p:spPr>
              <a:xfrm>
                <a:off x="3540" y="769"/>
                <a:ext cx="144" cy="19"/>
              </a:xfrm>
              <a:custGeom>
                <a:avLst/>
                <a:gdLst>
                  <a:gd name="txL" fmla="*/ 0 w 144"/>
                  <a:gd name="txT" fmla="*/ 0 h 30"/>
                  <a:gd name="txR" fmla="*/ 144 w 144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69" y="19"/>
                  </a:cxn>
                  <a:cxn ang="0">
                    <a:pos x="144" y="0"/>
                  </a:cxn>
                </a:cxnLst>
                <a:rect l="txL" t="txT" r="txR" b="txB"/>
                <a:pathLst>
                  <a:path w="144" h="30">
                    <a:moveTo>
                      <a:pt x="0" y="0"/>
                    </a:moveTo>
                    <a:cubicBezTo>
                      <a:pt x="11" y="5"/>
                      <a:pt x="45" y="30"/>
                      <a:pt x="69" y="30"/>
                    </a:cubicBezTo>
                    <a:cubicBezTo>
                      <a:pt x="93" y="30"/>
                      <a:pt x="128" y="6"/>
                      <a:pt x="14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3105" name="Group 28"/>
              <p:cNvGrpSpPr/>
              <p:nvPr/>
            </p:nvGrpSpPr>
            <p:grpSpPr>
              <a:xfrm>
                <a:off x="4587" y="875"/>
                <a:ext cx="720" cy="380"/>
                <a:chOff x="3828" y="1344"/>
                <a:chExt cx="720" cy="624"/>
              </a:xfrm>
            </p:grpSpPr>
            <p:sp>
              <p:nvSpPr>
                <p:cNvPr id="3112" name="AutoShape 29"/>
                <p:cNvSpPr/>
                <p:nvPr/>
              </p:nvSpPr>
              <p:spPr>
                <a:xfrm>
                  <a:off x="3828" y="1344"/>
                  <a:ext cx="720" cy="624"/>
                </a:xfrm>
                <a:prstGeom prst="triangle">
                  <a:avLst>
                    <a:gd name="adj" fmla="val 26991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13" name="Freeform 30"/>
                <p:cNvSpPr/>
                <p:nvPr/>
              </p:nvSpPr>
              <p:spPr>
                <a:xfrm>
                  <a:off x="4032" y="1344"/>
                  <a:ext cx="342" cy="420"/>
                </a:xfrm>
                <a:custGeom>
                  <a:avLst/>
                  <a:gdLst>
                    <a:gd name="txL" fmla="*/ 0 w 342"/>
                    <a:gd name="txT" fmla="*/ 0 h 420"/>
                    <a:gd name="txR" fmla="*/ 342 w 342"/>
                    <a:gd name="txB" fmla="*/ 420 h 420"/>
                  </a:gdLst>
                  <a:ahLst/>
                  <a:cxnLst>
                    <a:cxn ang="0">
                      <a:pos x="0" y="0"/>
                    </a:cxn>
                    <a:cxn ang="0">
                      <a:pos x="342" y="420"/>
                    </a:cxn>
                  </a:cxnLst>
                  <a:rect l="txL" t="txT" r="txR" b="txB"/>
                  <a:pathLst>
                    <a:path w="342" h="420">
                      <a:moveTo>
                        <a:pt x="0" y="0"/>
                      </a:moveTo>
                      <a:lnTo>
                        <a:pt x="342" y="42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3114" name="Line 31"/>
                <p:cNvSpPr/>
                <p:nvPr/>
              </p:nvSpPr>
              <p:spPr>
                <a:xfrm>
                  <a:off x="3840" y="1968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106" name="Text Box 32"/>
              <p:cNvSpPr txBox="1"/>
              <p:nvPr/>
            </p:nvSpPr>
            <p:spPr>
              <a:xfrm>
                <a:off x="4443" y="122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07" name="Text Box 33"/>
              <p:cNvSpPr txBox="1"/>
              <p:nvPr/>
            </p:nvSpPr>
            <p:spPr>
              <a:xfrm>
                <a:off x="4686" y="712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08" name="Freeform 34"/>
              <p:cNvSpPr/>
              <p:nvPr/>
            </p:nvSpPr>
            <p:spPr>
              <a:xfrm>
                <a:off x="4626" y="1200"/>
                <a:ext cx="53" cy="58"/>
              </a:xfrm>
              <a:custGeom>
                <a:avLst/>
                <a:gdLst>
                  <a:gd name="txL" fmla="*/ 0 w 53"/>
                  <a:gd name="txT" fmla="*/ 0 h 96"/>
                  <a:gd name="txR" fmla="*/ 53 w 53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45" y="18"/>
                  </a:cxn>
                  <a:cxn ang="0">
                    <a:pos x="48" y="58"/>
                  </a:cxn>
                </a:cxnLst>
                <a:rect l="txL" t="txT" r="txR" b="txB"/>
                <a:pathLst>
                  <a:path w="53" h="96">
                    <a:moveTo>
                      <a:pt x="0" y="0"/>
                    </a:moveTo>
                    <a:cubicBezTo>
                      <a:pt x="8" y="5"/>
                      <a:pt x="37" y="14"/>
                      <a:pt x="45" y="30"/>
                    </a:cubicBezTo>
                    <a:cubicBezTo>
                      <a:pt x="53" y="46"/>
                      <a:pt x="48" y="82"/>
                      <a:pt x="48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9" name="Freeform 35"/>
              <p:cNvSpPr/>
              <p:nvPr/>
            </p:nvSpPr>
            <p:spPr>
              <a:xfrm>
                <a:off x="4626" y="1174"/>
                <a:ext cx="90" cy="83"/>
              </a:xfrm>
              <a:custGeom>
                <a:avLst/>
                <a:gdLst>
                  <a:gd name="txL" fmla="*/ 0 w 90"/>
                  <a:gd name="txT" fmla="*/ 0 h 135"/>
                  <a:gd name="txR" fmla="*/ 90 w 90"/>
                  <a:gd name="txB" fmla="*/ 135 h 135"/>
                </a:gdLst>
                <a:ahLst/>
                <a:cxnLst>
                  <a:cxn ang="0">
                    <a:pos x="0" y="0"/>
                  </a:cxn>
                  <a:cxn ang="0">
                    <a:pos x="69" y="31"/>
                  </a:cxn>
                  <a:cxn ang="0">
                    <a:pos x="90" y="83"/>
                  </a:cxn>
                </a:cxnLst>
                <a:rect l="txL" t="txT" r="txR" b="txB"/>
                <a:pathLst>
                  <a:path w="90" h="135">
                    <a:moveTo>
                      <a:pt x="0" y="0"/>
                    </a:moveTo>
                    <a:cubicBezTo>
                      <a:pt x="11" y="5"/>
                      <a:pt x="54" y="29"/>
                      <a:pt x="69" y="51"/>
                    </a:cubicBezTo>
                    <a:cubicBezTo>
                      <a:pt x="84" y="73"/>
                      <a:pt x="86" y="118"/>
                      <a:pt x="90" y="13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0" name="Freeform 36"/>
              <p:cNvSpPr/>
              <p:nvPr/>
            </p:nvSpPr>
            <p:spPr>
              <a:xfrm>
                <a:off x="4740" y="939"/>
                <a:ext cx="144" cy="19"/>
              </a:xfrm>
              <a:custGeom>
                <a:avLst/>
                <a:gdLst>
                  <a:gd name="txL" fmla="*/ 0 w 144"/>
                  <a:gd name="txT" fmla="*/ 0 h 30"/>
                  <a:gd name="txR" fmla="*/ 144 w 144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69" y="19"/>
                  </a:cxn>
                  <a:cxn ang="0">
                    <a:pos x="144" y="0"/>
                  </a:cxn>
                </a:cxnLst>
                <a:rect l="txL" t="txT" r="txR" b="txB"/>
                <a:pathLst>
                  <a:path w="144" h="30">
                    <a:moveTo>
                      <a:pt x="0" y="0"/>
                    </a:moveTo>
                    <a:cubicBezTo>
                      <a:pt x="11" y="5"/>
                      <a:pt x="45" y="30"/>
                      <a:pt x="69" y="30"/>
                    </a:cubicBezTo>
                    <a:cubicBezTo>
                      <a:pt x="93" y="30"/>
                      <a:pt x="128" y="6"/>
                      <a:pt x="14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1" name="Text Box 37"/>
              <p:cNvSpPr txBox="1"/>
              <p:nvPr/>
            </p:nvSpPr>
            <p:spPr>
              <a:xfrm>
                <a:off x="5214" y="1220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6183" name="Text Box 39"/>
          <p:cNvSpPr txBox="1"/>
          <p:nvPr/>
        </p:nvSpPr>
        <p:spPr>
          <a:xfrm>
            <a:off x="304800" y="1981200"/>
            <a:ext cx="46482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phát biểu nội dung định l</a:t>
            </a:r>
            <a:r>
              <a:rPr lang="en-US" alt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alt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altLang="en-US" sz="24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4" name="AutoShape 40"/>
          <p:cNvSpPr/>
          <p:nvPr/>
        </p:nvSpPr>
        <p:spPr>
          <a:xfrm>
            <a:off x="1252538" y="2324100"/>
            <a:ext cx="7620000" cy="1752600"/>
          </a:xfrm>
          <a:prstGeom prst="cloudCallout">
            <a:avLst>
              <a:gd name="adj1" fmla="val -32125"/>
              <a:gd name="adj2" fmla="val 129167"/>
            </a:avLst>
          </a:prstGeom>
          <a:noFill/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hai góc của tam giác n</a:t>
            </a:r>
            <a:r>
              <a:rPr lang="vi-VN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lần lượt bằng hai góc của tam giác kia thì hai tam giác đó đồng dạng với nhau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/>
          <p:nvPr/>
        </p:nvSpPr>
        <p:spPr>
          <a:xfrm>
            <a:off x="304800" y="5410200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Áp dụng:</a:t>
            </a:r>
            <a:endParaRPr lang="en-US" altLang="en-US" sz="2000" b="1" u="sng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9"/>
          <p:cNvGrpSpPr/>
          <p:nvPr/>
        </p:nvGrpSpPr>
        <p:grpSpPr>
          <a:xfrm>
            <a:off x="2133600" y="5638800"/>
            <a:ext cx="1066800" cy="381000"/>
            <a:chOff x="1344" y="3552"/>
            <a:chExt cx="672" cy="240"/>
          </a:xfrm>
        </p:grpSpPr>
        <p:sp>
          <p:nvSpPr>
            <p:cNvPr id="3080" name="AutoShape 43">
              <a:hlinkClick r:id="rId1" action="ppaction://hlinksldjump"/>
            </p:cNvPr>
            <p:cNvSpPr/>
            <p:nvPr/>
          </p:nvSpPr>
          <p:spPr>
            <a:xfrm>
              <a:off x="1344" y="3552"/>
              <a:ext cx="288" cy="240"/>
            </a:xfrm>
            <a:prstGeom prst="actionButtonForwardNex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81" name="AutoShape 46"/>
            <p:cNvSpPr/>
            <p:nvPr/>
          </p:nvSpPr>
          <p:spPr>
            <a:xfrm>
              <a:off x="1728" y="3552"/>
              <a:ext cx="288" cy="240"/>
            </a:xfrm>
            <a:prstGeom prst="notchedRightArrow">
              <a:avLst>
                <a:gd name="adj1" fmla="val 50000"/>
                <a:gd name="adj2" fmla="val 3000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  <a:endPara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079" name="Rectangle 5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7: TRƯỜNG HỢP ĐỒNG DẠNG THỨ BA</a:t>
            </a:r>
            <a:endParaRPr lang="vi-VN" altLang="en-US" sz="20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3" grpId="0" animBg="1"/>
      <p:bldP spid="6183" grpId="1" animBg="1"/>
      <p:bldP spid="6184" grpId="0" animBg="1"/>
      <p:bldP spid="6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"/>
          <p:cNvGrpSpPr/>
          <p:nvPr/>
        </p:nvGrpSpPr>
        <p:grpSpPr>
          <a:xfrm>
            <a:off x="6629400" y="3581400"/>
            <a:ext cx="2209800" cy="1560513"/>
            <a:chOff x="4224" y="2016"/>
            <a:chExt cx="1392" cy="983"/>
          </a:xfrm>
        </p:grpSpPr>
        <p:sp>
          <p:nvSpPr>
            <p:cNvPr id="4192" name="AutoShape 5"/>
            <p:cNvSpPr/>
            <p:nvPr/>
          </p:nvSpPr>
          <p:spPr>
            <a:xfrm rot="6595477">
              <a:off x="4428" y="1811"/>
              <a:ext cx="983" cy="1392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193" name="Group 6"/>
            <p:cNvGrpSpPr/>
            <p:nvPr/>
          </p:nvGrpSpPr>
          <p:grpSpPr>
            <a:xfrm>
              <a:off x="4839" y="2139"/>
              <a:ext cx="99" cy="78"/>
              <a:chOff x="4839" y="2379"/>
              <a:chExt cx="99" cy="78"/>
            </a:xfrm>
          </p:grpSpPr>
          <p:sp>
            <p:nvSpPr>
              <p:cNvPr id="4198" name="Line 7"/>
              <p:cNvSpPr/>
              <p:nvPr/>
            </p:nvSpPr>
            <p:spPr>
              <a:xfrm flipH="1">
                <a:off x="4839" y="2379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9" name="Line 8"/>
              <p:cNvSpPr/>
              <p:nvPr/>
            </p:nvSpPr>
            <p:spPr>
              <a:xfrm flipH="1">
                <a:off x="4890" y="2409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200" name="Line 9"/>
              <p:cNvSpPr/>
              <p:nvPr/>
            </p:nvSpPr>
            <p:spPr>
              <a:xfrm flipH="1">
                <a:off x="4866" y="2391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194" name="Group 10"/>
            <p:cNvGrpSpPr/>
            <p:nvPr/>
          </p:nvGrpSpPr>
          <p:grpSpPr>
            <a:xfrm rot="-2348996">
              <a:off x="4752" y="2697"/>
              <a:ext cx="99" cy="78"/>
              <a:chOff x="4839" y="2379"/>
              <a:chExt cx="99" cy="78"/>
            </a:xfrm>
          </p:grpSpPr>
          <p:sp>
            <p:nvSpPr>
              <p:cNvPr id="4195" name="Line 11"/>
              <p:cNvSpPr/>
              <p:nvPr/>
            </p:nvSpPr>
            <p:spPr>
              <a:xfrm flipH="1">
                <a:off x="4839" y="2379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6" name="Line 12"/>
              <p:cNvSpPr/>
              <p:nvPr/>
            </p:nvSpPr>
            <p:spPr>
              <a:xfrm flipH="1">
                <a:off x="4890" y="2409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7" name="Line 13"/>
              <p:cNvSpPr/>
              <p:nvPr/>
            </p:nvSpPr>
            <p:spPr>
              <a:xfrm flipH="1">
                <a:off x="4866" y="2391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086" name="Text Box 14"/>
          <p:cNvSpPr txBox="1"/>
          <p:nvPr/>
        </p:nvSpPr>
        <p:spPr>
          <a:xfrm>
            <a:off x="7467600" y="46482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7" name="Text Box 15"/>
          <p:cNvSpPr txBox="1"/>
          <p:nvPr/>
        </p:nvSpPr>
        <p:spPr>
          <a:xfrm>
            <a:off x="6786563" y="337185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alt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1800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8" name="Text Box 16"/>
          <p:cNvSpPr txBox="1"/>
          <p:nvPr/>
        </p:nvSpPr>
        <p:spPr>
          <a:xfrm>
            <a:off x="8710613" y="4471988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9" name="Text Box 17"/>
          <p:cNvSpPr txBox="1"/>
          <p:nvPr/>
        </p:nvSpPr>
        <p:spPr>
          <a:xfrm>
            <a:off x="6096000" y="4448175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0" name="Text Box 18"/>
          <p:cNvSpPr txBox="1"/>
          <p:nvPr/>
        </p:nvSpPr>
        <p:spPr>
          <a:xfrm>
            <a:off x="6629400" y="28194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3805238" y="3286125"/>
            <a:ext cx="2438400" cy="1905000"/>
            <a:chOff x="1920" y="1728"/>
            <a:chExt cx="1536" cy="1200"/>
          </a:xfrm>
        </p:grpSpPr>
        <p:sp>
          <p:nvSpPr>
            <p:cNvPr id="4180" name="AutoShape 20"/>
            <p:cNvSpPr/>
            <p:nvPr/>
          </p:nvSpPr>
          <p:spPr>
            <a:xfrm>
              <a:off x="2112" y="1968"/>
              <a:ext cx="1104" cy="72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181" name="Group 21"/>
            <p:cNvGrpSpPr/>
            <p:nvPr/>
          </p:nvGrpSpPr>
          <p:grpSpPr>
            <a:xfrm>
              <a:off x="2352" y="2301"/>
              <a:ext cx="69" cy="69"/>
              <a:chOff x="2361" y="2523"/>
              <a:chExt cx="69" cy="69"/>
            </a:xfrm>
          </p:grpSpPr>
          <p:sp>
            <p:nvSpPr>
              <p:cNvPr id="4190" name="Line 22"/>
              <p:cNvSpPr/>
              <p:nvPr/>
            </p:nvSpPr>
            <p:spPr>
              <a:xfrm>
                <a:off x="2382" y="2523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1" name="Line 23"/>
              <p:cNvSpPr/>
              <p:nvPr/>
            </p:nvSpPr>
            <p:spPr>
              <a:xfrm>
                <a:off x="2361" y="2544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182" name="Group 24"/>
            <p:cNvGrpSpPr/>
            <p:nvPr/>
          </p:nvGrpSpPr>
          <p:grpSpPr>
            <a:xfrm flipH="1">
              <a:off x="2901" y="2304"/>
              <a:ext cx="84" cy="57"/>
              <a:chOff x="2361" y="2523"/>
              <a:chExt cx="69" cy="69"/>
            </a:xfrm>
          </p:grpSpPr>
          <p:sp>
            <p:nvSpPr>
              <p:cNvPr id="4188" name="Line 25"/>
              <p:cNvSpPr/>
              <p:nvPr/>
            </p:nvSpPr>
            <p:spPr>
              <a:xfrm>
                <a:off x="2382" y="2523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9" name="Line 26"/>
              <p:cNvSpPr/>
              <p:nvPr/>
            </p:nvSpPr>
            <p:spPr>
              <a:xfrm>
                <a:off x="2361" y="2544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183" name="Text Box 27"/>
            <p:cNvSpPr txBox="1"/>
            <p:nvPr/>
          </p:nvSpPr>
          <p:spPr>
            <a:xfrm>
              <a:off x="2517" y="2055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r>
                <a:rPr lang="en-US" altLang="en-US" sz="1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84" name="Text Box 28"/>
            <p:cNvSpPr txBox="1"/>
            <p:nvPr/>
          </p:nvSpPr>
          <p:spPr>
            <a:xfrm>
              <a:off x="2496" y="264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85" name="Text Box 29"/>
            <p:cNvSpPr txBox="1"/>
            <p:nvPr/>
          </p:nvSpPr>
          <p:spPr>
            <a:xfrm>
              <a:off x="3168" y="2544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86" name="Text Box 30"/>
            <p:cNvSpPr txBox="1"/>
            <p:nvPr/>
          </p:nvSpPr>
          <p:spPr>
            <a:xfrm>
              <a:off x="1920" y="2544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87" name="Text Box 31"/>
            <p:cNvSpPr txBox="1"/>
            <p:nvPr/>
          </p:nvSpPr>
          <p:spPr>
            <a:xfrm>
              <a:off x="2544" y="1728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1047750" y="2843213"/>
            <a:ext cx="1647825" cy="2085975"/>
            <a:chOff x="564" y="1623"/>
            <a:chExt cx="1038" cy="1314"/>
          </a:xfrm>
        </p:grpSpPr>
        <p:sp>
          <p:nvSpPr>
            <p:cNvPr id="4172" name="AutoShape 33"/>
            <p:cNvSpPr/>
            <p:nvPr/>
          </p:nvSpPr>
          <p:spPr>
            <a:xfrm>
              <a:off x="768" y="1872"/>
              <a:ext cx="576" cy="816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73" name="Line 34"/>
            <p:cNvSpPr/>
            <p:nvPr/>
          </p:nvSpPr>
          <p:spPr>
            <a:xfrm>
              <a:off x="864" y="2304"/>
              <a:ext cx="48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74" name="Line 35"/>
            <p:cNvSpPr/>
            <p:nvPr/>
          </p:nvSpPr>
          <p:spPr>
            <a:xfrm flipH="1">
              <a:off x="1191" y="2292"/>
              <a:ext cx="48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75" name="Text Box 36"/>
            <p:cNvSpPr txBox="1"/>
            <p:nvPr/>
          </p:nvSpPr>
          <p:spPr>
            <a:xfrm>
              <a:off x="915" y="2049"/>
              <a:ext cx="432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en-US" altLang="en-US" sz="1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76" name="Text Box 37"/>
            <p:cNvSpPr txBox="1"/>
            <p:nvPr/>
          </p:nvSpPr>
          <p:spPr>
            <a:xfrm>
              <a:off x="921" y="2649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77" name="Text Box 38"/>
            <p:cNvSpPr txBox="1"/>
            <p:nvPr/>
          </p:nvSpPr>
          <p:spPr>
            <a:xfrm>
              <a:off x="936" y="1623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78" name="Text Box 39"/>
            <p:cNvSpPr txBox="1"/>
            <p:nvPr/>
          </p:nvSpPr>
          <p:spPr>
            <a:xfrm>
              <a:off x="1314" y="2541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79" name="Text Box 40"/>
            <p:cNvSpPr txBox="1"/>
            <p:nvPr/>
          </p:nvSpPr>
          <p:spPr>
            <a:xfrm>
              <a:off x="564" y="2541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862013" y="4838700"/>
            <a:ext cx="2667000" cy="1905000"/>
            <a:chOff x="384" y="3024"/>
            <a:chExt cx="1680" cy="1200"/>
          </a:xfrm>
        </p:grpSpPr>
        <p:sp>
          <p:nvSpPr>
            <p:cNvPr id="4165" name="Freeform 42"/>
            <p:cNvSpPr/>
            <p:nvPr/>
          </p:nvSpPr>
          <p:spPr>
            <a:xfrm>
              <a:off x="624" y="3264"/>
              <a:ext cx="1104" cy="720"/>
            </a:xfrm>
            <a:custGeom>
              <a:avLst/>
              <a:gdLst>
                <a:gd name="txL" fmla="*/ 0 w 1104"/>
                <a:gd name="txT" fmla="*/ 0 h 720"/>
                <a:gd name="txR" fmla="*/ 1104 w 1104"/>
                <a:gd name="txB" fmla="*/ 720 h 720"/>
              </a:gdLst>
              <a:ahLst/>
              <a:cxnLst>
                <a:cxn ang="0">
                  <a:pos x="384" y="0"/>
                </a:cxn>
                <a:cxn ang="0">
                  <a:pos x="0" y="720"/>
                </a:cxn>
                <a:cxn ang="0">
                  <a:pos x="1104" y="720"/>
                </a:cxn>
                <a:cxn ang="0">
                  <a:pos x="384" y="0"/>
                </a:cxn>
              </a:cxnLst>
              <a:rect l="txL" t="txT" r="txR" b="txB"/>
              <a:pathLst>
                <a:path w="1104" h="720">
                  <a:moveTo>
                    <a:pt x="384" y="0"/>
                  </a:moveTo>
                  <a:lnTo>
                    <a:pt x="0" y="720"/>
                  </a:lnTo>
                  <a:lnTo>
                    <a:pt x="1104" y="720"/>
                  </a:lnTo>
                  <a:lnTo>
                    <a:pt x="38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66" name="Text Box 43"/>
            <p:cNvSpPr txBox="1"/>
            <p:nvPr/>
          </p:nvSpPr>
          <p:spPr>
            <a:xfrm>
              <a:off x="960" y="393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  <a:endPara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7" name="Text Box 44"/>
            <p:cNvSpPr txBox="1"/>
            <p:nvPr/>
          </p:nvSpPr>
          <p:spPr>
            <a:xfrm>
              <a:off x="873" y="3336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r>
                <a:rPr lang="en-US" altLang="en-US" sz="1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8" name="Text Box 45"/>
            <p:cNvSpPr txBox="1"/>
            <p:nvPr/>
          </p:nvSpPr>
          <p:spPr>
            <a:xfrm>
              <a:off x="639" y="3789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altLang="en-US" sz="1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9" name="Text Box 46"/>
            <p:cNvSpPr txBox="1"/>
            <p:nvPr/>
          </p:nvSpPr>
          <p:spPr>
            <a:xfrm>
              <a:off x="384" y="379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70" name="Text Box 47"/>
            <p:cNvSpPr txBox="1"/>
            <p:nvPr/>
          </p:nvSpPr>
          <p:spPr>
            <a:xfrm>
              <a:off x="1728" y="379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71" name="Text Box 48"/>
            <p:cNvSpPr txBox="1"/>
            <p:nvPr/>
          </p:nvSpPr>
          <p:spPr>
            <a:xfrm>
              <a:off x="912" y="3024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3671888" y="4953000"/>
            <a:ext cx="2581275" cy="1905000"/>
            <a:chOff x="2217" y="3024"/>
            <a:chExt cx="1626" cy="1200"/>
          </a:xfrm>
        </p:grpSpPr>
        <p:sp>
          <p:nvSpPr>
            <p:cNvPr id="4158" name="Freeform 50"/>
            <p:cNvSpPr/>
            <p:nvPr/>
          </p:nvSpPr>
          <p:spPr>
            <a:xfrm>
              <a:off x="2448" y="3264"/>
              <a:ext cx="1104" cy="720"/>
            </a:xfrm>
            <a:custGeom>
              <a:avLst/>
              <a:gdLst>
                <a:gd name="txL" fmla="*/ 0 w 1104"/>
                <a:gd name="txT" fmla="*/ 0 h 720"/>
                <a:gd name="txR" fmla="*/ 1104 w 1104"/>
                <a:gd name="txB" fmla="*/ 720 h 720"/>
              </a:gdLst>
              <a:ahLst/>
              <a:cxnLst>
                <a:cxn ang="0">
                  <a:pos x="384" y="0"/>
                </a:cxn>
                <a:cxn ang="0">
                  <a:pos x="0" y="720"/>
                </a:cxn>
                <a:cxn ang="0">
                  <a:pos x="1104" y="720"/>
                </a:cxn>
                <a:cxn ang="0">
                  <a:pos x="384" y="0"/>
                </a:cxn>
              </a:cxnLst>
              <a:rect l="txL" t="txT" r="txR" b="txB"/>
              <a:pathLst>
                <a:path w="1104" h="720">
                  <a:moveTo>
                    <a:pt x="384" y="0"/>
                  </a:moveTo>
                  <a:lnTo>
                    <a:pt x="0" y="720"/>
                  </a:lnTo>
                  <a:lnTo>
                    <a:pt x="1104" y="720"/>
                  </a:lnTo>
                  <a:lnTo>
                    <a:pt x="38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59" name="Text Box 51"/>
            <p:cNvSpPr txBox="1"/>
            <p:nvPr/>
          </p:nvSpPr>
          <p:spPr>
            <a:xfrm>
              <a:off x="2832" y="393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e)</a:t>
              </a:r>
              <a:endPara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0" name="Text Box 52"/>
            <p:cNvSpPr txBox="1"/>
            <p:nvPr/>
          </p:nvSpPr>
          <p:spPr>
            <a:xfrm>
              <a:off x="2466" y="3783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altLang="en-US" sz="1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1" name="Text Box 53"/>
            <p:cNvSpPr txBox="1"/>
            <p:nvPr/>
          </p:nvSpPr>
          <p:spPr>
            <a:xfrm>
              <a:off x="3159" y="3783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lang="en-US" altLang="en-US" sz="1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2" name="Text Box 54"/>
            <p:cNvSpPr txBox="1"/>
            <p:nvPr/>
          </p:nvSpPr>
          <p:spPr>
            <a:xfrm>
              <a:off x="2736" y="3024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D’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3" name="Text Box 55"/>
            <p:cNvSpPr txBox="1"/>
            <p:nvPr/>
          </p:nvSpPr>
          <p:spPr>
            <a:xfrm>
              <a:off x="3507" y="382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F’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4" name="Text Box 56"/>
            <p:cNvSpPr txBox="1"/>
            <p:nvPr/>
          </p:nvSpPr>
          <p:spPr>
            <a:xfrm>
              <a:off x="2217" y="3813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E’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6572250" y="4902200"/>
            <a:ext cx="2800350" cy="1962150"/>
            <a:chOff x="3918" y="2988"/>
            <a:chExt cx="1764" cy="1236"/>
          </a:xfrm>
        </p:grpSpPr>
        <p:sp>
          <p:nvSpPr>
            <p:cNvPr id="4151" name="Freeform 58"/>
            <p:cNvSpPr/>
            <p:nvPr/>
          </p:nvSpPr>
          <p:spPr>
            <a:xfrm>
              <a:off x="4176" y="3216"/>
              <a:ext cx="1104" cy="768"/>
            </a:xfrm>
            <a:custGeom>
              <a:avLst/>
              <a:gdLst>
                <a:gd name="txL" fmla="*/ 0 w 1104"/>
                <a:gd name="txT" fmla="*/ 0 h 768"/>
                <a:gd name="txR" fmla="*/ 1104 w 1104"/>
                <a:gd name="txB" fmla="*/ 768 h 768"/>
              </a:gdLst>
              <a:ahLst/>
              <a:cxnLst>
                <a:cxn ang="0">
                  <a:pos x="336" y="0"/>
                </a:cxn>
                <a:cxn ang="0">
                  <a:pos x="0" y="768"/>
                </a:cxn>
                <a:cxn ang="0">
                  <a:pos x="1104" y="768"/>
                </a:cxn>
                <a:cxn ang="0">
                  <a:pos x="336" y="0"/>
                </a:cxn>
              </a:cxnLst>
              <a:rect l="txL" t="txT" r="txR" b="txB"/>
              <a:pathLst>
                <a:path w="1104" h="768">
                  <a:moveTo>
                    <a:pt x="336" y="0"/>
                  </a:moveTo>
                  <a:lnTo>
                    <a:pt x="0" y="768"/>
                  </a:lnTo>
                  <a:lnTo>
                    <a:pt x="1104" y="768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52" name="Text Box 59"/>
            <p:cNvSpPr txBox="1"/>
            <p:nvPr/>
          </p:nvSpPr>
          <p:spPr>
            <a:xfrm>
              <a:off x="4560" y="393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f)</a:t>
              </a:r>
              <a:endPara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53" name="Text Box 60"/>
            <p:cNvSpPr txBox="1"/>
            <p:nvPr/>
          </p:nvSpPr>
          <p:spPr>
            <a:xfrm>
              <a:off x="4890" y="3789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lang="en-US" altLang="en-US" sz="1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54" name="Text Box 61"/>
            <p:cNvSpPr txBox="1"/>
            <p:nvPr/>
          </p:nvSpPr>
          <p:spPr>
            <a:xfrm>
              <a:off x="4197" y="3783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</a:t>
              </a:r>
              <a:r>
                <a:rPr lang="en-US" altLang="en-US" sz="1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55" name="Text Box 62"/>
            <p:cNvSpPr txBox="1"/>
            <p:nvPr/>
          </p:nvSpPr>
          <p:spPr>
            <a:xfrm>
              <a:off x="4365" y="2988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M’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56" name="Text Box 63"/>
            <p:cNvSpPr txBox="1"/>
            <p:nvPr/>
          </p:nvSpPr>
          <p:spPr>
            <a:xfrm>
              <a:off x="3918" y="3825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N’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57" name="Text Box 64"/>
            <p:cNvSpPr txBox="1"/>
            <p:nvPr/>
          </p:nvSpPr>
          <p:spPr>
            <a:xfrm>
              <a:off x="5250" y="3819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P’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137" name="Text Box 65"/>
          <p:cNvSpPr txBox="1"/>
          <p:nvPr/>
        </p:nvSpPr>
        <p:spPr>
          <a:xfrm>
            <a:off x="228600" y="36195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số 1:</a:t>
            </a:r>
            <a:endParaRPr lang="en-US" altLang="en-US" sz="24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8" name="Text Box 66"/>
          <p:cNvSpPr txBox="1"/>
          <p:nvPr/>
        </p:nvSpPr>
        <p:spPr>
          <a:xfrm>
            <a:off x="5781675" y="215265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số 2:</a:t>
            </a:r>
            <a:endParaRPr lang="en-US" altLang="en-US" sz="24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9" name="Text Box 67"/>
          <p:cNvSpPr txBox="1"/>
          <p:nvPr/>
        </p:nvSpPr>
        <p:spPr>
          <a:xfrm>
            <a:off x="5470525" y="4795838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số 3:</a:t>
            </a:r>
            <a:endParaRPr lang="en-US" altLang="en-US" sz="24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1" name="AutoShape 69"/>
          <p:cNvSpPr/>
          <p:nvPr/>
        </p:nvSpPr>
        <p:spPr>
          <a:xfrm>
            <a:off x="157163" y="762000"/>
            <a:ext cx="457200" cy="381000"/>
          </a:xfrm>
          <a:prstGeom prst="notched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2" name="Text Box 70"/>
          <p:cNvSpPr txBox="1"/>
          <p:nvPr/>
        </p:nvSpPr>
        <p:spPr>
          <a:xfrm>
            <a:off x="609600" y="685800"/>
            <a:ext cx="807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cặp tam giác dưới đây, những cặp tam giác n</a:t>
            </a:r>
            <a:r>
              <a:rPr lang="vi-VN" altLang="x-none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đồng dạng với nhau? Hãy giải thích?</a:t>
            </a:r>
            <a:endParaRPr lang="vi-VN" altLang="x-none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3" name="AutoShape 71"/>
          <p:cNvSpPr/>
          <p:nvPr/>
        </p:nvSpPr>
        <p:spPr>
          <a:xfrm>
            <a:off x="152400" y="4152900"/>
            <a:ext cx="3810000" cy="23622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250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ABC có: A = 40</a:t>
            </a:r>
            <a:r>
              <a:rPr lang="en-US" alt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AB = AC (gt) 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25000"/>
              </a:spcBef>
              <a:buFont typeface="Symbol" panose="05050102010706020507" pitchFamily="18" charset="2"/>
              <a:buChar char="Þ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C =                 = 70</a:t>
            </a:r>
            <a:r>
              <a:rPr lang="en-US" alt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PMN có M = 70</a:t>
            </a:r>
            <a:r>
              <a:rPr lang="en-US" alt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= PN (gt)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25000"/>
              </a:spcBef>
              <a:buFont typeface="Symbol" panose="05050102010706020507" pitchFamily="18" charset="2"/>
              <a:buChar char="Þ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70</a:t>
            </a:r>
            <a:r>
              <a:rPr lang="en-US" alt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  ABC v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PMN có M = B, N = C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   PMN           ABC (g.g)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4" name="AutoShape 72"/>
          <p:cNvSpPr/>
          <p:nvPr/>
        </p:nvSpPr>
        <p:spPr>
          <a:xfrm>
            <a:off x="1852613" y="5753100"/>
            <a:ext cx="128587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6" name="AutoShape 74"/>
          <p:cNvSpPr/>
          <p:nvPr/>
        </p:nvSpPr>
        <p:spPr>
          <a:xfrm>
            <a:off x="438150" y="4546600"/>
            <a:ext cx="128588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47" name="Object 75"/>
          <p:cNvGraphicFramePr>
            <a:graphicFrameLocks noGrp="1" noChangeAspect="1"/>
          </p:cNvGraphicFramePr>
          <p:nvPr>
            <p:ph/>
          </p:nvPr>
        </p:nvGraphicFramePr>
        <p:xfrm>
          <a:off x="1466850" y="4711700"/>
          <a:ext cx="609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98500" imgH="419100" progId="Equation.DSMT4">
                  <p:embed/>
                </p:oleObj>
              </mc:Choice>
              <mc:Fallback>
                <p:oleObj name="" r:id="rId1" imgW="698500" imgH="4191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1466850" y="4711700"/>
                        <a:ext cx="609600" cy="3619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9" name="AutoShape 77"/>
          <p:cNvSpPr/>
          <p:nvPr/>
        </p:nvSpPr>
        <p:spPr>
          <a:xfrm>
            <a:off x="862013" y="5767388"/>
            <a:ext cx="128587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0" name="AutoShape 78"/>
          <p:cNvSpPr/>
          <p:nvPr/>
        </p:nvSpPr>
        <p:spPr>
          <a:xfrm>
            <a:off x="1784350" y="6057900"/>
            <a:ext cx="128588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2" name="AutoShape 80"/>
          <p:cNvSpPr/>
          <p:nvPr/>
        </p:nvSpPr>
        <p:spPr>
          <a:xfrm>
            <a:off x="768350" y="6057900"/>
            <a:ext cx="128588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3" name="Freeform 81"/>
          <p:cNvSpPr/>
          <p:nvPr/>
        </p:nvSpPr>
        <p:spPr>
          <a:xfrm>
            <a:off x="1492250" y="6070600"/>
            <a:ext cx="169863" cy="114300"/>
          </a:xfrm>
          <a:custGeom>
            <a:avLst/>
            <a:gdLst>
              <a:gd name="txL" fmla="*/ 0 w 523"/>
              <a:gd name="txT" fmla="*/ 0 h 213"/>
              <a:gd name="txR" fmla="*/ 523 w 523"/>
              <a:gd name="txB" fmla="*/ 213 h 213"/>
            </a:gdLst>
            <a:ahLst/>
            <a:cxnLst>
              <a:cxn ang="0">
                <a:pos x="51966" y="0"/>
              </a:cxn>
              <a:cxn ang="0">
                <a:pos x="12991" y="21465"/>
              </a:cxn>
              <a:cxn ang="0">
                <a:pos x="6496" y="75127"/>
              </a:cxn>
              <a:cxn ang="0">
                <a:pos x="51966" y="107324"/>
              </a:cxn>
              <a:cxn ang="0">
                <a:pos x="97436" y="32197"/>
              </a:cxn>
              <a:cxn ang="0">
                <a:pos x="116923" y="10732"/>
              </a:cxn>
              <a:cxn ang="0">
                <a:pos x="162393" y="21465"/>
              </a:cxn>
              <a:cxn ang="0">
                <a:pos x="162393" y="75127"/>
              </a:cxn>
              <a:cxn ang="0">
                <a:pos x="129914" y="107324"/>
              </a:cxn>
            </a:cxnLst>
            <a:rect l="txL" t="txT" r="txR" b="txB"/>
            <a:pathLst>
              <a:path w="523" h="213">
                <a:moveTo>
                  <a:pt x="160" y="0"/>
                </a:moveTo>
                <a:cubicBezTo>
                  <a:pt x="140" y="10"/>
                  <a:pt x="63" y="17"/>
                  <a:pt x="40" y="40"/>
                </a:cubicBezTo>
                <a:cubicBezTo>
                  <a:pt x="17" y="63"/>
                  <a:pt x="0" y="113"/>
                  <a:pt x="20" y="140"/>
                </a:cubicBezTo>
                <a:cubicBezTo>
                  <a:pt x="40" y="167"/>
                  <a:pt x="113" y="213"/>
                  <a:pt x="160" y="200"/>
                </a:cubicBezTo>
                <a:cubicBezTo>
                  <a:pt x="207" y="187"/>
                  <a:pt x="267" y="90"/>
                  <a:pt x="300" y="60"/>
                </a:cubicBezTo>
                <a:cubicBezTo>
                  <a:pt x="333" y="30"/>
                  <a:pt x="327" y="23"/>
                  <a:pt x="360" y="20"/>
                </a:cubicBezTo>
                <a:cubicBezTo>
                  <a:pt x="393" y="17"/>
                  <a:pt x="477" y="20"/>
                  <a:pt x="500" y="40"/>
                </a:cubicBezTo>
                <a:cubicBezTo>
                  <a:pt x="523" y="60"/>
                  <a:pt x="517" y="113"/>
                  <a:pt x="500" y="140"/>
                </a:cubicBezTo>
                <a:cubicBezTo>
                  <a:pt x="483" y="167"/>
                  <a:pt x="421" y="188"/>
                  <a:pt x="400" y="200"/>
                </a:cubicBez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56" name="Freeform 84"/>
          <p:cNvSpPr/>
          <p:nvPr/>
        </p:nvSpPr>
        <p:spPr>
          <a:xfrm>
            <a:off x="3676650" y="5664200"/>
            <a:ext cx="155575" cy="61913"/>
          </a:xfrm>
          <a:custGeom>
            <a:avLst/>
            <a:gdLst>
              <a:gd name="txL" fmla="*/ 0 w 98"/>
              <a:gd name="txT" fmla="*/ 0 h 39"/>
              <a:gd name="txR" fmla="*/ 98 w 98"/>
              <a:gd name="txB" fmla="*/ 39 h 39"/>
            </a:gdLst>
            <a:ahLst/>
            <a:cxnLst>
              <a:cxn ang="0">
                <a:pos x="0" y="61913"/>
              </a:cxn>
              <a:cxn ang="0">
                <a:pos x="84138" y="0"/>
              </a:cxn>
              <a:cxn ang="0">
                <a:pos x="155575" y="58738"/>
              </a:cxn>
            </a:cxnLst>
            <a:rect l="txL" t="txT" r="txR" b="txB"/>
            <a:pathLst>
              <a:path w="98" h="39">
                <a:moveTo>
                  <a:pt x="0" y="39"/>
                </a:moveTo>
                <a:lnTo>
                  <a:pt x="53" y="0"/>
                </a:lnTo>
                <a:lnTo>
                  <a:pt x="98" y="3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57" name="Freeform 85"/>
          <p:cNvSpPr/>
          <p:nvPr/>
        </p:nvSpPr>
        <p:spPr>
          <a:xfrm>
            <a:off x="1335088" y="4464050"/>
            <a:ext cx="155575" cy="61913"/>
          </a:xfrm>
          <a:custGeom>
            <a:avLst/>
            <a:gdLst>
              <a:gd name="txL" fmla="*/ 0 w 98"/>
              <a:gd name="txT" fmla="*/ 0 h 39"/>
              <a:gd name="txR" fmla="*/ 98 w 98"/>
              <a:gd name="txB" fmla="*/ 39 h 39"/>
            </a:gdLst>
            <a:ahLst/>
            <a:cxnLst>
              <a:cxn ang="0">
                <a:pos x="0" y="61913"/>
              </a:cxn>
              <a:cxn ang="0">
                <a:pos x="84138" y="0"/>
              </a:cxn>
              <a:cxn ang="0">
                <a:pos x="155575" y="58738"/>
              </a:cxn>
            </a:cxnLst>
            <a:rect l="txL" t="txT" r="txR" b="txB"/>
            <a:pathLst>
              <a:path w="98" h="39">
                <a:moveTo>
                  <a:pt x="0" y="39"/>
                </a:moveTo>
                <a:lnTo>
                  <a:pt x="53" y="0"/>
                </a:lnTo>
                <a:lnTo>
                  <a:pt x="98" y="3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58" name="Freeform 86"/>
          <p:cNvSpPr/>
          <p:nvPr/>
        </p:nvSpPr>
        <p:spPr>
          <a:xfrm>
            <a:off x="714375" y="4711700"/>
            <a:ext cx="155575" cy="61913"/>
          </a:xfrm>
          <a:custGeom>
            <a:avLst/>
            <a:gdLst>
              <a:gd name="txL" fmla="*/ 0 w 98"/>
              <a:gd name="txT" fmla="*/ 0 h 39"/>
              <a:gd name="txR" fmla="*/ 98 w 98"/>
              <a:gd name="txB" fmla="*/ 39 h 39"/>
            </a:gdLst>
            <a:ahLst/>
            <a:cxnLst>
              <a:cxn ang="0">
                <a:pos x="0" y="61913"/>
              </a:cxn>
              <a:cxn ang="0">
                <a:pos x="84138" y="0"/>
              </a:cxn>
              <a:cxn ang="0">
                <a:pos x="155575" y="58738"/>
              </a:cxn>
            </a:cxnLst>
            <a:rect l="txL" t="txT" r="txR" b="txB"/>
            <a:pathLst>
              <a:path w="98" h="39">
                <a:moveTo>
                  <a:pt x="0" y="39"/>
                </a:moveTo>
                <a:lnTo>
                  <a:pt x="53" y="0"/>
                </a:lnTo>
                <a:lnTo>
                  <a:pt x="98" y="3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59" name="Freeform 87"/>
          <p:cNvSpPr/>
          <p:nvPr/>
        </p:nvSpPr>
        <p:spPr>
          <a:xfrm>
            <a:off x="1366838" y="5030788"/>
            <a:ext cx="155575" cy="61912"/>
          </a:xfrm>
          <a:custGeom>
            <a:avLst/>
            <a:gdLst>
              <a:gd name="txL" fmla="*/ 0 w 98"/>
              <a:gd name="txT" fmla="*/ 0 h 39"/>
              <a:gd name="txR" fmla="*/ 98 w 98"/>
              <a:gd name="txB" fmla="*/ 39 h 39"/>
            </a:gdLst>
            <a:ahLst/>
            <a:cxnLst>
              <a:cxn ang="0">
                <a:pos x="0" y="61912"/>
              </a:cxn>
              <a:cxn ang="0">
                <a:pos x="84138" y="0"/>
              </a:cxn>
              <a:cxn ang="0">
                <a:pos x="155575" y="58737"/>
              </a:cxn>
            </a:cxnLst>
            <a:rect l="txL" t="txT" r="txR" b="txB"/>
            <a:pathLst>
              <a:path w="98" h="39">
                <a:moveTo>
                  <a:pt x="0" y="39"/>
                </a:moveTo>
                <a:lnTo>
                  <a:pt x="53" y="0"/>
                </a:lnTo>
                <a:lnTo>
                  <a:pt x="98" y="3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60" name="Freeform 88"/>
          <p:cNvSpPr/>
          <p:nvPr/>
        </p:nvSpPr>
        <p:spPr>
          <a:xfrm>
            <a:off x="1085850" y="4725988"/>
            <a:ext cx="155575" cy="61912"/>
          </a:xfrm>
          <a:custGeom>
            <a:avLst/>
            <a:gdLst>
              <a:gd name="txL" fmla="*/ 0 w 98"/>
              <a:gd name="txT" fmla="*/ 0 h 39"/>
              <a:gd name="txR" fmla="*/ 98 w 98"/>
              <a:gd name="txB" fmla="*/ 39 h 39"/>
            </a:gdLst>
            <a:ahLst/>
            <a:cxnLst>
              <a:cxn ang="0">
                <a:pos x="0" y="61912"/>
              </a:cxn>
              <a:cxn ang="0">
                <a:pos x="84138" y="0"/>
              </a:cxn>
              <a:cxn ang="0">
                <a:pos x="155575" y="58737"/>
              </a:cxn>
            </a:cxnLst>
            <a:rect l="txL" t="txT" r="txR" b="txB"/>
            <a:pathLst>
              <a:path w="98" h="39">
                <a:moveTo>
                  <a:pt x="0" y="39"/>
                </a:moveTo>
                <a:lnTo>
                  <a:pt x="53" y="0"/>
                </a:lnTo>
                <a:lnTo>
                  <a:pt x="98" y="3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61" name="Freeform 89"/>
          <p:cNvSpPr/>
          <p:nvPr/>
        </p:nvSpPr>
        <p:spPr>
          <a:xfrm>
            <a:off x="714375" y="5316538"/>
            <a:ext cx="155575" cy="61912"/>
          </a:xfrm>
          <a:custGeom>
            <a:avLst/>
            <a:gdLst>
              <a:gd name="txL" fmla="*/ 0 w 98"/>
              <a:gd name="txT" fmla="*/ 0 h 39"/>
              <a:gd name="txR" fmla="*/ 98 w 98"/>
              <a:gd name="txB" fmla="*/ 39 h 39"/>
            </a:gdLst>
            <a:ahLst/>
            <a:cxnLst>
              <a:cxn ang="0">
                <a:pos x="0" y="61912"/>
              </a:cxn>
              <a:cxn ang="0">
                <a:pos x="84138" y="0"/>
              </a:cxn>
              <a:cxn ang="0">
                <a:pos x="155575" y="58737"/>
              </a:cxn>
            </a:cxnLst>
            <a:rect l="txL" t="txT" r="txR" b="txB"/>
            <a:pathLst>
              <a:path w="98" h="39">
                <a:moveTo>
                  <a:pt x="0" y="39"/>
                </a:moveTo>
                <a:lnTo>
                  <a:pt x="53" y="0"/>
                </a:lnTo>
                <a:lnTo>
                  <a:pt x="98" y="3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62" name="Freeform 90"/>
          <p:cNvSpPr/>
          <p:nvPr/>
        </p:nvSpPr>
        <p:spPr>
          <a:xfrm>
            <a:off x="2671763" y="5654675"/>
            <a:ext cx="155575" cy="61913"/>
          </a:xfrm>
          <a:custGeom>
            <a:avLst/>
            <a:gdLst>
              <a:gd name="txL" fmla="*/ 0 w 98"/>
              <a:gd name="txT" fmla="*/ 0 h 39"/>
              <a:gd name="txR" fmla="*/ 98 w 98"/>
              <a:gd name="txB" fmla="*/ 39 h 39"/>
            </a:gdLst>
            <a:ahLst/>
            <a:cxnLst>
              <a:cxn ang="0">
                <a:pos x="0" y="61913"/>
              </a:cxn>
              <a:cxn ang="0">
                <a:pos x="84138" y="0"/>
              </a:cxn>
              <a:cxn ang="0">
                <a:pos x="155575" y="58738"/>
              </a:cxn>
            </a:cxnLst>
            <a:rect l="txL" t="txT" r="txR" b="txB"/>
            <a:pathLst>
              <a:path w="98" h="39">
                <a:moveTo>
                  <a:pt x="0" y="39"/>
                </a:moveTo>
                <a:lnTo>
                  <a:pt x="53" y="0"/>
                </a:lnTo>
                <a:lnTo>
                  <a:pt x="98" y="3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63" name="Freeform 91"/>
          <p:cNvSpPr/>
          <p:nvPr/>
        </p:nvSpPr>
        <p:spPr>
          <a:xfrm>
            <a:off x="3305175" y="5668963"/>
            <a:ext cx="155575" cy="61912"/>
          </a:xfrm>
          <a:custGeom>
            <a:avLst/>
            <a:gdLst>
              <a:gd name="txL" fmla="*/ 0 w 98"/>
              <a:gd name="txT" fmla="*/ 0 h 39"/>
              <a:gd name="txR" fmla="*/ 98 w 98"/>
              <a:gd name="txB" fmla="*/ 39 h 39"/>
            </a:gdLst>
            <a:ahLst/>
            <a:cxnLst>
              <a:cxn ang="0">
                <a:pos x="0" y="61912"/>
              </a:cxn>
              <a:cxn ang="0">
                <a:pos x="84138" y="0"/>
              </a:cxn>
              <a:cxn ang="0">
                <a:pos x="155575" y="58737"/>
              </a:cxn>
            </a:cxnLst>
            <a:rect l="txL" t="txT" r="txR" b="txB"/>
            <a:pathLst>
              <a:path w="98" h="39">
                <a:moveTo>
                  <a:pt x="0" y="39"/>
                </a:moveTo>
                <a:lnTo>
                  <a:pt x="53" y="0"/>
                </a:lnTo>
                <a:lnTo>
                  <a:pt x="98" y="3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64" name="Freeform 92"/>
          <p:cNvSpPr/>
          <p:nvPr/>
        </p:nvSpPr>
        <p:spPr>
          <a:xfrm>
            <a:off x="3067050" y="5678488"/>
            <a:ext cx="155575" cy="61912"/>
          </a:xfrm>
          <a:custGeom>
            <a:avLst/>
            <a:gdLst>
              <a:gd name="txL" fmla="*/ 0 w 98"/>
              <a:gd name="txT" fmla="*/ 0 h 39"/>
              <a:gd name="txR" fmla="*/ 98 w 98"/>
              <a:gd name="txB" fmla="*/ 39 h 39"/>
            </a:gdLst>
            <a:ahLst/>
            <a:cxnLst>
              <a:cxn ang="0">
                <a:pos x="0" y="61912"/>
              </a:cxn>
              <a:cxn ang="0">
                <a:pos x="84138" y="0"/>
              </a:cxn>
              <a:cxn ang="0">
                <a:pos x="155575" y="58737"/>
              </a:cxn>
            </a:cxnLst>
            <a:rect l="txL" t="txT" r="txR" b="txB"/>
            <a:pathLst>
              <a:path w="98" h="39">
                <a:moveTo>
                  <a:pt x="0" y="39"/>
                </a:moveTo>
                <a:lnTo>
                  <a:pt x="53" y="0"/>
                </a:lnTo>
                <a:lnTo>
                  <a:pt x="98" y="37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12" name="Group 123"/>
          <p:cNvGrpSpPr/>
          <p:nvPr/>
        </p:nvGrpSpPr>
        <p:grpSpPr>
          <a:xfrm>
            <a:off x="5867400" y="2438400"/>
            <a:ext cx="3276600" cy="1981200"/>
            <a:chOff x="720" y="912"/>
            <a:chExt cx="2064" cy="1248"/>
          </a:xfrm>
        </p:grpSpPr>
        <p:sp>
          <p:nvSpPr>
            <p:cNvPr id="4137" name="AutoShape 102"/>
            <p:cNvSpPr/>
            <p:nvPr/>
          </p:nvSpPr>
          <p:spPr>
            <a:xfrm>
              <a:off x="720" y="912"/>
              <a:ext cx="2064" cy="1248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342900" lvl="0" indent="-342900" eaLnBrk="1" hangingPunct="1"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A’B’C’ cóù: A’ = 70</a:t>
              </a:r>
              <a:r>
                <a:rPr lang="en-US" alt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B’ = 60</a:t>
              </a:r>
              <a:r>
                <a:rPr lang="en-US" alt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eaLnBrk="1" hangingPunct="1">
                <a:buFont typeface="Symbol" panose="05050102010706020507" pitchFamily="18" charset="2"/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C’ = 50</a:t>
              </a:r>
              <a:r>
                <a:rPr lang="en-US" alt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ba góc của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t/g)</a:t>
              </a:r>
              <a:endPara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eaLnBrk="1" hangingPunct="1">
                <a:buFont typeface="Symbol" panose="05050102010706020507" pitchFamily="18" charset="2"/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   A’B’C’ v</a:t>
              </a:r>
              <a:r>
                <a: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D’E’F’ có:</a:t>
              </a:r>
              <a:endPara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eaLnBrk="1" hangingPunct="1"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 = E’ (= 60</a:t>
              </a:r>
              <a:r>
                <a:rPr lang="en-US" alt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C’= F’(=50</a:t>
              </a:r>
              <a:r>
                <a:rPr lang="en-US" alt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eaLnBrk="1" hangingPunct="1">
                <a:buNone/>
              </a:pP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    A’B’C’         D’E’F’ (g.g)</a:t>
              </a:r>
              <a:endParaRPr lang="en-US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38" name="AutoShape 103"/>
            <p:cNvSpPr/>
            <p:nvPr/>
          </p:nvSpPr>
          <p:spPr>
            <a:xfrm>
              <a:off x="912" y="1131"/>
              <a:ext cx="91" cy="96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39" name="AutoShape 105"/>
            <p:cNvSpPr/>
            <p:nvPr/>
          </p:nvSpPr>
          <p:spPr>
            <a:xfrm>
              <a:off x="1104" y="1482"/>
              <a:ext cx="91" cy="96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40" name="AutoShape 106"/>
            <p:cNvSpPr/>
            <p:nvPr/>
          </p:nvSpPr>
          <p:spPr>
            <a:xfrm>
              <a:off x="1125" y="1863"/>
              <a:ext cx="91" cy="96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41" name="AutoShape 107"/>
            <p:cNvSpPr/>
            <p:nvPr/>
          </p:nvSpPr>
          <p:spPr>
            <a:xfrm>
              <a:off x="1806" y="1851"/>
              <a:ext cx="91" cy="96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42" name="Freeform 109"/>
            <p:cNvSpPr/>
            <p:nvPr/>
          </p:nvSpPr>
          <p:spPr>
            <a:xfrm>
              <a:off x="1668" y="1872"/>
              <a:ext cx="102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1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1" y="68"/>
                </a:cxn>
                <a:cxn ang="0">
                  <a:pos x="59" y="20"/>
                </a:cxn>
                <a:cxn ang="0">
                  <a:pos x="70" y="7"/>
                </a:cxn>
                <a:cxn ang="0">
                  <a:pos x="98" y="14"/>
                </a:cxn>
                <a:cxn ang="0">
                  <a:pos x="98" y="47"/>
                </a:cxn>
                <a:cxn ang="0">
                  <a:pos x="78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190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43" name="AutoShape 111"/>
            <p:cNvSpPr/>
            <p:nvPr/>
          </p:nvSpPr>
          <p:spPr>
            <a:xfrm>
              <a:off x="1821" y="1473"/>
              <a:ext cx="91" cy="96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44" name="Freeform 113"/>
            <p:cNvSpPr/>
            <p:nvPr/>
          </p:nvSpPr>
          <p:spPr>
            <a:xfrm>
              <a:off x="2013" y="1635"/>
              <a:ext cx="91" cy="43"/>
            </a:xfrm>
            <a:custGeom>
              <a:avLst/>
              <a:gdLst>
                <a:gd name="txL" fmla="*/ 0 w 96"/>
                <a:gd name="txT" fmla="*/ 0 h 43"/>
                <a:gd name="txR" fmla="*/ 96 w 96"/>
                <a:gd name="txB" fmla="*/ 43 h 43"/>
              </a:gdLst>
              <a:ahLst/>
              <a:cxnLst>
                <a:cxn ang="0">
                  <a:pos x="0" y="42"/>
                </a:cxn>
                <a:cxn ang="0">
                  <a:pos x="48" y="0"/>
                </a:cxn>
                <a:cxn ang="0">
                  <a:pos x="91" y="43"/>
                </a:cxn>
              </a:cxnLst>
              <a:rect l="txL" t="txT" r="txR" b="txB"/>
              <a:pathLst>
                <a:path w="96" h="43">
                  <a:moveTo>
                    <a:pt x="0" y="42"/>
                  </a:moveTo>
                  <a:lnTo>
                    <a:pt x="51" y="0"/>
                  </a:lnTo>
                  <a:lnTo>
                    <a:pt x="96" y="43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45" name="Freeform 114"/>
            <p:cNvSpPr/>
            <p:nvPr/>
          </p:nvSpPr>
          <p:spPr>
            <a:xfrm>
              <a:off x="1194" y="1626"/>
              <a:ext cx="91" cy="43"/>
            </a:xfrm>
            <a:custGeom>
              <a:avLst/>
              <a:gdLst>
                <a:gd name="txL" fmla="*/ 0 w 96"/>
                <a:gd name="txT" fmla="*/ 0 h 43"/>
                <a:gd name="txR" fmla="*/ 96 w 96"/>
                <a:gd name="txB" fmla="*/ 43 h 43"/>
              </a:gdLst>
              <a:ahLst/>
              <a:cxnLst>
                <a:cxn ang="0">
                  <a:pos x="0" y="42"/>
                </a:cxn>
                <a:cxn ang="0">
                  <a:pos x="48" y="0"/>
                </a:cxn>
                <a:cxn ang="0">
                  <a:pos x="91" y="43"/>
                </a:cxn>
              </a:cxnLst>
              <a:rect l="txL" t="txT" r="txR" b="txB"/>
              <a:pathLst>
                <a:path w="96" h="43">
                  <a:moveTo>
                    <a:pt x="0" y="42"/>
                  </a:moveTo>
                  <a:lnTo>
                    <a:pt x="51" y="0"/>
                  </a:lnTo>
                  <a:lnTo>
                    <a:pt x="96" y="43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46" name="Freeform 115"/>
            <p:cNvSpPr/>
            <p:nvPr/>
          </p:nvSpPr>
          <p:spPr>
            <a:xfrm>
              <a:off x="1791" y="1644"/>
              <a:ext cx="91" cy="43"/>
            </a:xfrm>
            <a:custGeom>
              <a:avLst/>
              <a:gdLst>
                <a:gd name="txL" fmla="*/ 0 w 96"/>
                <a:gd name="txT" fmla="*/ 0 h 43"/>
                <a:gd name="txR" fmla="*/ 96 w 96"/>
                <a:gd name="txB" fmla="*/ 43 h 43"/>
              </a:gdLst>
              <a:ahLst/>
              <a:cxnLst>
                <a:cxn ang="0">
                  <a:pos x="0" y="42"/>
                </a:cxn>
                <a:cxn ang="0">
                  <a:pos x="48" y="0"/>
                </a:cxn>
                <a:cxn ang="0">
                  <a:pos x="91" y="43"/>
                </a:cxn>
              </a:cxnLst>
              <a:rect l="txL" t="txT" r="txR" b="txB"/>
              <a:pathLst>
                <a:path w="96" h="43">
                  <a:moveTo>
                    <a:pt x="0" y="42"/>
                  </a:moveTo>
                  <a:lnTo>
                    <a:pt x="51" y="0"/>
                  </a:lnTo>
                  <a:lnTo>
                    <a:pt x="96" y="43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47" name="Freeform 116"/>
            <p:cNvSpPr/>
            <p:nvPr/>
          </p:nvSpPr>
          <p:spPr>
            <a:xfrm>
              <a:off x="1110" y="1254"/>
              <a:ext cx="91" cy="43"/>
            </a:xfrm>
            <a:custGeom>
              <a:avLst/>
              <a:gdLst>
                <a:gd name="txL" fmla="*/ 0 w 96"/>
                <a:gd name="txT" fmla="*/ 0 h 43"/>
                <a:gd name="txR" fmla="*/ 96 w 96"/>
                <a:gd name="txB" fmla="*/ 43 h 43"/>
              </a:gdLst>
              <a:ahLst/>
              <a:cxnLst>
                <a:cxn ang="0">
                  <a:pos x="0" y="42"/>
                </a:cxn>
                <a:cxn ang="0">
                  <a:pos x="48" y="0"/>
                </a:cxn>
                <a:cxn ang="0">
                  <a:pos x="91" y="43"/>
                </a:cxn>
              </a:cxnLst>
              <a:rect l="txL" t="txT" r="txR" b="txB"/>
              <a:pathLst>
                <a:path w="96" h="43">
                  <a:moveTo>
                    <a:pt x="0" y="42"/>
                  </a:moveTo>
                  <a:lnTo>
                    <a:pt x="51" y="0"/>
                  </a:lnTo>
                  <a:lnTo>
                    <a:pt x="96" y="43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48" name="Freeform 117"/>
            <p:cNvSpPr/>
            <p:nvPr/>
          </p:nvSpPr>
          <p:spPr>
            <a:xfrm>
              <a:off x="1659" y="1086"/>
              <a:ext cx="91" cy="43"/>
            </a:xfrm>
            <a:custGeom>
              <a:avLst/>
              <a:gdLst>
                <a:gd name="txL" fmla="*/ 0 w 96"/>
                <a:gd name="txT" fmla="*/ 0 h 43"/>
                <a:gd name="txR" fmla="*/ 96 w 96"/>
                <a:gd name="txB" fmla="*/ 43 h 43"/>
              </a:gdLst>
              <a:ahLst/>
              <a:cxnLst>
                <a:cxn ang="0">
                  <a:pos x="0" y="42"/>
                </a:cxn>
                <a:cxn ang="0">
                  <a:pos x="48" y="0"/>
                </a:cxn>
                <a:cxn ang="0">
                  <a:pos x="91" y="43"/>
                </a:cxn>
              </a:cxnLst>
              <a:rect l="txL" t="txT" r="txR" b="txB"/>
              <a:pathLst>
                <a:path w="96" h="43">
                  <a:moveTo>
                    <a:pt x="0" y="42"/>
                  </a:moveTo>
                  <a:lnTo>
                    <a:pt x="51" y="0"/>
                  </a:lnTo>
                  <a:lnTo>
                    <a:pt x="96" y="43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49" name="Freeform 118"/>
            <p:cNvSpPr/>
            <p:nvPr/>
          </p:nvSpPr>
          <p:spPr>
            <a:xfrm>
              <a:off x="2157" y="1083"/>
              <a:ext cx="91" cy="43"/>
            </a:xfrm>
            <a:custGeom>
              <a:avLst/>
              <a:gdLst>
                <a:gd name="txL" fmla="*/ 0 w 96"/>
                <a:gd name="txT" fmla="*/ 0 h 43"/>
                <a:gd name="txR" fmla="*/ 96 w 96"/>
                <a:gd name="txB" fmla="*/ 43 h 43"/>
              </a:gdLst>
              <a:ahLst/>
              <a:cxnLst>
                <a:cxn ang="0">
                  <a:pos x="0" y="42"/>
                </a:cxn>
                <a:cxn ang="0">
                  <a:pos x="48" y="0"/>
                </a:cxn>
                <a:cxn ang="0">
                  <a:pos x="91" y="43"/>
                </a:cxn>
              </a:cxnLst>
              <a:rect l="txL" t="txT" r="txR" b="txB"/>
              <a:pathLst>
                <a:path w="96" h="43">
                  <a:moveTo>
                    <a:pt x="0" y="42"/>
                  </a:moveTo>
                  <a:lnTo>
                    <a:pt x="51" y="0"/>
                  </a:lnTo>
                  <a:lnTo>
                    <a:pt x="96" y="43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150" name="Freeform 119"/>
            <p:cNvSpPr/>
            <p:nvPr/>
          </p:nvSpPr>
          <p:spPr>
            <a:xfrm>
              <a:off x="921" y="1635"/>
              <a:ext cx="91" cy="43"/>
            </a:xfrm>
            <a:custGeom>
              <a:avLst/>
              <a:gdLst>
                <a:gd name="txL" fmla="*/ 0 w 96"/>
                <a:gd name="txT" fmla="*/ 0 h 43"/>
                <a:gd name="txR" fmla="*/ 96 w 96"/>
                <a:gd name="txB" fmla="*/ 43 h 43"/>
              </a:gdLst>
              <a:ahLst/>
              <a:cxnLst>
                <a:cxn ang="0">
                  <a:pos x="0" y="42"/>
                </a:cxn>
                <a:cxn ang="0">
                  <a:pos x="48" y="0"/>
                </a:cxn>
                <a:cxn ang="0">
                  <a:pos x="91" y="43"/>
                </a:cxn>
              </a:cxnLst>
              <a:rect l="txL" t="txT" r="txR" b="txB"/>
              <a:pathLst>
                <a:path w="96" h="43">
                  <a:moveTo>
                    <a:pt x="0" y="42"/>
                  </a:moveTo>
                  <a:lnTo>
                    <a:pt x="51" y="0"/>
                  </a:lnTo>
                  <a:lnTo>
                    <a:pt x="96" y="43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3" name="Group 126"/>
          <p:cNvGrpSpPr/>
          <p:nvPr/>
        </p:nvGrpSpPr>
        <p:grpSpPr>
          <a:xfrm>
            <a:off x="381000" y="1447800"/>
            <a:ext cx="1019175" cy="457200"/>
            <a:chOff x="99" y="759"/>
            <a:chExt cx="642" cy="288"/>
          </a:xfrm>
        </p:grpSpPr>
        <p:sp>
          <p:nvSpPr>
            <p:cNvPr id="4135" name="AutoShape 121">
              <a:hlinkClick r:id="rId3" action="ppaction://hlinksldjump"/>
            </p:cNvPr>
            <p:cNvSpPr/>
            <p:nvPr/>
          </p:nvSpPr>
          <p:spPr>
            <a:xfrm>
              <a:off x="99" y="771"/>
              <a:ext cx="288" cy="240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36" name="AutoShape 124"/>
            <p:cNvSpPr/>
            <p:nvPr/>
          </p:nvSpPr>
          <p:spPr>
            <a:xfrm>
              <a:off x="453" y="759"/>
              <a:ext cx="288" cy="288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?2</a:t>
              </a:r>
              <a:endPara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199" name="AutoShape 127"/>
          <p:cNvSpPr/>
          <p:nvPr/>
        </p:nvSpPr>
        <p:spPr>
          <a:xfrm>
            <a:off x="457200" y="5105400"/>
            <a:ext cx="157163" cy="114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4" name="Rectangle 128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7: TRƯỜNG HỢP ĐỒNG DẠNG THỨ BA</a:t>
            </a:r>
            <a:endParaRPr lang="vi-VN" altLang="en-US" sz="20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90751E-6 L -0.09636 -0.19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5875 -0.235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-0.02936 L -0.19739 -0.23005 C -0.22534 -0.27214 -0.27934 -0.3237 -0.3375 -0.37063 C -0.40364 -0.42381 -0.45781 -0.46242 -0.50243 -0.47722 L -0.70173 -0.55769 " pathEditMode="relative" rAng="-1865334528" ptsTypes="FffFF">
                                      <p:cBhvr>
                                        <p:cTn id="38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00" y="-302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0.09491 L -0.09879 0.09167 L -0.14618 0.08148 C -0.1625 0.07338 -0.18525 0.06343 -0.20729 0.0507 C -0.22934 0.03796 -0.26164 0.01343 -0.27848 0.00556 C -0.29497 -0.00231 -0.29011 0.00695 -0.30782 0.00347 C -0.34705 -0.00625 -0.36372 -0.01088 -0.38507 -0.01505 C -0.40643 -0.01921 -0.41632 -0.02222 -0.43629 -0.02106 L -0.50365 -0.0088 L -0.53681 0.01158 L -0.55834 0.05671 " pathEditMode="relative" rAng="0" ptsTypes="FAfaafaFAAF">
                                      <p:cBhvr>
                                        <p:cTn id="40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-59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064E-6 L -0.04132 -0.01295 L -0.17275 -0.04555 C -0.20157 -0.05226 -0.21736 -0.06867 -0.24479 -0.08625 C -0.27674 -0.10474 -0.28177 -0.11214 -0.28959 -0.12787 L -0.31893 -0.19284 " pathEditMode="relative" rAng="0" ptsTypes="FAffFF">
                                      <p:cBhvr>
                                        <p:cTn id="42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9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5 -0.02454 L -0.11441 -0.02223 L -0.14219 -0.0257 L -0.19861 -0.03241 C -0.22188 -0.03658 -0.27639 -0.04283 -0.2967 -0.04537 C -0.31702 -0.04769 -0.31129 -0.04676 -0.31997 -0.04769 C -0.32865 -0.04861 -0.33525 -0.04885 -0.34896 -0.05023 C -0.36372 -0.05185 -0.39011 -0.05486 -0.40313 -0.05648 C -0.4158 -0.05787 -0.41684 -0.0581 -0.42535 -0.0588 C -0.43351 -0.05949 -0.43108 -0.05973 -0.45278 -0.06042 L -0.55469 -0.06273 " pathEditMode="fixed" rAng="0" ptsTypes="FAAfaafaaFF">
                                      <p:cBhvr>
                                        <p:cTn id="44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-1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2384 L -0.17275 0.02291 C -0.20955 0.03588 -0.26025 0.03287 -0.31164 0.0162 C -0.36927 -0.0044 -0.41337 -0.03264 -0.44167 -0.06528 L -0.57761 -0.21597 " pathEditMode="relative" rAng="849529408" ptsTypes="FffFF">
                                      <p:cBhvr>
                                        <p:cTn id="4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083 -0.6111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9306E-6 L 0.29896 -0.6270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87" grpId="0"/>
      <p:bldP spid="3088" grpId="0"/>
      <p:bldP spid="3089" grpId="0"/>
      <p:bldP spid="3090" grpId="0"/>
      <p:bldP spid="3137" grpId="0"/>
      <p:bldP spid="3138" grpId="0"/>
      <p:bldP spid="3139" grpId="0"/>
      <p:bldP spid="3139" grpId="1"/>
      <p:bldP spid="3141" grpId="0" animBg="1"/>
      <p:bldP spid="3142" grpId="0"/>
      <p:bldP spid="3142" grpId="1"/>
      <p:bldP spid="3143" grpId="0" animBg="1"/>
      <p:bldP spid="3144" grpId="0" animBg="1"/>
      <p:bldP spid="3146" grpId="0" animBg="1"/>
      <p:bldP spid="3149" grpId="0" animBg="1"/>
      <p:bldP spid="3150" grpId="0" animBg="1"/>
      <p:bldP spid="3152" grpId="0" animBg="1"/>
      <p:bldP spid="3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Line 6"/>
          <p:cNvSpPr/>
          <p:nvPr/>
        </p:nvSpPr>
        <p:spPr>
          <a:xfrm>
            <a:off x="4438650" y="685800"/>
            <a:ext cx="0" cy="6172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9" name="Text Box 23"/>
          <p:cNvSpPr txBox="1"/>
          <p:nvPr/>
        </p:nvSpPr>
        <p:spPr>
          <a:xfrm>
            <a:off x="1143000" y="4976813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Giaûi:</a:t>
            </a:r>
            <a:endParaRPr lang="en-US" altLang="en-US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4" name="AutoShape 28"/>
          <p:cNvSpPr/>
          <p:nvPr/>
        </p:nvSpPr>
        <p:spPr>
          <a:xfrm>
            <a:off x="5838825" y="3324225"/>
            <a:ext cx="128588" cy="114300"/>
          </a:xfrm>
          <a:prstGeom prst="triangle">
            <a:avLst>
              <a:gd name="adj" fmla="val 50000"/>
            </a:avLst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228600" y="5334000"/>
            <a:ext cx="4648200" cy="1222375"/>
            <a:chOff x="0" y="3361"/>
            <a:chExt cx="2928" cy="770"/>
          </a:xfrm>
        </p:grpSpPr>
        <p:sp>
          <p:nvSpPr>
            <p:cNvPr id="5179" name="AutoShape 25"/>
            <p:cNvSpPr/>
            <p:nvPr/>
          </p:nvSpPr>
          <p:spPr>
            <a:xfrm>
              <a:off x="372" y="3727"/>
              <a:ext cx="81" cy="72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80" name="Freeform 26"/>
            <p:cNvSpPr/>
            <p:nvPr/>
          </p:nvSpPr>
          <p:spPr>
            <a:xfrm>
              <a:off x="846" y="3736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190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181" name="AutoShape 27"/>
            <p:cNvSpPr/>
            <p:nvPr/>
          </p:nvSpPr>
          <p:spPr>
            <a:xfrm>
              <a:off x="990" y="3727"/>
              <a:ext cx="81" cy="72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82" name="Text Box 24"/>
            <p:cNvSpPr txBox="1"/>
            <p:nvPr/>
          </p:nvSpPr>
          <p:spPr>
            <a:xfrm>
              <a:off x="0" y="3361"/>
              <a:ext cx="2928" cy="7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342900" lvl="0" indent="-34290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a)Có 3 tam giác:    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ABC,    ABD,     BDC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Cóù:      ABD        ACB (g.g)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(vì A chung, ABD = C (gt))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83" name="AutoShape 29"/>
            <p:cNvSpPr/>
            <p:nvPr/>
          </p:nvSpPr>
          <p:spPr>
            <a:xfrm>
              <a:off x="2203" y="3475"/>
              <a:ext cx="85" cy="7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84" name="AutoShape 30"/>
            <p:cNvSpPr/>
            <p:nvPr/>
          </p:nvSpPr>
          <p:spPr>
            <a:xfrm>
              <a:off x="1214" y="3466"/>
              <a:ext cx="86" cy="7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85" name="AutoShape 31"/>
            <p:cNvSpPr/>
            <p:nvPr/>
          </p:nvSpPr>
          <p:spPr>
            <a:xfrm>
              <a:off x="1681" y="3466"/>
              <a:ext cx="85" cy="7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86" name="Freeform 33"/>
            <p:cNvSpPr/>
            <p:nvPr/>
          </p:nvSpPr>
          <p:spPr>
            <a:xfrm>
              <a:off x="903" y="3909"/>
              <a:ext cx="240" cy="44"/>
            </a:xfrm>
            <a:custGeom>
              <a:avLst/>
              <a:gdLst>
                <a:gd name="txL" fmla="*/ 0 w 240"/>
                <a:gd name="txT" fmla="*/ 0 h 44"/>
                <a:gd name="txR" fmla="*/ 240 w 240"/>
                <a:gd name="txB" fmla="*/ 44 h 44"/>
              </a:gdLst>
              <a:ahLst/>
              <a:cxnLst>
                <a:cxn ang="0">
                  <a:pos x="0" y="43"/>
                </a:cxn>
                <a:cxn ang="0">
                  <a:pos x="126" y="0"/>
                </a:cxn>
                <a:cxn ang="0">
                  <a:pos x="240" y="44"/>
                </a:cxn>
              </a:cxnLst>
              <a:rect l="txL" t="txT" r="txR" b="txB"/>
              <a:pathLst>
                <a:path w="240" h="44">
                  <a:moveTo>
                    <a:pt x="0" y="43"/>
                  </a:moveTo>
                  <a:lnTo>
                    <a:pt x="126" y="0"/>
                  </a:lnTo>
                  <a:lnTo>
                    <a:pt x="240" y="44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187" name="Freeform 34"/>
            <p:cNvSpPr/>
            <p:nvPr/>
          </p:nvSpPr>
          <p:spPr>
            <a:xfrm>
              <a:off x="1314" y="3936"/>
              <a:ext cx="121" cy="30"/>
            </a:xfrm>
            <a:custGeom>
              <a:avLst/>
              <a:gdLst>
                <a:gd name="txL" fmla="*/ 0 w 121"/>
                <a:gd name="txT" fmla="*/ 0 h 30"/>
                <a:gd name="txR" fmla="*/ 121 w 121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7" y="0"/>
                </a:cxn>
                <a:cxn ang="0">
                  <a:pos x="121" y="28"/>
                </a:cxn>
              </a:cxnLst>
              <a:rect l="txL" t="txT" r="txR" b="txB"/>
              <a:pathLst>
                <a:path w="121" h="30">
                  <a:moveTo>
                    <a:pt x="0" y="30"/>
                  </a:moveTo>
                  <a:lnTo>
                    <a:pt x="57" y="0"/>
                  </a:lnTo>
                  <a:lnTo>
                    <a:pt x="121" y="28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188" name="Freeform 36"/>
            <p:cNvSpPr/>
            <p:nvPr/>
          </p:nvSpPr>
          <p:spPr>
            <a:xfrm>
              <a:off x="288" y="3924"/>
              <a:ext cx="121" cy="30"/>
            </a:xfrm>
            <a:custGeom>
              <a:avLst/>
              <a:gdLst>
                <a:gd name="txL" fmla="*/ 0 w 121"/>
                <a:gd name="txT" fmla="*/ 0 h 30"/>
                <a:gd name="txR" fmla="*/ 121 w 121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7" y="0"/>
                </a:cxn>
                <a:cxn ang="0">
                  <a:pos x="121" y="28"/>
                </a:cxn>
              </a:cxnLst>
              <a:rect l="txL" t="txT" r="txR" b="txB"/>
              <a:pathLst>
                <a:path w="121" h="30">
                  <a:moveTo>
                    <a:pt x="0" y="30"/>
                  </a:moveTo>
                  <a:lnTo>
                    <a:pt x="57" y="0"/>
                  </a:lnTo>
                  <a:lnTo>
                    <a:pt x="121" y="28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9254" name="Text Box 38"/>
          <p:cNvSpPr txBox="1"/>
          <p:nvPr/>
        </p:nvSpPr>
        <p:spPr>
          <a:xfrm>
            <a:off x="4343400" y="1695450"/>
            <a:ext cx="487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DC = AC– AD = 4,5 – x = 4,5 – 2 = 2,5(cm)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255" name="Object 39"/>
          <p:cNvGraphicFramePr>
            <a:graphicFrameLocks noGrp="1" noChangeAspect="1"/>
          </p:cNvGraphicFramePr>
          <p:nvPr>
            <p:ph/>
          </p:nvPr>
        </p:nvGraphicFramePr>
        <p:xfrm>
          <a:off x="7424738" y="942975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685800" imgH="393700" progId="Equation.DSMT4">
                  <p:embed/>
                </p:oleObj>
              </mc:Choice>
              <mc:Fallback>
                <p:oleObj name="" r:id="rId1" imgW="685800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7424738" y="942975"/>
                        <a:ext cx="762000" cy="457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" name="AutoShape 41"/>
          <p:cNvSpPr/>
          <p:nvPr/>
        </p:nvSpPr>
        <p:spPr>
          <a:xfrm>
            <a:off x="4900613" y="3338513"/>
            <a:ext cx="128587" cy="114300"/>
          </a:xfrm>
          <a:prstGeom prst="triangle">
            <a:avLst>
              <a:gd name="adj" fmla="val 50000"/>
            </a:avLst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258" name="Object 42"/>
          <p:cNvGraphicFramePr>
            <a:graphicFrameLocks noChangeAspect="1"/>
          </p:cNvGraphicFramePr>
          <p:nvPr/>
        </p:nvGraphicFramePr>
        <p:xfrm>
          <a:off x="4605338" y="1314450"/>
          <a:ext cx="5921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533400" imgH="419100" progId="Equation.DSMT4">
                  <p:embed/>
                </p:oleObj>
              </mc:Choice>
              <mc:Fallback>
                <p:oleObj name="" r:id="rId3" imgW="533400" imgH="4191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5338" y="1314450"/>
                        <a:ext cx="592137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3" name="Freeform 47"/>
          <p:cNvSpPr/>
          <p:nvPr/>
        </p:nvSpPr>
        <p:spPr>
          <a:xfrm>
            <a:off x="5595938" y="3333750"/>
            <a:ext cx="169862" cy="114300"/>
          </a:xfrm>
          <a:custGeom>
            <a:avLst/>
            <a:gdLst>
              <a:gd name="txL" fmla="*/ 0 w 523"/>
              <a:gd name="txT" fmla="*/ 0 h 213"/>
              <a:gd name="txR" fmla="*/ 523 w 523"/>
              <a:gd name="txB" fmla="*/ 213 h 213"/>
            </a:gdLst>
            <a:ahLst/>
            <a:cxnLst>
              <a:cxn ang="0">
                <a:pos x="51965" y="0"/>
              </a:cxn>
              <a:cxn ang="0">
                <a:pos x="12991" y="21465"/>
              </a:cxn>
              <a:cxn ang="0">
                <a:pos x="6496" y="75127"/>
              </a:cxn>
              <a:cxn ang="0">
                <a:pos x="51965" y="107324"/>
              </a:cxn>
              <a:cxn ang="0">
                <a:pos x="97435" y="32197"/>
              </a:cxn>
              <a:cxn ang="0">
                <a:pos x="116922" y="10732"/>
              </a:cxn>
              <a:cxn ang="0">
                <a:pos x="162392" y="21465"/>
              </a:cxn>
              <a:cxn ang="0">
                <a:pos x="162392" y="75127"/>
              </a:cxn>
              <a:cxn ang="0">
                <a:pos x="129914" y="107324"/>
              </a:cxn>
            </a:cxnLst>
            <a:rect l="txL" t="txT" r="txR" b="txB"/>
            <a:pathLst>
              <a:path w="523" h="213">
                <a:moveTo>
                  <a:pt x="160" y="0"/>
                </a:moveTo>
                <a:cubicBezTo>
                  <a:pt x="140" y="10"/>
                  <a:pt x="63" y="17"/>
                  <a:pt x="40" y="40"/>
                </a:cubicBezTo>
                <a:cubicBezTo>
                  <a:pt x="17" y="63"/>
                  <a:pt x="0" y="113"/>
                  <a:pt x="20" y="140"/>
                </a:cubicBezTo>
                <a:cubicBezTo>
                  <a:pt x="40" y="167"/>
                  <a:pt x="113" y="213"/>
                  <a:pt x="160" y="200"/>
                </a:cubicBezTo>
                <a:cubicBezTo>
                  <a:pt x="207" y="187"/>
                  <a:pt x="267" y="90"/>
                  <a:pt x="300" y="60"/>
                </a:cubicBezTo>
                <a:cubicBezTo>
                  <a:pt x="333" y="30"/>
                  <a:pt x="327" y="23"/>
                  <a:pt x="360" y="20"/>
                </a:cubicBezTo>
                <a:cubicBezTo>
                  <a:pt x="393" y="17"/>
                  <a:pt x="477" y="20"/>
                  <a:pt x="500" y="40"/>
                </a:cubicBezTo>
                <a:cubicBezTo>
                  <a:pt x="523" y="60"/>
                  <a:pt x="517" y="113"/>
                  <a:pt x="500" y="140"/>
                </a:cubicBezTo>
                <a:cubicBezTo>
                  <a:pt x="483" y="167"/>
                  <a:pt x="421" y="188"/>
                  <a:pt x="400" y="200"/>
                </a:cubicBez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aphicFrame>
        <p:nvGraphicFramePr>
          <p:cNvPr id="9266" name="Object 50"/>
          <p:cNvGraphicFramePr>
            <a:graphicFrameLocks noChangeAspect="1"/>
          </p:cNvGraphicFramePr>
          <p:nvPr/>
        </p:nvGraphicFramePr>
        <p:xfrm>
          <a:off x="5233988" y="1314450"/>
          <a:ext cx="7889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711200" imgH="419100" progId="Equation.DSMT4">
                  <p:embed/>
                </p:oleObj>
              </mc:Choice>
              <mc:Fallback>
                <p:oleObj name="" r:id="rId5" imgW="711200" imgH="4191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3988" y="1314450"/>
                        <a:ext cx="788987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" name="Text Box 51"/>
          <p:cNvSpPr txBox="1"/>
          <p:nvPr/>
        </p:nvSpPr>
        <p:spPr>
          <a:xfrm>
            <a:off x="4452938" y="2347913"/>
            <a:ext cx="4648200" cy="2017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BD l</a:t>
            </a:r>
            <a:r>
              <a:rPr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giác góc B nên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hay              =&gt; BC = ......    = ....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ABD        ACB (câu a)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ta có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268" name="Object 52"/>
          <p:cNvGraphicFramePr>
            <a:graphicFrameLocks noChangeAspect="1"/>
          </p:cNvGraphicFramePr>
          <p:nvPr/>
        </p:nvGraphicFramePr>
        <p:xfrm>
          <a:off x="4810125" y="27432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685800" imgH="393700" progId="Equation.DSMT4">
                  <p:embed/>
                </p:oleObj>
              </mc:Choice>
              <mc:Fallback>
                <p:oleObj name="" r:id="rId7" imgW="685800" imgH="3937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0125" y="2743200"/>
                        <a:ext cx="7620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9" name="Object 53"/>
          <p:cNvGraphicFramePr>
            <a:graphicFrameLocks noChangeAspect="1"/>
          </p:cNvGraphicFramePr>
          <p:nvPr/>
        </p:nvGraphicFramePr>
        <p:xfrm>
          <a:off x="6048375" y="2757488"/>
          <a:ext cx="733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9" imgW="660400" imgH="419100" progId="Equation.DSMT4">
                  <p:embed/>
                </p:oleObj>
              </mc:Choice>
              <mc:Fallback>
                <p:oleObj name="" r:id="rId9" imgW="660400" imgH="4191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8375" y="2757488"/>
                        <a:ext cx="733425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0" name="Text Box 54"/>
          <p:cNvSpPr txBox="1"/>
          <p:nvPr/>
        </p:nvSpPr>
        <p:spPr>
          <a:xfrm>
            <a:off x="5105400" y="2652713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271" name="Object 55"/>
          <p:cNvGraphicFramePr>
            <a:graphicFrameLocks noChangeAspect="1"/>
          </p:cNvGraphicFramePr>
          <p:nvPr/>
        </p:nvGraphicFramePr>
        <p:xfrm>
          <a:off x="7667625" y="2757488"/>
          <a:ext cx="6762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1" imgW="609600" imgH="431800" progId="Equation.DSMT4">
                  <p:embed/>
                </p:oleObj>
              </mc:Choice>
              <mc:Fallback>
                <p:oleObj name="" r:id="rId11" imgW="609600" imgH="4318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67625" y="2757488"/>
                        <a:ext cx="676275" cy="500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2" name="Text Box 56"/>
          <p:cNvSpPr txBox="1"/>
          <p:nvPr/>
        </p:nvSpPr>
        <p:spPr>
          <a:xfrm>
            <a:off x="8339138" y="2781300"/>
            <a:ext cx="990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3,75(cm)</a:t>
            </a:r>
            <a:endParaRPr lang="en-US" altLang="en-US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273" name="Object 57"/>
          <p:cNvGraphicFramePr>
            <a:graphicFrameLocks noChangeAspect="1"/>
          </p:cNvGraphicFramePr>
          <p:nvPr/>
        </p:nvGraphicFramePr>
        <p:xfrm>
          <a:off x="8281988" y="3138488"/>
          <a:ext cx="747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3" imgW="673100" imgH="393700" progId="Equation.DSMT4">
                  <p:embed/>
                </p:oleObj>
              </mc:Choice>
              <mc:Fallback>
                <p:oleObj name="" r:id="rId13" imgW="673100" imgH="3937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81988" y="3138488"/>
                        <a:ext cx="747712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9"/>
          <p:cNvGrpSpPr/>
          <p:nvPr/>
        </p:nvGrpSpPr>
        <p:grpSpPr>
          <a:xfrm>
            <a:off x="4491038" y="952500"/>
            <a:ext cx="4038600" cy="396875"/>
            <a:chOff x="2928" y="2640"/>
            <a:chExt cx="2544" cy="250"/>
          </a:xfrm>
        </p:grpSpPr>
        <p:sp>
          <p:nvSpPr>
            <p:cNvPr id="5175" name="AutoShape 44"/>
            <p:cNvSpPr/>
            <p:nvPr/>
          </p:nvSpPr>
          <p:spPr>
            <a:xfrm>
              <a:off x="3708" y="2745"/>
              <a:ext cx="81" cy="72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76" name="AutoShape 45"/>
            <p:cNvSpPr/>
            <p:nvPr/>
          </p:nvSpPr>
          <p:spPr>
            <a:xfrm>
              <a:off x="3132" y="2736"/>
              <a:ext cx="81" cy="72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77" name="Freeform 49"/>
            <p:cNvSpPr/>
            <p:nvPr/>
          </p:nvSpPr>
          <p:spPr>
            <a:xfrm>
              <a:off x="3564" y="2757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190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178" name="Text Box 58"/>
            <p:cNvSpPr txBox="1"/>
            <p:nvPr/>
          </p:nvSpPr>
          <p:spPr>
            <a:xfrm>
              <a:off x="2928" y="2640"/>
              <a:ext cx="254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  ABD        ACB (câu a) =&gt;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276" name="Text Box 60"/>
          <p:cNvSpPr txBox="1"/>
          <p:nvPr/>
        </p:nvSpPr>
        <p:spPr>
          <a:xfrm>
            <a:off x="8162925" y="962025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278" name="Object 62"/>
          <p:cNvGraphicFramePr>
            <a:graphicFrameLocks noChangeAspect="1"/>
          </p:cNvGraphicFramePr>
          <p:nvPr/>
        </p:nvGraphicFramePr>
        <p:xfrm>
          <a:off x="6067425" y="1447800"/>
          <a:ext cx="928688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5" imgW="837565" imgH="203200" progId="Equation.DSMT4">
                  <p:embed/>
                </p:oleObj>
              </mc:Choice>
              <mc:Fallback>
                <p:oleObj name="" r:id="rId15" imgW="837565" imgH="20320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67425" y="1447800"/>
                        <a:ext cx="928688" cy="236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9" name="Object 63"/>
          <p:cNvGraphicFramePr>
            <a:graphicFrameLocks noChangeAspect="1"/>
          </p:cNvGraphicFramePr>
          <p:nvPr/>
        </p:nvGraphicFramePr>
        <p:xfrm>
          <a:off x="4914900" y="3576638"/>
          <a:ext cx="8048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7" imgW="723900" imgH="419100" progId="Equation.DSMT4">
                  <p:embed/>
                </p:oleObj>
              </mc:Choice>
              <mc:Fallback>
                <p:oleObj name="" r:id="rId17" imgW="723900" imgH="4191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14900" y="3576638"/>
                        <a:ext cx="804863" cy="487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0" name="Object 64"/>
          <p:cNvGraphicFramePr>
            <a:graphicFrameLocks noChangeAspect="1"/>
          </p:cNvGraphicFramePr>
          <p:nvPr/>
        </p:nvGraphicFramePr>
        <p:xfrm>
          <a:off x="5748338" y="3690938"/>
          <a:ext cx="100171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9" imgW="901065" imgH="177800" progId="Equation.DSMT4">
                  <p:embed/>
                </p:oleObj>
              </mc:Choice>
              <mc:Fallback>
                <p:oleObj name="" r:id="rId19" imgW="901065" imgH="17780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8338" y="3690938"/>
                        <a:ext cx="1001712" cy="206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1" name="Object 65"/>
          <p:cNvGraphicFramePr>
            <a:graphicFrameLocks noChangeAspect="1"/>
          </p:cNvGraphicFramePr>
          <p:nvPr/>
        </p:nvGraphicFramePr>
        <p:xfrm>
          <a:off x="6400800" y="3562350"/>
          <a:ext cx="762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21" imgW="685800" imgH="457200" progId="Equation.DSMT4">
                  <p:embed/>
                </p:oleObj>
              </mc:Choice>
              <mc:Fallback>
                <p:oleObj name="" r:id="rId21" imgW="685800" imgH="4572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00800" y="3562350"/>
                        <a:ext cx="762000" cy="531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2" name="Object 66"/>
          <p:cNvGraphicFramePr>
            <a:graphicFrameLocks noChangeAspect="1"/>
          </p:cNvGraphicFramePr>
          <p:nvPr/>
        </p:nvGraphicFramePr>
        <p:xfrm>
          <a:off x="7167563" y="3776663"/>
          <a:ext cx="338137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23" imgW="304165" imgH="127000" progId="Equation.DSMT4">
                  <p:embed/>
                </p:oleObj>
              </mc:Choice>
              <mc:Fallback>
                <p:oleObj name="" r:id="rId23" imgW="304165" imgH="1270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67563" y="3776663"/>
                        <a:ext cx="338137" cy="146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3" name="Text Box 67"/>
          <p:cNvSpPr txBox="1"/>
          <p:nvPr/>
        </p:nvSpPr>
        <p:spPr>
          <a:xfrm>
            <a:off x="7177088" y="3567113"/>
            <a:ext cx="1219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,5(cm)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4" name="Text Box 68"/>
          <p:cNvSpPr txBox="1"/>
          <p:nvPr/>
        </p:nvSpPr>
        <p:spPr>
          <a:xfrm>
            <a:off x="8048625" y="3309938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5" name="Text Box 69"/>
          <p:cNvSpPr txBox="1"/>
          <p:nvPr/>
        </p:nvSpPr>
        <p:spPr>
          <a:xfrm>
            <a:off x="8543925" y="306705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72"/>
          <p:cNvGrpSpPr/>
          <p:nvPr/>
        </p:nvGrpSpPr>
        <p:grpSpPr>
          <a:xfrm>
            <a:off x="4648200" y="4619625"/>
            <a:ext cx="3276600" cy="400050"/>
            <a:chOff x="2928" y="2622"/>
            <a:chExt cx="2064" cy="252"/>
          </a:xfrm>
        </p:grpSpPr>
        <p:sp>
          <p:nvSpPr>
            <p:cNvPr id="5173" name="AutoShape 70">
              <a:hlinkClick r:id="" action="ppaction://noaction"/>
            </p:cNvPr>
            <p:cNvSpPr/>
            <p:nvPr/>
          </p:nvSpPr>
          <p:spPr>
            <a:xfrm>
              <a:off x="2928" y="2688"/>
              <a:ext cx="240" cy="144"/>
            </a:xfrm>
            <a:prstGeom prst="actionButtonForwardNex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74" name="Text Box 71"/>
            <p:cNvSpPr txBox="1"/>
            <p:nvPr/>
          </p:nvSpPr>
          <p:spPr>
            <a:xfrm>
              <a:off x="3258" y="2622"/>
              <a:ext cx="173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0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35 – SGK trang 79</a:t>
              </a:r>
              <a:r>
                <a:rPr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289" name="Text Box 73"/>
          <p:cNvSpPr txBox="1"/>
          <p:nvPr/>
        </p:nvSpPr>
        <p:spPr>
          <a:xfrm>
            <a:off x="4572000" y="4114800"/>
            <a:ext cx="2971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  <a:endParaRPr lang="en-US" altLang="en-US" sz="20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151" name="Group 76"/>
          <p:cNvGrpSpPr/>
          <p:nvPr/>
        </p:nvGrpSpPr>
        <p:grpSpPr>
          <a:xfrm>
            <a:off x="42863" y="614363"/>
            <a:ext cx="4452937" cy="4303712"/>
            <a:chOff x="27" y="387"/>
            <a:chExt cx="2805" cy="2711"/>
          </a:xfrm>
        </p:grpSpPr>
        <p:grpSp>
          <p:nvGrpSpPr>
            <p:cNvPr id="5153" name="Group 22"/>
            <p:cNvGrpSpPr/>
            <p:nvPr/>
          </p:nvGrpSpPr>
          <p:grpSpPr>
            <a:xfrm>
              <a:off x="27" y="387"/>
              <a:ext cx="2805" cy="2711"/>
              <a:chOff x="27" y="387"/>
              <a:chExt cx="2805" cy="2711"/>
            </a:xfrm>
          </p:grpSpPr>
          <p:sp>
            <p:nvSpPr>
              <p:cNvPr id="5156" name="AutoShape 4"/>
              <p:cNvSpPr/>
              <p:nvPr/>
            </p:nvSpPr>
            <p:spPr>
              <a:xfrm>
                <a:off x="144" y="387"/>
                <a:ext cx="288" cy="288"/>
              </a:xfrm>
              <a:prstGeom prst="notchedRight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?2</a:t>
                </a:r>
                <a:endParaRPr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57" name="Text Box 5"/>
              <p:cNvSpPr txBox="1"/>
              <p:nvPr/>
            </p:nvSpPr>
            <p:spPr>
              <a:xfrm>
                <a:off x="27" y="627"/>
                <a:ext cx="2784" cy="14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de-DE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hình 42 cho biết AB =3cm;</a:t>
                </a:r>
                <a:endParaRPr lang="de-DE" altLang="x-none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= 4,5cm v</a:t>
                </a:r>
                <a:r>
                  <a:rPr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ABD = BCD.</a:t>
                </a:r>
                <a:endParaRPr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vi-VN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a)Trong hình vẽ n</a:t>
                </a:r>
                <a:r>
                  <a:rPr lang="vi-VN" altLang="x-none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vi-VN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có bao nhiêu tam giác? Có cặp tam giác n</a:t>
                </a:r>
                <a:r>
                  <a:rPr lang="vi-VN" altLang="x-none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vi-VN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đồng dạng với nhau không?</a:t>
                </a:r>
                <a:endParaRPr lang="vi-VN" altLang="x-none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s-ES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Hãy tính độ d</a:t>
                </a:r>
                <a:r>
                  <a:rPr lang="es-ES" altLang="x-none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es-ES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x v</a:t>
                </a:r>
                <a:r>
                  <a:rPr lang="es-ES" altLang="x-none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es-ES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(AD = x, DC = y)</a:t>
                </a:r>
                <a:endParaRPr lang="es-ES" altLang="x-none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vi-VN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Cho biết thêm BD l</a:t>
                </a:r>
                <a:r>
                  <a:rPr lang="vi-VN" altLang="x-none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vi-VN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tia phân giác của góc B. Hãy tính độ d</a:t>
                </a:r>
                <a:r>
                  <a:rPr lang="vi-VN" altLang="x-none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vi-VN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các đoạn thẳng BC v</a:t>
                </a:r>
                <a:r>
                  <a:rPr lang="vi-VN" altLang="x-none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vi-VN" altLang="x-none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BD</a:t>
                </a:r>
                <a:endParaRPr lang="vi-VN" altLang="x-none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5158" name="Group 21"/>
              <p:cNvGrpSpPr/>
              <p:nvPr/>
            </p:nvGrpSpPr>
            <p:grpSpPr>
              <a:xfrm>
                <a:off x="1296" y="2073"/>
                <a:ext cx="1536" cy="1025"/>
                <a:chOff x="1296" y="2073"/>
                <a:chExt cx="1536" cy="1025"/>
              </a:xfrm>
            </p:grpSpPr>
            <p:sp>
              <p:nvSpPr>
                <p:cNvPr id="5159" name="AutoShape 7"/>
                <p:cNvSpPr/>
                <p:nvPr/>
              </p:nvSpPr>
              <p:spPr>
                <a:xfrm>
                  <a:off x="1488" y="2253"/>
                  <a:ext cx="1152" cy="672"/>
                </a:xfrm>
                <a:prstGeom prst="triangle">
                  <a:avLst>
                    <a:gd name="adj" fmla="val 22222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60" name="Line 8"/>
                <p:cNvSpPr/>
                <p:nvPr/>
              </p:nvSpPr>
              <p:spPr>
                <a:xfrm flipV="1">
                  <a:off x="1488" y="2535"/>
                  <a:ext cx="624" cy="38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61" name="Line 9"/>
                <p:cNvSpPr/>
                <p:nvPr/>
              </p:nvSpPr>
              <p:spPr>
                <a:xfrm>
                  <a:off x="1824" y="2160"/>
                  <a:ext cx="912" cy="67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arrow" w="med" len="med"/>
                  <a:tailEnd type="arrow" w="med" len="med"/>
                </a:ln>
              </p:spPr>
            </p:sp>
            <p:sp>
              <p:nvSpPr>
                <p:cNvPr id="5162" name="Text Box 10"/>
                <p:cNvSpPr txBox="1"/>
                <p:nvPr/>
              </p:nvSpPr>
              <p:spPr>
                <a:xfrm>
                  <a:off x="1620" y="2073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alt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63" name="Text Box 11"/>
                <p:cNvSpPr txBox="1"/>
                <p:nvPr/>
              </p:nvSpPr>
              <p:spPr>
                <a:xfrm>
                  <a:off x="1296" y="2832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alt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64" name="Text Box 12"/>
                <p:cNvSpPr txBox="1"/>
                <p:nvPr/>
              </p:nvSpPr>
              <p:spPr>
                <a:xfrm>
                  <a:off x="2592" y="2880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alt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65" name="Text Box 13"/>
                <p:cNvSpPr txBox="1"/>
                <p:nvPr/>
              </p:nvSpPr>
              <p:spPr>
                <a:xfrm>
                  <a:off x="2061" y="2400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US" alt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66" name="Text Box 14"/>
                <p:cNvSpPr txBox="1"/>
                <p:nvPr/>
              </p:nvSpPr>
              <p:spPr>
                <a:xfrm>
                  <a:off x="2163" y="2319"/>
                  <a:ext cx="525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4,5 cm</a:t>
                  </a:r>
                  <a:endParaRPr lang="en-US" alt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67" name="Text Box 15"/>
                <p:cNvSpPr txBox="1"/>
                <p:nvPr/>
              </p:nvSpPr>
              <p:spPr>
                <a:xfrm rot="-4106462">
                  <a:off x="1084" y="2452"/>
                  <a:ext cx="864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3cm</a:t>
                  </a: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68" name="Text Box 16"/>
                <p:cNvSpPr txBox="1"/>
                <p:nvPr/>
              </p:nvSpPr>
              <p:spPr>
                <a:xfrm>
                  <a:off x="1569" y="2925"/>
                  <a:ext cx="960" cy="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200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 42</a:t>
                  </a:r>
                  <a:endParaRPr lang="en-US" altLang="en-US" sz="1200" u="sng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69" name="Text Box 17"/>
                <p:cNvSpPr txBox="1"/>
                <p:nvPr/>
              </p:nvSpPr>
              <p:spPr>
                <a:xfrm>
                  <a:off x="1824" y="2223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n-US" alt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70" name="Text Box 18"/>
                <p:cNvSpPr txBox="1"/>
                <p:nvPr/>
              </p:nvSpPr>
              <p:spPr>
                <a:xfrm>
                  <a:off x="2301" y="2592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en-US" alt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71" name="Freeform 19"/>
                <p:cNvSpPr/>
                <p:nvPr/>
              </p:nvSpPr>
              <p:spPr>
                <a:xfrm>
                  <a:off x="1545" y="2784"/>
                  <a:ext cx="55" cy="69"/>
                </a:xfrm>
                <a:custGeom>
                  <a:avLst/>
                  <a:gdLst>
                    <a:gd name="txL" fmla="*/ 0 w 55"/>
                    <a:gd name="txT" fmla="*/ 0 h 69"/>
                    <a:gd name="txR" fmla="*/ 55 w 55"/>
                    <a:gd name="txB" fmla="*/ 69 h 69"/>
                  </a:gdLst>
                  <a:ahLst/>
                  <a:cxnLst>
                    <a:cxn ang="0">
                      <a:pos x="0" y="0"/>
                    </a:cxn>
                    <a:cxn ang="0">
                      <a:pos x="46" y="32"/>
                    </a:cxn>
                    <a:cxn ang="0">
                      <a:pos x="55" y="69"/>
                    </a:cxn>
                  </a:cxnLst>
                  <a:rect l="txL" t="txT" r="txR" b="txB"/>
                  <a:pathLst>
                    <a:path w="55" h="69">
                      <a:moveTo>
                        <a:pt x="0" y="0"/>
                      </a:moveTo>
                      <a:cubicBezTo>
                        <a:pt x="8" y="5"/>
                        <a:pt x="37" y="20"/>
                        <a:pt x="46" y="32"/>
                      </a:cubicBezTo>
                      <a:cubicBezTo>
                        <a:pt x="55" y="44"/>
                        <a:pt x="53" y="61"/>
                        <a:pt x="55" y="69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72" name="Freeform 20"/>
                <p:cNvSpPr/>
                <p:nvPr/>
              </p:nvSpPr>
              <p:spPr>
                <a:xfrm>
                  <a:off x="2478" y="2823"/>
                  <a:ext cx="27" cy="96"/>
                </a:xfrm>
                <a:custGeom>
                  <a:avLst/>
                  <a:gdLst>
                    <a:gd name="txL" fmla="*/ 0 w 27"/>
                    <a:gd name="txT" fmla="*/ 0 h 96"/>
                    <a:gd name="txR" fmla="*/ 27 w 27"/>
                    <a:gd name="txB" fmla="*/ 96 h 96"/>
                  </a:gdLst>
                  <a:ahLst/>
                  <a:cxnLst>
                    <a:cxn ang="0">
                      <a:pos x="27" y="0"/>
                    </a:cxn>
                    <a:cxn ang="0">
                      <a:pos x="0" y="57"/>
                    </a:cxn>
                    <a:cxn ang="0">
                      <a:pos x="27" y="96"/>
                    </a:cxn>
                  </a:cxnLst>
                  <a:rect l="txL" t="txT" r="txR" b="txB"/>
                  <a:pathLst>
                    <a:path w="27" h="96">
                      <a:moveTo>
                        <a:pt x="27" y="0"/>
                      </a:moveTo>
                      <a:cubicBezTo>
                        <a:pt x="22" y="10"/>
                        <a:pt x="0" y="41"/>
                        <a:pt x="0" y="57"/>
                      </a:cubicBezTo>
                      <a:cubicBezTo>
                        <a:pt x="0" y="73"/>
                        <a:pt x="22" y="88"/>
                        <a:pt x="27" y="9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5154" name="Freeform 74"/>
            <p:cNvSpPr/>
            <p:nvPr/>
          </p:nvSpPr>
          <p:spPr>
            <a:xfrm>
              <a:off x="1536" y="816"/>
              <a:ext cx="212" cy="46"/>
            </a:xfrm>
            <a:custGeom>
              <a:avLst/>
              <a:gdLst>
                <a:gd name="txL" fmla="*/ 0 w 192"/>
                <a:gd name="txT" fmla="*/ 0 h 46"/>
                <a:gd name="txR" fmla="*/ 192 w 192"/>
                <a:gd name="txB" fmla="*/ 46 h 46"/>
              </a:gdLst>
              <a:ahLst/>
              <a:cxnLst>
                <a:cxn ang="0">
                  <a:pos x="0" y="45"/>
                </a:cxn>
                <a:cxn ang="0">
                  <a:pos x="109" y="0"/>
                </a:cxn>
                <a:cxn ang="0">
                  <a:pos x="212" y="46"/>
                </a:cxn>
              </a:cxnLst>
              <a:rect l="txL" t="txT" r="txR" b="txB"/>
              <a:pathLst>
                <a:path w="192" h="46">
                  <a:moveTo>
                    <a:pt x="0" y="45"/>
                  </a:moveTo>
                  <a:lnTo>
                    <a:pt x="99" y="0"/>
                  </a:lnTo>
                  <a:lnTo>
                    <a:pt x="192" y="46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155" name="Freeform 75"/>
            <p:cNvSpPr/>
            <p:nvPr/>
          </p:nvSpPr>
          <p:spPr>
            <a:xfrm>
              <a:off x="1053" y="807"/>
              <a:ext cx="212" cy="46"/>
            </a:xfrm>
            <a:custGeom>
              <a:avLst/>
              <a:gdLst>
                <a:gd name="txL" fmla="*/ 0 w 192"/>
                <a:gd name="txT" fmla="*/ 0 h 46"/>
                <a:gd name="txR" fmla="*/ 192 w 192"/>
                <a:gd name="txB" fmla="*/ 46 h 46"/>
              </a:gdLst>
              <a:ahLst/>
              <a:cxnLst>
                <a:cxn ang="0">
                  <a:pos x="0" y="45"/>
                </a:cxn>
                <a:cxn ang="0">
                  <a:pos x="109" y="0"/>
                </a:cxn>
                <a:cxn ang="0">
                  <a:pos x="212" y="46"/>
                </a:cxn>
              </a:cxnLst>
              <a:rect l="txL" t="txT" r="txR" b="txB"/>
              <a:pathLst>
                <a:path w="192" h="46">
                  <a:moveTo>
                    <a:pt x="0" y="45"/>
                  </a:moveTo>
                  <a:lnTo>
                    <a:pt x="99" y="0"/>
                  </a:lnTo>
                  <a:lnTo>
                    <a:pt x="192" y="46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52" name="Rectangle 7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7: TRƯỜNG HỢP ĐỒNG DẠNG THỨ BA</a:t>
            </a:r>
            <a:endParaRPr lang="vi-VN" altLang="en-US" sz="20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3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3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3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8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/>
      <p:bldP spid="9244" grpId="0" animBg="1"/>
      <p:bldP spid="9254" grpId="0"/>
      <p:bldP spid="9257" grpId="0" animBg="1"/>
      <p:bldP spid="9267" grpId="0"/>
      <p:bldP spid="9270" grpId="0"/>
      <p:bldP spid="9272" grpId="0"/>
      <p:bldP spid="9276" grpId="0"/>
      <p:bldP spid="9283" grpId="0"/>
      <p:bldP spid="9284" grpId="0"/>
      <p:bldP spid="9285" grpId="0"/>
      <p:bldP spid="92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Group 2"/>
          <p:cNvGrpSpPr/>
          <p:nvPr/>
        </p:nvGrpSpPr>
        <p:grpSpPr>
          <a:xfrm>
            <a:off x="228600" y="609600"/>
            <a:ext cx="8658225" cy="1438275"/>
            <a:chOff x="144" y="432"/>
            <a:chExt cx="5454" cy="906"/>
          </a:xfrm>
        </p:grpSpPr>
        <p:sp>
          <p:nvSpPr>
            <p:cNvPr id="6258" name="Text Box 3"/>
            <p:cNvSpPr txBox="1"/>
            <p:nvPr/>
          </p:nvSpPr>
          <p:spPr>
            <a:xfrm>
              <a:off x="144" y="432"/>
              <a:ext cx="10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u="sng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Định lí:</a:t>
              </a:r>
              <a:endParaRPr lang="en-US" altLang="en-US" sz="2000" b="1" u="sng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59" name="Freeform 4"/>
            <p:cNvSpPr/>
            <p:nvPr/>
          </p:nvSpPr>
          <p:spPr>
            <a:xfrm>
              <a:off x="1890" y="1020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60" name="AutoShape 5"/>
            <p:cNvSpPr/>
            <p:nvPr/>
          </p:nvSpPr>
          <p:spPr>
            <a:xfrm>
              <a:off x="1410" y="1020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61" name="AutoShape 6"/>
            <p:cNvSpPr/>
            <p:nvPr/>
          </p:nvSpPr>
          <p:spPr>
            <a:xfrm>
              <a:off x="2034" y="1020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62" name="Freeform 7"/>
            <p:cNvSpPr/>
            <p:nvPr/>
          </p:nvSpPr>
          <p:spPr>
            <a:xfrm>
              <a:off x="1719" y="759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63" name="Freeform 8"/>
            <p:cNvSpPr/>
            <p:nvPr/>
          </p:nvSpPr>
          <p:spPr>
            <a:xfrm>
              <a:off x="1437" y="759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64" name="Freeform 9"/>
            <p:cNvSpPr/>
            <p:nvPr/>
          </p:nvSpPr>
          <p:spPr>
            <a:xfrm>
              <a:off x="2253" y="756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65" name="Freeform 10"/>
            <p:cNvSpPr/>
            <p:nvPr/>
          </p:nvSpPr>
          <p:spPr>
            <a:xfrm>
              <a:off x="1968" y="756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66" name="Freeform 11"/>
            <p:cNvSpPr/>
            <p:nvPr/>
          </p:nvSpPr>
          <p:spPr>
            <a:xfrm>
              <a:off x="1290" y="564"/>
              <a:ext cx="5" cy="562"/>
            </a:xfrm>
            <a:custGeom>
              <a:avLst/>
              <a:gdLst>
                <a:gd name="txL" fmla="*/ 0 w 5"/>
                <a:gd name="txT" fmla="*/ 0 h 562"/>
                <a:gd name="txR" fmla="*/ 5 w 5"/>
                <a:gd name="txB" fmla="*/ 562 h 562"/>
              </a:gdLst>
              <a:ahLst/>
              <a:cxnLst>
                <a:cxn ang="0">
                  <a:pos x="0" y="0"/>
                </a:cxn>
                <a:cxn ang="0">
                  <a:pos x="5" y="562"/>
                </a:cxn>
              </a:cxnLst>
              <a:rect l="txL" t="txT" r="txR" b="txB"/>
              <a:pathLst>
                <a:path w="5" h="562">
                  <a:moveTo>
                    <a:pt x="0" y="0"/>
                  </a:moveTo>
                  <a:lnTo>
                    <a:pt x="5" y="56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67" name="Line 12"/>
            <p:cNvSpPr/>
            <p:nvPr/>
          </p:nvSpPr>
          <p:spPr>
            <a:xfrm>
              <a:off x="870" y="933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8" name="Text Box 13"/>
            <p:cNvSpPr txBox="1"/>
            <p:nvPr/>
          </p:nvSpPr>
          <p:spPr>
            <a:xfrm>
              <a:off x="960" y="528"/>
              <a:ext cx="22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GT      ABC v</a:t>
              </a:r>
              <a:r>
                <a: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A’B’C’có: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69" name="Text Box 14"/>
            <p:cNvSpPr txBox="1"/>
            <p:nvPr/>
          </p:nvSpPr>
          <p:spPr>
            <a:xfrm>
              <a:off x="1368" y="720"/>
              <a:ext cx="17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= A’; B = B’  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70" name="Text Box 15"/>
            <p:cNvSpPr txBox="1"/>
            <p:nvPr/>
          </p:nvSpPr>
          <p:spPr>
            <a:xfrm>
              <a:off x="918" y="906"/>
              <a:ext cx="196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KL        ABC        A’B’C’ 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71" name="AutoShape 16"/>
            <p:cNvSpPr/>
            <p:nvPr/>
          </p:nvSpPr>
          <p:spPr>
            <a:xfrm>
              <a:off x="1356" y="630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72" name="AutoShape 17"/>
            <p:cNvSpPr/>
            <p:nvPr/>
          </p:nvSpPr>
          <p:spPr>
            <a:xfrm>
              <a:off x="2031" y="639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273" name="Group 18"/>
            <p:cNvGrpSpPr/>
            <p:nvPr/>
          </p:nvGrpSpPr>
          <p:grpSpPr>
            <a:xfrm>
              <a:off x="3168" y="432"/>
              <a:ext cx="2430" cy="906"/>
              <a:chOff x="3120" y="531"/>
              <a:chExt cx="2430" cy="906"/>
            </a:xfrm>
          </p:grpSpPr>
          <p:sp>
            <p:nvSpPr>
              <p:cNvPr id="6274" name="AutoShape 19"/>
              <p:cNvSpPr/>
              <p:nvPr/>
            </p:nvSpPr>
            <p:spPr>
              <a:xfrm>
                <a:off x="3291" y="700"/>
                <a:ext cx="1056" cy="555"/>
              </a:xfrm>
              <a:prstGeom prst="triangle">
                <a:avLst>
                  <a:gd name="adj" fmla="val 26991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75" name="Text Box 20"/>
              <p:cNvSpPr txBox="1"/>
              <p:nvPr/>
            </p:nvSpPr>
            <p:spPr>
              <a:xfrm>
                <a:off x="3477" y="531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76" name="Text Box 21"/>
              <p:cNvSpPr txBox="1"/>
              <p:nvPr/>
            </p:nvSpPr>
            <p:spPr>
              <a:xfrm>
                <a:off x="3120" y="1207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77" name="Text Box 22"/>
              <p:cNvSpPr txBox="1"/>
              <p:nvPr/>
            </p:nvSpPr>
            <p:spPr>
              <a:xfrm>
                <a:off x="4239" y="122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78" name="Freeform 23"/>
              <p:cNvSpPr/>
              <p:nvPr/>
            </p:nvSpPr>
            <p:spPr>
              <a:xfrm>
                <a:off x="3339" y="1196"/>
                <a:ext cx="53" cy="59"/>
              </a:xfrm>
              <a:custGeom>
                <a:avLst/>
                <a:gdLst>
                  <a:gd name="txL" fmla="*/ 0 w 53"/>
                  <a:gd name="txT" fmla="*/ 0 h 96"/>
                  <a:gd name="txR" fmla="*/ 53 w 53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45" y="18"/>
                  </a:cxn>
                  <a:cxn ang="0">
                    <a:pos x="48" y="59"/>
                  </a:cxn>
                </a:cxnLst>
                <a:rect l="txL" t="txT" r="txR" b="txB"/>
                <a:pathLst>
                  <a:path w="53" h="96">
                    <a:moveTo>
                      <a:pt x="0" y="0"/>
                    </a:moveTo>
                    <a:cubicBezTo>
                      <a:pt x="8" y="5"/>
                      <a:pt x="37" y="14"/>
                      <a:pt x="45" y="30"/>
                    </a:cubicBezTo>
                    <a:cubicBezTo>
                      <a:pt x="53" y="46"/>
                      <a:pt x="48" y="82"/>
                      <a:pt x="48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9" name="Freeform 24"/>
              <p:cNvSpPr/>
              <p:nvPr/>
            </p:nvSpPr>
            <p:spPr>
              <a:xfrm>
                <a:off x="3339" y="1171"/>
                <a:ext cx="90" cy="82"/>
              </a:xfrm>
              <a:custGeom>
                <a:avLst/>
                <a:gdLst>
                  <a:gd name="txL" fmla="*/ 0 w 90"/>
                  <a:gd name="txT" fmla="*/ 0 h 135"/>
                  <a:gd name="txR" fmla="*/ 90 w 90"/>
                  <a:gd name="txB" fmla="*/ 135 h 135"/>
                </a:gdLst>
                <a:ahLst/>
                <a:cxnLst>
                  <a:cxn ang="0">
                    <a:pos x="0" y="0"/>
                  </a:cxn>
                  <a:cxn ang="0">
                    <a:pos x="69" y="31"/>
                  </a:cxn>
                  <a:cxn ang="0">
                    <a:pos x="90" y="82"/>
                  </a:cxn>
                </a:cxnLst>
                <a:rect l="txL" t="txT" r="txR" b="txB"/>
                <a:pathLst>
                  <a:path w="90" h="135">
                    <a:moveTo>
                      <a:pt x="0" y="0"/>
                    </a:moveTo>
                    <a:cubicBezTo>
                      <a:pt x="11" y="5"/>
                      <a:pt x="54" y="29"/>
                      <a:pt x="69" y="51"/>
                    </a:cubicBezTo>
                    <a:cubicBezTo>
                      <a:pt x="84" y="73"/>
                      <a:pt x="86" y="118"/>
                      <a:pt x="90" y="13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0" name="Freeform 25"/>
              <p:cNvSpPr/>
              <p:nvPr/>
            </p:nvSpPr>
            <p:spPr>
              <a:xfrm>
                <a:off x="3540" y="769"/>
                <a:ext cx="144" cy="19"/>
              </a:xfrm>
              <a:custGeom>
                <a:avLst/>
                <a:gdLst>
                  <a:gd name="txL" fmla="*/ 0 w 144"/>
                  <a:gd name="txT" fmla="*/ 0 h 30"/>
                  <a:gd name="txR" fmla="*/ 144 w 144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69" y="19"/>
                  </a:cxn>
                  <a:cxn ang="0">
                    <a:pos x="144" y="0"/>
                  </a:cxn>
                </a:cxnLst>
                <a:rect l="txL" t="txT" r="txR" b="txB"/>
                <a:pathLst>
                  <a:path w="144" h="30">
                    <a:moveTo>
                      <a:pt x="0" y="0"/>
                    </a:moveTo>
                    <a:cubicBezTo>
                      <a:pt x="11" y="5"/>
                      <a:pt x="45" y="30"/>
                      <a:pt x="69" y="30"/>
                    </a:cubicBezTo>
                    <a:cubicBezTo>
                      <a:pt x="93" y="30"/>
                      <a:pt x="128" y="6"/>
                      <a:pt x="14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6281" name="Group 26"/>
              <p:cNvGrpSpPr/>
              <p:nvPr/>
            </p:nvGrpSpPr>
            <p:grpSpPr>
              <a:xfrm>
                <a:off x="4587" y="875"/>
                <a:ext cx="720" cy="380"/>
                <a:chOff x="3828" y="1344"/>
                <a:chExt cx="720" cy="624"/>
              </a:xfrm>
            </p:grpSpPr>
            <p:sp>
              <p:nvSpPr>
                <p:cNvPr id="6288" name="AutoShape 27"/>
                <p:cNvSpPr/>
                <p:nvPr/>
              </p:nvSpPr>
              <p:spPr>
                <a:xfrm>
                  <a:off x="3828" y="1344"/>
                  <a:ext cx="720" cy="624"/>
                </a:xfrm>
                <a:prstGeom prst="triangle">
                  <a:avLst>
                    <a:gd name="adj" fmla="val 26991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89" name="Freeform 28"/>
                <p:cNvSpPr/>
                <p:nvPr/>
              </p:nvSpPr>
              <p:spPr>
                <a:xfrm>
                  <a:off x="4032" y="1344"/>
                  <a:ext cx="342" cy="420"/>
                </a:xfrm>
                <a:custGeom>
                  <a:avLst/>
                  <a:gdLst>
                    <a:gd name="txL" fmla="*/ 0 w 342"/>
                    <a:gd name="txT" fmla="*/ 0 h 420"/>
                    <a:gd name="txR" fmla="*/ 342 w 342"/>
                    <a:gd name="txB" fmla="*/ 420 h 420"/>
                  </a:gdLst>
                  <a:ahLst/>
                  <a:cxnLst>
                    <a:cxn ang="0">
                      <a:pos x="0" y="0"/>
                    </a:cxn>
                    <a:cxn ang="0">
                      <a:pos x="342" y="420"/>
                    </a:cxn>
                  </a:cxnLst>
                  <a:rect l="txL" t="txT" r="txR" b="txB"/>
                  <a:pathLst>
                    <a:path w="342" h="420">
                      <a:moveTo>
                        <a:pt x="0" y="0"/>
                      </a:moveTo>
                      <a:lnTo>
                        <a:pt x="342" y="42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6290" name="Line 29"/>
                <p:cNvSpPr/>
                <p:nvPr/>
              </p:nvSpPr>
              <p:spPr>
                <a:xfrm>
                  <a:off x="3840" y="1968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282" name="Text Box 30"/>
              <p:cNvSpPr txBox="1"/>
              <p:nvPr/>
            </p:nvSpPr>
            <p:spPr>
              <a:xfrm>
                <a:off x="4443" y="122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83" name="Text Box 31"/>
              <p:cNvSpPr txBox="1"/>
              <p:nvPr/>
            </p:nvSpPr>
            <p:spPr>
              <a:xfrm>
                <a:off x="4686" y="712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84" name="Freeform 32"/>
              <p:cNvSpPr/>
              <p:nvPr/>
            </p:nvSpPr>
            <p:spPr>
              <a:xfrm>
                <a:off x="4626" y="1200"/>
                <a:ext cx="53" cy="58"/>
              </a:xfrm>
              <a:custGeom>
                <a:avLst/>
                <a:gdLst>
                  <a:gd name="txL" fmla="*/ 0 w 53"/>
                  <a:gd name="txT" fmla="*/ 0 h 96"/>
                  <a:gd name="txR" fmla="*/ 53 w 53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45" y="18"/>
                  </a:cxn>
                  <a:cxn ang="0">
                    <a:pos x="48" y="58"/>
                  </a:cxn>
                </a:cxnLst>
                <a:rect l="txL" t="txT" r="txR" b="txB"/>
                <a:pathLst>
                  <a:path w="53" h="96">
                    <a:moveTo>
                      <a:pt x="0" y="0"/>
                    </a:moveTo>
                    <a:cubicBezTo>
                      <a:pt x="8" y="5"/>
                      <a:pt x="37" y="14"/>
                      <a:pt x="45" y="30"/>
                    </a:cubicBezTo>
                    <a:cubicBezTo>
                      <a:pt x="53" y="46"/>
                      <a:pt x="48" y="82"/>
                      <a:pt x="48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5" name="Freeform 33"/>
              <p:cNvSpPr/>
              <p:nvPr/>
            </p:nvSpPr>
            <p:spPr>
              <a:xfrm>
                <a:off x="4626" y="1174"/>
                <a:ext cx="90" cy="83"/>
              </a:xfrm>
              <a:custGeom>
                <a:avLst/>
                <a:gdLst>
                  <a:gd name="txL" fmla="*/ 0 w 90"/>
                  <a:gd name="txT" fmla="*/ 0 h 135"/>
                  <a:gd name="txR" fmla="*/ 90 w 90"/>
                  <a:gd name="txB" fmla="*/ 135 h 135"/>
                </a:gdLst>
                <a:ahLst/>
                <a:cxnLst>
                  <a:cxn ang="0">
                    <a:pos x="0" y="0"/>
                  </a:cxn>
                  <a:cxn ang="0">
                    <a:pos x="69" y="31"/>
                  </a:cxn>
                  <a:cxn ang="0">
                    <a:pos x="90" y="83"/>
                  </a:cxn>
                </a:cxnLst>
                <a:rect l="txL" t="txT" r="txR" b="txB"/>
                <a:pathLst>
                  <a:path w="90" h="135">
                    <a:moveTo>
                      <a:pt x="0" y="0"/>
                    </a:moveTo>
                    <a:cubicBezTo>
                      <a:pt x="11" y="5"/>
                      <a:pt x="54" y="29"/>
                      <a:pt x="69" y="51"/>
                    </a:cubicBezTo>
                    <a:cubicBezTo>
                      <a:pt x="84" y="73"/>
                      <a:pt x="86" y="118"/>
                      <a:pt x="90" y="13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6" name="Freeform 34"/>
              <p:cNvSpPr/>
              <p:nvPr/>
            </p:nvSpPr>
            <p:spPr>
              <a:xfrm>
                <a:off x="4740" y="939"/>
                <a:ext cx="144" cy="19"/>
              </a:xfrm>
              <a:custGeom>
                <a:avLst/>
                <a:gdLst>
                  <a:gd name="txL" fmla="*/ 0 w 144"/>
                  <a:gd name="txT" fmla="*/ 0 h 30"/>
                  <a:gd name="txR" fmla="*/ 144 w 144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69" y="19"/>
                  </a:cxn>
                  <a:cxn ang="0">
                    <a:pos x="144" y="0"/>
                  </a:cxn>
                </a:cxnLst>
                <a:rect l="txL" t="txT" r="txR" b="txB"/>
                <a:pathLst>
                  <a:path w="144" h="30">
                    <a:moveTo>
                      <a:pt x="0" y="0"/>
                    </a:moveTo>
                    <a:cubicBezTo>
                      <a:pt x="11" y="5"/>
                      <a:pt x="45" y="30"/>
                      <a:pt x="69" y="30"/>
                    </a:cubicBezTo>
                    <a:cubicBezTo>
                      <a:pt x="93" y="30"/>
                      <a:pt x="128" y="6"/>
                      <a:pt x="14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7" name="Text Box 35"/>
              <p:cNvSpPr txBox="1"/>
              <p:nvPr/>
            </p:nvSpPr>
            <p:spPr>
              <a:xfrm>
                <a:off x="5214" y="1220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6147" name="Text Box 38"/>
          <p:cNvSpPr txBox="1"/>
          <p:nvPr/>
        </p:nvSpPr>
        <p:spPr>
          <a:xfrm>
            <a:off x="152400" y="1476375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Áp dụng:</a:t>
            </a:r>
            <a:endParaRPr lang="en-US" altLang="en-US" sz="2000" b="1" u="sng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Text Box 42"/>
          <p:cNvSpPr txBox="1"/>
          <p:nvPr/>
        </p:nvSpPr>
        <p:spPr>
          <a:xfrm>
            <a:off x="138113" y="2409825"/>
            <a:ext cx="28336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Củng cố, luyện tâp:</a:t>
            </a:r>
            <a:endParaRPr lang="en-US" altLang="en-US" sz="2000" b="1" u="sng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9" name="AutoShape 43"/>
          <p:cNvSpPr/>
          <p:nvPr/>
        </p:nvSpPr>
        <p:spPr>
          <a:xfrm>
            <a:off x="533400" y="1804988"/>
            <a:ext cx="457200" cy="381000"/>
          </a:xfrm>
          <a:prstGeom prst="notched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AutoShape 44"/>
          <p:cNvSpPr/>
          <p:nvPr/>
        </p:nvSpPr>
        <p:spPr>
          <a:xfrm>
            <a:off x="542925" y="2152650"/>
            <a:ext cx="457200" cy="381000"/>
          </a:xfrm>
          <a:prstGeom prst="notched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Text Box 47"/>
          <p:cNvSpPr txBox="1"/>
          <p:nvPr/>
        </p:nvSpPr>
        <p:spPr>
          <a:xfrm>
            <a:off x="2576513" y="2438400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35 -SGK tr 79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4" name="Text Box 48"/>
          <p:cNvSpPr txBox="1"/>
          <p:nvPr/>
        </p:nvSpPr>
        <p:spPr>
          <a:xfrm>
            <a:off x="71438" y="2709863"/>
            <a:ext cx="4114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rằng nếu tam giác A’B’C’ đồng dạng với tam giác ABC theo tỷ số k thì tỷ số của hai đường phân giác tương ứng của chúng cũng bằng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</a:t>
            </a:r>
            <a:endParaRPr lang="en-US" altLang="en-US" sz="1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2" name="Text Box 66"/>
          <p:cNvSpPr txBox="1"/>
          <p:nvPr/>
        </p:nvSpPr>
        <p:spPr>
          <a:xfrm>
            <a:off x="223838" y="6043613"/>
            <a:ext cx="762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    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403" name="Object 67"/>
          <p:cNvGraphicFramePr>
            <a:graphicFrameLocks noGrp="1" noChangeAspect="1"/>
          </p:cNvGraphicFramePr>
          <p:nvPr>
            <p:ph sz="half" idx="1"/>
          </p:nvPr>
        </p:nvGraphicFramePr>
        <p:xfrm>
          <a:off x="838200" y="603885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1129665" imgH="393700" progId="Equation.DSMT4">
                  <p:embed/>
                </p:oleObj>
              </mc:Choice>
              <mc:Fallback>
                <p:oleObj name="" r:id="rId1" imgW="1129665" imgH="393700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38200" y="6038850"/>
                        <a:ext cx="1447800" cy="533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05" name="Line 69"/>
          <p:cNvSpPr/>
          <p:nvPr/>
        </p:nvSpPr>
        <p:spPr>
          <a:xfrm>
            <a:off x="685800" y="5434013"/>
            <a:ext cx="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" name="Group 113"/>
          <p:cNvGrpSpPr/>
          <p:nvPr/>
        </p:nvGrpSpPr>
        <p:grpSpPr>
          <a:xfrm>
            <a:off x="152400" y="5314950"/>
            <a:ext cx="3886200" cy="704850"/>
            <a:chOff x="96" y="3483"/>
            <a:chExt cx="2448" cy="444"/>
          </a:xfrm>
        </p:grpSpPr>
        <p:sp>
          <p:nvSpPr>
            <p:cNvPr id="6249" name="Text Box 49"/>
            <p:cNvSpPr txBox="1"/>
            <p:nvPr/>
          </p:nvSpPr>
          <p:spPr>
            <a:xfrm>
              <a:off x="96" y="3483"/>
              <a:ext cx="2448" cy="4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15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GT      A’B’C’        ABC (theo tỷ số k)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15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A</a:t>
              </a:r>
              <a:r>
                <a:rPr lang="en-US" altLang="en-US" sz="1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A</a:t>
              </a:r>
              <a:r>
                <a:rPr lang="en-US" altLang="en-US" sz="1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,   A’</a:t>
              </a:r>
              <a:r>
                <a:rPr lang="en-US" altLang="en-US" sz="1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A’</a:t>
              </a:r>
              <a:r>
                <a:rPr lang="en-US" altLang="en-US" sz="1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50" name="Freeform 50"/>
            <p:cNvSpPr/>
            <p:nvPr/>
          </p:nvSpPr>
          <p:spPr>
            <a:xfrm>
              <a:off x="1038" y="3579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190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51" name="AutoShape 51"/>
            <p:cNvSpPr/>
            <p:nvPr/>
          </p:nvSpPr>
          <p:spPr>
            <a:xfrm>
              <a:off x="1212" y="3579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52" name="AutoShape 53"/>
            <p:cNvSpPr/>
            <p:nvPr/>
          </p:nvSpPr>
          <p:spPr>
            <a:xfrm>
              <a:off x="471" y="3579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53" name="Freeform 61"/>
            <p:cNvSpPr/>
            <p:nvPr/>
          </p:nvSpPr>
          <p:spPr>
            <a:xfrm>
              <a:off x="1344" y="3726"/>
              <a:ext cx="96" cy="35"/>
            </a:xfrm>
            <a:custGeom>
              <a:avLst/>
              <a:gdLst>
                <a:gd name="txL" fmla="*/ 0 w 96"/>
                <a:gd name="txT" fmla="*/ 0 h 35"/>
                <a:gd name="txR" fmla="*/ 96 w 96"/>
                <a:gd name="txB" fmla="*/ 35 h 35"/>
              </a:gdLst>
              <a:ahLst/>
              <a:cxnLst>
                <a:cxn ang="0">
                  <a:pos x="0" y="34"/>
                </a:cxn>
                <a:cxn ang="0">
                  <a:pos x="55" y="0"/>
                </a:cxn>
                <a:cxn ang="0">
                  <a:pos x="96" y="35"/>
                </a:cxn>
              </a:cxnLst>
              <a:rect l="txL" t="txT" r="txR" b="txB"/>
              <a:pathLst>
                <a:path w="96" h="35">
                  <a:moveTo>
                    <a:pt x="0" y="34"/>
                  </a:moveTo>
                  <a:lnTo>
                    <a:pt x="55" y="0"/>
                  </a:lnTo>
                  <a:lnTo>
                    <a:pt x="96" y="35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54" name="Freeform 62"/>
            <p:cNvSpPr/>
            <p:nvPr/>
          </p:nvSpPr>
          <p:spPr>
            <a:xfrm>
              <a:off x="1017" y="3726"/>
              <a:ext cx="96" cy="35"/>
            </a:xfrm>
            <a:custGeom>
              <a:avLst/>
              <a:gdLst>
                <a:gd name="txL" fmla="*/ 0 w 96"/>
                <a:gd name="txT" fmla="*/ 0 h 35"/>
                <a:gd name="txR" fmla="*/ 96 w 96"/>
                <a:gd name="txB" fmla="*/ 35 h 35"/>
              </a:gdLst>
              <a:ahLst/>
              <a:cxnLst>
                <a:cxn ang="0">
                  <a:pos x="0" y="34"/>
                </a:cxn>
                <a:cxn ang="0">
                  <a:pos x="55" y="0"/>
                </a:cxn>
                <a:cxn ang="0">
                  <a:pos x="96" y="35"/>
                </a:cxn>
              </a:cxnLst>
              <a:rect l="txL" t="txT" r="txR" b="txB"/>
              <a:pathLst>
                <a:path w="96" h="35">
                  <a:moveTo>
                    <a:pt x="0" y="34"/>
                  </a:moveTo>
                  <a:lnTo>
                    <a:pt x="55" y="0"/>
                  </a:lnTo>
                  <a:lnTo>
                    <a:pt x="96" y="35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55" name="Freeform 63"/>
            <p:cNvSpPr/>
            <p:nvPr/>
          </p:nvSpPr>
          <p:spPr>
            <a:xfrm>
              <a:off x="1707" y="3723"/>
              <a:ext cx="96" cy="35"/>
            </a:xfrm>
            <a:custGeom>
              <a:avLst/>
              <a:gdLst>
                <a:gd name="txL" fmla="*/ 0 w 96"/>
                <a:gd name="txT" fmla="*/ 0 h 35"/>
                <a:gd name="txR" fmla="*/ 96 w 96"/>
                <a:gd name="txB" fmla="*/ 35 h 35"/>
              </a:gdLst>
              <a:ahLst/>
              <a:cxnLst>
                <a:cxn ang="0">
                  <a:pos x="0" y="34"/>
                </a:cxn>
                <a:cxn ang="0">
                  <a:pos x="55" y="0"/>
                </a:cxn>
                <a:cxn ang="0">
                  <a:pos x="96" y="35"/>
                </a:cxn>
              </a:cxnLst>
              <a:rect l="txL" t="txT" r="txR" b="txB"/>
              <a:pathLst>
                <a:path w="96" h="35">
                  <a:moveTo>
                    <a:pt x="0" y="34"/>
                  </a:moveTo>
                  <a:lnTo>
                    <a:pt x="55" y="0"/>
                  </a:lnTo>
                  <a:lnTo>
                    <a:pt x="96" y="35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56" name="Freeform 64"/>
            <p:cNvSpPr/>
            <p:nvPr/>
          </p:nvSpPr>
          <p:spPr>
            <a:xfrm>
              <a:off x="699" y="3726"/>
              <a:ext cx="96" cy="35"/>
            </a:xfrm>
            <a:custGeom>
              <a:avLst/>
              <a:gdLst>
                <a:gd name="txL" fmla="*/ 0 w 96"/>
                <a:gd name="txT" fmla="*/ 0 h 35"/>
                <a:gd name="txR" fmla="*/ 96 w 96"/>
                <a:gd name="txB" fmla="*/ 35 h 35"/>
              </a:gdLst>
              <a:ahLst/>
              <a:cxnLst>
                <a:cxn ang="0">
                  <a:pos x="0" y="34"/>
                </a:cxn>
                <a:cxn ang="0">
                  <a:pos x="55" y="0"/>
                </a:cxn>
                <a:cxn ang="0">
                  <a:pos x="96" y="35"/>
                </a:cxn>
              </a:cxnLst>
              <a:rect l="txL" t="txT" r="txR" b="txB"/>
              <a:pathLst>
                <a:path w="96" h="35">
                  <a:moveTo>
                    <a:pt x="0" y="34"/>
                  </a:moveTo>
                  <a:lnTo>
                    <a:pt x="55" y="0"/>
                  </a:lnTo>
                  <a:lnTo>
                    <a:pt x="96" y="35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57" name="Line 71"/>
            <p:cNvSpPr/>
            <p:nvPr/>
          </p:nvSpPr>
          <p:spPr>
            <a:xfrm>
              <a:off x="219" y="3927"/>
              <a:ext cx="216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72"/>
          <p:cNvGrpSpPr/>
          <p:nvPr/>
        </p:nvGrpSpPr>
        <p:grpSpPr>
          <a:xfrm>
            <a:off x="0" y="3757613"/>
            <a:ext cx="2895600" cy="1689100"/>
            <a:chOff x="3696" y="1442"/>
            <a:chExt cx="1824" cy="1064"/>
          </a:xfrm>
        </p:grpSpPr>
        <p:sp>
          <p:nvSpPr>
            <p:cNvPr id="6234" name="Text Box 73"/>
            <p:cNvSpPr txBox="1"/>
            <p:nvPr/>
          </p:nvSpPr>
          <p:spPr>
            <a:xfrm>
              <a:off x="4536" y="2256"/>
              <a:ext cx="4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235" name="Group 74"/>
            <p:cNvGrpSpPr/>
            <p:nvPr/>
          </p:nvGrpSpPr>
          <p:grpSpPr>
            <a:xfrm>
              <a:off x="3696" y="1442"/>
              <a:ext cx="1824" cy="958"/>
              <a:chOff x="3696" y="1442"/>
              <a:chExt cx="1824" cy="958"/>
            </a:xfrm>
          </p:grpSpPr>
          <p:sp>
            <p:nvSpPr>
              <p:cNvPr id="6236" name="Text Box 75"/>
              <p:cNvSpPr txBox="1"/>
              <p:nvPr/>
            </p:nvSpPr>
            <p:spPr>
              <a:xfrm>
                <a:off x="3696" y="2124"/>
                <a:ext cx="4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endPara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6237" name="Group 76"/>
              <p:cNvGrpSpPr/>
              <p:nvPr/>
            </p:nvGrpSpPr>
            <p:grpSpPr>
              <a:xfrm>
                <a:off x="3888" y="1442"/>
                <a:ext cx="1632" cy="958"/>
                <a:chOff x="3888" y="1008"/>
                <a:chExt cx="1632" cy="958"/>
              </a:xfrm>
            </p:grpSpPr>
            <p:sp>
              <p:nvSpPr>
                <p:cNvPr id="6238" name="Arc 77"/>
                <p:cNvSpPr/>
                <p:nvPr/>
              </p:nvSpPr>
              <p:spPr>
                <a:xfrm rot="7687899">
                  <a:off x="4772" y="1370"/>
                  <a:ext cx="96" cy="109"/>
                </a:xfrm>
                <a:custGeom>
                  <a:avLst/>
                  <a:gdLst>
                    <a:gd name="txL" fmla="*/ 0 w 21600"/>
                    <a:gd name="txT" fmla="*/ 0 h 24571"/>
                    <a:gd name="txR" fmla="*/ 21600 w 21600"/>
                    <a:gd name="txB" fmla="*/ 24571 h 2457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4571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593"/>
                        <a:pt x="21531" y="23586"/>
                        <a:pt x="21394" y="24570"/>
                      </a:cubicBezTo>
                    </a:path>
                    <a:path w="21600" h="24571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593"/>
                        <a:pt x="21531" y="23586"/>
                        <a:pt x="21394" y="2457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6239" name="Group 78"/>
                <p:cNvGrpSpPr/>
                <p:nvPr/>
              </p:nvGrpSpPr>
              <p:grpSpPr>
                <a:xfrm rot="934498">
                  <a:off x="4092" y="1704"/>
                  <a:ext cx="123" cy="145"/>
                  <a:chOff x="4604" y="2400"/>
                  <a:chExt cx="123" cy="145"/>
                </a:xfrm>
              </p:grpSpPr>
              <p:sp>
                <p:nvSpPr>
                  <p:cNvPr id="6247" name="Arc 79"/>
                  <p:cNvSpPr/>
                  <p:nvPr/>
                </p:nvSpPr>
                <p:spPr>
                  <a:xfrm>
                    <a:off x="4604" y="2428"/>
                    <a:ext cx="96" cy="117"/>
                  </a:xfrm>
                  <a:custGeom>
                    <a:avLst/>
                    <a:gdLst>
                      <a:gd name="txL" fmla="*/ 0 w 21600"/>
                      <a:gd name="txT" fmla="*/ 0 h 26419"/>
                      <a:gd name="txR" fmla="*/ 21600 w 21600"/>
                      <a:gd name="txB" fmla="*/ 26419 h 2641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1600" h="26419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3221"/>
                          <a:pt x="21417" y="24838"/>
                          <a:pt x="21055" y="26418"/>
                        </a:cubicBezTo>
                      </a:path>
                      <a:path w="21600" h="26419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3221"/>
                          <a:pt x="21417" y="24838"/>
                          <a:pt x="21055" y="2641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6248" name="Arc 80"/>
                  <p:cNvSpPr/>
                  <p:nvPr/>
                </p:nvSpPr>
                <p:spPr>
                  <a:xfrm>
                    <a:off x="4608" y="2400"/>
                    <a:ext cx="119" cy="145"/>
                  </a:xfrm>
                  <a:custGeom>
                    <a:avLst/>
                    <a:gdLst>
                      <a:gd name="txL" fmla="*/ 0 w 21600"/>
                      <a:gd name="txT" fmla="*/ 0 h 26419"/>
                      <a:gd name="txR" fmla="*/ 21600 w 21600"/>
                      <a:gd name="txB" fmla="*/ 26419 h 2641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1600" h="26419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3221"/>
                          <a:pt x="21417" y="24838"/>
                          <a:pt x="21055" y="26418"/>
                        </a:cubicBezTo>
                      </a:path>
                      <a:path w="21600" h="26419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3221"/>
                          <a:pt x="21417" y="24838"/>
                          <a:pt x="21055" y="2641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6240" name="Text Box 81"/>
                <p:cNvSpPr txBox="1"/>
                <p:nvPr/>
              </p:nvSpPr>
              <p:spPr>
                <a:xfrm>
                  <a:off x="5088" y="1716"/>
                  <a:ext cx="4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C’</a:t>
                  </a:r>
                  <a:endParaRPr lang="en-US" alt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41" name="Text Box 82"/>
                <p:cNvSpPr txBox="1"/>
                <p:nvPr/>
              </p:nvSpPr>
              <p:spPr>
                <a:xfrm>
                  <a:off x="4686" y="1008"/>
                  <a:ext cx="4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’</a:t>
                  </a:r>
                  <a:endParaRPr lang="en-US" alt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6242" name="Group 83"/>
                <p:cNvGrpSpPr/>
                <p:nvPr/>
              </p:nvGrpSpPr>
              <p:grpSpPr>
                <a:xfrm>
                  <a:off x="3888" y="1236"/>
                  <a:ext cx="1216" cy="630"/>
                  <a:chOff x="3888" y="1236"/>
                  <a:chExt cx="1216" cy="630"/>
                </a:xfrm>
              </p:grpSpPr>
              <p:sp>
                <p:nvSpPr>
                  <p:cNvPr id="6244" name="Freeform 84"/>
                  <p:cNvSpPr/>
                  <p:nvPr/>
                </p:nvSpPr>
                <p:spPr>
                  <a:xfrm>
                    <a:off x="4665" y="1239"/>
                    <a:ext cx="439" cy="627"/>
                  </a:xfrm>
                  <a:custGeom>
                    <a:avLst/>
                    <a:gdLst>
                      <a:gd name="txL" fmla="*/ 0 w 816"/>
                      <a:gd name="txT" fmla="*/ 0 h 912"/>
                      <a:gd name="txR" fmla="*/ 816 w 816"/>
                      <a:gd name="txB" fmla="*/ 912 h 912"/>
                    </a:gdLst>
                    <a:ahLst/>
                    <a:cxnLst>
                      <a:cxn ang="0">
                        <a:pos x="129" y="0"/>
                      </a:cxn>
                      <a:cxn ang="0">
                        <a:pos x="0" y="627"/>
                      </a:cxn>
                      <a:cxn ang="0">
                        <a:pos x="439" y="627"/>
                      </a:cxn>
                      <a:cxn ang="0">
                        <a:pos x="129" y="0"/>
                      </a:cxn>
                    </a:cxnLst>
                    <a:rect l="txL" t="txT" r="txR" b="txB"/>
                    <a:pathLst>
                      <a:path w="816" h="912">
                        <a:moveTo>
                          <a:pt x="240" y="0"/>
                        </a:moveTo>
                        <a:lnTo>
                          <a:pt x="0" y="912"/>
                        </a:lnTo>
                        <a:lnTo>
                          <a:pt x="816" y="912"/>
                        </a:lnTo>
                        <a:lnTo>
                          <a:pt x="240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6245" name="Line 85"/>
                  <p:cNvSpPr/>
                  <p:nvPr/>
                </p:nvSpPr>
                <p:spPr>
                  <a:xfrm flipH="1">
                    <a:off x="3888" y="1236"/>
                    <a:ext cx="912" cy="624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246" name="Line 86"/>
                  <p:cNvSpPr/>
                  <p:nvPr/>
                </p:nvSpPr>
                <p:spPr>
                  <a:xfrm>
                    <a:off x="3888" y="1860"/>
                    <a:ext cx="81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243" name="Arc 87"/>
                <p:cNvSpPr/>
                <p:nvPr/>
              </p:nvSpPr>
              <p:spPr>
                <a:xfrm rot="9523507">
                  <a:off x="4641" y="1334"/>
                  <a:ext cx="96" cy="109"/>
                </a:xfrm>
                <a:custGeom>
                  <a:avLst/>
                  <a:gdLst>
                    <a:gd name="txL" fmla="*/ 0 w 21600"/>
                    <a:gd name="txT" fmla="*/ 0 h 24571"/>
                    <a:gd name="txR" fmla="*/ 21600 w 21600"/>
                    <a:gd name="txB" fmla="*/ 24571 h 2457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4571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593"/>
                        <a:pt x="21531" y="23586"/>
                        <a:pt x="21394" y="24570"/>
                      </a:cubicBezTo>
                    </a:path>
                    <a:path w="21600" h="24571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593"/>
                        <a:pt x="21531" y="23586"/>
                        <a:pt x="21394" y="2457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</p:grpSp>
      <p:grpSp>
        <p:nvGrpSpPr>
          <p:cNvPr id="11" name="Group 88"/>
          <p:cNvGrpSpPr/>
          <p:nvPr/>
        </p:nvGrpSpPr>
        <p:grpSpPr>
          <a:xfrm>
            <a:off x="2514600" y="4267200"/>
            <a:ext cx="2266950" cy="1260475"/>
            <a:chOff x="3120" y="1200"/>
            <a:chExt cx="1428" cy="998"/>
          </a:xfrm>
        </p:grpSpPr>
        <p:sp>
          <p:nvSpPr>
            <p:cNvPr id="6218" name="Arc 89"/>
            <p:cNvSpPr/>
            <p:nvPr/>
          </p:nvSpPr>
          <p:spPr>
            <a:xfrm rot="7687899">
              <a:off x="3958" y="1556"/>
              <a:ext cx="77" cy="81"/>
            </a:xfrm>
            <a:custGeom>
              <a:avLst/>
              <a:gdLst>
                <a:gd name="txL" fmla="*/ 0 w 21600"/>
                <a:gd name="txT" fmla="*/ 0 h 24571"/>
                <a:gd name="txR" fmla="*/ 21600 w 21600"/>
                <a:gd name="txB" fmla="*/ 24571 h 2457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4571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593"/>
                    <a:pt x="21531" y="23586"/>
                    <a:pt x="21394" y="24570"/>
                  </a:cubicBezTo>
                </a:path>
                <a:path w="21600" h="24571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593"/>
                    <a:pt x="21531" y="23586"/>
                    <a:pt x="21394" y="245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grpSp>
          <p:nvGrpSpPr>
            <p:cNvPr id="6219" name="Group 90"/>
            <p:cNvGrpSpPr/>
            <p:nvPr/>
          </p:nvGrpSpPr>
          <p:grpSpPr>
            <a:xfrm>
              <a:off x="3120" y="1200"/>
              <a:ext cx="1428" cy="998"/>
              <a:chOff x="3156" y="1488"/>
              <a:chExt cx="1428" cy="998"/>
            </a:xfrm>
          </p:grpSpPr>
          <p:sp>
            <p:nvSpPr>
              <p:cNvPr id="6220" name="Arc 91"/>
              <p:cNvSpPr/>
              <p:nvPr/>
            </p:nvSpPr>
            <p:spPr>
              <a:xfrm rot="9523507">
                <a:off x="3912" y="1799"/>
                <a:ext cx="71" cy="88"/>
              </a:xfrm>
              <a:custGeom>
                <a:avLst/>
                <a:gdLst>
                  <a:gd name="txL" fmla="*/ 0 w 21600"/>
                  <a:gd name="txT" fmla="*/ 0 h 24571"/>
                  <a:gd name="txR" fmla="*/ 21600 w 21600"/>
                  <a:gd name="txB" fmla="*/ 24571 h 24571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4571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593"/>
                      <a:pt x="21531" y="23586"/>
                      <a:pt x="21394" y="24570"/>
                    </a:cubicBezTo>
                  </a:path>
                  <a:path w="21600" h="24571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593"/>
                      <a:pt x="21531" y="23586"/>
                      <a:pt x="21394" y="245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6221" name="Group 92"/>
              <p:cNvGrpSpPr/>
              <p:nvPr/>
            </p:nvGrpSpPr>
            <p:grpSpPr>
              <a:xfrm>
                <a:off x="3156" y="1488"/>
                <a:ext cx="1428" cy="998"/>
                <a:chOff x="3156" y="1488"/>
                <a:chExt cx="1428" cy="998"/>
              </a:xfrm>
            </p:grpSpPr>
            <p:grpSp>
              <p:nvGrpSpPr>
                <p:cNvPr id="6222" name="Group 93"/>
                <p:cNvGrpSpPr/>
                <p:nvPr/>
              </p:nvGrpSpPr>
              <p:grpSpPr>
                <a:xfrm rot="934498">
                  <a:off x="3507" y="2098"/>
                  <a:ext cx="91" cy="117"/>
                  <a:chOff x="4604" y="2400"/>
                  <a:chExt cx="123" cy="145"/>
                </a:xfrm>
              </p:grpSpPr>
              <p:sp>
                <p:nvSpPr>
                  <p:cNvPr id="6232" name="Arc 94"/>
                  <p:cNvSpPr/>
                  <p:nvPr/>
                </p:nvSpPr>
                <p:spPr>
                  <a:xfrm>
                    <a:off x="4604" y="2428"/>
                    <a:ext cx="96" cy="117"/>
                  </a:xfrm>
                  <a:custGeom>
                    <a:avLst/>
                    <a:gdLst>
                      <a:gd name="txL" fmla="*/ 0 w 21600"/>
                      <a:gd name="txT" fmla="*/ 0 h 26419"/>
                      <a:gd name="txR" fmla="*/ 21600 w 21600"/>
                      <a:gd name="txB" fmla="*/ 26419 h 2641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1600" h="26419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3221"/>
                          <a:pt x="21417" y="24838"/>
                          <a:pt x="21055" y="26418"/>
                        </a:cubicBezTo>
                      </a:path>
                      <a:path w="21600" h="26419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3221"/>
                          <a:pt x="21417" y="24838"/>
                          <a:pt x="21055" y="2641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6233" name="Arc 95"/>
                  <p:cNvSpPr/>
                  <p:nvPr/>
                </p:nvSpPr>
                <p:spPr>
                  <a:xfrm>
                    <a:off x="4608" y="2400"/>
                    <a:ext cx="119" cy="145"/>
                  </a:xfrm>
                  <a:custGeom>
                    <a:avLst/>
                    <a:gdLst>
                      <a:gd name="txL" fmla="*/ 0 w 21600"/>
                      <a:gd name="txT" fmla="*/ 0 h 26419"/>
                      <a:gd name="txR" fmla="*/ 21600 w 21600"/>
                      <a:gd name="txB" fmla="*/ 26419 h 2641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1600" h="26419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3221"/>
                          <a:pt x="21417" y="24838"/>
                          <a:pt x="21055" y="26418"/>
                        </a:cubicBezTo>
                      </a:path>
                      <a:path w="21600" h="26419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3221"/>
                          <a:pt x="21417" y="24838"/>
                          <a:pt x="21055" y="2641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6223" name="Group 96"/>
                <p:cNvGrpSpPr/>
                <p:nvPr/>
              </p:nvGrpSpPr>
              <p:grpSpPr>
                <a:xfrm>
                  <a:off x="3156" y="1488"/>
                  <a:ext cx="1428" cy="998"/>
                  <a:chOff x="3156" y="1488"/>
                  <a:chExt cx="1428" cy="998"/>
                </a:xfrm>
              </p:grpSpPr>
              <p:sp>
                <p:nvSpPr>
                  <p:cNvPr id="6224" name="Text Box 97"/>
                  <p:cNvSpPr txBox="1"/>
                  <p:nvPr/>
                </p:nvSpPr>
                <p:spPr>
                  <a:xfrm>
                    <a:off x="3156" y="2088"/>
                    <a:ext cx="319" cy="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  <a:buNone/>
                    </a:pPr>
                    <a:r>
                      <a:rPr lang="en-US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altLang="en-US" sz="18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25" name="Text Box 98"/>
                  <p:cNvSpPr txBox="1"/>
                  <p:nvPr/>
                </p:nvSpPr>
                <p:spPr>
                  <a:xfrm>
                    <a:off x="4266" y="2060"/>
                    <a:ext cx="318" cy="31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  <a:buNone/>
                    </a:pPr>
                    <a:r>
                      <a: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endParaRPr lang="en-US" alt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26" name="Text Box 99"/>
                  <p:cNvSpPr txBox="1"/>
                  <p:nvPr/>
                </p:nvSpPr>
                <p:spPr>
                  <a:xfrm>
                    <a:off x="3909" y="1488"/>
                    <a:ext cx="319" cy="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  <a:buNone/>
                    </a:pPr>
                    <a:r>
                      <a:rPr lang="en-US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altLang="en-US" sz="18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227" name="Group 100"/>
                  <p:cNvGrpSpPr/>
                  <p:nvPr/>
                </p:nvGrpSpPr>
                <p:grpSpPr>
                  <a:xfrm>
                    <a:off x="3357" y="1720"/>
                    <a:ext cx="896" cy="509"/>
                    <a:chOff x="3888" y="1236"/>
                    <a:chExt cx="1216" cy="630"/>
                  </a:xfrm>
                </p:grpSpPr>
                <p:sp>
                  <p:nvSpPr>
                    <p:cNvPr id="6229" name="Freeform 101"/>
                    <p:cNvSpPr/>
                    <p:nvPr/>
                  </p:nvSpPr>
                  <p:spPr>
                    <a:xfrm>
                      <a:off x="4665" y="1239"/>
                      <a:ext cx="439" cy="627"/>
                    </a:xfrm>
                    <a:custGeom>
                      <a:avLst/>
                      <a:gdLst>
                        <a:gd name="txL" fmla="*/ 0 w 816"/>
                        <a:gd name="txT" fmla="*/ 0 h 912"/>
                        <a:gd name="txR" fmla="*/ 816 w 816"/>
                        <a:gd name="txB" fmla="*/ 912 h 912"/>
                      </a:gdLst>
                      <a:ahLst/>
                      <a:cxnLst>
                        <a:cxn ang="0">
                          <a:pos x="129" y="0"/>
                        </a:cxn>
                        <a:cxn ang="0">
                          <a:pos x="0" y="627"/>
                        </a:cxn>
                        <a:cxn ang="0">
                          <a:pos x="439" y="627"/>
                        </a:cxn>
                        <a:cxn ang="0">
                          <a:pos x="129" y="0"/>
                        </a:cxn>
                      </a:cxnLst>
                      <a:rect l="txL" t="txT" r="txR" b="txB"/>
                      <a:pathLst>
                        <a:path w="816" h="912">
                          <a:moveTo>
                            <a:pt x="240" y="0"/>
                          </a:moveTo>
                          <a:lnTo>
                            <a:pt x="0" y="912"/>
                          </a:lnTo>
                          <a:lnTo>
                            <a:pt x="816" y="91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6230" name="Line 102"/>
                    <p:cNvSpPr/>
                    <p:nvPr/>
                  </p:nvSpPr>
                  <p:spPr>
                    <a:xfrm flipH="1">
                      <a:off x="3888" y="1236"/>
                      <a:ext cx="912" cy="624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231" name="Line 103"/>
                    <p:cNvSpPr/>
                    <p:nvPr/>
                  </p:nvSpPr>
                  <p:spPr>
                    <a:xfrm>
                      <a:off x="3888" y="1860"/>
                      <a:ext cx="816" cy="0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6228" name="Text Box 104"/>
                  <p:cNvSpPr txBox="1"/>
                  <p:nvPr/>
                </p:nvSpPr>
                <p:spPr>
                  <a:xfrm>
                    <a:off x="3809" y="2196"/>
                    <a:ext cx="319" cy="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  <a:buNone/>
                    </a:pPr>
                    <a:r>
                      <a:rPr lang="en-US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altLang="en-US" sz="18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4443" name="Text Box 107"/>
          <p:cNvSpPr txBox="1"/>
          <p:nvPr/>
        </p:nvSpPr>
        <p:spPr>
          <a:xfrm>
            <a:off x="1352550" y="4348163"/>
            <a:ext cx="304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600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4" name="Text Box 108"/>
          <p:cNvSpPr txBox="1"/>
          <p:nvPr/>
        </p:nvSpPr>
        <p:spPr>
          <a:xfrm>
            <a:off x="3571875" y="4657725"/>
            <a:ext cx="304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600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5" name="Text Box 109"/>
          <p:cNvSpPr txBox="1"/>
          <p:nvPr/>
        </p:nvSpPr>
        <p:spPr>
          <a:xfrm>
            <a:off x="1657350" y="4438650"/>
            <a:ext cx="304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6" name="Text Box 110"/>
          <p:cNvSpPr txBox="1"/>
          <p:nvPr/>
        </p:nvSpPr>
        <p:spPr>
          <a:xfrm>
            <a:off x="3781425" y="4719638"/>
            <a:ext cx="304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3" name="Line 112"/>
          <p:cNvSpPr/>
          <p:nvPr/>
        </p:nvSpPr>
        <p:spPr>
          <a:xfrm>
            <a:off x="4562475" y="2452688"/>
            <a:ext cx="0" cy="396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441" name="Freeform 105"/>
          <p:cNvSpPr/>
          <p:nvPr/>
        </p:nvSpPr>
        <p:spPr>
          <a:xfrm>
            <a:off x="309563" y="4129088"/>
            <a:ext cx="1447800" cy="990600"/>
          </a:xfrm>
          <a:custGeom>
            <a:avLst/>
            <a:gdLst>
              <a:gd name="txL" fmla="*/ 0 w 912"/>
              <a:gd name="txT" fmla="*/ 0 h 624"/>
              <a:gd name="txR" fmla="*/ 912 w 912"/>
              <a:gd name="txB" fmla="*/ 624 h 624"/>
            </a:gdLst>
            <a:ahLst/>
            <a:cxnLst>
              <a:cxn ang="0">
                <a:pos x="1447800" y="0"/>
              </a:cxn>
              <a:cxn ang="0">
                <a:pos x="0" y="990600"/>
              </a:cxn>
              <a:cxn ang="0">
                <a:pos x="1219200" y="990600"/>
              </a:cxn>
              <a:cxn ang="0">
                <a:pos x="1447800" y="0"/>
              </a:cxn>
            </a:cxnLst>
            <a:rect l="txL" t="txT" r="txR" b="txB"/>
            <a:pathLst>
              <a:path w="912" h="624">
                <a:moveTo>
                  <a:pt x="912" y="0"/>
                </a:moveTo>
                <a:lnTo>
                  <a:pt x="0" y="624"/>
                </a:lnTo>
                <a:lnTo>
                  <a:pt x="768" y="624"/>
                </a:lnTo>
                <a:lnTo>
                  <a:pt x="912" y="0"/>
                </a:lnTo>
                <a:close/>
              </a:path>
            </a:pathLst>
          </a:custGeom>
          <a:solidFill>
            <a:srgbClr val="FFFF00">
              <a:alpha val="32156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442" name="Freeform 106"/>
          <p:cNvSpPr/>
          <p:nvPr/>
        </p:nvSpPr>
        <p:spPr>
          <a:xfrm rot="-60000">
            <a:off x="2833688" y="4586288"/>
            <a:ext cx="1069975" cy="611187"/>
          </a:xfrm>
          <a:custGeom>
            <a:avLst/>
            <a:gdLst>
              <a:gd name="txL" fmla="*/ 0 w 912"/>
              <a:gd name="txT" fmla="*/ 0 h 624"/>
              <a:gd name="txR" fmla="*/ 912 w 912"/>
              <a:gd name="txB" fmla="*/ 624 h 624"/>
            </a:gdLst>
            <a:ahLst/>
            <a:cxnLst>
              <a:cxn ang="0">
                <a:pos x="1069975" y="0"/>
              </a:cxn>
              <a:cxn ang="0">
                <a:pos x="0" y="611187"/>
              </a:cxn>
              <a:cxn ang="0">
                <a:pos x="901032" y="611187"/>
              </a:cxn>
              <a:cxn ang="0">
                <a:pos x="1069975" y="0"/>
              </a:cxn>
            </a:cxnLst>
            <a:rect l="txL" t="txT" r="txR" b="txB"/>
            <a:pathLst>
              <a:path w="912" h="624">
                <a:moveTo>
                  <a:pt x="912" y="0"/>
                </a:moveTo>
                <a:lnTo>
                  <a:pt x="0" y="624"/>
                </a:lnTo>
                <a:lnTo>
                  <a:pt x="768" y="624"/>
                </a:lnTo>
                <a:lnTo>
                  <a:pt x="912" y="0"/>
                </a:lnTo>
                <a:close/>
              </a:path>
            </a:pathLst>
          </a:custGeom>
          <a:solidFill>
            <a:srgbClr val="FFFF00">
              <a:alpha val="32156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166" name="Text Box 122"/>
          <p:cNvSpPr txBox="1"/>
          <p:nvPr/>
        </p:nvSpPr>
        <p:spPr>
          <a:xfrm>
            <a:off x="4724400" y="2000250"/>
            <a:ext cx="426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  <a:endParaRPr lang="en-US" altLang="en-US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7" name="Group 127"/>
          <p:cNvGrpSpPr/>
          <p:nvPr/>
        </p:nvGrpSpPr>
        <p:grpSpPr>
          <a:xfrm>
            <a:off x="4648200" y="2300288"/>
            <a:ext cx="4343400" cy="396875"/>
            <a:chOff x="2928" y="1728"/>
            <a:chExt cx="2736" cy="250"/>
          </a:xfrm>
        </p:grpSpPr>
        <p:sp>
          <p:nvSpPr>
            <p:cNvPr id="6214" name="Freeform 58"/>
            <p:cNvSpPr/>
            <p:nvPr/>
          </p:nvSpPr>
          <p:spPr>
            <a:xfrm>
              <a:off x="3564" y="1833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190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15" name="AutoShape 59"/>
            <p:cNvSpPr/>
            <p:nvPr/>
          </p:nvSpPr>
          <p:spPr>
            <a:xfrm>
              <a:off x="2940" y="1827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16" name="Text Box 123"/>
            <p:cNvSpPr txBox="1"/>
            <p:nvPr/>
          </p:nvSpPr>
          <p:spPr>
            <a:xfrm>
              <a:off x="2928" y="1728"/>
              <a:ext cx="27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A’B’C’      ABC (theo tỷ số k) suy ra: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17" name="AutoShape 124"/>
            <p:cNvSpPr/>
            <p:nvPr/>
          </p:nvSpPr>
          <p:spPr>
            <a:xfrm>
              <a:off x="3696" y="1830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4461" name="Object 125"/>
          <p:cNvGraphicFramePr>
            <a:graphicFrameLocks noChangeAspect="1"/>
          </p:cNvGraphicFramePr>
          <p:nvPr/>
        </p:nvGraphicFramePr>
        <p:xfrm>
          <a:off x="4729163" y="2743200"/>
          <a:ext cx="26670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2082800" imgH="393700" progId="Equation.DSMT4">
                  <p:embed/>
                </p:oleObj>
              </mc:Choice>
              <mc:Fallback>
                <p:oleObj name="" r:id="rId3" imgW="2082800" imgH="3937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9163" y="2743200"/>
                        <a:ext cx="2667000" cy="547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32"/>
          <p:cNvGrpSpPr/>
          <p:nvPr/>
        </p:nvGrpSpPr>
        <p:grpSpPr>
          <a:xfrm>
            <a:off x="4648200" y="3238500"/>
            <a:ext cx="4114800" cy="396875"/>
            <a:chOff x="2976" y="2400"/>
            <a:chExt cx="2592" cy="250"/>
          </a:xfrm>
        </p:grpSpPr>
        <p:sp>
          <p:nvSpPr>
            <p:cNvPr id="6211" name="AutoShape 56"/>
            <p:cNvSpPr/>
            <p:nvPr/>
          </p:nvSpPr>
          <p:spPr>
            <a:xfrm>
              <a:off x="4233" y="2505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12" name="Text Box 128"/>
            <p:cNvSpPr txBox="1"/>
            <p:nvPr/>
          </p:nvSpPr>
          <p:spPr>
            <a:xfrm>
              <a:off x="2976" y="2400"/>
              <a:ext cx="25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    A’B’D’ v</a:t>
              </a:r>
              <a:r>
                <a: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ABD có: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13" name="AutoShape 129"/>
            <p:cNvSpPr/>
            <p:nvPr/>
          </p:nvSpPr>
          <p:spPr>
            <a:xfrm>
              <a:off x="3351" y="2496"/>
              <a:ext cx="81" cy="72"/>
            </a:xfrm>
            <a:prstGeom prst="triangle">
              <a:avLst>
                <a:gd name="adj" fmla="val 5061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469" name="Text Box 133"/>
          <p:cNvSpPr txBox="1"/>
          <p:nvPr/>
        </p:nvSpPr>
        <p:spPr>
          <a:xfrm>
            <a:off x="4648200" y="3714750"/>
            <a:ext cx="2362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(gt)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470" name="Object 13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19713" y="3657600"/>
          <a:ext cx="83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5" imgW="546100" imgH="393700" progId="Equation.DSMT4">
                  <p:embed/>
                </p:oleObj>
              </mc:Choice>
              <mc:Fallback>
                <p:oleObj name="" r:id="rId5" imgW="546100" imgH="393700" progId="Equation.DSMT4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5319713" y="3657600"/>
                        <a:ext cx="838200" cy="533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73" name="Freeform 137"/>
          <p:cNvSpPr/>
          <p:nvPr/>
        </p:nvSpPr>
        <p:spPr>
          <a:xfrm>
            <a:off x="5500688" y="3595688"/>
            <a:ext cx="450850" cy="85725"/>
          </a:xfrm>
          <a:custGeom>
            <a:avLst/>
            <a:gdLst>
              <a:gd name="txL" fmla="*/ 0 w 284"/>
              <a:gd name="txT" fmla="*/ 0 h 54"/>
              <a:gd name="txR" fmla="*/ 284 w 284"/>
              <a:gd name="txB" fmla="*/ 54 h 54"/>
            </a:gdLst>
            <a:ahLst/>
            <a:cxnLst>
              <a:cxn ang="0">
                <a:pos x="0" y="71438"/>
              </a:cxn>
              <a:cxn ang="0">
                <a:pos x="231775" y="0"/>
              </a:cxn>
              <a:cxn ang="0">
                <a:pos x="450850" y="85725"/>
              </a:cxn>
            </a:cxnLst>
            <a:rect l="txL" t="txT" r="txR" b="txB"/>
            <a:pathLst>
              <a:path w="284" h="54">
                <a:moveTo>
                  <a:pt x="0" y="45"/>
                </a:moveTo>
                <a:lnTo>
                  <a:pt x="146" y="0"/>
                </a:lnTo>
                <a:lnTo>
                  <a:pt x="284" y="54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474" name="Freeform 138"/>
          <p:cNvSpPr/>
          <p:nvPr/>
        </p:nvSpPr>
        <p:spPr>
          <a:xfrm>
            <a:off x="4757738" y="3757613"/>
            <a:ext cx="152400" cy="41275"/>
          </a:xfrm>
          <a:custGeom>
            <a:avLst/>
            <a:gdLst>
              <a:gd name="txL" fmla="*/ 0 w 96"/>
              <a:gd name="txT" fmla="*/ 0 h 26"/>
              <a:gd name="txR" fmla="*/ 96 w 96"/>
              <a:gd name="txB" fmla="*/ 26 h 26"/>
            </a:gdLst>
            <a:ahLst/>
            <a:cxnLst>
              <a:cxn ang="0">
                <a:pos x="0" y="39688"/>
              </a:cxn>
              <a:cxn ang="0">
                <a:pos x="79375" y="0"/>
              </a:cxn>
              <a:cxn ang="0">
                <a:pos x="152400" y="41275"/>
              </a:cxn>
            </a:cxnLst>
            <a:rect l="txL" t="txT" r="txR" b="txB"/>
            <a:pathLst>
              <a:path w="96" h="26">
                <a:moveTo>
                  <a:pt x="0" y="25"/>
                </a:moveTo>
                <a:lnTo>
                  <a:pt x="50" y="0"/>
                </a:lnTo>
                <a:lnTo>
                  <a:pt x="96" y="26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19" name="Group 181"/>
          <p:cNvGrpSpPr/>
          <p:nvPr/>
        </p:nvGrpSpPr>
        <p:grpSpPr>
          <a:xfrm>
            <a:off x="4648200" y="4200525"/>
            <a:ext cx="2057400" cy="566738"/>
            <a:chOff x="2928" y="2646"/>
            <a:chExt cx="1296" cy="357"/>
          </a:xfrm>
        </p:grpSpPr>
        <p:graphicFrame>
          <p:nvGraphicFramePr>
            <p:cNvPr id="6207" name="Object 140"/>
            <p:cNvGraphicFramePr>
              <a:graphicFrameLocks noChangeAspect="1"/>
            </p:cNvGraphicFramePr>
            <p:nvPr/>
          </p:nvGraphicFramePr>
          <p:xfrm>
            <a:off x="3439" y="2667"/>
            <a:ext cx="36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7" imgW="381000" imgH="393700" progId="Equation.DSMT4">
                    <p:embed/>
                  </p:oleObj>
                </mc:Choice>
                <mc:Fallback>
                  <p:oleObj name="" r:id="rId7" imgW="381000" imgH="393700" progId="Equation.DSMT4">
                    <p:embed/>
                    <p:pic>
                      <p:nvPicPr>
                        <p:cNvPr id="0" name="Picture 309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39" y="2667"/>
                          <a:ext cx="369" cy="3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08" name="Text Box 139"/>
            <p:cNvSpPr txBox="1"/>
            <p:nvPr/>
          </p:nvSpPr>
          <p:spPr>
            <a:xfrm>
              <a:off x="2928" y="2649"/>
              <a:ext cx="12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(gt)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09" name="Freeform 141"/>
            <p:cNvSpPr/>
            <p:nvPr/>
          </p:nvSpPr>
          <p:spPr>
            <a:xfrm>
              <a:off x="3465" y="2646"/>
              <a:ext cx="284" cy="54"/>
            </a:xfrm>
            <a:custGeom>
              <a:avLst/>
              <a:gdLst>
                <a:gd name="txL" fmla="*/ 0 w 284"/>
                <a:gd name="txT" fmla="*/ 0 h 54"/>
                <a:gd name="txR" fmla="*/ 284 w 284"/>
                <a:gd name="txB" fmla="*/ 54 h 54"/>
              </a:gdLst>
              <a:ahLst/>
              <a:cxnLst>
                <a:cxn ang="0">
                  <a:pos x="0" y="45"/>
                </a:cxn>
                <a:cxn ang="0">
                  <a:pos x="146" y="0"/>
                </a:cxn>
                <a:cxn ang="0">
                  <a:pos x="284" y="54"/>
                </a:cxn>
              </a:cxnLst>
              <a:rect l="txL" t="txT" r="txR" b="txB"/>
              <a:pathLst>
                <a:path w="284" h="54">
                  <a:moveTo>
                    <a:pt x="0" y="45"/>
                  </a:moveTo>
                  <a:lnTo>
                    <a:pt x="146" y="0"/>
                  </a:lnTo>
                  <a:lnTo>
                    <a:pt x="284" y="54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10" name="Freeform 142"/>
            <p:cNvSpPr/>
            <p:nvPr/>
          </p:nvSpPr>
          <p:spPr>
            <a:xfrm>
              <a:off x="2997" y="2703"/>
              <a:ext cx="96" cy="26"/>
            </a:xfrm>
            <a:custGeom>
              <a:avLst/>
              <a:gdLst>
                <a:gd name="txL" fmla="*/ 0 w 96"/>
                <a:gd name="txT" fmla="*/ 0 h 26"/>
                <a:gd name="txR" fmla="*/ 96 w 96"/>
                <a:gd name="txB" fmla="*/ 26 h 26"/>
              </a:gdLst>
              <a:ahLst/>
              <a:cxnLst>
                <a:cxn ang="0">
                  <a:pos x="0" y="25"/>
                </a:cxn>
                <a:cxn ang="0">
                  <a:pos x="50" y="0"/>
                </a:cxn>
                <a:cxn ang="0">
                  <a:pos x="96" y="26"/>
                </a:cxn>
              </a:cxnLst>
              <a:rect l="txL" t="txT" r="txR" b="txB"/>
              <a:pathLst>
                <a:path w="96" h="26">
                  <a:moveTo>
                    <a:pt x="0" y="25"/>
                  </a:moveTo>
                  <a:lnTo>
                    <a:pt x="50" y="0"/>
                  </a:lnTo>
                  <a:lnTo>
                    <a:pt x="96" y="26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" name="Group 154"/>
          <p:cNvGrpSpPr/>
          <p:nvPr/>
        </p:nvGrpSpPr>
        <p:grpSpPr>
          <a:xfrm>
            <a:off x="4800600" y="4648200"/>
            <a:ext cx="4343400" cy="406400"/>
            <a:chOff x="2928" y="3354"/>
            <a:chExt cx="2736" cy="256"/>
          </a:xfrm>
        </p:grpSpPr>
        <p:sp>
          <p:nvSpPr>
            <p:cNvPr id="6199" name="Text Box 144"/>
            <p:cNvSpPr txBox="1"/>
            <p:nvPr/>
          </p:nvSpPr>
          <p:spPr>
            <a:xfrm>
              <a:off x="2928" y="3360"/>
              <a:ext cx="27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B’A’C’ = BAC (                              )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200" name="Group 150"/>
            <p:cNvGrpSpPr/>
            <p:nvPr/>
          </p:nvGrpSpPr>
          <p:grpSpPr>
            <a:xfrm>
              <a:off x="4080" y="3354"/>
              <a:ext cx="1296" cy="250"/>
              <a:chOff x="2736" y="1248"/>
              <a:chExt cx="1296" cy="250"/>
            </a:xfrm>
          </p:grpSpPr>
          <p:sp>
            <p:nvSpPr>
              <p:cNvPr id="6203" name="Freeform 146"/>
              <p:cNvSpPr/>
              <p:nvPr/>
            </p:nvSpPr>
            <p:spPr>
              <a:xfrm>
                <a:off x="3372" y="1353"/>
                <a:ext cx="107" cy="72"/>
              </a:xfrm>
              <a:custGeom>
                <a:avLst/>
                <a:gdLst>
                  <a:gd name="txL" fmla="*/ 0 w 523"/>
                  <a:gd name="txT" fmla="*/ 0 h 213"/>
                  <a:gd name="txR" fmla="*/ 523 w 523"/>
                  <a:gd name="txB" fmla="*/ 213 h 213"/>
                </a:gdLst>
                <a:ahLst/>
                <a:cxnLst>
                  <a:cxn ang="0">
                    <a:pos x="33" y="0"/>
                  </a:cxn>
                  <a:cxn ang="0">
                    <a:pos x="8" y="14"/>
                  </a:cxn>
                  <a:cxn ang="0">
                    <a:pos x="4" y="47"/>
                  </a:cxn>
                  <a:cxn ang="0">
                    <a:pos x="33" y="68"/>
                  </a:cxn>
                  <a:cxn ang="0">
                    <a:pos x="61" y="20"/>
                  </a:cxn>
                  <a:cxn ang="0">
                    <a:pos x="74" y="7"/>
                  </a:cxn>
                  <a:cxn ang="0">
                    <a:pos x="102" y="14"/>
                  </a:cxn>
                  <a:cxn ang="0">
                    <a:pos x="102" y="47"/>
                  </a:cxn>
                  <a:cxn ang="0">
                    <a:pos x="82" y="68"/>
                  </a:cxn>
                </a:cxnLst>
                <a:rect l="txL" t="txT" r="txR" b="txB"/>
                <a:pathLst>
                  <a:path w="523" h="213">
                    <a:moveTo>
                      <a:pt x="160" y="0"/>
                    </a:moveTo>
                    <a:cubicBezTo>
                      <a:pt x="140" y="10"/>
                      <a:pt x="63" y="17"/>
                      <a:pt x="40" y="40"/>
                    </a:cubicBezTo>
                    <a:cubicBezTo>
                      <a:pt x="17" y="63"/>
                      <a:pt x="0" y="113"/>
                      <a:pt x="20" y="140"/>
                    </a:cubicBezTo>
                    <a:cubicBezTo>
                      <a:pt x="40" y="167"/>
                      <a:pt x="113" y="213"/>
                      <a:pt x="160" y="200"/>
                    </a:cubicBezTo>
                    <a:cubicBezTo>
                      <a:pt x="207" y="187"/>
                      <a:pt x="267" y="90"/>
                      <a:pt x="300" y="60"/>
                    </a:cubicBezTo>
                    <a:cubicBezTo>
                      <a:pt x="333" y="30"/>
                      <a:pt x="327" y="23"/>
                      <a:pt x="360" y="20"/>
                    </a:cubicBezTo>
                    <a:cubicBezTo>
                      <a:pt x="393" y="17"/>
                      <a:pt x="477" y="20"/>
                      <a:pt x="500" y="40"/>
                    </a:cubicBezTo>
                    <a:cubicBezTo>
                      <a:pt x="523" y="60"/>
                      <a:pt x="517" y="113"/>
                      <a:pt x="500" y="140"/>
                    </a:cubicBezTo>
                    <a:cubicBezTo>
                      <a:pt x="483" y="167"/>
                      <a:pt x="421" y="188"/>
                      <a:pt x="400" y="200"/>
                    </a:cubicBezTo>
                  </a:path>
                </a:pathLst>
              </a:custGeom>
              <a:noFill/>
              <a:ln w="190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4" name="AutoShape 147"/>
              <p:cNvSpPr/>
              <p:nvPr/>
            </p:nvSpPr>
            <p:spPr>
              <a:xfrm>
                <a:off x="2748" y="1347"/>
                <a:ext cx="81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05" name="Text Box 148"/>
              <p:cNvSpPr txBox="1"/>
              <p:nvPr/>
            </p:nvSpPr>
            <p:spPr>
              <a:xfrm>
                <a:off x="2736" y="1248"/>
                <a:ext cx="129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algn="just" eaLnBrk="1" hangingPunct="1">
                  <a:spcBef>
                    <a:spcPct val="50000"/>
                  </a:spcBef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A’B’C’      ABC </a:t>
                </a:r>
                <a:endPara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06" name="AutoShape 149"/>
              <p:cNvSpPr/>
              <p:nvPr/>
            </p:nvSpPr>
            <p:spPr>
              <a:xfrm>
                <a:off x="3504" y="1350"/>
                <a:ext cx="81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6201" name="Freeform 151"/>
            <p:cNvSpPr/>
            <p:nvPr/>
          </p:nvSpPr>
          <p:spPr>
            <a:xfrm>
              <a:off x="3063" y="3369"/>
              <a:ext cx="284" cy="54"/>
            </a:xfrm>
            <a:custGeom>
              <a:avLst/>
              <a:gdLst>
                <a:gd name="txL" fmla="*/ 0 w 284"/>
                <a:gd name="txT" fmla="*/ 0 h 54"/>
                <a:gd name="txR" fmla="*/ 284 w 284"/>
                <a:gd name="txB" fmla="*/ 54 h 54"/>
              </a:gdLst>
              <a:ahLst/>
              <a:cxnLst>
                <a:cxn ang="0">
                  <a:pos x="0" y="45"/>
                </a:cxn>
                <a:cxn ang="0">
                  <a:pos x="146" y="0"/>
                </a:cxn>
                <a:cxn ang="0">
                  <a:pos x="284" y="54"/>
                </a:cxn>
              </a:cxnLst>
              <a:rect l="txL" t="txT" r="txR" b="txB"/>
              <a:pathLst>
                <a:path w="284" h="54">
                  <a:moveTo>
                    <a:pt x="0" y="45"/>
                  </a:moveTo>
                  <a:lnTo>
                    <a:pt x="146" y="0"/>
                  </a:lnTo>
                  <a:lnTo>
                    <a:pt x="284" y="54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202" name="Freeform 152"/>
            <p:cNvSpPr/>
            <p:nvPr/>
          </p:nvSpPr>
          <p:spPr>
            <a:xfrm>
              <a:off x="3648" y="3378"/>
              <a:ext cx="284" cy="54"/>
            </a:xfrm>
            <a:custGeom>
              <a:avLst/>
              <a:gdLst>
                <a:gd name="txL" fmla="*/ 0 w 284"/>
                <a:gd name="txT" fmla="*/ 0 h 54"/>
                <a:gd name="txR" fmla="*/ 284 w 284"/>
                <a:gd name="txB" fmla="*/ 54 h 54"/>
              </a:gdLst>
              <a:ahLst/>
              <a:cxnLst>
                <a:cxn ang="0">
                  <a:pos x="0" y="45"/>
                </a:cxn>
                <a:cxn ang="0">
                  <a:pos x="146" y="0"/>
                </a:cxn>
                <a:cxn ang="0">
                  <a:pos x="284" y="54"/>
                </a:cxn>
              </a:cxnLst>
              <a:rect l="txL" t="txT" r="txR" b="txB"/>
              <a:pathLst>
                <a:path w="284" h="54">
                  <a:moveTo>
                    <a:pt x="0" y="45"/>
                  </a:moveTo>
                  <a:lnTo>
                    <a:pt x="146" y="0"/>
                  </a:lnTo>
                  <a:lnTo>
                    <a:pt x="284" y="54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491" name="AutoShape 155"/>
          <p:cNvSpPr/>
          <p:nvPr/>
        </p:nvSpPr>
        <p:spPr>
          <a:xfrm>
            <a:off x="8686800" y="3719513"/>
            <a:ext cx="76200" cy="12192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161"/>
          <p:cNvGrpSpPr/>
          <p:nvPr/>
        </p:nvGrpSpPr>
        <p:grpSpPr>
          <a:xfrm>
            <a:off x="4724400" y="5000625"/>
            <a:ext cx="1447800" cy="396875"/>
            <a:chOff x="2976" y="3600"/>
            <a:chExt cx="912" cy="250"/>
          </a:xfrm>
        </p:grpSpPr>
        <p:sp>
          <p:nvSpPr>
            <p:cNvPr id="6196" name="Text Box 156"/>
            <p:cNvSpPr txBox="1"/>
            <p:nvPr/>
          </p:nvSpPr>
          <p:spPr>
            <a:xfrm>
              <a:off x="2976" y="3600"/>
              <a:ext cx="91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A’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A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97" name="Freeform 157"/>
            <p:cNvSpPr/>
            <p:nvPr/>
          </p:nvSpPr>
          <p:spPr>
            <a:xfrm>
              <a:off x="3276" y="3630"/>
              <a:ext cx="96" cy="47"/>
            </a:xfrm>
            <a:custGeom>
              <a:avLst/>
              <a:gdLst>
                <a:gd name="txL" fmla="*/ 0 w 96"/>
                <a:gd name="txT" fmla="*/ 0 h 47"/>
                <a:gd name="txR" fmla="*/ 96 w 96"/>
                <a:gd name="txB" fmla="*/ 47 h 47"/>
              </a:gdLst>
              <a:ahLst/>
              <a:cxnLst>
                <a:cxn ang="0">
                  <a:pos x="0" y="46"/>
                </a:cxn>
                <a:cxn ang="0">
                  <a:pos x="48" y="0"/>
                </a:cxn>
                <a:cxn ang="0">
                  <a:pos x="96" y="47"/>
                </a:cxn>
              </a:cxnLst>
              <a:rect l="txL" t="txT" r="txR" b="txB"/>
              <a:pathLst>
                <a:path w="96" h="47">
                  <a:moveTo>
                    <a:pt x="0" y="46"/>
                  </a:moveTo>
                  <a:lnTo>
                    <a:pt x="48" y="0"/>
                  </a:lnTo>
                  <a:lnTo>
                    <a:pt x="96" y="4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198" name="Freeform 158"/>
            <p:cNvSpPr/>
            <p:nvPr/>
          </p:nvSpPr>
          <p:spPr>
            <a:xfrm>
              <a:off x="3666" y="3630"/>
              <a:ext cx="96" cy="47"/>
            </a:xfrm>
            <a:custGeom>
              <a:avLst/>
              <a:gdLst>
                <a:gd name="txL" fmla="*/ 0 w 96"/>
                <a:gd name="txT" fmla="*/ 0 h 47"/>
                <a:gd name="txR" fmla="*/ 96 w 96"/>
                <a:gd name="txB" fmla="*/ 47 h 47"/>
              </a:gdLst>
              <a:ahLst/>
              <a:cxnLst>
                <a:cxn ang="0">
                  <a:pos x="0" y="46"/>
                </a:cxn>
                <a:cxn ang="0">
                  <a:pos x="48" y="0"/>
                </a:cxn>
                <a:cxn ang="0">
                  <a:pos x="96" y="47"/>
                </a:cxn>
              </a:cxnLst>
              <a:rect l="txL" t="txT" r="txR" b="txB"/>
              <a:pathLst>
                <a:path w="96" h="47">
                  <a:moveTo>
                    <a:pt x="0" y="46"/>
                  </a:moveTo>
                  <a:lnTo>
                    <a:pt x="48" y="0"/>
                  </a:lnTo>
                  <a:lnTo>
                    <a:pt x="96" y="4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" name="Group 172"/>
          <p:cNvGrpSpPr/>
          <p:nvPr/>
        </p:nvGrpSpPr>
        <p:grpSpPr>
          <a:xfrm>
            <a:off x="4724400" y="5414963"/>
            <a:ext cx="4267200" cy="396875"/>
            <a:chOff x="2976" y="3609"/>
            <a:chExt cx="2688" cy="250"/>
          </a:xfrm>
        </p:grpSpPr>
        <p:sp>
          <p:nvSpPr>
            <p:cNvPr id="6188" name="Freeform 159"/>
            <p:cNvSpPr/>
            <p:nvPr/>
          </p:nvSpPr>
          <p:spPr>
            <a:xfrm>
              <a:off x="3495" y="3627"/>
              <a:ext cx="96" cy="47"/>
            </a:xfrm>
            <a:custGeom>
              <a:avLst/>
              <a:gdLst>
                <a:gd name="txL" fmla="*/ 0 w 96"/>
                <a:gd name="txT" fmla="*/ 0 h 47"/>
                <a:gd name="txR" fmla="*/ 96 w 96"/>
                <a:gd name="txB" fmla="*/ 47 h 47"/>
              </a:gdLst>
              <a:ahLst/>
              <a:cxnLst>
                <a:cxn ang="0">
                  <a:pos x="0" y="46"/>
                </a:cxn>
                <a:cxn ang="0">
                  <a:pos x="48" y="0"/>
                </a:cxn>
                <a:cxn ang="0">
                  <a:pos x="96" y="47"/>
                </a:cxn>
              </a:cxnLst>
              <a:rect l="txL" t="txT" r="txR" b="txB"/>
              <a:pathLst>
                <a:path w="96" h="47">
                  <a:moveTo>
                    <a:pt x="0" y="46"/>
                  </a:moveTo>
                  <a:lnTo>
                    <a:pt x="48" y="0"/>
                  </a:lnTo>
                  <a:lnTo>
                    <a:pt x="96" y="4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189" name="Freeform 160"/>
            <p:cNvSpPr/>
            <p:nvPr/>
          </p:nvSpPr>
          <p:spPr>
            <a:xfrm>
              <a:off x="3840" y="3627"/>
              <a:ext cx="96" cy="47"/>
            </a:xfrm>
            <a:custGeom>
              <a:avLst/>
              <a:gdLst>
                <a:gd name="txL" fmla="*/ 0 w 96"/>
                <a:gd name="txT" fmla="*/ 0 h 47"/>
                <a:gd name="txR" fmla="*/ 96 w 96"/>
                <a:gd name="txB" fmla="*/ 47 h 47"/>
              </a:gdLst>
              <a:ahLst/>
              <a:cxnLst>
                <a:cxn ang="0">
                  <a:pos x="0" y="46"/>
                </a:cxn>
                <a:cxn ang="0">
                  <a:pos x="48" y="0"/>
                </a:cxn>
                <a:cxn ang="0">
                  <a:pos x="96" y="47"/>
                </a:cxn>
              </a:cxnLst>
              <a:rect l="txL" t="txT" r="txR" b="txB"/>
              <a:pathLst>
                <a:path w="96" h="47">
                  <a:moveTo>
                    <a:pt x="0" y="46"/>
                  </a:moveTo>
                  <a:lnTo>
                    <a:pt x="48" y="0"/>
                  </a:lnTo>
                  <a:lnTo>
                    <a:pt x="96" y="4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190" name="Text Box 162"/>
            <p:cNvSpPr txBox="1"/>
            <p:nvPr/>
          </p:nvSpPr>
          <p:spPr>
            <a:xfrm>
              <a:off x="2976" y="3609"/>
              <a:ext cx="268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 có B’ = B (                               )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191" name="Group 165"/>
            <p:cNvGrpSpPr/>
            <p:nvPr/>
          </p:nvGrpSpPr>
          <p:grpSpPr>
            <a:xfrm>
              <a:off x="4044" y="3609"/>
              <a:ext cx="1296" cy="250"/>
              <a:chOff x="2736" y="1248"/>
              <a:chExt cx="1296" cy="250"/>
            </a:xfrm>
          </p:grpSpPr>
          <p:sp>
            <p:nvSpPr>
              <p:cNvPr id="6192" name="Freeform 166"/>
              <p:cNvSpPr/>
              <p:nvPr/>
            </p:nvSpPr>
            <p:spPr>
              <a:xfrm>
                <a:off x="3372" y="1353"/>
                <a:ext cx="107" cy="72"/>
              </a:xfrm>
              <a:custGeom>
                <a:avLst/>
                <a:gdLst>
                  <a:gd name="txL" fmla="*/ 0 w 523"/>
                  <a:gd name="txT" fmla="*/ 0 h 213"/>
                  <a:gd name="txR" fmla="*/ 523 w 523"/>
                  <a:gd name="txB" fmla="*/ 213 h 213"/>
                </a:gdLst>
                <a:ahLst/>
                <a:cxnLst>
                  <a:cxn ang="0">
                    <a:pos x="33" y="0"/>
                  </a:cxn>
                  <a:cxn ang="0">
                    <a:pos x="8" y="14"/>
                  </a:cxn>
                  <a:cxn ang="0">
                    <a:pos x="4" y="47"/>
                  </a:cxn>
                  <a:cxn ang="0">
                    <a:pos x="33" y="68"/>
                  </a:cxn>
                  <a:cxn ang="0">
                    <a:pos x="61" y="20"/>
                  </a:cxn>
                  <a:cxn ang="0">
                    <a:pos x="74" y="7"/>
                  </a:cxn>
                  <a:cxn ang="0">
                    <a:pos x="102" y="14"/>
                  </a:cxn>
                  <a:cxn ang="0">
                    <a:pos x="102" y="47"/>
                  </a:cxn>
                  <a:cxn ang="0">
                    <a:pos x="82" y="68"/>
                  </a:cxn>
                </a:cxnLst>
                <a:rect l="txL" t="txT" r="txR" b="txB"/>
                <a:pathLst>
                  <a:path w="523" h="213">
                    <a:moveTo>
                      <a:pt x="160" y="0"/>
                    </a:moveTo>
                    <a:cubicBezTo>
                      <a:pt x="140" y="10"/>
                      <a:pt x="63" y="17"/>
                      <a:pt x="40" y="40"/>
                    </a:cubicBezTo>
                    <a:cubicBezTo>
                      <a:pt x="17" y="63"/>
                      <a:pt x="0" y="113"/>
                      <a:pt x="20" y="140"/>
                    </a:cubicBezTo>
                    <a:cubicBezTo>
                      <a:pt x="40" y="167"/>
                      <a:pt x="113" y="213"/>
                      <a:pt x="160" y="200"/>
                    </a:cubicBezTo>
                    <a:cubicBezTo>
                      <a:pt x="207" y="187"/>
                      <a:pt x="267" y="90"/>
                      <a:pt x="300" y="60"/>
                    </a:cubicBezTo>
                    <a:cubicBezTo>
                      <a:pt x="333" y="30"/>
                      <a:pt x="327" y="23"/>
                      <a:pt x="360" y="20"/>
                    </a:cubicBezTo>
                    <a:cubicBezTo>
                      <a:pt x="393" y="17"/>
                      <a:pt x="477" y="20"/>
                      <a:pt x="500" y="40"/>
                    </a:cubicBezTo>
                    <a:cubicBezTo>
                      <a:pt x="523" y="60"/>
                      <a:pt x="517" y="113"/>
                      <a:pt x="500" y="140"/>
                    </a:cubicBezTo>
                    <a:cubicBezTo>
                      <a:pt x="483" y="167"/>
                      <a:pt x="421" y="188"/>
                      <a:pt x="400" y="200"/>
                    </a:cubicBezTo>
                  </a:path>
                </a:pathLst>
              </a:custGeom>
              <a:noFill/>
              <a:ln w="190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3" name="AutoShape 167"/>
              <p:cNvSpPr/>
              <p:nvPr/>
            </p:nvSpPr>
            <p:spPr>
              <a:xfrm>
                <a:off x="2748" y="1347"/>
                <a:ext cx="81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94" name="Text Box 168"/>
              <p:cNvSpPr txBox="1"/>
              <p:nvPr/>
            </p:nvSpPr>
            <p:spPr>
              <a:xfrm>
                <a:off x="2736" y="1248"/>
                <a:ext cx="129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algn="just" eaLnBrk="1" hangingPunct="1">
                  <a:spcBef>
                    <a:spcPct val="50000"/>
                  </a:spcBef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A’B’C’      ABC </a:t>
                </a:r>
                <a:endPara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95" name="AutoShape 169"/>
              <p:cNvSpPr/>
              <p:nvPr/>
            </p:nvSpPr>
            <p:spPr>
              <a:xfrm>
                <a:off x="3504" y="1350"/>
                <a:ext cx="81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175"/>
          <p:cNvGrpSpPr/>
          <p:nvPr/>
        </p:nvGrpSpPr>
        <p:grpSpPr>
          <a:xfrm>
            <a:off x="4719638" y="5710238"/>
            <a:ext cx="4267200" cy="396875"/>
            <a:chOff x="2973" y="3858"/>
            <a:chExt cx="2688" cy="250"/>
          </a:xfrm>
        </p:grpSpPr>
        <p:sp>
          <p:nvSpPr>
            <p:cNvPr id="6184" name="Freeform 57"/>
            <p:cNvSpPr/>
            <p:nvPr/>
          </p:nvSpPr>
          <p:spPr>
            <a:xfrm>
              <a:off x="4434" y="3963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190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185" name="AutoShape 130"/>
            <p:cNvSpPr/>
            <p:nvPr/>
          </p:nvSpPr>
          <p:spPr>
            <a:xfrm>
              <a:off x="3801" y="3954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86" name="AutoShape 131"/>
            <p:cNvSpPr/>
            <p:nvPr/>
          </p:nvSpPr>
          <p:spPr>
            <a:xfrm>
              <a:off x="4608" y="3954"/>
              <a:ext cx="81" cy="72"/>
            </a:xfrm>
            <a:prstGeom prst="triangle">
              <a:avLst>
                <a:gd name="adj" fmla="val 50616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87" name="Text Box 173"/>
            <p:cNvSpPr txBox="1"/>
            <p:nvPr/>
          </p:nvSpPr>
          <p:spPr>
            <a:xfrm>
              <a:off x="2973" y="3858"/>
              <a:ext cx="268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 suy ra     A’B’D’        ABD (g.g)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4513" name="Object 177"/>
          <p:cNvGraphicFramePr>
            <a:graphicFrameLocks noChangeAspect="1"/>
          </p:cNvGraphicFramePr>
          <p:nvPr/>
        </p:nvGraphicFramePr>
        <p:xfrm>
          <a:off x="4800600" y="6081713"/>
          <a:ext cx="17399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9" imgW="1358265" imgH="393700" progId="Equation.DSMT4">
                  <p:embed/>
                </p:oleObj>
              </mc:Choice>
              <mc:Fallback>
                <p:oleObj name="" r:id="rId9" imgW="1358265" imgH="393700" progId="Equation.DSMT4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0600" y="6081713"/>
                        <a:ext cx="1739900" cy="547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14" name="Text Box 178"/>
          <p:cNvSpPr txBox="1"/>
          <p:nvPr/>
        </p:nvSpPr>
        <p:spPr>
          <a:xfrm>
            <a:off x="7872413" y="6157913"/>
            <a:ext cx="1143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(đpcm)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5" name="Text Box 179"/>
          <p:cNvSpPr txBox="1"/>
          <p:nvPr/>
        </p:nvSpPr>
        <p:spPr>
          <a:xfrm>
            <a:off x="6705600" y="6157913"/>
            <a:ext cx="1066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(1))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3" name="Rectangle 18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7: TRƯỜNG HỢP ĐỒNG DẠNG THỨ BA</a:t>
            </a:r>
            <a:endParaRPr lang="vi-VN" altLang="en-US" sz="20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4" grpId="0"/>
      <p:bldP spid="14402" grpId="0"/>
      <p:bldP spid="14443" grpId="0"/>
      <p:bldP spid="14444" grpId="0"/>
      <p:bldP spid="14445" grpId="0"/>
      <p:bldP spid="14446" grpId="0"/>
      <p:bldP spid="14469" grpId="0"/>
      <p:bldP spid="14491" grpId="0" animBg="1"/>
      <p:bldP spid="14514" grpId="0"/>
      <p:bldP spid="145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14"/>
          <p:cNvGrpSpPr/>
          <p:nvPr/>
        </p:nvGrpSpPr>
        <p:grpSpPr>
          <a:xfrm>
            <a:off x="0" y="3657600"/>
            <a:ext cx="3449638" cy="2819400"/>
            <a:chOff x="0" y="2304"/>
            <a:chExt cx="2173" cy="1776"/>
          </a:xfrm>
        </p:grpSpPr>
        <p:pic>
          <p:nvPicPr>
            <p:cNvPr id="7279" name="Picture 2" descr="Cover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304"/>
              <a:ext cx="2173" cy="15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80" name="Rectangle 7"/>
            <p:cNvSpPr/>
            <p:nvPr/>
          </p:nvSpPr>
          <p:spPr>
            <a:xfrm>
              <a:off x="0" y="2928"/>
              <a:ext cx="1296" cy="115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118"/>
          <p:cNvGrpSpPr/>
          <p:nvPr/>
        </p:nvGrpSpPr>
        <p:grpSpPr>
          <a:xfrm>
            <a:off x="1905000" y="990600"/>
            <a:ext cx="5410200" cy="2582863"/>
            <a:chOff x="1218" y="614"/>
            <a:chExt cx="3408" cy="1627"/>
          </a:xfrm>
        </p:grpSpPr>
        <p:pic>
          <p:nvPicPr>
            <p:cNvPr id="7277" name="Picture 4" descr="Cov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5" y="614"/>
              <a:ext cx="2820" cy="16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78" name="Rectangle 8"/>
            <p:cNvSpPr/>
            <p:nvPr/>
          </p:nvSpPr>
          <p:spPr>
            <a:xfrm>
              <a:off x="1218" y="621"/>
              <a:ext cx="3408" cy="3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 117"/>
          <p:cNvGrpSpPr/>
          <p:nvPr/>
        </p:nvGrpSpPr>
        <p:grpSpPr>
          <a:xfrm>
            <a:off x="4038600" y="3171825"/>
            <a:ext cx="5105400" cy="638175"/>
            <a:chOff x="2544" y="1998"/>
            <a:chExt cx="3216" cy="402"/>
          </a:xfrm>
        </p:grpSpPr>
        <p:pic>
          <p:nvPicPr>
            <p:cNvPr id="7275" name="Picture 3" descr="Cov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" y="1998"/>
              <a:ext cx="2808" cy="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76" name="Rectangle 9"/>
            <p:cNvSpPr/>
            <p:nvPr/>
          </p:nvSpPr>
          <p:spPr>
            <a:xfrm>
              <a:off x="3840" y="2016"/>
              <a:ext cx="1920" cy="3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3018" name="Rectangle 10"/>
          <p:cNvSpPr/>
          <p:nvPr/>
        </p:nvSpPr>
        <p:spPr>
          <a:xfrm rot="400367">
            <a:off x="4495800" y="2971800"/>
            <a:ext cx="1524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thứ nhất</a:t>
            </a: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9" name="Rectangle 11"/>
          <p:cNvSpPr/>
          <p:nvPr/>
        </p:nvSpPr>
        <p:spPr>
          <a:xfrm rot="-4892882">
            <a:off x="1595438" y="2287588"/>
            <a:ext cx="1524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thứ hai</a:t>
            </a: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20" name="Rectangle 12"/>
          <p:cNvSpPr/>
          <p:nvPr/>
        </p:nvSpPr>
        <p:spPr>
          <a:xfrm rot="-4015972">
            <a:off x="2171700" y="4533900"/>
            <a:ext cx="1524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thứ ba</a:t>
            </a: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-1143000" y="5419725"/>
            <a:ext cx="8658225" cy="1438275"/>
            <a:chOff x="144" y="432"/>
            <a:chExt cx="5454" cy="906"/>
          </a:xfrm>
        </p:grpSpPr>
        <p:sp>
          <p:nvSpPr>
            <p:cNvPr id="7242" name="Text Box 14"/>
            <p:cNvSpPr txBox="1"/>
            <p:nvPr/>
          </p:nvSpPr>
          <p:spPr>
            <a:xfrm>
              <a:off x="144" y="432"/>
              <a:ext cx="10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en-US" altLang="en-US" sz="2000" b="1" u="sng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43" name="Freeform 15"/>
            <p:cNvSpPr/>
            <p:nvPr/>
          </p:nvSpPr>
          <p:spPr>
            <a:xfrm>
              <a:off x="2052" y="1044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244" name="AutoShape 16"/>
            <p:cNvSpPr/>
            <p:nvPr/>
          </p:nvSpPr>
          <p:spPr>
            <a:xfrm>
              <a:off x="1410" y="1038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45" name="AutoShape 17"/>
            <p:cNvSpPr/>
            <p:nvPr/>
          </p:nvSpPr>
          <p:spPr>
            <a:xfrm>
              <a:off x="2214" y="1038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46" name="Freeform 18"/>
            <p:cNvSpPr/>
            <p:nvPr/>
          </p:nvSpPr>
          <p:spPr>
            <a:xfrm>
              <a:off x="1719" y="759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247" name="Freeform 19"/>
            <p:cNvSpPr/>
            <p:nvPr/>
          </p:nvSpPr>
          <p:spPr>
            <a:xfrm>
              <a:off x="1437" y="759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248" name="Freeform 20"/>
            <p:cNvSpPr/>
            <p:nvPr/>
          </p:nvSpPr>
          <p:spPr>
            <a:xfrm>
              <a:off x="2253" y="756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249" name="Freeform 21"/>
            <p:cNvSpPr/>
            <p:nvPr/>
          </p:nvSpPr>
          <p:spPr>
            <a:xfrm>
              <a:off x="1968" y="756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250" name="Freeform 22"/>
            <p:cNvSpPr/>
            <p:nvPr/>
          </p:nvSpPr>
          <p:spPr>
            <a:xfrm>
              <a:off x="1290" y="564"/>
              <a:ext cx="5" cy="562"/>
            </a:xfrm>
            <a:custGeom>
              <a:avLst/>
              <a:gdLst>
                <a:gd name="txL" fmla="*/ 0 w 5"/>
                <a:gd name="txT" fmla="*/ 0 h 562"/>
                <a:gd name="txR" fmla="*/ 5 w 5"/>
                <a:gd name="txB" fmla="*/ 562 h 562"/>
              </a:gdLst>
              <a:ahLst/>
              <a:cxnLst>
                <a:cxn ang="0">
                  <a:pos x="0" y="0"/>
                </a:cxn>
                <a:cxn ang="0">
                  <a:pos x="5" y="562"/>
                </a:cxn>
              </a:cxnLst>
              <a:rect l="txL" t="txT" r="txR" b="txB"/>
              <a:pathLst>
                <a:path w="5" h="562">
                  <a:moveTo>
                    <a:pt x="0" y="0"/>
                  </a:moveTo>
                  <a:lnTo>
                    <a:pt x="5" y="56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251" name="Line 23"/>
            <p:cNvSpPr/>
            <p:nvPr/>
          </p:nvSpPr>
          <p:spPr>
            <a:xfrm>
              <a:off x="870" y="933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52" name="Text Box 24"/>
            <p:cNvSpPr txBox="1"/>
            <p:nvPr/>
          </p:nvSpPr>
          <p:spPr>
            <a:xfrm>
              <a:off x="960" y="528"/>
              <a:ext cx="22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GT      ABC v</a:t>
              </a:r>
              <a:r>
                <a: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A’B’C’có: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53" name="Text Box 25"/>
            <p:cNvSpPr txBox="1"/>
            <p:nvPr/>
          </p:nvSpPr>
          <p:spPr>
            <a:xfrm>
              <a:off x="1368" y="720"/>
              <a:ext cx="17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= A’; B = B’  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54" name="Text Box 26"/>
            <p:cNvSpPr txBox="1"/>
            <p:nvPr/>
          </p:nvSpPr>
          <p:spPr>
            <a:xfrm>
              <a:off x="939" y="942"/>
              <a:ext cx="196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KL        A’B’C’        ABC 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55" name="AutoShape 27"/>
            <p:cNvSpPr/>
            <p:nvPr/>
          </p:nvSpPr>
          <p:spPr>
            <a:xfrm>
              <a:off x="1356" y="630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56" name="AutoShape 28"/>
            <p:cNvSpPr/>
            <p:nvPr/>
          </p:nvSpPr>
          <p:spPr>
            <a:xfrm>
              <a:off x="2031" y="639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7257" name="Group 29"/>
            <p:cNvGrpSpPr/>
            <p:nvPr/>
          </p:nvGrpSpPr>
          <p:grpSpPr>
            <a:xfrm>
              <a:off x="3168" y="432"/>
              <a:ext cx="2430" cy="906"/>
              <a:chOff x="3120" y="531"/>
              <a:chExt cx="2430" cy="906"/>
            </a:xfrm>
          </p:grpSpPr>
          <p:sp>
            <p:nvSpPr>
              <p:cNvPr id="7258" name="AutoShape 30"/>
              <p:cNvSpPr/>
              <p:nvPr/>
            </p:nvSpPr>
            <p:spPr>
              <a:xfrm>
                <a:off x="3291" y="700"/>
                <a:ext cx="1056" cy="555"/>
              </a:xfrm>
              <a:prstGeom prst="triangle">
                <a:avLst>
                  <a:gd name="adj" fmla="val 26991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59" name="Text Box 31"/>
              <p:cNvSpPr txBox="1"/>
              <p:nvPr/>
            </p:nvSpPr>
            <p:spPr>
              <a:xfrm>
                <a:off x="3477" y="531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60" name="Text Box 32"/>
              <p:cNvSpPr txBox="1"/>
              <p:nvPr/>
            </p:nvSpPr>
            <p:spPr>
              <a:xfrm>
                <a:off x="3120" y="1207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61" name="Text Box 33"/>
              <p:cNvSpPr txBox="1"/>
              <p:nvPr/>
            </p:nvSpPr>
            <p:spPr>
              <a:xfrm>
                <a:off x="4239" y="122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62" name="Freeform 34"/>
              <p:cNvSpPr/>
              <p:nvPr/>
            </p:nvSpPr>
            <p:spPr>
              <a:xfrm>
                <a:off x="3339" y="1196"/>
                <a:ext cx="53" cy="59"/>
              </a:xfrm>
              <a:custGeom>
                <a:avLst/>
                <a:gdLst>
                  <a:gd name="txL" fmla="*/ 0 w 53"/>
                  <a:gd name="txT" fmla="*/ 0 h 96"/>
                  <a:gd name="txR" fmla="*/ 53 w 53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45" y="18"/>
                  </a:cxn>
                  <a:cxn ang="0">
                    <a:pos x="48" y="59"/>
                  </a:cxn>
                </a:cxnLst>
                <a:rect l="txL" t="txT" r="txR" b="txB"/>
                <a:pathLst>
                  <a:path w="53" h="96">
                    <a:moveTo>
                      <a:pt x="0" y="0"/>
                    </a:moveTo>
                    <a:cubicBezTo>
                      <a:pt x="8" y="5"/>
                      <a:pt x="37" y="14"/>
                      <a:pt x="45" y="30"/>
                    </a:cubicBezTo>
                    <a:cubicBezTo>
                      <a:pt x="53" y="46"/>
                      <a:pt x="48" y="82"/>
                      <a:pt x="48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3" name="Freeform 35"/>
              <p:cNvSpPr/>
              <p:nvPr/>
            </p:nvSpPr>
            <p:spPr>
              <a:xfrm>
                <a:off x="3339" y="1171"/>
                <a:ext cx="90" cy="82"/>
              </a:xfrm>
              <a:custGeom>
                <a:avLst/>
                <a:gdLst>
                  <a:gd name="txL" fmla="*/ 0 w 90"/>
                  <a:gd name="txT" fmla="*/ 0 h 135"/>
                  <a:gd name="txR" fmla="*/ 90 w 90"/>
                  <a:gd name="txB" fmla="*/ 135 h 135"/>
                </a:gdLst>
                <a:ahLst/>
                <a:cxnLst>
                  <a:cxn ang="0">
                    <a:pos x="0" y="0"/>
                  </a:cxn>
                  <a:cxn ang="0">
                    <a:pos x="69" y="31"/>
                  </a:cxn>
                  <a:cxn ang="0">
                    <a:pos x="90" y="82"/>
                  </a:cxn>
                </a:cxnLst>
                <a:rect l="txL" t="txT" r="txR" b="txB"/>
                <a:pathLst>
                  <a:path w="90" h="135">
                    <a:moveTo>
                      <a:pt x="0" y="0"/>
                    </a:moveTo>
                    <a:cubicBezTo>
                      <a:pt x="11" y="5"/>
                      <a:pt x="54" y="29"/>
                      <a:pt x="69" y="51"/>
                    </a:cubicBezTo>
                    <a:cubicBezTo>
                      <a:pt x="84" y="73"/>
                      <a:pt x="86" y="118"/>
                      <a:pt x="90" y="13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4" name="Freeform 36"/>
              <p:cNvSpPr/>
              <p:nvPr/>
            </p:nvSpPr>
            <p:spPr>
              <a:xfrm>
                <a:off x="3540" y="769"/>
                <a:ext cx="144" cy="19"/>
              </a:xfrm>
              <a:custGeom>
                <a:avLst/>
                <a:gdLst>
                  <a:gd name="txL" fmla="*/ 0 w 144"/>
                  <a:gd name="txT" fmla="*/ 0 h 30"/>
                  <a:gd name="txR" fmla="*/ 144 w 144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69" y="19"/>
                  </a:cxn>
                  <a:cxn ang="0">
                    <a:pos x="144" y="0"/>
                  </a:cxn>
                </a:cxnLst>
                <a:rect l="txL" t="txT" r="txR" b="txB"/>
                <a:pathLst>
                  <a:path w="144" h="30">
                    <a:moveTo>
                      <a:pt x="0" y="0"/>
                    </a:moveTo>
                    <a:cubicBezTo>
                      <a:pt x="11" y="5"/>
                      <a:pt x="45" y="30"/>
                      <a:pt x="69" y="30"/>
                    </a:cubicBezTo>
                    <a:cubicBezTo>
                      <a:pt x="93" y="30"/>
                      <a:pt x="128" y="6"/>
                      <a:pt x="14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7265" name="Group 37"/>
              <p:cNvGrpSpPr/>
              <p:nvPr/>
            </p:nvGrpSpPr>
            <p:grpSpPr>
              <a:xfrm>
                <a:off x="4587" y="875"/>
                <a:ext cx="720" cy="380"/>
                <a:chOff x="3828" y="1344"/>
                <a:chExt cx="720" cy="624"/>
              </a:xfrm>
            </p:grpSpPr>
            <p:sp>
              <p:nvSpPr>
                <p:cNvPr id="7272" name="AutoShape 38"/>
                <p:cNvSpPr/>
                <p:nvPr/>
              </p:nvSpPr>
              <p:spPr>
                <a:xfrm>
                  <a:off x="3828" y="1344"/>
                  <a:ext cx="720" cy="624"/>
                </a:xfrm>
                <a:prstGeom prst="triangle">
                  <a:avLst>
                    <a:gd name="adj" fmla="val 26991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73" name="Freeform 39"/>
                <p:cNvSpPr/>
                <p:nvPr/>
              </p:nvSpPr>
              <p:spPr>
                <a:xfrm>
                  <a:off x="4032" y="1344"/>
                  <a:ext cx="342" cy="420"/>
                </a:xfrm>
                <a:custGeom>
                  <a:avLst/>
                  <a:gdLst>
                    <a:gd name="txL" fmla="*/ 0 w 342"/>
                    <a:gd name="txT" fmla="*/ 0 h 420"/>
                    <a:gd name="txR" fmla="*/ 342 w 342"/>
                    <a:gd name="txB" fmla="*/ 420 h 420"/>
                  </a:gdLst>
                  <a:ahLst/>
                  <a:cxnLst>
                    <a:cxn ang="0">
                      <a:pos x="0" y="0"/>
                    </a:cxn>
                    <a:cxn ang="0">
                      <a:pos x="342" y="420"/>
                    </a:cxn>
                  </a:cxnLst>
                  <a:rect l="txL" t="txT" r="txR" b="txB"/>
                  <a:pathLst>
                    <a:path w="342" h="420">
                      <a:moveTo>
                        <a:pt x="0" y="0"/>
                      </a:moveTo>
                      <a:lnTo>
                        <a:pt x="342" y="42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74" name="Line 40"/>
                <p:cNvSpPr/>
                <p:nvPr/>
              </p:nvSpPr>
              <p:spPr>
                <a:xfrm>
                  <a:off x="3840" y="1968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266" name="Text Box 41"/>
              <p:cNvSpPr txBox="1"/>
              <p:nvPr/>
            </p:nvSpPr>
            <p:spPr>
              <a:xfrm>
                <a:off x="4443" y="122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67" name="Text Box 42"/>
              <p:cNvSpPr txBox="1"/>
              <p:nvPr/>
            </p:nvSpPr>
            <p:spPr>
              <a:xfrm>
                <a:off x="4686" y="712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68" name="Freeform 43"/>
              <p:cNvSpPr/>
              <p:nvPr/>
            </p:nvSpPr>
            <p:spPr>
              <a:xfrm>
                <a:off x="4626" y="1200"/>
                <a:ext cx="53" cy="58"/>
              </a:xfrm>
              <a:custGeom>
                <a:avLst/>
                <a:gdLst>
                  <a:gd name="txL" fmla="*/ 0 w 53"/>
                  <a:gd name="txT" fmla="*/ 0 h 96"/>
                  <a:gd name="txR" fmla="*/ 53 w 53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45" y="18"/>
                  </a:cxn>
                  <a:cxn ang="0">
                    <a:pos x="48" y="58"/>
                  </a:cxn>
                </a:cxnLst>
                <a:rect l="txL" t="txT" r="txR" b="txB"/>
                <a:pathLst>
                  <a:path w="53" h="96">
                    <a:moveTo>
                      <a:pt x="0" y="0"/>
                    </a:moveTo>
                    <a:cubicBezTo>
                      <a:pt x="8" y="5"/>
                      <a:pt x="37" y="14"/>
                      <a:pt x="45" y="30"/>
                    </a:cubicBezTo>
                    <a:cubicBezTo>
                      <a:pt x="53" y="46"/>
                      <a:pt x="48" y="82"/>
                      <a:pt x="48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9" name="Freeform 44"/>
              <p:cNvSpPr/>
              <p:nvPr/>
            </p:nvSpPr>
            <p:spPr>
              <a:xfrm>
                <a:off x="4626" y="1174"/>
                <a:ext cx="90" cy="83"/>
              </a:xfrm>
              <a:custGeom>
                <a:avLst/>
                <a:gdLst>
                  <a:gd name="txL" fmla="*/ 0 w 90"/>
                  <a:gd name="txT" fmla="*/ 0 h 135"/>
                  <a:gd name="txR" fmla="*/ 90 w 90"/>
                  <a:gd name="txB" fmla="*/ 135 h 135"/>
                </a:gdLst>
                <a:ahLst/>
                <a:cxnLst>
                  <a:cxn ang="0">
                    <a:pos x="0" y="0"/>
                  </a:cxn>
                  <a:cxn ang="0">
                    <a:pos x="69" y="31"/>
                  </a:cxn>
                  <a:cxn ang="0">
                    <a:pos x="90" y="83"/>
                  </a:cxn>
                </a:cxnLst>
                <a:rect l="txL" t="txT" r="txR" b="txB"/>
                <a:pathLst>
                  <a:path w="90" h="135">
                    <a:moveTo>
                      <a:pt x="0" y="0"/>
                    </a:moveTo>
                    <a:cubicBezTo>
                      <a:pt x="11" y="5"/>
                      <a:pt x="54" y="29"/>
                      <a:pt x="69" y="51"/>
                    </a:cubicBezTo>
                    <a:cubicBezTo>
                      <a:pt x="84" y="73"/>
                      <a:pt x="86" y="118"/>
                      <a:pt x="90" y="13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0" name="Freeform 45"/>
              <p:cNvSpPr/>
              <p:nvPr/>
            </p:nvSpPr>
            <p:spPr>
              <a:xfrm>
                <a:off x="4740" y="939"/>
                <a:ext cx="144" cy="19"/>
              </a:xfrm>
              <a:custGeom>
                <a:avLst/>
                <a:gdLst>
                  <a:gd name="txL" fmla="*/ 0 w 144"/>
                  <a:gd name="txT" fmla="*/ 0 h 30"/>
                  <a:gd name="txR" fmla="*/ 144 w 144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69" y="19"/>
                  </a:cxn>
                  <a:cxn ang="0">
                    <a:pos x="144" y="0"/>
                  </a:cxn>
                </a:cxnLst>
                <a:rect l="txL" t="txT" r="txR" b="txB"/>
                <a:pathLst>
                  <a:path w="144" h="30">
                    <a:moveTo>
                      <a:pt x="0" y="0"/>
                    </a:moveTo>
                    <a:cubicBezTo>
                      <a:pt x="11" y="5"/>
                      <a:pt x="45" y="30"/>
                      <a:pt x="69" y="30"/>
                    </a:cubicBezTo>
                    <a:cubicBezTo>
                      <a:pt x="93" y="30"/>
                      <a:pt x="128" y="6"/>
                      <a:pt x="14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1" name="Text Box 46"/>
              <p:cNvSpPr txBox="1"/>
              <p:nvPr/>
            </p:nvSpPr>
            <p:spPr>
              <a:xfrm>
                <a:off x="5214" y="1220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7177" name="Text Box 47"/>
          <p:cNvSpPr txBox="1"/>
          <p:nvPr/>
        </p:nvSpPr>
        <p:spPr>
          <a:xfrm>
            <a:off x="5827713" y="2971800"/>
            <a:ext cx="4889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000" b="1" u="sng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48"/>
          <p:cNvGrpSpPr/>
          <p:nvPr/>
        </p:nvGrpSpPr>
        <p:grpSpPr>
          <a:xfrm>
            <a:off x="5286375" y="1349375"/>
            <a:ext cx="3857625" cy="1438275"/>
            <a:chOff x="3330" y="624"/>
            <a:chExt cx="2430" cy="906"/>
          </a:xfrm>
        </p:grpSpPr>
        <p:grpSp>
          <p:nvGrpSpPr>
            <p:cNvPr id="7230" name="Group 49"/>
            <p:cNvGrpSpPr/>
            <p:nvPr/>
          </p:nvGrpSpPr>
          <p:grpSpPr>
            <a:xfrm>
              <a:off x="4797" y="968"/>
              <a:ext cx="720" cy="380"/>
              <a:chOff x="3828" y="1344"/>
              <a:chExt cx="720" cy="624"/>
            </a:xfrm>
          </p:grpSpPr>
          <p:sp>
            <p:nvSpPr>
              <p:cNvPr id="7239" name="AutoShape 50"/>
              <p:cNvSpPr/>
              <p:nvPr/>
            </p:nvSpPr>
            <p:spPr>
              <a:xfrm>
                <a:off x="3828" y="1344"/>
                <a:ext cx="720" cy="624"/>
              </a:xfrm>
              <a:prstGeom prst="triangle">
                <a:avLst>
                  <a:gd name="adj" fmla="val 26991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40" name="Freeform 51"/>
              <p:cNvSpPr/>
              <p:nvPr/>
            </p:nvSpPr>
            <p:spPr>
              <a:xfrm>
                <a:off x="4032" y="1344"/>
                <a:ext cx="342" cy="420"/>
              </a:xfrm>
              <a:custGeom>
                <a:avLst/>
                <a:gdLst>
                  <a:gd name="txL" fmla="*/ 0 w 342"/>
                  <a:gd name="txT" fmla="*/ 0 h 420"/>
                  <a:gd name="txR" fmla="*/ 342 w 342"/>
                  <a:gd name="txB" fmla="*/ 420 h 420"/>
                </a:gdLst>
                <a:ahLst/>
                <a:cxnLst>
                  <a:cxn ang="0">
                    <a:pos x="0" y="0"/>
                  </a:cxn>
                  <a:cxn ang="0">
                    <a:pos x="342" y="420"/>
                  </a:cxn>
                </a:cxnLst>
                <a:rect l="txL" t="txT" r="txR" b="txB"/>
                <a:pathLst>
                  <a:path w="342" h="420">
                    <a:moveTo>
                      <a:pt x="0" y="0"/>
                    </a:moveTo>
                    <a:lnTo>
                      <a:pt x="342" y="420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1" name="Line 52"/>
              <p:cNvSpPr/>
              <p:nvPr/>
            </p:nvSpPr>
            <p:spPr>
              <a:xfrm>
                <a:off x="3840" y="1968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231" name="Group 53"/>
            <p:cNvGrpSpPr/>
            <p:nvPr/>
          </p:nvGrpSpPr>
          <p:grpSpPr>
            <a:xfrm>
              <a:off x="3330" y="624"/>
              <a:ext cx="2430" cy="906"/>
              <a:chOff x="3330" y="624"/>
              <a:chExt cx="2430" cy="906"/>
            </a:xfrm>
          </p:grpSpPr>
          <p:sp>
            <p:nvSpPr>
              <p:cNvPr id="7232" name="AutoShape 54"/>
              <p:cNvSpPr/>
              <p:nvPr/>
            </p:nvSpPr>
            <p:spPr>
              <a:xfrm>
                <a:off x="3501" y="793"/>
                <a:ext cx="1056" cy="555"/>
              </a:xfrm>
              <a:prstGeom prst="triangle">
                <a:avLst>
                  <a:gd name="adj" fmla="val 26991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33" name="Text Box 55"/>
              <p:cNvSpPr txBox="1"/>
              <p:nvPr/>
            </p:nvSpPr>
            <p:spPr>
              <a:xfrm>
                <a:off x="3687" y="624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34" name="Text Box 56"/>
              <p:cNvSpPr txBox="1"/>
              <p:nvPr/>
            </p:nvSpPr>
            <p:spPr>
              <a:xfrm>
                <a:off x="3330" y="1300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35" name="Text Box 57"/>
              <p:cNvSpPr txBox="1"/>
              <p:nvPr/>
            </p:nvSpPr>
            <p:spPr>
              <a:xfrm>
                <a:off x="4449" y="1318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36" name="Text Box 58"/>
              <p:cNvSpPr txBox="1"/>
              <p:nvPr/>
            </p:nvSpPr>
            <p:spPr>
              <a:xfrm>
                <a:off x="4653" y="1318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37" name="Text Box 59"/>
              <p:cNvSpPr txBox="1"/>
              <p:nvPr/>
            </p:nvSpPr>
            <p:spPr>
              <a:xfrm>
                <a:off x="4896" y="80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38" name="Text Box 60"/>
              <p:cNvSpPr txBox="1"/>
              <p:nvPr/>
            </p:nvSpPr>
            <p:spPr>
              <a:xfrm>
                <a:off x="5424" y="1313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89"/>
          <p:cNvGrpSpPr/>
          <p:nvPr/>
        </p:nvGrpSpPr>
        <p:grpSpPr>
          <a:xfrm>
            <a:off x="3581400" y="-144462"/>
            <a:ext cx="3857625" cy="1438275"/>
            <a:chOff x="2256" y="-91"/>
            <a:chExt cx="2430" cy="906"/>
          </a:xfrm>
        </p:grpSpPr>
        <p:grpSp>
          <p:nvGrpSpPr>
            <p:cNvPr id="7215" name="Group 90"/>
            <p:cNvGrpSpPr/>
            <p:nvPr/>
          </p:nvGrpSpPr>
          <p:grpSpPr>
            <a:xfrm>
              <a:off x="2256" y="-91"/>
              <a:ext cx="2430" cy="906"/>
              <a:chOff x="3330" y="624"/>
              <a:chExt cx="2430" cy="906"/>
            </a:xfrm>
          </p:grpSpPr>
          <p:grpSp>
            <p:nvGrpSpPr>
              <p:cNvPr id="7218" name="Group 91"/>
              <p:cNvGrpSpPr/>
              <p:nvPr/>
            </p:nvGrpSpPr>
            <p:grpSpPr>
              <a:xfrm>
                <a:off x="4797" y="968"/>
                <a:ext cx="720" cy="380"/>
                <a:chOff x="3828" y="1344"/>
                <a:chExt cx="720" cy="624"/>
              </a:xfrm>
            </p:grpSpPr>
            <p:sp>
              <p:nvSpPr>
                <p:cNvPr id="7227" name="AutoShape 92"/>
                <p:cNvSpPr/>
                <p:nvPr/>
              </p:nvSpPr>
              <p:spPr>
                <a:xfrm>
                  <a:off x="3828" y="1344"/>
                  <a:ext cx="720" cy="624"/>
                </a:xfrm>
                <a:prstGeom prst="triangle">
                  <a:avLst>
                    <a:gd name="adj" fmla="val 26991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28" name="Freeform 93"/>
                <p:cNvSpPr/>
                <p:nvPr/>
              </p:nvSpPr>
              <p:spPr>
                <a:xfrm>
                  <a:off x="4032" y="1344"/>
                  <a:ext cx="342" cy="420"/>
                </a:xfrm>
                <a:custGeom>
                  <a:avLst/>
                  <a:gdLst>
                    <a:gd name="txL" fmla="*/ 0 w 342"/>
                    <a:gd name="txT" fmla="*/ 0 h 420"/>
                    <a:gd name="txR" fmla="*/ 342 w 342"/>
                    <a:gd name="txB" fmla="*/ 420 h 420"/>
                  </a:gdLst>
                  <a:ahLst/>
                  <a:cxnLst>
                    <a:cxn ang="0">
                      <a:pos x="0" y="0"/>
                    </a:cxn>
                    <a:cxn ang="0">
                      <a:pos x="342" y="420"/>
                    </a:cxn>
                  </a:cxnLst>
                  <a:rect l="txL" t="txT" r="txR" b="txB"/>
                  <a:pathLst>
                    <a:path w="342" h="420">
                      <a:moveTo>
                        <a:pt x="0" y="0"/>
                      </a:moveTo>
                      <a:lnTo>
                        <a:pt x="342" y="42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29" name="Line 94"/>
                <p:cNvSpPr/>
                <p:nvPr/>
              </p:nvSpPr>
              <p:spPr>
                <a:xfrm>
                  <a:off x="3840" y="1968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219" name="Group 95"/>
              <p:cNvGrpSpPr/>
              <p:nvPr/>
            </p:nvGrpSpPr>
            <p:grpSpPr>
              <a:xfrm>
                <a:off x="3330" y="624"/>
                <a:ext cx="2430" cy="906"/>
                <a:chOff x="3330" y="624"/>
                <a:chExt cx="2430" cy="906"/>
              </a:xfrm>
            </p:grpSpPr>
            <p:sp>
              <p:nvSpPr>
                <p:cNvPr id="7220" name="AutoShape 96"/>
                <p:cNvSpPr/>
                <p:nvPr/>
              </p:nvSpPr>
              <p:spPr>
                <a:xfrm>
                  <a:off x="3501" y="793"/>
                  <a:ext cx="1056" cy="555"/>
                </a:xfrm>
                <a:prstGeom prst="triangle">
                  <a:avLst>
                    <a:gd name="adj" fmla="val 26991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21" name="Text Box 97"/>
                <p:cNvSpPr txBox="1"/>
                <p:nvPr/>
              </p:nvSpPr>
              <p:spPr>
                <a:xfrm>
                  <a:off x="3687" y="624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alt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22" name="Text Box 98"/>
                <p:cNvSpPr txBox="1"/>
                <p:nvPr/>
              </p:nvSpPr>
              <p:spPr>
                <a:xfrm>
                  <a:off x="3330" y="1300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alt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23" name="Text Box 99"/>
                <p:cNvSpPr txBox="1"/>
                <p:nvPr/>
              </p:nvSpPr>
              <p:spPr>
                <a:xfrm>
                  <a:off x="4449" y="1318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alt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24" name="Text Box 100"/>
                <p:cNvSpPr txBox="1"/>
                <p:nvPr/>
              </p:nvSpPr>
              <p:spPr>
                <a:xfrm>
                  <a:off x="4653" y="1318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B’</a:t>
                  </a:r>
                  <a:endParaRPr lang="en-US" alt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25" name="Text Box 101"/>
                <p:cNvSpPr txBox="1"/>
                <p:nvPr/>
              </p:nvSpPr>
              <p:spPr>
                <a:xfrm>
                  <a:off x="4896" y="805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A’</a:t>
                  </a:r>
                  <a:endParaRPr lang="en-US" alt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26" name="Text Box 102"/>
                <p:cNvSpPr txBox="1"/>
                <p:nvPr/>
              </p:nvSpPr>
              <p:spPr>
                <a:xfrm>
                  <a:off x="5424" y="1313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C’</a:t>
                  </a:r>
                  <a:endParaRPr lang="en-US" alt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216" name="Freeform 103"/>
            <p:cNvSpPr/>
            <p:nvPr/>
          </p:nvSpPr>
          <p:spPr>
            <a:xfrm>
              <a:off x="2675" y="179"/>
              <a:ext cx="144" cy="19"/>
            </a:xfrm>
            <a:custGeom>
              <a:avLst/>
              <a:gdLst>
                <a:gd name="txL" fmla="*/ 0 w 144"/>
                <a:gd name="txT" fmla="*/ 0 h 30"/>
                <a:gd name="txR" fmla="*/ 144 w 144"/>
                <a:gd name="txB" fmla="*/ 30 h 30"/>
              </a:gdLst>
              <a:ahLst/>
              <a:cxnLst>
                <a:cxn ang="0">
                  <a:pos x="0" y="0"/>
                </a:cxn>
                <a:cxn ang="0">
                  <a:pos x="69" y="19"/>
                </a:cxn>
                <a:cxn ang="0">
                  <a:pos x="144" y="0"/>
                </a:cxn>
              </a:cxnLst>
              <a:rect l="txL" t="txT" r="txR" b="txB"/>
              <a:pathLst>
                <a:path w="144" h="30">
                  <a:moveTo>
                    <a:pt x="0" y="0"/>
                  </a:moveTo>
                  <a:cubicBezTo>
                    <a:pt x="11" y="5"/>
                    <a:pt x="45" y="30"/>
                    <a:pt x="69" y="30"/>
                  </a:cubicBezTo>
                  <a:cubicBezTo>
                    <a:pt x="93" y="30"/>
                    <a:pt x="128" y="6"/>
                    <a:pt x="144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217" name="Freeform 104"/>
            <p:cNvSpPr/>
            <p:nvPr/>
          </p:nvSpPr>
          <p:spPr>
            <a:xfrm>
              <a:off x="3888" y="337"/>
              <a:ext cx="144" cy="19"/>
            </a:xfrm>
            <a:custGeom>
              <a:avLst/>
              <a:gdLst>
                <a:gd name="txL" fmla="*/ 0 w 144"/>
                <a:gd name="txT" fmla="*/ 0 h 30"/>
                <a:gd name="txR" fmla="*/ 144 w 144"/>
                <a:gd name="txB" fmla="*/ 30 h 30"/>
              </a:gdLst>
              <a:ahLst/>
              <a:cxnLst>
                <a:cxn ang="0">
                  <a:pos x="0" y="0"/>
                </a:cxn>
                <a:cxn ang="0">
                  <a:pos x="69" y="19"/>
                </a:cxn>
                <a:cxn ang="0">
                  <a:pos x="144" y="0"/>
                </a:cxn>
              </a:cxnLst>
              <a:rect l="txL" t="txT" r="txR" b="txB"/>
              <a:pathLst>
                <a:path w="144" h="30">
                  <a:moveTo>
                    <a:pt x="0" y="0"/>
                  </a:moveTo>
                  <a:cubicBezTo>
                    <a:pt x="11" y="5"/>
                    <a:pt x="45" y="30"/>
                    <a:pt x="69" y="30"/>
                  </a:cubicBezTo>
                  <a:cubicBezTo>
                    <a:pt x="93" y="30"/>
                    <a:pt x="128" y="6"/>
                    <a:pt x="144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5" name="Group 111"/>
          <p:cNvGrpSpPr/>
          <p:nvPr/>
        </p:nvGrpSpPr>
        <p:grpSpPr>
          <a:xfrm>
            <a:off x="2747963" y="3138488"/>
            <a:ext cx="1738312" cy="1089025"/>
            <a:chOff x="1680" y="1872"/>
            <a:chExt cx="1095" cy="686"/>
          </a:xfrm>
        </p:grpSpPr>
        <p:pic>
          <p:nvPicPr>
            <p:cNvPr id="7213" name="Picture 112" descr="Cov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0" y="1872"/>
              <a:ext cx="1095" cy="6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14" name="Oval 113"/>
            <p:cNvSpPr/>
            <p:nvPr/>
          </p:nvSpPr>
          <p:spPr>
            <a:xfrm>
              <a:off x="1728" y="1920"/>
              <a:ext cx="1008" cy="57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TH đồng </a:t>
              </a:r>
              <a:endPara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của </a:t>
              </a:r>
              <a:endPara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tam giác</a:t>
              </a:r>
              <a:endPara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oup 121"/>
          <p:cNvGrpSpPr/>
          <p:nvPr/>
        </p:nvGrpSpPr>
        <p:grpSpPr>
          <a:xfrm>
            <a:off x="0" y="0"/>
            <a:ext cx="3657600" cy="1616075"/>
            <a:chOff x="0" y="0"/>
            <a:chExt cx="2304" cy="1018"/>
          </a:xfrm>
        </p:grpSpPr>
        <p:grpSp>
          <p:nvGrpSpPr>
            <p:cNvPr id="7196" name="Group 73"/>
            <p:cNvGrpSpPr/>
            <p:nvPr/>
          </p:nvGrpSpPr>
          <p:grpSpPr>
            <a:xfrm>
              <a:off x="0" y="0"/>
              <a:ext cx="2304" cy="1018"/>
              <a:chOff x="0" y="0"/>
              <a:chExt cx="2304" cy="1018"/>
            </a:xfrm>
          </p:grpSpPr>
          <p:sp>
            <p:nvSpPr>
              <p:cNvPr id="7198" name="Line 74"/>
              <p:cNvSpPr/>
              <p:nvPr/>
            </p:nvSpPr>
            <p:spPr>
              <a:xfrm>
                <a:off x="0" y="692"/>
                <a:ext cx="225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199" name="Group 75"/>
              <p:cNvGrpSpPr/>
              <p:nvPr/>
            </p:nvGrpSpPr>
            <p:grpSpPr>
              <a:xfrm>
                <a:off x="52" y="0"/>
                <a:ext cx="2252" cy="1018"/>
                <a:chOff x="52" y="-65"/>
                <a:chExt cx="2252" cy="1018"/>
              </a:xfrm>
            </p:grpSpPr>
            <p:sp>
              <p:nvSpPr>
                <p:cNvPr id="7200" name="Freeform 76"/>
                <p:cNvSpPr/>
                <p:nvPr/>
              </p:nvSpPr>
              <p:spPr>
                <a:xfrm>
                  <a:off x="1593" y="288"/>
                  <a:ext cx="105" cy="30"/>
                </a:xfrm>
                <a:custGeom>
                  <a:avLst/>
                  <a:gdLst>
                    <a:gd name="txL" fmla="*/ 0 w 105"/>
                    <a:gd name="txT" fmla="*/ 0 h 30"/>
                    <a:gd name="txR" fmla="*/ 105 w 105"/>
                    <a:gd name="txB" fmla="*/ 30 h 30"/>
                  </a:gdLst>
                  <a:ahLst/>
                  <a:cxnLst>
                    <a:cxn ang="0">
                      <a:pos x="0" y="30"/>
                    </a:cxn>
                    <a:cxn ang="0">
                      <a:pos x="51" y="0"/>
                    </a:cxn>
                    <a:cxn ang="0">
                      <a:pos x="105" y="27"/>
                    </a:cxn>
                  </a:cxnLst>
                  <a:rect l="txL" t="txT" r="txR" b="txB"/>
                  <a:pathLst>
                    <a:path w="105" h="30">
                      <a:moveTo>
                        <a:pt x="0" y="30"/>
                      </a:moveTo>
                      <a:lnTo>
                        <a:pt x="51" y="0"/>
                      </a:lnTo>
                      <a:lnTo>
                        <a:pt x="105" y="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1" name="Text Box 77"/>
                <p:cNvSpPr txBox="1"/>
                <p:nvPr/>
              </p:nvSpPr>
              <p:spPr>
                <a:xfrm>
                  <a:off x="96" y="-65"/>
                  <a:ext cx="2208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ABC v</a:t>
                  </a:r>
                  <a:r>
                    <a:rPr lang="en-US" alt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à</a:t>
                  </a:r>
                  <a:r>
                    <a:rPr lang="en-US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A’B’C’có:</a:t>
                  </a:r>
                  <a:endParaRPr lang="en-US" alt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02" name="Text Box 78"/>
                <p:cNvSpPr txBox="1"/>
                <p:nvPr/>
              </p:nvSpPr>
              <p:spPr>
                <a:xfrm>
                  <a:off x="118" y="703"/>
                  <a:ext cx="1968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KL        A’B’C’        ABC  </a:t>
                  </a:r>
                  <a:endParaRPr lang="en-US" alt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03" name="AutoShape 79"/>
                <p:cNvSpPr/>
                <p:nvPr/>
              </p:nvSpPr>
              <p:spPr>
                <a:xfrm>
                  <a:off x="454" y="48"/>
                  <a:ext cx="81" cy="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04" name="AutoShape 80"/>
                <p:cNvSpPr/>
                <p:nvPr/>
              </p:nvSpPr>
              <p:spPr>
                <a:xfrm>
                  <a:off x="1113" y="31"/>
                  <a:ext cx="81" cy="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7205" name="Object 81"/>
                <p:cNvGraphicFramePr>
                  <a:graphicFrameLocks noChangeAspect="1"/>
                </p:cNvGraphicFramePr>
                <p:nvPr/>
              </p:nvGraphicFramePr>
              <p:xfrm>
                <a:off x="720" y="209"/>
                <a:ext cx="739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5" name="" r:id="rId5" imgW="862965" imgH="393700" progId="Equation.DSMT4">
                        <p:embed/>
                      </p:oleObj>
                    </mc:Choice>
                    <mc:Fallback>
                      <p:oleObj name="" r:id="rId5" imgW="862965" imgH="393700" progId="Equation.DSMT4">
                        <p:embed/>
                        <p:pic>
                          <p:nvPicPr>
                            <p:cNvPr id="0" name="Picture 3094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0" y="209"/>
                              <a:ext cx="739" cy="43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06" name="Line 82"/>
                <p:cNvSpPr/>
                <p:nvPr/>
              </p:nvSpPr>
              <p:spPr>
                <a:xfrm>
                  <a:off x="432" y="0"/>
                  <a:ext cx="0" cy="86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7" name="Rectangle 83"/>
                <p:cNvSpPr/>
                <p:nvPr/>
              </p:nvSpPr>
              <p:spPr>
                <a:xfrm>
                  <a:off x="52" y="223"/>
                  <a:ext cx="336" cy="24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r>
                    <a:rPr lang="en-US" alt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GT</a:t>
                  </a: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08" name="Freeform 84"/>
                <p:cNvSpPr/>
                <p:nvPr/>
              </p:nvSpPr>
              <p:spPr>
                <a:xfrm>
                  <a:off x="1214" y="799"/>
                  <a:ext cx="107" cy="72"/>
                </a:xfrm>
                <a:custGeom>
                  <a:avLst/>
                  <a:gdLst>
                    <a:gd name="txL" fmla="*/ 0 w 523"/>
                    <a:gd name="txT" fmla="*/ 0 h 213"/>
                    <a:gd name="txR" fmla="*/ 523 w 523"/>
                    <a:gd name="txB" fmla="*/ 213 h 213"/>
                  </a:gdLst>
                  <a:ahLst/>
                  <a:cxnLst>
                    <a:cxn ang="0">
                      <a:pos x="33" y="0"/>
                    </a:cxn>
                    <a:cxn ang="0">
                      <a:pos x="8" y="14"/>
                    </a:cxn>
                    <a:cxn ang="0">
                      <a:pos x="4" y="47"/>
                    </a:cxn>
                    <a:cxn ang="0">
                      <a:pos x="33" y="68"/>
                    </a:cxn>
                    <a:cxn ang="0">
                      <a:pos x="61" y="20"/>
                    </a:cxn>
                    <a:cxn ang="0">
                      <a:pos x="74" y="7"/>
                    </a:cxn>
                    <a:cxn ang="0">
                      <a:pos x="102" y="14"/>
                    </a:cxn>
                    <a:cxn ang="0">
                      <a:pos x="102" y="47"/>
                    </a:cxn>
                    <a:cxn ang="0">
                      <a:pos x="82" y="68"/>
                    </a:cxn>
                  </a:cxnLst>
                  <a:rect l="txL" t="txT" r="txR" b="txB"/>
                  <a:pathLst>
                    <a:path w="523" h="213">
                      <a:moveTo>
                        <a:pt x="160" y="0"/>
                      </a:moveTo>
                      <a:cubicBezTo>
                        <a:pt x="140" y="10"/>
                        <a:pt x="63" y="17"/>
                        <a:pt x="40" y="40"/>
                      </a:cubicBezTo>
                      <a:cubicBezTo>
                        <a:pt x="17" y="63"/>
                        <a:pt x="0" y="113"/>
                        <a:pt x="20" y="140"/>
                      </a:cubicBezTo>
                      <a:cubicBezTo>
                        <a:pt x="40" y="167"/>
                        <a:pt x="113" y="213"/>
                        <a:pt x="160" y="200"/>
                      </a:cubicBezTo>
                      <a:cubicBezTo>
                        <a:pt x="207" y="187"/>
                        <a:pt x="267" y="90"/>
                        <a:pt x="300" y="60"/>
                      </a:cubicBezTo>
                      <a:cubicBezTo>
                        <a:pt x="333" y="30"/>
                        <a:pt x="327" y="23"/>
                        <a:pt x="360" y="20"/>
                      </a:cubicBezTo>
                      <a:cubicBezTo>
                        <a:pt x="393" y="17"/>
                        <a:pt x="477" y="20"/>
                        <a:pt x="500" y="40"/>
                      </a:cubicBezTo>
                      <a:cubicBezTo>
                        <a:pt x="523" y="60"/>
                        <a:pt x="517" y="113"/>
                        <a:pt x="500" y="140"/>
                      </a:cubicBezTo>
                      <a:cubicBezTo>
                        <a:pt x="483" y="167"/>
                        <a:pt x="421" y="188"/>
                        <a:pt x="400" y="20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7209" name="AutoShape 85"/>
                <p:cNvSpPr/>
                <p:nvPr/>
              </p:nvSpPr>
              <p:spPr>
                <a:xfrm>
                  <a:off x="593" y="794"/>
                  <a:ext cx="81" cy="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10" name="AutoShape 86"/>
                <p:cNvSpPr/>
                <p:nvPr/>
              </p:nvSpPr>
              <p:spPr>
                <a:xfrm>
                  <a:off x="1407" y="802"/>
                  <a:ext cx="81" cy="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11" name="Rectangle 87"/>
                <p:cNvSpPr/>
                <p:nvPr/>
              </p:nvSpPr>
              <p:spPr>
                <a:xfrm>
                  <a:off x="1488" y="240"/>
                  <a:ext cx="528" cy="336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r>
                    <a:rPr lang="en-US" alt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;A = A’</a:t>
                  </a: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12" name="Freeform 88"/>
                <p:cNvSpPr/>
                <p:nvPr/>
              </p:nvSpPr>
              <p:spPr>
                <a:xfrm>
                  <a:off x="1858" y="280"/>
                  <a:ext cx="105" cy="30"/>
                </a:xfrm>
                <a:custGeom>
                  <a:avLst/>
                  <a:gdLst>
                    <a:gd name="txL" fmla="*/ 0 w 105"/>
                    <a:gd name="txT" fmla="*/ 0 h 30"/>
                    <a:gd name="txR" fmla="*/ 105 w 105"/>
                    <a:gd name="txB" fmla="*/ 30 h 30"/>
                  </a:gdLst>
                  <a:ahLst/>
                  <a:cxnLst>
                    <a:cxn ang="0">
                      <a:pos x="0" y="30"/>
                    </a:cxn>
                    <a:cxn ang="0">
                      <a:pos x="51" y="0"/>
                    </a:cxn>
                    <a:cxn ang="0">
                      <a:pos x="105" y="27"/>
                    </a:cxn>
                  </a:cxnLst>
                  <a:rect l="txL" t="txT" r="txR" b="txB"/>
                  <a:pathLst>
                    <a:path w="105" h="30">
                      <a:moveTo>
                        <a:pt x="0" y="30"/>
                      </a:moveTo>
                      <a:lnTo>
                        <a:pt x="51" y="0"/>
                      </a:lnTo>
                      <a:lnTo>
                        <a:pt x="105" y="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7197" name="Line 120"/>
            <p:cNvSpPr/>
            <p:nvPr/>
          </p:nvSpPr>
          <p:spPr>
            <a:xfrm flipH="1">
              <a:off x="1461" y="309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9" name="Group 126"/>
          <p:cNvGrpSpPr/>
          <p:nvPr/>
        </p:nvGrpSpPr>
        <p:grpSpPr>
          <a:xfrm>
            <a:off x="5867400" y="2752725"/>
            <a:ext cx="3657600" cy="1616075"/>
            <a:chOff x="3696" y="1734"/>
            <a:chExt cx="2304" cy="1018"/>
          </a:xfrm>
        </p:grpSpPr>
        <p:grpSp>
          <p:nvGrpSpPr>
            <p:cNvPr id="7183" name="Group 61"/>
            <p:cNvGrpSpPr/>
            <p:nvPr/>
          </p:nvGrpSpPr>
          <p:grpSpPr>
            <a:xfrm>
              <a:off x="3696" y="1734"/>
              <a:ext cx="2304" cy="1018"/>
              <a:chOff x="3648" y="1680"/>
              <a:chExt cx="2304" cy="1018"/>
            </a:xfrm>
          </p:grpSpPr>
          <p:sp>
            <p:nvSpPr>
              <p:cNvPr id="7185" name="Line 62"/>
              <p:cNvSpPr/>
              <p:nvPr/>
            </p:nvSpPr>
            <p:spPr>
              <a:xfrm>
                <a:off x="3648" y="2377"/>
                <a:ext cx="225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86" name="Text Box 63"/>
              <p:cNvSpPr txBox="1"/>
              <p:nvPr/>
            </p:nvSpPr>
            <p:spPr>
              <a:xfrm>
                <a:off x="3744" y="1680"/>
                <a:ext cx="220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ABC v</a:t>
                </a:r>
                <a:r>
                  <a:rPr lang="en-US" alt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A’B’C’có:</a:t>
                </a:r>
                <a:endPara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187" name="Text Box 64"/>
              <p:cNvSpPr txBox="1"/>
              <p:nvPr/>
            </p:nvSpPr>
            <p:spPr>
              <a:xfrm>
                <a:off x="3766" y="2448"/>
                <a:ext cx="196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        A’B’C’        ABC  </a:t>
                </a:r>
                <a:endPara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188" name="AutoShape 65"/>
              <p:cNvSpPr/>
              <p:nvPr/>
            </p:nvSpPr>
            <p:spPr>
              <a:xfrm>
                <a:off x="4128" y="1793"/>
                <a:ext cx="81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189" name="AutoShape 66"/>
              <p:cNvSpPr/>
              <p:nvPr/>
            </p:nvSpPr>
            <p:spPr>
              <a:xfrm>
                <a:off x="4787" y="1776"/>
                <a:ext cx="81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aphicFrame>
            <p:nvGraphicFramePr>
              <p:cNvPr id="7190" name="Object 67"/>
              <p:cNvGraphicFramePr>
                <a:graphicFrameLocks noChangeAspect="1"/>
              </p:cNvGraphicFramePr>
              <p:nvPr/>
            </p:nvGraphicFramePr>
            <p:xfrm>
              <a:off x="4272" y="1968"/>
              <a:ext cx="1152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6" name="" r:id="rId7" imgW="1345565" imgH="393700" progId="Equation.DSMT4">
                      <p:embed/>
                    </p:oleObj>
                  </mc:Choice>
                  <mc:Fallback>
                    <p:oleObj name="" r:id="rId7" imgW="1345565" imgH="393700" progId="Equation.DSMT4">
                      <p:embed/>
                      <p:pic>
                        <p:nvPicPr>
                          <p:cNvPr id="0" name="Picture 3095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272" y="1968"/>
                            <a:ext cx="1152" cy="43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91" name="Line 68"/>
              <p:cNvSpPr/>
              <p:nvPr/>
            </p:nvSpPr>
            <p:spPr>
              <a:xfrm>
                <a:off x="4080" y="1776"/>
                <a:ext cx="0" cy="86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92" name="Rectangle 69"/>
              <p:cNvSpPr/>
              <p:nvPr/>
            </p:nvSpPr>
            <p:spPr>
              <a:xfrm>
                <a:off x="3700" y="1968"/>
                <a:ext cx="336" cy="240"/>
              </a:xfrm>
              <a:prstGeom prst="rect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193" name="Freeform 70"/>
              <p:cNvSpPr/>
              <p:nvPr/>
            </p:nvSpPr>
            <p:spPr>
              <a:xfrm>
                <a:off x="4862" y="2544"/>
                <a:ext cx="107" cy="72"/>
              </a:xfrm>
              <a:custGeom>
                <a:avLst/>
                <a:gdLst>
                  <a:gd name="txL" fmla="*/ 0 w 523"/>
                  <a:gd name="txT" fmla="*/ 0 h 213"/>
                  <a:gd name="txR" fmla="*/ 523 w 523"/>
                  <a:gd name="txB" fmla="*/ 213 h 213"/>
                </a:gdLst>
                <a:ahLst/>
                <a:cxnLst>
                  <a:cxn ang="0">
                    <a:pos x="33" y="0"/>
                  </a:cxn>
                  <a:cxn ang="0">
                    <a:pos x="8" y="14"/>
                  </a:cxn>
                  <a:cxn ang="0">
                    <a:pos x="4" y="47"/>
                  </a:cxn>
                  <a:cxn ang="0">
                    <a:pos x="33" y="68"/>
                  </a:cxn>
                  <a:cxn ang="0">
                    <a:pos x="61" y="20"/>
                  </a:cxn>
                  <a:cxn ang="0">
                    <a:pos x="74" y="7"/>
                  </a:cxn>
                  <a:cxn ang="0">
                    <a:pos x="102" y="14"/>
                  </a:cxn>
                  <a:cxn ang="0">
                    <a:pos x="102" y="47"/>
                  </a:cxn>
                  <a:cxn ang="0">
                    <a:pos x="82" y="68"/>
                  </a:cxn>
                </a:cxnLst>
                <a:rect l="txL" t="txT" r="txR" b="txB"/>
                <a:pathLst>
                  <a:path w="523" h="213">
                    <a:moveTo>
                      <a:pt x="160" y="0"/>
                    </a:moveTo>
                    <a:cubicBezTo>
                      <a:pt x="140" y="10"/>
                      <a:pt x="63" y="17"/>
                      <a:pt x="40" y="40"/>
                    </a:cubicBezTo>
                    <a:cubicBezTo>
                      <a:pt x="17" y="63"/>
                      <a:pt x="0" y="113"/>
                      <a:pt x="20" y="140"/>
                    </a:cubicBezTo>
                    <a:cubicBezTo>
                      <a:pt x="40" y="167"/>
                      <a:pt x="113" y="213"/>
                      <a:pt x="160" y="200"/>
                    </a:cubicBezTo>
                    <a:cubicBezTo>
                      <a:pt x="207" y="187"/>
                      <a:pt x="267" y="90"/>
                      <a:pt x="300" y="60"/>
                    </a:cubicBezTo>
                    <a:cubicBezTo>
                      <a:pt x="333" y="30"/>
                      <a:pt x="327" y="23"/>
                      <a:pt x="360" y="20"/>
                    </a:cubicBezTo>
                    <a:cubicBezTo>
                      <a:pt x="393" y="17"/>
                      <a:pt x="477" y="20"/>
                      <a:pt x="500" y="40"/>
                    </a:cubicBezTo>
                    <a:cubicBezTo>
                      <a:pt x="523" y="60"/>
                      <a:pt x="517" y="113"/>
                      <a:pt x="500" y="140"/>
                    </a:cubicBezTo>
                    <a:cubicBezTo>
                      <a:pt x="483" y="167"/>
                      <a:pt x="421" y="188"/>
                      <a:pt x="400" y="200"/>
                    </a:cubicBezTo>
                  </a:path>
                </a:pathLst>
              </a:custGeom>
              <a:noFill/>
              <a:ln w="2857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4" name="AutoShape 71"/>
              <p:cNvSpPr/>
              <p:nvPr/>
            </p:nvSpPr>
            <p:spPr>
              <a:xfrm>
                <a:off x="4241" y="2539"/>
                <a:ext cx="81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195" name="AutoShape 72"/>
              <p:cNvSpPr/>
              <p:nvPr/>
            </p:nvSpPr>
            <p:spPr>
              <a:xfrm>
                <a:off x="5055" y="2547"/>
                <a:ext cx="81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184" name="Line 125"/>
            <p:cNvSpPr/>
            <p:nvPr/>
          </p:nvSpPr>
          <p:spPr>
            <a:xfrm flipH="1">
              <a:off x="4905" y="2064"/>
              <a:ext cx="39" cy="3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19" grpId="0"/>
      <p:bldP spid="430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228600" y="628650"/>
            <a:ext cx="8658225" cy="1438275"/>
            <a:chOff x="144" y="432"/>
            <a:chExt cx="5454" cy="906"/>
          </a:xfrm>
        </p:grpSpPr>
        <p:sp>
          <p:nvSpPr>
            <p:cNvPr id="8201" name="Text Box 3"/>
            <p:cNvSpPr txBox="1"/>
            <p:nvPr/>
          </p:nvSpPr>
          <p:spPr>
            <a:xfrm>
              <a:off x="144" y="432"/>
              <a:ext cx="10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u="sng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Định lí:</a:t>
              </a:r>
              <a:endParaRPr lang="en-US" altLang="en-US" sz="2000" b="1" u="sng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02" name="Freeform 4"/>
            <p:cNvSpPr/>
            <p:nvPr/>
          </p:nvSpPr>
          <p:spPr>
            <a:xfrm>
              <a:off x="2052" y="1044"/>
              <a:ext cx="107" cy="72"/>
            </a:xfrm>
            <a:custGeom>
              <a:avLst/>
              <a:gdLst>
                <a:gd name="txL" fmla="*/ 0 w 523"/>
                <a:gd name="txT" fmla="*/ 0 h 213"/>
                <a:gd name="txR" fmla="*/ 523 w 523"/>
                <a:gd name="txB" fmla="*/ 213 h 213"/>
              </a:gdLst>
              <a:ahLst/>
              <a:cxnLst>
                <a:cxn ang="0">
                  <a:pos x="33" y="0"/>
                </a:cxn>
                <a:cxn ang="0">
                  <a:pos x="8" y="14"/>
                </a:cxn>
                <a:cxn ang="0">
                  <a:pos x="4" y="47"/>
                </a:cxn>
                <a:cxn ang="0">
                  <a:pos x="33" y="68"/>
                </a:cxn>
                <a:cxn ang="0">
                  <a:pos x="61" y="20"/>
                </a:cxn>
                <a:cxn ang="0">
                  <a:pos x="74" y="7"/>
                </a:cxn>
                <a:cxn ang="0">
                  <a:pos x="102" y="14"/>
                </a:cxn>
                <a:cxn ang="0">
                  <a:pos x="102" y="47"/>
                </a:cxn>
                <a:cxn ang="0">
                  <a:pos x="82" y="68"/>
                </a:cxn>
              </a:cxnLst>
              <a:rect l="txL" t="txT" r="txR" b="txB"/>
              <a:pathLst>
                <a:path w="523" h="213">
                  <a:moveTo>
                    <a:pt x="160" y="0"/>
                  </a:moveTo>
                  <a:cubicBezTo>
                    <a:pt x="140" y="10"/>
                    <a:pt x="63" y="17"/>
                    <a:pt x="40" y="40"/>
                  </a:cubicBezTo>
                  <a:cubicBezTo>
                    <a:pt x="17" y="63"/>
                    <a:pt x="0" y="113"/>
                    <a:pt x="20" y="140"/>
                  </a:cubicBezTo>
                  <a:cubicBezTo>
                    <a:pt x="40" y="167"/>
                    <a:pt x="113" y="213"/>
                    <a:pt x="160" y="200"/>
                  </a:cubicBezTo>
                  <a:cubicBezTo>
                    <a:pt x="207" y="187"/>
                    <a:pt x="267" y="90"/>
                    <a:pt x="300" y="60"/>
                  </a:cubicBezTo>
                  <a:cubicBezTo>
                    <a:pt x="333" y="30"/>
                    <a:pt x="327" y="23"/>
                    <a:pt x="360" y="20"/>
                  </a:cubicBezTo>
                  <a:cubicBezTo>
                    <a:pt x="393" y="17"/>
                    <a:pt x="477" y="20"/>
                    <a:pt x="500" y="40"/>
                  </a:cubicBezTo>
                  <a:cubicBezTo>
                    <a:pt x="523" y="60"/>
                    <a:pt x="517" y="113"/>
                    <a:pt x="500" y="140"/>
                  </a:cubicBezTo>
                  <a:cubicBezTo>
                    <a:pt x="483" y="167"/>
                    <a:pt x="421" y="188"/>
                    <a:pt x="400" y="200"/>
                  </a:cubicBezTo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8203" name="AutoShape 5"/>
            <p:cNvSpPr/>
            <p:nvPr/>
          </p:nvSpPr>
          <p:spPr>
            <a:xfrm>
              <a:off x="1410" y="1038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04" name="AutoShape 6"/>
            <p:cNvSpPr/>
            <p:nvPr/>
          </p:nvSpPr>
          <p:spPr>
            <a:xfrm>
              <a:off x="2214" y="1038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05" name="Freeform 7"/>
            <p:cNvSpPr/>
            <p:nvPr/>
          </p:nvSpPr>
          <p:spPr>
            <a:xfrm>
              <a:off x="1719" y="759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8206" name="Freeform 8"/>
            <p:cNvSpPr/>
            <p:nvPr/>
          </p:nvSpPr>
          <p:spPr>
            <a:xfrm>
              <a:off x="1437" y="759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8207" name="Freeform 9"/>
            <p:cNvSpPr/>
            <p:nvPr/>
          </p:nvSpPr>
          <p:spPr>
            <a:xfrm>
              <a:off x="2253" y="756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8208" name="Freeform 10"/>
            <p:cNvSpPr/>
            <p:nvPr/>
          </p:nvSpPr>
          <p:spPr>
            <a:xfrm>
              <a:off x="1968" y="756"/>
              <a:ext cx="105" cy="30"/>
            </a:xfrm>
            <a:custGeom>
              <a:avLst/>
              <a:gdLst>
                <a:gd name="txL" fmla="*/ 0 w 105"/>
                <a:gd name="txT" fmla="*/ 0 h 30"/>
                <a:gd name="txR" fmla="*/ 105 w 105"/>
                <a:gd name="txB" fmla="*/ 30 h 30"/>
              </a:gdLst>
              <a:ahLst/>
              <a:cxnLst>
                <a:cxn ang="0">
                  <a:pos x="0" y="30"/>
                </a:cxn>
                <a:cxn ang="0">
                  <a:pos x="51" y="0"/>
                </a:cxn>
                <a:cxn ang="0">
                  <a:pos x="105" y="27"/>
                </a:cxn>
              </a:cxnLst>
              <a:rect l="txL" t="txT" r="txR" b="txB"/>
              <a:pathLst>
                <a:path w="105" h="30">
                  <a:moveTo>
                    <a:pt x="0" y="30"/>
                  </a:moveTo>
                  <a:lnTo>
                    <a:pt x="51" y="0"/>
                  </a:lnTo>
                  <a:lnTo>
                    <a:pt x="105" y="27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8209" name="Freeform 11"/>
            <p:cNvSpPr/>
            <p:nvPr/>
          </p:nvSpPr>
          <p:spPr>
            <a:xfrm>
              <a:off x="1290" y="564"/>
              <a:ext cx="5" cy="562"/>
            </a:xfrm>
            <a:custGeom>
              <a:avLst/>
              <a:gdLst>
                <a:gd name="txL" fmla="*/ 0 w 5"/>
                <a:gd name="txT" fmla="*/ 0 h 562"/>
                <a:gd name="txR" fmla="*/ 5 w 5"/>
                <a:gd name="txB" fmla="*/ 562 h 562"/>
              </a:gdLst>
              <a:ahLst/>
              <a:cxnLst>
                <a:cxn ang="0">
                  <a:pos x="0" y="0"/>
                </a:cxn>
                <a:cxn ang="0">
                  <a:pos x="5" y="562"/>
                </a:cxn>
              </a:cxnLst>
              <a:rect l="txL" t="txT" r="txR" b="txB"/>
              <a:pathLst>
                <a:path w="5" h="562">
                  <a:moveTo>
                    <a:pt x="0" y="0"/>
                  </a:moveTo>
                  <a:lnTo>
                    <a:pt x="5" y="56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8210" name="Line 12"/>
            <p:cNvSpPr/>
            <p:nvPr/>
          </p:nvSpPr>
          <p:spPr>
            <a:xfrm>
              <a:off x="870" y="933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1" name="Text Box 13"/>
            <p:cNvSpPr txBox="1"/>
            <p:nvPr/>
          </p:nvSpPr>
          <p:spPr>
            <a:xfrm>
              <a:off x="960" y="528"/>
              <a:ext cx="22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GT      ABC v</a:t>
              </a:r>
              <a:r>
                <a:rPr lang="en-US" alt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A’B’C’có: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12" name="Text Box 14"/>
            <p:cNvSpPr txBox="1"/>
            <p:nvPr/>
          </p:nvSpPr>
          <p:spPr>
            <a:xfrm>
              <a:off x="1368" y="720"/>
              <a:ext cx="17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= A’; B = B’  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13" name="Text Box 15"/>
            <p:cNvSpPr txBox="1"/>
            <p:nvPr/>
          </p:nvSpPr>
          <p:spPr>
            <a:xfrm>
              <a:off x="939" y="942"/>
              <a:ext cx="196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KL        A’B’C’        ABC 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14" name="AutoShape 16"/>
            <p:cNvSpPr/>
            <p:nvPr/>
          </p:nvSpPr>
          <p:spPr>
            <a:xfrm>
              <a:off x="1356" y="630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15" name="AutoShape 17"/>
            <p:cNvSpPr/>
            <p:nvPr/>
          </p:nvSpPr>
          <p:spPr>
            <a:xfrm>
              <a:off x="2031" y="639"/>
              <a:ext cx="81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8216" name="Group 18"/>
            <p:cNvGrpSpPr/>
            <p:nvPr/>
          </p:nvGrpSpPr>
          <p:grpSpPr>
            <a:xfrm>
              <a:off x="3168" y="432"/>
              <a:ext cx="2430" cy="906"/>
              <a:chOff x="3120" y="531"/>
              <a:chExt cx="2430" cy="906"/>
            </a:xfrm>
          </p:grpSpPr>
          <p:sp>
            <p:nvSpPr>
              <p:cNvPr id="8217" name="AutoShape 19"/>
              <p:cNvSpPr/>
              <p:nvPr/>
            </p:nvSpPr>
            <p:spPr>
              <a:xfrm>
                <a:off x="3291" y="700"/>
                <a:ext cx="1056" cy="555"/>
              </a:xfrm>
              <a:prstGeom prst="triangle">
                <a:avLst>
                  <a:gd name="adj" fmla="val 26991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18" name="Text Box 20"/>
              <p:cNvSpPr txBox="1"/>
              <p:nvPr/>
            </p:nvSpPr>
            <p:spPr>
              <a:xfrm>
                <a:off x="3477" y="531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19" name="Text Box 21"/>
              <p:cNvSpPr txBox="1"/>
              <p:nvPr/>
            </p:nvSpPr>
            <p:spPr>
              <a:xfrm>
                <a:off x="3120" y="1207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20" name="Text Box 22"/>
              <p:cNvSpPr txBox="1"/>
              <p:nvPr/>
            </p:nvSpPr>
            <p:spPr>
              <a:xfrm>
                <a:off x="4239" y="122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21" name="Freeform 23"/>
              <p:cNvSpPr/>
              <p:nvPr/>
            </p:nvSpPr>
            <p:spPr>
              <a:xfrm>
                <a:off x="3339" y="1196"/>
                <a:ext cx="53" cy="59"/>
              </a:xfrm>
              <a:custGeom>
                <a:avLst/>
                <a:gdLst>
                  <a:gd name="txL" fmla="*/ 0 w 53"/>
                  <a:gd name="txT" fmla="*/ 0 h 96"/>
                  <a:gd name="txR" fmla="*/ 53 w 53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45" y="18"/>
                  </a:cxn>
                  <a:cxn ang="0">
                    <a:pos x="48" y="59"/>
                  </a:cxn>
                </a:cxnLst>
                <a:rect l="txL" t="txT" r="txR" b="txB"/>
                <a:pathLst>
                  <a:path w="53" h="96">
                    <a:moveTo>
                      <a:pt x="0" y="0"/>
                    </a:moveTo>
                    <a:cubicBezTo>
                      <a:pt x="8" y="5"/>
                      <a:pt x="37" y="14"/>
                      <a:pt x="45" y="30"/>
                    </a:cubicBezTo>
                    <a:cubicBezTo>
                      <a:pt x="53" y="46"/>
                      <a:pt x="48" y="82"/>
                      <a:pt x="48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2" name="Freeform 24"/>
              <p:cNvSpPr/>
              <p:nvPr/>
            </p:nvSpPr>
            <p:spPr>
              <a:xfrm>
                <a:off x="3339" y="1171"/>
                <a:ext cx="90" cy="82"/>
              </a:xfrm>
              <a:custGeom>
                <a:avLst/>
                <a:gdLst>
                  <a:gd name="txL" fmla="*/ 0 w 90"/>
                  <a:gd name="txT" fmla="*/ 0 h 135"/>
                  <a:gd name="txR" fmla="*/ 90 w 90"/>
                  <a:gd name="txB" fmla="*/ 135 h 135"/>
                </a:gdLst>
                <a:ahLst/>
                <a:cxnLst>
                  <a:cxn ang="0">
                    <a:pos x="0" y="0"/>
                  </a:cxn>
                  <a:cxn ang="0">
                    <a:pos x="69" y="31"/>
                  </a:cxn>
                  <a:cxn ang="0">
                    <a:pos x="90" y="82"/>
                  </a:cxn>
                </a:cxnLst>
                <a:rect l="txL" t="txT" r="txR" b="txB"/>
                <a:pathLst>
                  <a:path w="90" h="135">
                    <a:moveTo>
                      <a:pt x="0" y="0"/>
                    </a:moveTo>
                    <a:cubicBezTo>
                      <a:pt x="11" y="5"/>
                      <a:pt x="54" y="29"/>
                      <a:pt x="69" y="51"/>
                    </a:cubicBezTo>
                    <a:cubicBezTo>
                      <a:pt x="84" y="73"/>
                      <a:pt x="86" y="118"/>
                      <a:pt x="90" y="13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3" name="Freeform 25"/>
              <p:cNvSpPr/>
              <p:nvPr/>
            </p:nvSpPr>
            <p:spPr>
              <a:xfrm>
                <a:off x="3540" y="769"/>
                <a:ext cx="144" cy="19"/>
              </a:xfrm>
              <a:custGeom>
                <a:avLst/>
                <a:gdLst>
                  <a:gd name="txL" fmla="*/ 0 w 144"/>
                  <a:gd name="txT" fmla="*/ 0 h 30"/>
                  <a:gd name="txR" fmla="*/ 144 w 144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69" y="19"/>
                  </a:cxn>
                  <a:cxn ang="0">
                    <a:pos x="144" y="0"/>
                  </a:cxn>
                </a:cxnLst>
                <a:rect l="txL" t="txT" r="txR" b="txB"/>
                <a:pathLst>
                  <a:path w="144" h="30">
                    <a:moveTo>
                      <a:pt x="0" y="0"/>
                    </a:moveTo>
                    <a:cubicBezTo>
                      <a:pt x="11" y="5"/>
                      <a:pt x="45" y="30"/>
                      <a:pt x="69" y="30"/>
                    </a:cubicBezTo>
                    <a:cubicBezTo>
                      <a:pt x="93" y="30"/>
                      <a:pt x="128" y="6"/>
                      <a:pt x="14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8224" name="Group 26"/>
              <p:cNvGrpSpPr/>
              <p:nvPr/>
            </p:nvGrpSpPr>
            <p:grpSpPr>
              <a:xfrm>
                <a:off x="4587" y="875"/>
                <a:ext cx="720" cy="380"/>
                <a:chOff x="3828" y="1344"/>
                <a:chExt cx="720" cy="624"/>
              </a:xfrm>
            </p:grpSpPr>
            <p:sp>
              <p:nvSpPr>
                <p:cNvPr id="8231" name="AutoShape 27"/>
                <p:cNvSpPr/>
                <p:nvPr/>
              </p:nvSpPr>
              <p:spPr>
                <a:xfrm>
                  <a:off x="3828" y="1344"/>
                  <a:ext cx="720" cy="624"/>
                </a:xfrm>
                <a:prstGeom prst="triangle">
                  <a:avLst>
                    <a:gd name="adj" fmla="val 26991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232" name="Freeform 28"/>
                <p:cNvSpPr/>
                <p:nvPr/>
              </p:nvSpPr>
              <p:spPr>
                <a:xfrm>
                  <a:off x="4032" y="1344"/>
                  <a:ext cx="342" cy="420"/>
                </a:xfrm>
                <a:custGeom>
                  <a:avLst/>
                  <a:gdLst>
                    <a:gd name="txL" fmla="*/ 0 w 342"/>
                    <a:gd name="txT" fmla="*/ 0 h 420"/>
                    <a:gd name="txR" fmla="*/ 342 w 342"/>
                    <a:gd name="txB" fmla="*/ 420 h 420"/>
                  </a:gdLst>
                  <a:ahLst/>
                  <a:cxnLst>
                    <a:cxn ang="0">
                      <a:pos x="0" y="0"/>
                    </a:cxn>
                    <a:cxn ang="0">
                      <a:pos x="342" y="420"/>
                    </a:cxn>
                  </a:cxnLst>
                  <a:rect l="txL" t="txT" r="txR" b="txB"/>
                  <a:pathLst>
                    <a:path w="342" h="420">
                      <a:moveTo>
                        <a:pt x="0" y="0"/>
                      </a:moveTo>
                      <a:lnTo>
                        <a:pt x="342" y="42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8233" name="Line 29"/>
                <p:cNvSpPr/>
                <p:nvPr/>
              </p:nvSpPr>
              <p:spPr>
                <a:xfrm>
                  <a:off x="3840" y="1968"/>
                  <a:ext cx="384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25" name="Text Box 30"/>
              <p:cNvSpPr txBox="1"/>
              <p:nvPr/>
            </p:nvSpPr>
            <p:spPr>
              <a:xfrm>
                <a:off x="4443" y="1225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26" name="Text Box 31"/>
              <p:cNvSpPr txBox="1"/>
              <p:nvPr/>
            </p:nvSpPr>
            <p:spPr>
              <a:xfrm>
                <a:off x="4686" y="712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27" name="Freeform 32"/>
              <p:cNvSpPr/>
              <p:nvPr/>
            </p:nvSpPr>
            <p:spPr>
              <a:xfrm>
                <a:off x="4626" y="1200"/>
                <a:ext cx="53" cy="58"/>
              </a:xfrm>
              <a:custGeom>
                <a:avLst/>
                <a:gdLst>
                  <a:gd name="txL" fmla="*/ 0 w 53"/>
                  <a:gd name="txT" fmla="*/ 0 h 96"/>
                  <a:gd name="txR" fmla="*/ 53 w 53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45" y="18"/>
                  </a:cxn>
                  <a:cxn ang="0">
                    <a:pos x="48" y="58"/>
                  </a:cxn>
                </a:cxnLst>
                <a:rect l="txL" t="txT" r="txR" b="txB"/>
                <a:pathLst>
                  <a:path w="53" h="96">
                    <a:moveTo>
                      <a:pt x="0" y="0"/>
                    </a:moveTo>
                    <a:cubicBezTo>
                      <a:pt x="8" y="5"/>
                      <a:pt x="37" y="14"/>
                      <a:pt x="45" y="30"/>
                    </a:cubicBezTo>
                    <a:cubicBezTo>
                      <a:pt x="53" y="46"/>
                      <a:pt x="48" y="82"/>
                      <a:pt x="48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8" name="Freeform 33"/>
              <p:cNvSpPr/>
              <p:nvPr/>
            </p:nvSpPr>
            <p:spPr>
              <a:xfrm>
                <a:off x="4626" y="1174"/>
                <a:ext cx="90" cy="83"/>
              </a:xfrm>
              <a:custGeom>
                <a:avLst/>
                <a:gdLst>
                  <a:gd name="txL" fmla="*/ 0 w 90"/>
                  <a:gd name="txT" fmla="*/ 0 h 135"/>
                  <a:gd name="txR" fmla="*/ 90 w 90"/>
                  <a:gd name="txB" fmla="*/ 135 h 135"/>
                </a:gdLst>
                <a:ahLst/>
                <a:cxnLst>
                  <a:cxn ang="0">
                    <a:pos x="0" y="0"/>
                  </a:cxn>
                  <a:cxn ang="0">
                    <a:pos x="69" y="31"/>
                  </a:cxn>
                  <a:cxn ang="0">
                    <a:pos x="90" y="83"/>
                  </a:cxn>
                </a:cxnLst>
                <a:rect l="txL" t="txT" r="txR" b="txB"/>
                <a:pathLst>
                  <a:path w="90" h="135">
                    <a:moveTo>
                      <a:pt x="0" y="0"/>
                    </a:moveTo>
                    <a:cubicBezTo>
                      <a:pt x="11" y="5"/>
                      <a:pt x="54" y="29"/>
                      <a:pt x="69" y="51"/>
                    </a:cubicBezTo>
                    <a:cubicBezTo>
                      <a:pt x="84" y="73"/>
                      <a:pt x="86" y="118"/>
                      <a:pt x="90" y="13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9" name="Freeform 34"/>
              <p:cNvSpPr/>
              <p:nvPr/>
            </p:nvSpPr>
            <p:spPr>
              <a:xfrm>
                <a:off x="4740" y="939"/>
                <a:ext cx="144" cy="19"/>
              </a:xfrm>
              <a:custGeom>
                <a:avLst/>
                <a:gdLst>
                  <a:gd name="txL" fmla="*/ 0 w 144"/>
                  <a:gd name="txT" fmla="*/ 0 h 30"/>
                  <a:gd name="txR" fmla="*/ 144 w 144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69" y="19"/>
                  </a:cxn>
                  <a:cxn ang="0">
                    <a:pos x="144" y="0"/>
                  </a:cxn>
                </a:cxnLst>
                <a:rect l="txL" t="txT" r="txR" b="txB"/>
                <a:pathLst>
                  <a:path w="144" h="30">
                    <a:moveTo>
                      <a:pt x="0" y="0"/>
                    </a:moveTo>
                    <a:cubicBezTo>
                      <a:pt x="11" y="5"/>
                      <a:pt x="45" y="30"/>
                      <a:pt x="69" y="30"/>
                    </a:cubicBezTo>
                    <a:cubicBezTo>
                      <a:pt x="93" y="30"/>
                      <a:pt x="128" y="6"/>
                      <a:pt x="14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0" name="Text Box 35"/>
              <p:cNvSpPr txBox="1"/>
              <p:nvPr/>
            </p:nvSpPr>
            <p:spPr>
              <a:xfrm>
                <a:off x="5214" y="1220"/>
                <a:ext cx="336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</a:t>
                </a:r>
                <a:endParaRPr lang="en-US" alt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8195" name="AutoShape 37"/>
          <p:cNvSpPr/>
          <p:nvPr/>
        </p:nvSpPr>
        <p:spPr>
          <a:xfrm>
            <a:off x="685800" y="2024063"/>
            <a:ext cx="7620000" cy="1295400"/>
          </a:xfrm>
          <a:prstGeom prst="cloudCallout">
            <a:avLst>
              <a:gd name="adj1" fmla="val -31435"/>
              <a:gd name="adj2" fmla="val 89218"/>
            </a:avLst>
          </a:prstGeom>
          <a:noFill/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hai góc của tam giác n</a:t>
            </a:r>
            <a:r>
              <a:rPr lang="vi-VN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lần lượt bằng hai góc của tam giác kia thì hai tam giác đó đồng dạng với nhau.</a:t>
            </a:r>
            <a:endParaRPr lang="vi-VN" altLang="en-US" sz="2000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98" name="Text Box 42"/>
          <p:cNvSpPr txBox="1"/>
          <p:nvPr/>
        </p:nvSpPr>
        <p:spPr>
          <a:xfrm>
            <a:off x="1528763" y="4081463"/>
            <a:ext cx="66294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v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nắm vững định lí về trường hợp đồng dạng thứ ba của hai tam giác.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99" name="Text Box 43"/>
          <p:cNvSpPr txBox="1"/>
          <p:nvPr/>
        </p:nvSpPr>
        <p:spPr>
          <a:xfrm>
            <a:off x="1552575" y="4843463"/>
            <a:ext cx="6629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trường hợp đồng dạng của hai tam giác, so sánh với các trường hợp bằng nhau của hai tam giác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00" name="Text Box 44"/>
          <p:cNvSpPr txBox="1"/>
          <p:nvPr/>
        </p:nvSpPr>
        <p:spPr>
          <a:xfrm>
            <a:off x="1604963" y="5962650"/>
            <a:ext cx="723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các b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36; 37, 38 ( SGK-T 79)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01" name="Text Box 45"/>
          <p:cNvSpPr txBox="1"/>
          <p:nvPr/>
        </p:nvSpPr>
        <p:spPr>
          <a:xfrm>
            <a:off x="2438400" y="3657600"/>
            <a:ext cx="54864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</a:t>
            </a:r>
            <a:r>
              <a:rPr lang="en-US" alt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16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0" name="Rectangle 4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7: TRƯỜNG HỢP ĐỒNG DẠNG THỨ BA</a:t>
            </a:r>
            <a:endParaRPr lang="vi-VN" altLang="en-US" sz="20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99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99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99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8" grpId="0"/>
      <p:bldP spid="19500" grpId="0"/>
      <p:bldP spid="1950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3827</Words>
  <Application>WPS Presentation</Application>
  <PresentationFormat>On-screen Show (4:3)</PresentationFormat>
  <Paragraphs>446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8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Times New Roman</vt:lpstr>
      <vt:lpstr>Symbol</vt:lpstr>
      <vt:lpstr>Microsoft YaHei</vt:lpstr>
      <vt:lpstr>Arial Unicode MS</vt:lpstr>
      <vt:lpstr>Default Design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219 Tran Phu - TP.ha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PC</cp:lastModifiedBy>
  <cp:revision>83</cp:revision>
  <dcterms:created xsi:type="dcterms:W3CDTF">2010-02-28T03:12:01Z</dcterms:created>
  <dcterms:modified xsi:type="dcterms:W3CDTF">2022-08-09T03:36:02Z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