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76" r:id="rId3"/>
    <p:sldId id="268" r:id="rId4"/>
    <p:sldId id="257" r:id="rId5"/>
    <p:sldId id="259" r:id="rId6"/>
    <p:sldId id="258" r:id="rId7"/>
    <p:sldId id="262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0000FF"/>
    <a:srgbClr val="CC3300"/>
    <a:srgbClr val="00CC66"/>
    <a:srgbClr val="0000CC"/>
    <a:srgbClr val="CC0099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66"/>
  </p:normalViewPr>
  <p:slideViewPr>
    <p:cSldViewPr showGuides="1">
      <p:cViewPr varScale="1">
        <p:scale>
          <a:sx n="71" d="100"/>
          <a:sy n="71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smtClean="0"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 smtClean="0"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anose="020B0604020202020204" pitchFamily="34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0"/>
            <a:ext cx="8684895" cy="6179298"/>
          </a:xfrm>
          <a:prstGeom prst="rect">
            <a:avLst/>
          </a:prstGeom>
        </p:spPr>
      </p:pic>
      <p:sp>
        <p:nvSpPr>
          <p:cNvPr id="4" name="Text Box 6"/>
          <p:cNvSpPr txBox="1"/>
          <p:nvPr/>
        </p:nvSpPr>
        <p:spPr>
          <a:xfrm>
            <a:off x="33618" y="6179298"/>
            <a:ext cx="912158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US" sz="3200" b="1" dirty="0" smtClean="0">
                <a:ln/>
                <a:solidFill>
                  <a:schemeClr val="accent6">
                    <a:lumMod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n/>
              <a:solidFill>
                <a:schemeClr val="accent6">
                  <a:lumMod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/>
          <p:cNvSpPr txBox="1"/>
          <p:nvPr/>
        </p:nvSpPr>
        <p:spPr>
          <a:xfrm>
            <a:off x="-36512" y="3729038"/>
            <a:ext cx="9326562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HÌNH LĂNG TRỤ ĐỨNG</a:t>
            </a:r>
            <a:endParaRPr sz="5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1" name="TextBox 2"/>
          <p:cNvSpPr txBox="1"/>
          <p:nvPr/>
        </p:nvSpPr>
        <p:spPr>
          <a:xfrm>
            <a:off x="115888" y="476250"/>
            <a:ext cx="9028112" cy="2586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5400" dirty="0">
                <a:solidFill>
                  <a:srgbClr val="FF0000"/>
                </a:solidFill>
                <a:latin typeface="Arial" panose="020B0604020202020204" pitchFamily="34" charset="0"/>
              </a:rPr>
              <a:t>Chương IV	</a:t>
            </a:r>
            <a:br>
              <a:rPr sz="5400" dirty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sz="5400" dirty="0">
                <a:solidFill>
                  <a:srgbClr val="FF0000"/>
                </a:solidFill>
                <a:latin typeface="Arial" panose="020B0604020202020204" pitchFamily="34" charset="0"/>
              </a:rPr>
              <a:t>HÌNH LĂNG TRỤ ĐỨNG. HÌNH CHÓP ĐỀU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6" descr="ltd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638" y="260350"/>
            <a:ext cx="4749800" cy="633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13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260350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14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8" y="4581525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Picture 15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513" y="2420938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16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513" y="260350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513" y="4581525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18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88" y="2420938"/>
            <a:ext cx="1871662" cy="201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4" name="Freeform 112"/>
          <p:cNvSpPr/>
          <p:nvPr/>
        </p:nvSpPr>
        <p:spPr>
          <a:xfrm>
            <a:off x="1557338" y="2438400"/>
            <a:ext cx="720725" cy="1655763"/>
          </a:xfrm>
          <a:custGeom>
            <a:avLst/>
            <a:gdLst>
              <a:gd name="txL" fmla="*/ 0 w 454"/>
              <a:gd name="txT" fmla="*/ 0 h 1043"/>
              <a:gd name="txR" fmla="*/ 454 w 454"/>
              <a:gd name="txB" fmla="*/ 1043 h 1043"/>
            </a:gdLst>
            <a:ahLst/>
            <a:cxnLst>
              <a:cxn ang="0">
                <a:pos x="0" y="0"/>
              </a:cxn>
              <a:cxn ang="0">
                <a:pos x="0" y="1368425"/>
              </a:cxn>
              <a:cxn ang="0">
                <a:pos x="720725" y="1655763"/>
              </a:cxn>
              <a:cxn ang="0">
                <a:pos x="720725" y="215900"/>
              </a:cxn>
              <a:cxn ang="0">
                <a:pos x="0" y="0"/>
              </a:cxn>
            </a:cxnLst>
            <a:rect l="txL" t="txT" r="txR" b="txB"/>
            <a:pathLst>
              <a:path w="454" h="1043">
                <a:moveTo>
                  <a:pt x="0" y="0"/>
                </a:moveTo>
                <a:lnTo>
                  <a:pt x="0" y="862"/>
                </a:lnTo>
                <a:lnTo>
                  <a:pt x="454" y="1043"/>
                </a:lnTo>
                <a:lnTo>
                  <a:pt x="454" y="136"/>
                </a:lnTo>
                <a:lnTo>
                  <a:pt x="0" y="0"/>
                </a:lnTo>
                <a:close/>
              </a:path>
            </a:pathLst>
          </a:custGeom>
          <a:solidFill>
            <a:srgbClr val="FF00FF">
              <a:alpha val="65881"/>
            </a:srgbClr>
          </a:solidFill>
          <a:ln w="2857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Freeform 110"/>
          <p:cNvSpPr/>
          <p:nvPr/>
        </p:nvSpPr>
        <p:spPr>
          <a:xfrm>
            <a:off x="1544638" y="2139950"/>
            <a:ext cx="1520825" cy="547688"/>
          </a:xfrm>
          <a:custGeom>
            <a:avLst/>
            <a:gdLst>
              <a:gd name="txL" fmla="*/ 0 w 1451"/>
              <a:gd name="txT" fmla="*/ 0 h 544"/>
              <a:gd name="txR" fmla="*/ 1451 w 1451"/>
              <a:gd name="txB" fmla="*/ 544 h 544"/>
            </a:gdLst>
            <a:ahLst/>
            <a:cxnLst>
              <a:cxn ang="0">
                <a:pos x="1044978" y="0"/>
              </a:cxn>
              <a:cxn ang="0">
                <a:pos x="0" y="273844"/>
              </a:cxn>
              <a:cxn ang="0">
                <a:pos x="759888" y="547688"/>
              </a:cxn>
              <a:cxn ang="0">
                <a:pos x="1520825" y="182227"/>
              </a:cxn>
              <a:cxn ang="0">
                <a:pos x="1044978" y="0"/>
              </a:cxn>
            </a:cxnLst>
            <a:rect l="txL" t="txT" r="txR" b="txB"/>
            <a:pathLst>
              <a:path w="1451" h="544">
                <a:moveTo>
                  <a:pt x="997" y="0"/>
                </a:moveTo>
                <a:lnTo>
                  <a:pt x="0" y="272"/>
                </a:lnTo>
                <a:lnTo>
                  <a:pt x="725" y="544"/>
                </a:lnTo>
                <a:lnTo>
                  <a:pt x="1451" y="181"/>
                </a:lnTo>
                <a:lnTo>
                  <a:pt x="997" y="0"/>
                </a:lnTo>
                <a:close/>
              </a:path>
            </a:pathLst>
          </a:custGeom>
          <a:solidFill>
            <a:srgbClr val="FFFF99">
              <a:alpha val="52156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618" name="Text Box 66"/>
          <p:cNvSpPr txBox="1"/>
          <p:nvPr/>
        </p:nvSpPr>
        <p:spPr>
          <a:xfrm>
            <a:off x="4716463" y="434975"/>
            <a:ext cx="4176712" cy="8540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Hình vẽ trong đoạn phim l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 trụ đứng ABCD.A</a:t>
            </a:r>
            <a:r>
              <a:rPr lang="en-US" altLang="en-US" sz="2000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000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 baseline="-25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0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19" name="Text Box 67"/>
          <p:cNvSpPr txBox="1"/>
          <p:nvPr/>
        </p:nvSpPr>
        <p:spPr>
          <a:xfrm>
            <a:off x="4716463" y="1370013"/>
            <a:ext cx="3887787" cy="8540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A, B, C, D, A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đỉnh của hình lăng trụ</a:t>
            </a:r>
            <a:endParaRPr lang="en-US" altLang="en-US" sz="20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20" name="Text Box 68"/>
          <p:cNvSpPr txBox="1"/>
          <p:nvPr/>
        </p:nvSpPr>
        <p:spPr>
          <a:xfrm>
            <a:off x="4703763" y="2289175"/>
            <a:ext cx="4332287" cy="1158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Các mặt ABB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BCC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CDD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DAA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hình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nhật, chúng gọi l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mặt bên</a:t>
            </a:r>
            <a:endParaRPr lang="en-US" altLang="en-US" sz="20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21" name="Text Box 69"/>
          <p:cNvSpPr txBox="1"/>
          <p:nvPr/>
        </p:nvSpPr>
        <p:spPr>
          <a:xfrm>
            <a:off x="4716463" y="3521075"/>
            <a:ext cx="4319587" cy="1158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 Các đoạn AA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BB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CC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,DD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bên, chúng song song v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  <a:endParaRPr lang="en-US" altLang="en-US" sz="20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23" name="Text Box 71"/>
          <p:cNvSpPr txBox="1"/>
          <p:nvPr/>
        </p:nvSpPr>
        <p:spPr>
          <a:xfrm>
            <a:off x="4719638" y="4816475"/>
            <a:ext cx="4244975" cy="116998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 Hai mặt ABCD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đáy, hai đáy l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hình bằng nhau v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nằm trên hai mặt phẳng song song</a:t>
            </a:r>
            <a:endParaRPr lang="en-US" altLang="en-US" sz="2000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25" name="Freeform 73"/>
          <p:cNvSpPr/>
          <p:nvPr/>
        </p:nvSpPr>
        <p:spPr>
          <a:xfrm>
            <a:off x="1538288" y="3551238"/>
            <a:ext cx="1520825" cy="547687"/>
          </a:xfrm>
          <a:custGeom>
            <a:avLst/>
            <a:gdLst>
              <a:gd name="txL" fmla="*/ 0 w 1451"/>
              <a:gd name="txT" fmla="*/ 0 h 544"/>
              <a:gd name="txR" fmla="*/ 1451 w 1451"/>
              <a:gd name="txB" fmla="*/ 544 h 544"/>
            </a:gdLst>
            <a:ahLst/>
            <a:cxnLst>
              <a:cxn ang="0">
                <a:pos x="1044978" y="0"/>
              </a:cxn>
              <a:cxn ang="0">
                <a:pos x="0" y="273844"/>
              </a:cxn>
              <a:cxn ang="0">
                <a:pos x="759888" y="547687"/>
              </a:cxn>
              <a:cxn ang="0">
                <a:pos x="1520825" y="182227"/>
              </a:cxn>
              <a:cxn ang="0">
                <a:pos x="1044978" y="0"/>
              </a:cxn>
            </a:cxnLst>
            <a:rect l="txL" t="txT" r="txR" b="txB"/>
            <a:pathLst>
              <a:path w="1451" h="544">
                <a:moveTo>
                  <a:pt x="997" y="0"/>
                </a:moveTo>
                <a:lnTo>
                  <a:pt x="0" y="272"/>
                </a:lnTo>
                <a:lnTo>
                  <a:pt x="725" y="544"/>
                </a:lnTo>
                <a:lnTo>
                  <a:pt x="1451" y="181"/>
                </a:lnTo>
                <a:lnTo>
                  <a:pt x="997" y="0"/>
                </a:lnTo>
                <a:close/>
              </a:path>
            </a:pathLst>
          </a:custGeom>
          <a:solidFill>
            <a:srgbClr val="FFFF99">
              <a:alpha val="52156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29"/>
          <p:cNvGrpSpPr/>
          <p:nvPr/>
        </p:nvGrpSpPr>
        <p:grpSpPr>
          <a:xfrm>
            <a:off x="1116013" y="1828800"/>
            <a:ext cx="2338387" cy="2573338"/>
            <a:chOff x="703" y="2432"/>
            <a:chExt cx="1473" cy="1621"/>
          </a:xfrm>
        </p:grpSpPr>
        <p:grpSp>
          <p:nvGrpSpPr>
            <p:cNvPr id="4117" name="Group 74"/>
            <p:cNvGrpSpPr/>
            <p:nvPr/>
          </p:nvGrpSpPr>
          <p:grpSpPr>
            <a:xfrm>
              <a:off x="969" y="2628"/>
              <a:ext cx="962" cy="1234"/>
              <a:chOff x="295" y="1253"/>
              <a:chExt cx="1457" cy="1951"/>
            </a:xfrm>
          </p:grpSpPr>
          <p:grpSp>
            <p:nvGrpSpPr>
              <p:cNvPr id="4126" name="Group 75"/>
              <p:cNvGrpSpPr/>
              <p:nvPr/>
            </p:nvGrpSpPr>
            <p:grpSpPr>
              <a:xfrm>
                <a:off x="295" y="1253"/>
                <a:ext cx="1451" cy="1951"/>
                <a:chOff x="295" y="1253"/>
                <a:chExt cx="1451" cy="1951"/>
              </a:xfrm>
            </p:grpSpPr>
            <p:grpSp>
              <p:nvGrpSpPr>
                <p:cNvPr id="4135" name="Group 76"/>
                <p:cNvGrpSpPr/>
                <p:nvPr/>
              </p:nvGrpSpPr>
              <p:grpSpPr>
                <a:xfrm>
                  <a:off x="295" y="2659"/>
                  <a:ext cx="1451" cy="545"/>
                  <a:chOff x="295" y="2659"/>
                  <a:chExt cx="1451" cy="545"/>
                </a:xfrm>
              </p:grpSpPr>
              <p:sp>
                <p:nvSpPr>
                  <p:cNvPr id="4145" name="Line 77"/>
                  <p:cNvSpPr/>
                  <p:nvPr/>
                </p:nvSpPr>
                <p:spPr>
                  <a:xfrm>
                    <a:off x="295" y="2931"/>
                    <a:ext cx="725" cy="273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6" name="Line 78"/>
                  <p:cNvSpPr/>
                  <p:nvPr/>
                </p:nvSpPr>
                <p:spPr>
                  <a:xfrm>
                    <a:off x="1292" y="2659"/>
                    <a:ext cx="454" cy="171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ys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7" name="Line 79"/>
                  <p:cNvSpPr/>
                  <p:nvPr/>
                </p:nvSpPr>
                <p:spPr>
                  <a:xfrm flipV="1">
                    <a:off x="295" y="2659"/>
                    <a:ext cx="997" cy="272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ys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8" name="Line 80"/>
                  <p:cNvSpPr/>
                  <p:nvPr/>
                </p:nvSpPr>
                <p:spPr>
                  <a:xfrm flipH="1">
                    <a:off x="1007" y="2840"/>
                    <a:ext cx="739" cy="364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136" name="Line 81"/>
                <p:cNvSpPr/>
                <p:nvPr/>
              </p:nvSpPr>
              <p:spPr>
                <a:xfrm flipV="1">
                  <a:off x="295" y="1525"/>
                  <a:ext cx="0" cy="1406"/>
                </a:xfrm>
                <a:prstGeom prst="line">
                  <a:avLst/>
                </a:prstGeom>
                <a:ln w="381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4137" name="Line 82"/>
                <p:cNvSpPr/>
                <p:nvPr/>
              </p:nvSpPr>
              <p:spPr>
                <a:xfrm flipV="1">
                  <a:off x="1020" y="1797"/>
                  <a:ext cx="0" cy="1406"/>
                </a:xfrm>
                <a:prstGeom prst="line">
                  <a:avLst/>
                </a:prstGeom>
                <a:ln w="381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4138" name="Line 83"/>
                <p:cNvSpPr/>
                <p:nvPr/>
              </p:nvSpPr>
              <p:spPr>
                <a:xfrm flipV="1">
                  <a:off x="1746" y="1434"/>
                  <a:ext cx="0" cy="1406"/>
                </a:xfrm>
                <a:prstGeom prst="line">
                  <a:avLst/>
                </a:prstGeom>
                <a:ln w="381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4139" name="Line 84"/>
                <p:cNvSpPr/>
                <p:nvPr/>
              </p:nvSpPr>
              <p:spPr>
                <a:xfrm flipV="1">
                  <a:off x="1292" y="1253"/>
                  <a:ext cx="0" cy="1406"/>
                </a:xfrm>
                <a:prstGeom prst="line">
                  <a:avLst/>
                </a:prstGeom>
                <a:ln w="38100" cap="flat" cmpd="sng">
                  <a:solidFill>
                    <a:srgbClr val="0000FF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grpSp>
              <p:nvGrpSpPr>
                <p:cNvPr id="4140" name="Group 85"/>
                <p:cNvGrpSpPr/>
                <p:nvPr/>
              </p:nvGrpSpPr>
              <p:grpSpPr>
                <a:xfrm>
                  <a:off x="295" y="1253"/>
                  <a:ext cx="1451" cy="545"/>
                  <a:chOff x="295" y="2659"/>
                  <a:chExt cx="1451" cy="545"/>
                </a:xfrm>
              </p:grpSpPr>
              <p:sp>
                <p:nvSpPr>
                  <p:cNvPr id="4141" name="Line 86"/>
                  <p:cNvSpPr/>
                  <p:nvPr/>
                </p:nvSpPr>
                <p:spPr>
                  <a:xfrm>
                    <a:off x="295" y="2931"/>
                    <a:ext cx="725" cy="273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2" name="Line 87"/>
                  <p:cNvSpPr/>
                  <p:nvPr/>
                </p:nvSpPr>
                <p:spPr>
                  <a:xfrm>
                    <a:off x="1292" y="2659"/>
                    <a:ext cx="454" cy="171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3" name="Line 88"/>
                  <p:cNvSpPr/>
                  <p:nvPr/>
                </p:nvSpPr>
                <p:spPr>
                  <a:xfrm flipV="1">
                    <a:off x="295" y="2659"/>
                    <a:ext cx="997" cy="272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4144" name="Line 89"/>
                  <p:cNvSpPr/>
                  <p:nvPr/>
                </p:nvSpPr>
                <p:spPr>
                  <a:xfrm flipH="1">
                    <a:off x="1007" y="2840"/>
                    <a:ext cx="739" cy="364"/>
                  </a:xfrm>
                  <a:prstGeom prst="line">
                    <a:avLst/>
                  </a:prstGeom>
                  <a:ln w="38100" cap="flat" cmpd="sng">
                    <a:solidFill>
                      <a:srgbClr val="00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4127" name="Line 90"/>
              <p:cNvSpPr/>
              <p:nvPr/>
            </p:nvSpPr>
            <p:spPr>
              <a:xfrm flipV="1">
                <a:off x="1020" y="3043"/>
                <a:ext cx="91" cy="46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28" name="Line 91"/>
              <p:cNvSpPr/>
              <p:nvPr/>
            </p:nvSpPr>
            <p:spPr>
              <a:xfrm flipV="1">
                <a:off x="1020" y="1842"/>
                <a:ext cx="91" cy="46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29" name="Line 92"/>
              <p:cNvSpPr/>
              <p:nvPr/>
            </p:nvSpPr>
            <p:spPr>
              <a:xfrm flipV="1">
                <a:off x="1655" y="2728"/>
                <a:ext cx="91" cy="46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30" name="Line 93"/>
              <p:cNvSpPr/>
              <p:nvPr/>
            </p:nvSpPr>
            <p:spPr>
              <a:xfrm flipV="1">
                <a:off x="1661" y="1531"/>
                <a:ext cx="91" cy="46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31" name="Line 94"/>
              <p:cNvSpPr/>
              <p:nvPr/>
            </p:nvSpPr>
            <p:spPr>
              <a:xfrm>
                <a:off x="1105" y="3049"/>
                <a:ext cx="0" cy="91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32" name="Line 95"/>
              <p:cNvSpPr/>
              <p:nvPr/>
            </p:nvSpPr>
            <p:spPr>
              <a:xfrm>
                <a:off x="1111" y="1752"/>
                <a:ext cx="0" cy="91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33" name="Line 96"/>
              <p:cNvSpPr/>
              <p:nvPr/>
            </p:nvSpPr>
            <p:spPr>
              <a:xfrm>
                <a:off x="1661" y="2774"/>
                <a:ext cx="0" cy="91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134" name="Line 97"/>
              <p:cNvSpPr/>
              <p:nvPr/>
            </p:nvSpPr>
            <p:spPr>
              <a:xfrm>
                <a:off x="1661" y="1480"/>
                <a:ext cx="0" cy="91"/>
              </a:xfrm>
              <a:prstGeom prst="line">
                <a:avLst/>
              </a:prstGeom>
              <a:ln w="28575" cap="flat" cmpd="sng">
                <a:solidFill>
                  <a:srgbClr val="3333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4118" name="Text Box 98"/>
            <p:cNvSpPr txBox="1"/>
            <p:nvPr/>
          </p:nvSpPr>
          <p:spPr>
            <a:xfrm>
              <a:off x="791" y="3582"/>
              <a:ext cx="179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19" name="Text Box 99"/>
            <p:cNvSpPr txBox="1"/>
            <p:nvPr/>
          </p:nvSpPr>
          <p:spPr>
            <a:xfrm>
              <a:off x="1389" y="3822"/>
              <a:ext cx="179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0" name="Text Box 100"/>
            <p:cNvSpPr txBox="1"/>
            <p:nvPr/>
          </p:nvSpPr>
          <p:spPr>
            <a:xfrm>
              <a:off x="1897" y="3520"/>
              <a:ext cx="179" cy="2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1" name="Text Box 101"/>
            <p:cNvSpPr txBox="1"/>
            <p:nvPr/>
          </p:nvSpPr>
          <p:spPr>
            <a:xfrm>
              <a:off x="1597" y="3324"/>
              <a:ext cx="18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2" name="Text Box 102"/>
            <p:cNvSpPr txBox="1"/>
            <p:nvPr/>
          </p:nvSpPr>
          <p:spPr>
            <a:xfrm>
              <a:off x="703" y="2663"/>
              <a:ext cx="350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en-U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3" name="Text Box 103"/>
            <p:cNvSpPr txBox="1"/>
            <p:nvPr/>
          </p:nvSpPr>
          <p:spPr>
            <a:xfrm>
              <a:off x="1198" y="2894"/>
              <a:ext cx="315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4" name="Text Box 104"/>
            <p:cNvSpPr txBox="1"/>
            <p:nvPr/>
          </p:nvSpPr>
          <p:spPr>
            <a:xfrm>
              <a:off x="1879" y="2634"/>
              <a:ext cx="297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25" name="Text Box 105"/>
            <p:cNvSpPr txBox="1"/>
            <p:nvPr/>
          </p:nvSpPr>
          <p:spPr>
            <a:xfrm>
              <a:off x="1507" y="2432"/>
              <a:ext cx="351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18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3667" name="AutoShape 115"/>
          <p:cNvSpPr/>
          <p:nvPr/>
        </p:nvSpPr>
        <p:spPr>
          <a:xfrm>
            <a:off x="684213" y="4238625"/>
            <a:ext cx="720725" cy="330200"/>
          </a:xfrm>
          <a:prstGeom prst="borderCallout1">
            <a:avLst>
              <a:gd name="adj1" fmla="val 34616"/>
              <a:gd name="adj2" fmla="val 110574"/>
              <a:gd name="adj3" fmla="val -123556"/>
              <a:gd name="adj4" fmla="val 117403"/>
            </a:avLst>
          </a:prstGeom>
          <a:solidFill>
            <a:schemeClr val="accent1"/>
          </a:solidFill>
          <a:ln w="3175" cap="flat" cmpd="sng">
            <a:solidFill>
              <a:srgbClr val="CC33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670" name="AutoShape 118"/>
          <p:cNvSpPr/>
          <p:nvPr/>
        </p:nvSpPr>
        <p:spPr>
          <a:xfrm>
            <a:off x="395288" y="2693988"/>
            <a:ext cx="769937" cy="647700"/>
          </a:xfrm>
          <a:prstGeom prst="borderCallout1">
            <a:avLst>
              <a:gd name="adj1" fmla="val 17648"/>
              <a:gd name="adj2" fmla="val 109898"/>
              <a:gd name="adj3" fmla="val 22796"/>
              <a:gd name="adj4" fmla="val 186185"/>
            </a:avLst>
          </a:prstGeom>
          <a:solidFill>
            <a:schemeClr val="accent1"/>
          </a:solidFill>
          <a:ln w="3175" cap="flat" cmpd="sng">
            <a:solidFill>
              <a:srgbClr val="CC33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bên</a:t>
            </a:r>
            <a:endParaRPr lang="en-US" alt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123"/>
          <p:cNvGrpSpPr/>
          <p:nvPr/>
        </p:nvGrpSpPr>
        <p:grpSpPr>
          <a:xfrm>
            <a:off x="2401888" y="2438400"/>
            <a:ext cx="1809750" cy="1136650"/>
            <a:chOff x="1513" y="2816"/>
            <a:chExt cx="1140" cy="716"/>
          </a:xfrm>
        </p:grpSpPr>
        <p:sp>
          <p:nvSpPr>
            <p:cNvPr id="4115" name="AutoShape 120"/>
            <p:cNvSpPr/>
            <p:nvPr/>
          </p:nvSpPr>
          <p:spPr>
            <a:xfrm>
              <a:off x="2245" y="3249"/>
              <a:ext cx="408" cy="283"/>
            </a:xfrm>
            <a:prstGeom prst="borderCallout1">
              <a:avLst>
                <a:gd name="adj1" fmla="val 25440"/>
                <a:gd name="adj2" fmla="val -11764"/>
                <a:gd name="adj3" fmla="val 140991"/>
                <a:gd name="adj4" fmla="val -150491"/>
              </a:avLst>
            </a:prstGeom>
            <a:solidFill>
              <a:schemeClr val="accent1"/>
            </a:solidFill>
            <a:ln w="3175" cap="flat" cmpd="sng">
              <a:solidFill>
                <a:srgbClr val="CC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endParaRPr lang="en-US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16" name="Line 121"/>
            <p:cNvSpPr/>
            <p:nvPr/>
          </p:nvSpPr>
          <p:spPr>
            <a:xfrm flipH="1" flipV="1">
              <a:off x="1513" y="2816"/>
              <a:ext cx="681" cy="499"/>
            </a:xfrm>
            <a:prstGeom prst="line">
              <a:avLst/>
            </a:prstGeom>
            <a:ln w="3175" cap="flat" cmpd="sng">
              <a:solidFill>
                <a:srgbClr val="CC3300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8" name="Group 127"/>
          <p:cNvGrpSpPr/>
          <p:nvPr/>
        </p:nvGrpSpPr>
        <p:grpSpPr>
          <a:xfrm>
            <a:off x="395288" y="2900363"/>
            <a:ext cx="2663825" cy="1079500"/>
            <a:chOff x="249" y="3107"/>
            <a:chExt cx="1678" cy="680"/>
          </a:xfrm>
        </p:grpSpPr>
        <p:sp>
          <p:nvSpPr>
            <p:cNvPr id="4111" name="AutoShape 119"/>
            <p:cNvSpPr/>
            <p:nvPr/>
          </p:nvSpPr>
          <p:spPr>
            <a:xfrm>
              <a:off x="249" y="3403"/>
              <a:ext cx="487" cy="384"/>
            </a:xfrm>
            <a:prstGeom prst="borderCallout1">
              <a:avLst>
                <a:gd name="adj1" fmla="val 18750"/>
                <a:gd name="adj2" fmla="val 109856"/>
                <a:gd name="adj3" fmla="val -29690"/>
                <a:gd name="adj4" fmla="val 144968"/>
              </a:avLst>
            </a:prstGeom>
            <a:solidFill>
              <a:schemeClr val="accent1"/>
            </a:solidFill>
            <a:ln w="3175" cap="flat" cmpd="sng">
              <a:solidFill>
                <a:srgbClr val="CC3300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bên</a:t>
              </a:r>
              <a:endParaRPr lang="en-US" altLang="en-US" sz="1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12" name="Line 124"/>
            <p:cNvSpPr/>
            <p:nvPr/>
          </p:nvSpPr>
          <p:spPr>
            <a:xfrm>
              <a:off x="793" y="3475"/>
              <a:ext cx="636" cy="46"/>
            </a:xfrm>
            <a:prstGeom prst="line">
              <a:avLst/>
            </a:prstGeom>
            <a:ln w="3175" cap="flat" cmpd="sng">
              <a:solidFill>
                <a:srgbClr val="CC33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113" name="Line 125"/>
            <p:cNvSpPr/>
            <p:nvPr/>
          </p:nvSpPr>
          <p:spPr>
            <a:xfrm flipV="1">
              <a:off x="793" y="3107"/>
              <a:ext cx="817" cy="362"/>
            </a:xfrm>
            <a:prstGeom prst="line">
              <a:avLst/>
            </a:prstGeom>
            <a:ln w="3175" cap="flat" cmpd="sng">
              <a:solidFill>
                <a:srgbClr val="CC3300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114" name="Line 126"/>
            <p:cNvSpPr/>
            <p:nvPr/>
          </p:nvSpPr>
          <p:spPr>
            <a:xfrm flipV="1">
              <a:off x="793" y="3288"/>
              <a:ext cx="1134" cy="181"/>
            </a:xfrm>
            <a:prstGeom prst="line">
              <a:avLst/>
            </a:prstGeom>
            <a:ln w="3175" cap="flat" cmpd="sng">
              <a:solidFill>
                <a:srgbClr val="CC3300"/>
              </a:solidFill>
              <a:prstDash val="solid"/>
              <a:headEnd type="none" w="med" len="med"/>
              <a:tailEnd type="triangle" w="med" len="med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3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3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3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79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3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3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99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99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3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3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3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23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23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23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9"/>
                            </p:stCondLst>
                            <p:childTnLst>
                              <p:par>
                                <p:cTn id="7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23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23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23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3" dur="80"/>
                                        <p:tgtEl>
                                          <p:spTgt spid="23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4" dur="80"/>
                                        <p:tgtEl>
                                          <p:spTgt spid="23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80"/>
                                        <p:tgtEl>
                                          <p:spTgt spid="23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67" grpId="0" animBg="1"/>
      <p:bldP spid="236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/>
          <p:nvPr/>
        </p:nvGrpSpPr>
        <p:grpSpPr>
          <a:xfrm>
            <a:off x="5580063" y="3536950"/>
            <a:ext cx="3167062" cy="3214688"/>
            <a:chOff x="3424" y="2024"/>
            <a:chExt cx="2313" cy="2283"/>
          </a:xfrm>
        </p:grpSpPr>
        <p:sp>
          <p:nvSpPr>
            <p:cNvPr id="5160" name="Freeform 56" descr="Stationery"/>
            <p:cNvSpPr/>
            <p:nvPr/>
          </p:nvSpPr>
          <p:spPr>
            <a:xfrm>
              <a:off x="4992" y="2251"/>
              <a:ext cx="558" cy="1224"/>
            </a:xfrm>
            <a:custGeom>
              <a:avLst/>
              <a:gdLst>
                <a:gd name="txL" fmla="*/ 0 w 544"/>
                <a:gd name="txT" fmla="*/ 0 h 1179"/>
                <a:gd name="txR" fmla="*/ 544 w 544"/>
                <a:gd name="txB" fmla="*/ 1179 h 1179"/>
              </a:gdLst>
              <a:ahLst/>
              <a:cxnLst>
                <a:cxn ang="0">
                  <a:pos x="233" y="0"/>
                </a:cxn>
                <a:cxn ang="0">
                  <a:pos x="0" y="847"/>
                </a:cxn>
                <a:cxn ang="0">
                  <a:pos x="558" y="1224"/>
                </a:cxn>
                <a:cxn ang="0">
                  <a:pos x="233" y="0"/>
                </a:cxn>
              </a:cxnLst>
              <a:rect l="txL" t="txT" r="txR" b="txB"/>
              <a:pathLst>
                <a:path w="544" h="1179">
                  <a:moveTo>
                    <a:pt x="227" y="0"/>
                  </a:moveTo>
                  <a:lnTo>
                    <a:pt x="0" y="816"/>
                  </a:lnTo>
                  <a:lnTo>
                    <a:pt x="544" y="1179"/>
                  </a:lnTo>
                  <a:lnTo>
                    <a:pt x="227" y="0"/>
                  </a:lnTo>
                  <a:close/>
                </a:path>
              </a:pathLst>
            </a:custGeom>
            <a:blipFill rotWithShape="1">
              <a:blip r:embed="rId2">
                <a:alphaModFix amt="45000"/>
              </a:blip>
            </a:blip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Freeform 55" descr="Stationery"/>
            <p:cNvSpPr/>
            <p:nvPr/>
          </p:nvSpPr>
          <p:spPr>
            <a:xfrm>
              <a:off x="3658" y="2886"/>
              <a:ext cx="544" cy="1179"/>
            </a:xfrm>
            <a:custGeom>
              <a:avLst/>
              <a:gdLst>
                <a:gd name="txL" fmla="*/ 0 w 544"/>
                <a:gd name="txT" fmla="*/ 0 h 1179"/>
                <a:gd name="txR" fmla="*/ 544 w 544"/>
                <a:gd name="txB" fmla="*/ 1179 h 1179"/>
              </a:gdLst>
              <a:ahLst/>
              <a:cxnLst>
                <a:cxn ang="0">
                  <a:pos x="227" y="0"/>
                </a:cxn>
                <a:cxn ang="0">
                  <a:pos x="0" y="816"/>
                </a:cxn>
                <a:cxn ang="0">
                  <a:pos x="544" y="1179"/>
                </a:cxn>
                <a:cxn ang="0">
                  <a:pos x="227" y="0"/>
                </a:cxn>
              </a:cxnLst>
              <a:rect l="txL" t="txT" r="txR" b="txB"/>
              <a:pathLst>
                <a:path w="544" h="1179">
                  <a:moveTo>
                    <a:pt x="227" y="0"/>
                  </a:moveTo>
                  <a:lnTo>
                    <a:pt x="0" y="816"/>
                  </a:lnTo>
                  <a:lnTo>
                    <a:pt x="544" y="1179"/>
                  </a:lnTo>
                  <a:lnTo>
                    <a:pt x="227" y="0"/>
                  </a:lnTo>
                  <a:close/>
                </a:path>
              </a:pathLst>
            </a:custGeom>
            <a:blipFill rotWithShape="1">
              <a:blip r:embed="rId2">
                <a:alphaModFix amt="45000"/>
              </a:blip>
            </a:blip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62" name="Group 45"/>
            <p:cNvGrpSpPr/>
            <p:nvPr/>
          </p:nvGrpSpPr>
          <p:grpSpPr>
            <a:xfrm>
              <a:off x="3651" y="2251"/>
              <a:ext cx="1905" cy="1814"/>
              <a:chOff x="340" y="2296"/>
              <a:chExt cx="2450" cy="1905"/>
            </a:xfrm>
          </p:grpSpPr>
          <p:sp>
            <p:nvSpPr>
              <p:cNvPr id="5169" name="Line 36"/>
              <p:cNvSpPr/>
              <p:nvPr/>
            </p:nvSpPr>
            <p:spPr>
              <a:xfrm flipH="1">
                <a:off x="340" y="2931"/>
                <a:ext cx="317" cy="907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0" name="Line 37"/>
              <p:cNvSpPr/>
              <p:nvPr/>
            </p:nvSpPr>
            <p:spPr>
              <a:xfrm>
                <a:off x="657" y="2931"/>
                <a:ext cx="409" cy="1270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1" name="Line 38"/>
              <p:cNvSpPr/>
              <p:nvPr/>
            </p:nvSpPr>
            <p:spPr>
              <a:xfrm>
                <a:off x="340" y="3838"/>
                <a:ext cx="726" cy="363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2" name="Line 39"/>
              <p:cNvSpPr/>
              <p:nvPr/>
            </p:nvSpPr>
            <p:spPr>
              <a:xfrm flipV="1">
                <a:off x="1066" y="3566"/>
                <a:ext cx="1723" cy="635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3" name="Line 40"/>
              <p:cNvSpPr/>
              <p:nvPr/>
            </p:nvSpPr>
            <p:spPr>
              <a:xfrm flipH="1">
                <a:off x="2064" y="2296"/>
                <a:ext cx="317" cy="907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5174" name="Line 41"/>
              <p:cNvSpPr/>
              <p:nvPr/>
            </p:nvSpPr>
            <p:spPr>
              <a:xfrm>
                <a:off x="2381" y="2296"/>
                <a:ext cx="409" cy="1270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5" name="Line 42"/>
              <p:cNvSpPr/>
              <p:nvPr/>
            </p:nvSpPr>
            <p:spPr>
              <a:xfrm>
                <a:off x="2064" y="3203"/>
                <a:ext cx="726" cy="363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5176" name="Line 43"/>
              <p:cNvSpPr/>
              <p:nvPr/>
            </p:nvSpPr>
            <p:spPr>
              <a:xfrm flipV="1">
                <a:off x="657" y="2296"/>
                <a:ext cx="1723" cy="635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77" name="Line 44"/>
              <p:cNvSpPr/>
              <p:nvPr/>
            </p:nvSpPr>
            <p:spPr>
              <a:xfrm flipV="1">
                <a:off x="340" y="3203"/>
                <a:ext cx="1723" cy="635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5163" name="Text Box 46"/>
            <p:cNvSpPr txBox="1"/>
            <p:nvPr/>
          </p:nvSpPr>
          <p:spPr>
            <a:xfrm>
              <a:off x="3696" y="2614"/>
              <a:ext cx="272" cy="284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64" name="Text Box 47"/>
            <p:cNvSpPr txBox="1"/>
            <p:nvPr/>
          </p:nvSpPr>
          <p:spPr>
            <a:xfrm>
              <a:off x="4105" y="4025"/>
              <a:ext cx="272" cy="28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65" name="Text Box 48"/>
            <p:cNvSpPr txBox="1"/>
            <p:nvPr/>
          </p:nvSpPr>
          <p:spPr>
            <a:xfrm>
              <a:off x="3424" y="3612"/>
              <a:ext cx="272" cy="28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66" name="Text Box 49"/>
            <p:cNvSpPr txBox="1"/>
            <p:nvPr/>
          </p:nvSpPr>
          <p:spPr>
            <a:xfrm>
              <a:off x="5148" y="2024"/>
              <a:ext cx="272" cy="28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67" name="Text Box 50"/>
            <p:cNvSpPr txBox="1"/>
            <p:nvPr/>
          </p:nvSpPr>
          <p:spPr>
            <a:xfrm>
              <a:off x="5465" y="3422"/>
              <a:ext cx="272" cy="28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168" name="Text Box 51"/>
            <p:cNvSpPr txBox="1"/>
            <p:nvPr/>
          </p:nvSpPr>
          <p:spPr>
            <a:xfrm>
              <a:off x="4785" y="2886"/>
              <a:ext cx="271" cy="282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508" name="Text Box 52"/>
          <p:cNvSpPr txBox="1"/>
          <p:nvPr/>
        </p:nvSpPr>
        <p:spPr>
          <a:xfrm>
            <a:off x="2808288" y="849313"/>
            <a:ext cx="6227762" cy="2678112"/>
          </a:xfrm>
          <a:prstGeom prst="rect">
            <a:avLst/>
          </a:prstGeom>
          <a:noFill/>
          <a:ln w="3175" cap="flat" cmpd="sng">
            <a:solidFill>
              <a:srgbClr val="CC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lăng trụ đứng ABCD.EFGH có: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đỉnh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mặt đáy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</a:t>
            </a:r>
          </a:p>
        </p:txBody>
      </p:sp>
      <p:sp>
        <p:nvSpPr>
          <p:cNvPr id="19509" name="Text Box 53"/>
          <p:cNvSpPr txBox="1"/>
          <p:nvPr/>
        </p:nvSpPr>
        <p:spPr>
          <a:xfrm>
            <a:off x="179388" y="3860800"/>
            <a:ext cx="5184775" cy="2678113"/>
          </a:xfrm>
          <a:prstGeom prst="rect">
            <a:avLst/>
          </a:prstGeom>
          <a:noFill/>
          <a:ln w="3175" cap="flat" cmpd="sng">
            <a:solidFill>
              <a:srgbClr val="CC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lăng trụ đứng EFG.IKL có: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đỉnh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marL="0" lvl="0" indent="0" algn="just" eaLnBrk="1" hangingPunct="1">
              <a:spcBef>
                <a:spcPct val="50000"/>
              </a:spcBef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mặt đáy l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</a:t>
            </a:r>
          </a:p>
        </p:txBody>
      </p:sp>
      <p:grpSp>
        <p:nvGrpSpPr>
          <p:cNvPr id="4" name="Group 119"/>
          <p:cNvGrpSpPr/>
          <p:nvPr/>
        </p:nvGrpSpPr>
        <p:grpSpPr>
          <a:xfrm>
            <a:off x="179388" y="404813"/>
            <a:ext cx="2611437" cy="3200400"/>
            <a:chOff x="204" y="349"/>
            <a:chExt cx="1645" cy="2016"/>
          </a:xfrm>
        </p:grpSpPr>
        <p:sp>
          <p:nvSpPr>
            <p:cNvPr id="5134" name="Freeform 118"/>
            <p:cNvSpPr/>
            <p:nvPr/>
          </p:nvSpPr>
          <p:spPr>
            <a:xfrm>
              <a:off x="385" y="527"/>
              <a:ext cx="1270" cy="454"/>
            </a:xfrm>
            <a:custGeom>
              <a:avLst/>
              <a:gdLst>
                <a:gd name="txL" fmla="*/ 0 w 1270"/>
                <a:gd name="txT" fmla="*/ 0 h 454"/>
                <a:gd name="txR" fmla="*/ 1270 w 1270"/>
                <a:gd name="txB" fmla="*/ 454 h 454"/>
              </a:gdLst>
              <a:ahLst/>
              <a:cxnLst>
                <a:cxn ang="0">
                  <a:pos x="0" y="91"/>
                </a:cxn>
                <a:cxn ang="0">
                  <a:pos x="363" y="454"/>
                </a:cxn>
                <a:cxn ang="0">
                  <a:pos x="998" y="454"/>
                </a:cxn>
                <a:cxn ang="0">
                  <a:pos x="1270" y="0"/>
                </a:cxn>
                <a:cxn ang="0">
                  <a:pos x="0" y="91"/>
                </a:cxn>
              </a:cxnLst>
              <a:rect l="txL" t="txT" r="txR" b="txB"/>
              <a:pathLst>
                <a:path w="1270" h="454">
                  <a:moveTo>
                    <a:pt x="0" y="91"/>
                  </a:moveTo>
                  <a:lnTo>
                    <a:pt x="363" y="454"/>
                  </a:lnTo>
                  <a:lnTo>
                    <a:pt x="998" y="454"/>
                  </a:lnTo>
                  <a:lnTo>
                    <a:pt x="1270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FF">
                <a:alpha val="52940"/>
              </a:srgbClr>
            </a:solid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17"/>
            <p:cNvSpPr/>
            <p:nvPr/>
          </p:nvSpPr>
          <p:spPr>
            <a:xfrm>
              <a:off x="385" y="1706"/>
              <a:ext cx="1270" cy="454"/>
            </a:xfrm>
            <a:custGeom>
              <a:avLst/>
              <a:gdLst>
                <a:gd name="txL" fmla="*/ 0 w 1270"/>
                <a:gd name="txT" fmla="*/ 0 h 454"/>
                <a:gd name="txR" fmla="*/ 1270 w 1270"/>
                <a:gd name="txB" fmla="*/ 454 h 454"/>
              </a:gdLst>
              <a:ahLst/>
              <a:cxnLst>
                <a:cxn ang="0">
                  <a:pos x="0" y="91"/>
                </a:cxn>
                <a:cxn ang="0">
                  <a:pos x="363" y="454"/>
                </a:cxn>
                <a:cxn ang="0">
                  <a:pos x="998" y="454"/>
                </a:cxn>
                <a:cxn ang="0">
                  <a:pos x="1270" y="0"/>
                </a:cxn>
                <a:cxn ang="0">
                  <a:pos x="0" y="91"/>
                </a:cxn>
              </a:cxnLst>
              <a:rect l="txL" t="txT" r="txR" b="txB"/>
              <a:pathLst>
                <a:path w="1270" h="454">
                  <a:moveTo>
                    <a:pt x="0" y="91"/>
                  </a:moveTo>
                  <a:lnTo>
                    <a:pt x="363" y="454"/>
                  </a:lnTo>
                  <a:lnTo>
                    <a:pt x="998" y="454"/>
                  </a:lnTo>
                  <a:lnTo>
                    <a:pt x="1270" y="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00FF">
                <a:alpha val="52940"/>
              </a:srgbClr>
            </a:solidFill>
            <a:ln w="28575"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6" name="Group 116"/>
            <p:cNvGrpSpPr/>
            <p:nvPr/>
          </p:nvGrpSpPr>
          <p:grpSpPr>
            <a:xfrm>
              <a:off x="204" y="349"/>
              <a:ext cx="1645" cy="2016"/>
              <a:chOff x="204" y="349"/>
              <a:chExt cx="1645" cy="2016"/>
            </a:xfrm>
          </p:grpSpPr>
          <p:grpSp>
            <p:nvGrpSpPr>
              <p:cNvPr id="5137" name="Group 107"/>
              <p:cNvGrpSpPr/>
              <p:nvPr/>
            </p:nvGrpSpPr>
            <p:grpSpPr>
              <a:xfrm>
                <a:off x="385" y="527"/>
                <a:ext cx="1270" cy="1633"/>
                <a:chOff x="431" y="482"/>
                <a:chExt cx="1270" cy="1633"/>
              </a:xfrm>
            </p:grpSpPr>
            <p:grpSp>
              <p:nvGrpSpPr>
                <p:cNvPr id="5146" name="Group 96"/>
                <p:cNvGrpSpPr/>
                <p:nvPr/>
              </p:nvGrpSpPr>
              <p:grpSpPr>
                <a:xfrm>
                  <a:off x="431" y="1661"/>
                  <a:ext cx="1270" cy="454"/>
                  <a:chOff x="431" y="1298"/>
                  <a:chExt cx="1088" cy="499"/>
                </a:xfrm>
              </p:grpSpPr>
              <p:sp>
                <p:nvSpPr>
                  <p:cNvPr id="5156" name="Line 92"/>
                  <p:cNvSpPr/>
                  <p:nvPr/>
                </p:nvSpPr>
                <p:spPr>
                  <a:xfrm flipV="1">
                    <a:off x="431" y="1298"/>
                    <a:ext cx="1088" cy="91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ysDot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7" name="Line 93"/>
                  <p:cNvSpPr/>
                  <p:nvPr/>
                </p:nvSpPr>
                <p:spPr>
                  <a:xfrm>
                    <a:off x="431" y="1389"/>
                    <a:ext cx="317" cy="408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8" name="Line 94"/>
                  <p:cNvSpPr/>
                  <p:nvPr/>
                </p:nvSpPr>
                <p:spPr>
                  <a:xfrm>
                    <a:off x="748" y="1797"/>
                    <a:ext cx="544" cy="0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9" name="Line 95"/>
                  <p:cNvSpPr/>
                  <p:nvPr/>
                </p:nvSpPr>
                <p:spPr>
                  <a:xfrm flipH="1">
                    <a:off x="1292" y="1298"/>
                    <a:ext cx="227" cy="499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5147" name="Line 97"/>
                <p:cNvSpPr/>
                <p:nvPr/>
              </p:nvSpPr>
              <p:spPr>
                <a:xfrm flipV="1">
                  <a:off x="431" y="572"/>
                  <a:ext cx="0" cy="1180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48" name="Line 98"/>
                <p:cNvSpPr/>
                <p:nvPr/>
              </p:nvSpPr>
              <p:spPr>
                <a:xfrm flipV="1">
                  <a:off x="793" y="935"/>
                  <a:ext cx="0" cy="1180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49" name="Line 99"/>
                <p:cNvSpPr/>
                <p:nvPr/>
              </p:nvSpPr>
              <p:spPr>
                <a:xfrm flipV="1">
                  <a:off x="1429" y="935"/>
                  <a:ext cx="0" cy="1180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5150" name="Line 100"/>
                <p:cNvSpPr/>
                <p:nvPr/>
              </p:nvSpPr>
              <p:spPr>
                <a:xfrm flipV="1">
                  <a:off x="1701" y="482"/>
                  <a:ext cx="0" cy="1180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grpSp>
              <p:nvGrpSpPr>
                <p:cNvPr id="5151" name="Group 101"/>
                <p:cNvGrpSpPr/>
                <p:nvPr/>
              </p:nvGrpSpPr>
              <p:grpSpPr>
                <a:xfrm>
                  <a:off x="431" y="482"/>
                  <a:ext cx="1270" cy="454"/>
                  <a:chOff x="431" y="1298"/>
                  <a:chExt cx="1088" cy="499"/>
                </a:xfrm>
              </p:grpSpPr>
              <p:sp>
                <p:nvSpPr>
                  <p:cNvPr id="5152" name="Line 102"/>
                  <p:cNvSpPr/>
                  <p:nvPr/>
                </p:nvSpPr>
                <p:spPr>
                  <a:xfrm flipV="1">
                    <a:off x="431" y="1298"/>
                    <a:ext cx="1088" cy="91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3" name="Line 103"/>
                  <p:cNvSpPr/>
                  <p:nvPr/>
                </p:nvSpPr>
                <p:spPr>
                  <a:xfrm>
                    <a:off x="431" y="1389"/>
                    <a:ext cx="317" cy="408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4" name="Line 104"/>
                  <p:cNvSpPr/>
                  <p:nvPr/>
                </p:nvSpPr>
                <p:spPr>
                  <a:xfrm>
                    <a:off x="748" y="1797"/>
                    <a:ext cx="544" cy="0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155" name="Line 105"/>
                  <p:cNvSpPr/>
                  <p:nvPr/>
                </p:nvSpPr>
                <p:spPr>
                  <a:xfrm flipH="1">
                    <a:off x="1292" y="1298"/>
                    <a:ext cx="227" cy="499"/>
                  </a:xfrm>
                  <a:prstGeom prst="line">
                    <a:avLst/>
                  </a:prstGeom>
                  <a:ln w="28575" cap="flat" cmpd="sng">
                    <a:solidFill>
                      <a:srgbClr val="00008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sp>
            <p:nvSpPr>
              <p:cNvPr id="5138" name="Text Box 108"/>
              <p:cNvSpPr txBox="1"/>
              <p:nvPr/>
            </p:nvSpPr>
            <p:spPr>
              <a:xfrm>
                <a:off x="204" y="384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39" name="Text Box 109"/>
              <p:cNvSpPr txBox="1"/>
              <p:nvPr/>
            </p:nvSpPr>
            <p:spPr>
              <a:xfrm>
                <a:off x="555" y="905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0" name="Text Box 110"/>
              <p:cNvSpPr txBox="1"/>
              <p:nvPr/>
            </p:nvSpPr>
            <p:spPr>
              <a:xfrm>
                <a:off x="1365" y="890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1" name="Text Box 111"/>
              <p:cNvSpPr txBox="1"/>
              <p:nvPr/>
            </p:nvSpPr>
            <p:spPr>
              <a:xfrm>
                <a:off x="1616" y="349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2" name="Text Box 112"/>
              <p:cNvSpPr txBox="1"/>
              <p:nvPr/>
            </p:nvSpPr>
            <p:spPr>
              <a:xfrm>
                <a:off x="204" y="1706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3" name="Text Box 113"/>
              <p:cNvSpPr txBox="1"/>
              <p:nvPr/>
            </p:nvSpPr>
            <p:spPr>
              <a:xfrm>
                <a:off x="612" y="2115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4" name="Text Box 114"/>
              <p:cNvSpPr txBox="1"/>
              <p:nvPr/>
            </p:nvSpPr>
            <p:spPr>
              <a:xfrm>
                <a:off x="1292" y="2115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145" name="Text Box 115"/>
              <p:cNvSpPr txBox="1"/>
              <p:nvPr/>
            </p:nvSpPr>
            <p:spPr>
              <a:xfrm>
                <a:off x="1622" y="1570"/>
                <a:ext cx="227" cy="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en-US" altLang="en-US" sz="20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sp>
        <p:nvSpPr>
          <p:cNvPr id="19576" name="Text Box 120"/>
          <p:cNvSpPr txBox="1"/>
          <p:nvPr/>
        </p:nvSpPr>
        <p:spPr>
          <a:xfrm>
            <a:off x="4402138" y="1347788"/>
            <a:ext cx="3554412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C, D, E, F, G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77" name="Text Box 121"/>
          <p:cNvSpPr txBox="1"/>
          <p:nvPr/>
        </p:nvSpPr>
        <p:spPr>
          <a:xfrm>
            <a:off x="5148263" y="1879600"/>
            <a:ext cx="2736850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AE, BF, CG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DH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78" name="Text Box 122"/>
          <p:cNvSpPr txBox="1"/>
          <p:nvPr/>
        </p:nvSpPr>
        <p:spPr>
          <a:xfrm>
            <a:off x="4932363" y="2455863"/>
            <a:ext cx="4140200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(ABFE), (BCGF), (CDHG), (ADHE)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79" name="Text Box 123"/>
          <p:cNvSpPr txBox="1"/>
          <p:nvPr/>
        </p:nvSpPr>
        <p:spPr>
          <a:xfrm>
            <a:off x="5076825" y="2997200"/>
            <a:ext cx="2808288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(ABCD)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(EFGH)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80" name="Text Box 124"/>
          <p:cNvSpPr txBox="1"/>
          <p:nvPr/>
        </p:nvSpPr>
        <p:spPr>
          <a:xfrm>
            <a:off x="1979613" y="4365625"/>
            <a:ext cx="2952750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E, F, G, I, K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81" name="Text Box 125"/>
          <p:cNvSpPr txBox="1"/>
          <p:nvPr/>
        </p:nvSpPr>
        <p:spPr>
          <a:xfrm>
            <a:off x="2700338" y="4902200"/>
            <a:ext cx="1987550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EI, FK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82" name="Text Box 126"/>
          <p:cNvSpPr txBox="1"/>
          <p:nvPr/>
        </p:nvSpPr>
        <p:spPr>
          <a:xfrm>
            <a:off x="2328863" y="5440363"/>
            <a:ext cx="2808287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(EIKF), (FKLG), (GLIE)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583" name="Text Box 127"/>
          <p:cNvSpPr txBox="1"/>
          <p:nvPr/>
        </p:nvSpPr>
        <p:spPr>
          <a:xfrm>
            <a:off x="2406650" y="5999163"/>
            <a:ext cx="20161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(EFG)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(IKL)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9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95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95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95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9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9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9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9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9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9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9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9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9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9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9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9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1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1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1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1" dur="80"/>
                                        <p:tgtEl>
                                          <p:spTgt spid="1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2" dur="80"/>
                                        <p:tgtEl>
                                          <p:spTgt spid="1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80"/>
                                        <p:tgtEl>
                                          <p:spTgt spid="1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8" dur="80"/>
                                        <p:tgtEl>
                                          <p:spTgt spid="19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9" dur="80"/>
                                        <p:tgtEl>
                                          <p:spTgt spid="19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80"/>
                                        <p:tgtEl>
                                          <p:spTgt spid="19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5" dur="80"/>
                                        <p:tgtEl>
                                          <p:spTgt spid="1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6" dur="80"/>
                                        <p:tgtEl>
                                          <p:spTgt spid="1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80"/>
                                        <p:tgtEl>
                                          <p:spTgt spid="1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2" dur="80"/>
                                        <p:tgtEl>
                                          <p:spTgt spid="19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3" dur="80"/>
                                        <p:tgtEl>
                                          <p:spTgt spid="19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80"/>
                                        <p:tgtEl>
                                          <p:spTgt spid="19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9" dur="80"/>
                                        <p:tgtEl>
                                          <p:spTgt spid="1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0" dur="80"/>
                                        <p:tgtEl>
                                          <p:spTgt spid="1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80"/>
                                        <p:tgtEl>
                                          <p:spTgt spid="1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6" dur="80"/>
                                        <p:tgtEl>
                                          <p:spTgt spid="195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7" dur="80"/>
                                        <p:tgtEl>
                                          <p:spTgt spid="195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80"/>
                                        <p:tgtEl>
                                          <p:spTgt spid="195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1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1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19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0" dur="80"/>
                                        <p:tgtEl>
                                          <p:spTgt spid="19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1" dur="80"/>
                                        <p:tgtEl>
                                          <p:spTgt spid="19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80"/>
                                        <p:tgtEl>
                                          <p:spTgt spid="19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6" grpId="0"/>
      <p:bldP spid="19577" grpId="0"/>
      <p:bldP spid="19578" grpId="0"/>
      <p:bldP spid="19579" grpId="0"/>
      <p:bldP spid="19580" grpId="0"/>
      <p:bldP spid="19581" grpId="0"/>
      <p:bldP spid="19582" grpId="0"/>
      <p:bldP spid="195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PPT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993775"/>
            <a:ext cx="4321175" cy="337185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29702" name="Line 6"/>
          <p:cNvSpPr/>
          <p:nvPr/>
        </p:nvSpPr>
        <p:spPr>
          <a:xfrm flipV="1">
            <a:off x="5124450" y="3290888"/>
            <a:ext cx="9493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3" name="Line 7"/>
          <p:cNvSpPr/>
          <p:nvPr/>
        </p:nvSpPr>
        <p:spPr>
          <a:xfrm>
            <a:off x="6072188" y="3290888"/>
            <a:ext cx="6318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04" name="Line 8"/>
          <p:cNvSpPr/>
          <p:nvPr/>
        </p:nvSpPr>
        <p:spPr>
          <a:xfrm>
            <a:off x="5122863" y="3932238"/>
            <a:ext cx="1581150" cy="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07" name="Line 11"/>
          <p:cNvSpPr/>
          <p:nvPr/>
        </p:nvSpPr>
        <p:spPr>
          <a:xfrm flipV="1">
            <a:off x="5122863" y="1376363"/>
            <a:ext cx="9493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08" name="Line 12"/>
          <p:cNvSpPr/>
          <p:nvPr/>
        </p:nvSpPr>
        <p:spPr>
          <a:xfrm>
            <a:off x="6072188" y="1376363"/>
            <a:ext cx="6318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09" name="Line 13"/>
          <p:cNvSpPr/>
          <p:nvPr/>
        </p:nvSpPr>
        <p:spPr>
          <a:xfrm>
            <a:off x="5122863" y="2014538"/>
            <a:ext cx="1581150" cy="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0" name="Line 14"/>
          <p:cNvSpPr/>
          <p:nvPr/>
        </p:nvSpPr>
        <p:spPr>
          <a:xfrm>
            <a:off x="5122863" y="2016125"/>
            <a:ext cx="0" cy="19161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1" name="Line 15"/>
          <p:cNvSpPr/>
          <p:nvPr/>
        </p:nvSpPr>
        <p:spPr>
          <a:xfrm>
            <a:off x="6072188" y="1368425"/>
            <a:ext cx="0" cy="19161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9712" name="Line 16"/>
          <p:cNvSpPr/>
          <p:nvPr/>
        </p:nvSpPr>
        <p:spPr>
          <a:xfrm>
            <a:off x="6704013" y="2016125"/>
            <a:ext cx="0" cy="19161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14" name="Text Box 18"/>
          <p:cNvSpPr txBox="1"/>
          <p:nvPr/>
        </p:nvSpPr>
        <p:spPr>
          <a:xfrm>
            <a:off x="4865688" y="3859213"/>
            <a:ext cx="315912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15" name="Text Box 19"/>
          <p:cNvSpPr txBox="1"/>
          <p:nvPr/>
        </p:nvSpPr>
        <p:spPr>
          <a:xfrm>
            <a:off x="6635750" y="3851275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16" name="Text Box 20"/>
          <p:cNvSpPr txBox="1"/>
          <p:nvPr/>
        </p:nvSpPr>
        <p:spPr>
          <a:xfrm>
            <a:off x="5778500" y="2971800"/>
            <a:ext cx="315913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17" name="Text Box 21"/>
          <p:cNvSpPr txBox="1"/>
          <p:nvPr/>
        </p:nvSpPr>
        <p:spPr>
          <a:xfrm>
            <a:off x="4859338" y="1704975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18" name="Text Box 22"/>
          <p:cNvSpPr txBox="1"/>
          <p:nvPr/>
        </p:nvSpPr>
        <p:spPr>
          <a:xfrm>
            <a:off x="6659563" y="1804988"/>
            <a:ext cx="315912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19" name="Text Box 23"/>
          <p:cNvSpPr txBox="1"/>
          <p:nvPr/>
        </p:nvSpPr>
        <p:spPr>
          <a:xfrm>
            <a:off x="5905500" y="1023938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45"/>
          <p:cNvGrpSpPr/>
          <p:nvPr/>
        </p:nvGrpSpPr>
        <p:grpSpPr>
          <a:xfrm>
            <a:off x="57150" y="981075"/>
            <a:ext cx="2116138" cy="3232150"/>
            <a:chOff x="2740" y="928"/>
            <a:chExt cx="1333" cy="2036"/>
          </a:xfrm>
        </p:grpSpPr>
        <p:grpSp>
          <p:nvGrpSpPr>
            <p:cNvPr id="6204" name="Group 46"/>
            <p:cNvGrpSpPr/>
            <p:nvPr/>
          </p:nvGrpSpPr>
          <p:grpSpPr>
            <a:xfrm>
              <a:off x="2906" y="1150"/>
              <a:ext cx="996" cy="1610"/>
              <a:chOff x="2925" y="1162"/>
              <a:chExt cx="1134" cy="1814"/>
            </a:xfrm>
          </p:grpSpPr>
          <p:grpSp>
            <p:nvGrpSpPr>
              <p:cNvPr id="6211" name="Group 47"/>
              <p:cNvGrpSpPr/>
              <p:nvPr/>
            </p:nvGrpSpPr>
            <p:grpSpPr>
              <a:xfrm>
                <a:off x="2925" y="2523"/>
                <a:ext cx="1134" cy="453"/>
                <a:chOff x="2925" y="2523"/>
                <a:chExt cx="1134" cy="453"/>
              </a:xfrm>
            </p:grpSpPr>
            <p:sp>
              <p:nvSpPr>
                <p:cNvPr id="6219" name="Line 48"/>
                <p:cNvSpPr/>
                <p:nvPr/>
              </p:nvSpPr>
              <p:spPr>
                <a:xfrm flipV="1">
                  <a:off x="2925" y="2523"/>
                  <a:ext cx="681" cy="453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6220" name="Line 49"/>
                <p:cNvSpPr/>
                <p:nvPr/>
              </p:nvSpPr>
              <p:spPr>
                <a:xfrm>
                  <a:off x="3606" y="2523"/>
                  <a:ext cx="453" cy="453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6221" name="Line 50"/>
                <p:cNvSpPr/>
                <p:nvPr/>
              </p:nvSpPr>
              <p:spPr>
                <a:xfrm>
                  <a:off x="2925" y="2976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212" name="Group 51"/>
              <p:cNvGrpSpPr/>
              <p:nvPr/>
            </p:nvGrpSpPr>
            <p:grpSpPr>
              <a:xfrm>
                <a:off x="2925" y="1162"/>
                <a:ext cx="1134" cy="453"/>
                <a:chOff x="2925" y="2523"/>
                <a:chExt cx="1134" cy="453"/>
              </a:xfrm>
            </p:grpSpPr>
            <p:sp>
              <p:nvSpPr>
                <p:cNvPr id="6216" name="Line 52"/>
                <p:cNvSpPr/>
                <p:nvPr/>
              </p:nvSpPr>
              <p:spPr>
                <a:xfrm flipV="1">
                  <a:off x="2925" y="2523"/>
                  <a:ext cx="681" cy="453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217" name="Line 53"/>
                <p:cNvSpPr/>
                <p:nvPr/>
              </p:nvSpPr>
              <p:spPr>
                <a:xfrm>
                  <a:off x="3606" y="2523"/>
                  <a:ext cx="453" cy="453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218" name="Line 54"/>
                <p:cNvSpPr/>
                <p:nvPr/>
              </p:nvSpPr>
              <p:spPr>
                <a:xfrm>
                  <a:off x="2925" y="2976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6213" name="Line 55"/>
              <p:cNvSpPr/>
              <p:nvPr/>
            </p:nvSpPr>
            <p:spPr>
              <a:xfrm>
                <a:off x="2925" y="1616"/>
                <a:ext cx="0" cy="1360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214" name="Line 56"/>
              <p:cNvSpPr/>
              <p:nvPr/>
            </p:nvSpPr>
            <p:spPr>
              <a:xfrm>
                <a:off x="3606" y="1162"/>
                <a:ext cx="0" cy="1360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6215" name="Line 57"/>
              <p:cNvSpPr/>
              <p:nvPr/>
            </p:nvSpPr>
            <p:spPr>
              <a:xfrm>
                <a:off x="4059" y="1616"/>
                <a:ext cx="0" cy="1360"/>
              </a:xfrm>
              <a:prstGeom prst="line">
                <a:avLst/>
              </a:prstGeom>
              <a:ln w="2857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6205" name="Text Box 58"/>
            <p:cNvSpPr txBox="1"/>
            <p:nvPr/>
          </p:nvSpPr>
          <p:spPr>
            <a:xfrm>
              <a:off x="2744" y="2714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06" name="Text Box 59"/>
            <p:cNvSpPr txBox="1"/>
            <p:nvPr/>
          </p:nvSpPr>
          <p:spPr>
            <a:xfrm>
              <a:off x="3859" y="2709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07" name="Text Box 60"/>
            <p:cNvSpPr txBox="1"/>
            <p:nvPr/>
          </p:nvSpPr>
          <p:spPr>
            <a:xfrm>
              <a:off x="3319" y="2155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08" name="Text Box 61"/>
            <p:cNvSpPr txBox="1"/>
            <p:nvPr/>
          </p:nvSpPr>
          <p:spPr>
            <a:xfrm>
              <a:off x="2740" y="1357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09" name="Text Box 62"/>
            <p:cNvSpPr txBox="1"/>
            <p:nvPr/>
          </p:nvSpPr>
          <p:spPr>
            <a:xfrm>
              <a:off x="3874" y="1420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10" name="Text Box 63"/>
            <p:cNvSpPr txBox="1"/>
            <p:nvPr/>
          </p:nvSpPr>
          <p:spPr>
            <a:xfrm>
              <a:off x="3399" y="928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763" name="Line 67"/>
          <p:cNvSpPr/>
          <p:nvPr/>
        </p:nvSpPr>
        <p:spPr>
          <a:xfrm rot="-10800000" flipV="1">
            <a:off x="7680325" y="3300413"/>
            <a:ext cx="949325" cy="638175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64" name="Line 68"/>
          <p:cNvSpPr/>
          <p:nvPr/>
        </p:nvSpPr>
        <p:spPr>
          <a:xfrm rot="10800000">
            <a:off x="7048500" y="3300413"/>
            <a:ext cx="631825" cy="638175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65" name="Line 69"/>
          <p:cNvSpPr/>
          <p:nvPr/>
        </p:nvSpPr>
        <p:spPr>
          <a:xfrm rot="10800000">
            <a:off x="7048500" y="3300413"/>
            <a:ext cx="1581150" cy="0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67" name="Line 71"/>
          <p:cNvSpPr/>
          <p:nvPr/>
        </p:nvSpPr>
        <p:spPr>
          <a:xfrm rot="-10800000" flipV="1">
            <a:off x="7691438" y="1373188"/>
            <a:ext cx="949325" cy="638175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68" name="Line 72"/>
          <p:cNvSpPr/>
          <p:nvPr/>
        </p:nvSpPr>
        <p:spPr>
          <a:xfrm rot="10800000">
            <a:off x="7059613" y="1373188"/>
            <a:ext cx="631825" cy="638175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69" name="Line 73"/>
          <p:cNvSpPr/>
          <p:nvPr/>
        </p:nvSpPr>
        <p:spPr>
          <a:xfrm rot="10800000">
            <a:off x="7059613" y="1373188"/>
            <a:ext cx="1581150" cy="0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70" name="Line 74"/>
          <p:cNvSpPr/>
          <p:nvPr/>
        </p:nvSpPr>
        <p:spPr>
          <a:xfrm>
            <a:off x="7059613" y="1373188"/>
            <a:ext cx="0" cy="1916112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71" name="Line 75"/>
          <p:cNvSpPr/>
          <p:nvPr/>
        </p:nvSpPr>
        <p:spPr>
          <a:xfrm>
            <a:off x="7685088" y="2009775"/>
            <a:ext cx="0" cy="1916113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72" name="Line 76"/>
          <p:cNvSpPr/>
          <p:nvPr/>
        </p:nvSpPr>
        <p:spPr>
          <a:xfrm>
            <a:off x="8642350" y="1373188"/>
            <a:ext cx="0" cy="1916112"/>
          </a:xfrm>
          <a:prstGeom prst="line">
            <a:avLst/>
          </a:prstGeom>
          <a:ln w="28575" cap="flat" cmpd="sng">
            <a:solidFill>
              <a:srgbClr val="CC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73" name="Text Box 77"/>
          <p:cNvSpPr txBox="1"/>
          <p:nvPr/>
        </p:nvSpPr>
        <p:spPr>
          <a:xfrm>
            <a:off x="6765925" y="3124200"/>
            <a:ext cx="315913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74" name="Text Box 78"/>
          <p:cNvSpPr txBox="1"/>
          <p:nvPr/>
        </p:nvSpPr>
        <p:spPr>
          <a:xfrm>
            <a:off x="8575675" y="3195638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75" name="Text Box 79"/>
          <p:cNvSpPr txBox="1"/>
          <p:nvPr/>
        </p:nvSpPr>
        <p:spPr>
          <a:xfrm>
            <a:off x="7618413" y="3827463"/>
            <a:ext cx="315912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76" name="Text Box 80"/>
          <p:cNvSpPr txBox="1"/>
          <p:nvPr/>
        </p:nvSpPr>
        <p:spPr>
          <a:xfrm>
            <a:off x="6792913" y="1052513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77" name="Text Box 81"/>
          <p:cNvSpPr txBox="1"/>
          <p:nvPr/>
        </p:nvSpPr>
        <p:spPr>
          <a:xfrm>
            <a:off x="8564563" y="1063625"/>
            <a:ext cx="315912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78" name="Text Box 82"/>
          <p:cNvSpPr txBox="1"/>
          <p:nvPr/>
        </p:nvSpPr>
        <p:spPr>
          <a:xfrm>
            <a:off x="7640638" y="1916113"/>
            <a:ext cx="314325" cy="3968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000" b="1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85"/>
          <p:cNvGrpSpPr/>
          <p:nvPr/>
        </p:nvGrpSpPr>
        <p:grpSpPr>
          <a:xfrm>
            <a:off x="2073275" y="1114425"/>
            <a:ext cx="2259013" cy="3205163"/>
            <a:chOff x="4105" y="981"/>
            <a:chExt cx="1423" cy="2019"/>
          </a:xfrm>
        </p:grpSpPr>
        <p:grpSp>
          <p:nvGrpSpPr>
            <p:cNvPr id="6186" name="Group 86"/>
            <p:cNvGrpSpPr/>
            <p:nvPr/>
          </p:nvGrpSpPr>
          <p:grpSpPr>
            <a:xfrm>
              <a:off x="4325" y="1155"/>
              <a:ext cx="1004" cy="1615"/>
              <a:chOff x="4325" y="1155"/>
              <a:chExt cx="1004" cy="1615"/>
            </a:xfrm>
          </p:grpSpPr>
          <p:grpSp>
            <p:nvGrpSpPr>
              <p:cNvPr id="6193" name="Group 87"/>
              <p:cNvGrpSpPr/>
              <p:nvPr/>
            </p:nvGrpSpPr>
            <p:grpSpPr>
              <a:xfrm rot="10800000">
                <a:off x="4325" y="2362"/>
                <a:ext cx="996" cy="402"/>
                <a:chOff x="2925" y="2523"/>
                <a:chExt cx="1134" cy="453"/>
              </a:xfrm>
            </p:grpSpPr>
            <p:sp>
              <p:nvSpPr>
                <p:cNvPr id="6201" name="Line 88"/>
                <p:cNvSpPr/>
                <p:nvPr/>
              </p:nvSpPr>
              <p:spPr>
                <a:xfrm flipV="1">
                  <a:off x="2925" y="2523"/>
                  <a:ext cx="681" cy="453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202" name="Line 89"/>
                <p:cNvSpPr/>
                <p:nvPr/>
              </p:nvSpPr>
              <p:spPr>
                <a:xfrm>
                  <a:off x="3606" y="2523"/>
                  <a:ext cx="453" cy="453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203" name="Line 90"/>
                <p:cNvSpPr/>
                <p:nvPr/>
              </p:nvSpPr>
              <p:spPr>
                <a:xfrm>
                  <a:off x="2925" y="2976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194" name="Group 91"/>
              <p:cNvGrpSpPr/>
              <p:nvPr/>
            </p:nvGrpSpPr>
            <p:grpSpPr>
              <a:xfrm rot="10800000">
                <a:off x="4332" y="1155"/>
                <a:ext cx="996" cy="402"/>
                <a:chOff x="2925" y="2523"/>
                <a:chExt cx="1134" cy="453"/>
              </a:xfrm>
            </p:grpSpPr>
            <p:sp>
              <p:nvSpPr>
                <p:cNvPr id="6198" name="Line 92"/>
                <p:cNvSpPr/>
                <p:nvPr/>
              </p:nvSpPr>
              <p:spPr>
                <a:xfrm flipV="1">
                  <a:off x="2925" y="2523"/>
                  <a:ext cx="681" cy="453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199" name="Line 93"/>
                <p:cNvSpPr/>
                <p:nvPr/>
              </p:nvSpPr>
              <p:spPr>
                <a:xfrm>
                  <a:off x="3606" y="2523"/>
                  <a:ext cx="453" cy="453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200" name="Line 94"/>
                <p:cNvSpPr/>
                <p:nvPr/>
              </p:nvSpPr>
              <p:spPr>
                <a:xfrm>
                  <a:off x="2925" y="2976"/>
                  <a:ext cx="1134" cy="0"/>
                </a:xfrm>
                <a:prstGeom prst="line">
                  <a:avLst/>
                </a:prstGeom>
                <a:ln w="28575" cap="flat" cmpd="sng">
                  <a:solidFill>
                    <a:srgbClr val="CC33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6195" name="Line 95"/>
              <p:cNvSpPr/>
              <p:nvPr/>
            </p:nvSpPr>
            <p:spPr>
              <a:xfrm>
                <a:off x="4332" y="1162"/>
                <a:ext cx="0" cy="1207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96" name="Line 96"/>
              <p:cNvSpPr/>
              <p:nvPr/>
            </p:nvSpPr>
            <p:spPr>
              <a:xfrm>
                <a:off x="4726" y="1563"/>
                <a:ext cx="0" cy="1207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197" name="Line 97"/>
              <p:cNvSpPr/>
              <p:nvPr/>
            </p:nvSpPr>
            <p:spPr>
              <a:xfrm>
                <a:off x="5329" y="1162"/>
                <a:ext cx="0" cy="1207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6187" name="Text Box 98"/>
            <p:cNvSpPr txBox="1"/>
            <p:nvPr/>
          </p:nvSpPr>
          <p:spPr>
            <a:xfrm>
              <a:off x="4105" y="2251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88" name="Text Box 99"/>
            <p:cNvSpPr txBox="1"/>
            <p:nvPr/>
          </p:nvSpPr>
          <p:spPr>
            <a:xfrm>
              <a:off x="5329" y="2296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89" name="Text Box 100"/>
            <p:cNvSpPr txBox="1"/>
            <p:nvPr/>
          </p:nvSpPr>
          <p:spPr>
            <a:xfrm>
              <a:off x="4558" y="2750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90" name="Text Box 101"/>
            <p:cNvSpPr txBox="1"/>
            <p:nvPr/>
          </p:nvSpPr>
          <p:spPr>
            <a:xfrm>
              <a:off x="4150" y="981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91" name="Text Box 102"/>
            <p:cNvSpPr txBox="1"/>
            <p:nvPr/>
          </p:nvSpPr>
          <p:spPr>
            <a:xfrm>
              <a:off x="5329" y="981"/>
              <a:ext cx="199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92" name="Text Box 103"/>
            <p:cNvSpPr txBox="1"/>
            <p:nvPr/>
          </p:nvSpPr>
          <p:spPr>
            <a:xfrm>
              <a:off x="4705" y="1497"/>
              <a:ext cx="198" cy="250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50000"/>
                </a:spcBef>
                <a:buNone/>
              </a:pPr>
              <a:r>
                <a:rPr lang="en-US" altLang="en-US" sz="20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altLang="en-US" sz="20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9800" name="Picture 104" descr="Ve hin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75" y="260350"/>
            <a:ext cx="4824413" cy="528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802" name="Text Box 106"/>
          <p:cNvSpPr txBox="1"/>
          <p:nvPr/>
        </p:nvSpPr>
        <p:spPr>
          <a:xfrm>
            <a:off x="2916238" y="4437063"/>
            <a:ext cx="6084887" cy="16319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mặt đáy.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các mặt bên bằng cách vẽ các đường song song từ các đỉnh của đáy.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đáy thứ hai v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xóa bớt nét liền để rõ hình.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803" name="Line 107"/>
          <p:cNvSpPr/>
          <p:nvPr/>
        </p:nvSpPr>
        <p:spPr>
          <a:xfrm flipV="1">
            <a:off x="5124450" y="3290888"/>
            <a:ext cx="9493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804" name="Line 108"/>
          <p:cNvSpPr/>
          <p:nvPr/>
        </p:nvSpPr>
        <p:spPr>
          <a:xfrm>
            <a:off x="6072188" y="3290888"/>
            <a:ext cx="631825" cy="6381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805" name="Line 109"/>
          <p:cNvSpPr/>
          <p:nvPr/>
        </p:nvSpPr>
        <p:spPr>
          <a:xfrm>
            <a:off x="6072188" y="1379538"/>
            <a:ext cx="0" cy="1916112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806" name="Line 110"/>
          <p:cNvSpPr/>
          <p:nvPr/>
        </p:nvSpPr>
        <p:spPr>
          <a:xfrm rot="10800000">
            <a:off x="7059613" y="3297238"/>
            <a:ext cx="1581150" cy="0"/>
          </a:xfrm>
          <a:prstGeom prst="line">
            <a:avLst/>
          </a:prstGeom>
          <a:ln w="28575" cap="flat" cmpd="sng">
            <a:solidFill>
              <a:srgbClr val="CC33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6185" name="WordArt 113"/>
          <p:cNvSpPr>
            <a:spLocks noTextEdit="1"/>
          </p:cNvSpPr>
          <p:nvPr/>
        </p:nvSpPr>
        <p:spPr>
          <a:xfrm>
            <a:off x="250825" y="4870450"/>
            <a:ext cx="2376488" cy="1366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i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Ba bước vẽ hình</a:t>
            </a:r>
          </a:p>
          <a:p>
            <a:pPr algn="ctr" eaLnBrk="0" hangingPunct="0"/>
            <a:r>
              <a:rPr lang="en-US" sz="3600" i="1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lăng trụ đứng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500"/>
                                        <p:tgtEl>
                                          <p:spTgt spid="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29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29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29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29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29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1" dur="500"/>
                                        <p:tgtEl>
                                          <p:spTgt spid="29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9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9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6" dur="500"/>
                                        <p:tgtEl>
                                          <p:spTgt spid="29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0" dur="500"/>
                                        <p:tgtEl>
                                          <p:spTgt spid="29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4" dur="500"/>
                                        <p:tgtEl>
                                          <p:spTgt spid="2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29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29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7" dur="500"/>
                                        <p:tgtEl>
                                          <p:spTgt spid="29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00"/>
                            </p:stCondLst>
                            <p:childTnLst>
                              <p:par>
                                <p:cTn id="1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9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29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9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2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29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8" dur="80"/>
                                        <p:tgtEl>
                                          <p:spTgt spid="29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9" dur="80"/>
                                        <p:tgtEl>
                                          <p:spTgt spid="29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80"/>
                                        <p:tgtEl>
                                          <p:spTgt spid="29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5" dur="80"/>
                                        <p:tgtEl>
                                          <p:spTgt spid="29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6" dur="80"/>
                                        <p:tgtEl>
                                          <p:spTgt spid="29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80"/>
                                        <p:tgtEl>
                                          <p:spTgt spid="298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2" dur="80"/>
                                        <p:tgtEl>
                                          <p:spTgt spid="29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3" dur="80"/>
                                        <p:tgtEl>
                                          <p:spTgt spid="29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80"/>
                                        <p:tgtEl>
                                          <p:spTgt spid="298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4" grpId="0"/>
      <p:bldP spid="29715" grpId="0"/>
      <p:bldP spid="29716" grpId="0"/>
      <p:bldP spid="29717" grpId="0"/>
      <p:bldP spid="29718" grpId="0"/>
      <p:bldP spid="29719" grpId="0"/>
      <p:bldP spid="29773" grpId="0"/>
      <p:bldP spid="29774" grpId="0"/>
      <p:bldP spid="29775" grpId="0"/>
      <p:bldP spid="29776" grpId="0"/>
      <p:bldP spid="29777" grpId="0"/>
      <p:bldP spid="297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rc 64"/>
          <p:cNvSpPr/>
          <p:nvPr/>
        </p:nvSpPr>
        <p:spPr>
          <a:xfrm flipH="1">
            <a:off x="2070100" y="4346575"/>
            <a:ext cx="500063" cy="454025"/>
          </a:xfrm>
          <a:custGeom>
            <a:avLst/>
            <a:gdLst>
              <a:gd name="txL" fmla="*/ 0 w 23111"/>
              <a:gd name="txT" fmla="*/ 0 h 21600"/>
              <a:gd name="txR" fmla="*/ 23111 w 23111"/>
              <a:gd name="txB" fmla="*/ 21600 h 21600"/>
            </a:gdLst>
            <a:ahLst/>
            <a:cxnLst>
              <a:cxn ang="0">
                <a:pos x="0" y="101630"/>
              </a:cxn>
              <a:cxn ang="0">
                <a:pos x="10820086" y="5900160"/>
              </a:cxn>
              <a:cxn ang="0">
                <a:pos x="1473359" y="9543458"/>
              </a:cxn>
            </a:cxnLst>
            <a:rect l="txL" t="txT" r="txR" b="txB"/>
            <a:pathLst>
              <a:path w="23111" h="21600" fill="none">
                <a:moveTo>
                  <a:pt x="0" y="230"/>
                </a:moveTo>
                <a:cubicBezTo>
                  <a:pt x="1042" y="77"/>
                  <a:pt x="2093" y="-1"/>
                  <a:pt x="3147" y="0"/>
                </a:cubicBezTo>
                <a:cubicBezTo>
                  <a:pt x="11891" y="0"/>
                  <a:pt x="19772" y="5272"/>
                  <a:pt x="23111" y="13353"/>
                </a:cubicBezTo>
              </a:path>
              <a:path w="23111" h="21600" stroke="0">
                <a:moveTo>
                  <a:pt x="0" y="230"/>
                </a:moveTo>
                <a:cubicBezTo>
                  <a:pt x="1042" y="77"/>
                  <a:pt x="2093" y="-1"/>
                  <a:pt x="3147" y="0"/>
                </a:cubicBezTo>
                <a:cubicBezTo>
                  <a:pt x="11891" y="0"/>
                  <a:pt x="19772" y="5272"/>
                  <a:pt x="23111" y="13353"/>
                </a:cubicBezTo>
                <a:lnTo>
                  <a:pt x="3147" y="21600"/>
                </a:lnTo>
                <a:lnTo>
                  <a:pt x="0" y="23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28575" cap="flat" cmpd="sng">
            <a:solidFill>
              <a:srgbClr val="FFCC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/>
          <p:nvPr/>
        </p:nvSpPr>
        <p:spPr>
          <a:xfrm flipV="1">
            <a:off x="4022725" y="1663700"/>
            <a:ext cx="1546225" cy="46196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4" name="Line 6"/>
          <p:cNvSpPr/>
          <p:nvPr/>
        </p:nvSpPr>
        <p:spPr>
          <a:xfrm>
            <a:off x="5573713" y="1069975"/>
            <a:ext cx="0" cy="60325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75" name="Line 7"/>
          <p:cNvSpPr/>
          <p:nvPr/>
        </p:nvSpPr>
        <p:spPr>
          <a:xfrm flipV="1">
            <a:off x="3159125" y="1517650"/>
            <a:ext cx="1546225" cy="461963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76" name="Line 8"/>
          <p:cNvSpPr/>
          <p:nvPr/>
        </p:nvSpPr>
        <p:spPr>
          <a:xfrm>
            <a:off x="4692650" y="903288"/>
            <a:ext cx="0" cy="603250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77" name="Line 9"/>
          <p:cNvSpPr/>
          <p:nvPr/>
        </p:nvSpPr>
        <p:spPr>
          <a:xfrm>
            <a:off x="4681538" y="1517650"/>
            <a:ext cx="865187" cy="144463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78" name="Text Box 10"/>
          <p:cNvSpPr txBox="1"/>
          <p:nvPr/>
        </p:nvSpPr>
        <p:spPr>
          <a:xfrm>
            <a:off x="2903538" y="1916113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79" name="Text Box 11"/>
          <p:cNvSpPr txBox="1"/>
          <p:nvPr/>
        </p:nvSpPr>
        <p:spPr>
          <a:xfrm>
            <a:off x="5484813" y="1601788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0" name="Text Box 12"/>
          <p:cNvSpPr txBox="1"/>
          <p:nvPr/>
        </p:nvSpPr>
        <p:spPr>
          <a:xfrm>
            <a:off x="4549775" y="593725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1" name="Text Box 13"/>
          <p:cNvSpPr txBox="1"/>
          <p:nvPr/>
        </p:nvSpPr>
        <p:spPr>
          <a:xfrm>
            <a:off x="4659313" y="1241425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2" name="Text Box 14"/>
          <p:cNvSpPr txBox="1"/>
          <p:nvPr/>
        </p:nvSpPr>
        <p:spPr>
          <a:xfrm>
            <a:off x="395288" y="404813"/>
            <a:ext cx="17272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20          Trang 108</a:t>
            </a:r>
            <a:endParaRPr lang="en-US" alt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3" name="Text Box 15"/>
          <p:cNvSpPr txBox="1"/>
          <p:nvPr/>
        </p:nvSpPr>
        <p:spPr>
          <a:xfrm>
            <a:off x="8050213" y="654050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4" name="Text Box 16"/>
          <p:cNvSpPr txBox="1"/>
          <p:nvPr/>
        </p:nvSpPr>
        <p:spPr>
          <a:xfrm>
            <a:off x="8039100" y="2536825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5" name="Line 17"/>
          <p:cNvSpPr/>
          <p:nvPr/>
        </p:nvSpPr>
        <p:spPr>
          <a:xfrm>
            <a:off x="6626225" y="1363663"/>
            <a:ext cx="0" cy="1749425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86" name="Line 18"/>
          <p:cNvSpPr/>
          <p:nvPr/>
        </p:nvSpPr>
        <p:spPr>
          <a:xfrm flipH="1">
            <a:off x="6626225" y="3119438"/>
            <a:ext cx="936625" cy="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87" name="Text Box 19"/>
          <p:cNvSpPr txBox="1"/>
          <p:nvPr/>
        </p:nvSpPr>
        <p:spPr>
          <a:xfrm>
            <a:off x="6337300" y="2990850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88" name="Line 20"/>
          <p:cNvSpPr/>
          <p:nvPr/>
        </p:nvSpPr>
        <p:spPr>
          <a:xfrm>
            <a:off x="7119938" y="881063"/>
            <a:ext cx="0" cy="1749425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89" name="Line 21"/>
          <p:cNvSpPr/>
          <p:nvPr/>
        </p:nvSpPr>
        <p:spPr>
          <a:xfrm flipH="1">
            <a:off x="7129463" y="2647950"/>
            <a:ext cx="936625" cy="0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90" name="Text Box 22"/>
          <p:cNvSpPr txBox="1"/>
          <p:nvPr/>
        </p:nvSpPr>
        <p:spPr>
          <a:xfrm>
            <a:off x="7080250" y="2332038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91" name="Line 23"/>
          <p:cNvSpPr/>
          <p:nvPr/>
        </p:nvSpPr>
        <p:spPr>
          <a:xfrm flipH="1">
            <a:off x="6648450" y="2665413"/>
            <a:ext cx="460375" cy="422275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792" name="Text Box 24"/>
          <p:cNvSpPr txBox="1"/>
          <p:nvPr/>
        </p:nvSpPr>
        <p:spPr>
          <a:xfrm>
            <a:off x="4837113" y="4913313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93" name="Line 25"/>
          <p:cNvSpPr/>
          <p:nvPr/>
        </p:nvSpPr>
        <p:spPr>
          <a:xfrm flipV="1">
            <a:off x="3181350" y="3402013"/>
            <a:ext cx="1728788" cy="6223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94" name="Line 26"/>
          <p:cNvSpPr/>
          <p:nvPr/>
        </p:nvSpPr>
        <p:spPr>
          <a:xfrm>
            <a:off x="4897438" y="3390900"/>
            <a:ext cx="288925" cy="6477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95" name="Text Box 27"/>
          <p:cNvSpPr txBox="1"/>
          <p:nvPr/>
        </p:nvSpPr>
        <p:spPr>
          <a:xfrm>
            <a:off x="4765675" y="3113088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96" name="Line 28"/>
          <p:cNvSpPr/>
          <p:nvPr/>
        </p:nvSpPr>
        <p:spPr>
          <a:xfrm flipH="1">
            <a:off x="2881313" y="4038600"/>
            <a:ext cx="287337" cy="935038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97" name="Line 29"/>
          <p:cNvSpPr/>
          <p:nvPr/>
        </p:nvSpPr>
        <p:spPr>
          <a:xfrm>
            <a:off x="2881313" y="4946650"/>
            <a:ext cx="288925" cy="6477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798" name="Text Box 30"/>
          <p:cNvSpPr txBox="1"/>
          <p:nvPr/>
        </p:nvSpPr>
        <p:spPr>
          <a:xfrm>
            <a:off x="2593975" y="4786313"/>
            <a:ext cx="360363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799" name="Line 31"/>
          <p:cNvSpPr/>
          <p:nvPr/>
        </p:nvSpPr>
        <p:spPr>
          <a:xfrm flipV="1">
            <a:off x="2881313" y="4337050"/>
            <a:ext cx="1728787" cy="6223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800" name="Line 32"/>
          <p:cNvSpPr/>
          <p:nvPr/>
        </p:nvSpPr>
        <p:spPr>
          <a:xfrm flipH="1">
            <a:off x="4621213" y="3402013"/>
            <a:ext cx="287337" cy="935037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801" name="Text Box 33"/>
          <p:cNvSpPr txBox="1"/>
          <p:nvPr/>
        </p:nvSpPr>
        <p:spPr>
          <a:xfrm>
            <a:off x="4621213" y="4121150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02" name="Line 34"/>
          <p:cNvSpPr/>
          <p:nvPr/>
        </p:nvSpPr>
        <p:spPr>
          <a:xfrm>
            <a:off x="4610100" y="4327525"/>
            <a:ext cx="288925" cy="647700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803" name="Line 35"/>
          <p:cNvSpPr/>
          <p:nvPr/>
        </p:nvSpPr>
        <p:spPr>
          <a:xfrm>
            <a:off x="6011863" y="4632325"/>
            <a:ext cx="1477962" cy="9636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04" name="Line 36"/>
          <p:cNvSpPr/>
          <p:nvPr/>
        </p:nvSpPr>
        <p:spPr>
          <a:xfrm>
            <a:off x="6011863" y="4616450"/>
            <a:ext cx="0" cy="6588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05" name="Text Box 37"/>
          <p:cNvSpPr txBox="1"/>
          <p:nvPr/>
        </p:nvSpPr>
        <p:spPr>
          <a:xfrm>
            <a:off x="5834063" y="4322763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06" name="Line 38"/>
          <p:cNvSpPr/>
          <p:nvPr/>
        </p:nvSpPr>
        <p:spPr>
          <a:xfrm flipV="1">
            <a:off x="7489825" y="5646738"/>
            <a:ext cx="698500" cy="579437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07" name="Line 39"/>
          <p:cNvSpPr/>
          <p:nvPr/>
        </p:nvSpPr>
        <p:spPr>
          <a:xfrm>
            <a:off x="8183563" y="4997450"/>
            <a:ext cx="0" cy="6588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08" name="Text Box 40"/>
          <p:cNvSpPr txBox="1"/>
          <p:nvPr/>
        </p:nvSpPr>
        <p:spPr>
          <a:xfrm>
            <a:off x="8139113" y="5551488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09" name="Line 41"/>
          <p:cNvSpPr/>
          <p:nvPr/>
        </p:nvSpPr>
        <p:spPr>
          <a:xfrm>
            <a:off x="6697663" y="4040188"/>
            <a:ext cx="1477962" cy="963612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10" name="Line 42"/>
          <p:cNvSpPr/>
          <p:nvPr/>
        </p:nvSpPr>
        <p:spPr>
          <a:xfrm flipV="1">
            <a:off x="6016625" y="4040188"/>
            <a:ext cx="698500" cy="579437"/>
          </a:xfrm>
          <a:prstGeom prst="line">
            <a:avLst/>
          </a:prstGeom>
          <a:ln w="2857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2811" name="Text Box 43"/>
          <p:cNvSpPr txBox="1"/>
          <p:nvPr/>
        </p:nvSpPr>
        <p:spPr>
          <a:xfrm>
            <a:off x="6643688" y="3751263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12" name="Line 44"/>
          <p:cNvSpPr/>
          <p:nvPr/>
        </p:nvSpPr>
        <p:spPr>
          <a:xfrm>
            <a:off x="6697663" y="4694238"/>
            <a:ext cx="1477962" cy="963612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813" name="Line 45"/>
          <p:cNvSpPr/>
          <p:nvPr/>
        </p:nvSpPr>
        <p:spPr>
          <a:xfrm flipV="1">
            <a:off x="6011863" y="4695825"/>
            <a:ext cx="698500" cy="579438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814" name="Text Box 46"/>
          <p:cNvSpPr txBox="1"/>
          <p:nvPr/>
        </p:nvSpPr>
        <p:spPr>
          <a:xfrm>
            <a:off x="6697663" y="4471988"/>
            <a:ext cx="360362" cy="33655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15" name="Line 47"/>
          <p:cNvSpPr/>
          <p:nvPr/>
        </p:nvSpPr>
        <p:spPr>
          <a:xfrm>
            <a:off x="6704013" y="4051300"/>
            <a:ext cx="0" cy="658813"/>
          </a:xfrm>
          <a:prstGeom prst="line">
            <a:avLst/>
          </a:prstGeom>
          <a:ln w="28575" cap="flat" cmpd="sng">
            <a:solidFill>
              <a:srgbClr val="0000FF"/>
            </a:solidFill>
            <a:prstDash val="sysDot"/>
            <a:headEnd type="none" w="med" len="med"/>
            <a:tailEnd type="none" w="med" len="med"/>
          </a:ln>
        </p:spPr>
      </p:sp>
      <p:grpSp>
        <p:nvGrpSpPr>
          <p:cNvPr id="7214" name="Group 62"/>
          <p:cNvGrpSpPr/>
          <p:nvPr/>
        </p:nvGrpSpPr>
        <p:grpSpPr>
          <a:xfrm>
            <a:off x="107950" y="188913"/>
            <a:ext cx="8640763" cy="6553200"/>
            <a:chOff x="68" y="119"/>
            <a:chExt cx="5443" cy="4128"/>
          </a:xfrm>
        </p:grpSpPr>
        <p:grpSp>
          <p:nvGrpSpPr>
            <p:cNvPr id="7225" name="Group 58"/>
            <p:cNvGrpSpPr/>
            <p:nvPr/>
          </p:nvGrpSpPr>
          <p:grpSpPr>
            <a:xfrm>
              <a:off x="1429" y="119"/>
              <a:ext cx="4082" cy="4128"/>
              <a:chOff x="1429" y="210"/>
              <a:chExt cx="4082" cy="4037"/>
            </a:xfrm>
          </p:grpSpPr>
          <p:sp>
            <p:nvSpPr>
              <p:cNvPr id="7229" name="Line 53"/>
              <p:cNvSpPr/>
              <p:nvPr/>
            </p:nvSpPr>
            <p:spPr>
              <a:xfrm>
                <a:off x="1429" y="3929"/>
                <a:ext cx="4082" cy="318"/>
              </a:xfrm>
              <a:prstGeom prst="line">
                <a:avLst/>
              </a:prstGeom>
              <a:ln w="57150" cap="flat" cmpd="sng">
                <a:solidFill>
                  <a:srgbClr val="FFCC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7230" name="Group 57"/>
              <p:cNvGrpSpPr/>
              <p:nvPr/>
            </p:nvGrpSpPr>
            <p:grpSpPr>
              <a:xfrm>
                <a:off x="1429" y="210"/>
                <a:ext cx="4082" cy="4037"/>
                <a:chOff x="1429" y="210"/>
                <a:chExt cx="4082" cy="4037"/>
              </a:xfrm>
            </p:grpSpPr>
            <p:sp>
              <p:nvSpPr>
                <p:cNvPr id="7231" name="Line 48"/>
                <p:cNvSpPr/>
                <p:nvPr/>
              </p:nvSpPr>
              <p:spPr>
                <a:xfrm>
                  <a:off x="1474" y="436"/>
                  <a:ext cx="363" cy="1225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2" name="Line 49"/>
                <p:cNvSpPr/>
                <p:nvPr/>
              </p:nvSpPr>
              <p:spPr>
                <a:xfrm>
                  <a:off x="1837" y="1661"/>
                  <a:ext cx="3583" cy="953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3" name="Line 50"/>
                <p:cNvSpPr/>
                <p:nvPr/>
              </p:nvSpPr>
              <p:spPr>
                <a:xfrm flipV="1">
                  <a:off x="1474" y="210"/>
                  <a:ext cx="3991" cy="226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4" name="Line 51"/>
                <p:cNvSpPr/>
                <p:nvPr/>
              </p:nvSpPr>
              <p:spPr>
                <a:xfrm flipH="1">
                  <a:off x="5420" y="210"/>
                  <a:ext cx="45" cy="2404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5" name="Line 52"/>
                <p:cNvSpPr/>
                <p:nvPr/>
              </p:nvSpPr>
              <p:spPr>
                <a:xfrm flipH="1">
                  <a:off x="1429" y="1661"/>
                  <a:ext cx="408" cy="2268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6" name="Line 54"/>
                <p:cNvSpPr/>
                <p:nvPr/>
              </p:nvSpPr>
              <p:spPr>
                <a:xfrm flipH="1" flipV="1">
                  <a:off x="5420" y="2614"/>
                  <a:ext cx="91" cy="1633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7" name="Line 55"/>
                <p:cNvSpPr/>
                <p:nvPr/>
              </p:nvSpPr>
              <p:spPr>
                <a:xfrm flipH="1">
                  <a:off x="3288" y="2160"/>
                  <a:ext cx="408" cy="1905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7238" name="Line 56"/>
                <p:cNvSpPr/>
                <p:nvPr/>
              </p:nvSpPr>
              <p:spPr>
                <a:xfrm>
                  <a:off x="3696" y="300"/>
                  <a:ext cx="0" cy="1860"/>
                </a:xfrm>
                <a:prstGeom prst="line">
                  <a:avLst/>
                </a:prstGeom>
                <a:ln w="571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7226" name="Line 59"/>
            <p:cNvSpPr/>
            <p:nvPr/>
          </p:nvSpPr>
          <p:spPr>
            <a:xfrm flipH="1">
              <a:off x="113" y="754"/>
              <a:ext cx="1452" cy="181"/>
            </a:xfrm>
            <a:prstGeom prst="line">
              <a:avLst/>
            </a:prstGeom>
            <a:ln w="57150" cap="flat" cmpd="sng">
              <a:solidFill>
                <a:srgbClr val="FFCC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27" name="Line 60"/>
            <p:cNvSpPr/>
            <p:nvPr/>
          </p:nvSpPr>
          <p:spPr>
            <a:xfrm flipH="1">
              <a:off x="68" y="935"/>
              <a:ext cx="45" cy="1497"/>
            </a:xfrm>
            <a:prstGeom prst="line">
              <a:avLst/>
            </a:prstGeom>
            <a:ln w="57150" cap="flat" cmpd="sng">
              <a:solidFill>
                <a:srgbClr val="FFCC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228" name="Line 61"/>
            <p:cNvSpPr/>
            <p:nvPr/>
          </p:nvSpPr>
          <p:spPr>
            <a:xfrm>
              <a:off x="68" y="2432"/>
              <a:ext cx="1497" cy="590"/>
            </a:xfrm>
            <a:prstGeom prst="line">
              <a:avLst/>
            </a:prstGeom>
            <a:ln w="57150" cap="flat" cmpd="sng">
              <a:solidFill>
                <a:srgbClr val="FFCC00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7215" name="Text Box 63"/>
          <p:cNvSpPr txBox="1"/>
          <p:nvPr/>
        </p:nvSpPr>
        <p:spPr>
          <a:xfrm>
            <a:off x="2173288" y="4260850"/>
            <a:ext cx="425450" cy="519113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16" name="Arc 65"/>
          <p:cNvSpPr/>
          <p:nvPr/>
        </p:nvSpPr>
        <p:spPr>
          <a:xfrm flipH="1">
            <a:off x="5418138" y="2876550"/>
            <a:ext cx="449262" cy="454025"/>
          </a:xfrm>
          <a:custGeom>
            <a:avLst/>
            <a:gdLst>
              <a:gd name="txL" fmla="*/ 0 w 20740"/>
              <a:gd name="txT" fmla="*/ 0 h 21585"/>
              <a:gd name="txR" fmla="*/ 20740 w 20740"/>
              <a:gd name="txB" fmla="*/ 21585 h 21585"/>
            </a:gdLst>
            <a:ahLst/>
            <a:cxnLst>
              <a:cxn ang="0">
                <a:pos x="383822" y="0"/>
              </a:cxn>
              <a:cxn ang="0">
                <a:pos x="9731743" y="6880840"/>
              </a:cxn>
              <a:cxn ang="0">
                <a:pos x="0" y="9550090"/>
              </a:cxn>
            </a:cxnLst>
            <a:rect l="txL" t="txT" r="txR" b="txB"/>
            <a:pathLst>
              <a:path w="20740" h="21585" fill="none">
                <a:moveTo>
                  <a:pt x="817" y="0"/>
                </a:moveTo>
                <a:cubicBezTo>
                  <a:pt x="10114" y="352"/>
                  <a:pt x="18141" y="6618"/>
                  <a:pt x="20740" y="15551"/>
                </a:cubicBezTo>
              </a:path>
              <a:path w="20740" h="21585" stroke="0">
                <a:moveTo>
                  <a:pt x="817" y="0"/>
                </a:moveTo>
                <a:cubicBezTo>
                  <a:pt x="10114" y="352"/>
                  <a:pt x="18141" y="6618"/>
                  <a:pt x="20740" y="15551"/>
                </a:cubicBezTo>
                <a:lnTo>
                  <a:pt x="0" y="21585"/>
                </a:lnTo>
                <a:lnTo>
                  <a:pt x="817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28575" cap="flat" cmpd="sng">
            <a:solidFill>
              <a:srgbClr val="FFCC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17" name="Arc 66"/>
          <p:cNvSpPr/>
          <p:nvPr/>
        </p:nvSpPr>
        <p:spPr>
          <a:xfrm flipH="1">
            <a:off x="8143875" y="3602038"/>
            <a:ext cx="458788" cy="454025"/>
          </a:xfrm>
          <a:custGeom>
            <a:avLst/>
            <a:gdLst>
              <a:gd name="txL" fmla="*/ 0 w 21187"/>
              <a:gd name="txT" fmla="*/ 0 h 21600"/>
              <a:gd name="txR" fmla="*/ 21187 w 21187"/>
              <a:gd name="txB" fmla="*/ 21600 h 21600"/>
            </a:gdLst>
            <a:ahLst/>
            <a:cxnLst>
              <a:cxn ang="0">
                <a:pos x="0" y="0"/>
              </a:cxn>
              <a:cxn ang="0">
                <a:pos x="9934697" y="7402373"/>
              </a:cxn>
              <a:cxn ang="0">
                <a:pos x="64703" y="9543458"/>
              </a:cxn>
            </a:cxnLst>
            <a:rect l="txL" t="txT" r="txR" b="txB"/>
            <a:pathLst>
              <a:path w="21187" h="21600" fill="none">
                <a:moveTo>
                  <a:pt x="0" y="0"/>
                </a:moveTo>
                <a:cubicBezTo>
                  <a:pt x="46" y="0"/>
                  <a:pt x="92" y="-1"/>
                  <a:pt x="138" y="0"/>
                </a:cubicBezTo>
                <a:cubicBezTo>
                  <a:pt x="10200" y="0"/>
                  <a:pt x="18929" y="6948"/>
                  <a:pt x="21187" y="16753"/>
                </a:cubicBezTo>
              </a:path>
              <a:path w="21187" h="21600" stroke="0">
                <a:moveTo>
                  <a:pt x="0" y="0"/>
                </a:moveTo>
                <a:cubicBezTo>
                  <a:pt x="46" y="0"/>
                  <a:pt x="92" y="-1"/>
                  <a:pt x="138" y="0"/>
                </a:cubicBezTo>
                <a:cubicBezTo>
                  <a:pt x="10200" y="0"/>
                  <a:pt x="18929" y="6948"/>
                  <a:pt x="21187" y="16753"/>
                </a:cubicBezTo>
                <a:lnTo>
                  <a:pt x="138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28575" cap="flat" cmpd="sng">
            <a:solidFill>
              <a:srgbClr val="FFCC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18" name="Arc 67"/>
          <p:cNvSpPr/>
          <p:nvPr/>
        </p:nvSpPr>
        <p:spPr>
          <a:xfrm flipH="1">
            <a:off x="4745038" y="5988050"/>
            <a:ext cx="563562" cy="454025"/>
          </a:xfrm>
          <a:custGeom>
            <a:avLst/>
            <a:gdLst>
              <a:gd name="txL" fmla="*/ 0 w 26061"/>
              <a:gd name="txT" fmla="*/ 0 h 21600"/>
              <a:gd name="txR" fmla="*/ 26061 w 26061"/>
              <a:gd name="txB" fmla="*/ 21600 h 21600"/>
            </a:gdLst>
            <a:ahLst/>
            <a:cxnLst>
              <a:cxn ang="0">
                <a:pos x="0" y="212950"/>
              </a:cxn>
              <a:cxn ang="0">
                <a:pos x="12186874" y="8741978"/>
              </a:cxn>
              <a:cxn ang="0">
                <a:pos x="2121624" y="9543458"/>
              </a:cxn>
            </a:cxnLst>
            <a:rect l="txL" t="txT" r="txR" b="txB"/>
            <a:pathLst>
              <a:path w="26061" h="21600" fill="none">
                <a:moveTo>
                  <a:pt x="-1" y="481"/>
                </a:moveTo>
                <a:cubicBezTo>
                  <a:pt x="1491" y="161"/>
                  <a:pt x="3011" y="-1"/>
                  <a:pt x="4537" y="0"/>
                </a:cubicBezTo>
                <a:cubicBezTo>
                  <a:pt x="15763" y="0"/>
                  <a:pt x="25117" y="8599"/>
                  <a:pt x="26060" y="19786"/>
                </a:cubicBezTo>
              </a:path>
              <a:path w="26061" h="21600" stroke="0">
                <a:moveTo>
                  <a:pt x="-1" y="481"/>
                </a:moveTo>
                <a:cubicBezTo>
                  <a:pt x="1491" y="161"/>
                  <a:pt x="3011" y="-1"/>
                  <a:pt x="4537" y="0"/>
                </a:cubicBezTo>
                <a:cubicBezTo>
                  <a:pt x="15763" y="0"/>
                  <a:pt x="25117" y="8599"/>
                  <a:pt x="26060" y="19786"/>
                </a:cubicBezTo>
                <a:lnTo>
                  <a:pt x="4537" y="21600"/>
                </a:lnTo>
                <a:lnTo>
                  <a:pt x="-1" y="481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28575" cap="flat" cmpd="sng">
            <a:solidFill>
              <a:srgbClr val="FFCC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19" name="Arc 68"/>
          <p:cNvSpPr/>
          <p:nvPr/>
        </p:nvSpPr>
        <p:spPr>
          <a:xfrm flipH="1">
            <a:off x="8274050" y="6265863"/>
            <a:ext cx="465138" cy="454025"/>
          </a:xfrm>
          <a:custGeom>
            <a:avLst/>
            <a:gdLst>
              <a:gd name="txL" fmla="*/ 0 w 21524"/>
              <a:gd name="txT" fmla="*/ 0 h 21563"/>
              <a:gd name="txR" fmla="*/ 21524 w 21524"/>
              <a:gd name="txB" fmla="*/ 21563 h 21563"/>
            </a:gdLst>
            <a:ahLst/>
            <a:cxnLst>
              <a:cxn ang="0">
                <a:pos x="591687" y="0"/>
              </a:cxn>
              <a:cxn ang="0">
                <a:pos x="10051726" y="8759147"/>
              </a:cxn>
              <a:cxn ang="0">
                <a:pos x="0" y="9559834"/>
              </a:cxn>
            </a:cxnLst>
            <a:rect l="txL" t="txT" r="txR" b="txB"/>
            <a:pathLst>
              <a:path w="21524" h="21563" fill="none">
                <a:moveTo>
                  <a:pt x="1266" y="0"/>
                </a:moveTo>
                <a:cubicBezTo>
                  <a:pt x="11993" y="630"/>
                  <a:pt x="20625" y="9049"/>
                  <a:pt x="21524" y="19756"/>
                </a:cubicBezTo>
              </a:path>
              <a:path w="21524" h="21563" stroke="0">
                <a:moveTo>
                  <a:pt x="1266" y="0"/>
                </a:moveTo>
                <a:cubicBezTo>
                  <a:pt x="11993" y="630"/>
                  <a:pt x="20625" y="9049"/>
                  <a:pt x="21524" y="19756"/>
                </a:cubicBezTo>
                <a:lnTo>
                  <a:pt x="0" y="21563"/>
                </a:lnTo>
                <a:lnTo>
                  <a:pt x="1266" y="0"/>
                </a:lnTo>
                <a:close/>
              </a:path>
            </a:pathLst>
          </a:custGeom>
          <a:solidFill>
            <a:srgbClr val="FFCC00">
              <a:alpha val="100000"/>
            </a:srgbClr>
          </a:solidFill>
          <a:ln w="28575" cap="flat" cmpd="sng">
            <a:solidFill>
              <a:srgbClr val="FFCC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20" name="Text Box 69"/>
          <p:cNvSpPr txBox="1"/>
          <p:nvPr/>
        </p:nvSpPr>
        <p:spPr>
          <a:xfrm>
            <a:off x="5511800" y="2824163"/>
            <a:ext cx="425450" cy="519112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21" name="Text Box 70"/>
          <p:cNvSpPr txBox="1"/>
          <p:nvPr/>
        </p:nvSpPr>
        <p:spPr>
          <a:xfrm>
            <a:off x="8243888" y="3573463"/>
            <a:ext cx="425450" cy="519112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22" name="Text Box 71"/>
          <p:cNvSpPr txBox="1"/>
          <p:nvPr/>
        </p:nvSpPr>
        <p:spPr>
          <a:xfrm>
            <a:off x="4867275" y="5949950"/>
            <a:ext cx="425450" cy="519113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223" name="Text Box 72"/>
          <p:cNvSpPr txBox="1"/>
          <p:nvPr/>
        </p:nvSpPr>
        <p:spPr>
          <a:xfrm>
            <a:off x="8316913" y="6237288"/>
            <a:ext cx="425450" cy="519112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841" name="Text Box 73"/>
          <p:cNvSpPr txBox="1"/>
          <p:nvPr/>
        </p:nvSpPr>
        <p:spPr>
          <a:xfrm>
            <a:off x="107950" y="4797425"/>
            <a:ext cx="2087563" cy="16160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Căn cứ v</a:t>
            </a:r>
            <a:r>
              <a: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hình a) hãy vẽ thêm các cạnh v</a:t>
            </a:r>
            <a:r>
              <a: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hình          b), c), d) v</a:t>
            </a:r>
            <a:r>
              <a:rPr lang="en-US" alt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e)</a:t>
            </a:r>
            <a:endParaRPr lang="en-US" altLang="en-US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4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4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9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4" dur="500"/>
                                        <p:tgtEl>
                                          <p:spTgt spid="3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3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4" dur="500"/>
                                        <p:tgtEl>
                                          <p:spTgt spid="3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4" dur="500"/>
                                        <p:tgtEl>
                                          <p:spTgt spid="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500"/>
                                        <p:tgtEl>
                                          <p:spTgt spid="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3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9" dur="500"/>
                                        <p:tgtEl>
                                          <p:spTgt spid="3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4" dur="500"/>
                                        <p:tgtEl>
                                          <p:spTgt spid="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4" dur="5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9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4" dur="5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5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4" dur="5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9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4" dur="5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/>
      <p:bldP spid="32779" grpId="0"/>
      <p:bldP spid="32780" grpId="0"/>
      <p:bldP spid="32781" grpId="0"/>
      <p:bldP spid="32782" grpId="0"/>
      <p:bldP spid="32783" grpId="0"/>
      <p:bldP spid="32784" grpId="0"/>
      <p:bldP spid="32787" grpId="0"/>
      <p:bldP spid="32790" grpId="0"/>
      <p:bldP spid="32792" grpId="0"/>
      <p:bldP spid="32795" grpId="0"/>
      <p:bldP spid="32798" grpId="0"/>
      <p:bldP spid="32801" grpId="0"/>
      <p:bldP spid="32805" grpId="0"/>
      <p:bldP spid="32808" grpId="0"/>
      <p:bldP spid="32811" grpId="0"/>
      <p:bldP spid="32814" grpId="0"/>
      <p:bldP spid="328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5"/>
          <p:cNvGrpSpPr/>
          <p:nvPr/>
        </p:nvGrpSpPr>
        <p:grpSpPr>
          <a:xfrm>
            <a:off x="393700" y="1412875"/>
            <a:ext cx="2014538" cy="1370013"/>
            <a:chOff x="340" y="344"/>
            <a:chExt cx="1269" cy="863"/>
          </a:xfrm>
        </p:grpSpPr>
        <p:grpSp>
          <p:nvGrpSpPr>
            <p:cNvPr id="8306" name="Group 16"/>
            <p:cNvGrpSpPr/>
            <p:nvPr/>
          </p:nvGrpSpPr>
          <p:grpSpPr>
            <a:xfrm>
              <a:off x="340" y="344"/>
              <a:ext cx="1269" cy="589"/>
              <a:chOff x="431" y="346"/>
              <a:chExt cx="1269" cy="589"/>
            </a:xfrm>
          </p:grpSpPr>
          <p:grpSp>
            <p:nvGrpSpPr>
              <p:cNvPr id="8308" name="Group 8"/>
              <p:cNvGrpSpPr/>
              <p:nvPr/>
            </p:nvGrpSpPr>
            <p:grpSpPr>
              <a:xfrm>
                <a:off x="431" y="346"/>
                <a:ext cx="226" cy="589"/>
                <a:chOff x="431" y="346"/>
                <a:chExt cx="226" cy="589"/>
              </a:xfrm>
            </p:grpSpPr>
            <p:sp>
              <p:nvSpPr>
                <p:cNvPr id="8316" name="Line 5"/>
                <p:cNvSpPr/>
                <p:nvPr/>
              </p:nvSpPr>
              <p:spPr>
                <a:xfrm>
                  <a:off x="431" y="346"/>
                  <a:ext cx="0" cy="589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317" name="Line 6"/>
                <p:cNvSpPr/>
                <p:nvPr/>
              </p:nvSpPr>
              <p:spPr>
                <a:xfrm>
                  <a:off x="431" y="346"/>
                  <a:ext cx="226" cy="226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318" name="Line 7"/>
                <p:cNvSpPr/>
                <p:nvPr/>
              </p:nvSpPr>
              <p:spPr>
                <a:xfrm flipH="1">
                  <a:off x="431" y="572"/>
                  <a:ext cx="226" cy="363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8309" name="Group 9"/>
              <p:cNvGrpSpPr/>
              <p:nvPr/>
            </p:nvGrpSpPr>
            <p:grpSpPr>
              <a:xfrm>
                <a:off x="1474" y="346"/>
                <a:ext cx="226" cy="589"/>
                <a:chOff x="431" y="346"/>
                <a:chExt cx="226" cy="589"/>
              </a:xfrm>
            </p:grpSpPr>
            <p:sp>
              <p:nvSpPr>
                <p:cNvPr id="8313" name="Line 10"/>
                <p:cNvSpPr/>
                <p:nvPr/>
              </p:nvSpPr>
              <p:spPr>
                <a:xfrm>
                  <a:off x="431" y="346"/>
                  <a:ext cx="0" cy="589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314" name="Line 11"/>
                <p:cNvSpPr/>
                <p:nvPr/>
              </p:nvSpPr>
              <p:spPr>
                <a:xfrm>
                  <a:off x="431" y="346"/>
                  <a:ext cx="226" cy="226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315" name="Line 12"/>
                <p:cNvSpPr/>
                <p:nvPr/>
              </p:nvSpPr>
              <p:spPr>
                <a:xfrm flipH="1">
                  <a:off x="431" y="572"/>
                  <a:ext cx="226" cy="363"/>
                </a:xfrm>
                <a:prstGeom prst="line">
                  <a:avLst/>
                </a:prstGeom>
                <a:ln w="2857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310" name="Line 13"/>
              <p:cNvSpPr/>
              <p:nvPr/>
            </p:nvSpPr>
            <p:spPr>
              <a:xfrm>
                <a:off x="431" y="346"/>
                <a:ext cx="1043" cy="0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11" name="Line 14"/>
              <p:cNvSpPr/>
              <p:nvPr/>
            </p:nvSpPr>
            <p:spPr>
              <a:xfrm>
                <a:off x="657" y="572"/>
                <a:ext cx="1043" cy="0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12" name="Line 15"/>
              <p:cNvSpPr/>
              <p:nvPr/>
            </p:nvSpPr>
            <p:spPr>
              <a:xfrm>
                <a:off x="431" y="935"/>
                <a:ext cx="1043" cy="0"/>
              </a:xfrm>
              <a:prstGeom prst="line">
                <a:avLst/>
              </a:prstGeom>
              <a:ln w="2857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8307" name="Text Box 17"/>
            <p:cNvSpPr txBox="1"/>
            <p:nvPr/>
          </p:nvSpPr>
          <p:spPr>
            <a:xfrm>
              <a:off x="776" y="919"/>
              <a:ext cx="362" cy="288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alt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" name="Group 52"/>
          <p:cNvGrpSpPr/>
          <p:nvPr/>
        </p:nvGrpSpPr>
        <p:grpSpPr>
          <a:xfrm>
            <a:off x="1978025" y="2613025"/>
            <a:ext cx="1306513" cy="1538288"/>
            <a:chOff x="974" y="1207"/>
            <a:chExt cx="823" cy="969"/>
          </a:xfrm>
        </p:grpSpPr>
        <p:grpSp>
          <p:nvGrpSpPr>
            <p:cNvPr id="8295" name="Group 28"/>
            <p:cNvGrpSpPr/>
            <p:nvPr/>
          </p:nvGrpSpPr>
          <p:grpSpPr>
            <a:xfrm>
              <a:off x="974" y="1207"/>
              <a:ext cx="823" cy="727"/>
              <a:chOff x="968" y="1706"/>
              <a:chExt cx="823" cy="727"/>
            </a:xfrm>
          </p:grpSpPr>
          <p:sp>
            <p:nvSpPr>
              <p:cNvPr id="8297" name="Rectangle 19"/>
              <p:cNvSpPr/>
              <p:nvPr/>
            </p:nvSpPr>
            <p:spPr>
              <a:xfrm>
                <a:off x="975" y="1706"/>
                <a:ext cx="545" cy="545"/>
              </a:xfrm>
              <a:prstGeom prst="rect">
                <a:avLst/>
              </a:prstGeom>
              <a:noFill/>
              <a:ln w="28575" cap="flat" cmpd="sng">
                <a:solidFill>
                  <a:srgbClr val="CC33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Arial" panose="020B0604020202020204" pitchFamily="34" charset="0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en-US" alt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8298" name="Line 20"/>
              <p:cNvSpPr/>
              <p:nvPr/>
            </p:nvSpPr>
            <p:spPr>
              <a:xfrm>
                <a:off x="1247" y="1888"/>
                <a:ext cx="0" cy="545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8299" name="Line 21"/>
              <p:cNvSpPr/>
              <p:nvPr/>
            </p:nvSpPr>
            <p:spPr>
              <a:xfrm>
                <a:off x="1247" y="1888"/>
                <a:ext cx="544" cy="0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8300" name="Line 22"/>
              <p:cNvSpPr/>
              <p:nvPr/>
            </p:nvSpPr>
            <p:spPr>
              <a:xfrm>
                <a:off x="1791" y="1888"/>
                <a:ext cx="0" cy="545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01" name="Line 23"/>
              <p:cNvSpPr/>
              <p:nvPr/>
            </p:nvSpPr>
            <p:spPr>
              <a:xfrm>
                <a:off x="1247" y="2432"/>
                <a:ext cx="544" cy="0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02" name="Line 24"/>
              <p:cNvSpPr/>
              <p:nvPr/>
            </p:nvSpPr>
            <p:spPr>
              <a:xfrm>
                <a:off x="968" y="2244"/>
                <a:ext cx="272" cy="181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03" name="Line 25"/>
              <p:cNvSpPr/>
              <p:nvPr/>
            </p:nvSpPr>
            <p:spPr>
              <a:xfrm>
                <a:off x="1519" y="2251"/>
                <a:ext cx="272" cy="181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04" name="Line 26"/>
              <p:cNvSpPr/>
              <p:nvPr/>
            </p:nvSpPr>
            <p:spPr>
              <a:xfrm>
                <a:off x="1519" y="1706"/>
                <a:ext cx="272" cy="181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305" name="Line 27"/>
              <p:cNvSpPr/>
              <p:nvPr/>
            </p:nvSpPr>
            <p:spPr>
              <a:xfrm>
                <a:off x="975" y="1706"/>
                <a:ext cx="272" cy="181"/>
              </a:xfrm>
              <a:prstGeom prst="line">
                <a:avLst/>
              </a:prstGeom>
              <a:ln w="28575" cap="flat" cmpd="sng">
                <a:solidFill>
                  <a:srgbClr val="CC3300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8296" name="Text Box 29"/>
            <p:cNvSpPr txBox="1"/>
            <p:nvPr/>
          </p:nvSpPr>
          <p:spPr>
            <a:xfrm>
              <a:off x="1246" y="1888"/>
              <a:ext cx="362" cy="288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400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altLang="en-US" sz="2400" b="1" dirty="0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250825" y="3622675"/>
            <a:ext cx="1730375" cy="1752600"/>
            <a:chOff x="838" y="2251"/>
            <a:chExt cx="1090" cy="1104"/>
          </a:xfrm>
        </p:grpSpPr>
        <p:grpSp>
          <p:nvGrpSpPr>
            <p:cNvPr id="8273" name="Group 50"/>
            <p:cNvGrpSpPr/>
            <p:nvPr/>
          </p:nvGrpSpPr>
          <p:grpSpPr>
            <a:xfrm>
              <a:off x="838" y="2251"/>
              <a:ext cx="1090" cy="862"/>
              <a:chOff x="838" y="2251"/>
              <a:chExt cx="1090" cy="862"/>
            </a:xfrm>
          </p:grpSpPr>
          <p:grpSp>
            <p:nvGrpSpPr>
              <p:cNvPr id="8275" name="Group 36"/>
              <p:cNvGrpSpPr/>
              <p:nvPr/>
            </p:nvGrpSpPr>
            <p:grpSpPr>
              <a:xfrm>
                <a:off x="838" y="2614"/>
                <a:ext cx="1089" cy="499"/>
                <a:chOff x="748" y="2614"/>
                <a:chExt cx="1089" cy="499"/>
              </a:xfrm>
            </p:grpSpPr>
            <p:sp>
              <p:nvSpPr>
                <p:cNvPr id="8289" name="Line 30"/>
                <p:cNvSpPr/>
                <p:nvPr/>
              </p:nvSpPr>
              <p:spPr>
                <a:xfrm>
                  <a:off x="748" y="2886"/>
                  <a:ext cx="272" cy="227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90" name="Line 31"/>
                <p:cNvSpPr/>
                <p:nvPr/>
              </p:nvSpPr>
              <p:spPr>
                <a:xfrm>
                  <a:off x="1565" y="2614"/>
                  <a:ext cx="272" cy="227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291" name="Line 32"/>
                <p:cNvSpPr/>
                <p:nvPr/>
              </p:nvSpPr>
              <p:spPr>
                <a:xfrm>
                  <a:off x="1020" y="3113"/>
                  <a:ext cx="454" cy="0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92" name="Line 33"/>
                <p:cNvSpPr/>
                <p:nvPr/>
              </p:nvSpPr>
              <p:spPr>
                <a:xfrm>
                  <a:off x="1111" y="2614"/>
                  <a:ext cx="454" cy="0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293" name="Line 34"/>
                <p:cNvSpPr/>
                <p:nvPr/>
              </p:nvSpPr>
              <p:spPr>
                <a:xfrm flipV="1">
                  <a:off x="748" y="2614"/>
                  <a:ext cx="363" cy="272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294" name="Line 35"/>
                <p:cNvSpPr/>
                <p:nvPr/>
              </p:nvSpPr>
              <p:spPr>
                <a:xfrm flipV="1">
                  <a:off x="1474" y="2840"/>
                  <a:ext cx="363" cy="272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276" name="Line 37"/>
              <p:cNvSpPr/>
              <p:nvPr/>
            </p:nvSpPr>
            <p:spPr>
              <a:xfrm flipV="1">
                <a:off x="839" y="2523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8277" name="Group 38"/>
              <p:cNvGrpSpPr/>
              <p:nvPr/>
            </p:nvGrpSpPr>
            <p:grpSpPr>
              <a:xfrm>
                <a:off x="839" y="2251"/>
                <a:ext cx="1089" cy="499"/>
                <a:chOff x="748" y="2614"/>
                <a:chExt cx="1089" cy="499"/>
              </a:xfrm>
            </p:grpSpPr>
            <p:sp>
              <p:nvSpPr>
                <p:cNvPr id="8283" name="Line 39"/>
                <p:cNvSpPr/>
                <p:nvPr/>
              </p:nvSpPr>
              <p:spPr>
                <a:xfrm>
                  <a:off x="748" y="2886"/>
                  <a:ext cx="272" cy="227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84" name="Line 40"/>
                <p:cNvSpPr/>
                <p:nvPr/>
              </p:nvSpPr>
              <p:spPr>
                <a:xfrm>
                  <a:off x="1565" y="2614"/>
                  <a:ext cx="272" cy="227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85" name="Line 41"/>
                <p:cNvSpPr/>
                <p:nvPr/>
              </p:nvSpPr>
              <p:spPr>
                <a:xfrm>
                  <a:off x="1020" y="3113"/>
                  <a:ext cx="454" cy="0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86" name="Line 42"/>
                <p:cNvSpPr/>
                <p:nvPr/>
              </p:nvSpPr>
              <p:spPr>
                <a:xfrm>
                  <a:off x="1111" y="2614"/>
                  <a:ext cx="454" cy="0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87" name="Line 43"/>
                <p:cNvSpPr/>
                <p:nvPr/>
              </p:nvSpPr>
              <p:spPr>
                <a:xfrm flipV="1">
                  <a:off x="748" y="2614"/>
                  <a:ext cx="363" cy="272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88" name="Line 44"/>
                <p:cNvSpPr/>
                <p:nvPr/>
              </p:nvSpPr>
              <p:spPr>
                <a:xfrm flipV="1">
                  <a:off x="1474" y="2840"/>
                  <a:ext cx="363" cy="272"/>
                </a:xfrm>
                <a:prstGeom prst="line">
                  <a:avLst/>
                </a:prstGeom>
                <a:ln w="28575" cap="flat" cmpd="sng">
                  <a:solidFill>
                    <a:srgbClr val="00990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278" name="Line 45"/>
              <p:cNvSpPr/>
              <p:nvPr/>
            </p:nvSpPr>
            <p:spPr>
              <a:xfrm flipV="1">
                <a:off x="1111" y="2750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79" name="Line 46"/>
              <p:cNvSpPr/>
              <p:nvPr/>
            </p:nvSpPr>
            <p:spPr>
              <a:xfrm flipV="1">
                <a:off x="1565" y="2750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80" name="Line 47"/>
              <p:cNvSpPr/>
              <p:nvPr/>
            </p:nvSpPr>
            <p:spPr>
              <a:xfrm flipV="1">
                <a:off x="1927" y="2478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81" name="Line 48"/>
              <p:cNvSpPr/>
              <p:nvPr/>
            </p:nvSpPr>
            <p:spPr>
              <a:xfrm flipV="1">
                <a:off x="1202" y="2251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ysDot"/>
                <a:headEnd type="none" w="med" len="med"/>
                <a:tailEnd type="none" w="med" len="med"/>
              </a:ln>
            </p:spPr>
          </p:sp>
          <p:sp>
            <p:nvSpPr>
              <p:cNvPr id="8282" name="Line 49"/>
              <p:cNvSpPr/>
              <p:nvPr/>
            </p:nvSpPr>
            <p:spPr>
              <a:xfrm flipV="1">
                <a:off x="1655" y="2251"/>
                <a:ext cx="0" cy="363"/>
              </a:xfrm>
              <a:prstGeom prst="line">
                <a:avLst/>
              </a:prstGeom>
              <a:ln w="28575" cap="flat" cmpd="sng">
                <a:solidFill>
                  <a:srgbClr val="009900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8274" name="Text Box 51"/>
            <p:cNvSpPr txBox="1"/>
            <p:nvPr/>
          </p:nvSpPr>
          <p:spPr>
            <a:xfrm>
              <a:off x="1202" y="3067"/>
              <a:ext cx="362" cy="288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400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  <a:endParaRPr lang="en-US" alt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2" name="Group 74"/>
          <p:cNvGrpSpPr/>
          <p:nvPr/>
        </p:nvGrpSpPr>
        <p:grpSpPr>
          <a:xfrm>
            <a:off x="1330325" y="4486275"/>
            <a:ext cx="2736850" cy="2041525"/>
            <a:chOff x="1065" y="2750"/>
            <a:chExt cx="1724" cy="1286"/>
          </a:xfrm>
        </p:grpSpPr>
        <p:grpSp>
          <p:nvGrpSpPr>
            <p:cNvPr id="8254" name="Group 71"/>
            <p:cNvGrpSpPr/>
            <p:nvPr/>
          </p:nvGrpSpPr>
          <p:grpSpPr>
            <a:xfrm>
              <a:off x="1065" y="2750"/>
              <a:ext cx="1724" cy="1135"/>
              <a:chOff x="612" y="2704"/>
              <a:chExt cx="1724" cy="1271"/>
            </a:xfrm>
          </p:grpSpPr>
          <p:grpSp>
            <p:nvGrpSpPr>
              <p:cNvPr id="8256" name="Group 59"/>
              <p:cNvGrpSpPr/>
              <p:nvPr/>
            </p:nvGrpSpPr>
            <p:grpSpPr>
              <a:xfrm>
                <a:off x="612" y="3385"/>
                <a:ext cx="771" cy="589"/>
                <a:chOff x="385" y="3385"/>
                <a:chExt cx="771" cy="589"/>
              </a:xfrm>
            </p:grpSpPr>
            <p:sp>
              <p:nvSpPr>
                <p:cNvPr id="8268" name="Line 54"/>
                <p:cNvSpPr/>
                <p:nvPr/>
              </p:nvSpPr>
              <p:spPr>
                <a:xfrm>
                  <a:off x="431" y="3884"/>
                  <a:ext cx="453" cy="90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69" name="Line 55"/>
                <p:cNvSpPr/>
                <p:nvPr/>
              </p:nvSpPr>
              <p:spPr>
                <a:xfrm flipH="1" flipV="1">
                  <a:off x="385" y="3521"/>
                  <a:ext cx="46" cy="363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70" name="Line 56"/>
                <p:cNvSpPr/>
                <p:nvPr/>
              </p:nvSpPr>
              <p:spPr>
                <a:xfrm flipV="1">
                  <a:off x="385" y="3385"/>
                  <a:ext cx="454" cy="136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71" name="Line 57"/>
                <p:cNvSpPr/>
                <p:nvPr/>
              </p:nvSpPr>
              <p:spPr>
                <a:xfrm>
                  <a:off x="839" y="3385"/>
                  <a:ext cx="317" cy="227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72" name="Line 58"/>
                <p:cNvSpPr/>
                <p:nvPr/>
              </p:nvSpPr>
              <p:spPr>
                <a:xfrm flipH="1">
                  <a:off x="884" y="3612"/>
                  <a:ext cx="272" cy="362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8257" name="Group 60"/>
              <p:cNvGrpSpPr/>
              <p:nvPr/>
            </p:nvGrpSpPr>
            <p:grpSpPr>
              <a:xfrm>
                <a:off x="1565" y="2704"/>
                <a:ext cx="771" cy="589"/>
                <a:chOff x="385" y="3385"/>
                <a:chExt cx="771" cy="589"/>
              </a:xfrm>
            </p:grpSpPr>
            <p:sp>
              <p:nvSpPr>
                <p:cNvPr id="8263" name="Line 61"/>
                <p:cNvSpPr/>
                <p:nvPr/>
              </p:nvSpPr>
              <p:spPr>
                <a:xfrm>
                  <a:off x="431" y="3884"/>
                  <a:ext cx="453" cy="90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264" name="Line 62"/>
                <p:cNvSpPr/>
                <p:nvPr/>
              </p:nvSpPr>
              <p:spPr>
                <a:xfrm flipH="1" flipV="1">
                  <a:off x="385" y="3521"/>
                  <a:ext cx="46" cy="363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ysDot"/>
                  <a:headEnd type="none" w="med" len="med"/>
                  <a:tailEnd type="none" w="med" len="med"/>
                </a:ln>
              </p:spPr>
            </p:sp>
            <p:sp>
              <p:nvSpPr>
                <p:cNvPr id="8265" name="Line 63"/>
                <p:cNvSpPr/>
                <p:nvPr/>
              </p:nvSpPr>
              <p:spPr>
                <a:xfrm flipV="1">
                  <a:off x="385" y="3385"/>
                  <a:ext cx="454" cy="136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66" name="Line 64"/>
                <p:cNvSpPr/>
                <p:nvPr/>
              </p:nvSpPr>
              <p:spPr>
                <a:xfrm>
                  <a:off x="839" y="3385"/>
                  <a:ext cx="317" cy="227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8267" name="Line 65"/>
                <p:cNvSpPr/>
                <p:nvPr/>
              </p:nvSpPr>
              <p:spPr>
                <a:xfrm flipH="1">
                  <a:off x="884" y="3612"/>
                  <a:ext cx="272" cy="362"/>
                </a:xfrm>
                <a:prstGeom prst="line">
                  <a:avLst/>
                </a:prstGeom>
                <a:ln w="285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8258" name="Line 66"/>
              <p:cNvSpPr/>
              <p:nvPr/>
            </p:nvSpPr>
            <p:spPr>
              <a:xfrm flipV="1">
                <a:off x="612" y="2840"/>
                <a:ext cx="953" cy="681"/>
              </a:xfrm>
              <a:prstGeom prst="line">
                <a:avLst/>
              </a:prstGeom>
              <a:ln w="285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59" name="Line 67"/>
              <p:cNvSpPr/>
              <p:nvPr/>
            </p:nvSpPr>
            <p:spPr>
              <a:xfrm flipV="1">
                <a:off x="1066" y="2704"/>
                <a:ext cx="953" cy="681"/>
              </a:xfrm>
              <a:prstGeom prst="line">
                <a:avLst/>
              </a:prstGeom>
              <a:ln w="285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60" name="Line 68"/>
              <p:cNvSpPr/>
              <p:nvPr/>
            </p:nvSpPr>
            <p:spPr>
              <a:xfrm flipV="1">
                <a:off x="1383" y="2931"/>
                <a:ext cx="953" cy="681"/>
              </a:xfrm>
              <a:prstGeom prst="line">
                <a:avLst/>
              </a:prstGeom>
              <a:ln w="285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61" name="Line 69"/>
              <p:cNvSpPr/>
              <p:nvPr/>
            </p:nvSpPr>
            <p:spPr>
              <a:xfrm flipV="1">
                <a:off x="1111" y="3294"/>
                <a:ext cx="953" cy="681"/>
              </a:xfrm>
              <a:prstGeom prst="line">
                <a:avLst/>
              </a:prstGeom>
              <a:ln w="285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8262" name="Line 70"/>
              <p:cNvSpPr/>
              <p:nvPr/>
            </p:nvSpPr>
            <p:spPr>
              <a:xfrm flipV="1">
                <a:off x="657" y="3203"/>
                <a:ext cx="953" cy="681"/>
              </a:xfrm>
              <a:prstGeom prst="line">
                <a:avLst/>
              </a:prstGeom>
              <a:ln w="28575" cap="flat" cmpd="sng">
                <a:solidFill>
                  <a:srgbClr val="CC0099"/>
                </a:solidFill>
                <a:prstDash val="sysDot"/>
                <a:headEnd type="none" w="med" len="med"/>
                <a:tailEnd type="none" w="med" len="med"/>
              </a:ln>
            </p:spPr>
          </p:sp>
        </p:grpSp>
        <p:sp>
          <p:nvSpPr>
            <p:cNvPr id="8255" name="Text Box 73"/>
            <p:cNvSpPr txBox="1"/>
            <p:nvPr/>
          </p:nvSpPr>
          <p:spPr>
            <a:xfrm>
              <a:off x="1701" y="3748"/>
              <a:ext cx="362" cy="288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50000"/>
                </a:spcBef>
                <a:buNone/>
              </a:pPr>
              <a:r>
                <a:rPr lang="en-US" altLang="en-US" sz="2400" b="1" dirty="0">
                  <a:solidFill>
                    <a:srgbClr val="CC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endParaRPr lang="en-US" altLang="en-US" sz="2400" b="1" dirty="0">
                <a:solidFill>
                  <a:srgbClr val="CC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aphicFrame>
        <p:nvGraphicFramePr>
          <p:cNvPr id="8198" name="Content Placeholder 8197"/>
          <p:cNvGraphicFramePr>
            <a:graphicFrameLocks noGrp="1"/>
          </p:cNvGraphicFramePr>
          <p:nvPr>
            <p:ph/>
          </p:nvPr>
        </p:nvGraphicFramePr>
        <p:xfrm>
          <a:off x="4283075" y="1736725"/>
          <a:ext cx="4537075" cy="4500563"/>
        </p:xfrm>
        <a:graphic>
          <a:graphicData uri="http://schemas.openxmlformats.org/drawingml/2006/table">
            <a:tbl>
              <a:tblPr/>
              <a:tblGrid>
                <a:gridCol w="123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01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endParaRPr lang="en-US" sz="2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dirty="0">
                          <a:solidFill>
                            <a:srgbClr val="CC33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</a:t>
                      </a:r>
                      <a:endParaRPr lang="en-US" sz="2800" dirty="0">
                        <a:solidFill>
                          <a:srgbClr val="CC33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dirty="0">
                          <a:solidFill>
                            <a:srgbClr val="0099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</a:t>
                      </a:r>
                      <a:endParaRPr lang="en-US" sz="2800" dirty="0">
                        <a:solidFill>
                          <a:srgbClr val="0099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800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</a:t>
                      </a:r>
                      <a:endParaRPr lang="en-US" sz="2800" dirty="0">
                        <a:solidFill>
                          <a:srgbClr val="CC0099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1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cạnh của1 đáy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1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mặt 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1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đỉnh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1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cạnh </a:t>
                      </a: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endParaRPr lang="en-US" sz="20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sz="2800" dirty="0"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36" name="Text Box 176"/>
          <p:cNvSpPr txBox="1"/>
          <p:nvPr/>
        </p:nvSpPr>
        <p:spPr>
          <a:xfrm>
            <a:off x="5600700" y="2733675"/>
            <a:ext cx="649288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37" name="Text Box 179"/>
          <p:cNvSpPr txBox="1"/>
          <p:nvPr/>
        </p:nvSpPr>
        <p:spPr>
          <a:xfrm>
            <a:off x="6430963" y="3640138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38" name="Text Box 180"/>
          <p:cNvSpPr txBox="1"/>
          <p:nvPr/>
        </p:nvSpPr>
        <p:spPr>
          <a:xfrm>
            <a:off x="7169150" y="4529138"/>
            <a:ext cx="7874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altLang="en-US" sz="4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39" name="Text Box 182"/>
          <p:cNvSpPr txBox="1"/>
          <p:nvPr/>
        </p:nvSpPr>
        <p:spPr>
          <a:xfrm>
            <a:off x="8072438" y="5426075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dirty="0">
              <a:solidFill>
                <a:srgbClr val="CC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75" name="Text Box 183"/>
          <p:cNvSpPr txBox="1"/>
          <p:nvPr/>
        </p:nvSpPr>
        <p:spPr>
          <a:xfrm>
            <a:off x="5600700" y="3627438"/>
            <a:ext cx="649288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76" name="Text Box 184"/>
          <p:cNvSpPr txBox="1"/>
          <p:nvPr/>
        </p:nvSpPr>
        <p:spPr>
          <a:xfrm>
            <a:off x="6427788" y="2755900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77" name="Text Box 185"/>
          <p:cNvSpPr txBox="1"/>
          <p:nvPr/>
        </p:nvSpPr>
        <p:spPr>
          <a:xfrm>
            <a:off x="5602288" y="4522788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78" name="Text Box 186"/>
          <p:cNvSpPr txBox="1"/>
          <p:nvPr/>
        </p:nvSpPr>
        <p:spPr>
          <a:xfrm>
            <a:off x="5602288" y="5418138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40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79" name="Text Box 187"/>
          <p:cNvSpPr txBox="1"/>
          <p:nvPr/>
        </p:nvSpPr>
        <p:spPr>
          <a:xfrm>
            <a:off x="6421438" y="4519613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0" name="Text Box 188"/>
          <p:cNvSpPr txBox="1"/>
          <p:nvPr/>
        </p:nvSpPr>
        <p:spPr>
          <a:xfrm>
            <a:off x="6416675" y="5410200"/>
            <a:ext cx="649288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4000" dirty="0">
              <a:solidFill>
                <a:srgbClr val="CC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1" name="Text Box 189"/>
          <p:cNvSpPr txBox="1"/>
          <p:nvPr/>
        </p:nvSpPr>
        <p:spPr>
          <a:xfrm>
            <a:off x="7175500" y="2744788"/>
            <a:ext cx="7874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2" name="Text Box 190"/>
          <p:cNvSpPr txBox="1"/>
          <p:nvPr/>
        </p:nvSpPr>
        <p:spPr>
          <a:xfrm>
            <a:off x="7191375" y="3643313"/>
            <a:ext cx="7874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3" name="Text Box 191"/>
          <p:cNvSpPr txBox="1"/>
          <p:nvPr/>
        </p:nvSpPr>
        <p:spPr>
          <a:xfrm>
            <a:off x="7180263" y="5421313"/>
            <a:ext cx="7874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40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4" name="Text Box 192"/>
          <p:cNvSpPr txBox="1"/>
          <p:nvPr/>
        </p:nvSpPr>
        <p:spPr>
          <a:xfrm>
            <a:off x="8077200" y="2740025"/>
            <a:ext cx="649288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dirty="0">
              <a:solidFill>
                <a:srgbClr val="CC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5" name="Text Box 193"/>
          <p:cNvSpPr txBox="1"/>
          <p:nvPr/>
        </p:nvSpPr>
        <p:spPr>
          <a:xfrm>
            <a:off x="8072438" y="3625850"/>
            <a:ext cx="649287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000" dirty="0">
              <a:solidFill>
                <a:srgbClr val="CC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7" name="Text Box 195"/>
          <p:cNvSpPr txBox="1"/>
          <p:nvPr/>
        </p:nvSpPr>
        <p:spPr>
          <a:xfrm>
            <a:off x="8016875" y="4533900"/>
            <a:ext cx="787400" cy="7016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4000" dirty="0">
              <a:solidFill>
                <a:srgbClr val="CC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988" name="Text Box 196"/>
          <p:cNvSpPr txBox="1"/>
          <p:nvPr/>
        </p:nvSpPr>
        <p:spPr>
          <a:xfrm>
            <a:off x="4356100" y="554038"/>
            <a:ext cx="4321175" cy="1006475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lăng trụ đứng trong hình rồi điền số thích hợp v</a:t>
            </a:r>
            <a:r>
              <a:rPr lang="en-US" alt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các ô trống ở bảng dưới đây</a:t>
            </a:r>
            <a:endParaRPr lang="en-US" alt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253" name="Text Box 205"/>
          <p:cNvSpPr txBox="1"/>
          <p:nvPr/>
        </p:nvSpPr>
        <p:spPr>
          <a:xfrm>
            <a:off x="395288" y="333375"/>
            <a:ext cx="1368425" cy="366713"/>
          </a:xfrm>
          <a:prstGeom prst="rect">
            <a:avLst/>
          </a:prstGeom>
          <a:solidFill>
            <a:srgbClr val="00FFFF"/>
          </a:solidFill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3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3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7" dur="500"/>
                                        <p:tgtEl>
                                          <p:spTgt spid="3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2" dur="500"/>
                                        <p:tgtEl>
                                          <p:spTgt spid="3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3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75" grpId="0"/>
      <p:bldP spid="33976" grpId="0"/>
      <p:bldP spid="33977" grpId="0"/>
      <p:bldP spid="33978" grpId="0"/>
      <p:bldP spid="33979" grpId="0"/>
      <p:bldP spid="33980" grpId="0"/>
      <p:bldP spid="33981" grpId="0"/>
      <p:bldP spid="33982" grpId="0"/>
      <p:bldP spid="33983" grpId="0"/>
      <p:bldP spid="33984" grpId="0"/>
      <p:bldP spid="33985" grpId="0"/>
      <p:bldP spid="339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 Box 6"/>
          <p:cNvSpPr txBox="1"/>
          <p:nvPr/>
        </p:nvSpPr>
        <p:spPr>
          <a:xfrm>
            <a:off x="684213" y="981075"/>
            <a:ext cx="7920037" cy="193833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Củng cố kiến thức đã học: Đỉnh, cạnh bên, mặt bên, đáy của hình lăng trụ đứng.</a:t>
            </a:r>
          </a:p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Nắm lại 3 bước vẽ hình lăng trụ đứng v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 vẽ hình.</a:t>
            </a:r>
          </a:p>
          <a:p>
            <a:pPr marL="0" lvl="0" indent="0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b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tập 21 v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sách giáo khoa.</a:t>
            </a:r>
            <a:endParaRPr lang="en-US" alt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854" name="Picture 14" descr="PPT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3141663"/>
            <a:ext cx="5616575" cy="3527425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9220" name="Text Box 15"/>
          <p:cNvSpPr txBox="1"/>
          <p:nvPr/>
        </p:nvSpPr>
        <p:spPr>
          <a:xfrm>
            <a:off x="395288" y="260350"/>
            <a:ext cx="2089150" cy="366713"/>
          </a:xfrm>
          <a:prstGeom prst="rect">
            <a:avLst/>
          </a:prstGeom>
          <a:solidFill>
            <a:srgbClr val="00FFFF"/>
          </a:solidFill>
          <a:ln w="2857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altLang="en-US" sz="1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58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58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quare_chance">
  <a:themeElements>
    <a:clrScheme name="square_chan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quare_chan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quare_chan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_chan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_chan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_chan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_chan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_chan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_chan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square_chance</Template>
  <TotalTime>2</TotalTime>
  <Words>523</Words>
  <Application>Microsoft Office PowerPoint</Application>
  <PresentationFormat>On-screen Show (4:3)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Wingdings</vt:lpstr>
      <vt:lpstr>square_chance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TRINHLILAC</dc:creator>
  <cp:lastModifiedBy>TIEN NGUYEN THANH</cp:lastModifiedBy>
  <cp:revision>49</cp:revision>
  <dcterms:created xsi:type="dcterms:W3CDTF">2009-04-03T01:43:26Z</dcterms:created>
  <dcterms:modified xsi:type="dcterms:W3CDTF">2022-09-20T09:02:43Z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