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7"/>
  </p:notesMasterIdLst>
  <p:sldIdLst>
    <p:sldId id="476" r:id="rId4"/>
    <p:sldId id="477" r:id="rId5"/>
    <p:sldId id="327" r:id="rId6"/>
    <p:sldId id="353" r:id="rId8"/>
    <p:sldId id="389" r:id="rId9"/>
    <p:sldId id="390" r:id="rId10"/>
    <p:sldId id="420" r:id="rId11"/>
    <p:sldId id="346" r:id="rId12"/>
    <p:sldId id="271" r:id="rId13"/>
    <p:sldId id="391" r:id="rId14"/>
    <p:sldId id="396" r:id="rId15"/>
    <p:sldId id="395" r:id="rId16"/>
    <p:sldId id="358" r:id="rId17"/>
    <p:sldId id="363" r:id="rId18"/>
    <p:sldId id="397" r:id="rId19"/>
    <p:sldId id="347" r:id="rId20"/>
    <p:sldId id="392" r:id="rId21"/>
    <p:sldId id="402" r:id="rId22"/>
    <p:sldId id="403" r:id="rId23"/>
    <p:sldId id="393" r:id="rId24"/>
    <p:sldId id="404" r:id="rId25"/>
    <p:sldId id="394" r:id="rId26"/>
    <p:sldId id="400" r:id="rId27"/>
    <p:sldId id="405" r:id="rId28"/>
    <p:sldId id="399" r:id="rId29"/>
    <p:sldId id="401" r:id="rId30"/>
    <p:sldId id="410" r:id="rId31"/>
    <p:sldId id="411" r:id="rId32"/>
    <p:sldId id="407" r:id="rId33"/>
    <p:sldId id="398" r:id="rId34"/>
    <p:sldId id="406" r:id="rId35"/>
    <p:sldId id="372" r:id="rId36"/>
    <p:sldId id="369" r:id="rId37"/>
    <p:sldId id="370" r:id="rId38"/>
    <p:sldId id="371" r:id="rId39"/>
    <p:sldId id="323" r:id="rId40"/>
    <p:sldId id="374" r:id="rId41"/>
    <p:sldId id="376" r:id="rId42"/>
    <p:sldId id="379" r:id="rId43"/>
    <p:sldId id="377" r:id="rId44"/>
    <p:sldId id="378" r:id="rId45"/>
    <p:sldId id="335" r:id="rId46"/>
    <p:sldId id="336" r:id="rId47"/>
    <p:sldId id="386" r:id="rId48"/>
    <p:sldId id="412" r:id="rId49"/>
    <p:sldId id="413" r:id="rId50"/>
    <p:sldId id="414" r:id="rId51"/>
    <p:sldId id="415" r:id="rId52"/>
    <p:sldId id="416" r:id="rId53"/>
    <p:sldId id="417" r:id="rId54"/>
    <p:sldId id="418" r:id="rId55"/>
    <p:sldId id="419" r:id="rId56"/>
    <p:sldId id="421" r:id="rId57"/>
    <p:sldId id="422" r:id="rId58"/>
    <p:sldId id="425" r:id="rId59"/>
    <p:sldId id="424" r:id="rId60"/>
    <p:sldId id="423" r:id="rId61"/>
    <p:sldId id="349" r:id="rId62"/>
    <p:sldId id="350" r:id="rId63"/>
    <p:sldId id="351" r:id="rId6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00FF"/>
    <a:srgbClr val="FF99FF"/>
    <a:srgbClr val="FF3300"/>
    <a:srgbClr val="FF0066"/>
    <a:srgbClr val="FFFF66"/>
    <a:srgbClr val="006600"/>
    <a:srgbClr val="66CC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761" autoAdjust="0"/>
  </p:normalViewPr>
  <p:slideViewPr>
    <p:cSldViewPr>
      <p:cViewPr>
        <p:scale>
          <a:sx n="80" d="100"/>
          <a:sy n="80" d="100"/>
        </p:scale>
        <p:origin x="-10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3A4969B6-B9EB-4983-B52D-BFC58FEA3353}" type="datetimeFigureOut">
              <a:rPr lang="en-US"/>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fld id="{4CB8C75C-33C7-4577-A5E5-C3F5774738F8}"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D0E1C5-9D48-4936-B1F1-C5CE300DAC52}" type="slidenum">
              <a:rPr lang="en-US" altLang="en-US">
                <a:latin typeface="Tahoma" panose="020B0604030504040204" pitchFamily="34" charset="0"/>
              </a:rPr>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056E72F-94C1-429C-80AC-4F82B649C858}" type="slidenum">
              <a:rPr lang="en-US" altLang="en-US"/>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9F8F32-B593-4F52-BA06-E4A6C02847BD}" type="slidenum">
              <a:rPr lang="en-US"/>
            </a:fld>
            <a:endParaRPr lang="en-US"/>
          </a:p>
        </p:txBody>
      </p:sp>
      <p:sp>
        <p:nvSpPr>
          <p:cNvPr id="96259"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vi-VN">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mtClean="0"/>
          </a:p>
        </p:txBody>
      </p:sp>
      <p:sp>
        <p:nvSpPr>
          <p:cNvPr id="1146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anose="020F0502020204030204" pitchFamily="34" charset="0"/>
              </a:defRPr>
            </a:lvl1pPr>
            <a:lvl2pPr marL="742950" indent="-285750">
              <a:defRPr sz="1200">
                <a:solidFill>
                  <a:schemeClr val="tx1"/>
                </a:solidFill>
                <a:latin typeface="Calibri" panose="020F0502020204030204" pitchFamily="34" charset="0"/>
              </a:defRPr>
            </a:lvl2pPr>
            <a:lvl3pPr marL="1143000" indent="-228600">
              <a:defRPr sz="1200">
                <a:solidFill>
                  <a:schemeClr val="tx1"/>
                </a:solidFill>
                <a:latin typeface="Calibri" panose="020F0502020204030204" pitchFamily="34" charset="0"/>
              </a:defRPr>
            </a:lvl3pPr>
            <a:lvl4pPr marL="1600200" indent="-228600">
              <a:defRPr sz="1200">
                <a:solidFill>
                  <a:schemeClr val="tx1"/>
                </a:solidFill>
                <a:latin typeface="Calibri" panose="020F0502020204030204" pitchFamily="34" charset="0"/>
              </a:defRPr>
            </a:lvl4pPr>
            <a:lvl5pPr marL="2057400" indent="-228600">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fld id="{B1D5E0B8-0D0A-4D56-BF53-647CD383F250}" type="slidenum">
              <a:rPr lang="en-US" altLang="en-US">
                <a:latin typeface="Arial" panose="020B0604020202020204" pitchFamily="34" charset="0"/>
              </a:rPr>
            </a:fld>
            <a:endParaRPr lang="en-US" altLang="en-US">
              <a:latin typeface="Arial" panose="020B0604020202020204" pitchFamily="34" charset="0"/>
            </a:endParaRPr>
          </a:p>
        </p:txBody>
      </p:sp>
      <p:sp>
        <p:nvSpPr>
          <p:cNvPr id="114693" name="Footer Placeholder 4"/>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anose="020F0502020204030204" pitchFamily="34" charset="0"/>
              </a:defRPr>
            </a:lvl1pPr>
            <a:lvl2pPr marL="742950" indent="-285750">
              <a:defRPr sz="1200">
                <a:solidFill>
                  <a:schemeClr val="tx1"/>
                </a:solidFill>
                <a:latin typeface="Calibri" panose="020F0502020204030204" pitchFamily="34" charset="0"/>
              </a:defRPr>
            </a:lvl2pPr>
            <a:lvl3pPr marL="1143000" indent="-228600">
              <a:defRPr sz="1200">
                <a:solidFill>
                  <a:schemeClr val="tx1"/>
                </a:solidFill>
                <a:latin typeface="Calibri" panose="020F0502020204030204" pitchFamily="34" charset="0"/>
              </a:defRPr>
            </a:lvl3pPr>
            <a:lvl4pPr marL="1600200" indent="-228600">
              <a:defRPr sz="1200">
                <a:solidFill>
                  <a:schemeClr val="tx1"/>
                </a:solidFill>
                <a:latin typeface="Calibri" panose="020F0502020204030204" pitchFamily="34" charset="0"/>
              </a:defRPr>
            </a:lvl4pPr>
            <a:lvl5pPr marL="2057400" indent="-228600">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r>
              <a:rPr lang="en-US" altLang="en-US">
                <a:latin typeface="Arial" panose="020B0604020202020204" pitchFamily="34" charset="0"/>
              </a:rPr>
              <a:t>TS. Ngô Thu Dung</a:t>
            </a:r>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40FC29E0-50FA-4553-95E8-E59BA5FE6BB6}" type="datetime1">
              <a:rPr 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Nguyễn Thị Duyến</a:t>
            </a:r>
            <a:endParaRPr lang="en-US"/>
          </a:p>
        </p:txBody>
      </p:sp>
      <p:sp>
        <p:nvSpPr>
          <p:cNvPr id="6" name="Rectangle 6"/>
          <p:cNvSpPr>
            <a:spLocks noGrp="1" noChangeArrowheads="1"/>
          </p:cNvSpPr>
          <p:nvPr>
            <p:ph type="sldNum" sz="quarter" idx="12"/>
          </p:nvPr>
        </p:nvSpPr>
        <p:spPr/>
        <p:txBody>
          <a:bodyPr/>
          <a:lstStyle>
            <a:lvl1pPr>
              <a:defRPr/>
            </a:lvl1pPr>
          </a:lstStyle>
          <a:p>
            <a:fld id="{311810A4-4140-4DFD-9405-37E3E68011E7}" type="slidenum">
              <a:rPr lang="en-US" altLang="en-US"/>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84862F86-0A92-4A3B-A0C7-25E763202A7C}" type="datetime1">
              <a:rPr 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Nguyễn Thị Duyến</a:t>
            </a:r>
            <a:endParaRPr lang="en-US"/>
          </a:p>
        </p:txBody>
      </p:sp>
      <p:sp>
        <p:nvSpPr>
          <p:cNvPr id="6" name="Rectangle 6"/>
          <p:cNvSpPr>
            <a:spLocks noGrp="1" noChangeArrowheads="1"/>
          </p:cNvSpPr>
          <p:nvPr>
            <p:ph type="sldNum" sz="quarter" idx="12"/>
          </p:nvPr>
        </p:nvSpPr>
        <p:spPr/>
        <p:txBody>
          <a:bodyPr/>
          <a:lstStyle>
            <a:lvl1pPr>
              <a:defRPr/>
            </a:lvl1pPr>
          </a:lstStyle>
          <a:p>
            <a:fld id="{83197C8D-42AF-4EF3-BAC8-B668D239901E}"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16FC6E77-F603-46F3-97F2-D8445E0E0FA1}" type="datetime1">
              <a:rPr 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Nguyễn Thị Duyến</a:t>
            </a:r>
            <a:endParaRPr lang="en-US"/>
          </a:p>
        </p:txBody>
      </p:sp>
      <p:sp>
        <p:nvSpPr>
          <p:cNvPr id="6" name="Rectangle 6"/>
          <p:cNvSpPr>
            <a:spLocks noGrp="1" noChangeArrowheads="1"/>
          </p:cNvSpPr>
          <p:nvPr>
            <p:ph type="sldNum" sz="quarter" idx="12"/>
          </p:nvPr>
        </p:nvSpPr>
        <p:spPr/>
        <p:txBody>
          <a:bodyPr/>
          <a:lstStyle>
            <a:lvl1pPr>
              <a:defRPr/>
            </a:lvl1pPr>
          </a:lstStyle>
          <a:p>
            <a:fld id="{8712E7C7-9F75-4617-8B1D-5D4ECBF48C92}" type="slidenum">
              <a:rPr lang="en-US" altLang="en-US"/>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ACA87875-C812-42CD-8CD8-85F31F7E868D}" type="slidenum">
              <a:rPr lang="en-US" altLang="en-US"/>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E57B52F-1C53-46F4-BDCF-0A4B681B00CE}"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FF25D-F230-431C-93F3-29311F9542A3}"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D90697D-AAF8-4A2E-9E55-318D515263CA}" type="slidenum">
              <a:rPr lang="en-US" altLang="en-US"/>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E6CFF25D-F230-431C-93F3-29311F9542A3}"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D3F897C-1A46-4BDA-976E-24E74AD78CC5}" type="slidenum">
              <a:rPr lang="en-US" altLang="en-US"/>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E6CFF25D-F230-431C-93F3-29311F9542A3}"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C74BE5B-A10C-486D-B7BF-CF8640B0DC81}" type="slidenum">
              <a:rPr lang="en-US" altLang="en-US"/>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lvl1pPr>
              <a:defRPr/>
            </a:lvl1pPr>
          </a:lstStyle>
          <a:p>
            <a:pPr>
              <a:defRPr/>
            </a:pPr>
            <a:fld id="{E6CFF25D-F230-431C-93F3-29311F9542A3}" type="datetimeFigureOut">
              <a:rPr lang="en-US"/>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A484A9FC-BDD7-479E-818D-1200F2A8DEA8}" type="slidenum">
              <a:rPr lang="en-US" altLang="en-US"/>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lvl1pPr>
              <a:defRPr/>
            </a:lvl1pPr>
          </a:lstStyle>
          <a:p>
            <a:pPr>
              <a:defRPr/>
            </a:pPr>
            <a:fld id="{E6CFF25D-F230-431C-93F3-29311F9542A3}" type="datetimeFigureOut">
              <a:rPr lang="en-US"/>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312CE702-528E-446D-9933-28EC6ADECA4A}" type="slidenum">
              <a:rPr lang="en-US" altLang="en-US"/>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E6CFF25D-F230-431C-93F3-29311F9542A3}" type="datetimeFigureOut">
              <a:rPr lang="en-US"/>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111049BA-8746-439F-8D27-5CF4A897BCA8}"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D53CA076-99A8-4389-AD99-41E3E59E5F99}" type="datetime1">
              <a:rPr 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Nguyễn Thị Duyến</a:t>
            </a:r>
            <a:endParaRPr lang="en-US"/>
          </a:p>
        </p:txBody>
      </p:sp>
      <p:sp>
        <p:nvSpPr>
          <p:cNvPr id="6" name="Rectangle 6"/>
          <p:cNvSpPr>
            <a:spLocks noGrp="1" noChangeArrowheads="1"/>
          </p:cNvSpPr>
          <p:nvPr>
            <p:ph type="sldNum" sz="quarter" idx="12"/>
          </p:nvPr>
        </p:nvSpPr>
        <p:spPr/>
        <p:txBody>
          <a:bodyPr/>
          <a:lstStyle>
            <a:lvl1pPr>
              <a:defRPr/>
            </a:lvl1pPr>
          </a:lstStyle>
          <a:p>
            <a:fld id="{56140AA9-D129-4E2C-B818-919A510C6348}" type="slidenum">
              <a:rPr lang="en-US" altLang="en-US"/>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6CFF25D-F230-431C-93F3-29311F9542A3}" type="datetimeFigureOut">
              <a:rPr lang="en-US"/>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86A73019-D167-4136-8980-4BF079C0B2D6}" type="slidenum">
              <a:rPr lang="en-US" altLang="en-US"/>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4"/>
          <p:cNvSpPr>
            <a:spLocks noGrp="1"/>
          </p:cNvSpPr>
          <p:nvPr>
            <p:ph type="dt" sz="half" idx="10"/>
          </p:nvPr>
        </p:nvSpPr>
        <p:spPr/>
        <p:txBody>
          <a:bodyPr/>
          <a:lstStyle>
            <a:lvl1pPr>
              <a:defRPr/>
            </a:lvl1pPr>
          </a:lstStyle>
          <a:p>
            <a:pPr>
              <a:defRPr/>
            </a:pPr>
            <a:fld id="{E6CFF25D-F230-431C-93F3-29311F9542A3}" type="datetimeFigureOut">
              <a:rPr lang="en-US"/>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03E0A2E-7785-4D7E-ACB0-7D8C9CEC7F5F}" type="slidenum">
              <a:rPr lang="en-US" altLang="en-US"/>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4"/>
          <p:cNvSpPr>
            <a:spLocks noGrp="1"/>
          </p:cNvSpPr>
          <p:nvPr>
            <p:ph type="dt" sz="half" idx="10"/>
          </p:nvPr>
        </p:nvSpPr>
        <p:spPr/>
        <p:txBody>
          <a:bodyPr/>
          <a:lstStyle>
            <a:lvl1pPr>
              <a:defRPr/>
            </a:lvl1pPr>
          </a:lstStyle>
          <a:p>
            <a:pPr>
              <a:defRPr/>
            </a:pPr>
            <a:fld id="{E6CFF25D-F230-431C-93F3-29311F9542A3}" type="datetimeFigureOut">
              <a:rPr lang="en-US"/>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4714F634-17A8-46E0-8C5E-703858E44F64}" type="slidenum">
              <a:rPr lang="en-US" altLang="en-US"/>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E6CFF25D-F230-431C-93F3-29311F9542A3}"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0DBFD38-8998-4966-8F24-53D3983FCC76}" type="slidenum">
              <a:rPr lang="en-US" altLang="en-US"/>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E6CFF25D-F230-431C-93F3-29311F9542A3}"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9A65E97-8BED-48D3-97F1-9CA3E669AC63}" type="slidenum">
              <a:rPr lang="en-US" altLang="en-US"/>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pPr>
              <a:defRPr/>
            </a:pPr>
            <a:endParaRPr lang="en-US"/>
          </a:p>
        </p:txBody>
      </p:sp>
      <p:sp>
        <p:nvSpPr>
          <p:cNvPr id="4" name="Slide Number Placeholder 3"/>
          <p:cNvSpPr>
            <a:spLocks noGrp="1"/>
          </p:cNvSpPr>
          <p:nvPr>
            <p:ph type="sldNum" sz="quarter" idx="11"/>
          </p:nvPr>
        </p:nvSpPr>
        <p:spPr>
          <a:xfrm>
            <a:off x="6553200" y="6243638"/>
            <a:ext cx="2133600" cy="457200"/>
          </a:xfrm>
        </p:spPr>
        <p:txBody>
          <a:bodyPr/>
          <a:lstStyle>
            <a:lvl1pPr>
              <a:defRPr/>
            </a:lvl1pPr>
          </a:lstStyle>
          <a:p>
            <a:fld id="{14B156B4-D662-4420-A63F-3B35EBE1898F}" type="slidenum">
              <a:rPr lang="en-US"/>
            </a:fld>
            <a:endParaRPr lang="en-US"/>
          </a:p>
        </p:txBody>
      </p:sp>
      <p:sp>
        <p:nvSpPr>
          <p:cNvPr id="5" name="Date Placeholder 4"/>
          <p:cNvSpPr>
            <a:spLocks noGrp="1"/>
          </p:cNvSpPr>
          <p:nvPr>
            <p:ph type="dt" sz="half" idx="12"/>
          </p:nvPr>
        </p:nvSpPr>
        <p:spPr>
          <a:xfrm>
            <a:off x="457200" y="6248400"/>
            <a:ext cx="2133600" cy="457200"/>
          </a:xfrm>
        </p:spPr>
        <p:txBody>
          <a:bodyPr/>
          <a:lstStyle>
            <a:lvl1pPr>
              <a:defRPr/>
            </a:lvl1pPr>
          </a:lstStyle>
          <a:p>
            <a:pPr>
              <a:defRPr/>
            </a:pPr>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fld id="{12694627-C3E3-441B-85EC-9CD0CBAA431C}" type="datetime1">
              <a:rPr 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Nguyễn Thị Duyến</a:t>
            </a:r>
            <a:endParaRPr lang="en-US"/>
          </a:p>
        </p:txBody>
      </p:sp>
      <p:sp>
        <p:nvSpPr>
          <p:cNvPr id="6" name="Rectangle 6"/>
          <p:cNvSpPr>
            <a:spLocks noGrp="1" noChangeArrowheads="1"/>
          </p:cNvSpPr>
          <p:nvPr>
            <p:ph type="sldNum" sz="quarter" idx="12"/>
          </p:nvPr>
        </p:nvSpPr>
        <p:spPr/>
        <p:txBody>
          <a:bodyPr/>
          <a:lstStyle>
            <a:lvl1pPr>
              <a:defRPr/>
            </a:lvl1pPr>
          </a:lstStyle>
          <a:p>
            <a:fld id="{BF78E749-C6E1-4728-9529-11CA142C0B8D}"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5F75C30C-4A90-4FC6-8743-1B6E3315228E}" type="datetime1">
              <a:rPr 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Nguyễn Thị Duyến</a:t>
            </a:r>
            <a:endParaRPr lang="en-US"/>
          </a:p>
        </p:txBody>
      </p:sp>
      <p:sp>
        <p:nvSpPr>
          <p:cNvPr id="7" name="Rectangle 6"/>
          <p:cNvSpPr>
            <a:spLocks noGrp="1" noChangeArrowheads="1"/>
          </p:cNvSpPr>
          <p:nvPr>
            <p:ph type="sldNum" sz="quarter" idx="12"/>
          </p:nvPr>
        </p:nvSpPr>
        <p:spPr/>
        <p:txBody>
          <a:bodyPr/>
          <a:lstStyle>
            <a:lvl1pPr>
              <a:defRPr/>
            </a:lvl1pPr>
          </a:lstStyle>
          <a:p>
            <a:fld id="{7B328400-B99A-42D1-A5F5-A30E35380620}"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A5299748-C222-40D3-864B-E45B6FC21E75}" type="datetime1">
              <a:rPr lang="en-US"/>
            </a:fld>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Nguyễn Thị Duyến</a:t>
            </a:r>
            <a:endParaRPr lang="en-US"/>
          </a:p>
        </p:txBody>
      </p:sp>
      <p:sp>
        <p:nvSpPr>
          <p:cNvPr id="9" name="Rectangle 6"/>
          <p:cNvSpPr>
            <a:spLocks noGrp="1" noChangeArrowheads="1"/>
          </p:cNvSpPr>
          <p:nvPr>
            <p:ph type="sldNum" sz="quarter" idx="12"/>
          </p:nvPr>
        </p:nvSpPr>
        <p:spPr/>
        <p:txBody>
          <a:bodyPr/>
          <a:lstStyle>
            <a:lvl1pPr>
              <a:defRPr/>
            </a:lvl1pPr>
          </a:lstStyle>
          <a:p>
            <a:fld id="{9ABFB602-C3F9-4FE9-931E-AB8F3176661E}"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fld id="{533F306D-FD49-44DF-9A16-470D83B97FA2}" type="datetime1">
              <a:rPr lang="en-US"/>
            </a:fld>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Nguyễn Thị Duyến</a:t>
            </a:r>
            <a:endParaRPr lang="en-US"/>
          </a:p>
        </p:txBody>
      </p:sp>
      <p:sp>
        <p:nvSpPr>
          <p:cNvPr id="5" name="Rectangle 6"/>
          <p:cNvSpPr>
            <a:spLocks noGrp="1" noChangeArrowheads="1"/>
          </p:cNvSpPr>
          <p:nvPr>
            <p:ph type="sldNum" sz="quarter" idx="12"/>
          </p:nvPr>
        </p:nvSpPr>
        <p:spPr/>
        <p:txBody>
          <a:bodyPr/>
          <a:lstStyle>
            <a:lvl1pPr>
              <a:defRPr/>
            </a:lvl1pPr>
          </a:lstStyle>
          <a:p>
            <a:fld id="{95481910-4A9B-4626-8C9B-577CBDFBF2E6}"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61090FC8-B692-447E-A444-32745F69FBC7}" type="datetime1">
              <a:rPr lang="en-US"/>
            </a:fld>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Nguyễn Thị Duyến</a:t>
            </a:r>
            <a:endParaRPr lang="en-US"/>
          </a:p>
        </p:txBody>
      </p:sp>
      <p:sp>
        <p:nvSpPr>
          <p:cNvPr id="4" name="Rectangle 6"/>
          <p:cNvSpPr>
            <a:spLocks noGrp="1" noChangeArrowheads="1"/>
          </p:cNvSpPr>
          <p:nvPr>
            <p:ph type="sldNum" sz="quarter" idx="12"/>
          </p:nvPr>
        </p:nvSpPr>
        <p:spPr/>
        <p:txBody>
          <a:bodyPr/>
          <a:lstStyle>
            <a:lvl1pPr>
              <a:defRPr/>
            </a:lvl1pPr>
          </a:lstStyle>
          <a:p>
            <a:fld id="{AFFF0D80-25A0-43D1-B3CD-852933FF8DC9}"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fld id="{0D952D96-A486-45B7-8B11-30019C284339}" type="datetime1">
              <a:rPr 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Nguyễn Thị Duyến</a:t>
            </a:r>
            <a:endParaRPr lang="en-US"/>
          </a:p>
        </p:txBody>
      </p:sp>
      <p:sp>
        <p:nvSpPr>
          <p:cNvPr id="7" name="Rectangle 6"/>
          <p:cNvSpPr>
            <a:spLocks noGrp="1" noChangeArrowheads="1"/>
          </p:cNvSpPr>
          <p:nvPr>
            <p:ph type="sldNum" sz="quarter" idx="12"/>
          </p:nvPr>
        </p:nvSpPr>
        <p:spPr/>
        <p:txBody>
          <a:bodyPr/>
          <a:lstStyle>
            <a:lvl1pPr>
              <a:defRPr/>
            </a:lvl1pPr>
          </a:lstStyle>
          <a:p>
            <a:fld id="{009D17BB-721C-4B2B-9177-7FC38B016FE0}"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fld id="{1999E59A-1E69-4C32-B5A3-893C712235C7}" type="datetime1">
              <a:rPr 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Nguyễn Thị Duyến</a:t>
            </a:r>
            <a:endParaRPr lang="en-US"/>
          </a:p>
        </p:txBody>
      </p:sp>
      <p:sp>
        <p:nvSpPr>
          <p:cNvPr id="7" name="Rectangle 6"/>
          <p:cNvSpPr>
            <a:spLocks noGrp="1" noChangeArrowheads="1"/>
          </p:cNvSpPr>
          <p:nvPr>
            <p:ph type="sldNum" sz="quarter" idx="12"/>
          </p:nvPr>
        </p:nvSpPr>
        <p:spPr/>
        <p:txBody>
          <a:bodyPr/>
          <a:lstStyle>
            <a:lvl1pPr>
              <a:defRPr/>
            </a:lvl1pPr>
          </a:lstStyle>
          <a:p>
            <a:fld id="{AED5398A-FC89-432F-AAB8-B72DF54AD11C}" type="slidenum">
              <a:rPr lang="en-US" altLang="en-US"/>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3" Type="http://schemas.openxmlformats.org/officeDocument/2006/relationships/theme" Target="../theme/theme2.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542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b="0">
                <a:solidFill>
                  <a:srgbClr val="000000"/>
                </a:solidFill>
                <a:latin typeface="+mn-lt"/>
              </a:defRPr>
            </a:lvl1pPr>
          </a:lstStyle>
          <a:p>
            <a:pPr>
              <a:defRPr/>
            </a:pPr>
            <a:fld id="{5388A411-0AF8-464E-A7C7-0091459770BE}" type="datetime1">
              <a:rPr lang="en-US"/>
            </a:fld>
            <a:endParaRPr lang="en-US"/>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b="0">
                <a:solidFill>
                  <a:srgbClr val="000000"/>
                </a:solidFill>
                <a:latin typeface="+mn-lt"/>
              </a:defRPr>
            </a:lvl1pPr>
          </a:lstStyle>
          <a:p>
            <a:pPr>
              <a:defRPr/>
            </a:pPr>
            <a:r>
              <a:rPr lang="en-US"/>
              <a:t>Nguyễn Thị Duyến</a:t>
            </a:r>
            <a:endParaRPr lang="en-US"/>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a:solidFill>
                  <a:srgbClr val="000000"/>
                </a:solidFill>
                <a:latin typeface="Arial" panose="020B0604020202020204" pitchFamily="34" charset="0"/>
              </a:defRPr>
            </a:lvl1pPr>
          </a:lstStyle>
          <a:p>
            <a:fld id="{C743886D-BF73-4FAE-AA11-2DC8711CD574}"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89A7D2F-7FF6-4A0E-AF1F-F423C93D5989}" type="datetime1">
              <a:rPr lang="en-US"/>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Nguyễn Thị Duyến</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fld id="{770CA22C-566F-4BEC-8AF2-6D1E6E153051}"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jpe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GIF"/><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4.GIF"/><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1.jpeg"/><Relationship Id="rId1"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jpeg"/><Relationship Id="rId1" Type="http://schemas.openxmlformats.org/officeDocument/2006/relationships/image" Target="../media/image38.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jpeg"/><Relationship Id="rId1" Type="http://schemas.openxmlformats.org/officeDocument/2006/relationships/image" Target="../media/image41.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48.jpeg"/><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Picture 2"/>
          <p:cNvPicPr>
            <a:picLocks noChangeAspect="1"/>
          </p:cNvPicPr>
          <p:nvPr/>
        </p:nvPicPr>
        <p:blipFill>
          <a:blip r:embed="rId1"/>
          <a:stretch>
            <a:fillRect/>
          </a:stretch>
        </p:blipFill>
        <p:spPr>
          <a:xfrm>
            <a:off x="3600450" y="3429000"/>
            <a:ext cx="1582341" cy="1440656"/>
          </a:xfrm>
          <a:prstGeom prst="rect">
            <a:avLst/>
          </a:prstGeom>
          <a:noFill/>
          <a:ln w="9525">
            <a:noFill/>
          </a:ln>
        </p:spPr>
      </p:pic>
      <p:pic>
        <p:nvPicPr>
          <p:cNvPr id="6146" name="Picture 2" descr="D:\ANH CUA TRUONG\DSC00020.JPG"/>
          <p:cNvPicPr>
            <a:picLocks noChangeAspect="1"/>
          </p:cNvPicPr>
          <p:nvPr/>
        </p:nvPicPr>
        <p:blipFill>
          <a:blip r:embed="rId2"/>
          <a:stretch>
            <a:fillRect/>
          </a:stretch>
        </p:blipFill>
        <p:spPr>
          <a:xfrm>
            <a:off x="359569" y="998935"/>
            <a:ext cx="8674894" cy="5619750"/>
          </a:xfrm>
          <a:prstGeom prst="rect">
            <a:avLst/>
          </a:prstGeom>
          <a:noFill/>
          <a:ln w="9525">
            <a:noFill/>
          </a:ln>
        </p:spPr>
      </p:pic>
      <p:sp>
        <p:nvSpPr>
          <p:cNvPr id="6147" name="Hộp_Văn_Bản 3"/>
          <p:cNvSpPr txBox="1"/>
          <p:nvPr/>
        </p:nvSpPr>
        <p:spPr>
          <a:xfrm>
            <a:off x="1176338" y="2838450"/>
            <a:ext cx="6834188" cy="3692525"/>
          </a:xfrm>
          <a:prstGeom prst="rect">
            <a:avLst/>
          </a:prstGeom>
          <a:noFill/>
          <a:ln w="9525">
            <a:noFill/>
          </a:ln>
        </p:spPr>
        <p:txBody>
          <a:bodyPr anchor="t" anchorCtr="0">
            <a:spAutoFit/>
          </a:bodyPr>
          <a:p>
            <a:pPr algn="ctr">
              <a:buFontTx/>
            </a:pPr>
            <a:endParaRPr lang="en-US" altLang="en-US" sz="3300" dirty="0">
              <a:solidFill>
                <a:srgbClr val="FFFF00"/>
              </a:solidFill>
              <a:latin typeface="Times New Roman" panose="02020603050405020304" pitchFamily="18" charset="0"/>
            </a:endParaRPr>
          </a:p>
          <a:p>
            <a:pPr algn="ctr">
              <a:buFontTx/>
            </a:pPr>
            <a:r>
              <a:rPr lang="en-US" altLang="en-US" sz="3300" dirty="0">
                <a:solidFill>
                  <a:srgbClr val="FFFF00"/>
                </a:solidFill>
                <a:latin typeface="Times New Roman" panose="02020603050405020304" pitchFamily="18" charset="0"/>
              </a:rPr>
              <a:t>CHÀO MỪNG CÁC EM ĐẾN VỚI TIẾT HỌC  HÔM NÀY</a:t>
            </a:r>
            <a:endParaRPr lang="en-US" altLang="en-US" sz="2700" dirty="0">
              <a:solidFill>
                <a:srgbClr val="C00000"/>
              </a:solidFill>
              <a:latin typeface="Times New Roman" panose="02020603050405020304" pitchFamily="18" charset="0"/>
            </a:endParaRPr>
          </a:p>
          <a:p>
            <a:pPr algn="ctr">
              <a:buFontTx/>
            </a:pPr>
            <a:endParaRPr lang="en-US" altLang="en-US" sz="2700" dirty="0">
              <a:solidFill>
                <a:srgbClr val="C00000"/>
              </a:solidFill>
              <a:latin typeface="Times New Roman" panose="02020603050405020304" pitchFamily="18" charset="0"/>
            </a:endParaRPr>
          </a:p>
          <a:p>
            <a:pPr algn="ctr">
              <a:buFontTx/>
            </a:pPr>
            <a:endParaRPr lang="en-US" altLang="en-US" sz="2700" dirty="0">
              <a:solidFill>
                <a:srgbClr val="C00000"/>
              </a:solidFill>
              <a:latin typeface="Times New Roman" panose="02020603050405020304" pitchFamily="18" charset="0"/>
            </a:endParaRPr>
          </a:p>
          <a:p>
            <a:pPr algn="ctr">
              <a:buFontTx/>
            </a:pPr>
            <a:endParaRPr lang="en-US" altLang="en-US" sz="2700" dirty="0">
              <a:solidFill>
                <a:srgbClr val="C00000"/>
              </a:solidFill>
              <a:latin typeface="Times New Roman" panose="02020603050405020304" pitchFamily="18" charset="0"/>
            </a:endParaRPr>
          </a:p>
          <a:p>
            <a:pPr algn="ctr">
              <a:buFontTx/>
            </a:pPr>
            <a:r>
              <a:rPr lang="en-US" altLang="en-US" sz="2700" dirty="0">
                <a:solidFill>
                  <a:srgbClr val="C00000"/>
                </a:solidFill>
                <a:latin typeface="Times New Roman" panose="02020603050405020304" pitchFamily="18" charset="0"/>
              </a:rPr>
              <a:t>Thực hiện : Nhóm GV Lịch Sử Khối 8 </a:t>
            </a:r>
            <a:endParaRPr lang="en-US" altLang="en-US" sz="2700" dirty="0">
              <a:solidFill>
                <a:srgbClr val="C00000"/>
              </a:solidFill>
              <a:latin typeface="Times New Roman" panose="02020603050405020304" pitchFamily="18" charset="0"/>
            </a:endParaRPr>
          </a:p>
          <a:p>
            <a:pPr algn="ctr">
              <a:buFontTx/>
            </a:pPr>
            <a:r>
              <a:rPr lang="en-US" altLang="en-US" sz="2700" dirty="0">
                <a:solidFill>
                  <a:srgbClr val="C00000"/>
                </a:solidFill>
                <a:latin typeface="Times New Roman" panose="02020603050405020304" pitchFamily="18" charset="0"/>
              </a:rPr>
              <a:t>Trường THCS Bình Khánh</a:t>
            </a:r>
            <a:endParaRPr lang="en-US" altLang="en-US" sz="2700"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7620000" cy="5262979"/>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Suy nghĩ của em về bài học trong công tác chuẩn bị phản công quân Pháp của phái chủ chiến:</a:t>
            </a:r>
            <a:r>
              <a:rPr lang="vi-VN" sz="2400" dirty="0">
                <a:latin typeface="Times New Roman" panose="02020603050405020304" pitchFamily="18" charset="0"/>
                <a:cs typeface="Times New Roman" panose="02020603050405020304" pitchFamily="18" charset="0"/>
              </a:rPr>
              <a:t> Qua sự thất bại của phái chủ chiến, em nhận thấy rằng, tình thần yêu nước của nhân dân ta rất mạnh mẽ, tuy nhiên còn rời rạc và chưa gắn kết lại được với nhau nên chưa tạo nên được sức mạnh lớn nhất. Do đó, bài học rút ra là chúng ta phải thực hiện khâu chuẩn bị thật kĩ càng. Cụ thể là: </a:t>
            </a:r>
            <a:endParaRPr lang="vi-VN"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Về </a:t>
            </a:r>
            <a:r>
              <a:rPr lang="vi-VN" sz="2400" dirty="0">
                <a:latin typeface="Times New Roman" panose="02020603050405020304" pitchFamily="18" charset="0"/>
                <a:cs typeface="Times New Roman" panose="02020603050405020304" pitchFamily="18" charset="0"/>
              </a:rPr>
              <a:t>chiến lược: Vạch ra chiến lược cụ thể, từng bước đi rõ ràng.</a:t>
            </a:r>
            <a:endParaRPr lang="vi-VN"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Về </a:t>
            </a:r>
            <a:r>
              <a:rPr lang="vi-VN" sz="2400" dirty="0">
                <a:latin typeface="Times New Roman" panose="02020603050405020304" pitchFamily="18" charset="0"/>
                <a:cs typeface="Times New Roman" panose="02020603050405020304" pitchFamily="18" charset="0"/>
              </a:rPr>
              <a:t>lực lượng: Kêu gọi và huy động tập hợp tất cả những người yêu nước để tạo nên lực lượng to lớn.</a:t>
            </a:r>
            <a:endParaRPr lang="vi-VN"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Về </a:t>
            </a:r>
            <a:r>
              <a:rPr lang="vi-VN" sz="2400" dirty="0">
                <a:latin typeface="Times New Roman" panose="02020603050405020304" pitchFamily="18" charset="0"/>
                <a:cs typeface="Times New Roman" panose="02020603050405020304" pitchFamily="18" charset="0"/>
              </a:rPr>
              <a:t>vũ khí: Trang bị vũ khí hiện đại, tiên tiến</a:t>
            </a:r>
            <a:endParaRPr lang="vi-VN"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Về </a:t>
            </a:r>
            <a:r>
              <a:rPr lang="vi-VN" sz="2400" dirty="0">
                <a:latin typeface="Times New Roman" panose="02020603050405020304" pitchFamily="18" charset="0"/>
                <a:cs typeface="Times New Roman" panose="02020603050405020304" pitchFamily="18" charset="0"/>
              </a:rPr>
              <a:t>lương thực: Chuẩn bị đủ lương thực, nước uống cho đội quân tham gia trận chiến để có sức khoẻ đánh Pháp lâu dài.</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wnloads\LS.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 y="304800"/>
            <a:ext cx="8305800" cy="632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1184" y="1676400"/>
            <a:ext cx="5867400" cy="2031325"/>
          </a:xfrm>
          <a:prstGeom prst="rect">
            <a:avLst/>
          </a:prstGeom>
        </p:spPr>
        <p:txBody>
          <a:bodyPr wrap="square">
            <a:spAutoFit/>
          </a:bodyPr>
          <a:lstStyle/>
          <a:p>
            <a:r>
              <a:rPr lang="vi-VN" b="1" dirty="0">
                <a:latin typeface="Times New Roman" panose="02020603050405020304" pitchFamily="18" charset="0"/>
                <a:cs typeface="Times New Roman" panose="02020603050405020304" pitchFamily="18" charset="0"/>
              </a:rPr>
              <a:t>* Diễn biến:</a:t>
            </a:r>
            <a:endParaRPr lang="vi-VN" b="1"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Đêm </a:t>
            </a:r>
            <a:r>
              <a:rPr lang="vi-VN" dirty="0">
                <a:latin typeface="Times New Roman" panose="02020603050405020304" pitchFamily="18" charset="0"/>
                <a:cs typeface="Times New Roman" panose="02020603050405020304" pitchFamily="18" charset="0"/>
              </a:rPr>
              <a:t>4 rạng 5-7-1885 Tôn Thất Thuyết (Thượng Thư Bộ binh) hạ lệnh tấn công quân Pháp ở Tòa Khâm Sứ và Đồn Mang Cá.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Quân </a:t>
            </a:r>
            <a:r>
              <a:rPr lang="vi-VN" dirty="0">
                <a:latin typeface="Times New Roman" panose="02020603050405020304" pitchFamily="18" charset="0"/>
                <a:cs typeface="Times New Roman" panose="02020603050405020304" pitchFamily="18" charset="0"/>
              </a:rPr>
              <a:t>Pháp nhất thời rối loạn, sau khi củng cố tinh thần, chúng phản công chiếm Hoàng Thành. Trên đường đi chúng giết người cướp của rất dã man.</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1295400" y="304800"/>
            <a:ext cx="5943600" cy="1477328"/>
          </a:xfrm>
          <a:prstGeom prst="rect">
            <a:avLst/>
          </a:prstGeom>
        </p:spPr>
        <p:txBody>
          <a:bodyPr wrap="square">
            <a:spAutoFit/>
          </a:bodyPr>
          <a:lstStyle/>
          <a:p>
            <a:r>
              <a:rPr lang="vi-VN" b="1" i="1" dirty="0">
                <a:latin typeface="Times New Roman" panose="02020603050405020304" pitchFamily="18" charset="0"/>
                <a:cs typeface="Times New Roman" panose="02020603050405020304" pitchFamily="18" charset="0"/>
              </a:rPr>
              <a:t>* Nguyên nhân:</a:t>
            </a:r>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Phe chủ chiến trong triều đình Huế muốn giành lại chủ quyền từ tay Pháp.</a:t>
            </a:r>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Thực dân Pháp khi biết âm mưu của phe chủ chiến, đã tìm mọi cách để tịêu diệt phe chủ chiến khi có điều kiện</a:t>
            </a:r>
            <a:r>
              <a:rPr lang="vi-VN"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85800" y="4343400"/>
            <a:ext cx="830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12800" indent="-8128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lnSpc>
                <a:spcPct val="90000"/>
              </a:lnSpc>
              <a:spcBef>
                <a:spcPct val="20000"/>
              </a:spcBef>
            </a:pPr>
            <a:endParaRPr lang="en-US" sz="2400">
              <a:solidFill>
                <a:srgbClr val="0000FF"/>
              </a:solidFill>
            </a:endParaRPr>
          </a:p>
        </p:txBody>
      </p:sp>
      <p:sp>
        <p:nvSpPr>
          <p:cNvPr id="7" name="Rectangle 6"/>
          <p:cNvSpPr>
            <a:spLocks noChangeArrowheads="1"/>
          </p:cNvSpPr>
          <p:nvPr/>
        </p:nvSpPr>
        <p:spPr bwMode="auto">
          <a:xfrm>
            <a:off x="179119" y="381000"/>
            <a:ext cx="899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sz="2000" b="1" dirty="0" err="1">
                <a:latin typeface="Arial" panose="020B0604020202020204" pitchFamily="34" charset="0"/>
                <a:cs typeface="Arial" panose="020B0604020202020204" pitchFamily="34" charset="0"/>
              </a:rPr>
              <a:t>Tại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thành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Huế</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vào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cuối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thế</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kỉ</a:t>
            </a:r>
            <a:r>
              <a:rPr lang="en-US" sz="2000" b="1" dirty="0">
                <a:latin typeface="Arial" panose="020B0604020202020204" pitchFamily="34" charset="0"/>
                <a:cs typeface="Arial" panose="020B0604020202020204" pitchFamily="34" charset="0"/>
              </a:rPr>
              <a:t> XIX  </a:t>
            </a:r>
            <a:r>
              <a:rPr lang="en-US" sz="2000" b="1" dirty="0" err="1">
                <a:latin typeface="Arial" panose="020B0604020202020204" pitchFamily="34" charset="0"/>
                <a:cs typeface="Arial" panose="020B0604020202020204" pitchFamily="34" charset="0"/>
              </a:rPr>
              <a:t>đã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diễn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ra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cuộc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phản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công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của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phái</a:t>
            </a:r>
            <a:r>
              <a:rPr lang="en-US" sz="2000" b="1" dirty="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chủ</a:t>
            </a: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chiến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chống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Pháp</a:t>
            </a:r>
            <a:r>
              <a:rPr lang="en-US" sz="2000" b="1" dirty="0">
                <a:latin typeface="Arial" panose="020B0604020202020204" pitchFamily="34" charset="0"/>
                <a:cs typeface="Arial" panose="020B0604020202020204" pitchFamily="34" charset="0"/>
              </a:rPr>
              <a:t> , </a:t>
            </a:r>
            <a:r>
              <a:rPr lang="en-US" sz="2000" b="1" dirty="0" err="1">
                <a:latin typeface="Arial" panose="020B0604020202020204" pitchFamily="34" charset="0"/>
                <a:cs typeface="Arial" panose="020B0604020202020204" pitchFamily="34" charset="0"/>
              </a:rPr>
              <a:t>cuộc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chiến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diễn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ra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quyết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liệt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tại</a:t>
            </a:r>
            <a:r>
              <a:rPr lang="en-US" sz="2000" b="1" dirty="0">
                <a:latin typeface="Arial" panose="020B0604020202020204" pitchFamily="34" charset="0"/>
                <a:cs typeface="Arial" panose="020B0604020202020204" pitchFamily="34" charset="0"/>
              </a:rPr>
              <a:t> </a:t>
            </a:r>
            <a:r>
              <a:rPr lang="en-US" sz="2000" b="1" dirty="0" err="1" smtClean="0">
                <a:solidFill>
                  <a:srgbClr val="00B0F0"/>
                </a:solidFill>
                <a:latin typeface="Arial" panose="020B0604020202020204" pitchFamily="34" charset="0"/>
                <a:cs typeface="Arial" panose="020B0604020202020204" pitchFamily="34" charset="0"/>
              </a:rPr>
              <a:t>Tòa</a:t>
            </a:r>
            <a:r>
              <a:rPr lang="en-US" sz="2000" b="1" dirty="0" smtClean="0">
                <a:solidFill>
                  <a:srgbClr val="00B0F0"/>
                </a:solidFill>
                <a:latin typeface="Arial" panose="020B0604020202020204" pitchFamily="34" charset="0"/>
                <a:cs typeface="Arial" panose="020B0604020202020204" pitchFamily="34" charset="0"/>
              </a:rPr>
              <a:t> </a:t>
            </a:r>
            <a:r>
              <a:rPr lang="en-US" sz="2000" b="1" dirty="0" err="1">
                <a:solidFill>
                  <a:srgbClr val="00B0F0"/>
                </a:solidFill>
                <a:latin typeface="Arial" panose="020B0604020202020204" pitchFamily="34" charset="0"/>
                <a:cs typeface="Arial" panose="020B0604020202020204" pitchFamily="34" charset="0"/>
              </a:rPr>
              <a:t>Khâm</a:t>
            </a:r>
            <a:r>
              <a:rPr lang="en-US" sz="2000" b="1" dirty="0">
                <a:solidFill>
                  <a:srgbClr val="00B0F0"/>
                </a:solidFill>
                <a:latin typeface="Arial" panose="020B0604020202020204" pitchFamily="34" charset="0"/>
                <a:cs typeface="Arial" panose="020B0604020202020204" pitchFamily="34" charset="0"/>
              </a:rPr>
              <a:t> </a:t>
            </a:r>
            <a:r>
              <a:rPr lang="en-US" sz="2000" b="1" dirty="0" err="1">
                <a:solidFill>
                  <a:srgbClr val="00B0F0"/>
                </a:solidFill>
                <a:latin typeface="Arial" panose="020B0604020202020204" pitchFamily="34" charset="0"/>
                <a:cs typeface="Arial" panose="020B0604020202020204" pitchFamily="34" charset="0"/>
              </a:rPr>
              <a:t>sứ</a:t>
            </a:r>
            <a:endParaRPr lang="en-US" sz="2000" b="1" dirty="0">
              <a:latin typeface="Arial" panose="020B0604020202020204" pitchFamily="34" charset="0"/>
              <a:cs typeface="Arial" panose="020B0604020202020204" pitchFamily="34" charset="0"/>
            </a:endParaRPr>
          </a:p>
        </p:txBody>
      </p:sp>
      <p:pic>
        <p:nvPicPr>
          <p:cNvPr id="41986" name="Picture 2" descr="D:\TƯ LIÊU CỦ CHI\toa_kham.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708" y="16002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D:\TƯ LIÊU CỦ CHI\260px-Trấn_Bình_Mô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449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685800" y="999919"/>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sz="2000" b="1" dirty="0" err="1">
                <a:solidFill>
                  <a:srgbClr val="00B0F0"/>
                </a:solidFill>
              </a:rPr>
              <a:t>Và</a:t>
            </a:r>
            <a:r>
              <a:rPr lang="en-US" sz="2000" b="1" dirty="0">
                <a:solidFill>
                  <a:srgbClr val="00B0F0"/>
                </a:solidFill>
              </a:rPr>
              <a:t> </a:t>
            </a:r>
            <a:r>
              <a:rPr lang="en-US" sz="2000" b="1" dirty="0" err="1">
                <a:solidFill>
                  <a:srgbClr val="00B0F0"/>
                </a:solidFill>
              </a:rPr>
              <a:t>Đồn</a:t>
            </a:r>
            <a:r>
              <a:rPr lang="en-US" sz="2000" b="1" dirty="0">
                <a:solidFill>
                  <a:srgbClr val="00B0F0"/>
                </a:solidFill>
              </a:rPr>
              <a:t> </a:t>
            </a:r>
            <a:r>
              <a:rPr lang="en-US" sz="2000" b="1" dirty="0" err="1">
                <a:solidFill>
                  <a:srgbClr val="00B0F0"/>
                </a:solidFill>
              </a:rPr>
              <a:t>Mang</a:t>
            </a:r>
            <a:r>
              <a:rPr lang="en-US" sz="2000" b="1" dirty="0">
                <a:solidFill>
                  <a:srgbClr val="00B0F0"/>
                </a:solidFill>
              </a:rPr>
              <a:t> </a:t>
            </a:r>
            <a:r>
              <a:rPr lang="en-US" sz="2000" b="1" dirty="0" err="1">
                <a:solidFill>
                  <a:srgbClr val="00B0F0"/>
                </a:solidFill>
              </a:rPr>
              <a:t>Cá</a:t>
            </a:r>
            <a:endParaRPr lang="en-US" sz="2000" b="1"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linds(horizontal)">
                                      <p:cBhvr>
                                        <p:cTn id="12" dur="500"/>
                                        <p:tgtEl>
                                          <p:spTgt spid="419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nodeType="withEffect">
                                  <p:stCondLst>
                                    <p:cond delay="0"/>
                                  </p:stCondLst>
                                  <p:childTnLst>
                                    <p:set>
                                      <p:cBhvr>
                                        <p:cTn id="19" dur="1" fill="hold">
                                          <p:stCondLst>
                                            <p:cond delay="0"/>
                                          </p:stCondLst>
                                        </p:cTn>
                                        <p:tgtEl>
                                          <p:spTgt spid="41987"/>
                                        </p:tgtEl>
                                        <p:attrNameLst>
                                          <p:attrName>style.visibility</p:attrName>
                                        </p:attrNameLst>
                                      </p:cBhvr>
                                      <p:to>
                                        <p:strVal val="visible"/>
                                      </p:to>
                                    </p:set>
                                    <p:animEffect transition="in" filter="blinds(horizontal)">
                                      <p:cBhvr>
                                        <p:cTn id="20"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slide0228_image024"/>
          <p:cNvPicPr>
            <a:picLocks noGrp="1" noChangeAspect="1" noChangeArrowheads="1"/>
          </p:cNvPicPr>
          <p:nvPr>
            <p:ph/>
          </p:nvPr>
        </p:nvPicPr>
        <p:blipFill>
          <a:blip r:embed="rId1">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8" name="Rectangle 2"/>
          <p:cNvSpPr txBox="1">
            <a:spLocks noChangeArrowheads="1"/>
          </p:cNvSpPr>
          <p:nvPr/>
        </p:nvSpPr>
        <p:spPr bwMode="auto">
          <a:xfrm>
            <a:off x="241465" y="5351813"/>
            <a:ext cx="9144000" cy="609600"/>
          </a:xfrm>
          <a:prstGeom prst="rect">
            <a:avLst/>
          </a:prstGeom>
          <a:noFill/>
          <a:ln w="9525">
            <a:noFill/>
            <a:miter lim="800000"/>
          </a:ln>
        </p:spPr>
        <p:txBody>
          <a:bodyPr/>
          <a:lstStyle/>
          <a:p>
            <a:pPr marL="342900" indent="-342900">
              <a:spcBef>
                <a:spcPct val="20000"/>
              </a:spcBef>
              <a:defRPr/>
            </a:pPr>
            <a:r>
              <a:rPr lang="en-US" sz="2600" b="1" kern="0" dirty="0" err="1">
                <a:solidFill>
                  <a:schemeClr val="bg1"/>
                </a:solidFill>
                <a:latin typeface="Times New Roman" panose="02020603050405020304" pitchFamily="18" charset="0"/>
                <a:cs typeface="Times New Roman" panose="02020603050405020304" pitchFamily="18" charset="0"/>
              </a:rPr>
              <a:t>Tôn</a:t>
            </a:r>
            <a:r>
              <a:rPr lang="en-US" sz="2600" b="1" kern="0" dirty="0">
                <a:solidFill>
                  <a:schemeClr val="bg1"/>
                </a:solidFill>
                <a:latin typeface="Times New Roman" panose="02020603050405020304" pitchFamily="18" charset="0"/>
                <a:cs typeface="Times New Roman" panose="02020603050405020304" pitchFamily="18" charset="0"/>
              </a:rPr>
              <a:t> </a:t>
            </a:r>
            <a:r>
              <a:rPr lang="en-US" sz="2600" b="1" kern="0" dirty="0" err="1">
                <a:solidFill>
                  <a:schemeClr val="bg1"/>
                </a:solidFill>
                <a:latin typeface="Times New Roman" panose="02020603050405020304" pitchFamily="18" charset="0"/>
                <a:cs typeface="Times New Roman" panose="02020603050405020304" pitchFamily="18" charset="0"/>
              </a:rPr>
              <a:t>Thất</a:t>
            </a:r>
            <a:r>
              <a:rPr lang="en-US" sz="2600" b="1" kern="0" dirty="0">
                <a:solidFill>
                  <a:schemeClr val="bg1"/>
                </a:solidFill>
                <a:latin typeface="Times New Roman" panose="02020603050405020304" pitchFamily="18" charset="0"/>
                <a:cs typeface="Times New Roman" panose="02020603050405020304" pitchFamily="18" charset="0"/>
              </a:rPr>
              <a:t> </a:t>
            </a:r>
            <a:r>
              <a:rPr lang="en-US" sz="2600" b="1" kern="0" dirty="0" err="1">
                <a:solidFill>
                  <a:schemeClr val="bg1"/>
                </a:solidFill>
                <a:latin typeface="Times New Roman" panose="02020603050405020304" pitchFamily="18" charset="0"/>
                <a:cs typeface="Times New Roman" panose="02020603050405020304" pitchFamily="18" charset="0"/>
              </a:rPr>
              <a:t>thuyết</a:t>
            </a:r>
            <a:r>
              <a:rPr lang="en-US" sz="2600" b="1" kern="0" dirty="0">
                <a:solidFill>
                  <a:schemeClr val="bg1"/>
                </a:solidFill>
                <a:latin typeface="Times New Roman" panose="02020603050405020304" pitchFamily="18" charset="0"/>
                <a:cs typeface="Times New Roman" panose="02020603050405020304" pitchFamily="18" charset="0"/>
              </a:rPr>
              <a:t> </a:t>
            </a:r>
            <a:r>
              <a:rPr lang="en-US" sz="2600" b="1" kern="0" dirty="0" err="1">
                <a:solidFill>
                  <a:schemeClr val="bg1"/>
                </a:solidFill>
                <a:latin typeface="Times New Roman" panose="02020603050405020304" pitchFamily="18" charset="0"/>
                <a:cs typeface="Times New Roman" panose="02020603050405020304" pitchFamily="18" charset="0"/>
              </a:rPr>
              <a:t>đưa</a:t>
            </a:r>
            <a:r>
              <a:rPr lang="en-US" sz="2600" b="1" kern="0" dirty="0">
                <a:solidFill>
                  <a:schemeClr val="bg1"/>
                </a:solidFill>
                <a:latin typeface="Times New Roman" panose="02020603050405020304" pitchFamily="18" charset="0"/>
                <a:cs typeface="Times New Roman" panose="02020603050405020304" pitchFamily="18" charset="0"/>
              </a:rPr>
              <a:t> </a:t>
            </a:r>
            <a:r>
              <a:rPr lang="en-US" sz="2600" b="1" kern="0" dirty="0" err="1">
                <a:solidFill>
                  <a:schemeClr val="bg1"/>
                </a:solidFill>
                <a:latin typeface="Times New Roman" panose="02020603050405020304" pitchFamily="18" charset="0"/>
                <a:cs typeface="Times New Roman" panose="02020603050405020304" pitchFamily="18" charset="0"/>
              </a:rPr>
              <a:t>vua</a:t>
            </a:r>
            <a:r>
              <a:rPr lang="en-US" sz="2600" b="1" kern="0" dirty="0">
                <a:solidFill>
                  <a:schemeClr val="bg1"/>
                </a:solidFill>
                <a:latin typeface="Times New Roman" panose="02020603050405020304" pitchFamily="18" charset="0"/>
                <a:cs typeface="Times New Roman" panose="02020603050405020304" pitchFamily="18" charset="0"/>
              </a:rPr>
              <a:t> </a:t>
            </a:r>
            <a:r>
              <a:rPr lang="en-US" sz="2600" b="1" kern="0" dirty="0" err="1">
                <a:solidFill>
                  <a:schemeClr val="bg1"/>
                </a:solidFill>
                <a:latin typeface="Times New Roman" panose="02020603050405020304" pitchFamily="18" charset="0"/>
                <a:cs typeface="Times New Roman" panose="02020603050405020304" pitchFamily="18" charset="0"/>
              </a:rPr>
              <a:t>Hàm</a:t>
            </a:r>
            <a:r>
              <a:rPr lang="en-US" sz="2600" b="1" kern="0" dirty="0">
                <a:solidFill>
                  <a:schemeClr val="bg1"/>
                </a:solidFill>
                <a:latin typeface="Times New Roman" panose="02020603050405020304" pitchFamily="18" charset="0"/>
                <a:cs typeface="Times New Roman" panose="02020603050405020304" pitchFamily="18" charset="0"/>
              </a:rPr>
              <a:t> </a:t>
            </a:r>
            <a:r>
              <a:rPr lang="en-US" sz="2600" b="1" kern="0" dirty="0" err="1">
                <a:solidFill>
                  <a:schemeClr val="bg1"/>
                </a:solidFill>
                <a:latin typeface="Times New Roman" panose="02020603050405020304" pitchFamily="18" charset="0"/>
                <a:cs typeface="Times New Roman" panose="02020603050405020304" pitchFamily="18" charset="0"/>
              </a:rPr>
              <a:t>Nghi</a:t>
            </a:r>
            <a:r>
              <a:rPr lang="en-US" sz="2600" b="1" kern="0" dirty="0">
                <a:solidFill>
                  <a:schemeClr val="bg1"/>
                </a:solidFill>
                <a:latin typeface="Times New Roman" panose="02020603050405020304" pitchFamily="18" charset="0"/>
                <a:cs typeface="Times New Roman" panose="02020603050405020304" pitchFamily="18" charset="0"/>
              </a:rPr>
              <a:t> </a:t>
            </a:r>
            <a:r>
              <a:rPr lang="en-US" sz="2600" b="1" kern="0" dirty="0" err="1">
                <a:solidFill>
                  <a:schemeClr val="bg1"/>
                </a:solidFill>
                <a:latin typeface="Times New Roman" panose="02020603050405020304" pitchFamily="18" charset="0"/>
                <a:cs typeface="Times New Roman" panose="02020603050405020304" pitchFamily="18" charset="0"/>
              </a:rPr>
              <a:t>rời</a:t>
            </a:r>
            <a:r>
              <a:rPr lang="en-US" sz="2600" b="1" kern="0" dirty="0">
                <a:solidFill>
                  <a:schemeClr val="bg1"/>
                </a:solidFill>
                <a:latin typeface="Times New Roman" panose="02020603050405020304" pitchFamily="18" charset="0"/>
                <a:cs typeface="Times New Roman" panose="02020603050405020304" pitchFamily="18" charset="0"/>
              </a:rPr>
              <a:t> </a:t>
            </a:r>
            <a:r>
              <a:rPr lang="en-US" sz="2600" b="1" kern="0" dirty="0" err="1">
                <a:solidFill>
                  <a:schemeClr val="bg1"/>
                </a:solidFill>
                <a:latin typeface="Times New Roman" panose="02020603050405020304" pitchFamily="18" charset="0"/>
                <a:cs typeface="Times New Roman" panose="02020603050405020304" pitchFamily="18" charset="0"/>
              </a:rPr>
              <a:t>khởi</a:t>
            </a:r>
            <a:r>
              <a:rPr lang="en-US" sz="2600" b="1" kern="0" dirty="0">
                <a:solidFill>
                  <a:schemeClr val="bg1"/>
                </a:solidFill>
                <a:latin typeface="Times New Roman" panose="02020603050405020304" pitchFamily="18" charset="0"/>
                <a:cs typeface="Times New Roman" panose="02020603050405020304" pitchFamily="18" charset="0"/>
              </a:rPr>
              <a:t> </a:t>
            </a:r>
            <a:r>
              <a:rPr lang="en-US" sz="2600" b="1" kern="0" dirty="0" err="1">
                <a:solidFill>
                  <a:schemeClr val="bg1"/>
                </a:solidFill>
                <a:latin typeface="Times New Roman" panose="02020603050405020304" pitchFamily="18" charset="0"/>
                <a:cs typeface="Times New Roman" panose="02020603050405020304" pitchFamily="18" charset="0"/>
              </a:rPr>
              <a:t>kinh</a:t>
            </a:r>
            <a:r>
              <a:rPr lang="en-US" sz="2600" b="1" kern="0" dirty="0">
                <a:solidFill>
                  <a:schemeClr val="bg1"/>
                </a:solidFill>
                <a:latin typeface="Times New Roman" panose="02020603050405020304" pitchFamily="18" charset="0"/>
                <a:cs typeface="Times New Roman" panose="02020603050405020304" pitchFamily="18" charset="0"/>
              </a:rPr>
              <a:t> </a:t>
            </a:r>
            <a:r>
              <a:rPr lang="en-US" sz="2600" b="1" kern="0" dirty="0" err="1">
                <a:solidFill>
                  <a:schemeClr val="bg1"/>
                </a:solidFill>
                <a:latin typeface="Times New Roman" panose="02020603050405020304" pitchFamily="18" charset="0"/>
                <a:cs typeface="Times New Roman" panose="02020603050405020304" pitchFamily="18" charset="0"/>
              </a:rPr>
              <a:t>thành</a:t>
            </a:r>
            <a:r>
              <a:rPr lang="en-US" sz="2600" b="1" kern="0" dirty="0">
                <a:solidFill>
                  <a:schemeClr val="bg1"/>
                </a:solidFill>
                <a:latin typeface="Times New Roman" panose="02020603050405020304" pitchFamily="18" charset="0"/>
                <a:cs typeface="Times New Roman" panose="02020603050405020304" pitchFamily="18" charset="0"/>
              </a:rPr>
              <a:t> </a:t>
            </a:r>
            <a:r>
              <a:rPr lang="en-US" sz="2600" b="1" kern="0" dirty="0" err="1">
                <a:solidFill>
                  <a:schemeClr val="bg1"/>
                </a:solidFill>
                <a:latin typeface="Times New Roman" panose="02020603050405020304" pitchFamily="18" charset="0"/>
                <a:cs typeface="Times New Roman" panose="02020603050405020304" pitchFamily="18" charset="0"/>
              </a:rPr>
              <a:t>Huế</a:t>
            </a:r>
            <a:endParaRPr lang="en-US" sz="2600" b="1" kern="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7543800" cy="5638800"/>
          </a:xfrm>
        </p:spPr>
        <p:txBody>
          <a:bodyPr/>
          <a:lstStyle/>
          <a:p>
            <a:pPr marL="0" indent="0">
              <a:buNone/>
            </a:pPr>
            <a:r>
              <a:rPr lang="en-US" b="1" dirty="0" smtClean="0">
                <a:latin typeface="Times New Roman" panose="02020603050405020304" pitchFamily="18" charset="0"/>
                <a:cs typeface="Times New Roman" panose="02020603050405020304" pitchFamily="18" charset="0"/>
              </a:rPr>
              <a:t>2. </a:t>
            </a:r>
            <a:r>
              <a:rPr lang="en-US" b="1" dirty="0" err="1" smtClean="0">
                <a:latin typeface="Times New Roman" panose="02020603050405020304" pitchFamily="18" charset="0"/>
                <a:cs typeface="Times New Roman" panose="02020603050405020304" pitchFamily="18" charset="0"/>
              </a:rPr>
              <a:t>Phong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Cần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Vương</a:t>
            </a:r>
            <a:endParaRPr lang="en-US" b="1" dirty="0" smtClean="0">
              <a:latin typeface="Times New Roman" panose="02020603050405020304" pitchFamily="18" charset="0"/>
              <a:cs typeface="Times New Roman" panose="02020603050405020304" pitchFamily="18" charset="0"/>
            </a:endParaRPr>
          </a:p>
          <a:p>
            <a:pPr marL="0" indent="0">
              <a:buNone/>
            </a:pPr>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kết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hãy</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buFontTx/>
              <a:buChar char="-"/>
            </a:pP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Vương</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buFontTx/>
              <a:buChar char="-"/>
            </a:pPr>
            <a:r>
              <a:rPr lang="en-US" sz="2800" dirty="0" err="1" smtClean="0">
                <a:latin typeface="Times New Roman" panose="02020603050405020304" pitchFamily="18" charset="0"/>
                <a:cs typeface="Times New Roman" panose="02020603050405020304" pitchFamily="18" charset="0"/>
              </a:rPr>
              <a:t>Phân</a:t>
            </a:r>
            <a:r>
              <a:rPr lang="en-US" sz="2800" dirty="0" smtClean="0">
                <a:latin typeface="Times New Roman" panose="02020603050405020304" pitchFamily="18" charset="0"/>
                <a:cs typeface="Times New Roman" panose="02020603050405020304" pitchFamily="18" charset="0"/>
              </a:rPr>
              <a:t> chia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đoạn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rõ</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mỗi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đoạn</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buFontTx/>
              <a:buChar char="-"/>
            </a:pP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vua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bắt</a:t>
            </a:r>
            <a:r>
              <a:rPr lang="en-US" sz="2800" dirty="0" smtClean="0">
                <a:latin typeface="Times New Roman" panose="02020603050405020304" pitchFamily="18" charset="0"/>
                <a:cs typeface="Times New Roman" panose="02020603050405020304" pitchFamily="18" charset="0"/>
              </a:rPr>
              <a:t> (1888)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Thuyết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vẫn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diễn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buFontTx/>
              <a:buChar char="-"/>
            </a:pPr>
            <a:r>
              <a:rPr lang="en-US" sz="2800" dirty="0" err="1" smtClean="0">
                <a:latin typeface="Times New Roman" panose="02020603050405020304" pitchFamily="18" charset="0"/>
                <a:cs typeface="Times New Roman" panose="02020603050405020304" pitchFamily="18" charset="0"/>
              </a:rPr>
              <a:t>Xác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rút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marL="0" indent="0">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Vua_Ham_Nghi"/>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 y="0"/>
            <a:ext cx="3886199" cy="6858000"/>
          </a:xfrm>
          <a:ln>
            <a:solidFill>
              <a:schemeClr val="tx1"/>
            </a:solidFill>
            <a:miter lim="800000"/>
            <a:headEnd/>
            <a:tailEnd/>
          </a:ln>
        </p:spPr>
      </p:pic>
      <p:sp>
        <p:nvSpPr>
          <p:cNvPr id="30725" name="Rectangle 5"/>
          <p:cNvSpPr>
            <a:spLocks noChangeArrowheads="1"/>
          </p:cNvSpPr>
          <p:nvPr/>
        </p:nvSpPr>
        <p:spPr bwMode="auto">
          <a:xfrm>
            <a:off x="4191000" y="152400"/>
            <a:ext cx="4724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None/>
            </a:pPr>
            <a:r>
              <a:rPr lang="en-US" altLang="en-US" sz="2400" b="1" dirty="0" err="1">
                <a:latin typeface="Times New Roman" panose="02020603050405020304" pitchFamily="18" charset="0"/>
              </a:rPr>
              <a:t>Vua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Hàm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Nghi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húy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Nguyễn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Phúc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Ưng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Lịch</a:t>
            </a:r>
            <a:r>
              <a:rPr lang="vi-VN" sz="2400" b="1" dirty="0">
                <a:latin typeface="Times New Roman" panose="02020603050405020304" pitchFamily="18" charset="0"/>
                <a:cs typeface="Times New Roman" panose="02020603050405020304" pitchFamily="18" charset="0"/>
              </a:rPr>
              <a:t> (em ruột vua Kiến Phúc)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sinh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3/8/1871. </a:t>
            </a:r>
            <a:r>
              <a:rPr lang="en-US" altLang="en-US" sz="2400" b="1" dirty="0" err="1">
                <a:latin typeface="Times New Roman" panose="02020603050405020304" pitchFamily="18" charset="0"/>
              </a:rPr>
              <a:t>Năm</a:t>
            </a:r>
            <a:r>
              <a:rPr lang="en-US" altLang="en-US" sz="2400" b="1" dirty="0">
                <a:latin typeface="Times New Roman" panose="02020603050405020304" pitchFamily="18" charset="0"/>
              </a:rPr>
              <a:t> 13 </a:t>
            </a:r>
            <a:r>
              <a:rPr lang="en-US" altLang="en-US" sz="2400" b="1" dirty="0" err="1">
                <a:latin typeface="Times New Roman" panose="02020603050405020304" pitchFamily="18" charset="0"/>
              </a:rPr>
              <a:t>tuổi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được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vị</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vua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thứ</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triều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Nguyễn</a:t>
            </a:r>
            <a:r>
              <a:rPr lang="en-US" altLang="en-US" sz="2400" b="1" dirty="0">
                <a:latin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Ông là vị vua trẻ tuổi, yêu nước, có tinh thần chống Pháp tiêu biểu cho ý chí độc lập tự cường của dân tộc...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trong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trang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phục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giản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dị</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đầu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quấn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đen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mặc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áo</a:t>
            </a:r>
            <a:r>
              <a:rPr lang="en-US" altLang="en-US" sz="2400" b="1" dirty="0">
                <a:latin typeface="Times New Roman" panose="02020603050405020304" pitchFamily="18" charset="0"/>
              </a:rPr>
              <a:t> the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thường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nét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mặt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rõ</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kiên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nghị</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tính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khẳng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thông</a:t>
            </a:r>
            <a:r>
              <a:rPr lang="en-US" altLang="en-US" sz="2400" b="1" dirty="0">
                <a:latin typeface="Times New Roman" panose="02020603050405020304" pitchFamily="18" charset="0"/>
              </a:rPr>
              <a:t> minh </a:t>
            </a:r>
            <a:r>
              <a:rPr lang="en-US" altLang="en-US" sz="2400" b="1" dirty="0" err="1">
                <a:latin typeface="Times New Roman" panose="02020603050405020304" pitchFamily="18" charset="0"/>
              </a:rPr>
              <a:t>và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quả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cảm</a:t>
            </a:r>
            <a:r>
              <a:rPr lang="en-US" altLang="en-US" sz="2400" b="1" dirty="0">
                <a:latin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Ông bị Pháp đày sang An-giê-ri năm 1888.</a:t>
            </a:r>
            <a:endParaRPr lang="vi-VN" sz="2400" b="1" dirty="0">
              <a:latin typeface="Times New Roman" panose="02020603050405020304" pitchFamily="18" charset="0"/>
              <a:cs typeface="Times New Roman" panose="02020603050405020304" pitchFamily="18" charset="0"/>
            </a:endParaRPr>
          </a:p>
        </p:txBody>
      </p:sp>
      <p:sp>
        <p:nvSpPr>
          <p:cNvPr id="30726" name="Rectangle 6"/>
          <p:cNvSpPr>
            <a:spLocks noChangeArrowheads="1"/>
          </p:cNvSpPr>
          <p:nvPr/>
        </p:nvSpPr>
        <p:spPr bwMode="auto">
          <a:xfrm>
            <a:off x="533400" y="6248400"/>
            <a:ext cx="312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Clr>
                <a:srgbClr val="0000FF"/>
              </a:buClr>
              <a:buSzPct val="120000"/>
              <a:buFontTx/>
              <a:buNone/>
            </a:pPr>
            <a:r>
              <a:rPr lang="en-US" altLang="en-US" sz="3200" b="1" dirty="0" err="1">
                <a:solidFill>
                  <a:srgbClr val="FF0000"/>
                </a:solidFill>
                <a:latin typeface="Times New Roman" panose="02020603050405020304" pitchFamily="18" charset="0"/>
              </a:rPr>
              <a:t>Vua</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Hàm</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Nghi</a:t>
            </a:r>
            <a:endParaRPr lang="en-US" altLang="en-US" sz="3200"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plus(in)">
                                      <p:cBhvr>
                                        <p:cTn id="7" dur="20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0726"/>
                                        </p:tgtEl>
                                        <p:attrNameLst>
                                          <p:attrName>style.visibility</p:attrName>
                                        </p:attrNameLst>
                                      </p:cBhvr>
                                      <p:to>
                                        <p:strVal val="visible"/>
                                      </p:to>
                                    </p:set>
                                    <p:anim calcmode="lin" valueType="num">
                                      <p:cBhvr>
                                        <p:cTn id="12" dur="1000" fill="hold"/>
                                        <p:tgtEl>
                                          <p:spTgt spid="30726"/>
                                        </p:tgtEl>
                                        <p:attrNameLst>
                                          <p:attrName>ppt_w</p:attrName>
                                        </p:attrNameLst>
                                      </p:cBhvr>
                                      <p:tavLst>
                                        <p:tav tm="0">
                                          <p:val>
                                            <p:fltVal val="0"/>
                                          </p:val>
                                        </p:tav>
                                        <p:tav tm="100000">
                                          <p:val>
                                            <p:strVal val="#ppt_w"/>
                                          </p:val>
                                        </p:tav>
                                      </p:tavLst>
                                    </p:anim>
                                    <p:anim calcmode="lin" valueType="num">
                                      <p:cBhvr>
                                        <p:cTn id="13" dur="1000" fill="hold"/>
                                        <p:tgtEl>
                                          <p:spTgt spid="30726"/>
                                        </p:tgtEl>
                                        <p:attrNameLst>
                                          <p:attrName>ppt_h</p:attrName>
                                        </p:attrNameLst>
                                      </p:cBhvr>
                                      <p:tavLst>
                                        <p:tav tm="0">
                                          <p:val>
                                            <p:fltVal val="0"/>
                                          </p:val>
                                        </p:tav>
                                        <p:tav tm="100000">
                                          <p:val>
                                            <p:strVal val="#ppt_h"/>
                                          </p:val>
                                        </p:tav>
                                      </p:tavLst>
                                    </p:anim>
                                    <p:anim calcmode="lin" valueType="num">
                                      <p:cBhvr>
                                        <p:cTn id="14" dur="1000" fill="hold"/>
                                        <p:tgtEl>
                                          <p:spTgt spid="3072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7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0725"/>
                                        </p:tgtEl>
                                        <p:attrNameLst>
                                          <p:attrName>style.visibility</p:attrName>
                                        </p:attrNameLst>
                                      </p:cBhvr>
                                      <p:to>
                                        <p:strVal val="visible"/>
                                      </p:to>
                                    </p:set>
                                    <p:animEffect transition="in" filter="slide(fromBottom)">
                                      <p:cBhvr>
                                        <p:cTn id="20"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7848600" cy="6001643"/>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Hoàn cảnh bùng nổ Phong trào Cần Vương:</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Sau hai Hiệp ước Hác-măng và Pa-tơ-nốt, Pháp đã hoàn thành về cơ bản cuộc xâm lược Việt Nam, thiết lập chế độ bảo hộ ở Bắc Kì và Trung Kì.</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Phái chủ chiến trong triều đình Huế, đại diện là Tôn Thất Thuyết mạnh tay hành động, phế bỏ những ông vua thân Pháp, đưa Hàm Nghi lên ngôi, bí mật xây dựng sơn phòng, tích trữ lương thảo và vũ khí để chuẩn bị chiến đấu.</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Đêm ngày 4 rạng ngày 5-7-1885, Tôn Thất Thuyết hạ lệnh tấn công Pháp tại đồn Mang Cá, toà Khâm sứ. Cuộc chiến đấu diễn ra vô cùng ác liệt. Pháp phản công, Tôn Thất Thuyết đưa vua Hàm Nghi chạy ra sơn phòng Tân Sở (Quảng Trị).</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Ngày 13-7-1885, Tôn Thất Thuyết mượn danh vua Hàm Nghi xuống chiếu Cần Vương kêu gọi văn thân, sĩ phu, nhân dân cả nước đứng lên vì vua mà kháng chiến.</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Phong trào Cần Vương bùng nổ</a:t>
            </a:r>
            <a:r>
              <a:rPr lang="vi-VN"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bwMode="auto">
          <a:xfrm>
            <a:off x="609600" y="609600"/>
            <a:ext cx="7924800" cy="5537436"/>
            <a:chOff x="432" y="528"/>
            <a:chExt cx="2430" cy="2113"/>
          </a:xfrm>
        </p:grpSpPr>
        <p:pic>
          <p:nvPicPr>
            <p:cNvPr id="5" name="Picture 8" descr="hv_chieucanvuo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2" y="528"/>
              <a:ext cx="2430" cy="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853" y="2350"/>
              <a:ext cx="16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vi-VN" sz="2400" dirty="0">
                  <a:solidFill>
                    <a:srgbClr val="FF0000"/>
                  </a:solidFill>
                  <a:latin typeface="Times New Roman" panose="02020603050405020304" pitchFamily="18" charset="0"/>
                  <a:cs typeface="Times New Roman" panose="02020603050405020304" pitchFamily="18" charset="0"/>
                </a:rPr>
                <a:t>Chiếu Cần </a:t>
              </a:r>
              <a:r>
                <a:rPr lang="en-US" sz="2400" dirty="0">
                  <a:solidFill>
                    <a:srgbClr val="FF0000"/>
                  </a:solidFill>
                  <a:latin typeface="Times New Roman" panose="02020603050405020304" pitchFamily="18" charset="0"/>
                  <a:cs typeface="Times New Roman" panose="02020603050405020304" pitchFamily="18" charset="0"/>
                </a:rPr>
                <a:t>v</a:t>
              </a:r>
              <a:r>
                <a:rPr lang="vi-VN" sz="2400" dirty="0">
                  <a:solidFill>
                    <a:srgbClr val="FF0000"/>
                  </a:solidFill>
                  <a:latin typeface="Times New Roman" panose="02020603050405020304" pitchFamily="18" charset="0"/>
                  <a:cs typeface="Times New Roman" panose="02020603050405020304" pitchFamily="18" charset="0"/>
                </a:rPr>
                <a:t>ương</a:t>
              </a:r>
              <a:endParaRPr lang="vi-VN" sz="2400"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124744"/>
            <a:ext cx="7056784" cy="3416320"/>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Các giai đoạn phát triển:</a:t>
            </a:r>
            <a:endParaRPr lang="en-US" sz="2400" b="1">
              <a:solidFill>
                <a:srgbClr val="FF0000"/>
              </a:solidFill>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r>
              <a:rPr lang="en-US" sz="2400">
                <a:solidFill>
                  <a:srgbClr val="FF0000"/>
                </a:solidFill>
                <a:latin typeface="Times New Roman" panose="02020603050405020304" pitchFamily="18" charset="0"/>
                <a:cs typeface="Times New Roman" panose="02020603050405020304" pitchFamily="18" charset="0"/>
              </a:rPr>
              <a:t>Giai đoạn 1(1885-1888</a:t>
            </a:r>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+Phong trào Cần vương bùng nổ và lan rộng Bắc, Trung kì</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+Phong trào được đông đảo quần chúng ủng hộ</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+1886 TTT sang Trung Quốc cầu viện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+1888 Vua Hàm Nghi bị bắt</a:t>
            </a:r>
            <a:endParaRPr lang="en-US" sz="2400">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cs typeface="Times New Roman" panose="02020603050405020304" pitchFamily="18" charset="0"/>
              </a:rPr>
              <a:t>-Giai đoạn 2( 1888-1896</a:t>
            </a:r>
            <a:r>
              <a:rPr lang="en-US" sz="2400">
                <a:latin typeface="Times New Roman" panose="02020603050405020304" pitchFamily="18" charset="0"/>
                <a:cs typeface="Times New Roman" panose="02020603050405020304" pitchFamily="18" charset="0"/>
              </a:rPr>
              <a:t>):Phong trào qui tụ lại thành những cuộc khởi nghĩa lớn</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grpSp>
        <p:nvGrpSpPr>
          <p:cNvPr id="68626" name="Group 18"/>
          <p:cNvGrpSpPr/>
          <p:nvPr/>
        </p:nvGrpSpPr>
        <p:grpSpPr bwMode="auto">
          <a:xfrm>
            <a:off x="377042" y="419100"/>
            <a:ext cx="8458200" cy="990600"/>
            <a:chOff x="144" y="0"/>
            <a:chExt cx="5328" cy="624"/>
          </a:xfrm>
        </p:grpSpPr>
        <p:pic>
          <p:nvPicPr>
            <p:cNvPr id="18437" name="Picture 9" descr="139"/>
            <p:cNvPicPr>
              <a:picLocks noChangeAspect="1" noChangeArrowheads="1" noCrop="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5040" y="0"/>
              <a:ext cx="397"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1"/>
            <p:cNvSpPr>
              <a:spLocks noChangeArrowheads="1"/>
            </p:cNvSpPr>
            <p:nvPr/>
          </p:nvSpPr>
          <p:spPr bwMode="auto">
            <a:xfrm>
              <a:off x="144" y="96"/>
              <a:ext cx="532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dirty="0">
                  <a:solidFill>
                    <a:srgbClr val="0000FF"/>
                  </a:solidFill>
                  <a:latin typeface="Times New Roman" panose="02020603050405020304" pitchFamily="18" charset="0"/>
                </a:rPr>
                <a:t>KIỂM TRA BÀI CŨ</a:t>
              </a:r>
              <a:endParaRPr lang="en-US" altLang="en-US" sz="4400" b="1" dirty="0">
                <a:solidFill>
                  <a:srgbClr val="0000FF"/>
                </a:solidFill>
                <a:latin typeface="Times New Roman" panose="02020603050405020304" pitchFamily="18" charset="0"/>
              </a:endParaRPr>
            </a:p>
          </p:txBody>
        </p:sp>
      </p:grpSp>
      <p:sp>
        <p:nvSpPr>
          <p:cNvPr id="68620" name="Rectangle 12"/>
          <p:cNvSpPr>
            <a:spLocks noChangeArrowheads="1"/>
          </p:cNvSpPr>
          <p:nvPr/>
        </p:nvSpPr>
        <p:spPr bwMode="auto">
          <a:xfrm>
            <a:off x="76200" y="1409700"/>
            <a:ext cx="899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b="1" u="sng" dirty="0" err="1">
                <a:solidFill>
                  <a:srgbClr val="FF3300"/>
                </a:solidFill>
                <a:latin typeface="Times New Roman" panose="02020603050405020304" pitchFamily="18" charset="0"/>
              </a:rPr>
              <a:t>Câu</a:t>
            </a:r>
            <a:r>
              <a:rPr lang="en-US" altLang="en-US" b="1" u="sng" dirty="0">
                <a:solidFill>
                  <a:srgbClr val="FF3300"/>
                </a:solidFill>
                <a:latin typeface="Times New Roman" panose="02020603050405020304" pitchFamily="18" charset="0"/>
              </a:rPr>
              <a:t> 1: </a:t>
            </a:r>
            <a:r>
              <a:rPr lang="en-US" altLang="en-US" b="1" u="sng" dirty="0" err="1">
                <a:solidFill>
                  <a:srgbClr val="FF3300"/>
                </a:solidFill>
                <a:latin typeface="Times New Roman" panose="02020603050405020304" pitchFamily="18" charset="0"/>
              </a:rPr>
              <a:t>Hãy</a:t>
            </a:r>
            <a:r>
              <a:rPr lang="en-US" altLang="en-US" b="1" u="sng" dirty="0">
                <a:solidFill>
                  <a:srgbClr val="FF3300"/>
                </a:solidFill>
                <a:latin typeface="Times New Roman" panose="02020603050405020304" pitchFamily="18" charset="0"/>
              </a:rPr>
              <a:t> </a:t>
            </a:r>
            <a:r>
              <a:rPr lang="en-US" altLang="en-US" b="1" u="sng" dirty="0" err="1">
                <a:solidFill>
                  <a:srgbClr val="FF3300"/>
                </a:solidFill>
                <a:latin typeface="Times New Roman" panose="02020603050405020304" pitchFamily="18" charset="0"/>
              </a:rPr>
              <a:t>cho</a:t>
            </a:r>
            <a:r>
              <a:rPr lang="en-US" altLang="en-US" b="1" u="sng" dirty="0">
                <a:solidFill>
                  <a:srgbClr val="FF3300"/>
                </a:solidFill>
                <a:latin typeface="Times New Roman" panose="02020603050405020304" pitchFamily="18" charset="0"/>
              </a:rPr>
              <a:t> </a:t>
            </a:r>
            <a:r>
              <a:rPr lang="en-US" altLang="en-US" b="1" u="sng" dirty="0" err="1">
                <a:solidFill>
                  <a:srgbClr val="FF3300"/>
                </a:solidFill>
                <a:latin typeface="Times New Roman" panose="02020603050405020304" pitchFamily="18" charset="0"/>
              </a:rPr>
              <a:t>biết</a:t>
            </a:r>
            <a:r>
              <a:rPr lang="en-US" altLang="en-US" b="1" u="sng" dirty="0">
                <a:solidFill>
                  <a:srgbClr val="FF3300"/>
                </a:solidFill>
                <a:latin typeface="Times New Roman" panose="02020603050405020304" pitchFamily="18" charset="0"/>
              </a:rPr>
              <a:t> </a:t>
            </a:r>
            <a:r>
              <a:rPr lang="en-US" altLang="en-US" b="1" u="sng" dirty="0" err="1">
                <a:solidFill>
                  <a:srgbClr val="FF3300"/>
                </a:solidFill>
                <a:latin typeface="Times New Roman" panose="02020603050405020304" pitchFamily="18" charset="0"/>
              </a:rPr>
              <a:t>từ</a:t>
            </a:r>
            <a:r>
              <a:rPr lang="en-US" altLang="en-US" b="1" u="sng" dirty="0">
                <a:solidFill>
                  <a:srgbClr val="FF3300"/>
                </a:solidFill>
                <a:latin typeface="Times New Roman" panose="02020603050405020304" pitchFamily="18" charset="0"/>
              </a:rPr>
              <a:t> </a:t>
            </a:r>
            <a:r>
              <a:rPr lang="en-US" altLang="en-US" b="1" u="sng" dirty="0" err="1">
                <a:solidFill>
                  <a:srgbClr val="FF3300"/>
                </a:solidFill>
                <a:latin typeface="Times New Roman" panose="02020603050405020304" pitchFamily="18" charset="0"/>
              </a:rPr>
              <a:t>năm</a:t>
            </a:r>
            <a:r>
              <a:rPr lang="en-US" altLang="en-US" b="1" u="sng" dirty="0">
                <a:solidFill>
                  <a:srgbClr val="FF3300"/>
                </a:solidFill>
                <a:latin typeface="Times New Roman" panose="02020603050405020304" pitchFamily="18" charset="0"/>
              </a:rPr>
              <a:t> 1862-1884 </a:t>
            </a:r>
            <a:r>
              <a:rPr lang="en-US" altLang="en-US" b="1" u="sng" dirty="0" err="1">
                <a:solidFill>
                  <a:srgbClr val="FF3300"/>
                </a:solidFill>
                <a:latin typeface="Times New Roman" panose="02020603050405020304" pitchFamily="18" charset="0"/>
              </a:rPr>
              <a:t>triều</a:t>
            </a:r>
            <a:r>
              <a:rPr lang="en-US" altLang="en-US" b="1" u="sng" dirty="0">
                <a:solidFill>
                  <a:srgbClr val="FF3300"/>
                </a:solidFill>
                <a:latin typeface="Times New Roman" panose="02020603050405020304" pitchFamily="18" charset="0"/>
              </a:rPr>
              <a:t> </a:t>
            </a:r>
            <a:r>
              <a:rPr lang="en-US" altLang="en-US" b="1" u="sng" dirty="0" err="1">
                <a:solidFill>
                  <a:srgbClr val="FF3300"/>
                </a:solidFill>
                <a:latin typeface="Times New Roman" panose="02020603050405020304" pitchFamily="18" charset="0"/>
              </a:rPr>
              <a:t>đình</a:t>
            </a:r>
            <a:r>
              <a:rPr lang="en-US" altLang="en-US" b="1" u="sng" dirty="0">
                <a:solidFill>
                  <a:srgbClr val="FF3300"/>
                </a:solidFill>
                <a:latin typeface="Times New Roman" panose="02020603050405020304" pitchFamily="18" charset="0"/>
              </a:rPr>
              <a:t> </a:t>
            </a:r>
            <a:r>
              <a:rPr lang="en-US" altLang="en-US" b="1" u="sng" dirty="0" err="1">
                <a:solidFill>
                  <a:srgbClr val="FF3300"/>
                </a:solidFill>
                <a:latin typeface="Times New Roman" panose="02020603050405020304" pitchFamily="18" charset="0"/>
              </a:rPr>
              <a:t>Huế</a:t>
            </a:r>
            <a:r>
              <a:rPr lang="en-US" altLang="en-US" b="1" u="sng" dirty="0">
                <a:solidFill>
                  <a:srgbClr val="FF3300"/>
                </a:solidFill>
                <a:latin typeface="Times New Roman" panose="02020603050405020304" pitchFamily="18" charset="0"/>
              </a:rPr>
              <a:t> </a:t>
            </a:r>
            <a:r>
              <a:rPr lang="en-US" altLang="en-US" b="1" u="sng" dirty="0" err="1">
                <a:solidFill>
                  <a:srgbClr val="FF3300"/>
                </a:solidFill>
                <a:latin typeface="Times New Roman" panose="02020603050405020304" pitchFamily="18" charset="0"/>
              </a:rPr>
              <a:t>đã</a:t>
            </a:r>
            <a:r>
              <a:rPr lang="en-US" altLang="en-US" b="1" u="sng" dirty="0">
                <a:solidFill>
                  <a:srgbClr val="FF3300"/>
                </a:solidFill>
                <a:latin typeface="Times New Roman" panose="02020603050405020304" pitchFamily="18" charset="0"/>
              </a:rPr>
              <a:t> </a:t>
            </a:r>
            <a:r>
              <a:rPr lang="en-US" altLang="en-US" b="1" u="sng" dirty="0" err="1">
                <a:solidFill>
                  <a:srgbClr val="FF3300"/>
                </a:solidFill>
                <a:latin typeface="Times New Roman" panose="02020603050405020304" pitchFamily="18" charset="0"/>
              </a:rPr>
              <a:t>kí</a:t>
            </a:r>
            <a:r>
              <a:rPr lang="en-US" altLang="en-US" b="1" u="sng" dirty="0">
                <a:solidFill>
                  <a:srgbClr val="FF3300"/>
                </a:solidFill>
                <a:latin typeface="Times New Roman" panose="02020603050405020304" pitchFamily="18" charset="0"/>
              </a:rPr>
              <a:t> </a:t>
            </a:r>
            <a:r>
              <a:rPr lang="en-US" altLang="en-US" b="1" u="sng" dirty="0" err="1">
                <a:solidFill>
                  <a:srgbClr val="FF3300"/>
                </a:solidFill>
                <a:latin typeface="Times New Roman" panose="02020603050405020304" pitchFamily="18" charset="0"/>
              </a:rPr>
              <a:t>với</a:t>
            </a:r>
            <a:r>
              <a:rPr lang="en-US" altLang="en-US" b="1" u="sng" dirty="0">
                <a:solidFill>
                  <a:srgbClr val="FF3300"/>
                </a:solidFill>
                <a:latin typeface="Times New Roman" panose="02020603050405020304" pitchFamily="18" charset="0"/>
              </a:rPr>
              <a:t> </a:t>
            </a:r>
            <a:r>
              <a:rPr lang="en-US" altLang="en-US" b="1" u="sng" dirty="0" err="1">
                <a:solidFill>
                  <a:srgbClr val="FF3300"/>
                </a:solidFill>
                <a:latin typeface="Times New Roman" panose="02020603050405020304" pitchFamily="18" charset="0"/>
              </a:rPr>
              <a:t>Pháp</a:t>
            </a:r>
            <a:r>
              <a:rPr lang="en-US" altLang="en-US" b="1" u="sng" dirty="0">
                <a:solidFill>
                  <a:srgbClr val="FF3300"/>
                </a:solidFill>
                <a:latin typeface="Times New Roman" panose="02020603050405020304" pitchFamily="18" charset="0"/>
              </a:rPr>
              <a:t> </a:t>
            </a:r>
            <a:r>
              <a:rPr lang="en-US" altLang="en-US" b="1" u="sng" dirty="0" err="1">
                <a:solidFill>
                  <a:srgbClr val="FF3300"/>
                </a:solidFill>
                <a:latin typeface="Times New Roman" panose="02020603050405020304" pitchFamily="18" charset="0"/>
              </a:rPr>
              <a:t>bao</a:t>
            </a:r>
            <a:r>
              <a:rPr lang="en-US" altLang="en-US" b="1" u="sng" dirty="0">
                <a:solidFill>
                  <a:srgbClr val="FF3300"/>
                </a:solidFill>
                <a:latin typeface="Times New Roman" panose="02020603050405020304" pitchFamily="18" charset="0"/>
              </a:rPr>
              <a:t> </a:t>
            </a:r>
            <a:r>
              <a:rPr lang="en-US" altLang="en-US" b="1" u="sng" dirty="0" err="1">
                <a:solidFill>
                  <a:srgbClr val="FF3300"/>
                </a:solidFill>
                <a:latin typeface="Times New Roman" panose="02020603050405020304" pitchFamily="18" charset="0"/>
              </a:rPr>
              <a:t>nhiêu</a:t>
            </a:r>
            <a:r>
              <a:rPr lang="en-US" altLang="en-US" b="1" u="sng" dirty="0">
                <a:solidFill>
                  <a:srgbClr val="FF3300"/>
                </a:solidFill>
                <a:latin typeface="Times New Roman" panose="02020603050405020304" pitchFamily="18" charset="0"/>
              </a:rPr>
              <a:t> </a:t>
            </a:r>
            <a:r>
              <a:rPr lang="en-US" altLang="en-US" b="1" u="sng" dirty="0" err="1">
                <a:solidFill>
                  <a:srgbClr val="FF3300"/>
                </a:solidFill>
                <a:latin typeface="Times New Roman" panose="02020603050405020304" pitchFamily="18" charset="0"/>
              </a:rPr>
              <a:t>Hiệp</a:t>
            </a:r>
            <a:r>
              <a:rPr lang="en-US" altLang="en-US" b="1" u="sng" dirty="0">
                <a:solidFill>
                  <a:srgbClr val="FF3300"/>
                </a:solidFill>
                <a:latin typeface="Times New Roman" panose="02020603050405020304" pitchFamily="18" charset="0"/>
              </a:rPr>
              <a:t> </a:t>
            </a:r>
            <a:r>
              <a:rPr lang="en-US" altLang="en-US" b="1" u="sng" dirty="0" err="1">
                <a:solidFill>
                  <a:srgbClr val="FF3300"/>
                </a:solidFill>
                <a:latin typeface="Times New Roman" panose="02020603050405020304" pitchFamily="18" charset="0"/>
              </a:rPr>
              <a:t>ước</a:t>
            </a:r>
            <a:r>
              <a:rPr lang="en-US" altLang="en-US" b="1" u="sng" dirty="0">
                <a:solidFill>
                  <a:srgbClr val="FF3300"/>
                </a:solidFill>
                <a:latin typeface="Times New Roman" panose="02020603050405020304" pitchFamily="18" charset="0"/>
              </a:rPr>
              <a:t>?</a:t>
            </a:r>
            <a:endParaRPr lang="en-US" altLang="en-US" b="1" dirty="0">
              <a:solidFill>
                <a:srgbClr val="FF3300"/>
              </a:solidFill>
              <a:latin typeface="Times New Roman" panose="02020603050405020304" pitchFamily="18" charset="0"/>
            </a:endParaRPr>
          </a:p>
        </p:txBody>
      </p:sp>
      <p:sp>
        <p:nvSpPr>
          <p:cNvPr id="68622" name="Rectangle 14"/>
          <p:cNvSpPr>
            <a:spLocks noChangeArrowheads="1"/>
          </p:cNvSpPr>
          <p:nvPr/>
        </p:nvSpPr>
        <p:spPr bwMode="auto">
          <a:xfrm>
            <a:off x="-97971" y="2743200"/>
            <a:ext cx="9339942" cy="34045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879600" indent="-5080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3" eaLnBrk="1" hangingPunct="1">
              <a:spcBef>
                <a:spcPct val="0"/>
              </a:spcBef>
              <a:buFontTx/>
              <a:buNone/>
            </a:pPr>
            <a:r>
              <a:rPr lang="en-US" altLang="en-US" sz="4400" b="1" dirty="0" err="1">
                <a:solidFill>
                  <a:srgbClr val="000000"/>
                </a:solidFill>
                <a:latin typeface="Times New Roman" panose="02020603050405020304" pitchFamily="18" charset="0"/>
              </a:rPr>
              <a:t>Hiệp</a:t>
            </a:r>
            <a:r>
              <a:rPr lang="en-US" altLang="en-US" sz="4400" b="1" dirty="0">
                <a:solidFill>
                  <a:srgbClr val="000000"/>
                </a:solidFill>
                <a:latin typeface="Times New Roman" panose="02020603050405020304" pitchFamily="18" charset="0"/>
              </a:rPr>
              <a:t> </a:t>
            </a:r>
            <a:r>
              <a:rPr lang="en-US" altLang="en-US" sz="4400" b="1" dirty="0" err="1">
                <a:solidFill>
                  <a:srgbClr val="000000"/>
                </a:solidFill>
                <a:latin typeface="Times New Roman" panose="02020603050405020304" pitchFamily="18" charset="0"/>
              </a:rPr>
              <a:t>ước</a:t>
            </a:r>
            <a:r>
              <a:rPr lang="en-US" altLang="en-US" sz="4400" b="1" dirty="0">
                <a:solidFill>
                  <a:srgbClr val="000000"/>
                </a:solidFill>
                <a:latin typeface="Times New Roman" panose="02020603050405020304" pitchFamily="18" charset="0"/>
              </a:rPr>
              <a:t> </a:t>
            </a:r>
            <a:r>
              <a:rPr lang="en-US" altLang="en-US" sz="4400" b="1" dirty="0" err="1">
                <a:solidFill>
                  <a:srgbClr val="000000"/>
                </a:solidFill>
                <a:latin typeface="Times New Roman" panose="02020603050405020304" pitchFamily="18" charset="0"/>
              </a:rPr>
              <a:t>Nhâm</a:t>
            </a:r>
            <a:r>
              <a:rPr lang="en-US" altLang="en-US" sz="4400" b="1" dirty="0">
                <a:solidFill>
                  <a:srgbClr val="000000"/>
                </a:solidFill>
                <a:latin typeface="Times New Roman" panose="02020603050405020304" pitchFamily="18" charset="0"/>
              </a:rPr>
              <a:t> </a:t>
            </a:r>
            <a:r>
              <a:rPr lang="en-US" altLang="en-US" sz="4400" b="1" dirty="0" err="1">
                <a:solidFill>
                  <a:srgbClr val="000000"/>
                </a:solidFill>
                <a:latin typeface="Times New Roman" panose="02020603050405020304" pitchFamily="18" charset="0"/>
              </a:rPr>
              <a:t>Tuất</a:t>
            </a:r>
            <a:r>
              <a:rPr lang="en-US" altLang="en-US" sz="4400" b="1" dirty="0">
                <a:solidFill>
                  <a:srgbClr val="000000"/>
                </a:solidFill>
                <a:latin typeface="Times New Roman" panose="02020603050405020304" pitchFamily="18" charset="0"/>
              </a:rPr>
              <a:t> (1862)</a:t>
            </a:r>
            <a:endParaRPr lang="vi-VN" altLang="en-US" sz="4400" b="1" dirty="0">
              <a:solidFill>
                <a:srgbClr val="000000"/>
              </a:solidFill>
              <a:latin typeface="Times New Roman" panose="02020603050405020304" pitchFamily="18" charset="0"/>
            </a:endParaRPr>
          </a:p>
          <a:p>
            <a:pPr lvl="3" eaLnBrk="1" hangingPunct="1">
              <a:spcBef>
                <a:spcPct val="0"/>
              </a:spcBef>
              <a:buFontTx/>
              <a:buNone/>
            </a:pPr>
            <a:r>
              <a:rPr lang="en-US" altLang="en-US" sz="4400" b="1" dirty="0" err="1">
                <a:solidFill>
                  <a:srgbClr val="000000"/>
                </a:solidFill>
                <a:latin typeface="Times New Roman" panose="02020603050405020304" pitchFamily="18" charset="0"/>
              </a:rPr>
              <a:t>Hiệp</a:t>
            </a:r>
            <a:r>
              <a:rPr lang="en-US" altLang="en-US" sz="4400" b="1" dirty="0">
                <a:solidFill>
                  <a:srgbClr val="000000"/>
                </a:solidFill>
                <a:latin typeface="Times New Roman" panose="02020603050405020304" pitchFamily="18" charset="0"/>
              </a:rPr>
              <a:t> </a:t>
            </a:r>
            <a:r>
              <a:rPr lang="en-US" altLang="en-US" sz="4400" b="1" dirty="0" err="1">
                <a:solidFill>
                  <a:srgbClr val="000000"/>
                </a:solidFill>
                <a:latin typeface="Times New Roman" panose="02020603050405020304" pitchFamily="18" charset="0"/>
              </a:rPr>
              <a:t>ước</a:t>
            </a:r>
            <a:r>
              <a:rPr lang="en-US" altLang="en-US" sz="4400" b="1" dirty="0">
                <a:solidFill>
                  <a:srgbClr val="000000"/>
                </a:solidFill>
                <a:latin typeface="Times New Roman" panose="02020603050405020304" pitchFamily="18" charset="0"/>
              </a:rPr>
              <a:t> </a:t>
            </a:r>
            <a:r>
              <a:rPr lang="en-US" altLang="en-US" sz="4400" b="1" dirty="0" err="1">
                <a:solidFill>
                  <a:srgbClr val="000000"/>
                </a:solidFill>
                <a:latin typeface="Times New Roman" panose="02020603050405020304" pitchFamily="18" charset="0"/>
              </a:rPr>
              <a:t>Giáp</a:t>
            </a:r>
            <a:r>
              <a:rPr lang="en-US" altLang="en-US" sz="4400" b="1" dirty="0">
                <a:solidFill>
                  <a:srgbClr val="000000"/>
                </a:solidFill>
                <a:latin typeface="Times New Roman" panose="02020603050405020304" pitchFamily="18" charset="0"/>
              </a:rPr>
              <a:t> </a:t>
            </a:r>
            <a:r>
              <a:rPr lang="vi-VN" altLang="en-US" sz="4400" b="1" dirty="0">
                <a:solidFill>
                  <a:srgbClr val="000000"/>
                </a:solidFill>
                <a:latin typeface="Times New Roman" panose="02020603050405020304" pitchFamily="18" charset="0"/>
              </a:rPr>
              <a:t>Tuất (1874)</a:t>
            </a:r>
            <a:endParaRPr lang="vi-VN" altLang="en-US" sz="4400" b="1" dirty="0">
              <a:solidFill>
                <a:srgbClr val="000000"/>
              </a:solidFill>
              <a:latin typeface="Times New Roman" panose="02020603050405020304" pitchFamily="18" charset="0"/>
            </a:endParaRPr>
          </a:p>
          <a:p>
            <a:pPr lvl="3" eaLnBrk="1" hangingPunct="1">
              <a:spcBef>
                <a:spcPct val="0"/>
              </a:spcBef>
              <a:buFontTx/>
              <a:buNone/>
            </a:pPr>
            <a:r>
              <a:rPr lang="vi-VN" altLang="en-US" sz="4400" b="1" dirty="0">
                <a:solidFill>
                  <a:srgbClr val="000000"/>
                </a:solidFill>
                <a:latin typeface="Times New Roman" panose="02020603050405020304" pitchFamily="18" charset="0"/>
              </a:rPr>
              <a:t>Hiệp ước Hác-Măng (1883)</a:t>
            </a:r>
            <a:endParaRPr lang="vi-VN" altLang="en-US" sz="4400" b="1" dirty="0">
              <a:solidFill>
                <a:srgbClr val="000000"/>
              </a:solidFill>
              <a:latin typeface="Times New Roman" panose="02020603050405020304" pitchFamily="18" charset="0"/>
            </a:endParaRPr>
          </a:p>
          <a:p>
            <a:pPr lvl="3" eaLnBrk="1" hangingPunct="1">
              <a:spcBef>
                <a:spcPct val="0"/>
              </a:spcBef>
              <a:buFontTx/>
              <a:buNone/>
            </a:pPr>
            <a:r>
              <a:rPr lang="vi-VN" altLang="en-US" sz="4400" b="1" dirty="0">
                <a:solidFill>
                  <a:srgbClr val="000000"/>
                </a:solidFill>
                <a:latin typeface="Times New Roman" panose="02020603050405020304" pitchFamily="18" charset="0"/>
              </a:rPr>
              <a:t>Hiệp ước Pa-tơ-nốt (1884)</a:t>
            </a:r>
            <a:endParaRPr lang="en-US" altLang="en-US" sz="4400" b="1" dirty="0">
              <a:solidFill>
                <a:srgbClr val="000000"/>
              </a:solidFill>
              <a:latin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626"/>
                                        </p:tgtEl>
                                        <p:attrNameLst>
                                          <p:attrName>style.visibility</p:attrName>
                                        </p:attrNameLst>
                                      </p:cBhvr>
                                      <p:to>
                                        <p:strVal val="visible"/>
                                      </p:to>
                                    </p:set>
                                    <p:animEffect transition="in" filter="blinds(horizontal)">
                                      <p:cBhvr>
                                        <p:cTn id="7" dur="500"/>
                                        <p:tgtEl>
                                          <p:spTgt spid="686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8620"/>
                                        </p:tgtEl>
                                        <p:attrNameLst>
                                          <p:attrName>style.visibility</p:attrName>
                                        </p:attrNameLst>
                                      </p:cBhvr>
                                      <p:to>
                                        <p:strVal val="visible"/>
                                      </p:to>
                                    </p:set>
                                    <p:animEffect transition="in" filter="checkerboard(across)">
                                      <p:cBhvr>
                                        <p:cTn id="12" dur="500"/>
                                        <p:tgtEl>
                                          <p:spTgt spid="686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8622"/>
                                        </p:tgtEl>
                                        <p:attrNameLst>
                                          <p:attrName>style.visibility</p:attrName>
                                        </p:attrNameLst>
                                      </p:cBhvr>
                                      <p:to>
                                        <p:strVal val="visible"/>
                                      </p:to>
                                    </p:set>
                                    <p:animEffect transition="in" filter="box(in)">
                                      <p:cBhvr>
                                        <p:cTn id="17" dur="500"/>
                                        <p:tgtEl>
                                          <p:spTgt spid="68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0" grpId="0" bldLvl="0" animBg="1"/>
      <p:bldP spid="6862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1219200"/>
            <a:ext cx="7042929" cy="1200329"/>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bắt</a:t>
            </a:r>
            <a:r>
              <a:rPr lang="en-US" sz="2400" dirty="0" smtClean="0">
                <a:latin typeface="Times New Roman" panose="02020603050405020304" pitchFamily="18" charset="0"/>
                <a:cs typeface="Times New Roman" panose="02020603050405020304" pitchFamily="18" charset="0"/>
              </a:rPr>
              <a:t> (1888)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Thuyết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296" y="2417159"/>
            <a:ext cx="8280920" cy="1938992"/>
          </a:xfrm>
          <a:prstGeom prst="rect">
            <a:avLst/>
          </a:prstGeom>
        </p:spPr>
        <p:txBody>
          <a:bodyPr wrap="square">
            <a:spAutoFit/>
          </a:bodyPr>
          <a:lstStyle/>
          <a:p>
            <a:r>
              <a:rPr lang="en-US" dirty="0" smtClean="0"/>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t>
            </a:r>
            <a:r>
              <a:rPr lang="en-US" sz="3200" dirty="0" err="1" smtClean="0">
                <a:latin typeface="Times New Roman" panose="02020603050405020304" pitchFamily="18" charset="0"/>
                <a:cs typeface="Times New Roman" panose="02020603050405020304" pitchFamily="18" charset="0"/>
              </a:rPr>
              <a:t>guyễn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Phùng</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533400" y="1066800"/>
            <a:ext cx="8280920" cy="1384995"/>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S</a:t>
            </a:r>
            <a:r>
              <a:rPr lang="en-US" sz="2800" dirty="0" err="1" smtClean="0">
                <a:latin typeface="Times New Roman" panose="02020603050405020304" pitchFamily="18" charset="0"/>
                <a:cs typeface="Times New Roman" panose="02020603050405020304" pitchFamily="18" charset="0"/>
              </a:rPr>
              <a:t>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bắt</a:t>
            </a:r>
            <a:r>
              <a:rPr lang="en-US" sz="2800" dirty="0" smtClean="0">
                <a:latin typeface="Times New Roman" panose="02020603050405020304" pitchFamily="18" charset="0"/>
                <a:cs typeface="Times New Roman" panose="02020603050405020304" pitchFamily="18" charset="0"/>
              </a:rPr>
              <a:t> (1888)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Thuyết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vẫn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diễn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ính chất của phong trào Cần Vương là g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609600"/>
            <a:ext cx="7772400" cy="563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hoa học xã hội 8 Bài 17: Phong trào yêu nước chống Pháp từ 1884 đến năm 1896 | Hay nhất Giải bài tập Khoa học xã hội 8 VNEN"/>
          <p:cNvPicPr/>
          <p:nvPr/>
        </p:nvPicPr>
        <p:blipFill>
          <a:blip r:embed="rId1">
            <a:extLst>
              <a:ext uri="{28A0092B-C50C-407E-A947-70E740481C1C}">
                <a14:useLocalDpi xmlns:a14="http://schemas.microsoft.com/office/drawing/2010/main" val="0"/>
              </a:ext>
            </a:extLst>
          </a:blip>
          <a:srcRect/>
          <a:stretch>
            <a:fillRect/>
          </a:stretch>
        </p:blipFill>
        <p:spPr bwMode="auto">
          <a:xfrm>
            <a:off x="228600" y="762000"/>
            <a:ext cx="8610600" cy="57912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a:solidFill>
                  <a:srgbClr val="FF0000"/>
                </a:solidFill>
                <a:latin typeface="Times New Roman" panose="02020603050405020304" pitchFamily="18" charset="0"/>
                <a:cs typeface="Times New Roman" panose="02020603050405020304" pitchFamily="18" charset="0"/>
              </a:rPr>
              <a:t>3.Các cuộc khởi nghĩa tiêu biểu trong phong trào Cần Vương</a:t>
            </a:r>
            <a:br>
              <a:rPr lang="en-US" sz="3200"/>
            </a:br>
            <a:endParaRPr lang="en-US" sz="3200"/>
          </a:p>
        </p:txBody>
      </p:sp>
      <p:sp>
        <p:nvSpPr>
          <p:cNvPr id="3" name="Content Placeholder 2"/>
          <p:cNvSpPr>
            <a:spLocks noGrp="1"/>
          </p:cNvSpPr>
          <p:nvPr>
            <p:ph idx="1"/>
          </p:nvPr>
        </p:nvSpPr>
        <p:spPr/>
        <p:txBody>
          <a:bodyPr/>
          <a:lstStyle/>
          <a:p>
            <a:pPr marL="0" indent="0">
              <a:buNone/>
            </a:pPr>
            <a:r>
              <a:rPr lang="en-US" smtClean="0"/>
              <a:t>* </a:t>
            </a:r>
            <a:r>
              <a:rPr lang="en-US" b="1" smtClean="0"/>
              <a:t>Khởi </a:t>
            </a:r>
            <a:r>
              <a:rPr lang="en-US" b="1"/>
              <a:t>nghĩa Hương Khê 1885 - 1895</a:t>
            </a:r>
            <a:endParaRPr lang="en-US"/>
          </a:p>
          <a:p>
            <a:endParaRPr lang="en-US"/>
          </a:p>
        </p:txBody>
      </p:sp>
      <p:sp>
        <p:nvSpPr>
          <p:cNvPr id="4" name="Rectangle 3"/>
          <p:cNvSpPr/>
          <p:nvPr/>
        </p:nvSpPr>
        <p:spPr>
          <a:xfrm>
            <a:off x="899592" y="2276872"/>
            <a:ext cx="7632848"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vương</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827584" y="3477201"/>
            <a:ext cx="7776864" cy="230832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Khê</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(1885-1896)</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minh </a:t>
            </a:r>
            <a:r>
              <a:rPr lang="en-US" sz="2400" dirty="0" err="1" smtClean="0">
                <a:latin typeface="Times New Roman" panose="02020603050405020304" pitchFamily="18" charset="0"/>
                <a:cs typeface="Times New Roman" panose="02020603050405020304" pitchFamily="18" charset="0"/>
              </a:rPr>
              <a:t>khởi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t>
            </a:r>
            <a:r>
              <a:rPr lang="en-US" sz="2400" dirty="0" err="1" smtClean="0">
                <a:latin typeface="Times New Roman" panose="02020603050405020304" pitchFamily="18" charset="0"/>
                <a:cs typeface="Times New Roman" panose="02020603050405020304" pitchFamily="18" charset="0"/>
              </a:rPr>
              <a:t>ương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khởi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Vương</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8077200" cy="5324535"/>
          </a:xfrm>
          <a:prstGeom prst="rect">
            <a:avLst/>
          </a:prstGeom>
        </p:spPr>
        <p:txBody>
          <a:bodyPr wrap="square">
            <a:spAutoFit/>
          </a:bodyPr>
          <a:lstStyle/>
          <a:p>
            <a:r>
              <a:rPr lang="vi-VN" sz="2000" b="1" dirty="0">
                <a:latin typeface="Times New Roman" panose="02020603050405020304" pitchFamily="18" charset="0"/>
                <a:cs typeface="Times New Roman" panose="02020603050405020304" pitchFamily="18" charset="0"/>
              </a:rPr>
              <a:t>Tên những nhà lãnh đạo và xác định trên lược đồ địa bàn hoạt động, thời gian tồn tại của các cuộc khởi nghĩa lớn trong phong trào Cần Vương</a:t>
            </a:r>
            <a:endParaRPr lang="vi-VN" sz="2000"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 </a:t>
            </a:r>
            <a:r>
              <a:rPr lang="vi-VN" sz="2000" b="1" dirty="0" smtClean="0">
                <a:latin typeface="Times New Roman" panose="02020603050405020304" pitchFamily="18" charset="0"/>
                <a:cs typeface="Times New Roman" panose="02020603050405020304" pitchFamily="18" charset="0"/>
              </a:rPr>
              <a:t>Khởi </a:t>
            </a:r>
            <a:r>
              <a:rPr lang="vi-VN" sz="2000" b="1" dirty="0">
                <a:latin typeface="Times New Roman" panose="02020603050405020304" pitchFamily="18" charset="0"/>
                <a:cs typeface="Times New Roman" panose="02020603050405020304" pitchFamily="18" charset="0"/>
              </a:rPr>
              <a:t>nghĩa Ba Đình</a:t>
            </a:r>
            <a:endParaRPr lang="vi-VN" sz="2000" b="1"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Thời </a:t>
            </a:r>
            <a:r>
              <a:rPr lang="vi-VN" sz="2000" dirty="0">
                <a:latin typeface="Times New Roman" panose="02020603050405020304" pitchFamily="18" charset="0"/>
                <a:cs typeface="Times New Roman" panose="02020603050405020304" pitchFamily="18" charset="0"/>
              </a:rPr>
              <a:t>gian 1886 - 1887</a:t>
            </a:r>
            <a:endParaRPr lang="vi-VN"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Phạm </a:t>
            </a:r>
            <a:r>
              <a:rPr lang="vi-VN" sz="2000" dirty="0">
                <a:latin typeface="Times New Roman" panose="02020603050405020304" pitchFamily="18" charset="0"/>
                <a:cs typeface="Times New Roman" panose="02020603050405020304" pitchFamily="18" charset="0"/>
              </a:rPr>
              <a:t>vi hoạt động: Ba làng Mậu Thịnh, Thượng Thọ, Mĩ Khê (Thanh Hoá)</a:t>
            </a:r>
            <a:endParaRPr lang="vi-VN"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Người </a:t>
            </a:r>
            <a:r>
              <a:rPr lang="vi-VN" sz="2000" dirty="0">
                <a:latin typeface="Times New Roman" panose="02020603050405020304" pitchFamily="18" charset="0"/>
                <a:cs typeface="Times New Roman" panose="02020603050405020304" pitchFamily="18" charset="0"/>
              </a:rPr>
              <a:t>lãnh đạo: Phạm Bành, Đinh Công Tráng</a:t>
            </a:r>
            <a:endParaRPr lang="vi-VN" sz="2000"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 </a:t>
            </a:r>
            <a:r>
              <a:rPr lang="vi-VN" sz="2000" b="1" dirty="0" smtClean="0">
                <a:latin typeface="Times New Roman" panose="02020603050405020304" pitchFamily="18" charset="0"/>
                <a:cs typeface="Times New Roman" panose="02020603050405020304" pitchFamily="18" charset="0"/>
              </a:rPr>
              <a:t>Khởi </a:t>
            </a:r>
            <a:r>
              <a:rPr lang="vi-VN" sz="2000" b="1" dirty="0">
                <a:latin typeface="Times New Roman" panose="02020603050405020304" pitchFamily="18" charset="0"/>
                <a:cs typeface="Times New Roman" panose="02020603050405020304" pitchFamily="18" charset="0"/>
              </a:rPr>
              <a:t>nghĩa Bãi Sậy</a:t>
            </a:r>
            <a:endParaRPr lang="vi-VN" sz="2000" b="1"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Thời </a:t>
            </a:r>
            <a:r>
              <a:rPr lang="vi-VN" sz="2000" dirty="0">
                <a:latin typeface="Times New Roman" panose="02020603050405020304" pitchFamily="18" charset="0"/>
                <a:cs typeface="Times New Roman" panose="02020603050405020304" pitchFamily="18" charset="0"/>
              </a:rPr>
              <a:t>gian 1883 - 1892</a:t>
            </a:r>
            <a:endParaRPr lang="vi-VN"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Phạm </a:t>
            </a:r>
            <a:r>
              <a:rPr lang="vi-VN" sz="2000" dirty="0">
                <a:latin typeface="Times New Roman" panose="02020603050405020304" pitchFamily="18" charset="0"/>
                <a:cs typeface="Times New Roman" panose="02020603050405020304" pitchFamily="18" charset="0"/>
              </a:rPr>
              <a:t>vi hoạt động: Văn Lâm, Văn Giang, Khoái Châu, Yên Mĩ ...(Hưng Yên)</a:t>
            </a:r>
            <a:endParaRPr lang="vi-VN"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Người </a:t>
            </a:r>
            <a:r>
              <a:rPr lang="vi-VN" sz="2000" dirty="0">
                <a:latin typeface="Times New Roman" panose="02020603050405020304" pitchFamily="18" charset="0"/>
                <a:cs typeface="Times New Roman" panose="02020603050405020304" pitchFamily="18" charset="0"/>
              </a:rPr>
              <a:t>lãnh đạo: Đinh Gia Quê sau đó Nguyễn Thiện Thuật</a:t>
            </a:r>
            <a:endParaRPr lang="vi-VN" sz="2000"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 </a:t>
            </a:r>
            <a:r>
              <a:rPr lang="vi-VN" sz="2000" b="1" dirty="0" smtClean="0">
                <a:latin typeface="Times New Roman" panose="02020603050405020304" pitchFamily="18" charset="0"/>
                <a:cs typeface="Times New Roman" panose="02020603050405020304" pitchFamily="18" charset="0"/>
              </a:rPr>
              <a:t>Khởi </a:t>
            </a:r>
            <a:r>
              <a:rPr lang="vi-VN" sz="2000" b="1" dirty="0">
                <a:latin typeface="Times New Roman" panose="02020603050405020304" pitchFamily="18" charset="0"/>
                <a:cs typeface="Times New Roman" panose="02020603050405020304" pitchFamily="18" charset="0"/>
              </a:rPr>
              <a:t>nghĩa Hương Khê</a:t>
            </a:r>
            <a:endParaRPr lang="vi-VN" sz="2000" b="1"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Thời </a:t>
            </a:r>
            <a:r>
              <a:rPr lang="vi-VN" sz="2000" dirty="0">
                <a:latin typeface="Times New Roman" panose="02020603050405020304" pitchFamily="18" charset="0"/>
                <a:cs typeface="Times New Roman" panose="02020603050405020304" pitchFamily="18" charset="0"/>
              </a:rPr>
              <a:t>gian 1885 - 1896</a:t>
            </a:r>
            <a:endParaRPr lang="vi-VN"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Phạm </a:t>
            </a:r>
            <a:r>
              <a:rPr lang="vi-VN" sz="2000" dirty="0">
                <a:latin typeface="Times New Roman" panose="02020603050405020304" pitchFamily="18" charset="0"/>
                <a:cs typeface="Times New Roman" panose="02020603050405020304" pitchFamily="18" charset="0"/>
              </a:rPr>
              <a:t>vi hoạt động: Thanh Hoá, Nghệ An, Hà Tĩnh và Quảng Bình</a:t>
            </a:r>
            <a:endParaRPr lang="vi-VN"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Người </a:t>
            </a:r>
            <a:r>
              <a:rPr lang="vi-VN" sz="2000" dirty="0">
                <a:latin typeface="Times New Roman" panose="02020603050405020304" pitchFamily="18" charset="0"/>
                <a:cs typeface="Times New Roman" panose="02020603050405020304" pitchFamily="18" charset="0"/>
              </a:rPr>
              <a:t>lãnh đạo: Phan Đình Phùng, Cao Thắng</a:t>
            </a:r>
            <a:endParaRPr lang="vi-VN"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305800" cy="5632311"/>
          </a:xfrm>
          <a:prstGeom prst="rect">
            <a:avLst/>
          </a:prstGeom>
        </p:spPr>
        <p:txBody>
          <a:bodyPr wrap="square">
            <a:spAutoFit/>
          </a:bodyPr>
          <a:lstStyle/>
          <a:p>
            <a:r>
              <a:rPr lang="vi-VN" sz="2000" b="1" dirty="0">
                <a:latin typeface="Times New Roman" panose="02020603050405020304" pitchFamily="18" charset="0"/>
                <a:cs typeface="Times New Roman" panose="02020603050405020304" pitchFamily="18" charset="0"/>
              </a:rPr>
              <a:t>Diễn biến các giai đoạn phát triển của khởi nghĩa Hương Khê trên lược đồ:</a:t>
            </a:r>
            <a:endParaRPr lang="vi-VN"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Từ </a:t>
            </a:r>
            <a:r>
              <a:rPr lang="vi-VN" sz="2000" dirty="0">
                <a:latin typeface="Times New Roman" panose="02020603050405020304" pitchFamily="18" charset="0"/>
                <a:cs typeface="Times New Roman" panose="02020603050405020304" pitchFamily="18" charset="0"/>
              </a:rPr>
              <a:t>năm 1885 đến năm 1888, nghĩa quân tổ chức, huấn luyện, xây dựng công sự, rèn đúc khí giới, tích trữ lương thực... Lực lượng nghĩa quân được chia thành 15 quân cứ, mỗi quân cứ 100 - 500 người. Quân ta đã chế tạo thành công mẫu súng trường của Pháp, trang bị cho gần 1000 người.</a:t>
            </a:r>
            <a:endParaRPr lang="vi-VN"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Từ </a:t>
            </a:r>
            <a:r>
              <a:rPr lang="vi-VN" sz="2000" dirty="0">
                <a:latin typeface="Times New Roman" panose="02020603050405020304" pitchFamily="18" charset="0"/>
                <a:cs typeface="Times New Roman" panose="02020603050405020304" pitchFamily="18" charset="0"/>
              </a:rPr>
              <a:t>năm 1888 đến năm 1895, là thời kì chiến đấu ác liệt của cuộc khởi nghĩa. Nghĩa quân đã phục kích, đẩy lùi được nhiều cuộc hành quân càn quét của Pháp.</a:t>
            </a:r>
            <a:endParaRPr lang="vi-VN" sz="2000"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Cuộc khởi nghĩa Hương Khê là cuộc khởi nghĩa tiêu biểu nhất trong phong trào Cần Vương vì:</a:t>
            </a:r>
            <a:endParaRPr lang="vi-VN"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Đây </a:t>
            </a:r>
            <a:r>
              <a:rPr lang="vi-VN" sz="2000" dirty="0">
                <a:latin typeface="Times New Roman" panose="02020603050405020304" pitchFamily="18" charset="0"/>
                <a:cs typeface="Times New Roman" panose="02020603050405020304" pitchFamily="18" charset="0"/>
              </a:rPr>
              <a:t>là cuộc khởi nghĩa có quy mô lớn, địa bàn rộng</a:t>
            </a:r>
            <a:endParaRPr lang="vi-VN"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Thời </a:t>
            </a:r>
            <a:r>
              <a:rPr lang="vi-VN" sz="2000" dirty="0">
                <a:latin typeface="Times New Roman" panose="02020603050405020304" pitchFamily="18" charset="0"/>
                <a:cs typeface="Times New Roman" panose="02020603050405020304" pitchFamily="18" charset="0"/>
              </a:rPr>
              <a:t>gian tồn tại 10 năm</a:t>
            </a:r>
            <a:endParaRPr lang="vi-VN"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Tính </a:t>
            </a:r>
            <a:r>
              <a:rPr lang="vi-VN" sz="2000" dirty="0">
                <a:latin typeface="Times New Roman" panose="02020603050405020304" pitchFamily="18" charset="0"/>
                <a:cs typeface="Times New Roman" panose="02020603050405020304" pitchFamily="18" charset="0"/>
              </a:rPr>
              <a:t>chất ác liêt: chống Pháp và triều đình phong kiến bù nhìn.</a:t>
            </a:r>
            <a:endParaRPr lang="vi-VN"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Tổ </a:t>
            </a:r>
            <a:r>
              <a:rPr lang="vi-VN" sz="2000" dirty="0">
                <a:latin typeface="Times New Roman" panose="02020603050405020304" pitchFamily="18" charset="0"/>
                <a:cs typeface="Times New Roman" panose="02020603050405020304" pitchFamily="18" charset="0"/>
              </a:rPr>
              <a:t>chức chặt chẽ, chỉ huy thống nhất</a:t>
            </a:r>
            <a:endParaRPr lang="vi-VN"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Tự </a:t>
            </a:r>
            <a:r>
              <a:rPr lang="vi-VN" sz="2000" dirty="0">
                <a:latin typeface="Times New Roman" panose="02020603050405020304" pitchFamily="18" charset="0"/>
                <a:cs typeface="Times New Roman" panose="02020603050405020304" pitchFamily="18" charset="0"/>
              </a:rPr>
              <a:t>chế tạo được vũ khí (súng trường theo mẫu súng của Pháp).</a:t>
            </a:r>
            <a:endParaRPr lang="vi-VN"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Phục </a:t>
            </a:r>
            <a:r>
              <a:rPr lang="vi-VN" sz="2000" dirty="0">
                <a:latin typeface="Times New Roman" panose="02020603050405020304" pitchFamily="18" charset="0"/>
                <a:cs typeface="Times New Roman" panose="02020603050405020304" pitchFamily="18" charset="0"/>
              </a:rPr>
              <a:t>kích, đẩy lùi được nhiều cuộc càn quét của địch, tiêu diệt được nhiều lính Pháp, thu được nhiều vũ khí...</a:t>
            </a:r>
            <a:endParaRPr lang="vi-VN"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181120"/>
            <a:ext cx="7886700" cy="777875"/>
          </a:xfrm>
        </p:spPr>
        <p:txBody>
          <a:bodyPr/>
          <a:lstStyle/>
          <a:p>
            <a:r>
              <a:rPr lang="en-US" dirty="0" err="1" smtClean="0">
                <a:latin typeface="Times New Roman" panose="02020603050405020304" pitchFamily="18" charset="0"/>
                <a:cs typeface="Times New Roman" panose="02020603050405020304" pitchFamily="18" charset="0"/>
              </a:rPr>
              <a:t>Khởi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nghĩa</a:t>
            </a:r>
            <a:r>
              <a:rPr lang="en-US" dirty="0" smtClean="0">
                <a:latin typeface="Times New Roman" panose="02020603050405020304" pitchFamily="18" charset="0"/>
                <a:cs typeface="Times New Roman" panose="02020603050405020304" pitchFamily="18" charset="0"/>
              </a:rPr>
              <a:t> Ba </a:t>
            </a:r>
            <a:r>
              <a:rPr lang="en-US" dirty="0" err="1" smtClean="0">
                <a:latin typeface="Times New Roman" panose="02020603050405020304" pitchFamily="18" charset="0"/>
                <a:cs typeface="Times New Roman" panose="02020603050405020304" pitchFamily="18" charset="0"/>
              </a:rPr>
              <a:t>Đình</a:t>
            </a:r>
            <a:endParaRPr lang="en-US" dirty="0">
              <a:latin typeface="Times New Roman" panose="02020603050405020304" pitchFamily="18" charset="0"/>
              <a:cs typeface="Times New Roman" panose="02020603050405020304" pitchFamily="18" charset="0"/>
            </a:endParaRPr>
          </a:p>
        </p:txBody>
      </p:sp>
      <p:sp>
        <p:nvSpPr>
          <p:cNvPr id="4" name="AutoShape 2" descr="Khởi nghĩa Ba Đình- Đỉnh cao của phong trào Cần Vương chống Phá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2052" name="Picture 4" descr="Khởi nghĩa Ba Đình- Đỉnh cao của phong trào Cần Vương chống Phá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2158" y="914400"/>
            <a:ext cx="7620000" cy="4981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03"/>
            <a:ext cx="7886700" cy="1325563"/>
          </a:xfrm>
        </p:spPr>
        <p:txBody>
          <a:bodyPr/>
          <a:lstStyle/>
          <a:p>
            <a:r>
              <a:rPr lang="en-US" dirty="0" err="1" smtClean="0">
                <a:latin typeface="Times New Roman" panose="02020603050405020304" pitchFamily="18" charset="0"/>
                <a:cs typeface="Times New Roman" panose="02020603050405020304" pitchFamily="18" charset="0"/>
              </a:rPr>
              <a:t>Cuộc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khởi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nghĩa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Sậy</a:t>
            </a:r>
            <a:endParaRPr lang="en-US" dirty="0">
              <a:latin typeface="Times New Roman" panose="02020603050405020304" pitchFamily="18" charset="0"/>
              <a:cs typeface="Times New Roman" panose="02020603050405020304" pitchFamily="18" charset="0"/>
            </a:endParaRPr>
          </a:p>
        </p:txBody>
      </p:sp>
      <p:pic>
        <p:nvPicPr>
          <p:cNvPr id="3074" name="Picture 2" descr="Khởi nghĩa Bãi Sậy (1883 - 1892) - Chào mừng bạn đến với website của Đoàn  Thị Hồng Điệ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800" y="914400"/>
            <a:ext cx="7848600"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33600" y="838200"/>
            <a:ext cx="7010400" cy="6008688"/>
          </a:xfrm>
          <a:prstGeom prst="rect">
            <a:avLst/>
          </a:prstGeom>
          <a:noFill/>
          <a:extLst>
            <a:ext uri="{909E8E84-426E-40DD-AFC4-6F175D3DCCD1}">
              <a14:hiddenFill xmlns:a14="http://schemas.microsoft.com/office/drawing/2010/main">
                <a:solidFill>
                  <a:srgbClr val="FFFFFF"/>
                </a:solidFill>
              </a14:hiddenFill>
            </a:ext>
          </a:extLst>
        </p:spPr>
      </p:pic>
      <p:sp>
        <p:nvSpPr>
          <p:cNvPr id="44035" name="Rectangle 3"/>
          <p:cNvSpPr>
            <a:spLocks noGrp="1" noChangeArrowheads="1"/>
          </p:cNvSpPr>
          <p:nvPr>
            <p:ph type="title"/>
          </p:nvPr>
        </p:nvSpPr>
        <p:spPr>
          <a:xfrm>
            <a:off x="152400" y="446314"/>
            <a:ext cx="5867400" cy="381000"/>
          </a:xfrm>
        </p:spPr>
        <p:txBody>
          <a:bodyPr>
            <a:normAutofit fontScale="90000"/>
          </a:bodyPr>
          <a:lstStyle/>
          <a:p>
            <a:r>
              <a:rPr lang="en-US" sz="2400" b="1" u="sng" dirty="0" err="1" smtClean="0">
                <a:solidFill>
                  <a:srgbClr val="0000FF"/>
                </a:solidFill>
              </a:rPr>
              <a:t>Khởi</a:t>
            </a:r>
            <a:r>
              <a:rPr lang="en-US" sz="2400" b="1" u="sng" dirty="0" smtClean="0">
                <a:solidFill>
                  <a:srgbClr val="0000FF"/>
                </a:solidFill>
              </a:rPr>
              <a:t> </a:t>
            </a:r>
            <a:r>
              <a:rPr lang="en-US" sz="2400" b="1" u="sng" dirty="0" err="1">
                <a:solidFill>
                  <a:srgbClr val="0000FF"/>
                </a:solidFill>
              </a:rPr>
              <a:t>nghĩa</a:t>
            </a:r>
            <a:r>
              <a:rPr lang="en-US" sz="2400" b="1" u="sng" dirty="0">
                <a:solidFill>
                  <a:srgbClr val="0000FF"/>
                </a:solidFill>
              </a:rPr>
              <a:t> </a:t>
            </a:r>
            <a:r>
              <a:rPr lang="en-US" altLang="ja-JP" sz="2400" b="1" u="sng" dirty="0" err="1">
                <a:solidFill>
                  <a:srgbClr val="0000FF"/>
                </a:solidFill>
                <a:ea typeface="MS PGothic" panose="020B0600070205080204" pitchFamily="34" charset="-128"/>
              </a:rPr>
              <a:t>H</a:t>
            </a:r>
            <a:r>
              <a:rPr lang="en-US" sz="2400" b="1" u="sng" dirty="0" err="1">
                <a:solidFill>
                  <a:srgbClr val="0000FF"/>
                </a:solidFill>
              </a:rPr>
              <a:t>ươ</a:t>
            </a:r>
            <a:r>
              <a:rPr lang="en-US" altLang="ja-JP" sz="2400" b="1" u="sng" dirty="0" err="1">
                <a:solidFill>
                  <a:srgbClr val="0000FF"/>
                </a:solidFill>
                <a:ea typeface="MS PGothic" panose="020B0600070205080204" pitchFamily="34" charset="-128"/>
              </a:rPr>
              <a:t>ng</a:t>
            </a:r>
            <a:r>
              <a:rPr lang="en-US" altLang="ja-JP" sz="2400" b="1" u="sng" dirty="0">
                <a:solidFill>
                  <a:srgbClr val="0000FF"/>
                </a:solidFill>
                <a:ea typeface="MS PGothic" panose="020B0600070205080204" pitchFamily="34" charset="-128"/>
              </a:rPr>
              <a:t> </a:t>
            </a:r>
            <a:r>
              <a:rPr lang="en-US" altLang="ja-JP" sz="2400" b="1" u="sng" dirty="0" err="1">
                <a:solidFill>
                  <a:srgbClr val="0000FF"/>
                </a:solidFill>
                <a:ea typeface="MS PGothic" panose="020B0600070205080204" pitchFamily="34" charset="-128"/>
              </a:rPr>
              <a:t>Kh</a:t>
            </a:r>
            <a:r>
              <a:rPr lang="en-US" sz="2400" b="1" u="sng" dirty="0" err="1">
                <a:solidFill>
                  <a:srgbClr val="0000FF"/>
                </a:solidFill>
              </a:rPr>
              <a:t>ê</a:t>
            </a:r>
            <a:r>
              <a:rPr lang="en-US" sz="2400" b="1" u="sng" dirty="0">
                <a:solidFill>
                  <a:srgbClr val="0000FF"/>
                </a:solidFill>
              </a:rPr>
              <a:t> (188</a:t>
            </a:r>
            <a:r>
              <a:rPr lang="en-US" altLang="ja-JP" sz="2400" b="1" u="sng" dirty="0">
                <a:solidFill>
                  <a:srgbClr val="0000FF"/>
                </a:solidFill>
                <a:ea typeface="MS PGothic" panose="020B0600070205080204" pitchFamily="34" charset="-128"/>
              </a:rPr>
              <a:t>5</a:t>
            </a:r>
            <a:r>
              <a:rPr lang="en-US" sz="2400" b="1" u="sng" dirty="0">
                <a:solidFill>
                  <a:srgbClr val="0000FF"/>
                </a:solidFill>
              </a:rPr>
              <a:t>-18</a:t>
            </a:r>
            <a:r>
              <a:rPr lang="en-US" altLang="ja-JP" sz="2400" b="1" u="sng" dirty="0">
                <a:solidFill>
                  <a:srgbClr val="0000FF"/>
                </a:solidFill>
                <a:ea typeface="MS PGothic" panose="020B0600070205080204" pitchFamily="34" charset="-128"/>
              </a:rPr>
              <a:t>95</a:t>
            </a:r>
            <a:r>
              <a:rPr lang="en-US" sz="2400" b="1" u="sng" dirty="0">
                <a:solidFill>
                  <a:srgbClr val="0000FF"/>
                </a:solidFill>
              </a:rPr>
              <a:t>)</a:t>
            </a:r>
            <a:endParaRPr lang="en-US" sz="2400" b="1" u="sng" dirty="0">
              <a:solidFill>
                <a:srgbClr val="0000FF"/>
              </a:solidFill>
            </a:endParaRPr>
          </a:p>
        </p:txBody>
      </p:sp>
      <p:sp>
        <p:nvSpPr>
          <p:cNvPr id="44036" name="Text Box 4"/>
          <p:cNvSpPr txBox="1">
            <a:spLocks noChangeArrowheads="1"/>
          </p:cNvSpPr>
          <p:nvPr/>
        </p:nvSpPr>
        <p:spPr bwMode="auto">
          <a:xfrm>
            <a:off x="3276600" y="63246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ea typeface="MS PGothic" panose="020B0600070205080204" pitchFamily="34" charset="-128"/>
              </a:rPr>
              <a:t>L</a:t>
            </a:r>
            <a:r>
              <a:rPr lang="en-US" b="1"/>
              <a:t>ượ</a:t>
            </a:r>
            <a:r>
              <a:rPr lang="en-US" altLang="ja-JP" b="1">
                <a:ea typeface="MS PGothic" panose="020B0600070205080204" pitchFamily="34" charset="-128"/>
              </a:rPr>
              <a:t>c </a:t>
            </a:r>
            <a:r>
              <a:rPr lang="en-US" b="1"/>
              <a:t>đồ</a:t>
            </a:r>
            <a:r>
              <a:rPr lang="en-US" altLang="ja-JP" b="1">
                <a:ea typeface="MS PGothic" panose="020B0600070205080204" pitchFamily="34" charset="-128"/>
              </a:rPr>
              <a:t> kh</a:t>
            </a:r>
            <a:r>
              <a:rPr lang="en-US" b="1"/>
              <a:t>ở</a:t>
            </a:r>
            <a:r>
              <a:rPr lang="en-US" altLang="ja-JP" b="1">
                <a:ea typeface="MS PGothic" panose="020B0600070205080204" pitchFamily="34" charset="-128"/>
              </a:rPr>
              <a:t>i ngh</a:t>
            </a:r>
            <a:r>
              <a:rPr lang="en-US" b="1"/>
              <a:t>ĩ</a:t>
            </a:r>
            <a:r>
              <a:rPr lang="en-US" altLang="ja-JP" b="1">
                <a:ea typeface="MS PGothic" panose="020B0600070205080204" pitchFamily="34" charset="-128"/>
              </a:rPr>
              <a:t>a H</a:t>
            </a:r>
            <a:r>
              <a:rPr lang="en-US" b="1"/>
              <a:t>ươ</a:t>
            </a:r>
            <a:r>
              <a:rPr lang="en-US" altLang="ja-JP" b="1">
                <a:ea typeface="MS PGothic" panose="020B0600070205080204" pitchFamily="34" charset="-128"/>
              </a:rPr>
              <a:t>ng Kh</a:t>
            </a:r>
            <a:r>
              <a:rPr lang="en-US" b="1"/>
              <a:t>ê</a:t>
            </a:r>
            <a:endParaRPr lang="en-US" b="1"/>
          </a:p>
        </p:txBody>
      </p:sp>
      <p:sp>
        <p:nvSpPr>
          <p:cNvPr id="44037" name="AutoShape 5"/>
          <p:cNvSpPr>
            <a:spLocks noChangeArrowheads="1"/>
          </p:cNvSpPr>
          <p:nvPr/>
        </p:nvSpPr>
        <p:spPr bwMode="auto">
          <a:xfrm>
            <a:off x="4267200" y="5410200"/>
            <a:ext cx="1828800" cy="381000"/>
          </a:xfrm>
          <a:prstGeom prst="wedgeRectCallout">
            <a:avLst>
              <a:gd name="adj1" fmla="val 62412"/>
              <a:gd name="adj2" fmla="val -202917"/>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ja-JP" b="1">
                <a:ea typeface="MS PGothic" panose="020B0600070205080204" pitchFamily="34" charset="-128"/>
              </a:rPr>
              <a:t>H</a:t>
            </a:r>
            <a:r>
              <a:rPr lang="en-US" b="1"/>
              <a:t>ƯƠNG KHÊ</a:t>
            </a:r>
            <a:endParaRPr lang="en-US" b="1"/>
          </a:p>
        </p:txBody>
      </p:sp>
      <p:sp>
        <p:nvSpPr>
          <p:cNvPr id="44038" name="AutoShape 6"/>
          <p:cNvSpPr>
            <a:spLocks noChangeArrowheads="1"/>
          </p:cNvSpPr>
          <p:nvPr/>
        </p:nvSpPr>
        <p:spPr bwMode="auto">
          <a:xfrm>
            <a:off x="6904038" y="5156200"/>
            <a:ext cx="2057400" cy="381000"/>
          </a:xfrm>
          <a:prstGeom prst="wedgeRectCallout">
            <a:avLst>
              <a:gd name="adj1" fmla="val -43597"/>
              <a:gd name="adj2" fmla="val -240417"/>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ja-JP" b="1">
                <a:ea typeface="MS PGothic" panose="020B0600070205080204" pitchFamily="34" charset="-128"/>
              </a:rPr>
              <a:t>TH</a:t>
            </a:r>
            <a:r>
              <a:rPr lang="en-US" b="1"/>
              <a:t>À</a:t>
            </a:r>
            <a:r>
              <a:rPr lang="en-US" altLang="ja-JP" b="1">
                <a:ea typeface="MS PGothic" panose="020B0600070205080204" pitchFamily="34" charset="-128"/>
              </a:rPr>
              <a:t>NH H</a:t>
            </a:r>
            <a:r>
              <a:rPr lang="en-US" b="1"/>
              <a:t>À</a:t>
            </a:r>
            <a:r>
              <a:rPr lang="en-US" altLang="ja-JP" b="1">
                <a:ea typeface="MS PGothic" panose="020B0600070205080204" pitchFamily="34" charset="-128"/>
              </a:rPr>
              <a:t> T</a:t>
            </a:r>
            <a:r>
              <a:rPr lang="en-US" b="1"/>
              <a:t>Ĩ</a:t>
            </a:r>
            <a:r>
              <a:rPr lang="en-US" altLang="ja-JP" b="1">
                <a:ea typeface="MS PGothic" panose="020B0600070205080204" pitchFamily="34" charset="-128"/>
              </a:rPr>
              <a:t>NH</a:t>
            </a:r>
            <a:endParaRPr lang="en-US" b="1"/>
          </a:p>
        </p:txBody>
      </p:sp>
      <p:sp>
        <p:nvSpPr>
          <p:cNvPr id="44039" name="AutoShape 7"/>
          <p:cNvSpPr>
            <a:spLocks noChangeArrowheads="1"/>
          </p:cNvSpPr>
          <p:nvPr/>
        </p:nvSpPr>
        <p:spPr bwMode="auto">
          <a:xfrm>
            <a:off x="5715000" y="2057400"/>
            <a:ext cx="2255838" cy="406400"/>
          </a:xfrm>
          <a:prstGeom prst="wedgeRectCallout">
            <a:avLst>
              <a:gd name="adj1" fmla="val -59500"/>
              <a:gd name="adj2" fmla="val 196486"/>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ja-JP" b="1">
                <a:ea typeface="MS PGothic" panose="020B0600070205080204" pitchFamily="34" charset="-128"/>
              </a:rPr>
              <a:t>THANH CH</a:t>
            </a:r>
            <a:r>
              <a:rPr lang="en-US" b="1"/>
              <a:t>ƯƠ</a:t>
            </a:r>
            <a:r>
              <a:rPr lang="en-US" altLang="ja-JP" b="1">
                <a:ea typeface="MS PGothic" panose="020B0600070205080204" pitchFamily="34" charset="-128"/>
              </a:rPr>
              <a:t>NG</a:t>
            </a:r>
            <a:endParaRPr lang="en-US" b="1"/>
          </a:p>
        </p:txBody>
      </p:sp>
      <p:sp>
        <p:nvSpPr>
          <p:cNvPr id="44040" name="AutoShape 8"/>
          <p:cNvSpPr>
            <a:spLocks noChangeArrowheads="1"/>
          </p:cNvSpPr>
          <p:nvPr/>
        </p:nvSpPr>
        <p:spPr bwMode="auto">
          <a:xfrm>
            <a:off x="3657600" y="3581400"/>
            <a:ext cx="1828800" cy="381000"/>
          </a:xfrm>
          <a:prstGeom prst="wedgeRectCallout">
            <a:avLst>
              <a:gd name="adj1" fmla="val 77431"/>
              <a:gd name="adj2" fmla="val 194583"/>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ja-JP" b="1">
                <a:ea typeface="MS PGothic" panose="020B0600070205080204" pitchFamily="34" charset="-128"/>
              </a:rPr>
              <a:t>V</a:t>
            </a:r>
            <a:r>
              <a:rPr lang="en-US" b="1"/>
              <a:t>Ụ</a:t>
            </a:r>
            <a:r>
              <a:rPr lang="en-US" altLang="ja-JP" b="1">
                <a:ea typeface="MS PGothic" panose="020B0600070205080204" pitchFamily="34" charset="-128"/>
              </a:rPr>
              <a:t> QUANG</a:t>
            </a:r>
            <a:endParaRPr lang="en-US" b="1"/>
          </a:p>
        </p:txBody>
      </p:sp>
      <p:sp>
        <p:nvSpPr>
          <p:cNvPr id="44041" name="AutoShape 9"/>
          <p:cNvSpPr>
            <a:spLocks noChangeArrowheads="1"/>
          </p:cNvSpPr>
          <p:nvPr/>
        </p:nvSpPr>
        <p:spPr bwMode="auto">
          <a:xfrm>
            <a:off x="6934200" y="4191000"/>
            <a:ext cx="457200" cy="304800"/>
          </a:xfrm>
          <a:prstGeom prst="irregularSeal2">
            <a:avLst/>
          </a:prstGeom>
          <a:solidFill>
            <a:schemeClr val="bg1"/>
          </a:solidFill>
          <a:ln w="2857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2" name="AutoShape 10"/>
          <p:cNvSpPr>
            <a:spLocks noChangeArrowheads="1"/>
          </p:cNvSpPr>
          <p:nvPr/>
        </p:nvSpPr>
        <p:spPr bwMode="auto">
          <a:xfrm>
            <a:off x="5257800" y="2895600"/>
            <a:ext cx="457200" cy="304800"/>
          </a:xfrm>
          <a:prstGeom prst="irregularSeal2">
            <a:avLst/>
          </a:prstGeom>
          <a:solidFill>
            <a:schemeClr val="bg1"/>
          </a:solidFill>
          <a:ln w="2857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3" name="AutoShape 11"/>
          <p:cNvSpPr>
            <a:spLocks noChangeArrowheads="1"/>
          </p:cNvSpPr>
          <p:nvPr/>
        </p:nvSpPr>
        <p:spPr bwMode="auto">
          <a:xfrm>
            <a:off x="6096000" y="4648200"/>
            <a:ext cx="457200" cy="304800"/>
          </a:xfrm>
          <a:prstGeom prst="irregularSeal2">
            <a:avLst/>
          </a:prstGeom>
          <a:solidFill>
            <a:schemeClr val="bg1"/>
          </a:solidFill>
          <a:ln w="2857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4" name="AutoShape 12"/>
          <p:cNvSpPr>
            <a:spLocks noChangeArrowheads="1"/>
          </p:cNvSpPr>
          <p:nvPr/>
        </p:nvSpPr>
        <p:spPr bwMode="auto">
          <a:xfrm>
            <a:off x="5791200" y="4267200"/>
            <a:ext cx="457200" cy="304800"/>
          </a:xfrm>
          <a:prstGeom prst="irregularSeal2">
            <a:avLst/>
          </a:prstGeom>
          <a:solidFill>
            <a:schemeClr val="bg1"/>
          </a:solidFill>
          <a:ln w="2857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3000" fill="hold" grpId="0" nodeType="click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fade">
                                      <p:cBhvr>
                                        <p:cTn id="7" dur="500"/>
                                        <p:tgtEl>
                                          <p:spTgt spid="44044"/>
                                        </p:tgtEl>
                                      </p:cBhvr>
                                    </p:animEffect>
                                  </p:childTnLst>
                                </p:cTn>
                              </p:par>
                              <p:par>
                                <p:cTn id="8" presetID="22" presetClass="entr" presetSubtype="4" fill="hold" grpId="0" nodeType="withEffect">
                                  <p:stCondLst>
                                    <p:cond delay="1500"/>
                                  </p:stCondLst>
                                  <p:childTnLst>
                                    <p:set>
                                      <p:cBhvr>
                                        <p:cTn id="9" dur="1" fill="hold">
                                          <p:stCondLst>
                                            <p:cond delay="0"/>
                                          </p:stCondLst>
                                        </p:cTn>
                                        <p:tgtEl>
                                          <p:spTgt spid="44040"/>
                                        </p:tgtEl>
                                        <p:attrNameLst>
                                          <p:attrName>style.visibility</p:attrName>
                                        </p:attrNameLst>
                                      </p:cBhvr>
                                      <p:to>
                                        <p:strVal val="visible"/>
                                      </p:to>
                                    </p:set>
                                    <p:animEffect transition="in" filter="wipe(down)">
                                      <p:cBhvr>
                                        <p:cTn id="10"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p:bldP spid="440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304800" y="4953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a:solidFill>
                  <a:srgbClr val="0000FF"/>
                </a:solidFill>
                <a:latin typeface="Tahoma" panose="020B0604030504040204" pitchFamily="34" charset="0"/>
              </a:rPr>
              <a:t>	</a:t>
            </a:r>
            <a:endParaRPr lang="en-US" altLang="en-US" sz="2400">
              <a:solidFill>
                <a:srgbClr val="0000FF"/>
              </a:solidFill>
              <a:latin typeface="Tahoma" panose="020B0604030504040204" pitchFamily="34" charset="0"/>
            </a:endParaRPr>
          </a:p>
        </p:txBody>
      </p:sp>
      <p:sp>
        <p:nvSpPr>
          <p:cNvPr id="57365" name="Rectangle 21"/>
          <p:cNvSpPr>
            <a:spLocks noChangeArrowheads="1"/>
          </p:cNvSpPr>
          <p:nvPr/>
        </p:nvSpPr>
        <p:spPr bwMode="auto">
          <a:xfrm>
            <a:off x="304800" y="178954"/>
            <a:ext cx="8991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u="sng" dirty="0" err="1">
                <a:solidFill>
                  <a:schemeClr val="accent1">
                    <a:lumMod val="10000"/>
                  </a:schemeClr>
                </a:solidFill>
                <a:latin typeface="Times New Roman" panose="02020603050405020304" pitchFamily="18" charset="0"/>
              </a:rPr>
              <a:t>Câu</a:t>
            </a:r>
            <a:r>
              <a:rPr lang="en-US" altLang="en-US" b="1" u="sng" dirty="0">
                <a:solidFill>
                  <a:schemeClr val="accent1">
                    <a:lumMod val="10000"/>
                  </a:schemeClr>
                </a:solidFill>
                <a:latin typeface="Times New Roman" panose="02020603050405020304" pitchFamily="18" charset="0"/>
              </a:rPr>
              <a:t> 2</a:t>
            </a:r>
            <a:r>
              <a:rPr lang="en-US" altLang="en-US" b="1" dirty="0">
                <a:solidFill>
                  <a:schemeClr val="accent1">
                    <a:lumMod val="10000"/>
                  </a:schemeClr>
                </a:solidFill>
                <a:latin typeface="Times New Roman" panose="02020603050405020304" pitchFamily="18" charset="0"/>
              </a:rPr>
              <a:t>: </a:t>
            </a:r>
            <a:r>
              <a:rPr lang="vi-VN" altLang="en-US" b="1" dirty="0">
                <a:solidFill>
                  <a:schemeClr val="accent1">
                    <a:lumMod val="10000"/>
                  </a:schemeClr>
                </a:solidFill>
                <a:latin typeface="Times New Roman" panose="02020603050405020304" pitchFamily="18" charset="0"/>
              </a:rPr>
              <a:t>Bốn</a:t>
            </a:r>
            <a:r>
              <a:rPr lang="en-US" altLang="en-US" b="1" dirty="0">
                <a:solidFill>
                  <a:schemeClr val="accent1">
                    <a:lumMod val="10000"/>
                  </a:schemeClr>
                </a:solidFill>
                <a:latin typeface="Times New Roman" panose="02020603050405020304" pitchFamily="18" charset="0"/>
              </a:rPr>
              <a:t> </a:t>
            </a:r>
            <a:r>
              <a:rPr lang="en-US" altLang="en-US" b="1" dirty="0" err="1">
                <a:solidFill>
                  <a:schemeClr val="accent1">
                    <a:lumMod val="10000"/>
                  </a:schemeClr>
                </a:solidFill>
                <a:latin typeface="Times New Roman" panose="02020603050405020304" pitchFamily="18" charset="0"/>
              </a:rPr>
              <a:t>hiệp</a:t>
            </a:r>
            <a:r>
              <a:rPr lang="en-US" altLang="en-US" b="1" dirty="0">
                <a:solidFill>
                  <a:schemeClr val="accent1">
                    <a:lumMod val="10000"/>
                  </a:schemeClr>
                </a:solidFill>
                <a:latin typeface="Times New Roman" panose="02020603050405020304" pitchFamily="18" charset="0"/>
              </a:rPr>
              <a:t> </a:t>
            </a:r>
            <a:r>
              <a:rPr lang="en-US" altLang="en-US" b="1" dirty="0" err="1">
                <a:solidFill>
                  <a:schemeClr val="accent1">
                    <a:lumMod val="10000"/>
                  </a:schemeClr>
                </a:solidFill>
                <a:latin typeface="Times New Roman" panose="02020603050405020304" pitchFamily="18" charset="0"/>
              </a:rPr>
              <a:t>ước</a:t>
            </a:r>
            <a:r>
              <a:rPr lang="en-US" altLang="en-US" b="1" dirty="0">
                <a:solidFill>
                  <a:schemeClr val="accent1">
                    <a:lumMod val="10000"/>
                  </a:schemeClr>
                </a:solidFill>
                <a:latin typeface="Times New Roman" panose="02020603050405020304" pitchFamily="18" charset="0"/>
              </a:rPr>
              <a:t> </a:t>
            </a:r>
            <a:r>
              <a:rPr lang="en-US" altLang="en-US" b="1" dirty="0" err="1">
                <a:solidFill>
                  <a:schemeClr val="accent1">
                    <a:lumMod val="10000"/>
                  </a:schemeClr>
                </a:solidFill>
                <a:latin typeface="Times New Roman" panose="02020603050405020304" pitchFamily="18" charset="0"/>
              </a:rPr>
              <a:t>trên</a:t>
            </a:r>
            <a:r>
              <a:rPr lang="en-US" altLang="en-US" b="1" dirty="0">
                <a:solidFill>
                  <a:schemeClr val="accent1">
                    <a:lumMod val="10000"/>
                  </a:schemeClr>
                </a:solidFill>
                <a:latin typeface="Times New Roman" panose="02020603050405020304" pitchFamily="18" charset="0"/>
              </a:rPr>
              <a:t> </a:t>
            </a:r>
            <a:r>
              <a:rPr lang="en-US" altLang="en-US" b="1" dirty="0" err="1">
                <a:solidFill>
                  <a:schemeClr val="accent1">
                    <a:lumMod val="10000"/>
                  </a:schemeClr>
                </a:solidFill>
                <a:latin typeface="Times New Roman" panose="02020603050405020304" pitchFamily="18" charset="0"/>
              </a:rPr>
              <a:t>có</a:t>
            </a:r>
            <a:r>
              <a:rPr lang="en-US" altLang="en-US" b="1" dirty="0">
                <a:solidFill>
                  <a:schemeClr val="accent1">
                    <a:lumMod val="10000"/>
                  </a:schemeClr>
                </a:solidFill>
                <a:latin typeface="Times New Roman" panose="02020603050405020304" pitchFamily="18" charset="0"/>
              </a:rPr>
              <a:t> </a:t>
            </a:r>
            <a:r>
              <a:rPr lang="en-US" altLang="en-US" b="1" dirty="0" err="1">
                <a:solidFill>
                  <a:schemeClr val="accent1">
                    <a:lumMod val="10000"/>
                  </a:schemeClr>
                </a:solidFill>
                <a:latin typeface="Times New Roman" panose="02020603050405020304" pitchFamily="18" charset="0"/>
              </a:rPr>
              <a:t>tác</a:t>
            </a:r>
            <a:r>
              <a:rPr lang="en-US" altLang="en-US" b="1" dirty="0">
                <a:solidFill>
                  <a:schemeClr val="accent1">
                    <a:lumMod val="10000"/>
                  </a:schemeClr>
                </a:solidFill>
                <a:latin typeface="Times New Roman" panose="02020603050405020304" pitchFamily="18" charset="0"/>
              </a:rPr>
              <a:t> </a:t>
            </a:r>
            <a:r>
              <a:rPr lang="en-US" altLang="en-US" b="1" dirty="0" err="1">
                <a:solidFill>
                  <a:schemeClr val="accent1">
                    <a:lumMod val="10000"/>
                  </a:schemeClr>
                </a:solidFill>
                <a:latin typeface="Times New Roman" panose="02020603050405020304" pitchFamily="18" charset="0"/>
              </a:rPr>
              <a:t>động</a:t>
            </a:r>
            <a:r>
              <a:rPr lang="en-US" altLang="en-US" b="1" dirty="0">
                <a:solidFill>
                  <a:schemeClr val="accent1">
                    <a:lumMod val="10000"/>
                  </a:schemeClr>
                </a:solidFill>
                <a:latin typeface="Times New Roman" panose="02020603050405020304" pitchFamily="18" charset="0"/>
              </a:rPr>
              <a:t> </a:t>
            </a:r>
            <a:r>
              <a:rPr lang="en-US" altLang="en-US" b="1" dirty="0" err="1">
                <a:solidFill>
                  <a:schemeClr val="accent1">
                    <a:lumMod val="10000"/>
                  </a:schemeClr>
                </a:solidFill>
                <a:latin typeface="Times New Roman" panose="02020603050405020304" pitchFamily="18" charset="0"/>
              </a:rPr>
              <a:t>thế</a:t>
            </a:r>
            <a:r>
              <a:rPr lang="en-US" altLang="en-US" b="1" dirty="0">
                <a:solidFill>
                  <a:schemeClr val="accent1">
                    <a:lumMod val="10000"/>
                  </a:schemeClr>
                </a:solidFill>
                <a:latin typeface="Times New Roman" panose="02020603050405020304" pitchFamily="18" charset="0"/>
              </a:rPr>
              <a:t> </a:t>
            </a:r>
            <a:r>
              <a:rPr lang="en-US" altLang="en-US" b="1" dirty="0" err="1">
                <a:solidFill>
                  <a:schemeClr val="accent1">
                    <a:lumMod val="10000"/>
                  </a:schemeClr>
                </a:solidFill>
                <a:latin typeface="Times New Roman" panose="02020603050405020304" pitchFamily="18" charset="0"/>
              </a:rPr>
              <a:t>nào</a:t>
            </a:r>
            <a:r>
              <a:rPr lang="en-US" altLang="en-US" b="1" dirty="0">
                <a:solidFill>
                  <a:schemeClr val="accent1">
                    <a:lumMod val="10000"/>
                  </a:schemeClr>
                </a:solidFill>
                <a:latin typeface="Times New Roman" panose="02020603050405020304" pitchFamily="18" charset="0"/>
              </a:rPr>
              <a:t> </a:t>
            </a:r>
            <a:r>
              <a:rPr lang="en-US" altLang="en-US" b="1" dirty="0" err="1">
                <a:solidFill>
                  <a:schemeClr val="accent1">
                    <a:lumMod val="10000"/>
                  </a:schemeClr>
                </a:solidFill>
                <a:latin typeface="Times New Roman" panose="02020603050405020304" pitchFamily="18" charset="0"/>
              </a:rPr>
              <a:t>đến</a:t>
            </a:r>
            <a:r>
              <a:rPr lang="en-US" altLang="en-US" b="1" dirty="0">
                <a:solidFill>
                  <a:schemeClr val="accent1">
                    <a:lumMod val="10000"/>
                  </a:schemeClr>
                </a:solidFill>
                <a:latin typeface="Times New Roman" panose="02020603050405020304" pitchFamily="18" charset="0"/>
              </a:rPr>
              <a:t> </a:t>
            </a:r>
            <a:r>
              <a:rPr lang="en-US" altLang="en-US" b="1" dirty="0" err="1">
                <a:solidFill>
                  <a:schemeClr val="accent1">
                    <a:lumMod val="10000"/>
                  </a:schemeClr>
                </a:solidFill>
                <a:latin typeface="Times New Roman" panose="02020603050405020304" pitchFamily="18" charset="0"/>
              </a:rPr>
              <a:t>xã</a:t>
            </a:r>
            <a:r>
              <a:rPr lang="en-US" altLang="en-US" b="1" dirty="0">
                <a:solidFill>
                  <a:schemeClr val="accent1">
                    <a:lumMod val="10000"/>
                  </a:schemeClr>
                </a:solidFill>
                <a:latin typeface="Times New Roman" panose="02020603050405020304" pitchFamily="18" charset="0"/>
              </a:rPr>
              <a:t> </a:t>
            </a:r>
            <a:r>
              <a:rPr lang="en-US" altLang="en-US" b="1" dirty="0" err="1">
                <a:solidFill>
                  <a:schemeClr val="accent1">
                    <a:lumMod val="10000"/>
                  </a:schemeClr>
                </a:solidFill>
                <a:latin typeface="Times New Roman" panose="02020603050405020304" pitchFamily="18" charset="0"/>
              </a:rPr>
              <a:t>hội</a:t>
            </a:r>
            <a:r>
              <a:rPr lang="en-US" altLang="en-US" b="1" dirty="0">
                <a:solidFill>
                  <a:schemeClr val="accent1">
                    <a:lumMod val="10000"/>
                  </a:schemeClr>
                </a:solidFill>
                <a:latin typeface="Times New Roman" panose="02020603050405020304" pitchFamily="18" charset="0"/>
              </a:rPr>
              <a:t> </a:t>
            </a:r>
            <a:r>
              <a:rPr lang="en-US" altLang="en-US" b="1" dirty="0" err="1">
                <a:solidFill>
                  <a:schemeClr val="accent1">
                    <a:lumMod val="10000"/>
                  </a:schemeClr>
                </a:solidFill>
                <a:latin typeface="Times New Roman" panose="02020603050405020304" pitchFamily="18" charset="0"/>
              </a:rPr>
              <a:t>phong</a:t>
            </a:r>
            <a:r>
              <a:rPr lang="en-US" altLang="en-US" b="1" dirty="0">
                <a:solidFill>
                  <a:schemeClr val="accent1">
                    <a:lumMod val="10000"/>
                  </a:schemeClr>
                </a:solidFill>
                <a:latin typeface="Times New Roman" panose="02020603050405020304" pitchFamily="18" charset="0"/>
              </a:rPr>
              <a:t> </a:t>
            </a:r>
            <a:r>
              <a:rPr lang="en-US" altLang="en-US" b="1" dirty="0" err="1">
                <a:solidFill>
                  <a:schemeClr val="accent1">
                    <a:lumMod val="10000"/>
                  </a:schemeClr>
                </a:solidFill>
                <a:latin typeface="Times New Roman" panose="02020603050405020304" pitchFamily="18" charset="0"/>
              </a:rPr>
              <a:t>kiến</a:t>
            </a:r>
            <a:r>
              <a:rPr lang="en-US" altLang="en-US" b="1" dirty="0">
                <a:solidFill>
                  <a:schemeClr val="accent1">
                    <a:lumMod val="10000"/>
                  </a:schemeClr>
                </a:solidFill>
                <a:latin typeface="Times New Roman" panose="02020603050405020304" pitchFamily="18" charset="0"/>
              </a:rPr>
              <a:t> </a:t>
            </a:r>
            <a:r>
              <a:rPr lang="en-US" altLang="en-US" b="1" dirty="0" err="1">
                <a:solidFill>
                  <a:schemeClr val="accent1">
                    <a:lumMod val="10000"/>
                  </a:schemeClr>
                </a:solidFill>
                <a:latin typeface="Times New Roman" panose="02020603050405020304" pitchFamily="18" charset="0"/>
              </a:rPr>
              <a:t>đương</a:t>
            </a:r>
            <a:r>
              <a:rPr lang="en-US" altLang="en-US" b="1" dirty="0">
                <a:solidFill>
                  <a:schemeClr val="accent1">
                    <a:lumMod val="10000"/>
                  </a:schemeClr>
                </a:solidFill>
                <a:latin typeface="Times New Roman" panose="02020603050405020304" pitchFamily="18" charset="0"/>
              </a:rPr>
              <a:t> </a:t>
            </a:r>
            <a:r>
              <a:rPr lang="en-US" altLang="en-US" b="1" dirty="0" err="1">
                <a:solidFill>
                  <a:schemeClr val="accent1">
                    <a:lumMod val="10000"/>
                  </a:schemeClr>
                </a:solidFill>
                <a:latin typeface="Times New Roman" panose="02020603050405020304" pitchFamily="18" charset="0"/>
              </a:rPr>
              <a:t>thời</a:t>
            </a:r>
            <a:r>
              <a:rPr lang="en-US" altLang="en-US" b="1" dirty="0">
                <a:solidFill>
                  <a:schemeClr val="accent1">
                    <a:lumMod val="10000"/>
                  </a:schemeClr>
                </a:solidFill>
                <a:latin typeface="Times New Roman" panose="02020603050405020304" pitchFamily="18" charset="0"/>
              </a:rPr>
              <a:t> ?</a:t>
            </a:r>
            <a:endParaRPr lang="en-US" altLang="en-US" b="1" dirty="0">
              <a:solidFill>
                <a:schemeClr val="accent1">
                  <a:lumMod val="10000"/>
                </a:schemeClr>
              </a:solidFill>
              <a:latin typeface="Times New Roman" panose="02020603050405020304" pitchFamily="18" charset="0"/>
            </a:endParaRPr>
          </a:p>
        </p:txBody>
      </p:sp>
      <p:sp>
        <p:nvSpPr>
          <p:cNvPr id="19464" name="AutoShape 23"/>
          <p:cNvSpPr>
            <a:spLocks noChangeArrowheads="1"/>
          </p:cNvSpPr>
          <p:nvPr/>
        </p:nvSpPr>
        <p:spPr bwMode="auto">
          <a:xfrm>
            <a:off x="714004" y="1981200"/>
            <a:ext cx="7467600" cy="4651595"/>
          </a:xfrm>
          <a:prstGeom prst="cloudCallout">
            <a:avLst>
              <a:gd name="adj1" fmla="val -50931"/>
              <a:gd name="adj2" fmla="val -57921"/>
            </a:avLst>
          </a:prstGeom>
          <a:solidFill>
            <a:srgbClr val="00B0F0"/>
          </a:solidFill>
          <a:ln w="9525">
            <a:solidFill>
              <a:srgbClr val="00B0F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err="1">
                <a:solidFill>
                  <a:srgbClr val="9900CC"/>
                </a:solidFill>
                <a:latin typeface="Times New Roman" panose="02020603050405020304" pitchFamily="18" charset="0"/>
              </a:rPr>
              <a:t>Chấm</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dứt</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sự</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tồn</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tại</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của</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quốc</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gia</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phong</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kiến</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thay</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vào</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đó</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là</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xã</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hội</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thuộc</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địa</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nửa</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phong</a:t>
            </a:r>
            <a:r>
              <a:rPr lang="en-US" altLang="en-US" sz="4000" b="1" dirty="0">
                <a:solidFill>
                  <a:srgbClr val="9900CC"/>
                </a:solidFill>
                <a:latin typeface="Times New Roman" panose="02020603050405020304" pitchFamily="18" charset="0"/>
              </a:rPr>
              <a:t> </a:t>
            </a:r>
            <a:r>
              <a:rPr lang="en-US" altLang="en-US" sz="4000" b="1" dirty="0" err="1">
                <a:solidFill>
                  <a:srgbClr val="9900CC"/>
                </a:solidFill>
                <a:latin typeface="Times New Roman" panose="02020603050405020304" pitchFamily="18" charset="0"/>
              </a:rPr>
              <a:t>kiến</a:t>
            </a:r>
            <a:r>
              <a:rPr lang="en-US" altLang="en-US" sz="4000" b="1" dirty="0">
                <a:solidFill>
                  <a:srgbClr val="9900CC"/>
                </a:solidFill>
                <a:latin typeface="Times New Roman" panose="02020603050405020304" pitchFamily="18" charset="0"/>
              </a:rPr>
              <a:t>.</a:t>
            </a:r>
            <a:endParaRPr lang="en-US" altLang="en-US" sz="4000" b="1" dirty="0">
              <a:solidFill>
                <a:srgbClr val="9900CC"/>
              </a:solidFill>
              <a:latin typeface="Times New Roman" panose="02020603050405020304" pitchFamily="18" charset="0"/>
            </a:endParaRPr>
          </a:p>
          <a:p>
            <a:pPr algn="ctr">
              <a:spcBef>
                <a:spcPct val="0"/>
              </a:spcBef>
              <a:buFontTx/>
              <a:buNone/>
            </a:pPr>
            <a:endParaRPr lang="en-US" altLang="en-US" sz="4000" dirty="0">
              <a:solidFill>
                <a:srgbClr val="9900CC"/>
              </a:solidFill>
              <a:latin typeface="Tahoma" panose="020B0604030504040204" pitchFamily="34" charset="0"/>
            </a:endParaRPr>
          </a:p>
        </p:txBody>
      </p:sp>
      <p:pic>
        <p:nvPicPr>
          <p:cNvPr id="19462" name="Picture 27" descr="139"/>
          <p:cNvPicPr>
            <a:picLocks noChangeAspect="1" noChangeArrowheads="1" noCrop="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8001006" y="0"/>
            <a:ext cx="6302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65">
                                            <p:txEl>
                                              <p:pRg st="0" end="0"/>
                                            </p:txEl>
                                          </p:spTgt>
                                        </p:tgtEl>
                                        <p:attrNameLst>
                                          <p:attrName>style.visibility</p:attrName>
                                        </p:attrNameLst>
                                      </p:cBhvr>
                                      <p:to>
                                        <p:strVal val="visible"/>
                                      </p:to>
                                    </p:set>
                                    <p:animEffect transition="in" filter="box(in)">
                                      <p:cBhvr>
                                        <p:cTn id="7" dur="500"/>
                                        <p:tgtEl>
                                          <p:spTgt spid="573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64"/>
                                        </p:tgtEl>
                                        <p:attrNameLst>
                                          <p:attrName>style.visibility</p:attrName>
                                        </p:attrNameLst>
                                      </p:cBhvr>
                                      <p:to>
                                        <p:strVal val="visible"/>
                                      </p:to>
                                    </p:set>
                                    <p:anim calcmode="lin" valueType="num">
                                      <p:cBhvr additive="base">
                                        <p:cTn id="12" dur="500" fill="hold"/>
                                        <p:tgtEl>
                                          <p:spTgt spid="19464"/>
                                        </p:tgtEl>
                                        <p:attrNameLst>
                                          <p:attrName>ppt_x</p:attrName>
                                        </p:attrNameLst>
                                      </p:cBhvr>
                                      <p:tavLst>
                                        <p:tav tm="0">
                                          <p:val>
                                            <p:strVal val="#ppt_x"/>
                                          </p:val>
                                        </p:tav>
                                        <p:tav tm="100000">
                                          <p:val>
                                            <p:strVal val="#ppt_x"/>
                                          </p:val>
                                        </p:tav>
                                      </p:tavLst>
                                    </p:anim>
                                    <p:anim calcmode="lin" valueType="num">
                                      <p:cBhvr additive="base">
                                        <p:cTn id="13"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5" grpId="0" build="p"/>
      <p:bldP spid="1946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ộc khởi nghĩa tiêu biểu nhất phong trào Cần Vương là khởi nghĩa nà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574" y="533400"/>
            <a:ext cx="8302625"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4648200"/>
            <a:ext cx="7848600" cy="954107"/>
          </a:xfrm>
          <a:prstGeom prst="rect">
            <a:avLst/>
          </a:prstGeom>
        </p:spPr>
        <p:txBody>
          <a:bodyPr wrap="square">
            <a:spAutoFit/>
          </a:bodyPr>
          <a:lstStyle/>
          <a:p>
            <a:r>
              <a:rPr lang="vi-VN" sz="2800" dirty="0">
                <a:solidFill>
                  <a:schemeClr val="bg1"/>
                </a:solidFill>
                <a:latin typeface="Times New Roman" panose="02020603050405020304" pitchFamily="18" charset="0"/>
                <a:cs typeface="Times New Roman" panose="02020603050405020304" pitchFamily="18" charset="0"/>
              </a:rPr>
              <a:t>Cuộc khởi nghĩa tiêu biểu nhất phong trào Cần Vương là cuộc khởi nghĩa Hương Khê (1885 – 1896).</a:t>
            </a:r>
            <a:endParaRPr lang="en-US"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152400"/>
            <a:ext cx="5867400" cy="381000"/>
          </a:xfrm>
        </p:spPr>
        <p:txBody>
          <a:bodyPr>
            <a:normAutofit fontScale="90000"/>
          </a:bodyPr>
          <a:lstStyle/>
          <a:p>
            <a:r>
              <a:rPr lang="en-US" sz="2400" b="1" u="sng" dirty="0" err="1" smtClean="0">
                <a:solidFill>
                  <a:srgbClr val="0000FF"/>
                </a:solidFill>
              </a:rPr>
              <a:t>Khởi</a:t>
            </a:r>
            <a:r>
              <a:rPr lang="en-US" sz="2400" b="1" u="sng" dirty="0" smtClean="0">
                <a:solidFill>
                  <a:srgbClr val="0000FF"/>
                </a:solidFill>
              </a:rPr>
              <a:t> </a:t>
            </a:r>
            <a:r>
              <a:rPr lang="en-US" sz="2400" b="1" u="sng" dirty="0" err="1">
                <a:solidFill>
                  <a:srgbClr val="0000FF"/>
                </a:solidFill>
              </a:rPr>
              <a:t>nghĩa</a:t>
            </a:r>
            <a:r>
              <a:rPr lang="en-US" sz="2400" b="1" u="sng" dirty="0">
                <a:solidFill>
                  <a:srgbClr val="0000FF"/>
                </a:solidFill>
              </a:rPr>
              <a:t> </a:t>
            </a:r>
            <a:r>
              <a:rPr lang="en-US" altLang="ja-JP" sz="2400" b="1" u="sng" dirty="0" err="1">
                <a:solidFill>
                  <a:srgbClr val="0000FF"/>
                </a:solidFill>
                <a:ea typeface="MS PGothic" panose="020B0600070205080204" pitchFamily="34" charset="-128"/>
              </a:rPr>
              <a:t>H</a:t>
            </a:r>
            <a:r>
              <a:rPr lang="en-US" sz="2400" b="1" u="sng" dirty="0" err="1">
                <a:solidFill>
                  <a:srgbClr val="0000FF"/>
                </a:solidFill>
              </a:rPr>
              <a:t>ươ</a:t>
            </a:r>
            <a:r>
              <a:rPr lang="en-US" altLang="ja-JP" sz="2400" b="1" u="sng" dirty="0" err="1">
                <a:solidFill>
                  <a:srgbClr val="0000FF"/>
                </a:solidFill>
                <a:ea typeface="MS PGothic" panose="020B0600070205080204" pitchFamily="34" charset="-128"/>
              </a:rPr>
              <a:t>ng</a:t>
            </a:r>
            <a:r>
              <a:rPr lang="en-US" altLang="ja-JP" sz="2400" b="1" u="sng" dirty="0">
                <a:solidFill>
                  <a:srgbClr val="0000FF"/>
                </a:solidFill>
                <a:ea typeface="MS PGothic" panose="020B0600070205080204" pitchFamily="34" charset="-128"/>
              </a:rPr>
              <a:t> </a:t>
            </a:r>
            <a:r>
              <a:rPr lang="en-US" altLang="ja-JP" sz="2400" b="1" u="sng" dirty="0" err="1">
                <a:solidFill>
                  <a:srgbClr val="0000FF"/>
                </a:solidFill>
                <a:ea typeface="MS PGothic" panose="020B0600070205080204" pitchFamily="34" charset="-128"/>
              </a:rPr>
              <a:t>Kh</a:t>
            </a:r>
            <a:r>
              <a:rPr lang="en-US" sz="2400" b="1" u="sng" dirty="0" err="1">
                <a:solidFill>
                  <a:srgbClr val="0000FF"/>
                </a:solidFill>
              </a:rPr>
              <a:t>ê</a:t>
            </a:r>
            <a:r>
              <a:rPr lang="en-US" sz="2400" b="1" u="sng" dirty="0">
                <a:solidFill>
                  <a:srgbClr val="0000FF"/>
                </a:solidFill>
              </a:rPr>
              <a:t> (188</a:t>
            </a:r>
            <a:r>
              <a:rPr lang="en-US" altLang="ja-JP" sz="2400" b="1" u="sng" dirty="0">
                <a:solidFill>
                  <a:srgbClr val="0000FF"/>
                </a:solidFill>
                <a:ea typeface="MS PGothic" panose="020B0600070205080204" pitchFamily="34" charset="-128"/>
              </a:rPr>
              <a:t>5</a:t>
            </a:r>
            <a:r>
              <a:rPr lang="en-US" sz="2400" b="1" u="sng" dirty="0">
                <a:solidFill>
                  <a:srgbClr val="0000FF"/>
                </a:solidFill>
              </a:rPr>
              <a:t>-18</a:t>
            </a:r>
            <a:r>
              <a:rPr lang="en-US" altLang="ja-JP" sz="2400" b="1" u="sng" dirty="0">
                <a:solidFill>
                  <a:srgbClr val="0000FF"/>
                </a:solidFill>
                <a:ea typeface="MS PGothic" panose="020B0600070205080204" pitchFamily="34" charset="-128"/>
              </a:rPr>
              <a:t>95</a:t>
            </a:r>
            <a:r>
              <a:rPr lang="en-US" sz="2400" b="1" u="sng" dirty="0">
                <a:solidFill>
                  <a:srgbClr val="0000FF"/>
                </a:solidFill>
              </a:rPr>
              <a:t>)</a:t>
            </a:r>
            <a:endParaRPr lang="en-US" sz="2400" b="1" u="sng" dirty="0">
              <a:solidFill>
                <a:srgbClr val="0000FF"/>
              </a:solidFill>
            </a:endParaRPr>
          </a:p>
        </p:txBody>
      </p:sp>
      <p:sp>
        <p:nvSpPr>
          <p:cNvPr id="27651" name="Rectangle 3"/>
          <p:cNvSpPr>
            <a:spLocks noGrp="1" noChangeArrowheads="1"/>
          </p:cNvSpPr>
          <p:nvPr>
            <p:ph type="body" idx="1"/>
          </p:nvPr>
        </p:nvSpPr>
        <p:spPr>
          <a:xfrm>
            <a:off x="152400" y="609600"/>
            <a:ext cx="5029200" cy="5638800"/>
          </a:xfrm>
        </p:spPr>
        <p:txBody>
          <a:bodyPr/>
          <a:lstStyle/>
          <a:p>
            <a:pPr>
              <a:lnSpc>
                <a:spcPct val="80000"/>
              </a:lnSpc>
              <a:buFontTx/>
              <a:buNone/>
            </a:pPr>
            <a:r>
              <a:rPr lang="en-US" sz="2400" b="1" i="1">
                <a:solidFill>
                  <a:srgbClr val="0000FF"/>
                </a:solidFill>
              </a:rPr>
              <a:t>- Lãnh đạo:</a:t>
            </a:r>
            <a:r>
              <a:rPr lang="en-US" sz="2400">
                <a:solidFill>
                  <a:srgbClr val="0000FF"/>
                </a:solidFill>
              </a:rPr>
              <a:t> </a:t>
            </a:r>
            <a:endParaRPr lang="en-US" sz="2400">
              <a:solidFill>
                <a:srgbClr val="0000FF"/>
              </a:solidFill>
            </a:endParaRPr>
          </a:p>
          <a:p>
            <a:pPr>
              <a:lnSpc>
                <a:spcPct val="80000"/>
              </a:lnSpc>
              <a:buFontTx/>
              <a:buNone/>
            </a:pPr>
            <a:r>
              <a:rPr lang="en-US" altLang="ja-JP" sz="2400">
                <a:solidFill>
                  <a:srgbClr val="0000FF"/>
                </a:solidFill>
                <a:ea typeface="MS PGothic" panose="020B0600070205080204" pitchFamily="34" charset="-128"/>
              </a:rPr>
              <a:t> Phan </a:t>
            </a:r>
            <a:r>
              <a:rPr lang="en-US" sz="2400">
                <a:solidFill>
                  <a:srgbClr val="0000FF"/>
                </a:solidFill>
              </a:rPr>
              <a:t>Đì</a:t>
            </a:r>
            <a:r>
              <a:rPr lang="en-US" altLang="ja-JP" sz="2400">
                <a:solidFill>
                  <a:srgbClr val="0000FF"/>
                </a:solidFill>
                <a:ea typeface="MS PGothic" panose="020B0600070205080204" pitchFamily="34" charset="-128"/>
              </a:rPr>
              <a:t>nh Ph</a:t>
            </a:r>
            <a:r>
              <a:rPr lang="en-US" sz="2400">
                <a:solidFill>
                  <a:srgbClr val="0000FF"/>
                </a:solidFill>
              </a:rPr>
              <a:t>ù</a:t>
            </a:r>
            <a:r>
              <a:rPr lang="en-US" altLang="ja-JP" sz="2400">
                <a:solidFill>
                  <a:srgbClr val="0000FF"/>
                </a:solidFill>
                <a:ea typeface="MS PGothic" panose="020B0600070205080204" pitchFamily="34" charset="-128"/>
              </a:rPr>
              <a:t>ng, Cao Th</a:t>
            </a:r>
            <a:r>
              <a:rPr lang="en-US" sz="2400">
                <a:solidFill>
                  <a:srgbClr val="0000FF"/>
                </a:solidFill>
              </a:rPr>
              <a:t>ắ</a:t>
            </a:r>
            <a:r>
              <a:rPr lang="en-US" altLang="ja-JP" sz="2400">
                <a:solidFill>
                  <a:srgbClr val="0000FF"/>
                </a:solidFill>
                <a:ea typeface="MS PGothic" panose="020B0600070205080204" pitchFamily="34" charset="-128"/>
              </a:rPr>
              <a:t>ng</a:t>
            </a:r>
            <a:endParaRPr lang="en-US" sz="2400">
              <a:solidFill>
                <a:srgbClr val="0000FF"/>
              </a:solidFill>
            </a:endParaRPr>
          </a:p>
          <a:p>
            <a:pPr>
              <a:lnSpc>
                <a:spcPct val="80000"/>
              </a:lnSpc>
              <a:buFontTx/>
              <a:buNone/>
            </a:pPr>
            <a:r>
              <a:rPr lang="en-US" sz="2400" b="1" i="1">
                <a:solidFill>
                  <a:srgbClr val="0000FF"/>
                </a:solidFill>
              </a:rPr>
              <a:t>- Địa bàn hoạt động:</a:t>
            </a:r>
            <a:r>
              <a:rPr lang="en-US" altLang="ja-JP" sz="2400" b="1" i="1">
                <a:solidFill>
                  <a:srgbClr val="0000FF"/>
                </a:solidFill>
                <a:ea typeface="MS PGothic" panose="020B0600070205080204" pitchFamily="34" charset="-128"/>
              </a:rPr>
              <a:t> </a:t>
            </a:r>
            <a:endParaRPr lang="en-US" altLang="ja-JP" sz="2400" b="1" i="1">
              <a:solidFill>
                <a:srgbClr val="0000FF"/>
              </a:solidFill>
              <a:ea typeface="MS PGothic" panose="020B0600070205080204" pitchFamily="34" charset="-128"/>
            </a:endParaRPr>
          </a:p>
          <a:p>
            <a:pPr>
              <a:lnSpc>
                <a:spcPct val="80000"/>
              </a:lnSpc>
              <a:buFontTx/>
              <a:buNone/>
            </a:pPr>
            <a:r>
              <a:rPr lang="en-US" altLang="ja-JP" sz="2400">
                <a:solidFill>
                  <a:srgbClr val="0000FF"/>
                </a:solidFill>
                <a:ea typeface="MS PGothic" panose="020B0600070205080204" pitchFamily="34" charset="-128"/>
              </a:rPr>
              <a:t>  4 t</a:t>
            </a:r>
            <a:r>
              <a:rPr lang="en-US" sz="2400">
                <a:solidFill>
                  <a:srgbClr val="0000FF"/>
                </a:solidFill>
              </a:rPr>
              <a:t>ỉ</a:t>
            </a:r>
            <a:r>
              <a:rPr lang="en-US" altLang="ja-JP" sz="2400">
                <a:solidFill>
                  <a:srgbClr val="0000FF"/>
                </a:solidFill>
                <a:ea typeface="MS PGothic" panose="020B0600070205080204" pitchFamily="34" charset="-128"/>
              </a:rPr>
              <a:t>nh: Thanh H</a:t>
            </a:r>
            <a:r>
              <a:rPr lang="en-US" sz="2400">
                <a:solidFill>
                  <a:srgbClr val="0000FF"/>
                </a:solidFill>
              </a:rPr>
              <a:t>ó</a:t>
            </a:r>
            <a:r>
              <a:rPr lang="en-US" altLang="ja-JP" sz="2400">
                <a:solidFill>
                  <a:srgbClr val="0000FF"/>
                </a:solidFill>
                <a:ea typeface="MS PGothic" panose="020B0600070205080204" pitchFamily="34" charset="-128"/>
              </a:rPr>
              <a:t>a, ngh</a:t>
            </a:r>
            <a:r>
              <a:rPr lang="en-US" sz="2400">
                <a:solidFill>
                  <a:srgbClr val="0000FF"/>
                </a:solidFill>
              </a:rPr>
              <a:t>ệ</a:t>
            </a:r>
            <a:r>
              <a:rPr lang="en-US" altLang="ja-JP" sz="2400">
                <a:solidFill>
                  <a:srgbClr val="0000FF"/>
                </a:solidFill>
                <a:ea typeface="MS PGothic" panose="020B0600070205080204" pitchFamily="34" charset="-128"/>
              </a:rPr>
              <a:t> An,</a:t>
            </a:r>
            <a:endParaRPr lang="en-US" altLang="ja-JP" sz="2400">
              <a:solidFill>
                <a:srgbClr val="0000FF"/>
              </a:solidFill>
              <a:ea typeface="MS PGothic" panose="020B0600070205080204" pitchFamily="34" charset="-128"/>
            </a:endParaRPr>
          </a:p>
          <a:p>
            <a:pPr>
              <a:lnSpc>
                <a:spcPct val="80000"/>
              </a:lnSpc>
              <a:buFontTx/>
              <a:buNone/>
            </a:pPr>
            <a:r>
              <a:rPr lang="en-US" altLang="ja-JP" sz="2400">
                <a:solidFill>
                  <a:srgbClr val="0000FF"/>
                </a:solidFill>
                <a:ea typeface="MS PGothic" panose="020B0600070205080204" pitchFamily="34" charset="-128"/>
              </a:rPr>
              <a:t>   H</a:t>
            </a:r>
            <a:r>
              <a:rPr lang="en-US" sz="2400">
                <a:solidFill>
                  <a:srgbClr val="0000FF"/>
                </a:solidFill>
              </a:rPr>
              <a:t>à</a:t>
            </a:r>
            <a:r>
              <a:rPr lang="en-US" altLang="ja-JP" sz="2400">
                <a:solidFill>
                  <a:srgbClr val="0000FF"/>
                </a:solidFill>
                <a:ea typeface="MS PGothic" panose="020B0600070205080204" pitchFamily="34" charset="-128"/>
              </a:rPr>
              <a:t> T</a:t>
            </a:r>
            <a:r>
              <a:rPr lang="en-US" sz="2400">
                <a:solidFill>
                  <a:srgbClr val="0000FF"/>
                </a:solidFill>
              </a:rPr>
              <a:t>ĩ</a:t>
            </a:r>
            <a:r>
              <a:rPr lang="en-US" altLang="ja-JP" sz="2400">
                <a:solidFill>
                  <a:srgbClr val="0000FF"/>
                </a:solidFill>
                <a:ea typeface="MS PGothic" panose="020B0600070205080204" pitchFamily="34" charset="-128"/>
              </a:rPr>
              <a:t>nh, Qu</a:t>
            </a:r>
            <a:r>
              <a:rPr lang="en-US" sz="2400">
                <a:solidFill>
                  <a:srgbClr val="0000FF"/>
                </a:solidFill>
              </a:rPr>
              <a:t>ả</a:t>
            </a:r>
            <a:r>
              <a:rPr lang="en-US" altLang="ja-JP" sz="2400">
                <a:solidFill>
                  <a:srgbClr val="0000FF"/>
                </a:solidFill>
                <a:ea typeface="MS PGothic" panose="020B0600070205080204" pitchFamily="34" charset="-128"/>
              </a:rPr>
              <a:t>ng B</a:t>
            </a:r>
            <a:r>
              <a:rPr lang="en-US" sz="2400">
                <a:solidFill>
                  <a:srgbClr val="0000FF"/>
                </a:solidFill>
              </a:rPr>
              <a:t>ì</a:t>
            </a:r>
            <a:r>
              <a:rPr lang="en-US" altLang="ja-JP" sz="2400">
                <a:solidFill>
                  <a:srgbClr val="0000FF"/>
                </a:solidFill>
                <a:ea typeface="MS PGothic" panose="020B0600070205080204" pitchFamily="34" charset="-128"/>
              </a:rPr>
              <a:t>nh</a:t>
            </a:r>
            <a:endParaRPr lang="en-US" altLang="ja-JP" sz="2400">
              <a:solidFill>
                <a:srgbClr val="0000FF"/>
              </a:solidFill>
              <a:ea typeface="MS PGothic" panose="020B0600070205080204" pitchFamily="34" charset="-128"/>
            </a:endParaRPr>
          </a:p>
          <a:p>
            <a:pPr>
              <a:lnSpc>
                <a:spcPct val="80000"/>
              </a:lnSpc>
              <a:buFontTx/>
              <a:buNone/>
            </a:pPr>
            <a:r>
              <a:rPr lang="en-US" altLang="ja-JP" sz="2400" b="1" i="1">
                <a:solidFill>
                  <a:srgbClr val="0000FF"/>
                </a:solidFill>
                <a:ea typeface="MS PGothic" panose="020B0600070205080204" pitchFamily="34" charset="-128"/>
              </a:rPr>
              <a:t>- C</a:t>
            </a:r>
            <a:r>
              <a:rPr lang="en-US" sz="2400" b="1" i="1">
                <a:solidFill>
                  <a:srgbClr val="0000FF"/>
                </a:solidFill>
              </a:rPr>
              <a:t>ă</a:t>
            </a:r>
            <a:r>
              <a:rPr lang="en-US" altLang="ja-JP" sz="2400" b="1" i="1">
                <a:solidFill>
                  <a:srgbClr val="0000FF"/>
                </a:solidFill>
                <a:ea typeface="MS PGothic" panose="020B0600070205080204" pitchFamily="34" charset="-128"/>
              </a:rPr>
              <a:t>n c</a:t>
            </a:r>
            <a:r>
              <a:rPr lang="en-US" sz="2400" b="1" i="1">
                <a:solidFill>
                  <a:srgbClr val="0000FF"/>
                </a:solidFill>
              </a:rPr>
              <a:t>ứ</a:t>
            </a:r>
            <a:r>
              <a:rPr lang="en-US" altLang="ja-JP" sz="2400" b="1" i="1">
                <a:solidFill>
                  <a:srgbClr val="0000FF"/>
                </a:solidFill>
                <a:ea typeface="MS PGothic" panose="020B0600070205080204" pitchFamily="34" charset="-128"/>
              </a:rPr>
              <a:t> ch</a:t>
            </a:r>
            <a:r>
              <a:rPr lang="en-US" sz="2400" b="1" i="1">
                <a:solidFill>
                  <a:srgbClr val="0000FF"/>
                </a:solidFill>
              </a:rPr>
              <a:t>í</a:t>
            </a:r>
            <a:r>
              <a:rPr lang="en-US" altLang="ja-JP" sz="2400" b="1" i="1">
                <a:solidFill>
                  <a:srgbClr val="0000FF"/>
                </a:solidFill>
                <a:ea typeface="MS PGothic" panose="020B0600070205080204" pitchFamily="34" charset="-128"/>
              </a:rPr>
              <a:t>nh:</a:t>
            </a:r>
            <a:endParaRPr lang="en-US" altLang="ja-JP" sz="2400">
              <a:solidFill>
                <a:srgbClr val="0000FF"/>
              </a:solidFill>
              <a:ea typeface="MS PGothic" panose="020B0600070205080204" pitchFamily="34" charset="-128"/>
            </a:endParaRPr>
          </a:p>
          <a:p>
            <a:pPr>
              <a:lnSpc>
                <a:spcPct val="80000"/>
              </a:lnSpc>
              <a:buFontTx/>
              <a:buNone/>
            </a:pPr>
            <a:r>
              <a:rPr lang="en-US" altLang="ja-JP" sz="2400">
                <a:solidFill>
                  <a:srgbClr val="0000FF"/>
                </a:solidFill>
                <a:ea typeface="MS PGothic" panose="020B0600070205080204" pitchFamily="34" charset="-128"/>
              </a:rPr>
              <a:t>     Ng</a:t>
            </a:r>
            <a:r>
              <a:rPr lang="en-US" sz="2400">
                <a:solidFill>
                  <a:srgbClr val="0000FF"/>
                </a:solidFill>
              </a:rPr>
              <a:t>à</a:t>
            </a:r>
            <a:r>
              <a:rPr lang="en-US" altLang="ja-JP" sz="2400">
                <a:solidFill>
                  <a:srgbClr val="0000FF"/>
                </a:solidFill>
                <a:ea typeface="MS PGothic" panose="020B0600070205080204" pitchFamily="34" charset="-128"/>
              </a:rPr>
              <a:t>n Tr</a:t>
            </a:r>
            <a:r>
              <a:rPr lang="en-US" sz="2400">
                <a:solidFill>
                  <a:srgbClr val="0000FF"/>
                </a:solidFill>
              </a:rPr>
              <a:t>ươ</a:t>
            </a:r>
            <a:r>
              <a:rPr lang="en-US" altLang="ja-JP" sz="2400">
                <a:solidFill>
                  <a:srgbClr val="0000FF"/>
                </a:solidFill>
                <a:ea typeface="MS PGothic" panose="020B0600070205080204" pitchFamily="34" charset="-128"/>
              </a:rPr>
              <a:t>i </a:t>
            </a:r>
            <a:endParaRPr lang="en-US" altLang="ja-JP" sz="2400">
              <a:solidFill>
                <a:srgbClr val="0000FF"/>
              </a:solidFill>
              <a:ea typeface="MS PGothic" panose="020B0600070205080204" pitchFamily="34" charset="-128"/>
            </a:endParaRPr>
          </a:p>
          <a:p>
            <a:pPr>
              <a:lnSpc>
                <a:spcPct val="80000"/>
              </a:lnSpc>
              <a:buFontTx/>
              <a:buNone/>
            </a:pPr>
            <a:r>
              <a:rPr lang="en-US" altLang="ja-JP" sz="2400">
                <a:solidFill>
                  <a:srgbClr val="0000FF"/>
                </a:solidFill>
                <a:ea typeface="MS PGothic" panose="020B0600070205080204" pitchFamily="34" charset="-128"/>
              </a:rPr>
              <a:t>    (H</a:t>
            </a:r>
            <a:r>
              <a:rPr lang="en-US" sz="2400">
                <a:solidFill>
                  <a:srgbClr val="0000FF"/>
                </a:solidFill>
              </a:rPr>
              <a:t>ươ</a:t>
            </a:r>
            <a:r>
              <a:rPr lang="en-US" altLang="ja-JP" sz="2400">
                <a:solidFill>
                  <a:srgbClr val="0000FF"/>
                </a:solidFill>
                <a:ea typeface="MS PGothic" panose="020B0600070205080204" pitchFamily="34" charset="-128"/>
              </a:rPr>
              <a:t>ng Kh</a:t>
            </a:r>
            <a:r>
              <a:rPr lang="en-US" sz="2400">
                <a:solidFill>
                  <a:srgbClr val="0000FF"/>
                </a:solidFill>
              </a:rPr>
              <a:t>ê</a:t>
            </a:r>
            <a:r>
              <a:rPr lang="en-US" altLang="ja-JP" sz="2400">
                <a:solidFill>
                  <a:srgbClr val="0000FF"/>
                </a:solidFill>
                <a:ea typeface="MS PGothic" panose="020B0600070205080204" pitchFamily="34" charset="-128"/>
              </a:rPr>
              <a:t>- H</a:t>
            </a:r>
            <a:r>
              <a:rPr lang="en-US" sz="2400">
                <a:solidFill>
                  <a:srgbClr val="0000FF"/>
                </a:solidFill>
              </a:rPr>
              <a:t>à</a:t>
            </a:r>
            <a:r>
              <a:rPr lang="en-US" altLang="ja-JP" sz="2400">
                <a:solidFill>
                  <a:srgbClr val="0000FF"/>
                </a:solidFill>
                <a:ea typeface="MS PGothic" panose="020B0600070205080204" pitchFamily="34" charset="-128"/>
              </a:rPr>
              <a:t> T</a:t>
            </a:r>
            <a:r>
              <a:rPr lang="en-US" sz="2400">
                <a:solidFill>
                  <a:srgbClr val="0000FF"/>
                </a:solidFill>
              </a:rPr>
              <a:t>ĩ</a:t>
            </a:r>
            <a:r>
              <a:rPr lang="en-US" altLang="ja-JP" sz="2400">
                <a:solidFill>
                  <a:srgbClr val="0000FF"/>
                </a:solidFill>
                <a:ea typeface="MS PGothic" panose="020B0600070205080204" pitchFamily="34" charset="-128"/>
              </a:rPr>
              <a:t>nh)</a:t>
            </a:r>
            <a:endParaRPr lang="en-US" sz="2400">
              <a:solidFill>
                <a:srgbClr val="0000FF"/>
              </a:solidFill>
            </a:endParaRPr>
          </a:p>
          <a:p>
            <a:pPr>
              <a:lnSpc>
                <a:spcPct val="80000"/>
              </a:lnSpc>
              <a:buFontTx/>
              <a:buNone/>
            </a:pPr>
            <a:r>
              <a:rPr lang="en-US" sz="2400" b="1" i="1">
                <a:solidFill>
                  <a:srgbClr val="0000FF"/>
                </a:solidFill>
              </a:rPr>
              <a:t>- Chiến thuật đánh giặc:</a:t>
            </a:r>
            <a:r>
              <a:rPr lang="en-US" sz="2400">
                <a:solidFill>
                  <a:srgbClr val="0000FF"/>
                </a:solidFill>
              </a:rPr>
              <a:t> </a:t>
            </a:r>
            <a:endParaRPr lang="en-US" sz="2400">
              <a:solidFill>
                <a:srgbClr val="0000FF"/>
              </a:solidFill>
            </a:endParaRPr>
          </a:p>
          <a:p>
            <a:pPr>
              <a:lnSpc>
                <a:spcPct val="80000"/>
              </a:lnSpc>
              <a:buFontTx/>
              <a:buNone/>
            </a:pPr>
            <a:r>
              <a:rPr lang="en-US" sz="2400">
                <a:solidFill>
                  <a:srgbClr val="0000FF"/>
                </a:solidFill>
              </a:rPr>
              <a:t>     </a:t>
            </a:r>
            <a:r>
              <a:rPr lang="en-US" altLang="ja-JP" sz="2400">
                <a:solidFill>
                  <a:srgbClr val="0000FF"/>
                </a:solidFill>
                <a:ea typeface="MS PGothic" panose="020B0600070205080204" pitchFamily="34" charset="-128"/>
              </a:rPr>
              <a:t>Du k</a:t>
            </a:r>
            <a:r>
              <a:rPr lang="en-US" sz="2400">
                <a:solidFill>
                  <a:srgbClr val="0000FF"/>
                </a:solidFill>
              </a:rPr>
              <a:t>íc</a:t>
            </a:r>
            <a:r>
              <a:rPr lang="en-US" altLang="ja-JP" sz="2400">
                <a:solidFill>
                  <a:srgbClr val="0000FF"/>
                </a:solidFill>
                <a:ea typeface="MS PGothic" panose="020B0600070205080204" pitchFamily="34" charset="-128"/>
              </a:rPr>
              <a:t>h, v</a:t>
            </a:r>
            <a:r>
              <a:rPr lang="en-US" sz="2400">
                <a:solidFill>
                  <a:srgbClr val="0000FF"/>
                </a:solidFill>
              </a:rPr>
              <a:t>ậ</a:t>
            </a:r>
            <a:r>
              <a:rPr lang="en-US" altLang="ja-JP" sz="2400">
                <a:solidFill>
                  <a:srgbClr val="0000FF"/>
                </a:solidFill>
                <a:ea typeface="MS PGothic" panose="020B0600070205080204" pitchFamily="34" charset="-128"/>
              </a:rPr>
              <a:t>n</a:t>
            </a:r>
            <a:r>
              <a:rPr lang="en-US" sz="2400">
                <a:solidFill>
                  <a:srgbClr val="0000FF"/>
                </a:solidFill>
              </a:rPr>
              <a:t> độ</a:t>
            </a:r>
            <a:r>
              <a:rPr lang="en-US" altLang="ja-JP" sz="2400">
                <a:solidFill>
                  <a:srgbClr val="0000FF"/>
                </a:solidFill>
                <a:ea typeface="MS PGothic" panose="020B0600070205080204" pitchFamily="34" charset="-128"/>
              </a:rPr>
              <a:t>ng chi</a:t>
            </a:r>
            <a:r>
              <a:rPr lang="en-US" sz="2400">
                <a:solidFill>
                  <a:srgbClr val="0000FF"/>
                </a:solidFill>
              </a:rPr>
              <a:t>ế</a:t>
            </a:r>
            <a:r>
              <a:rPr lang="en-US" altLang="ja-JP" sz="2400">
                <a:solidFill>
                  <a:srgbClr val="0000FF"/>
                </a:solidFill>
                <a:ea typeface="MS PGothic" panose="020B0600070205080204" pitchFamily="34" charset="-128"/>
              </a:rPr>
              <a:t>n</a:t>
            </a:r>
            <a:endParaRPr lang="en-US" altLang="ja-JP" sz="2400">
              <a:solidFill>
                <a:srgbClr val="0000FF"/>
              </a:solidFill>
              <a:ea typeface="MS PGothic" panose="020B0600070205080204" pitchFamily="34" charset="-128"/>
            </a:endParaRPr>
          </a:p>
          <a:p>
            <a:pPr>
              <a:lnSpc>
                <a:spcPct val="80000"/>
              </a:lnSpc>
              <a:buFontTx/>
              <a:buNone/>
            </a:pPr>
            <a:r>
              <a:rPr lang="en-US" altLang="ja-JP" sz="2400" b="1" i="1">
                <a:solidFill>
                  <a:srgbClr val="0000FF"/>
                </a:solidFill>
                <a:ea typeface="MS PGothic" panose="020B0600070205080204" pitchFamily="34" charset="-128"/>
              </a:rPr>
              <a:t>- Di</a:t>
            </a:r>
            <a:r>
              <a:rPr lang="en-US" sz="2400" b="1" i="1">
                <a:solidFill>
                  <a:srgbClr val="0000FF"/>
                </a:solidFill>
              </a:rPr>
              <a:t>ễ</a:t>
            </a:r>
            <a:r>
              <a:rPr lang="en-US" altLang="ja-JP" sz="2400" b="1" i="1">
                <a:solidFill>
                  <a:srgbClr val="0000FF"/>
                </a:solidFill>
                <a:ea typeface="MS PGothic" panose="020B0600070205080204" pitchFamily="34" charset="-128"/>
              </a:rPr>
              <a:t>n bi</a:t>
            </a:r>
            <a:r>
              <a:rPr lang="en-US" sz="2400" b="1" i="1">
                <a:solidFill>
                  <a:srgbClr val="0000FF"/>
                </a:solidFill>
              </a:rPr>
              <a:t>ế</a:t>
            </a:r>
            <a:r>
              <a:rPr lang="en-US" altLang="ja-JP" sz="2400" b="1" i="1">
                <a:solidFill>
                  <a:srgbClr val="0000FF"/>
                </a:solidFill>
                <a:ea typeface="MS PGothic" panose="020B0600070205080204" pitchFamily="34" charset="-128"/>
              </a:rPr>
              <a:t>n:</a:t>
            </a:r>
            <a:endParaRPr lang="en-US" altLang="ja-JP" sz="2400" b="1" i="1">
              <a:solidFill>
                <a:srgbClr val="0000FF"/>
              </a:solidFill>
              <a:ea typeface="MS PGothic" panose="020B0600070205080204" pitchFamily="34" charset="-128"/>
            </a:endParaRPr>
          </a:p>
          <a:p>
            <a:pPr>
              <a:lnSpc>
                <a:spcPct val="80000"/>
              </a:lnSpc>
              <a:buFontTx/>
              <a:buNone/>
            </a:pPr>
            <a:r>
              <a:rPr lang="en-US" altLang="ja-JP" sz="2400">
                <a:solidFill>
                  <a:srgbClr val="0000FF"/>
                </a:solidFill>
                <a:ea typeface="MS PGothic" panose="020B0600070205080204" pitchFamily="34" charset="-128"/>
              </a:rPr>
              <a:t>+ </a:t>
            </a:r>
            <a:r>
              <a:rPr lang="en-US" altLang="ja-JP" sz="2400" b="1">
                <a:solidFill>
                  <a:srgbClr val="0000FF"/>
                </a:solidFill>
                <a:ea typeface="MS PGothic" panose="020B0600070205080204" pitchFamily="34" charset="-128"/>
              </a:rPr>
              <a:t>1885-1888:</a:t>
            </a:r>
            <a:r>
              <a:rPr lang="en-US" altLang="ja-JP" sz="2400">
                <a:solidFill>
                  <a:srgbClr val="0000FF"/>
                </a:solidFill>
                <a:ea typeface="MS PGothic" panose="020B0600070205080204" pitchFamily="34" charset="-128"/>
              </a:rPr>
              <a:t> th</a:t>
            </a:r>
            <a:r>
              <a:rPr lang="en-US" sz="2400">
                <a:solidFill>
                  <a:srgbClr val="0000FF"/>
                </a:solidFill>
              </a:rPr>
              <a:t>ờ</a:t>
            </a:r>
            <a:r>
              <a:rPr lang="en-US" altLang="ja-JP" sz="2400">
                <a:solidFill>
                  <a:srgbClr val="0000FF"/>
                </a:solidFill>
                <a:ea typeface="MS PGothic" panose="020B0600070205080204" pitchFamily="34" charset="-128"/>
              </a:rPr>
              <a:t>i k</a:t>
            </a:r>
            <a:r>
              <a:rPr lang="en-US" sz="2400">
                <a:solidFill>
                  <a:srgbClr val="0000FF"/>
                </a:solidFill>
              </a:rPr>
              <a:t>ỳ</a:t>
            </a:r>
            <a:r>
              <a:rPr lang="en-US" altLang="ja-JP" sz="2400">
                <a:solidFill>
                  <a:srgbClr val="0000FF"/>
                </a:solidFill>
                <a:ea typeface="MS PGothic" panose="020B0600070205080204" pitchFamily="34" charset="-128"/>
              </a:rPr>
              <a:t> t</a:t>
            </a:r>
            <a:r>
              <a:rPr lang="en-US" sz="2400">
                <a:solidFill>
                  <a:srgbClr val="0000FF"/>
                </a:solidFill>
              </a:rPr>
              <a:t>ổ</a:t>
            </a:r>
            <a:r>
              <a:rPr lang="en-US" altLang="ja-JP" sz="2400">
                <a:solidFill>
                  <a:srgbClr val="0000FF"/>
                </a:solidFill>
                <a:ea typeface="MS PGothic" panose="020B0600070205080204" pitchFamily="34" charset="-128"/>
              </a:rPr>
              <a:t> ch</a:t>
            </a:r>
            <a:r>
              <a:rPr lang="en-US" sz="2400">
                <a:solidFill>
                  <a:srgbClr val="0000FF"/>
                </a:solidFill>
              </a:rPr>
              <a:t>ức</a:t>
            </a:r>
            <a:r>
              <a:rPr lang="en-US" altLang="ja-JP" sz="2400">
                <a:solidFill>
                  <a:srgbClr val="0000FF"/>
                </a:solidFill>
                <a:ea typeface="MS PGothic" panose="020B0600070205080204" pitchFamily="34" charset="-128"/>
              </a:rPr>
              <a:t>, </a:t>
            </a:r>
            <a:endParaRPr lang="en-US" altLang="ja-JP" sz="2400">
              <a:solidFill>
                <a:srgbClr val="0000FF"/>
              </a:solidFill>
              <a:ea typeface="MS PGothic" panose="020B0600070205080204" pitchFamily="34" charset="-128"/>
            </a:endParaRPr>
          </a:p>
          <a:p>
            <a:pPr>
              <a:lnSpc>
                <a:spcPct val="80000"/>
              </a:lnSpc>
              <a:buFontTx/>
              <a:buNone/>
            </a:pPr>
            <a:r>
              <a:rPr lang="en-US" altLang="ja-JP" sz="2400">
                <a:solidFill>
                  <a:srgbClr val="0000FF"/>
                </a:solidFill>
                <a:ea typeface="MS PGothic" panose="020B0600070205080204" pitchFamily="34" charset="-128"/>
              </a:rPr>
              <a:t>hu</a:t>
            </a:r>
            <a:r>
              <a:rPr lang="en-US" sz="2400">
                <a:solidFill>
                  <a:srgbClr val="0000FF"/>
                </a:solidFill>
              </a:rPr>
              <a:t>ấ</a:t>
            </a:r>
            <a:r>
              <a:rPr lang="en-US" altLang="ja-JP" sz="2400">
                <a:solidFill>
                  <a:srgbClr val="0000FF"/>
                </a:solidFill>
                <a:ea typeface="MS PGothic" panose="020B0600070205080204" pitchFamily="34" charset="-128"/>
              </a:rPr>
              <a:t>n luy</a:t>
            </a:r>
            <a:r>
              <a:rPr lang="en-US" sz="2400">
                <a:solidFill>
                  <a:srgbClr val="0000FF"/>
                </a:solidFill>
              </a:rPr>
              <a:t>ệ</a:t>
            </a:r>
            <a:r>
              <a:rPr lang="en-US" altLang="ja-JP" sz="2400">
                <a:solidFill>
                  <a:srgbClr val="0000FF"/>
                </a:solidFill>
                <a:ea typeface="MS PGothic" panose="020B0600070205080204" pitchFamily="34" charset="-128"/>
              </a:rPr>
              <a:t>n, x</a:t>
            </a:r>
            <a:r>
              <a:rPr lang="en-US" sz="2400">
                <a:solidFill>
                  <a:srgbClr val="0000FF"/>
                </a:solidFill>
              </a:rPr>
              <a:t>â</a:t>
            </a:r>
            <a:r>
              <a:rPr lang="en-US" altLang="ja-JP" sz="2400">
                <a:solidFill>
                  <a:srgbClr val="0000FF"/>
                </a:solidFill>
                <a:ea typeface="MS PGothic" panose="020B0600070205080204" pitchFamily="34" charset="-128"/>
              </a:rPr>
              <a:t>y d</a:t>
            </a:r>
            <a:r>
              <a:rPr lang="en-US" sz="2400">
                <a:solidFill>
                  <a:srgbClr val="0000FF"/>
                </a:solidFill>
              </a:rPr>
              <a:t>ự</a:t>
            </a:r>
            <a:r>
              <a:rPr lang="en-US" altLang="ja-JP" sz="2400">
                <a:solidFill>
                  <a:srgbClr val="0000FF"/>
                </a:solidFill>
                <a:ea typeface="MS PGothic" panose="020B0600070205080204" pitchFamily="34" charset="-128"/>
              </a:rPr>
              <a:t>ng c</a:t>
            </a:r>
            <a:r>
              <a:rPr lang="en-US" sz="2400">
                <a:solidFill>
                  <a:srgbClr val="0000FF"/>
                </a:solidFill>
              </a:rPr>
              <a:t>ô</a:t>
            </a:r>
            <a:r>
              <a:rPr lang="en-US" altLang="ja-JP" sz="2400">
                <a:solidFill>
                  <a:srgbClr val="0000FF"/>
                </a:solidFill>
                <a:ea typeface="MS PGothic" panose="020B0600070205080204" pitchFamily="34" charset="-128"/>
              </a:rPr>
              <a:t>ng s</a:t>
            </a:r>
            <a:r>
              <a:rPr lang="en-US" sz="2400">
                <a:solidFill>
                  <a:srgbClr val="0000FF"/>
                </a:solidFill>
              </a:rPr>
              <a:t>ự</a:t>
            </a:r>
            <a:r>
              <a:rPr lang="en-US" altLang="ja-JP" sz="2400">
                <a:solidFill>
                  <a:srgbClr val="0000FF"/>
                </a:solidFill>
                <a:ea typeface="MS PGothic" panose="020B0600070205080204" pitchFamily="34" charset="-128"/>
              </a:rPr>
              <a:t>,</a:t>
            </a:r>
            <a:endParaRPr lang="en-US" altLang="ja-JP" sz="2400">
              <a:solidFill>
                <a:srgbClr val="0000FF"/>
              </a:solidFill>
              <a:ea typeface="MS PGothic" panose="020B0600070205080204" pitchFamily="34" charset="-128"/>
            </a:endParaRPr>
          </a:p>
          <a:p>
            <a:pPr>
              <a:lnSpc>
                <a:spcPct val="80000"/>
              </a:lnSpc>
              <a:buFontTx/>
              <a:buNone/>
            </a:pPr>
            <a:r>
              <a:rPr lang="en-US" altLang="ja-JP" sz="2400">
                <a:solidFill>
                  <a:srgbClr val="0000FF"/>
                </a:solidFill>
                <a:ea typeface="MS PGothic" panose="020B0600070205080204" pitchFamily="34" charset="-128"/>
              </a:rPr>
              <a:t>r</a:t>
            </a:r>
            <a:r>
              <a:rPr lang="en-US" sz="2400">
                <a:solidFill>
                  <a:srgbClr val="0000FF"/>
                </a:solidFill>
              </a:rPr>
              <a:t>è</a:t>
            </a:r>
            <a:r>
              <a:rPr lang="en-US" altLang="ja-JP" sz="2400">
                <a:solidFill>
                  <a:srgbClr val="0000FF"/>
                </a:solidFill>
                <a:ea typeface="MS PGothic" panose="020B0600070205080204" pitchFamily="34" charset="-128"/>
              </a:rPr>
              <a:t>n </a:t>
            </a:r>
            <a:r>
              <a:rPr lang="en-US" sz="2400">
                <a:solidFill>
                  <a:srgbClr val="0000FF"/>
                </a:solidFill>
              </a:rPr>
              <a:t>đúc</a:t>
            </a:r>
            <a:r>
              <a:rPr lang="en-US" altLang="ja-JP" sz="2400">
                <a:solidFill>
                  <a:srgbClr val="0000FF"/>
                </a:solidFill>
                <a:ea typeface="MS PGothic" panose="020B0600070205080204" pitchFamily="34" charset="-128"/>
              </a:rPr>
              <a:t> v</a:t>
            </a:r>
            <a:r>
              <a:rPr lang="en-US" sz="2400">
                <a:solidFill>
                  <a:srgbClr val="0000FF"/>
                </a:solidFill>
              </a:rPr>
              <a:t>ũ</a:t>
            </a:r>
            <a:r>
              <a:rPr lang="en-US" altLang="ja-JP" sz="2400">
                <a:solidFill>
                  <a:srgbClr val="0000FF"/>
                </a:solidFill>
                <a:ea typeface="MS PGothic" panose="020B0600070205080204" pitchFamily="34" charset="-128"/>
              </a:rPr>
              <a:t> kh</a:t>
            </a:r>
            <a:r>
              <a:rPr lang="en-US" sz="2400">
                <a:solidFill>
                  <a:srgbClr val="0000FF"/>
                </a:solidFill>
              </a:rPr>
              <a:t>í</a:t>
            </a:r>
            <a:r>
              <a:rPr lang="en-US" altLang="ja-JP" sz="2400">
                <a:solidFill>
                  <a:srgbClr val="0000FF"/>
                </a:solidFill>
                <a:ea typeface="MS PGothic" panose="020B0600070205080204" pitchFamily="34" charset="-128"/>
              </a:rPr>
              <a:t>.</a:t>
            </a:r>
            <a:endParaRPr lang="en-US" altLang="ja-JP" sz="2400">
              <a:solidFill>
                <a:srgbClr val="0000FF"/>
              </a:solidFill>
              <a:ea typeface="MS PGothic" panose="020B0600070205080204" pitchFamily="34" charset="-128"/>
            </a:endParaRPr>
          </a:p>
          <a:p>
            <a:pPr>
              <a:lnSpc>
                <a:spcPct val="80000"/>
              </a:lnSpc>
              <a:buFontTx/>
              <a:buNone/>
            </a:pPr>
            <a:r>
              <a:rPr lang="en-US" altLang="ja-JP" sz="2400">
                <a:solidFill>
                  <a:srgbClr val="0000FF"/>
                </a:solidFill>
                <a:ea typeface="MS PGothic" panose="020B0600070205080204" pitchFamily="34" charset="-128"/>
              </a:rPr>
              <a:t>+ 1</a:t>
            </a:r>
            <a:r>
              <a:rPr lang="en-US" altLang="ja-JP" sz="2400" b="1">
                <a:solidFill>
                  <a:srgbClr val="0000FF"/>
                </a:solidFill>
                <a:ea typeface="MS PGothic" panose="020B0600070205080204" pitchFamily="34" charset="-128"/>
              </a:rPr>
              <a:t>888-1895</a:t>
            </a:r>
            <a:r>
              <a:rPr lang="en-US" altLang="ja-JP" sz="2400">
                <a:solidFill>
                  <a:srgbClr val="0000FF"/>
                </a:solidFill>
                <a:ea typeface="MS PGothic" panose="020B0600070205080204" pitchFamily="34" charset="-128"/>
              </a:rPr>
              <a:t>: th</a:t>
            </a:r>
            <a:r>
              <a:rPr lang="en-US" sz="2400">
                <a:solidFill>
                  <a:srgbClr val="0000FF"/>
                </a:solidFill>
              </a:rPr>
              <a:t>ờ</a:t>
            </a:r>
            <a:r>
              <a:rPr lang="en-US" altLang="ja-JP" sz="2400">
                <a:solidFill>
                  <a:srgbClr val="0000FF"/>
                </a:solidFill>
                <a:ea typeface="MS PGothic" panose="020B0600070205080204" pitchFamily="34" charset="-128"/>
              </a:rPr>
              <a:t>i k</a:t>
            </a:r>
            <a:r>
              <a:rPr lang="en-US" sz="2400">
                <a:solidFill>
                  <a:srgbClr val="0000FF"/>
                </a:solidFill>
              </a:rPr>
              <a:t>ỳ</a:t>
            </a:r>
            <a:r>
              <a:rPr lang="en-US" altLang="ja-JP" sz="2400">
                <a:solidFill>
                  <a:srgbClr val="0000FF"/>
                </a:solidFill>
                <a:ea typeface="MS PGothic" panose="020B0600070205080204" pitchFamily="34" charset="-128"/>
              </a:rPr>
              <a:t> chi</a:t>
            </a:r>
            <a:r>
              <a:rPr lang="en-US" sz="2400">
                <a:solidFill>
                  <a:srgbClr val="0000FF"/>
                </a:solidFill>
              </a:rPr>
              <a:t>ế</a:t>
            </a:r>
            <a:r>
              <a:rPr lang="en-US" altLang="ja-JP" sz="2400">
                <a:solidFill>
                  <a:srgbClr val="0000FF"/>
                </a:solidFill>
                <a:ea typeface="MS PGothic" panose="020B0600070205080204" pitchFamily="34" charset="-128"/>
              </a:rPr>
              <a:t>n </a:t>
            </a:r>
            <a:r>
              <a:rPr lang="en-US" sz="2400">
                <a:solidFill>
                  <a:srgbClr val="0000FF"/>
                </a:solidFill>
              </a:rPr>
              <a:t>đấ</a:t>
            </a:r>
            <a:r>
              <a:rPr lang="en-US" altLang="ja-JP" sz="2400">
                <a:solidFill>
                  <a:srgbClr val="0000FF"/>
                </a:solidFill>
                <a:ea typeface="MS PGothic" panose="020B0600070205080204" pitchFamily="34" charset="-128"/>
              </a:rPr>
              <a:t>u.</a:t>
            </a:r>
            <a:endParaRPr lang="en-US" altLang="ja-JP" sz="2400">
              <a:solidFill>
                <a:srgbClr val="0000FF"/>
              </a:solidFill>
              <a:ea typeface="MS PGothic" panose="020B0600070205080204" pitchFamily="34" charset="-128"/>
            </a:endParaRPr>
          </a:p>
          <a:p>
            <a:pPr>
              <a:lnSpc>
                <a:spcPct val="80000"/>
              </a:lnSpc>
              <a:buFontTx/>
              <a:buNone/>
            </a:pPr>
            <a:endParaRPr lang="en-US" sz="2400">
              <a:solidFill>
                <a:srgbClr val="0000FF"/>
              </a:solidFill>
            </a:endParaRPr>
          </a:p>
        </p:txBody>
      </p:sp>
      <p:sp>
        <p:nvSpPr>
          <p:cNvPr id="27652" name="Line 4"/>
          <p:cNvSpPr>
            <a:spLocks noChangeShapeType="1"/>
          </p:cNvSpPr>
          <p:nvPr/>
        </p:nvSpPr>
        <p:spPr bwMode="auto">
          <a:xfrm>
            <a:off x="4572000" y="609600"/>
            <a:ext cx="0" cy="6248400"/>
          </a:xfrm>
          <a:prstGeom prst="line">
            <a:avLst/>
          </a:prstGeom>
          <a:noFill/>
          <a:ln w="9525">
            <a:solidFill>
              <a:srgbClr val="CC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3" name="Text Box 5"/>
          <p:cNvSpPr txBox="1">
            <a:spLocks noChangeArrowheads="1"/>
          </p:cNvSpPr>
          <p:nvPr/>
        </p:nvSpPr>
        <p:spPr bwMode="auto">
          <a:xfrm>
            <a:off x="4953000" y="58674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ea typeface="MS PGothic" panose="020B0600070205080204" pitchFamily="34" charset="-128"/>
              </a:rPr>
              <a:t>L</a:t>
            </a:r>
            <a:r>
              <a:rPr lang="en-US"/>
              <a:t>ượ</a:t>
            </a:r>
            <a:r>
              <a:rPr lang="en-US" altLang="ja-JP">
                <a:ea typeface="MS PGothic" panose="020B0600070205080204" pitchFamily="34" charset="-128"/>
              </a:rPr>
              <a:t>c </a:t>
            </a:r>
            <a:r>
              <a:rPr lang="en-US"/>
              <a:t>đồ</a:t>
            </a:r>
            <a:r>
              <a:rPr lang="en-US" altLang="ja-JP">
                <a:ea typeface="MS PGothic" panose="020B0600070205080204" pitchFamily="34" charset="-128"/>
              </a:rPr>
              <a:t> kh</a:t>
            </a:r>
            <a:r>
              <a:rPr lang="en-US"/>
              <a:t>ở</a:t>
            </a:r>
            <a:r>
              <a:rPr lang="en-US" altLang="ja-JP">
                <a:ea typeface="MS PGothic" panose="020B0600070205080204" pitchFamily="34" charset="-128"/>
              </a:rPr>
              <a:t>i ngh</a:t>
            </a:r>
            <a:r>
              <a:rPr lang="en-US"/>
              <a:t>ĩ</a:t>
            </a:r>
            <a:r>
              <a:rPr lang="en-US" altLang="ja-JP">
                <a:ea typeface="MS PGothic" panose="020B0600070205080204" pitchFamily="34" charset="-128"/>
              </a:rPr>
              <a:t>a H</a:t>
            </a:r>
            <a:r>
              <a:rPr lang="en-US"/>
              <a:t>ươ</a:t>
            </a:r>
            <a:r>
              <a:rPr lang="en-US" altLang="ja-JP">
                <a:ea typeface="MS PGothic" panose="020B0600070205080204" pitchFamily="34" charset="-128"/>
              </a:rPr>
              <a:t>ng Kh</a:t>
            </a:r>
            <a:r>
              <a:rPr lang="en-US"/>
              <a:t>ê</a:t>
            </a:r>
            <a:endParaRPr lang="en-US"/>
          </a:p>
        </p:txBody>
      </p:sp>
      <p:pic>
        <p:nvPicPr>
          <p:cNvPr id="27655"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0" y="1600200"/>
            <a:ext cx="4572000" cy="3852863"/>
          </a:xfrm>
          <a:prstGeom prst="rect">
            <a:avLst/>
          </a:prstGeom>
          <a:noFill/>
          <a:extLst>
            <a:ext uri="{909E8E84-426E-40DD-AFC4-6F175D3DCCD1}">
              <a14:hiddenFill xmlns:a14="http://schemas.microsoft.com/office/drawing/2010/main">
                <a:solidFill>
                  <a:srgbClr val="FFFFFF"/>
                </a:solidFill>
              </a14:hiddenFill>
            </a:ext>
          </a:extLst>
        </p:spPr>
      </p:pic>
      <p:sp>
        <p:nvSpPr>
          <p:cNvPr id="27656" name="AutoShape 8"/>
          <p:cNvSpPr>
            <a:spLocks noChangeArrowheads="1"/>
          </p:cNvSpPr>
          <p:nvPr/>
        </p:nvSpPr>
        <p:spPr bwMode="auto">
          <a:xfrm>
            <a:off x="4572000" y="4114800"/>
            <a:ext cx="1828800" cy="457200"/>
          </a:xfrm>
          <a:prstGeom prst="wedgeRectCallout">
            <a:avLst>
              <a:gd name="adj1" fmla="val 78995"/>
              <a:gd name="adj2" fmla="val -75000"/>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ja-JP" b="1">
                <a:ea typeface="MS PGothic" panose="020B0600070205080204" pitchFamily="34" charset="-128"/>
              </a:rPr>
              <a:t>H</a:t>
            </a:r>
            <a:r>
              <a:rPr lang="en-US" b="1"/>
              <a:t>ƯƠNG KHÊ</a:t>
            </a:r>
            <a:endParaRPr lang="en-US" b="1"/>
          </a:p>
        </p:txBody>
      </p:sp>
      <p:sp>
        <p:nvSpPr>
          <p:cNvPr id="27657" name="AutoShape 9"/>
          <p:cNvSpPr>
            <a:spLocks noChangeArrowheads="1"/>
          </p:cNvSpPr>
          <p:nvPr/>
        </p:nvSpPr>
        <p:spPr bwMode="auto">
          <a:xfrm>
            <a:off x="6781800" y="3810000"/>
            <a:ext cx="457200" cy="304800"/>
          </a:xfrm>
          <a:prstGeom prst="irregularSeal2">
            <a:avLst/>
          </a:prstGeom>
          <a:solidFill>
            <a:schemeClr val="bg1"/>
          </a:solidFill>
          <a:ln w="28575">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repeatCount="3000" fill="hold" grpId="0" nodeType="clickEffect">
                                  <p:stCondLst>
                                    <p:cond delay="0"/>
                                  </p:stCondLst>
                                  <p:childTnLst>
                                    <p:set>
                                      <p:cBhvr>
                                        <p:cTn id="30" dur="1" fill="hold">
                                          <p:stCondLst>
                                            <p:cond delay="0"/>
                                          </p:stCondLst>
                                        </p:cTn>
                                        <p:tgtEl>
                                          <p:spTgt spid="27657"/>
                                        </p:tgtEl>
                                        <p:attrNameLst>
                                          <p:attrName>style.visibility</p:attrName>
                                        </p:attrNameLst>
                                      </p:cBhvr>
                                      <p:to>
                                        <p:strVal val="visible"/>
                                      </p:to>
                                    </p:set>
                                    <p:animEffect transition="in" filter="fade">
                                      <p:cBhvr>
                                        <p:cTn id="31" dur="500"/>
                                        <p:tgtEl>
                                          <p:spTgt spid="27657"/>
                                        </p:tgtEl>
                                      </p:cBhvr>
                                    </p:animEffect>
                                  </p:childTnLst>
                                </p:cTn>
                              </p:par>
                              <p:par>
                                <p:cTn id="32" presetID="22" presetClass="entr" presetSubtype="2" fill="hold" grpId="0" nodeType="withEffect">
                                  <p:stCondLst>
                                    <p:cond delay="1500"/>
                                  </p:stCondLst>
                                  <p:childTnLst>
                                    <p:set>
                                      <p:cBhvr>
                                        <p:cTn id="33" dur="1" fill="hold">
                                          <p:stCondLst>
                                            <p:cond delay="0"/>
                                          </p:stCondLst>
                                        </p:cTn>
                                        <p:tgtEl>
                                          <p:spTgt spid="27656"/>
                                        </p:tgtEl>
                                        <p:attrNameLst>
                                          <p:attrName>style.visibility</p:attrName>
                                        </p:attrNameLst>
                                      </p:cBhvr>
                                      <p:to>
                                        <p:strVal val="visible"/>
                                      </p:to>
                                    </p:set>
                                    <p:animEffect transition="in" filter="wipe(right)">
                                      <p:cBhvr>
                                        <p:cTn id="34" dur="1000"/>
                                        <p:tgtEl>
                                          <p:spTgt spid="2765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651">
                                            <p:txEl>
                                              <p:pRg st="11" end="1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651">
                                            <p:txEl>
                                              <p:pRg st="12" end="1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651">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65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nimBg="1"/>
      <p:bldP spid="276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92300" y="0"/>
            <a:ext cx="5422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AutoShape 5"/>
          <p:cNvSpPr>
            <a:spLocks noChangeArrowheads="1"/>
          </p:cNvSpPr>
          <p:nvPr/>
        </p:nvSpPr>
        <p:spPr bwMode="auto">
          <a:xfrm>
            <a:off x="6019800" y="3276600"/>
            <a:ext cx="2362200" cy="685800"/>
          </a:xfrm>
          <a:prstGeom prst="wedgeRoundRectCallout">
            <a:avLst>
              <a:gd name="adj1" fmla="val -118884"/>
              <a:gd name="adj2" fmla="val -36343"/>
              <a:gd name="adj3" fmla="val 16667"/>
            </a:avLst>
          </a:prstGeom>
          <a:solidFill>
            <a:schemeClr val="bg1"/>
          </a:solidFill>
          <a:ln w="9525">
            <a:solidFill>
              <a:srgbClr val="9966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Nguyễn Duy Hiệu, </a:t>
            </a:r>
            <a:endParaRPr lang="en-US" altLang="en-US" sz="1800" b="1">
              <a:solidFill>
                <a:srgbClr val="FF33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Trần Văn Dự</a:t>
            </a:r>
            <a:endParaRPr lang="en-US" altLang="en-US" sz="1800" b="1">
              <a:solidFill>
                <a:srgbClr val="FF3300"/>
              </a:solidFill>
              <a:latin typeface="Times New Roman" panose="02020603050405020304" pitchFamily="18" charset="0"/>
              <a:cs typeface="Times New Roman" panose="02020603050405020304" pitchFamily="18" charset="0"/>
            </a:endParaRPr>
          </a:p>
        </p:txBody>
      </p:sp>
      <p:sp>
        <p:nvSpPr>
          <p:cNvPr id="33796" name="AutoShape 6"/>
          <p:cNvSpPr>
            <a:spLocks noChangeArrowheads="1"/>
          </p:cNvSpPr>
          <p:nvPr/>
        </p:nvSpPr>
        <p:spPr bwMode="auto">
          <a:xfrm>
            <a:off x="5715000" y="4191000"/>
            <a:ext cx="2362200" cy="685800"/>
          </a:xfrm>
          <a:prstGeom prst="wedgeRoundRectCallout">
            <a:avLst>
              <a:gd name="adj1" fmla="val -92005"/>
              <a:gd name="adj2" fmla="val -131250"/>
              <a:gd name="adj3" fmla="val 16667"/>
            </a:avLst>
          </a:prstGeom>
          <a:solidFill>
            <a:schemeClr val="bg1"/>
          </a:solidFill>
          <a:ln w="9525">
            <a:solidFill>
              <a:srgbClr val="9966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Lê Trung Đình,</a:t>
            </a:r>
            <a:endParaRPr lang="en-US" altLang="en-US" sz="1800" b="1">
              <a:solidFill>
                <a:srgbClr val="FF33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Nguyễn Tự Tân</a:t>
            </a:r>
            <a:endParaRPr lang="en-US" altLang="en-US" sz="1800" b="1">
              <a:solidFill>
                <a:srgbClr val="FF3300"/>
              </a:solidFill>
              <a:latin typeface="Times New Roman" panose="02020603050405020304" pitchFamily="18" charset="0"/>
              <a:cs typeface="Times New Roman" panose="02020603050405020304" pitchFamily="18" charset="0"/>
            </a:endParaRPr>
          </a:p>
        </p:txBody>
      </p:sp>
      <p:sp>
        <p:nvSpPr>
          <p:cNvPr id="33797" name="AutoShape 7"/>
          <p:cNvSpPr>
            <a:spLocks noChangeArrowheads="1"/>
          </p:cNvSpPr>
          <p:nvPr/>
        </p:nvSpPr>
        <p:spPr bwMode="auto">
          <a:xfrm>
            <a:off x="5029200" y="5181600"/>
            <a:ext cx="2362200" cy="457200"/>
          </a:xfrm>
          <a:prstGeom prst="wedgeRoundRectCallout">
            <a:avLst>
              <a:gd name="adj1" fmla="val -57324"/>
              <a:gd name="adj2" fmla="val -279861"/>
              <a:gd name="adj3" fmla="val 16667"/>
            </a:avLst>
          </a:prstGeom>
          <a:solidFill>
            <a:schemeClr val="bg1"/>
          </a:solidFill>
          <a:ln w="9525">
            <a:solidFill>
              <a:srgbClr val="9966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Mai Xuân Thưởng</a:t>
            </a:r>
            <a:endParaRPr lang="en-US" altLang="en-US" sz="1800" b="1">
              <a:solidFill>
                <a:srgbClr val="FF3300"/>
              </a:solidFill>
              <a:latin typeface="Times New Roman" panose="02020603050405020304" pitchFamily="18" charset="0"/>
              <a:cs typeface="Times New Roman" panose="02020603050405020304" pitchFamily="18" charset="0"/>
            </a:endParaRPr>
          </a:p>
        </p:txBody>
      </p:sp>
      <p:sp>
        <p:nvSpPr>
          <p:cNvPr id="33798" name="AutoShape 8"/>
          <p:cNvSpPr>
            <a:spLocks noChangeArrowheads="1"/>
          </p:cNvSpPr>
          <p:nvPr/>
        </p:nvSpPr>
        <p:spPr bwMode="auto">
          <a:xfrm>
            <a:off x="5562600" y="2667000"/>
            <a:ext cx="2362200" cy="457200"/>
          </a:xfrm>
          <a:prstGeom prst="wedgeRoundRectCallout">
            <a:avLst>
              <a:gd name="adj1" fmla="val -113977"/>
              <a:gd name="adj2" fmla="val 8333"/>
              <a:gd name="adj3" fmla="val 16667"/>
            </a:avLst>
          </a:prstGeom>
          <a:solidFill>
            <a:schemeClr val="bg1"/>
          </a:solidFill>
          <a:ln w="9525">
            <a:solidFill>
              <a:srgbClr val="9966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Trương Đình Hội</a:t>
            </a:r>
            <a:endParaRPr lang="en-US" altLang="en-US" sz="1800" b="1">
              <a:solidFill>
                <a:srgbClr val="FF3300"/>
              </a:solidFill>
              <a:latin typeface="Times New Roman" panose="02020603050405020304" pitchFamily="18" charset="0"/>
              <a:cs typeface="Times New Roman" panose="02020603050405020304" pitchFamily="18" charset="0"/>
            </a:endParaRPr>
          </a:p>
        </p:txBody>
      </p:sp>
      <p:sp>
        <p:nvSpPr>
          <p:cNvPr id="33799" name="AutoShape 9"/>
          <p:cNvSpPr>
            <a:spLocks noChangeArrowheads="1"/>
          </p:cNvSpPr>
          <p:nvPr/>
        </p:nvSpPr>
        <p:spPr bwMode="auto">
          <a:xfrm>
            <a:off x="4267200" y="1905000"/>
            <a:ext cx="2743200" cy="457200"/>
          </a:xfrm>
          <a:prstGeom prst="wedgeRoundRectCallout">
            <a:avLst>
              <a:gd name="adj1" fmla="val -77838"/>
              <a:gd name="adj2" fmla="val 32639"/>
              <a:gd name="adj3" fmla="val 16667"/>
            </a:avLst>
          </a:prstGeom>
          <a:solidFill>
            <a:schemeClr val="bg1"/>
          </a:solidFill>
          <a:ln w="9525">
            <a:solidFill>
              <a:srgbClr val="9966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Phan Đình Phùng</a:t>
            </a:r>
            <a:endParaRPr lang="en-US" altLang="en-US" sz="1800" b="1">
              <a:solidFill>
                <a:srgbClr val="FF3300"/>
              </a:solidFill>
              <a:latin typeface="Times New Roman" panose="02020603050405020304" pitchFamily="18" charset="0"/>
              <a:cs typeface="Times New Roman" panose="02020603050405020304" pitchFamily="18" charset="0"/>
            </a:endParaRPr>
          </a:p>
        </p:txBody>
      </p:sp>
      <p:sp>
        <p:nvSpPr>
          <p:cNvPr id="33800" name="AutoShape 10"/>
          <p:cNvSpPr>
            <a:spLocks noChangeArrowheads="1"/>
          </p:cNvSpPr>
          <p:nvPr/>
        </p:nvSpPr>
        <p:spPr bwMode="auto">
          <a:xfrm>
            <a:off x="4419600" y="1295400"/>
            <a:ext cx="2743200" cy="457200"/>
          </a:xfrm>
          <a:prstGeom prst="wedgeRoundRectCallout">
            <a:avLst>
              <a:gd name="adj1" fmla="val -81597"/>
              <a:gd name="adj2" fmla="val 18403"/>
              <a:gd name="adj3" fmla="val 16667"/>
            </a:avLst>
          </a:prstGeom>
          <a:solidFill>
            <a:schemeClr val="bg1"/>
          </a:solidFill>
          <a:ln w="9525">
            <a:solidFill>
              <a:srgbClr val="9966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Phạm Bành</a:t>
            </a:r>
            <a:endParaRPr lang="en-US" altLang="en-US" sz="1800" b="1">
              <a:solidFill>
                <a:srgbClr val="FF3300"/>
              </a:solidFill>
              <a:latin typeface="Times New Roman" panose="02020603050405020304" pitchFamily="18" charset="0"/>
              <a:cs typeface="Times New Roman" panose="02020603050405020304" pitchFamily="18" charset="0"/>
            </a:endParaRPr>
          </a:p>
        </p:txBody>
      </p:sp>
      <p:sp>
        <p:nvSpPr>
          <p:cNvPr id="33801" name="AutoShape 11"/>
          <p:cNvSpPr>
            <a:spLocks noChangeArrowheads="1"/>
          </p:cNvSpPr>
          <p:nvPr/>
        </p:nvSpPr>
        <p:spPr bwMode="auto">
          <a:xfrm>
            <a:off x="4267200" y="457200"/>
            <a:ext cx="2743200" cy="457200"/>
          </a:xfrm>
          <a:prstGeom prst="wedgeRoundRectCallout">
            <a:avLst>
              <a:gd name="adj1" fmla="val -71991"/>
              <a:gd name="adj2" fmla="val 130556"/>
              <a:gd name="adj3" fmla="val 16667"/>
            </a:avLst>
          </a:prstGeom>
          <a:solidFill>
            <a:schemeClr val="bg1"/>
          </a:solidFill>
          <a:ln w="9525">
            <a:solidFill>
              <a:srgbClr val="9966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err="1" smtClean="0">
                <a:solidFill>
                  <a:srgbClr val="FF3300"/>
                </a:solidFill>
                <a:latin typeface="Times New Roman" panose="02020603050405020304" pitchFamily="18" charset="0"/>
                <a:cs typeface="Times New Roman" panose="02020603050405020304" pitchFamily="18" charset="0"/>
              </a:rPr>
              <a:t>Nguyễn</a:t>
            </a:r>
            <a:r>
              <a:rPr lang="en-US" altLang="en-US" sz="1800" b="1" dirty="0" smtClean="0">
                <a:solidFill>
                  <a:srgbClr val="FF3300"/>
                </a:solidFill>
                <a:latin typeface="Times New Roman" panose="02020603050405020304" pitchFamily="18" charset="0"/>
                <a:cs typeface="Times New Roman" panose="02020603050405020304" pitchFamily="18" charset="0"/>
              </a:rPr>
              <a:t> </a:t>
            </a:r>
            <a:r>
              <a:rPr lang="en-US" altLang="en-US" sz="1800" b="1" dirty="0" err="1">
                <a:solidFill>
                  <a:srgbClr val="FF3300"/>
                </a:solidFill>
                <a:latin typeface="Times New Roman" panose="02020603050405020304" pitchFamily="18" charset="0"/>
                <a:cs typeface="Times New Roman" panose="02020603050405020304" pitchFamily="18" charset="0"/>
              </a:rPr>
              <a:t>Thiện</a:t>
            </a:r>
            <a:r>
              <a:rPr lang="en-US" altLang="en-US" sz="1800" b="1" dirty="0">
                <a:solidFill>
                  <a:srgbClr val="FF3300"/>
                </a:solidFill>
                <a:latin typeface="Times New Roman" panose="02020603050405020304" pitchFamily="18" charset="0"/>
                <a:cs typeface="Times New Roman" panose="02020603050405020304" pitchFamily="18" charset="0"/>
              </a:rPr>
              <a:t> </a:t>
            </a:r>
            <a:r>
              <a:rPr lang="en-US" altLang="en-US" sz="1800" b="1" dirty="0" err="1">
                <a:solidFill>
                  <a:srgbClr val="FF3300"/>
                </a:solidFill>
                <a:latin typeface="Times New Roman" panose="02020603050405020304" pitchFamily="18" charset="0"/>
                <a:cs typeface="Times New Roman" panose="02020603050405020304" pitchFamily="18" charset="0"/>
              </a:rPr>
              <a:t>Thuật</a:t>
            </a:r>
            <a:endParaRPr lang="en-US" altLang="en-US" sz="1800" b="1" dirty="0">
              <a:solidFill>
                <a:srgbClr val="FF3300"/>
              </a:solidFill>
              <a:latin typeface="Times New Roman" panose="02020603050405020304" pitchFamily="18" charset="0"/>
              <a:cs typeface="Times New Roman" panose="02020603050405020304" pitchFamily="18" charset="0"/>
            </a:endParaRPr>
          </a:p>
        </p:txBody>
      </p:sp>
      <p:sp>
        <p:nvSpPr>
          <p:cNvPr id="33802" name="AutoShape 12"/>
          <p:cNvSpPr>
            <a:spLocks noChangeArrowheads="1"/>
          </p:cNvSpPr>
          <p:nvPr/>
        </p:nvSpPr>
        <p:spPr bwMode="auto">
          <a:xfrm>
            <a:off x="1295400" y="3505200"/>
            <a:ext cx="2743200" cy="685800"/>
          </a:xfrm>
          <a:prstGeom prst="wedgeRoundRectCallout">
            <a:avLst>
              <a:gd name="adj1" fmla="val 40454"/>
              <a:gd name="adj2" fmla="val -191204"/>
              <a:gd name="adj3" fmla="val 16667"/>
            </a:avLst>
          </a:prstGeom>
          <a:solidFill>
            <a:schemeClr val="bg1"/>
          </a:solidFill>
          <a:ln w="9525">
            <a:solidFill>
              <a:srgbClr val="9966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Lê Trực, </a:t>
            </a:r>
            <a:endParaRPr lang="en-US" altLang="en-US" sz="1800" b="1">
              <a:solidFill>
                <a:srgbClr val="FF33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Nguyễn Phạm Tuân</a:t>
            </a:r>
            <a:endParaRPr lang="en-US" altLang="en-US" sz="1800" b="1">
              <a:solidFill>
                <a:srgbClr val="FF3300"/>
              </a:solidFill>
              <a:latin typeface="Times New Roman" panose="02020603050405020304" pitchFamily="18" charset="0"/>
              <a:cs typeface="Times New Roman" panose="02020603050405020304" pitchFamily="18" charset="0"/>
            </a:endParaRPr>
          </a:p>
        </p:txBody>
      </p:sp>
      <p:sp>
        <p:nvSpPr>
          <p:cNvPr id="33803" name="AutoShape 13"/>
          <p:cNvSpPr>
            <a:spLocks noChangeArrowheads="1"/>
          </p:cNvSpPr>
          <p:nvPr/>
        </p:nvSpPr>
        <p:spPr bwMode="auto">
          <a:xfrm>
            <a:off x="228600" y="2590800"/>
            <a:ext cx="2743200" cy="457200"/>
          </a:xfrm>
          <a:prstGeom prst="wedgeRoundRectCallout">
            <a:avLst>
              <a:gd name="adj1" fmla="val 65917"/>
              <a:gd name="adj2" fmla="val -175000"/>
              <a:gd name="adj3" fmla="val 16667"/>
            </a:avLst>
          </a:prstGeom>
          <a:solidFill>
            <a:schemeClr val="bg1"/>
          </a:solidFill>
          <a:ln w="9525">
            <a:solidFill>
              <a:srgbClr val="9966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Nguyễn Xuân Ôn</a:t>
            </a:r>
            <a:endParaRPr lang="en-US" altLang="en-US" sz="1800" b="1">
              <a:solidFill>
                <a:srgbClr val="FF3300"/>
              </a:solidFill>
              <a:latin typeface="Times New Roman" panose="02020603050405020304" pitchFamily="18" charset="0"/>
              <a:cs typeface="Times New Roman" panose="02020603050405020304" pitchFamily="18" charset="0"/>
            </a:endParaRPr>
          </a:p>
        </p:txBody>
      </p:sp>
      <p:sp>
        <p:nvSpPr>
          <p:cNvPr id="33804" name="AutoShape 14"/>
          <p:cNvSpPr>
            <a:spLocks noChangeArrowheads="1"/>
          </p:cNvSpPr>
          <p:nvPr/>
        </p:nvSpPr>
        <p:spPr bwMode="auto">
          <a:xfrm>
            <a:off x="228600" y="381000"/>
            <a:ext cx="2514600" cy="457200"/>
          </a:xfrm>
          <a:prstGeom prst="wedgeRoundRectCallout">
            <a:avLst>
              <a:gd name="adj1" fmla="val 62060"/>
              <a:gd name="adj2" fmla="val 73958"/>
              <a:gd name="adj3" fmla="val 16667"/>
            </a:avLst>
          </a:prstGeom>
          <a:solidFill>
            <a:schemeClr val="bg1"/>
          </a:solidFill>
          <a:ln w="9525">
            <a:solidFill>
              <a:srgbClr val="9966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err="1">
                <a:solidFill>
                  <a:srgbClr val="FF3300"/>
                </a:solidFill>
                <a:latin typeface="Times New Roman" panose="02020603050405020304" pitchFamily="18" charset="0"/>
                <a:cs typeface="Times New Roman" panose="02020603050405020304" pitchFamily="18" charset="0"/>
              </a:rPr>
              <a:t>Ngô</a:t>
            </a:r>
            <a:r>
              <a:rPr lang="en-US" altLang="en-US" sz="1800" b="1" dirty="0">
                <a:solidFill>
                  <a:srgbClr val="FF3300"/>
                </a:solidFill>
                <a:latin typeface="Times New Roman" panose="02020603050405020304" pitchFamily="18" charset="0"/>
                <a:cs typeface="Times New Roman" panose="02020603050405020304" pitchFamily="18" charset="0"/>
              </a:rPr>
              <a:t> </a:t>
            </a:r>
            <a:r>
              <a:rPr lang="en-US" altLang="en-US" sz="1800" b="1" dirty="0" err="1">
                <a:solidFill>
                  <a:srgbClr val="FF3300"/>
                </a:solidFill>
                <a:latin typeface="Times New Roman" panose="02020603050405020304" pitchFamily="18" charset="0"/>
                <a:cs typeface="Times New Roman" panose="02020603050405020304" pitchFamily="18" charset="0"/>
              </a:rPr>
              <a:t>Quang</a:t>
            </a:r>
            <a:r>
              <a:rPr lang="en-US" altLang="en-US" sz="1800" b="1" dirty="0">
                <a:solidFill>
                  <a:srgbClr val="FF3300"/>
                </a:solidFill>
                <a:latin typeface="Times New Roman" panose="02020603050405020304" pitchFamily="18" charset="0"/>
                <a:cs typeface="Times New Roman" panose="02020603050405020304" pitchFamily="18" charset="0"/>
              </a:rPr>
              <a:t> </a:t>
            </a:r>
            <a:r>
              <a:rPr lang="en-US" altLang="en-US" sz="1800" b="1" dirty="0" err="1">
                <a:solidFill>
                  <a:srgbClr val="FF3300"/>
                </a:solidFill>
                <a:latin typeface="Times New Roman" panose="02020603050405020304" pitchFamily="18" charset="0"/>
                <a:cs typeface="Times New Roman" panose="02020603050405020304" pitchFamily="18" charset="0"/>
              </a:rPr>
              <a:t>Bích</a:t>
            </a:r>
            <a:endParaRPr lang="en-US" altLang="en-US" sz="1800" b="1" dirty="0">
              <a:solidFill>
                <a:srgbClr val="FF3300"/>
              </a:solidFill>
              <a:latin typeface="Times New Roman" panose="02020603050405020304" pitchFamily="18" charset="0"/>
              <a:cs typeface="Times New Roman" panose="02020603050405020304" pitchFamily="18" charset="0"/>
            </a:endParaRPr>
          </a:p>
        </p:txBody>
      </p:sp>
      <p:sp>
        <p:nvSpPr>
          <p:cNvPr id="33805" name="AutoShape 15"/>
          <p:cNvSpPr>
            <a:spLocks noChangeArrowheads="1"/>
          </p:cNvSpPr>
          <p:nvPr/>
        </p:nvSpPr>
        <p:spPr bwMode="auto">
          <a:xfrm>
            <a:off x="228600" y="1447800"/>
            <a:ext cx="2514600" cy="457200"/>
          </a:xfrm>
          <a:prstGeom prst="wedgeRoundRectCallout">
            <a:avLst>
              <a:gd name="adj1" fmla="val 75440"/>
              <a:gd name="adj2" fmla="val -112847"/>
              <a:gd name="adj3" fmla="val 16667"/>
            </a:avLst>
          </a:prstGeom>
          <a:solidFill>
            <a:schemeClr val="bg1"/>
          </a:solidFill>
          <a:ln w="9525">
            <a:solidFill>
              <a:srgbClr val="9966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Nguyễn Văn Giáp</a:t>
            </a:r>
            <a:endParaRPr lang="en-US" altLang="en-US" sz="1800" b="1">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804"/>
                                        </p:tgtEl>
                                        <p:attrNameLst>
                                          <p:attrName>style.visibility</p:attrName>
                                        </p:attrNameLst>
                                      </p:cBhvr>
                                      <p:to>
                                        <p:strVal val="visible"/>
                                      </p:to>
                                    </p:set>
                                    <p:animEffect transition="in" filter="fade">
                                      <p:cBhvr>
                                        <p:cTn id="7" dur="1000"/>
                                        <p:tgtEl>
                                          <p:spTgt spid="33804"/>
                                        </p:tgtEl>
                                      </p:cBhvr>
                                    </p:animEffect>
                                    <p:anim calcmode="lin" valueType="num">
                                      <p:cBhvr>
                                        <p:cTn id="8" dur="1000" fill="hold"/>
                                        <p:tgtEl>
                                          <p:spTgt spid="33804"/>
                                        </p:tgtEl>
                                        <p:attrNameLst>
                                          <p:attrName>ppt_x</p:attrName>
                                        </p:attrNameLst>
                                      </p:cBhvr>
                                      <p:tavLst>
                                        <p:tav tm="0">
                                          <p:val>
                                            <p:strVal val="#ppt_x"/>
                                          </p:val>
                                        </p:tav>
                                        <p:tav tm="100000">
                                          <p:val>
                                            <p:strVal val="#ppt_x"/>
                                          </p:val>
                                        </p:tav>
                                      </p:tavLst>
                                    </p:anim>
                                    <p:anim calcmode="lin" valueType="num">
                                      <p:cBhvr>
                                        <p:cTn id="9" dur="1000" fill="hold"/>
                                        <p:tgtEl>
                                          <p:spTgt spid="3380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805"/>
                                        </p:tgtEl>
                                        <p:attrNameLst>
                                          <p:attrName>style.visibility</p:attrName>
                                        </p:attrNameLst>
                                      </p:cBhvr>
                                      <p:to>
                                        <p:strVal val="visible"/>
                                      </p:to>
                                    </p:set>
                                    <p:animEffect transition="in" filter="fade">
                                      <p:cBhvr>
                                        <p:cTn id="12" dur="1000"/>
                                        <p:tgtEl>
                                          <p:spTgt spid="33805"/>
                                        </p:tgtEl>
                                      </p:cBhvr>
                                    </p:animEffect>
                                    <p:anim calcmode="lin" valueType="num">
                                      <p:cBhvr>
                                        <p:cTn id="13" dur="1000" fill="hold"/>
                                        <p:tgtEl>
                                          <p:spTgt spid="33805"/>
                                        </p:tgtEl>
                                        <p:attrNameLst>
                                          <p:attrName>ppt_x</p:attrName>
                                        </p:attrNameLst>
                                      </p:cBhvr>
                                      <p:tavLst>
                                        <p:tav tm="0">
                                          <p:val>
                                            <p:strVal val="#ppt_x"/>
                                          </p:val>
                                        </p:tav>
                                        <p:tav tm="100000">
                                          <p:val>
                                            <p:strVal val="#ppt_x"/>
                                          </p:val>
                                        </p:tav>
                                      </p:tavLst>
                                    </p:anim>
                                    <p:anim calcmode="lin" valueType="num">
                                      <p:cBhvr>
                                        <p:cTn id="14" dur="1000" fill="hold"/>
                                        <p:tgtEl>
                                          <p:spTgt spid="3380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801"/>
                                        </p:tgtEl>
                                        <p:attrNameLst>
                                          <p:attrName>style.visibility</p:attrName>
                                        </p:attrNameLst>
                                      </p:cBhvr>
                                      <p:to>
                                        <p:strVal val="visible"/>
                                      </p:to>
                                    </p:set>
                                    <p:animEffect transition="in" filter="fade">
                                      <p:cBhvr>
                                        <p:cTn id="17" dur="1000"/>
                                        <p:tgtEl>
                                          <p:spTgt spid="33801"/>
                                        </p:tgtEl>
                                      </p:cBhvr>
                                    </p:animEffect>
                                    <p:anim calcmode="lin" valueType="num">
                                      <p:cBhvr>
                                        <p:cTn id="18" dur="1000" fill="hold"/>
                                        <p:tgtEl>
                                          <p:spTgt spid="33801"/>
                                        </p:tgtEl>
                                        <p:attrNameLst>
                                          <p:attrName>ppt_x</p:attrName>
                                        </p:attrNameLst>
                                      </p:cBhvr>
                                      <p:tavLst>
                                        <p:tav tm="0">
                                          <p:val>
                                            <p:strVal val="#ppt_x"/>
                                          </p:val>
                                        </p:tav>
                                        <p:tav tm="100000">
                                          <p:val>
                                            <p:strVal val="#ppt_x"/>
                                          </p:val>
                                        </p:tav>
                                      </p:tavLst>
                                    </p:anim>
                                    <p:anim calcmode="lin" valueType="num">
                                      <p:cBhvr>
                                        <p:cTn id="19" dur="1000" fill="hold"/>
                                        <p:tgtEl>
                                          <p:spTgt spid="3380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800"/>
                                        </p:tgtEl>
                                        <p:attrNameLst>
                                          <p:attrName>style.visibility</p:attrName>
                                        </p:attrNameLst>
                                      </p:cBhvr>
                                      <p:to>
                                        <p:strVal val="visible"/>
                                      </p:to>
                                    </p:set>
                                    <p:animEffect transition="in" filter="fade">
                                      <p:cBhvr>
                                        <p:cTn id="22" dur="1000"/>
                                        <p:tgtEl>
                                          <p:spTgt spid="33800"/>
                                        </p:tgtEl>
                                      </p:cBhvr>
                                    </p:animEffect>
                                    <p:anim calcmode="lin" valueType="num">
                                      <p:cBhvr>
                                        <p:cTn id="23" dur="1000" fill="hold"/>
                                        <p:tgtEl>
                                          <p:spTgt spid="33800"/>
                                        </p:tgtEl>
                                        <p:attrNameLst>
                                          <p:attrName>ppt_x</p:attrName>
                                        </p:attrNameLst>
                                      </p:cBhvr>
                                      <p:tavLst>
                                        <p:tav tm="0">
                                          <p:val>
                                            <p:strVal val="#ppt_x"/>
                                          </p:val>
                                        </p:tav>
                                        <p:tav tm="100000">
                                          <p:val>
                                            <p:strVal val="#ppt_x"/>
                                          </p:val>
                                        </p:tav>
                                      </p:tavLst>
                                    </p:anim>
                                    <p:anim calcmode="lin" valueType="num">
                                      <p:cBhvr>
                                        <p:cTn id="24" dur="1000" fill="hold"/>
                                        <p:tgtEl>
                                          <p:spTgt spid="3380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799"/>
                                        </p:tgtEl>
                                        <p:attrNameLst>
                                          <p:attrName>style.visibility</p:attrName>
                                        </p:attrNameLst>
                                      </p:cBhvr>
                                      <p:to>
                                        <p:strVal val="visible"/>
                                      </p:to>
                                    </p:set>
                                    <p:animEffect transition="in" filter="fade">
                                      <p:cBhvr>
                                        <p:cTn id="27" dur="1000"/>
                                        <p:tgtEl>
                                          <p:spTgt spid="33799"/>
                                        </p:tgtEl>
                                      </p:cBhvr>
                                    </p:animEffect>
                                    <p:anim calcmode="lin" valueType="num">
                                      <p:cBhvr>
                                        <p:cTn id="28" dur="1000" fill="hold"/>
                                        <p:tgtEl>
                                          <p:spTgt spid="33799"/>
                                        </p:tgtEl>
                                        <p:attrNameLst>
                                          <p:attrName>ppt_x</p:attrName>
                                        </p:attrNameLst>
                                      </p:cBhvr>
                                      <p:tavLst>
                                        <p:tav tm="0">
                                          <p:val>
                                            <p:strVal val="#ppt_x"/>
                                          </p:val>
                                        </p:tav>
                                        <p:tav tm="100000">
                                          <p:val>
                                            <p:strVal val="#ppt_x"/>
                                          </p:val>
                                        </p:tav>
                                      </p:tavLst>
                                    </p:anim>
                                    <p:anim calcmode="lin" valueType="num">
                                      <p:cBhvr>
                                        <p:cTn id="29" dur="1000" fill="hold"/>
                                        <p:tgtEl>
                                          <p:spTgt spid="3379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3803"/>
                                        </p:tgtEl>
                                        <p:attrNameLst>
                                          <p:attrName>style.visibility</p:attrName>
                                        </p:attrNameLst>
                                      </p:cBhvr>
                                      <p:to>
                                        <p:strVal val="visible"/>
                                      </p:to>
                                    </p:set>
                                    <p:animEffect transition="in" filter="fade">
                                      <p:cBhvr>
                                        <p:cTn id="32" dur="1000"/>
                                        <p:tgtEl>
                                          <p:spTgt spid="33803"/>
                                        </p:tgtEl>
                                      </p:cBhvr>
                                    </p:animEffect>
                                    <p:anim calcmode="lin" valueType="num">
                                      <p:cBhvr>
                                        <p:cTn id="33" dur="1000" fill="hold"/>
                                        <p:tgtEl>
                                          <p:spTgt spid="33803"/>
                                        </p:tgtEl>
                                        <p:attrNameLst>
                                          <p:attrName>ppt_x</p:attrName>
                                        </p:attrNameLst>
                                      </p:cBhvr>
                                      <p:tavLst>
                                        <p:tav tm="0">
                                          <p:val>
                                            <p:strVal val="#ppt_x"/>
                                          </p:val>
                                        </p:tav>
                                        <p:tav tm="100000">
                                          <p:val>
                                            <p:strVal val="#ppt_x"/>
                                          </p:val>
                                        </p:tav>
                                      </p:tavLst>
                                    </p:anim>
                                    <p:anim calcmode="lin" valueType="num">
                                      <p:cBhvr>
                                        <p:cTn id="34" dur="1000" fill="hold"/>
                                        <p:tgtEl>
                                          <p:spTgt spid="3380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802"/>
                                        </p:tgtEl>
                                        <p:attrNameLst>
                                          <p:attrName>style.visibility</p:attrName>
                                        </p:attrNameLst>
                                      </p:cBhvr>
                                      <p:to>
                                        <p:strVal val="visible"/>
                                      </p:to>
                                    </p:set>
                                    <p:animEffect transition="in" filter="fade">
                                      <p:cBhvr>
                                        <p:cTn id="37" dur="1000"/>
                                        <p:tgtEl>
                                          <p:spTgt spid="33802"/>
                                        </p:tgtEl>
                                      </p:cBhvr>
                                    </p:animEffect>
                                    <p:anim calcmode="lin" valueType="num">
                                      <p:cBhvr>
                                        <p:cTn id="38" dur="1000" fill="hold"/>
                                        <p:tgtEl>
                                          <p:spTgt spid="33802"/>
                                        </p:tgtEl>
                                        <p:attrNameLst>
                                          <p:attrName>ppt_x</p:attrName>
                                        </p:attrNameLst>
                                      </p:cBhvr>
                                      <p:tavLst>
                                        <p:tav tm="0">
                                          <p:val>
                                            <p:strVal val="#ppt_x"/>
                                          </p:val>
                                        </p:tav>
                                        <p:tav tm="100000">
                                          <p:val>
                                            <p:strVal val="#ppt_x"/>
                                          </p:val>
                                        </p:tav>
                                      </p:tavLst>
                                    </p:anim>
                                    <p:anim calcmode="lin" valueType="num">
                                      <p:cBhvr>
                                        <p:cTn id="39" dur="1000" fill="hold"/>
                                        <p:tgtEl>
                                          <p:spTgt spid="3380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3798"/>
                                        </p:tgtEl>
                                        <p:attrNameLst>
                                          <p:attrName>style.visibility</p:attrName>
                                        </p:attrNameLst>
                                      </p:cBhvr>
                                      <p:to>
                                        <p:strVal val="visible"/>
                                      </p:to>
                                    </p:set>
                                    <p:animEffect transition="in" filter="fade">
                                      <p:cBhvr>
                                        <p:cTn id="42" dur="1000"/>
                                        <p:tgtEl>
                                          <p:spTgt spid="33798"/>
                                        </p:tgtEl>
                                      </p:cBhvr>
                                    </p:animEffect>
                                    <p:anim calcmode="lin" valueType="num">
                                      <p:cBhvr>
                                        <p:cTn id="43" dur="1000" fill="hold"/>
                                        <p:tgtEl>
                                          <p:spTgt spid="33798"/>
                                        </p:tgtEl>
                                        <p:attrNameLst>
                                          <p:attrName>ppt_x</p:attrName>
                                        </p:attrNameLst>
                                      </p:cBhvr>
                                      <p:tavLst>
                                        <p:tav tm="0">
                                          <p:val>
                                            <p:strVal val="#ppt_x"/>
                                          </p:val>
                                        </p:tav>
                                        <p:tav tm="100000">
                                          <p:val>
                                            <p:strVal val="#ppt_x"/>
                                          </p:val>
                                        </p:tav>
                                      </p:tavLst>
                                    </p:anim>
                                    <p:anim calcmode="lin" valueType="num">
                                      <p:cBhvr>
                                        <p:cTn id="44" dur="1000" fill="hold"/>
                                        <p:tgtEl>
                                          <p:spTgt spid="3379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3795"/>
                                        </p:tgtEl>
                                        <p:attrNameLst>
                                          <p:attrName>style.visibility</p:attrName>
                                        </p:attrNameLst>
                                      </p:cBhvr>
                                      <p:to>
                                        <p:strVal val="visible"/>
                                      </p:to>
                                    </p:set>
                                    <p:animEffect transition="in" filter="fade">
                                      <p:cBhvr>
                                        <p:cTn id="47" dur="1000"/>
                                        <p:tgtEl>
                                          <p:spTgt spid="33795"/>
                                        </p:tgtEl>
                                      </p:cBhvr>
                                    </p:animEffect>
                                    <p:anim calcmode="lin" valueType="num">
                                      <p:cBhvr>
                                        <p:cTn id="48" dur="1000" fill="hold"/>
                                        <p:tgtEl>
                                          <p:spTgt spid="33795"/>
                                        </p:tgtEl>
                                        <p:attrNameLst>
                                          <p:attrName>ppt_x</p:attrName>
                                        </p:attrNameLst>
                                      </p:cBhvr>
                                      <p:tavLst>
                                        <p:tav tm="0">
                                          <p:val>
                                            <p:strVal val="#ppt_x"/>
                                          </p:val>
                                        </p:tav>
                                        <p:tav tm="100000">
                                          <p:val>
                                            <p:strVal val="#ppt_x"/>
                                          </p:val>
                                        </p:tav>
                                      </p:tavLst>
                                    </p:anim>
                                    <p:anim calcmode="lin" valueType="num">
                                      <p:cBhvr>
                                        <p:cTn id="49" dur="1000" fill="hold"/>
                                        <p:tgtEl>
                                          <p:spTgt spid="3379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3796"/>
                                        </p:tgtEl>
                                        <p:attrNameLst>
                                          <p:attrName>style.visibility</p:attrName>
                                        </p:attrNameLst>
                                      </p:cBhvr>
                                      <p:to>
                                        <p:strVal val="visible"/>
                                      </p:to>
                                    </p:set>
                                    <p:animEffect transition="in" filter="fade">
                                      <p:cBhvr>
                                        <p:cTn id="52" dur="1000"/>
                                        <p:tgtEl>
                                          <p:spTgt spid="33796"/>
                                        </p:tgtEl>
                                      </p:cBhvr>
                                    </p:animEffect>
                                    <p:anim calcmode="lin" valueType="num">
                                      <p:cBhvr>
                                        <p:cTn id="53" dur="1000" fill="hold"/>
                                        <p:tgtEl>
                                          <p:spTgt spid="33796"/>
                                        </p:tgtEl>
                                        <p:attrNameLst>
                                          <p:attrName>ppt_x</p:attrName>
                                        </p:attrNameLst>
                                      </p:cBhvr>
                                      <p:tavLst>
                                        <p:tav tm="0">
                                          <p:val>
                                            <p:strVal val="#ppt_x"/>
                                          </p:val>
                                        </p:tav>
                                        <p:tav tm="100000">
                                          <p:val>
                                            <p:strVal val="#ppt_x"/>
                                          </p:val>
                                        </p:tav>
                                      </p:tavLst>
                                    </p:anim>
                                    <p:anim calcmode="lin" valueType="num">
                                      <p:cBhvr>
                                        <p:cTn id="54" dur="1000" fill="hold"/>
                                        <p:tgtEl>
                                          <p:spTgt spid="3379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3797"/>
                                        </p:tgtEl>
                                        <p:attrNameLst>
                                          <p:attrName>style.visibility</p:attrName>
                                        </p:attrNameLst>
                                      </p:cBhvr>
                                      <p:to>
                                        <p:strVal val="visible"/>
                                      </p:to>
                                    </p:set>
                                    <p:animEffect transition="in" filter="fade">
                                      <p:cBhvr>
                                        <p:cTn id="57" dur="1000"/>
                                        <p:tgtEl>
                                          <p:spTgt spid="33797"/>
                                        </p:tgtEl>
                                      </p:cBhvr>
                                    </p:animEffect>
                                    <p:anim calcmode="lin" valueType="num">
                                      <p:cBhvr>
                                        <p:cTn id="58" dur="1000" fill="hold"/>
                                        <p:tgtEl>
                                          <p:spTgt spid="33797"/>
                                        </p:tgtEl>
                                        <p:attrNameLst>
                                          <p:attrName>ppt_x</p:attrName>
                                        </p:attrNameLst>
                                      </p:cBhvr>
                                      <p:tavLst>
                                        <p:tav tm="0">
                                          <p:val>
                                            <p:strVal val="#ppt_x"/>
                                          </p:val>
                                        </p:tav>
                                        <p:tav tm="100000">
                                          <p:val>
                                            <p:strVal val="#ppt_x"/>
                                          </p:val>
                                        </p:tav>
                                      </p:tavLst>
                                    </p:anim>
                                    <p:anim calcmode="lin" valueType="num">
                                      <p:cBhvr>
                                        <p:cTn id="5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animBg="1"/>
      <p:bldP spid="33797" grpId="0" animBg="1"/>
      <p:bldP spid="33798" grpId="0" animBg="1"/>
      <p:bldP spid="33799" grpId="0" animBg="1"/>
      <p:bldP spid="33800" grpId="0" animBg="1"/>
      <p:bldP spid="33801" grpId="0" animBg="1"/>
      <p:bldP spid="33802" grpId="0" animBg="1"/>
      <p:bldP spid="33803" grpId="0" animBg="1"/>
      <p:bldP spid="33804" grpId="0" animBg="1"/>
      <p:bldP spid="3380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ChangeAspect="1" noChangeArrowheads="1"/>
          </p:cNvPicPr>
          <p:nvPr/>
        </p:nvPicPr>
        <p:blipFill>
          <a:blip r:embed="rId1">
            <a:extLst>
              <a:ext uri="{28A0092B-C50C-407E-A947-70E740481C1C}">
                <a14:useLocalDpi xmlns:a14="http://schemas.microsoft.com/office/drawing/2010/main" val="0"/>
              </a:ext>
            </a:extLst>
          </a:blip>
          <a:srcRect l="3488" t="104" b="4227"/>
          <a:stretch>
            <a:fillRect/>
          </a:stretch>
        </p:blipFill>
        <p:spPr bwMode="auto">
          <a:xfrm>
            <a:off x="3513117" y="21524"/>
            <a:ext cx="59436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5"/>
          <p:cNvSpPr txBox="1">
            <a:spLocks noChangeArrowheads="1"/>
          </p:cNvSpPr>
          <p:nvPr/>
        </p:nvSpPr>
        <p:spPr bwMode="auto">
          <a:xfrm>
            <a:off x="533400" y="5696258"/>
            <a:ext cx="8610600" cy="523220"/>
          </a:xfrm>
          <a:prstGeom prst="rect">
            <a:avLst/>
          </a:prstGeom>
          <a:solidFill>
            <a:srgbClr val="FFFF66"/>
          </a:solidFill>
          <a:ln w="9525">
            <a:solidFill>
              <a:srgbClr val="CC00CC"/>
            </a:solidFill>
            <a:miter lim="800000"/>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dirty="0" err="1">
                <a:solidFill>
                  <a:srgbClr val="000099"/>
                </a:solidFill>
                <a:latin typeface="Times New Roman" panose="02020603050405020304" pitchFamily="18" charset="0"/>
                <a:cs typeface="Times New Roman" panose="02020603050405020304" pitchFamily="18" charset="0"/>
              </a:rPr>
              <a:t>Cuộc</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rút</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khỏi</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kinh</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thành</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Huế</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cuả</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phái</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chủ</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chiến</a:t>
            </a:r>
            <a:endParaRPr lang="en-US" sz="2800" b="1" dirty="0">
              <a:solidFill>
                <a:srgbClr val="000099"/>
              </a:solidFill>
              <a:latin typeface="Times New Roman" panose="02020603050405020304" pitchFamily="18" charset="0"/>
              <a:cs typeface="Times New Roman" panose="02020603050405020304" pitchFamily="18" charset="0"/>
            </a:endParaRPr>
          </a:p>
        </p:txBody>
      </p:sp>
      <p:sp>
        <p:nvSpPr>
          <p:cNvPr id="73732" name="Rectangle 8"/>
          <p:cNvSpPr>
            <a:spLocks noChangeArrowheads="1"/>
          </p:cNvSpPr>
          <p:nvPr/>
        </p:nvSpPr>
        <p:spPr bwMode="auto">
          <a:xfrm>
            <a:off x="0" y="609600"/>
            <a:ext cx="3505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2000" dirty="0">
                <a:solidFill>
                  <a:schemeClr val="tx2"/>
                </a:solidFill>
                <a:latin typeface="Times New Roman" panose="02020603050405020304" pitchFamily="18" charset="0"/>
                <a:cs typeface="Times New Roman" panose="02020603050405020304" pitchFamily="18" charset="0"/>
              </a:rPr>
              <a:t>Ở </a:t>
            </a:r>
            <a:r>
              <a:rPr lang="en-US" sz="2000" dirty="0" err="1">
                <a:solidFill>
                  <a:schemeClr val="tx2"/>
                </a:solidFill>
                <a:latin typeface="Times New Roman" panose="02020603050405020304" pitchFamily="18" charset="0"/>
                <a:cs typeface="Times New Roman" panose="02020603050405020304" pitchFamily="18" charset="0"/>
              </a:rPr>
              <a:t>Tân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Sở</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Quảng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Trị</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địa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bàn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chật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hẹp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Tôn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thất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Thuyết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đưa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vua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Hàm</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Nghi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ra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căn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cứ</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Phú</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Gia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Hương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khê</a:t>
            </a:r>
            <a:r>
              <a:rPr lang="en-US" sz="2000" dirty="0">
                <a:solidFill>
                  <a:schemeClr val="tx2"/>
                </a:solidFill>
                <a:latin typeface="Times New Roman" panose="02020603050405020304" pitchFamily="18" charset="0"/>
                <a:cs typeface="Times New Roman" panose="02020603050405020304" pitchFamily="18" charset="0"/>
              </a:rPr>
              <a:t> – </a:t>
            </a:r>
            <a:r>
              <a:rPr lang="en-US" sz="2000" dirty="0" err="1">
                <a:solidFill>
                  <a:schemeClr val="tx2"/>
                </a:solidFill>
                <a:latin typeface="Times New Roman" panose="02020603050405020304" pitchFamily="18" charset="0"/>
                <a:cs typeface="Times New Roman" panose="02020603050405020304" pitchFamily="18" charset="0"/>
              </a:rPr>
              <a:t>Hà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Tĩnh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để</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mở</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rộng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địa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bàn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hoạt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động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Trên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đường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nhà</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vua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đã</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nhận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được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sự</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giúp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đỡ</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nhiệt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tình</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của</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đồng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bào</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các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dân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tộc</a:t>
            </a:r>
            <a:r>
              <a:rPr lang="en-US" sz="2000" dirty="0">
                <a:solidFill>
                  <a:schemeClr val="tx2"/>
                </a:solidFill>
                <a:latin typeface="Times New Roman" panose="02020603050405020304" pitchFamily="18" charset="0"/>
                <a:cs typeface="Times New Roman" panose="02020603050405020304" pitchFamily="18" charset="0"/>
              </a:rPr>
              <a:t> ở </a:t>
            </a:r>
            <a:r>
              <a:rPr lang="en-US" sz="2000" dirty="0" err="1">
                <a:solidFill>
                  <a:schemeClr val="tx2"/>
                </a:solidFill>
                <a:latin typeface="Times New Roman" panose="02020603050405020304" pitchFamily="18" charset="0"/>
                <a:cs typeface="Times New Roman" panose="02020603050405020304" pitchFamily="18" charset="0"/>
              </a:rPr>
              <a:t>vùng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biên</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giới</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Việt</a:t>
            </a:r>
            <a:r>
              <a:rPr lang="en-US" sz="2000" dirty="0">
                <a:solidFill>
                  <a:schemeClr val="tx2"/>
                </a:solidFill>
                <a:latin typeface="Times New Roman" panose="02020603050405020304" pitchFamily="18" charset="0"/>
                <a:cs typeface="Times New Roman" panose="02020603050405020304" pitchFamily="18" charset="0"/>
              </a:rPr>
              <a:t> – </a:t>
            </a:r>
            <a:r>
              <a:rPr lang="en-US" sz="2000" dirty="0" err="1">
                <a:solidFill>
                  <a:schemeClr val="tx2"/>
                </a:solidFill>
                <a:latin typeface="Times New Roman" panose="02020603050405020304" pitchFamily="18" charset="0"/>
                <a:cs typeface="Times New Roman" panose="02020603050405020304" pitchFamily="18" charset="0"/>
              </a:rPr>
              <a:t>Lào</a:t>
            </a:r>
            <a:r>
              <a:rPr lang="en-US" sz="2000" dirty="0" smtClean="0">
                <a:solidFill>
                  <a:schemeClr val="tx2"/>
                </a:solidFill>
                <a:latin typeface="Times New Roman" panose="02020603050405020304" pitchFamily="18" charset="0"/>
                <a:cs typeface="Times New Roman" panose="02020603050405020304" pitchFamily="18" charset="0"/>
              </a:rPr>
              <a:t>. 1886 </a:t>
            </a:r>
            <a:r>
              <a:rPr lang="en-US" sz="2000" dirty="0" err="1" smtClean="0">
                <a:solidFill>
                  <a:schemeClr val="tx2"/>
                </a:solidFill>
                <a:latin typeface="Times New Roman" panose="02020603050405020304" pitchFamily="18" charset="0"/>
                <a:cs typeface="Times New Roman" panose="02020603050405020304" pitchFamily="18" charset="0"/>
              </a:rPr>
              <a:t>Tôn</a:t>
            </a:r>
            <a:r>
              <a:rPr lang="en-US" sz="2000" dirty="0" smtClean="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Thất</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Thuyết</a:t>
            </a:r>
            <a:r>
              <a:rPr lang="en-US" sz="2000" dirty="0">
                <a:solidFill>
                  <a:schemeClr val="tx2"/>
                </a:solidFill>
                <a:latin typeface="Times New Roman" panose="02020603050405020304" pitchFamily="18" charset="0"/>
                <a:cs typeface="Times New Roman" panose="02020603050405020304" pitchFamily="18" charset="0"/>
              </a:rPr>
              <a:t> sang </a:t>
            </a:r>
            <a:r>
              <a:rPr lang="en-US" sz="2000" dirty="0" err="1">
                <a:solidFill>
                  <a:schemeClr val="tx2"/>
                </a:solidFill>
                <a:latin typeface="Times New Roman" panose="02020603050405020304" pitchFamily="18" charset="0"/>
                <a:cs typeface="Times New Roman" panose="02020603050405020304" pitchFamily="18" charset="0"/>
              </a:rPr>
              <a:t>Trung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Quốc</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cầu</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err="1">
                <a:solidFill>
                  <a:schemeClr val="tx2"/>
                </a:solidFill>
                <a:latin typeface="Times New Roman" panose="02020603050405020304" pitchFamily="18" charset="0"/>
                <a:cs typeface="Times New Roman" panose="02020603050405020304" pitchFamily="18" charset="0"/>
              </a:rPr>
              <a:t>viện</a:t>
            </a:r>
            <a:r>
              <a:rPr lang="en-US" sz="2000" dirty="0">
                <a:solidFill>
                  <a:schemeClr val="tx2"/>
                </a:solidFill>
                <a:latin typeface="Times New Roman" panose="02020603050405020304" pitchFamily="18" charset="0"/>
                <a:cs typeface="Times New Roman" panose="02020603050405020304" pitchFamily="18" charset="0"/>
              </a:rPr>
              <a:t>. </a:t>
            </a:r>
            <a:endParaRPr lang="en-US" sz="20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14478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0000CC"/>
                </a:solidFill>
                <a:latin typeface="Times New Roman" panose="02020603050405020304" pitchFamily="18" charset="0"/>
                <a:cs typeface="Times New Roman" panose="02020603050405020304" pitchFamily="18" charset="0"/>
              </a:rPr>
              <a:t>? Khi Tôn Thất thuyết sang Trung Quốc thì tình hình vua Hàm Nghi như thế nào?</a:t>
            </a:r>
            <a:endParaRPr lang="en-US" sz="2800"/>
          </a:p>
        </p:txBody>
      </p:sp>
      <p:sp>
        <p:nvSpPr>
          <p:cNvPr id="4" name="TextBox 3"/>
          <p:cNvSpPr txBox="1">
            <a:spLocks noChangeArrowheads="1"/>
          </p:cNvSpPr>
          <p:nvPr/>
        </p:nvSpPr>
        <p:spPr bwMode="auto">
          <a:xfrm>
            <a:off x="0" y="28956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Tháng</a:t>
            </a:r>
            <a:r>
              <a:rPr lang="en-US" sz="2800" dirty="0">
                <a:solidFill>
                  <a:srgbClr val="0000CC"/>
                </a:solidFill>
                <a:latin typeface="Times New Roman" panose="02020603050405020304" pitchFamily="18" charset="0"/>
                <a:cs typeface="Times New Roman" panose="02020603050405020304" pitchFamily="18" charset="0"/>
              </a:rPr>
              <a:t> 11/1888 </a:t>
            </a:r>
            <a:r>
              <a:rPr lang="en-US" sz="2800" dirty="0" err="1">
                <a:solidFill>
                  <a:srgbClr val="0000CC"/>
                </a:solidFill>
                <a:latin typeface="Times New Roman" panose="02020603050405020304" pitchFamily="18" charset="0"/>
                <a:cs typeface="Times New Roman" panose="02020603050405020304" pitchFamily="18" charset="0"/>
              </a:rPr>
              <a:t>nhờ</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tay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sai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dẫn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quân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Pháp</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được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nơi</a:t>
            </a:r>
            <a:r>
              <a:rPr lang="en-US" sz="2800" dirty="0">
                <a:solidFill>
                  <a:srgbClr val="0000CC"/>
                </a:solidFill>
                <a:latin typeface="Times New Roman" panose="02020603050405020304" pitchFamily="18" charset="0"/>
                <a:cs typeface="Times New Roman" panose="02020603050405020304" pitchFamily="18" charset="0"/>
              </a:rPr>
              <a:t> ở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bắt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Nghi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đày</a:t>
            </a:r>
            <a:r>
              <a:rPr lang="en-US" sz="2800" dirty="0">
                <a:solidFill>
                  <a:srgbClr val="0000CC"/>
                </a:solidFill>
                <a:latin typeface="Times New Roman" panose="02020603050405020304" pitchFamily="18" charset="0"/>
                <a:cs typeface="Times New Roman" panose="02020603050405020304" pitchFamily="18" charset="0"/>
              </a:rPr>
              <a:t> sang An-</a:t>
            </a:r>
            <a:r>
              <a:rPr lang="en-US" sz="2800" dirty="0" err="1">
                <a:solidFill>
                  <a:srgbClr val="0000CC"/>
                </a:solidFill>
                <a:latin typeface="Times New Roman" panose="02020603050405020304" pitchFamily="18" charset="0"/>
                <a:cs typeface="Times New Roman" panose="02020603050405020304" pitchFamily="18" charset="0"/>
              </a:rPr>
              <a:t>giê</a:t>
            </a:r>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ri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lúc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mới</a:t>
            </a:r>
            <a:r>
              <a:rPr lang="en-US" sz="2800" dirty="0">
                <a:solidFill>
                  <a:srgbClr val="0000CC"/>
                </a:solidFill>
                <a:latin typeface="Times New Roman" panose="02020603050405020304" pitchFamily="18" charset="0"/>
                <a:cs typeface="Times New Roman" panose="02020603050405020304" pitchFamily="18" charset="0"/>
              </a:rPr>
              <a:t> 17 </a:t>
            </a:r>
            <a:r>
              <a:rPr lang="en-US" sz="2800" dirty="0" err="1">
                <a:solidFill>
                  <a:srgbClr val="0000CC"/>
                </a:solidFill>
                <a:latin typeface="Times New Roman" panose="02020603050405020304" pitchFamily="18" charset="0"/>
                <a:cs typeface="Times New Roman" panose="02020603050405020304" pitchFamily="18" charset="0"/>
              </a:rPr>
              <a:t>tuổi</a:t>
            </a:r>
            <a:r>
              <a:rPr lang="en-US" sz="2800" dirty="0">
                <a:solidFill>
                  <a:srgbClr val="0000CC"/>
                </a:solidFill>
                <a:latin typeface="Times New Roman" panose="02020603050405020304" pitchFamily="18" charset="0"/>
                <a:cs typeface="Times New Roman" panose="02020603050405020304" pitchFamily="18" charset="0"/>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1">
            <a:lum bright="-12000" contrast="6000"/>
            <a:extLst>
              <a:ext uri="{28A0092B-C50C-407E-A947-70E740481C1C}">
                <a14:useLocalDpi xmlns:a14="http://schemas.microsoft.com/office/drawing/2010/main" val="0"/>
              </a:ext>
            </a:extLst>
          </a:blip>
          <a:srcRect/>
          <a:stretch>
            <a:fillRect/>
          </a:stretch>
        </p:blipFill>
        <p:spPr bwMode="auto">
          <a:xfrm>
            <a:off x="2971800" y="0"/>
            <a:ext cx="3886200" cy="3505200"/>
          </a:xfrm>
          <a:prstGeom prst="rect">
            <a:avLst/>
          </a:prstGeom>
          <a:noFill/>
          <a:ln w="76200" cmpd="tri">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75779" name="Text Box 7"/>
          <p:cNvSpPr txBox="1">
            <a:spLocks noChangeArrowheads="1"/>
          </p:cNvSpPr>
          <p:nvPr/>
        </p:nvSpPr>
        <p:spPr bwMode="auto">
          <a:xfrm>
            <a:off x="0" y="3533775"/>
            <a:ext cx="9144000" cy="2492990"/>
          </a:xfrm>
          <a:prstGeom prst="rect">
            <a:avLst/>
          </a:prstGeom>
          <a:solidFill>
            <a:srgbClr val="FFFF79"/>
          </a:solidFill>
          <a:ln w="9525">
            <a:solidFill>
              <a:srgbClr val="990033"/>
            </a:solid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400" b="1" dirty="0" err="1">
                <a:solidFill>
                  <a:srgbClr val="000099"/>
                </a:solidFill>
                <a:latin typeface="Times New Roman" panose="02020603050405020304" pitchFamily="18" charset="0"/>
                <a:cs typeface="Times New Roman" panose="02020603050405020304" pitchFamily="18" charset="0"/>
              </a:rPr>
              <a:t>Chân</a:t>
            </a:r>
            <a:r>
              <a:rPr lang="en-US" sz="2400" b="1" dirty="0">
                <a:solidFill>
                  <a:srgbClr val="000099"/>
                </a:solidFill>
                <a:latin typeface="Times New Roman" panose="02020603050405020304" pitchFamily="18" charset="0"/>
                <a:cs typeface="Times New Roman" panose="02020603050405020304" pitchFamily="18" charset="0"/>
              </a:rPr>
              <a:t> dung </a:t>
            </a:r>
            <a:r>
              <a:rPr lang="en-US" sz="2400" b="1" dirty="0" err="1">
                <a:solidFill>
                  <a:srgbClr val="000099"/>
                </a:solidFill>
                <a:latin typeface="Times New Roman" panose="02020603050405020304" pitchFamily="18" charset="0"/>
                <a:cs typeface="Times New Roman" panose="02020603050405020304" pitchFamily="18" charset="0"/>
              </a:rPr>
              <a:t>vua</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Hàm</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Nghi</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khi</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bị</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đưa</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đi</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đày</a:t>
            </a:r>
            <a:r>
              <a:rPr lang="en-US" sz="2400" b="1" dirty="0">
                <a:solidFill>
                  <a:srgbClr val="000099"/>
                </a:solidFill>
                <a:latin typeface="Times New Roman" panose="02020603050405020304" pitchFamily="18" charset="0"/>
                <a:cs typeface="Times New Roman" panose="02020603050405020304" pitchFamily="18" charset="0"/>
              </a:rPr>
              <a:t>.</a:t>
            </a:r>
            <a:endParaRPr lang="en-US" sz="2400" b="1" dirty="0">
              <a:solidFill>
                <a:srgbClr val="000099"/>
              </a:solidFill>
              <a:latin typeface="Times New Roman" panose="02020603050405020304" pitchFamily="18" charset="0"/>
              <a:cs typeface="Times New Roman" panose="02020603050405020304" pitchFamily="18" charset="0"/>
            </a:endParaRPr>
          </a:p>
          <a:p>
            <a:pPr algn="just" eaLnBrk="1" hangingPunct="1">
              <a:spcBef>
                <a:spcPct val="50000"/>
              </a:spcBef>
            </a:pPr>
            <a:r>
              <a:rPr lang="en-US" sz="2400" b="1" dirty="0" err="1">
                <a:solidFill>
                  <a:srgbClr val="000099"/>
                </a:solidFill>
                <a:latin typeface="Times New Roman" panose="02020603050405020304" pitchFamily="18" charset="0"/>
                <a:cs typeface="Times New Roman" panose="02020603050405020304" pitchFamily="18" charset="0"/>
              </a:rPr>
              <a:t>Hàm</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Nghi</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trang</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phục</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rất</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giản</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dị</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đầu</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quấn</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khăn</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đen</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mặc</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áo</a:t>
            </a:r>
            <a:r>
              <a:rPr lang="en-US" sz="2400" b="1" dirty="0">
                <a:solidFill>
                  <a:srgbClr val="000099"/>
                </a:solidFill>
                <a:latin typeface="Times New Roman" panose="02020603050405020304" pitchFamily="18" charset="0"/>
                <a:cs typeface="Times New Roman" panose="02020603050405020304" pitchFamily="18" charset="0"/>
              </a:rPr>
              <a:t> the </a:t>
            </a:r>
            <a:r>
              <a:rPr lang="en-US" sz="2400" b="1" dirty="0" err="1">
                <a:solidFill>
                  <a:srgbClr val="000099"/>
                </a:solidFill>
                <a:latin typeface="Times New Roman" panose="02020603050405020304" pitchFamily="18" charset="0"/>
                <a:cs typeface="Times New Roman" panose="02020603050405020304" pitchFamily="18" charset="0"/>
              </a:rPr>
              <a:t>như</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dân</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là</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người</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cương</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nghị</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khẳng</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khái</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thông</a:t>
            </a:r>
            <a:r>
              <a:rPr lang="en-US" sz="2400" b="1" dirty="0">
                <a:solidFill>
                  <a:srgbClr val="000099"/>
                </a:solidFill>
                <a:latin typeface="Times New Roman" panose="02020603050405020304" pitchFamily="18" charset="0"/>
                <a:cs typeface="Times New Roman" panose="02020603050405020304" pitchFamily="18" charset="0"/>
              </a:rPr>
              <a:t> minh, </a:t>
            </a:r>
            <a:r>
              <a:rPr lang="en-US" sz="2400" b="1" dirty="0" err="1">
                <a:solidFill>
                  <a:srgbClr val="000099"/>
                </a:solidFill>
                <a:latin typeface="Times New Roman" panose="02020603050405020304" pitchFamily="18" charset="0"/>
                <a:cs typeface="Times New Roman" panose="02020603050405020304" pitchFamily="18" charset="0"/>
              </a:rPr>
              <a:t>quả</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cảm</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Thực</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dân</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Pháp</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nhờ</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tay</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sai</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dẫn</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đường</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đến</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ngày</a:t>
            </a:r>
            <a:r>
              <a:rPr lang="en-US" sz="2400" b="1" dirty="0">
                <a:solidFill>
                  <a:srgbClr val="000099"/>
                </a:solidFill>
                <a:latin typeface="Times New Roman" panose="02020603050405020304" pitchFamily="18" charset="0"/>
                <a:cs typeface="Times New Roman" panose="02020603050405020304" pitchFamily="18" charset="0"/>
              </a:rPr>
              <a:t> 14-11-1888 </a:t>
            </a:r>
            <a:r>
              <a:rPr lang="en-US" sz="2400" b="1" dirty="0" err="1">
                <a:solidFill>
                  <a:srgbClr val="000099"/>
                </a:solidFill>
                <a:latin typeface="Times New Roman" panose="02020603050405020304" pitchFamily="18" charset="0"/>
                <a:cs typeface="Times New Roman" panose="02020603050405020304" pitchFamily="18" charset="0"/>
              </a:rPr>
              <a:t>chúng</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bắt</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được</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ông</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Pháp</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tìm</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moị</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cách</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mua</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chuộc</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nhưng</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không</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được</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Cuối</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cùng</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Pháp</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đày</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Nghi</a:t>
            </a:r>
            <a:r>
              <a:rPr lang="en-US" sz="2400" b="1" dirty="0">
                <a:solidFill>
                  <a:srgbClr val="000099"/>
                </a:solidFill>
                <a:latin typeface="Times New Roman" panose="02020603050405020304" pitchFamily="18" charset="0"/>
                <a:cs typeface="Times New Roman" panose="02020603050405020304" pitchFamily="18" charset="0"/>
              </a:rPr>
              <a:t> An –</a:t>
            </a:r>
            <a:r>
              <a:rPr lang="en-US" sz="2400" b="1" dirty="0" err="1">
                <a:solidFill>
                  <a:srgbClr val="000099"/>
                </a:solidFill>
                <a:latin typeface="Times New Roman" panose="02020603050405020304" pitchFamily="18" charset="0"/>
                <a:cs typeface="Times New Roman" panose="02020603050405020304" pitchFamily="18" charset="0"/>
              </a:rPr>
              <a:t>giê</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ri</a:t>
            </a:r>
            <a:r>
              <a:rPr lang="en-US" sz="2400" b="1" dirty="0">
                <a:solidFill>
                  <a:srgbClr val="000099"/>
                </a:solidFill>
                <a:latin typeface="Times New Roman" panose="02020603050405020304" pitchFamily="18" charset="0"/>
                <a:cs typeface="Times New Roman" panose="02020603050405020304" pitchFamily="18" charset="0"/>
              </a:rPr>
              <a:t> , </a:t>
            </a:r>
            <a:r>
              <a:rPr lang="en-US" sz="2400" b="1" dirty="0" err="1">
                <a:solidFill>
                  <a:srgbClr val="000099"/>
                </a:solidFill>
                <a:latin typeface="Times New Roman" panose="02020603050405020304" pitchFamily="18" charset="0"/>
                <a:cs typeface="Times New Roman" panose="02020603050405020304" pitchFamily="18" charset="0"/>
              </a:rPr>
              <a:t>khi</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đó</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ông</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mới</a:t>
            </a:r>
            <a:r>
              <a:rPr lang="en-US" sz="2400" b="1" dirty="0">
                <a:solidFill>
                  <a:srgbClr val="000099"/>
                </a:solidFill>
                <a:latin typeface="Times New Roman" panose="02020603050405020304" pitchFamily="18" charset="0"/>
                <a:cs typeface="Times New Roman" panose="02020603050405020304" pitchFamily="18" charset="0"/>
              </a:rPr>
              <a:t> 17 </a:t>
            </a:r>
            <a:r>
              <a:rPr lang="en-US" sz="2400" b="1" dirty="0" err="1">
                <a:solidFill>
                  <a:srgbClr val="000099"/>
                </a:solidFill>
                <a:latin typeface="Times New Roman" panose="02020603050405020304" pitchFamily="18" charset="0"/>
                <a:cs typeface="Times New Roman" panose="02020603050405020304" pitchFamily="18" charset="0"/>
              </a:rPr>
              <a:t>tuổi</a:t>
            </a:r>
            <a:r>
              <a:rPr lang="en-US" sz="2400" b="1" dirty="0">
                <a:solidFill>
                  <a:srgbClr val="000099"/>
                </a:solidFill>
                <a:latin typeface="Times New Roman" panose="02020603050405020304" pitchFamily="18" charset="0"/>
                <a:cs typeface="Times New Roman" panose="02020603050405020304" pitchFamily="18" charset="0"/>
              </a:rPr>
              <a:t>.</a:t>
            </a:r>
            <a:endParaRPr lang="en-US" sz="2400" b="1"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228600"/>
            <a:ext cx="8077200" cy="457200"/>
          </a:xfrm>
        </p:spPr>
        <p:txBody>
          <a:bodyPr/>
          <a:lstStyle/>
          <a:p>
            <a:pPr algn="l" eaLnBrk="1" hangingPunct="1"/>
            <a:r>
              <a:rPr lang="en-US" altLang="en-US" sz="2800" b="1" u="sng" dirty="0" err="1" smtClean="0">
                <a:solidFill>
                  <a:srgbClr val="0000FF"/>
                </a:solidFill>
                <a:latin typeface="Times New Roman" panose="02020603050405020304" pitchFamily="18" charset="0"/>
                <a:cs typeface="Times New Roman" panose="02020603050405020304" pitchFamily="18" charset="0"/>
              </a:rPr>
              <a:t>Phong</a:t>
            </a:r>
            <a:r>
              <a:rPr lang="en-US" altLang="en-US" sz="2800" b="1" u="sng" dirty="0" smtClean="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trào</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Cần</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vương</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bùng</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nổ</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và</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lan</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rộng</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
        <p:nvSpPr>
          <p:cNvPr id="74755" name="Rectangle 3"/>
          <p:cNvSpPr>
            <a:spLocks noGrp="1" noChangeArrowheads="1"/>
          </p:cNvSpPr>
          <p:nvPr>
            <p:ph sz="half" idx="1"/>
          </p:nvPr>
        </p:nvSpPr>
        <p:spPr>
          <a:xfrm>
            <a:off x="0" y="838200"/>
            <a:ext cx="4572000" cy="6019800"/>
          </a:xfrm>
        </p:spPr>
        <p:txBody>
          <a:bodyPr>
            <a:noAutofit/>
          </a:bodyPr>
          <a:lstStyle/>
          <a:p>
            <a:pPr marL="0" indent="287655" eaLnBrk="1" hangingPunct="1">
              <a:lnSpc>
                <a:spcPct val="80000"/>
              </a:lnSpc>
              <a:buFontTx/>
              <a:buNone/>
              <a:defRPr/>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Ngày</a:t>
            </a:r>
            <a:r>
              <a:rPr lang="en-US" altLang="en-US" sz="2400" b="1" dirty="0">
                <a:latin typeface="Times New Roman" panose="02020603050405020304" pitchFamily="18" charset="0"/>
                <a:cs typeface="Times New Roman" panose="02020603050405020304" pitchFamily="18" charset="0"/>
              </a:rPr>
              <a:t> 13 - 7 - 1885, </a:t>
            </a:r>
            <a:r>
              <a:rPr lang="en-US" altLang="en-US" sz="2400" b="1" dirty="0" err="1">
                <a:latin typeface="Times New Roman" panose="02020603050405020304" pitchFamily="18" charset="0"/>
                <a:cs typeface="Times New Roman" panose="02020603050405020304" pitchFamily="18" charset="0"/>
              </a:rPr>
              <a:t>vua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Hàm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chiếu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Cần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vương</a:t>
            </a: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a:p>
            <a:pPr marL="0" indent="287655" eaLnBrk="1" hangingPunct="1">
              <a:lnSpc>
                <a:spcPct val="80000"/>
              </a:lnSpc>
              <a:buFontTx/>
              <a:buNone/>
              <a:defRPr/>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Mục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đích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gọi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cùng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nước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đứng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giúp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vua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cứu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nước</a:t>
            </a: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a:p>
            <a:pPr marL="0" indent="287655" eaLnBrk="1" hangingPunct="1">
              <a:lnSpc>
                <a:spcPct val="80000"/>
              </a:lnSpc>
              <a:buFontTx/>
              <a:buNone/>
              <a:defRPr/>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Diễn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Sôi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nổi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kéo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cuối</a:t>
            </a:r>
            <a:r>
              <a:rPr lang="en-US" altLang="en-US" sz="2400" b="1" dirty="0">
                <a:latin typeface="Times New Roman" panose="02020603050405020304" pitchFamily="18" charset="0"/>
                <a:cs typeface="Times New Roman" panose="02020603050405020304" pitchFamily="18" charset="0"/>
              </a:rPr>
              <a:t> TK XIX, chia </a:t>
            </a:r>
            <a:r>
              <a:rPr lang="en-US" altLang="en-US" sz="2400" b="1" dirty="0" err="1">
                <a:latin typeface="Times New Roman" panose="02020603050405020304" pitchFamily="18" charset="0"/>
                <a:cs typeface="Times New Roman" panose="02020603050405020304" pitchFamily="18" charset="0"/>
              </a:rPr>
              <a:t>thành</a:t>
            </a:r>
            <a:r>
              <a:rPr lang="en-US" altLang="en-US" sz="2400" b="1" dirty="0">
                <a:latin typeface="Times New Roman" panose="02020603050405020304" pitchFamily="18" charset="0"/>
                <a:cs typeface="Times New Roman" panose="02020603050405020304" pitchFamily="18" charset="0"/>
              </a:rPr>
              <a:t> 2 </a:t>
            </a:r>
            <a:r>
              <a:rPr lang="en-US" altLang="en-US" sz="2400" b="1" dirty="0" err="1">
                <a:latin typeface="Times New Roman" panose="02020603050405020304" pitchFamily="18" charset="0"/>
                <a:cs typeface="Times New Roman" panose="02020603050405020304" pitchFamily="18" charset="0"/>
              </a:rPr>
              <a:t>giai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đoạn</a:t>
            </a: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a:p>
            <a:pPr marL="0" indent="287655" eaLnBrk="1" hangingPunct="1">
              <a:buFontTx/>
              <a:buNone/>
              <a:defRPr/>
            </a:pPr>
            <a:r>
              <a:rPr lang="en-US" altLang="en-US" sz="2400" b="1" dirty="0">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Giai</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đoạn</a:t>
            </a:r>
            <a:r>
              <a:rPr lang="en-US" altLang="en-US" sz="2400" b="1" i="1" dirty="0">
                <a:solidFill>
                  <a:srgbClr val="0000FF"/>
                </a:solidFill>
                <a:latin typeface="Times New Roman" panose="02020603050405020304" pitchFamily="18" charset="0"/>
                <a:cs typeface="Times New Roman" panose="02020603050405020304" pitchFamily="18" charset="0"/>
              </a:rPr>
              <a:t> 1: </a:t>
            </a:r>
            <a:r>
              <a:rPr lang="en-US" altLang="en-US" sz="2400" b="1" dirty="0" err="1">
                <a:latin typeface="Times New Roman" panose="02020603050405020304" pitchFamily="18" charset="0"/>
                <a:cs typeface="Times New Roman" panose="02020603050405020304" pitchFamily="18" charset="0"/>
              </a:rPr>
              <a:t>Từ</a:t>
            </a:r>
            <a:r>
              <a:rPr lang="en-US" altLang="en-US" sz="2400" b="1" dirty="0">
                <a:latin typeface="Times New Roman" panose="02020603050405020304" pitchFamily="18" charset="0"/>
                <a:cs typeface="Times New Roman" panose="02020603050405020304" pitchFamily="18" charset="0"/>
              </a:rPr>
              <a:t> 1885 - 1888: </a:t>
            </a:r>
            <a:r>
              <a:rPr lang="en-US" altLang="en-US" sz="2400" i="1" dirty="0" err="1">
                <a:latin typeface="Times New Roman" panose="02020603050405020304" pitchFamily="18" charset="0"/>
                <a:cs typeface="Times New Roman" panose="02020603050405020304" pitchFamily="18" charset="0"/>
              </a:rPr>
              <a:t>Phong</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trào</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bùng</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nổ</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khắp</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cả</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nước</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sôi</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động</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nhất</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là</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các</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tỉnh</a:t>
            </a:r>
            <a:r>
              <a:rPr lang="en-US" altLang="en-US" sz="2400" i="1" dirty="0">
                <a:latin typeface="Times New Roman" panose="02020603050405020304" pitchFamily="18" charset="0"/>
                <a:cs typeface="Times New Roman" panose="02020603050405020304" pitchFamily="18" charset="0"/>
              </a:rPr>
              <a:t> ở </a:t>
            </a:r>
            <a:r>
              <a:rPr lang="en-US" altLang="en-US" sz="2400" i="1" dirty="0" err="1">
                <a:latin typeface="Times New Roman" panose="02020603050405020304" pitchFamily="18" charset="0"/>
                <a:cs typeface="Times New Roman" panose="02020603050405020304" pitchFamily="18" charset="0"/>
              </a:rPr>
              <a:t>Trung</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Kì</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và</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Bắc</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Kì</a:t>
            </a:r>
            <a:r>
              <a:rPr lang="en-US" altLang="en-US" sz="2400" i="1" dirty="0">
                <a:latin typeface="Times New Roman" panose="02020603050405020304" pitchFamily="18" charset="0"/>
                <a:cs typeface="Times New Roman" panose="02020603050405020304" pitchFamily="18" charset="0"/>
              </a:rPr>
              <a:t>.</a:t>
            </a:r>
            <a:endParaRPr lang="en-US" altLang="en-US" sz="2400" i="1" dirty="0">
              <a:latin typeface="Times New Roman" panose="02020603050405020304" pitchFamily="18" charset="0"/>
              <a:cs typeface="Times New Roman" panose="02020603050405020304" pitchFamily="18" charset="0"/>
            </a:endParaRPr>
          </a:p>
          <a:p>
            <a:pPr marL="0" indent="287655" eaLnBrk="1" hangingPunct="1">
              <a:buFontTx/>
              <a:buNone/>
              <a:defRPr/>
            </a:pPr>
            <a:r>
              <a:rPr lang="en-US" altLang="en-US" sz="2400" b="1" dirty="0" smtClean="0">
                <a:latin typeface="Times New Roman" panose="02020603050405020304" pitchFamily="18" charset="0"/>
                <a:cs typeface="Times New Roman" panose="02020603050405020304" pitchFamily="18" charset="0"/>
              </a:rPr>
              <a:t>+ </a:t>
            </a:r>
            <a:r>
              <a:rPr lang="en-US" altLang="en-US" sz="2400" b="1" i="1" dirty="0" err="1" smtClean="0">
                <a:solidFill>
                  <a:srgbClr val="0000FF"/>
                </a:solidFill>
                <a:latin typeface="Times New Roman" panose="02020603050405020304" pitchFamily="18" charset="0"/>
                <a:cs typeface="Times New Roman" panose="02020603050405020304" pitchFamily="18" charset="0"/>
              </a:rPr>
              <a:t>Giai</a:t>
            </a:r>
            <a:r>
              <a:rPr lang="en-US" altLang="en-US" sz="2400" b="1" i="1" dirty="0" smtClean="0">
                <a:solidFill>
                  <a:srgbClr val="0000FF"/>
                </a:solidFill>
                <a:latin typeface="Times New Roman" panose="02020603050405020304" pitchFamily="18" charset="0"/>
                <a:cs typeface="Times New Roman" panose="02020603050405020304" pitchFamily="18" charset="0"/>
              </a:rPr>
              <a:t> </a:t>
            </a:r>
            <a:r>
              <a:rPr lang="en-US" altLang="en-US" sz="2400" b="1" i="1" dirty="0" err="1" smtClean="0">
                <a:solidFill>
                  <a:srgbClr val="0000FF"/>
                </a:solidFill>
                <a:latin typeface="Times New Roman" panose="02020603050405020304" pitchFamily="18" charset="0"/>
                <a:cs typeface="Times New Roman" panose="02020603050405020304" pitchFamily="18" charset="0"/>
              </a:rPr>
              <a:t>đoạn</a:t>
            </a:r>
            <a:r>
              <a:rPr lang="en-US" altLang="en-US" sz="2400" b="1" i="1" dirty="0" smtClean="0">
                <a:solidFill>
                  <a:srgbClr val="0000FF"/>
                </a:solidFill>
                <a:latin typeface="Times New Roman" panose="02020603050405020304" pitchFamily="18" charset="0"/>
                <a:cs typeface="Times New Roman" panose="02020603050405020304" pitchFamily="18" charset="0"/>
              </a:rPr>
              <a:t> 2:</a:t>
            </a:r>
            <a:r>
              <a:rPr lang="en-US" altLang="en-US" sz="2400" b="1" dirty="0" smtClean="0">
                <a:latin typeface="Times New Roman" panose="02020603050405020304" pitchFamily="18" charset="0"/>
                <a:cs typeface="Times New Roman" panose="02020603050405020304" pitchFamily="18" charset="0"/>
              </a:rPr>
              <a:t> 1889-1896</a:t>
            </a:r>
            <a:r>
              <a:rPr lang="en-US" altLang="en-US" sz="2400" b="1" dirty="0">
                <a:latin typeface="Times New Roman" panose="02020603050405020304" pitchFamily="18" charset="0"/>
                <a:cs typeface="Times New Roman" panose="02020603050405020304" pitchFamily="18" charset="0"/>
              </a:rPr>
              <a:t>: </a:t>
            </a:r>
            <a:r>
              <a:rPr lang="en-US" altLang="en-US" sz="2400" i="1" dirty="0" err="1" smtClean="0">
                <a:latin typeface="Times New Roman" panose="02020603050405020304" pitchFamily="18" charset="0"/>
                <a:cs typeface="Times New Roman" panose="02020603050405020304" pitchFamily="18" charset="0"/>
              </a:rPr>
              <a:t>Phong</a:t>
            </a:r>
            <a:r>
              <a:rPr lang="en-US" altLang="en-US" sz="2400" i="1" dirty="0" smtClean="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trào</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tiếp</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tực</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duy</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trì</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quy</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tụ</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thành</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những</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cuộc</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khởi</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nghĩa</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lớn</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có</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quy</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mô</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trình</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độ</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tổ</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chức</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cao</a:t>
            </a:r>
            <a:r>
              <a:rPr lang="en-US" altLang="en-US" sz="2400" i="1" dirty="0">
                <a:latin typeface="Times New Roman" panose="02020603050405020304" pitchFamily="18" charset="0"/>
                <a:cs typeface="Times New Roman" panose="02020603050405020304" pitchFamily="18" charset="0"/>
              </a:rPr>
              <a:t>.</a:t>
            </a:r>
            <a:endParaRPr lang="en-US" altLang="en-US" sz="2400" i="1" dirty="0">
              <a:latin typeface="Times New Roman" panose="02020603050405020304" pitchFamily="18" charset="0"/>
              <a:cs typeface="Times New Roman" panose="02020603050405020304" pitchFamily="18" charset="0"/>
            </a:endParaRPr>
          </a:p>
          <a:p>
            <a:pPr eaLnBrk="1" hangingPunct="1">
              <a:lnSpc>
                <a:spcPct val="80000"/>
              </a:lnSpc>
              <a:buFontTx/>
              <a:buNone/>
              <a:defRPr/>
            </a:pPr>
            <a:endParaRPr lang="en-US" altLang="en-US" sz="2400" b="1" dirty="0">
              <a:latin typeface="Times New Roman" panose="02020603050405020304" pitchFamily="18" charset="0"/>
              <a:cs typeface="Times New Roman" panose="02020603050405020304" pitchFamily="18" charset="0"/>
            </a:endParaRPr>
          </a:p>
        </p:txBody>
      </p:sp>
      <p:sp>
        <p:nvSpPr>
          <p:cNvPr id="34820" name="Rectangle 13"/>
          <p:cNvSpPr>
            <a:spLocks noGrp="1" noChangeArrowheads="1"/>
          </p:cNvSpPr>
          <p:nvPr>
            <p:ph sz="half" idx="2"/>
          </p:nvPr>
        </p:nvSpPr>
        <p:spPr>
          <a:xfrm>
            <a:off x="4572000" y="6172200"/>
            <a:ext cx="4572000" cy="685800"/>
          </a:xfrm>
        </p:spPr>
        <p:txBody>
          <a:bodyPr/>
          <a:lstStyle/>
          <a:p>
            <a:pPr algn="ctr" eaLnBrk="1" hangingPunct="1">
              <a:lnSpc>
                <a:spcPct val="80000"/>
              </a:lnSpc>
              <a:buFontTx/>
              <a:buNone/>
            </a:pPr>
            <a:r>
              <a:rPr lang="en-US" altLang="en-US" sz="2000">
                <a:latin typeface="Times New Roman" panose="02020603050405020304" pitchFamily="18" charset="0"/>
                <a:cs typeface="Times New Roman" panose="02020603050405020304" pitchFamily="18" charset="0"/>
              </a:rPr>
              <a:t>Lược đồ phong trào Cần Vương cuối TKXIX</a:t>
            </a:r>
            <a:endParaRPr lang="en-US" altLang="en-US" sz="2000">
              <a:latin typeface="Times New Roman" panose="02020603050405020304" pitchFamily="18" charset="0"/>
              <a:cs typeface="Times New Roman" panose="02020603050405020304" pitchFamily="18" charset="0"/>
            </a:endParaRPr>
          </a:p>
        </p:txBody>
      </p:sp>
      <p:sp>
        <p:nvSpPr>
          <p:cNvPr id="34821" name="Line 4"/>
          <p:cNvSpPr>
            <a:spLocks noChangeShapeType="1"/>
          </p:cNvSpPr>
          <p:nvPr/>
        </p:nvSpPr>
        <p:spPr bwMode="auto">
          <a:xfrm>
            <a:off x="4572000" y="838200"/>
            <a:ext cx="0" cy="6019800"/>
          </a:xfrm>
          <a:prstGeom prst="line">
            <a:avLst/>
          </a:prstGeom>
          <a:noFill/>
          <a:ln w="9525">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4822" name="Group 9"/>
          <p:cNvGrpSpPr/>
          <p:nvPr/>
        </p:nvGrpSpPr>
        <p:grpSpPr bwMode="auto">
          <a:xfrm>
            <a:off x="4572000" y="609600"/>
            <a:ext cx="4648200" cy="6172200"/>
            <a:chOff x="1680" y="-288"/>
            <a:chExt cx="3588" cy="4704"/>
          </a:xfrm>
        </p:grpSpPr>
        <p:pic>
          <p:nvPicPr>
            <p:cNvPr id="34826"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80" y="-288"/>
              <a:ext cx="3583" cy="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 y="2256"/>
              <a:ext cx="3588"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3" name="Line 12"/>
          <p:cNvSpPr>
            <a:spLocks noChangeShapeType="1"/>
          </p:cNvSpPr>
          <p:nvPr/>
        </p:nvSpPr>
        <p:spPr bwMode="auto">
          <a:xfrm>
            <a:off x="4572000" y="762000"/>
            <a:ext cx="0" cy="6019800"/>
          </a:xfrm>
          <a:prstGeom prst="line">
            <a:avLst/>
          </a:prstGeom>
          <a:noFill/>
          <a:ln w="9525">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6" name="AutoShape 14"/>
          <p:cNvSpPr>
            <a:spLocks noChangeArrowheads="1"/>
          </p:cNvSpPr>
          <p:nvPr/>
        </p:nvSpPr>
        <p:spPr bwMode="auto">
          <a:xfrm>
            <a:off x="6781800" y="2133600"/>
            <a:ext cx="1600200" cy="762000"/>
          </a:xfrm>
          <a:prstGeom prst="wedgeRoundRectCallout">
            <a:avLst>
              <a:gd name="adj1" fmla="val -99403"/>
              <a:gd name="adj2" fmla="val 26458"/>
              <a:gd name="adj3" fmla="val 16667"/>
            </a:avLst>
          </a:prstGeom>
          <a:solidFill>
            <a:schemeClr val="bg1"/>
          </a:solidFill>
          <a:ln w="9525">
            <a:solidFill>
              <a:srgbClr val="9966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Khởi nghĩa</a:t>
            </a:r>
            <a:r>
              <a:rPr lang="en-US" altLang="en-US" sz="1800">
                <a:solidFill>
                  <a:srgbClr val="FF3300"/>
                </a:solidFill>
                <a:latin typeface="Times New Roman" panose="02020603050405020304" pitchFamily="18" charset="0"/>
                <a:cs typeface="Times New Roman" panose="02020603050405020304" pitchFamily="18" charset="0"/>
              </a:rPr>
              <a:t> </a:t>
            </a:r>
            <a:r>
              <a:rPr lang="en-US" altLang="en-US" sz="1800" b="1">
                <a:solidFill>
                  <a:srgbClr val="FF3300"/>
                </a:solidFill>
                <a:latin typeface="Times New Roman" panose="02020603050405020304" pitchFamily="18" charset="0"/>
                <a:cs typeface="Times New Roman" panose="02020603050405020304" pitchFamily="18" charset="0"/>
              </a:rPr>
              <a:t>Hương Khê</a:t>
            </a:r>
            <a:endParaRPr lang="en-US" altLang="en-US" sz="1800" b="1">
              <a:solidFill>
                <a:srgbClr val="FF3300"/>
              </a:solidFill>
              <a:latin typeface="Times New Roman" panose="02020603050405020304" pitchFamily="18" charset="0"/>
              <a:cs typeface="Times New Roman" panose="02020603050405020304" pitchFamily="18" charset="0"/>
            </a:endParaRPr>
          </a:p>
        </p:txBody>
      </p:sp>
      <p:sp>
        <p:nvSpPr>
          <p:cNvPr id="74767" name="AutoShape 15"/>
          <p:cNvSpPr>
            <a:spLocks noChangeArrowheads="1"/>
          </p:cNvSpPr>
          <p:nvPr/>
        </p:nvSpPr>
        <p:spPr bwMode="auto">
          <a:xfrm>
            <a:off x="6705600" y="1066800"/>
            <a:ext cx="1600200" cy="685800"/>
          </a:xfrm>
          <a:prstGeom prst="wedgeRoundRectCallout">
            <a:avLst>
              <a:gd name="adj1" fmla="val -89782"/>
              <a:gd name="adj2" fmla="val 52083"/>
              <a:gd name="adj3" fmla="val 16667"/>
            </a:avLst>
          </a:prstGeom>
          <a:solidFill>
            <a:schemeClr val="bg1"/>
          </a:solidFill>
          <a:ln w="9525">
            <a:solidFill>
              <a:srgbClr val="9966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Khởi nghĩa Bãi Sậy</a:t>
            </a:r>
            <a:endParaRPr lang="en-US" altLang="en-US" sz="1800" b="1">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4755">
                                            <p:txEl>
                                              <p:pRg st="4" end="4"/>
                                            </p:txEl>
                                          </p:spTgt>
                                        </p:tgtEl>
                                        <p:attrNameLst>
                                          <p:attrName>style.visibility</p:attrName>
                                        </p:attrNameLst>
                                      </p:cBhvr>
                                      <p:to>
                                        <p:strVal val="visible"/>
                                      </p:to>
                                    </p:set>
                                    <p:animEffect transition="in" filter="fade">
                                      <p:cBhvr>
                                        <p:cTn id="7" dur="800" decel="100000"/>
                                        <p:tgtEl>
                                          <p:spTgt spid="74755">
                                            <p:txEl>
                                              <p:pRg st="4" end="4"/>
                                            </p:txEl>
                                          </p:spTgt>
                                        </p:tgtEl>
                                      </p:cBhvr>
                                    </p:animEffect>
                                    <p:anim calcmode="lin" valueType="num">
                                      <p:cBhvr>
                                        <p:cTn id="8" dur="800" decel="100000" fill="hold"/>
                                        <p:tgtEl>
                                          <p:spTgt spid="74755">
                                            <p:txEl>
                                              <p:pRg st="4" end="4"/>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4755">
                                            <p:txEl>
                                              <p:pRg st="4" end="4"/>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4755">
                                            <p:txEl>
                                              <p:pRg st="4" end="4"/>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4755">
                                            <p:txEl>
                                              <p:pRg st="4" end="4"/>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4755">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7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6" grpId="0" animBg="1"/>
      <p:bldP spid="7476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457200" y="569913"/>
            <a:ext cx="84582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100" dirty="0" err="1">
                <a:latin typeface="Times New Roman" panose="02020603050405020304" pitchFamily="18" charset="0"/>
              </a:rPr>
              <a:t>Năm</a:t>
            </a:r>
            <a:r>
              <a:rPr lang="en-US" sz="2100" dirty="0">
                <a:latin typeface="Times New Roman" panose="02020603050405020304" pitchFamily="18" charset="0"/>
              </a:rPr>
              <a:t> 1887 </a:t>
            </a:r>
            <a:r>
              <a:rPr lang="en-US" sz="2100" dirty="0" err="1">
                <a:latin typeface="Times New Roman" panose="02020603050405020304" pitchFamily="18" charset="0"/>
              </a:rPr>
              <a:t>khi</a:t>
            </a:r>
            <a:r>
              <a:rPr lang="en-US" sz="2100" dirty="0">
                <a:latin typeface="Times New Roman" panose="02020603050405020304" pitchFamily="18" charset="0"/>
              </a:rPr>
              <a:t> </a:t>
            </a:r>
            <a:r>
              <a:rPr lang="en-US" sz="2100" dirty="0" err="1">
                <a:latin typeface="Times New Roman" panose="02020603050405020304" pitchFamily="18" charset="0"/>
              </a:rPr>
              <a:t>Phan</a:t>
            </a:r>
            <a:r>
              <a:rPr lang="en-US" sz="2100" dirty="0">
                <a:latin typeface="Times New Roman" panose="02020603050405020304" pitchFamily="18" charset="0"/>
              </a:rPr>
              <a:t> </a:t>
            </a:r>
            <a:r>
              <a:rPr lang="en-US" sz="2100" dirty="0" err="1">
                <a:latin typeface="Times New Roman" panose="02020603050405020304" pitchFamily="18" charset="0"/>
              </a:rPr>
              <a:t>Đình</a:t>
            </a:r>
            <a:r>
              <a:rPr lang="en-US" sz="2100" dirty="0">
                <a:latin typeface="Times New Roman" panose="02020603050405020304" pitchFamily="18" charset="0"/>
              </a:rPr>
              <a:t> </a:t>
            </a:r>
            <a:r>
              <a:rPr lang="en-US" sz="2100" dirty="0" err="1">
                <a:latin typeface="Times New Roman" panose="02020603050405020304" pitchFamily="18" charset="0"/>
              </a:rPr>
              <a:t>Phùng</a:t>
            </a:r>
            <a:r>
              <a:rPr lang="en-US" sz="2100" dirty="0">
                <a:latin typeface="Times New Roman" panose="02020603050405020304" pitchFamily="18" charset="0"/>
              </a:rPr>
              <a:t> </a:t>
            </a:r>
            <a:r>
              <a:rPr lang="en-US" sz="2100" dirty="0" err="1">
                <a:latin typeface="Times New Roman" panose="02020603050405020304" pitchFamily="18" charset="0"/>
              </a:rPr>
              <a:t>ra</a:t>
            </a:r>
            <a:r>
              <a:rPr lang="en-US" sz="2100" dirty="0">
                <a:latin typeface="Times New Roman" panose="02020603050405020304" pitchFamily="18" charset="0"/>
              </a:rPr>
              <a:t> </a:t>
            </a:r>
            <a:r>
              <a:rPr lang="en-US" sz="2100" dirty="0" err="1">
                <a:latin typeface="Times New Roman" panose="02020603050405020304" pitchFamily="18" charset="0"/>
              </a:rPr>
              <a:t>Bắc</a:t>
            </a:r>
            <a:r>
              <a:rPr lang="en-US" sz="2100" dirty="0">
                <a:latin typeface="Times New Roman" panose="02020603050405020304" pitchFamily="18" charset="0"/>
              </a:rPr>
              <a:t> </a:t>
            </a:r>
            <a:r>
              <a:rPr lang="en-US" sz="2100" dirty="0" err="1">
                <a:latin typeface="Times New Roman" panose="02020603050405020304" pitchFamily="18" charset="0"/>
              </a:rPr>
              <a:t>liên</a:t>
            </a:r>
            <a:r>
              <a:rPr lang="en-US" sz="2100" dirty="0">
                <a:latin typeface="Times New Roman" panose="02020603050405020304" pitchFamily="18" charset="0"/>
              </a:rPr>
              <a:t> </a:t>
            </a:r>
            <a:r>
              <a:rPr lang="en-US" sz="2100" dirty="0" err="1">
                <a:latin typeface="Times New Roman" panose="02020603050405020304" pitchFamily="18" charset="0"/>
              </a:rPr>
              <a:t>lạc</a:t>
            </a:r>
            <a:r>
              <a:rPr lang="en-US" sz="2100" dirty="0">
                <a:latin typeface="Times New Roman" panose="02020603050405020304" pitchFamily="18" charset="0"/>
              </a:rPr>
              <a:t> </a:t>
            </a:r>
            <a:r>
              <a:rPr lang="en-US" sz="2100" dirty="0" err="1">
                <a:latin typeface="Times New Roman" panose="02020603050405020304" pitchFamily="18" charset="0"/>
              </a:rPr>
              <a:t>với</a:t>
            </a:r>
            <a:r>
              <a:rPr lang="en-US" sz="2100" dirty="0">
                <a:latin typeface="Times New Roman" panose="02020603050405020304" pitchFamily="18" charset="0"/>
              </a:rPr>
              <a:t> </a:t>
            </a:r>
            <a:r>
              <a:rPr lang="en-US" sz="2100" dirty="0" err="1">
                <a:latin typeface="Times New Roman" panose="02020603050405020304" pitchFamily="18" charset="0"/>
              </a:rPr>
              <a:t>các</a:t>
            </a:r>
            <a:r>
              <a:rPr lang="en-US" sz="2100" dirty="0">
                <a:latin typeface="Times New Roman" panose="02020603050405020304" pitchFamily="18" charset="0"/>
              </a:rPr>
              <a:t> </a:t>
            </a:r>
            <a:r>
              <a:rPr lang="en-US" sz="2100" dirty="0" err="1">
                <a:latin typeface="Times New Roman" panose="02020603050405020304" pitchFamily="18" charset="0"/>
              </a:rPr>
              <a:t>lực</a:t>
            </a:r>
            <a:r>
              <a:rPr lang="en-US" sz="2100" dirty="0">
                <a:latin typeface="Times New Roman" panose="02020603050405020304" pitchFamily="18" charset="0"/>
              </a:rPr>
              <a:t> </a:t>
            </a:r>
            <a:r>
              <a:rPr lang="en-US" sz="2100" dirty="0" err="1">
                <a:latin typeface="Times New Roman" panose="02020603050405020304" pitchFamily="18" charset="0"/>
              </a:rPr>
              <a:t>lượng</a:t>
            </a:r>
            <a:r>
              <a:rPr lang="en-US" sz="2100" dirty="0">
                <a:latin typeface="Times New Roman" panose="02020603050405020304" pitchFamily="18" charset="0"/>
              </a:rPr>
              <a:t> </a:t>
            </a:r>
            <a:r>
              <a:rPr lang="en-US" sz="2100" dirty="0" err="1">
                <a:latin typeface="Times New Roman" panose="02020603050405020304" pitchFamily="18" charset="0"/>
              </a:rPr>
              <a:t>kháng</a:t>
            </a:r>
            <a:r>
              <a:rPr lang="en-US" sz="2100" dirty="0">
                <a:latin typeface="Times New Roman" panose="02020603050405020304" pitchFamily="18" charset="0"/>
              </a:rPr>
              <a:t> </a:t>
            </a:r>
            <a:r>
              <a:rPr lang="en-US" sz="2100" dirty="0" err="1">
                <a:latin typeface="Times New Roman" panose="02020603050405020304" pitchFamily="18" charset="0"/>
              </a:rPr>
              <a:t>Pháp</a:t>
            </a:r>
            <a:r>
              <a:rPr lang="en-US" sz="2100" dirty="0">
                <a:latin typeface="Times New Roman" panose="02020603050405020304" pitchFamily="18" charset="0"/>
              </a:rPr>
              <a:t>, Cao </a:t>
            </a:r>
            <a:r>
              <a:rPr lang="en-US" sz="2100" dirty="0" err="1">
                <a:latin typeface="Times New Roman" panose="02020603050405020304" pitchFamily="18" charset="0"/>
              </a:rPr>
              <a:t>Thắng</a:t>
            </a:r>
            <a:r>
              <a:rPr lang="en-US" sz="2100" dirty="0">
                <a:latin typeface="Times New Roman" panose="02020603050405020304" pitchFamily="18" charset="0"/>
              </a:rPr>
              <a:t> </a:t>
            </a:r>
            <a:r>
              <a:rPr lang="en-US" sz="2100" dirty="0" err="1">
                <a:latin typeface="Times New Roman" panose="02020603050405020304" pitchFamily="18" charset="0"/>
              </a:rPr>
              <a:t>được</a:t>
            </a:r>
            <a:r>
              <a:rPr lang="en-US" sz="2100" dirty="0">
                <a:latin typeface="Times New Roman" panose="02020603050405020304" pitchFamily="18" charset="0"/>
              </a:rPr>
              <a:t> </a:t>
            </a:r>
            <a:r>
              <a:rPr lang="en-US" sz="2100" dirty="0" err="1">
                <a:latin typeface="Times New Roman" panose="02020603050405020304" pitchFamily="18" charset="0"/>
              </a:rPr>
              <a:t>giao</a:t>
            </a:r>
            <a:r>
              <a:rPr lang="en-US" sz="2100" dirty="0">
                <a:latin typeface="Times New Roman" panose="02020603050405020304" pitchFamily="18" charset="0"/>
              </a:rPr>
              <a:t> </a:t>
            </a:r>
            <a:r>
              <a:rPr lang="en-US" sz="2100" dirty="0" err="1">
                <a:latin typeface="Times New Roman" panose="02020603050405020304" pitchFamily="18" charset="0"/>
              </a:rPr>
              <a:t>quyền</a:t>
            </a:r>
            <a:r>
              <a:rPr lang="en-US" sz="2100" dirty="0">
                <a:latin typeface="Times New Roman" panose="02020603050405020304" pitchFamily="18" charset="0"/>
              </a:rPr>
              <a:t> </a:t>
            </a:r>
            <a:r>
              <a:rPr lang="en-US" sz="2100" dirty="0" err="1">
                <a:latin typeface="Times New Roman" panose="02020603050405020304" pitchFamily="18" charset="0"/>
              </a:rPr>
              <a:t>chỉ</a:t>
            </a:r>
            <a:r>
              <a:rPr lang="en-US" sz="2100" dirty="0">
                <a:latin typeface="Times New Roman" panose="02020603050405020304" pitchFamily="18" charset="0"/>
              </a:rPr>
              <a:t> </a:t>
            </a:r>
            <a:r>
              <a:rPr lang="en-US" sz="2100" dirty="0" err="1">
                <a:latin typeface="Times New Roman" panose="02020603050405020304" pitchFamily="18" charset="0"/>
              </a:rPr>
              <a:t>huy</a:t>
            </a:r>
            <a:r>
              <a:rPr lang="en-US" sz="2100" dirty="0">
                <a:latin typeface="Times New Roman" panose="02020603050405020304" pitchFamily="18" charset="0"/>
              </a:rPr>
              <a:t> </a:t>
            </a:r>
            <a:r>
              <a:rPr lang="en-US" sz="2100" dirty="0" err="1">
                <a:latin typeface="Times New Roman" panose="02020603050405020304" pitchFamily="18" charset="0"/>
              </a:rPr>
              <a:t>nghĩa</a:t>
            </a:r>
            <a:r>
              <a:rPr lang="en-US" sz="2100" dirty="0">
                <a:latin typeface="Times New Roman" panose="02020603050405020304" pitchFamily="18" charset="0"/>
              </a:rPr>
              <a:t> </a:t>
            </a:r>
            <a:r>
              <a:rPr lang="en-US" sz="2100" dirty="0" err="1">
                <a:latin typeface="Times New Roman" panose="02020603050405020304" pitchFamily="18" charset="0"/>
              </a:rPr>
              <a:t>quân</a:t>
            </a:r>
            <a:r>
              <a:rPr lang="en-US" sz="2100" dirty="0">
                <a:latin typeface="Times New Roman" panose="02020603050405020304" pitchFamily="18" charset="0"/>
              </a:rPr>
              <a:t>. </a:t>
            </a:r>
            <a:r>
              <a:rPr lang="en-US" sz="2100" dirty="0" err="1">
                <a:latin typeface="Times New Roman" panose="02020603050405020304" pitchFamily="18" charset="0"/>
              </a:rPr>
              <a:t>Trong</a:t>
            </a:r>
            <a:r>
              <a:rPr lang="en-US" sz="2100" dirty="0">
                <a:latin typeface="Times New Roman" panose="02020603050405020304" pitchFamily="18" charset="0"/>
              </a:rPr>
              <a:t> </a:t>
            </a:r>
            <a:r>
              <a:rPr lang="en-US" sz="2100" dirty="0" err="1">
                <a:latin typeface="Times New Roman" panose="02020603050405020304" pitchFamily="18" charset="0"/>
              </a:rPr>
              <a:t>một</a:t>
            </a:r>
            <a:r>
              <a:rPr lang="en-US" sz="2100" dirty="0">
                <a:latin typeface="Times New Roman" panose="02020603050405020304" pitchFamily="18" charset="0"/>
              </a:rPr>
              <a:t> </a:t>
            </a:r>
            <a:r>
              <a:rPr lang="en-US" sz="2100" dirty="0" err="1">
                <a:latin typeface="Times New Roman" panose="02020603050405020304" pitchFamily="18" charset="0"/>
              </a:rPr>
              <a:t>trận</a:t>
            </a:r>
            <a:r>
              <a:rPr lang="en-US" sz="2100" dirty="0">
                <a:latin typeface="Times New Roman" panose="02020603050405020304" pitchFamily="18" charset="0"/>
              </a:rPr>
              <a:t> </a:t>
            </a:r>
            <a:r>
              <a:rPr lang="en-US" sz="2100" dirty="0" err="1">
                <a:latin typeface="Times New Roman" panose="02020603050405020304" pitchFamily="18" charset="0"/>
              </a:rPr>
              <a:t>đánh</a:t>
            </a:r>
            <a:r>
              <a:rPr lang="en-US" sz="2100" dirty="0">
                <a:latin typeface="Times New Roman" panose="02020603050405020304" pitchFamily="18" charset="0"/>
              </a:rPr>
              <a:t> </a:t>
            </a:r>
            <a:r>
              <a:rPr lang="en-US" sz="2100" dirty="0" err="1">
                <a:latin typeface="Times New Roman" panose="02020603050405020304" pitchFamily="18" charset="0"/>
              </a:rPr>
              <a:t>thắng</a:t>
            </a:r>
            <a:r>
              <a:rPr lang="en-US" sz="2100" dirty="0">
                <a:latin typeface="Times New Roman" panose="02020603050405020304" pitchFamily="18" charset="0"/>
              </a:rPr>
              <a:t> </a:t>
            </a:r>
            <a:r>
              <a:rPr lang="en-US" sz="2100" dirty="0" err="1">
                <a:latin typeface="Times New Roman" panose="02020603050405020304" pitchFamily="18" charset="0"/>
              </a:rPr>
              <a:t>đội</a:t>
            </a:r>
            <a:r>
              <a:rPr lang="en-US" sz="2100" dirty="0">
                <a:latin typeface="Times New Roman" panose="02020603050405020304" pitchFamily="18" charset="0"/>
              </a:rPr>
              <a:t> </a:t>
            </a:r>
            <a:r>
              <a:rPr lang="en-US" sz="2100" dirty="0" err="1">
                <a:latin typeface="Times New Roman" panose="02020603050405020304" pitchFamily="18" charset="0"/>
              </a:rPr>
              <a:t>quân</a:t>
            </a:r>
            <a:r>
              <a:rPr lang="en-US" sz="2100" dirty="0">
                <a:latin typeface="Times New Roman" panose="02020603050405020304" pitchFamily="18" charset="0"/>
              </a:rPr>
              <a:t> </a:t>
            </a:r>
            <a:r>
              <a:rPr lang="en-US" sz="2100" dirty="0" err="1">
                <a:latin typeface="Times New Roman" panose="02020603050405020304" pitchFamily="18" charset="0"/>
              </a:rPr>
              <a:t>của</a:t>
            </a:r>
            <a:r>
              <a:rPr lang="en-US" sz="2100" dirty="0">
                <a:latin typeface="Times New Roman" panose="02020603050405020304" pitchFamily="18" charset="0"/>
              </a:rPr>
              <a:t> </a:t>
            </a:r>
            <a:r>
              <a:rPr lang="en-US" sz="2100" dirty="0" err="1">
                <a:latin typeface="Times New Roman" panose="02020603050405020304" pitchFamily="18" charset="0"/>
              </a:rPr>
              <a:t>ông</a:t>
            </a:r>
            <a:r>
              <a:rPr lang="en-US" sz="2100" dirty="0">
                <a:latin typeface="Times New Roman" panose="02020603050405020304" pitchFamily="18" charset="0"/>
              </a:rPr>
              <a:t> </a:t>
            </a:r>
            <a:r>
              <a:rPr lang="en-US" sz="2100" dirty="0" err="1">
                <a:latin typeface="Times New Roman" panose="02020603050405020304" pitchFamily="18" charset="0"/>
              </a:rPr>
              <a:t>đã</a:t>
            </a:r>
            <a:r>
              <a:rPr lang="en-US" sz="2100" dirty="0">
                <a:latin typeface="Times New Roman" panose="02020603050405020304" pitchFamily="18" charset="0"/>
              </a:rPr>
              <a:t> </a:t>
            </a:r>
            <a:r>
              <a:rPr lang="en-US" sz="2100" dirty="0" err="1">
                <a:latin typeface="Times New Roman" panose="02020603050405020304" pitchFamily="18" charset="0"/>
              </a:rPr>
              <a:t>thu</a:t>
            </a:r>
            <a:r>
              <a:rPr lang="en-US" sz="2100" dirty="0">
                <a:latin typeface="Times New Roman" panose="02020603050405020304" pitchFamily="18" charset="0"/>
              </a:rPr>
              <a:t> </a:t>
            </a:r>
            <a:r>
              <a:rPr lang="en-US" sz="2100" dirty="0" err="1">
                <a:latin typeface="Times New Roman" panose="02020603050405020304" pitchFamily="18" charset="0"/>
              </a:rPr>
              <a:t>được</a:t>
            </a:r>
            <a:r>
              <a:rPr lang="en-US" sz="2100" dirty="0">
                <a:latin typeface="Times New Roman" panose="02020603050405020304" pitchFamily="18" charset="0"/>
              </a:rPr>
              <a:t> 17 </a:t>
            </a:r>
            <a:r>
              <a:rPr lang="en-US" sz="2100" dirty="0" err="1">
                <a:latin typeface="Times New Roman" panose="02020603050405020304" pitchFamily="18" charset="0"/>
              </a:rPr>
              <a:t>khẩu</a:t>
            </a:r>
            <a:r>
              <a:rPr lang="en-US" sz="2100" dirty="0">
                <a:latin typeface="Times New Roman" panose="02020603050405020304" pitchFamily="18" charset="0"/>
              </a:rPr>
              <a:t> </a:t>
            </a:r>
            <a:r>
              <a:rPr lang="en-US" sz="2100" dirty="0" err="1">
                <a:latin typeface="Times New Roman" panose="02020603050405020304" pitchFamily="18" charset="0"/>
              </a:rPr>
              <a:t>súng</a:t>
            </a:r>
            <a:r>
              <a:rPr lang="en-US" sz="2100" dirty="0">
                <a:latin typeface="Times New Roman" panose="02020603050405020304" pitchFamily="18" charset="0"/>
              </a:rPr>
              <a:t> </a:t>
            </a:r>
            <a:r>
              <a:rPr lang="en-US" sz="2100" dirty="0" err="1">
                <a:latin typeface="Times New Roman" panose="02020603050405020304" pitchFamily="18" charset="0"/>
              </a:rPr>
              <a:t>và</a:t>
            </a:r>
            <a:r>
              <a:rPr lang="en-US" sz="2100" dirty="0">
                <a:latin typeface="Times New Roman" panose="02020603050405020304" pitchFamily="18" charset="0"/>
              </a:rPr>
              <a:t> 60 </a:t>
            </a:r>
            <a:r>
              <a:rPr lang="en-US" sz="2100" dirty="0" err="1">
                <a:latin typeface="Times New Roman" panose="02020603050405020304" pitchFamily="18" charset="0"/>
              </a:rPr>
              <a:t>viên</a:t>
            </a:r>
            <a:r>
              <a:rPr lang="en-US" sz="2100" dirty="0">
                <a:latin typeface="Times New Roman" panose="02020603050405020304" pitchFamily="18" charset="0"/>
              </a:rPr>
              <a:t> </a:t>
            </a:r>
            <a:r>
              <a:rPr lang="en-US" sz="2100" dirty="0" err="1">
                <a:latin typeface="Times New Roman" panose="02020603050405020304" pitchFamily="18" charset="0"/>
              </a:rPr>
              <a:t>đạn</a:t>
            </a:r>
            <a:r>
              <a:rPr lang="en-US" sz="2100" dirty="0">
                <a:latin typeface="Times New Roman" panose="02020603050405020304" pitchFamily="18" charset="0"/>
              </a:rPr>
              <a:t>. </a:t>
            </a:r>
            <a:r>
              <a:rPr lang="en-US" sz="2100" dirty="0" err="1">
                <a:latin typeface="Times New Roman" panose="02020603050405020304" pitchFamily="18" charset="0"/>
              </a:rPr>
              <a:t>Ông</a:t>
            </a:r>
            <a:r>
              <a:rPr lang="en-US" sz="2100" dirty="0">
                <a:latin typeface="Times New Roman" panose="02020603050405020304" pitchFamily="18" charset="0"/>
              </a:rPr>
              <a:t> </a:t>
            </a:r>
            <a:r>
              <a:rPr lang="en-US" sz="2100" dirty="0" err="1">
                <a:latin typeface="Times New Roman" panose="02020603050405020304" pitchFamily="18" charset="0"/>
              </a:rPr>
              <a:t>cùng</a:t>
            </a:r>
            <a:r>
              <a:rPr lang="en-US" sz="2100" dirty="0">
                <a:latin typeface="Times New Roman" panose="02020603050405020304" pitchFamily="18" charset="0"/>
              </a:rPr>
              <a:t> </a:t>
            </a:r>
            <a:r>
              <a:rPr lang="en-US" sz="2100" dirty="0" err="1">
                <a:latin typeface="Times New Roman" panose="02020603050405020304" pitchFamily="18" charset="0"/>
              </a:rPr>
              <a:t>với</a:t>
            </a:r>
            <a:r>
              <a:rPr lang="en-US" sz="2100" dirty="0">
                <a:latin typeface="Times New Roman" panose="02020603050405020304" pitchFamily="18" charset="0"/>
              </a:rPr>
              <a:t> </a:t>
            </a:r>
            <a:r>
              <a:rPr lang="en-US" sz="2100" dirty="0" err="1">
                <a:latin typeface="Times New Roman" panose="02020603050405020304" pitchFamily="18" charset="0"/>
              </a:rPr>
              <a:t>Lê</a:t>
            </a:r>
            <a:r>
              <a:rPr lang="en-US" sz="2100" dirty="0">
                <a:latin typeface="Times New Roman" panose="02020603050405020304" pitchFamily="18" charset="0"/>
              </a:rPr>
              <a:t> </a:t>
            </a:r>
            <a:r>
              <a:rPr lang="en-US" sz="2100" dirty="0" err="1">
                <a:latin typeface="Times New Roman" panose="02020603050405020304" pitchFamily="18" charset="0"/>
              </a:rPr>
              <a:t>Phần</a:t>
            </a:r>
            <a:r>
              <a:rPr lang="en-US" sz="2100" dirty="0">
                <a:latin typeface="Times New Roman" panose="02020603050405020304" pitchFamily="18" charset="0"/>
              </a:rPr>
              <a:t>, </a:t>
            </a:r>
            <a:r>
              <a:rPr lang="en-US" sz="2100" dirty="0" err="1">
                <a:latin typeface="Times New Roman" panose="02020603050405020304" pitchFamily="18" charset="0"/>
              </a:rPr>
              <a:t>Lê</a:t>
            </a:r>
            <a:r>
              <a:rPr lang="en-US" sz="2100" dirty="0">
                <a:latin typeface="Times New Roman" panose="02020603050405020304" pitchFamily="18" charset="0"/>
              </a:rPr>
              <a:t> </a:t>
            </a:r>
            <a:r>
              <a:rPr lang="en-US" sz="2100" dirty="0" err="1">
                <a:latin typeface="Times New Roman" panose="02020603050405020304" pitchFamily="18" charset="0"/>
              </a:rPr>
              <a:t>Quyên</a:t>
            </a:r>
            <a:r>
              <a:rPr lang="en-US" sz="2100" dirty="0">
                <a:latin typeface="Times New Roman" panose="02020603050405020304" pitchFamily="18" charset="0"/>
              </a:rPr>
              <a:t> </a:t>
            </a:r>
            <a:r>
              <a:rPr lang="en-US" sz="2100" dirty="0" err="1">
                <a:latin typeface="Times New Roman" panose="02020603050405020304" pitchFamily="18" charset="0"/>
              </a:rPr>
              <a:t>tháo</a:t>
            </a:r>
            <a:r>
              <a:rPr lang="en-US" sz="2100" dirty="0">
                <a:latin typeface="Times New Roman" panose="02020603050405020304" pitchFamily="18" charset="0"/>
              </a:rPr>
              <a:t> </a:t>
            </a:r>
            <a:r>
              <a:rPr lang="en-US" sz="2100" dirty="0" err="1">
                <a:latin typeface="Times New Roman" panose="02020603050405020304" pitchFamily="18" charset="0"/>
              </a:rPr>
              <a:t>súng</a:t>
            </a:r>
            <a:r>
              <a:rPr lang="en-US" sz="2100" dirty="0">
                <a:latin typeface="Times New Roman" panose="02020603050405020304" pitchFamily="18" charset="0"/>
              </a:rPr>
              <a:t> </a:t>
            </a:r>
            <a:r>
              <a:rPr lang="en-US" sz="2100" dirty="0" err="1">
                <a:latin typeface="Times New Roman" panose="02020603050405020304" pitchFamily="18" charset="0"/>
              </a:rPr>
              <a:t>ra</a:t>
            </a:r>
            <a:r>
              <a:rPr lang="en-US" sz="2100" dirty="0">
                <a:latin typeface="Times New Roman" panose="02020603050405020304" pitchFamily="18" charset="0"/>
              </a:rPr>
              <a:t> </a:t>
            </a:r>
            <a:r>
              <a:rPr lang="en-US" sz="2100" dirty="0" err="1">
                <a:latin typeface="Times New Roman" panose="02020603050405020304" pitchFamily="18" charset="0"/>
              </a:rPr>
              <a:t>nghiên</a:t>
            </a:r>
            <a:r>
              <a:rPr lang="en-US" sz="2100" dirty="0">
                <a:latin typeface="Times New Roman" panose="02020603050405020304" pitchFamily="18" charset="0"/>
              </a:rPr>
              <a:t> </a:t>
            </a:r>
            <a:r>
              <a:rPr lang="en-US" sz="2100" dirty="0" err="1">
                <a:latin typeface="Times New Roman" panose="02020603050405020304" pitchFamily="18" charset="0"/>
              </a:rPr>
              <a:t>cứu</a:t>
            </a:r>
            <a:r>
              <a:rPr lang="en-US" sz="2100" dirty="0">
                <a:latin typeface="Times New Roman" panose="02020603050405020304" pitchFamily="18" charset="0"/>
              </a:rPr>
              <a:t> </a:t>
            </a:r>
            <a:r>
              <a:rPr lang="en-US" sz="2100" dirty="0" err="1">
                <a:latin typeface="Times New Roman" panose="02020603050405020304" pitchFamily="18" charset="0"/>
              </a:rPr>
              <a:t>để</a:t>
            </a:r>
            <a:r>
              <a:rPr lang="en-US" sz="2100" dirty="0">
                <a:latin typeface="Times New Roman" panose="02020603050405020304" pitchFamily="18" charset="0"/>
              </a:rPr>
              <a:t> </a:t>
            </a:r>
            <a:r>
              <a:rPr lang="en-US" sz="2100" dirty="0" err="1">
                <a:latin typeface="Times New Roman" panose="02020603050405020304" pitchFamily="18" charset="0"/>
              </a:rPr>
              <a:t>chế</a:t>
            </a:r>
            <a:r>
              <a:rPr lang="en-US" sz="2100" dirty="0">
                <a:latin typeface="Times New Roman" panose="02020603050405020304" pitchFamily="18" charset="0"/>
              </a:rPr>
              <a:t> </a:t>
            </a:r>
            <a:r>
              <a:rPr lang="en-US" sz="2100" dirty="0" err="1">
                <a:latin typeface="Times New Roman" panose="02020603050405020304" pitchFamily="18" charset="0"/>
              </a:rPr>
              <a:t>tạo</a:t>
            </a:r>
            <a:r>
              <a:rPr lang="en-US" sz="2100" dirty="0">
                <a:latin typeface="Times New Roman" panose="02020603050405020304" pitchFamily="18" charset="0"/>
              </a:rPr>
              <a:t> </a:t>
            </a:r>
            <a:r>
              <a:rPr lang="en-US" sz="2100" dirty="0" err="1">
                <a:latin typeface="Times New Roman" panose="02020603050405020304" pitchFamily="18" charset="0"/>
              </a:rPr>
              <a:t>súng</a:t>
            </a:r>
            <a:r>
              <a:rPr lang="en-US" sz="2100" dirty="0">
                <a:latin typeface="Times New Roman" panose="02020603050405020304" pitchFamily="18" charset="0"/>
              </a:rPr>
              <a:t> </a:t>
            </a:r>
            <a:r>
              <a:rPr lang="en-US" sz="2100" dirty="0" err="1">
                <a:latin typeface="Times New Roman" panose="02020603050405020304" pitchFamily="18" charset="0"/>
              </a:rPr>
              <a:t>cho</a:t>
            </a:r>
            <a:r>
              <a:rPr lang="en-US" sz="2100" dirty="0">
                <a:latin typeface="Times New Roman" panose="02020603050405020304" pitchFamily="18" charset="0"/>
              </a:rPr>
              <a:t> </a:t>
            </a:r>
            <a:r>
              <a:rPr lang="en-US" sz="2100" dirty="0" err="1">
                <a:latin typeface="Times New Roman" panose="02020603050405020304" pitchFamily="18" charset="0"/>
              </a:rPr>
              <a:t>nghĩa</a:t>
            </a:r>
            <a:r>
              <a:rPr lang="en-US" sz="2100" dirty="0">
                <a:latin typeface="Times New Roman" panose="02020603050405020304" pitchFamily="18" charset="0"/>
              </a:rPr>
              <a:t> </a:t>
            </a:r>
            <a:r>
              <a:rPr lang="en-US" sz="2100" dirty="0" err="1">
                <a:latin typeface="Times New Roman" panose="02020603050405020304" pitchFamily="18" charset="0"/>
              </a:rPr>
              <a:t>quân</a:t>
            </a:r>
            <a:r>
              <a:rPr lang="en-US" sz="2100" dirty="0">
                <a:latin typeface="Times New Roman" panose="02020603050405020304" pitchFamily="18" charset="0"/>
              </a:rPr>
              <a:t>. </a:t>
            </a:r>
            <a:r>
              <a:rPr lang="en-US" sz="2100" dirty="0" err="1">
                <a:latin typeface="Times New Roman" panose="02020603050405020304" pitchFamily="18" charset="0"/>
              </a:rPr>
              <a:t>Ông</a:t>
            </a:r>
            <a:r>
              <a:rPr lang="en-US" sz="2100" dirty="0">
                <a:latin typeface="Times New Roman" panose="02020603050405020304" pitchFamily="18" charset="0"/>
              </a:rPr>
              <a:t> </a:t>
            </a:r>
            <a:r>
              <a:rPr lang="en-US" sz="2100" dirty="0" err="1">
                <a:latin typeface="Times New Roman" panose="02020603050405020304" pitchFamily="18" charset="0"/>
              </a:rPr>
              <a:t>tổ</a:t>
            </a:r>
            <a:r>
              <a:rPr lang="en-US" sz="2100" dirty="0">
                <a:latin typeface="Times New Roman" panose="02020603050405020304" pitchFamily="18" charset="0"/>
              </a:rPr>
              <a:t> </a:t>
            </a:r>
            <a:r>
              <a:rPr lang="en-US" sz="2100" dirty="0" err="1">
                <a:latin typeface="Times New Roman" panose="02020603050405020304" pitchFamily="18" charset="0"/>
              </a:rPr>
              <a:t>chức</a:t>
            </a:r>
            <a:r>
              <a:rPr lang="en-US" sz="2100" dirty="0">
                <a:latin typeface="Times New Roman" panose="02020603050405020304" pitchFamily="18" charset="0"/>
              </a:rPr>
              <a:t> </a:t>
            </a:r>
            <a:r>
              <a:rPr lang="en-US" sz="2100" dirty="0" err="1">
                <a:latin typeface="Times New Roman" panose="02020603050405020304" pitchFamily="18" charset="0"/>
              </a:rPr>
              <a:t>mở</a:t>
            </a:r>
            <a:r>
              <a:rPr lang="en-US" sz="2100" dirty="0">
                <a:latin typeface="Times New Roman" panose="02020603050405020304" pitchFamily="18" charset="0"/>
              </a:rPr>
              <a:t> </a:t>
            </a:r>
            <a:r>
              <a:rPr lang="en-US" sz="2100" dirty="0" err="1">
                <a:latin typeface="Times New Roman" panose="02020603050405020304" pitchFamily="18" charset="0"/>
              </a:rPr>
              <a:t>xưởng</a:t>
            </a:r>
            <a:r>
              <a:rPr lang="en-US" sz="2100" dirty="0">
                <a:latin typeface="Times New Roman" panose="02020603050405020304" pitchFamily="18" charset="0"/>
              </a:rPr>
              <a:t> </a:t>
            </a:r>
            <a:r>
              <a:rPr lang="en-US" sz="2100" dirty="0" err="1">
                <a:latin typeface="Times New Roman" panose="02020603050405020304" pitchFamily="18" charset="0"/>
              </a:rPr>
              <a:t>đúc</a:t>
            </a:r>
            <a:r>
              <a:rPr lang="en-US" sz="2100" dirty="0">
                <a:latin typeface="Times New Roman" panose="02020603050405020304" pitchFamily="18" charset="0"/>
              </a:rPr>
              <a:t> </a:t>
            </a:r>
            <a:r>
              <a:rPr lang="en-US" sz="2100" dirty="0" err="1">
                <a:latin typeface="Times New Roman" panose="02020603050405020304" pitchFamily="18" charset="0"/>
              </a:rPr>
              <a:t>vũ</a:t>
            </a:r>
            <a:r>
              <a:rPr lang="en-US" sz="2100" dirty="0">
                <a:latin typeface="Times New Roman" panose="02020603050405020304" pitchFamily="18" charset="0"/>
              </a:rPr>
              <a:t> </a:t>
            </a:r>
            <a:r>
              <a:rPr lang="en-US" sz="2100" dirty="0" err="1">
                <a:latin typeface="Times New Roman" panose="02020603050405020304" pitchFamily="18" charset="0"/>
              </a:rPr>
              <a:t>khí</a:t>
            </a:r>
            <a:r>
              <a:rPr lang="en-US" sz="2100" dirty="0">
                <a:latin typeface="Times New Roman" panose="02020603050405020304" pitchFamily="18" charset="0"/>
              </a:rPr>
              <a:t> </a:t>
            </a:r>
            <a:r>
              <a:rPr lang="en-US" sz="2100" dirty="0" err="1">
                <a:latin typeface="Times New Roman" panose="02020603050405020304" pitchFamily="18" charset="0"/>
              </a:rPr>
              <a:t>theo</a:t>
            </a:r>
            <a:r>
              <a:rPr lang="en-US" sz="2100" dirty="0">
                <a:latin typeface="Times New Roman" panose="02020603050405020304" pitchFamily="18" charset="0"/>
              </a:rPr>
              <a:t> </a:t>
            </a:r>
            <a:r>
              <a:rPr lang="en-US" sz="2100" dirty="0" err="1">
                <a:latin typeface="Times New Roman" panose="02020603050405020304" pitchFamily="18" charset="0"/>
              </a:rPr>
              <a:t>kiểu</a:t>
            </a:r>
            <a:r>
              <a:rPr lang="en-US" sz="2100" dirty="0">
                <a:latin typeface="Times New Roman" panose="02020603050405020304" pitchFamily="18" charset="0"/>
              </a:rPr>
              <a:t> </a:t>
            </a:r>
            <a:r>
              <a:rPr lang="en-US" sz="2100" dirty="0" err="1">
                <a:latin typeface="Times New Roman" panose="02020603050405020304" pitchFamily="18" charset="0"/>
              </a:rPr>
              <a:t>châu</a:t>
            </a:r>
            <a:r>
              <a:rPr lang="en-US" sz="2100" dirty="0">
                <a:latin typeface="Times New Roman" panose="02020603050405020304" pitchFamily="18" charset="0"/>
              </a:rPr>
              <a:t> </a:t>
            </a:r>
            <a:r>
              <a:rPr lang="en-US" sz="2100" dirty="0" err="1">
                <a:latin typeface="Times New Roman" panose="02020603050405020304" pitchFamily="18" charset="0"/>
              </a:rPr>
              <a:t>Âu</a:t>
            </a:r>
            <a:r>
              <a:rPr lang="en-US" sz="2100" dirty="0">
                <a:latin typeface="Times New Roman" panose="02020603050405020304" pitchFamily="18" charset="0"/>
              </a:rPr>
              <a:t> ở </a:t>
            </a:r>
            <a:r>
              <a:rPr lang="en-US" sz="2100" dirty="0" err="1">
                <a:latin typeface="Times New Roman" panose="02020603050405020304" pitchFamily="18" charset="0"/>
              </a:rPr>
              <a:t>chiến</a:t>
            </a:r>
            <a:r>
              <a:rPr lang="en-US" sz="2100" dirty="0">
                <a:latin typeface="Times New Roman" panose="02020603050405020304" pitchFamily="18" charset="0"/>
              </a:rPr>
              <a:t> </a:t>
            </a:r>
            <a:r>
              <a:rPr lang="en-US" sz="2100" dirty="0" err="1">
                <a:latin typeface="Times New Roman" panose="02020603050405020304" pitchFamily="18" charset="0"/>
              </a:rPr>
              <a:t>khu</a:t>
            </a:r>
            <a:r>
              <a:rPr lang="en-US" sz="2100" dirty="0">
                <a:latin typeface="Times New Roman" panose="02020603050405020304" pitchFamily="18" charset="0"/>
              </a:rPr>
              <a:t> </a:t>
            </a:r>
            <a:r>
              <a:rPr lang="en-US" sz="2100" dirty="0" err="1">
                <a:latin typeface="Times New Roman" panose="02020603050405020304" pitchFamily="18" charset="0"/>
              </a:rPr>
              <a:t>Vũ</a:t>
            </a:r>
            <a:r>
              <a:rPr lang="en-US" sz="2100" dirty="0">
                <a:latin typeface="Times New Roman" panose="02020603050405020304" pitchFamily="18" charset="0"/>
              </a:rPr>
              <a:t> </a:t>
            </a:r>
            <a:r>
              <a:rPr lang="en-US" sz="2100" dirty="0" err="1">
                <a:latin typeface="Times New Roman" panose="02020603050405020304" pitchFamily="18" charset="0"/>
              </a:rPr>
              <a:t>Quang</a:t>
            </a:r>
            <a:r>
              <a:rPr lang="en-US" sz="2100" dirty="0">
                <a:latin typeface="Times New Roman" panose="02020603050405020304" pitchFamily="18" charset="0"/>
              </a:rPr>
              <a:t> </a:t>
            </a:r>
            <a:r>
              <a:rPr lang="en-US" sz="2100" dirty="0" err="1">
                <a:latin typeface="Times New Roman" panose="02020603050405020304" pitchFamily="18" charset="0"/>
              </a:rPr>
              <a:t>và</a:t>
            </a:r>
            <a:r>
              <a:rPr lang="en-US" sz="2100" dirty="0">
                <a:latin typeface="Times New Roman" panose="02020603050405020304" pitchFamily="18" charset="0"/>
              </a:rPr>
              <a:t> </a:t>
            </a:r>
            <a:r>
              <a:rPr lang="en-US" sz="2100" dirty="0" err="1">
                <a:latin typeface="Times New Roman" panose="02020603050405020304" pitchFamily="18" charset="0"/>
              </a:rPr>
              <a:t>sản</a:t>
            </a:r>
            <a:r>
              <a:rPr lang="en-US" sz="2100" dirty="0">
                <a:latin typeface="Times New Roman" panose="02020603050405020304" pitchFamily="18" charset="0"/>
              </a:rPr>
              <a:t> </a:t>
            </a:r>
            <a:r>
              <a:rPr lang="en-US" sz="2100" dirty="0" err="1">
                <a:latin typeface="Times New Roman" panose="02020603050405020304" pitchFamily="18" charset="0"/>
              </a:rPr>
              <a:t>xuất</a:t>
            </a:r>
            <a:r>
              <a:rPr lang="en-US" sz="2100" dirty="0">
                <a:latin typeface="Times New Roman" panose="02020603050405020304" pitchFamily="18" charset="0"/>
              </a:rPr>
              <a:t> </a:t>
            </a:r>
            <a:r>
              <a:rPr lang="en-US" sz="2100" dirty="0" err="1">
                <a:latin typeface="Times New Roman" panose="02020603050405020304" pitchFamily="18" charset="0"/>
              </a:rPr>
              <a:t>được</a:t>
            </a:r>
            <a:r>
              <a:rPr lang="en-US" sz="2100" dirty="0">
                <a:latin typeface="Times New Roman" panose="02020603050405020304" pitchFamily="18" charset="0"/>
              </a:rPr>
              <a:t> 500 </a:t>
            </a:r>
            <a:r>
              <a:rPr lang="en-US" sz="2100" dirty="0" err="1">
                <a:latin typeface="Times New Roman" panose="02020603050405020304" pitchFamily="18" charset="0"/>
              </a:rPr>
              <a:t>khẩu</a:t>
            </a:r>
            <a:r>
              <a:rPr lang="en-US" sz="2100" dirty="0">
                <a:latin typeface="Times New Roman" panose="02020603050405020304" pitchFamily="18" charset="0"/>
              </a:rPr>
              <a:t> </a:t>
            </a:r>
            <a:r>
              <a:rPr lang="en-US" sz="2100" dirty="0" err="1">
                <a:latin typeface="Times New Roman" panose="02020603050405020304" pitchFamily="18" charset="0"/>
              </a:rPr>
              <a:t>súng</a:t>
            </a:r>
            <a:r>
              <a:rPr lang="en-US" sz="2100" dirty="0">
                <a:latin typeface="Times New Roman" panose="02020603050405020304" pitchFamily="18" charset="0"/>
              </a:rPr>
              <a:t> </a:t>
            </a:r>
            <a:r>
              <a:rPr lang="en-US" sz="2100" dirty="0" err="1">
                <a:latin typeface="Times New Roman" panose="02020603050405020304" pitchFamily="18" charset="0"/>
              </a:rPr>
              <a:t>theo</a:t>
            </a:r>
            <a:r>
              <a:rPr lang="en-US" sz="2100" dirty="0">
                <a:latin typeface="Times New Roman" panose="02020603050405020304" pitchFamily="18" charset="0"/>
              </a:rPr>
              <a:t> </a:t>
            </a:r>
            <a:r>
              <a:rPr lang="en-US" sz="2100" dirty="0" err="1">
                <a:latin typeface="Times New Roman" panose="02020603050405020304" pitchFamily="18" charset="0"/>
              </a:rPr>
              <a:t>mẫu</a:t>
            </a:r>
            <a:r>
              <a:rPr lang="en-US" sz="2100" dirty="0">
                <a:latin typeface="Times New Roman" panose="02020603050405020304" pitchFamily="18" charset="0"/>
              </a:rPr>
              <a:t> 1874 </a:t>
            </a:r>
            <a:r>
              <a:rPr lang="en-US" sz="2100" dirty="0" err="1">
                <a:latin typeface="Times New Roman" panose="02020603050405020304" pitchFamily="18" charset="0"/>
              </a:rPr>
              <a:t>của</a:t>
            </a:r>
            <a:r>
              <a:rPr lang="en-US" sz="2100" dirty="0">
                <a:latin typeface="Times New Roman" panose="02020603050405020304" pitchFamily="18" charset="0"/>
              </a:rPr>
              <a:t> </a:t>
            </a:r>
            <a:r>
              <a:rPr lang="en-US" sz="2100" dirty="0" err="1">
                <a:latin typeface="Times New Roman" panose="02020603050405020304" pitchFamily="18" charset="0"/>
              </a:rPr>
              <a:t>Pháp</a:t>
            </a:r>
            <a:r>
              <a:rPr lang="en-US" sz="2100" dirty="0">
                <a:latin typeface="Times New Roman" panose="02020603050405020304" pitchFamily="18" charset="0"/>
              </a:rPr>
              <a:t>. </a:t>
            </a:r>
            <a:r>
              <a:rPr lang="en-US" sz="2100" dirty="0" err="1">
                <a:latin typeface="Times New Roman" panose="02020603050405020304" pitchFamily="18" charset="0"/>
              </a:rPr>
              <a:t>Ngoài</a:t>
            </a:r>
            <a:r>
              <a:rPr lang="en-US" sz="2100" dirty="0">
                <a:latin typeface="Times New Roman" panose="02020603050405020304" pitchFamily="18" charset="0"/>
              </a:rPr>
              <a:t> </a:t>
            </a:r>
            <a:r>
              <a:rPr lang="en-US" sz="2100" dirty="0" err="1">
                <a:latin typeface="Times New Roman" panose="02020603050405020304" pitchFamily="18" charset="0"/>
              </a:rPr>
              <a:t>chế</a:t>
            </a:r>
            <a:r>
              <a:rPr lang="en-US" sz="2100" dirty="0">
                <a:latin typeface="Times New Roman" panose="02020603050405020304" pitchFamily="18" charset="0"/>
              </a:rPr>
              <a:t> </a:t>
            </a:r>
            <a:r>
              <a:rPr lang="en-US" sz="2100" dirty="0" err="1">
                <a:latin typeface="Times New Roman" panose="02020603050405020304" pitchFamily="18" charset="0"/>
              </a:rPr>
              <a:t>tạo</a:t>
            </a:r>
            <a:r>
              <a:rPr lang="en-US" sz="2100" dirty="0">
                <a:latin typeface="Times New Roman" panose="02020603050405020304" pitchFamily="18" charset="0"/>
              </a:rPr>
              <a:t> </a:t>
            </a:r>
            <a:r>
              <a:rPr lang="en-US" sz="2100" dirty="0" err="1">
                <a:latin typeface="Times New Roman" panose="02020603050405020304" pitchFamily="18" charset="0"/>
              </a:rPr>
              <a:t>vũ</a:t>
            </a:r>
            <a:r>
              <a:rPr lang="en-US" sz="2100" dirty="0">
                <a:latin typeface="Times New Roman" panose="02020603050405020304" pitchFamily="18" charset="0"/>
              </a:rPr>
              <a:t> </a:t>
            </a:r>
            <a:r>
              <a:rPr lang="en-US" sz="2100" dirty="0" err="1">
                <a:latin typeface="Times New Roman" panose="02020603050405020304" pitchFamily="18" charset="0"/>
              </a:rPr>
              <a:t>khí</a:t>
            </a:r>
            <a:r>
              <a:rPr lang="en-US" sz="2100" dirty="0">
                <a:latin typeface="Times New Roman" panose="02020603050405020304" pitchFamily="18" charset="0"/>
              </a:rPr>
              <a:t>, </a:t>
            </a:r>
            <a:r>
              <a:rPr lang="en-US" sz="2100" dirty="0" err="1">
                <a:latin typeface="Times New Roman" panose="02020603050405020304" pitchFamily="18" charset="0"/>
              </a:rPr>
              <a:t>ông</a:t>
            </a:r>
            <a:r>
              <a:rPr lang="en-US" sz="2100" dirty="0">
                <a:latin typeface="Times New Roman" panose="02020603050405020304" pitchFamily="18" charset="0"/>
              </a:rPr>
              <a:t> </a:t>
            </a:r>
            <a:r>
              <a:rPr lang="en-US" sz="2100" dirty="0" err="1">
                <a:latin typeface="Times New Roman" panose="02020603050405020304" pitchFamily="18" charset="0"/>
              </a:rPr>
              <a:t>còn</a:t>
            </a:r>
            <a:r>
              <a:rPr lang="en-US" sz="2100" dirty="0">
                <a:latin typeface="Times New Roman" panose="02020603050405020304" pitchFamily="18" charset="0"/>
              </a:rPr>
              <a:t> </a:t>
            </a:r>
            <a:r>
              <a:rPr lang="en-US" sz="2100" dirty="0" err="1">
                <a:latin typeface="Times New Roman" panose="02020603050405020304" pitchFamily="18" charset="0"/>
              </a:rPr>
              <a:t>xây</a:t>
            </a:r>
            <a:r>
              <a:rPr lang="en-US" sz="2100" dirty="0">
                <a:latin typeface="Times New Roman" panose="02020603050405020304" pitchFamily="18" charset="0"/>
              </a:rPr>
              <a:t> </a:t>
            </a:r>
            <a:r>
              <a:rPr lang="en-US" sz="2100" dirty="0" err="1">
                <a:latin typeface="Times New Roman" panose="02020603050405020304" pitchFamily="18" charset="0"/>
              </a:rPr>
              <a:t>dựng</a:t>
            </a:r>
            <a:r>
              <a:rPr lang="en-US" sz="2100" dirty="0">
                <a:latin typeface="Times New Roman" panose="02020603050405020304" pitchFamily="18" charset="0"/>
              </a:rPr>
              <a:t> </a:t>
            </a:r>
            <a:r>
              <a:rPr lang="en-US" sz="2100" dirty="0" err="1">
                <a:latin typeface="Times New Roman" panose="02020603050405020304" pitchFamily="18" charset="0"/>
              </a:rPr>
              <a:t>được</a:t>
            </a:r>
            <a:r>
              <a:rPr lang="en-US" sz="2100" dirty="0">
                <a:latin typeface="Times New Roman" panose="02020603050405020304" pitchFamily="18" charset="0"/>
              </a:rPr>
              <a:t> </a:t>
            </a:r>
            <a:r>
              <a:rPr lang="en-US" sz="2100" dirty="0" err="1">
                <a:latin typeface="Times New Roman" panose="02020603050405020304" pitchFamily="18" charset="0"/>
              </a:rPr>
              <a:t>một</a:t>
            </a:r>
            <a:r>
              <a:rPr lang="en-US" sz="2100" dirty="0">
                <a:latin typeface="Times New Roman" panose="02020603050405020304" pitchFamily="18" charset="0"/>
              </a:rPr>
              <a:t> </a:t>
            </a:r>
            <a:r>
              <a:rPr lang="en-US" sz="2100" dirty="0" err="1">
                <a:latin typeface="Times New Roman" panose="02020603050405020304" pitchFamily="18" charset="0"/>
              </a:rPr>
              <a:t>đội</a:t>
            </a:r>
            <a:r>
              <a:rPr lang="en-US" sz="2100" dirty="0">
                <a:latin typeface="Times New Roman" panose="02020603050405020304" pitchFamily="18" charset="0"/>
              </a:rPr>
              <a:t> </a:t>
            </a:r>
            <a:r>
              <a:rPr lang="en-US" sz="2100" dirty="0" err="1">
                <a:latin typeface="Times New Roman" panose="02020603050405020304" pitchFamily="18" charset="0"/>
              </a:rPr>
              <a:t>quân</a:t>
            </a:r>
            <a:r>
              <a:rPr lang="en-US" sz="2100" dirty="0">
                <a:latin typeface="Times New Roman" panose="02020603050405020304" pitchFamily="18" charset="0"/>
              </a:rPr>
              <a:t> </a:t>
            </a:r>
            <a:r>
              <a:rPr lang="en-US" sz="2100" dirty="0" err="1">
                <a:latin typeface="Times New Roman" panose="02020603050405020304" pitchFamily="18" charset="0"/>
              </a:rPr>
              <a:t>có</a:t>
            </a:r>
            <a:r>
              <a:rPr lang="en-US" sz="2100" dirty="0">
                <a:latin typeface="Times New Roman" panose="02020603050405020304" pitchFamily="18" charset="0"/>
              </a:rPr>
              <a:t> </a:t>
            </a:r>
            <a:r>
              <a:rPr lang="en-US" sz="2100" dirty="0" err="1">
                <a:latin typeface="Times New Roman" panose="02020603050405020304" pitchFamily="18" charset="0"/>
              </a:rPr>
              <a:t>tính</a:t>
            </a:r>
            <a:r>
              <a:rPr lang="en-US" sz="2100" dirty="0">
                <a:latin typeface="Times New Roman" panose="02020603050405020304" pitchFamily="18" charset="0"/>
              </a:rPr>
              <a:t> </a:t>
            </a:r>
            <a:r>
              <a:rPr lang="en-US" sz="2100" dirty="0" err="1">
                <a:latin typeface="Times New Roman" panose="02020603050405020304" pitchFamily="18" charset="0"/>
              </a:rPr>
              <a:t>chiến</a:t>
            </a:r>
            <a:r>
              <a:rPr lang="en-US" sz="2100" dirty="0">
                <a:latin typeface="Times New Roman" panose="02020603050405020304" pitchFamily="18" charset="0"/>
              </a:rPr>
              <a:t> </a:t>
            </a:r>
            <a:r>
              <a:rPr lang="en-US" sz="2100" dirty="0" err="1">
                <a:latin typeface="Times New Roman" panose="02020603050405020304" pitchFamily="18" charset="0"/>
              </a:rPr>
              <a:t>đấu</a:t>
            </a:r>
            <a:r>
              <a:rPr lang="en-US" sz="2100" dirty="0">
                <a:latin typeface="Times New Roman" panose="02020603050405020304" pitchFamily="18" charset="0"/>
              </a:rPr>
              <a:t> </a:t>
            </a:r>
            <a:r>
              <a:rPr lang="en-US" sz="2100" dirty="0" err="1">
                <a:latin typeface="Times New Roman" panose="02020603050405020304" pitchFamily="18" charset="0"/>
              </a:rPr>
              <a:t>cao</a:t>
            </a:r>
            <a:r>
              <a:rPr lang="en-US" sz="2100" dirty="0">
                <a:latin typeface="Times New Roman" panose="02020603050405020304" pitchFamily="18" charset="0"/>
              </a:rPr>
              <a:t>, </a:t>
            </a:r>
            <a:r>
              <a:rPr lang="en-US" sz="2100" dirty="0" err="1">
                <a:latin typeface="Times New Roman" panose="02020603050405020304" pitchFamily="18" charset="0"/>
              </a:rPr>
              <a:t>kỷ</a:t>
            </a:r>
            <a:r>
              <a:rPr lang="en-US" sz="2100" dirty="0">
                <a:latin typeface="Times New Roman" panose="02020603050405020304" pitchFamily="18" charset="0"/>
              </a:rPr>
              <a:t> </a:t>
            </a:r>
            <a:r>
              <a:rPr lang="en-US" sz="2100" dirty="0" err="1">
                <a:latin typeface="Times New Roman" panose="02020603050405020304" pitchFamily="18" charset="0"/>
              </a:rPr>
              <a:t>luật</a:t>
            </a:r>
            <a:r>
              <a:rPr lang="en-US" sz="2100" dirty="0">
                <a:latin typeface="Times New Roman" panose="02020603050405020304" pitchFamily="18" charset="0"/>
              </a:rPr>
              <a:t> </a:t>
            </a:r>
            <a:r>
              <a:rPr lang="en-US" sz="2100" dirty="0" err="1">
                <a:latin typeface="Times New Roman" panose="02020603050405020304" pitchFamily="18" charset="0"/>
              </a:rPr>
              <a:t>nghiêm</a:t>
            </a:r>
            <a:r>
              <a:rPr lang="en-US" sz="2100" dirty="0">
                <a:latin typeface="Times New Roman" panose="02020603050405020304" pitchFamily="18" charset="0"/>
              </a:rPr>
              <a:t>.</a:t>
            </a:r>
            <a:br>
              <a:rPr lang="en-US" sz="2100" dirty="0">
                <a:latin typeface="Times New Roman" panose="02020603050405020304" pitchFamily="18" charset="0"/>
              </a:rPr>
            </a:br>
            <a:r>
              <a:rPr lang="en-US" sz="2100" dirty="0" err="1">
                <a:latin typeface="Times New Roman" panose="02020603050405020304" pitchFamily="18" charset="0"/>
              </a:rPr>
              <a:t>Tháng</a:t>
            </a:r>
            <a:r>
              <a:rPr lang="en-US" sz="2100" dirty="0">
                <a:latin typeface="Times New Roman" panose="02020603050405020304" pitchFamily="18" charset="0"/>
              </a:rPr>
              <a:t> 9 </a:t>
            </a:r>
            <a:r>
              <a:rPr lang="en-US" sz="2100" dirty="0" err="1">
                <a:latin typeface="Times New Roman" panose="02020603050405020304" pitchFamily="18" charset="0"/>
              </a:rPr>
              <a:t>năm</a:t>
            </a:r>
            <a:r>
              <a:rPr lang="en-US" sz="2100" dirty="0">
                <a:latin typeface="Times New Roman" panose="02020603050405020304" pitchFamily="18" charset="0"/>
              </a:rPr>
              <a:t> 1889, </a:t>
            </a:r>
            <a:r>
              <a:rPr lang="en-US" sz="2100" dirty="0" err="1">
                <a:latin typeface="Times New Roman" panose="02020603050405020304" pitchFamily="18" charset="0"/>
              </a:rPr>
              <a:t>Phan</a:t>
            </a:r>
            <a:r>
              <a:rPr lang="en-US" sz="2100" dirty="0">
                <a:latin typeface="Times New Roman" panose="02020603050405020304" pitchFamily="18" charset="0"/>
              </a:rPr>
              <a:t> </a:t>
            </a:r>
            <a:r>
              <a:rPr lang="en-US" sz="2100" dirty="0" err="1">
                <a:latin typeface="Times New Roman" panose="02020603050405020304" pitchFamily="18" charset="0"/>
              </a:rPr>
              <a:t>Đình</a:t>
            </a:r>
            <a:r>
              <a:rPr lang="en-US" sz="2100" dirty="0">
                <a:latin typeface="Times New Roman" panose="02020603050405020304" pitchFamily="18" charset="0"/>
              </a:rPr>
              <a:t> </a:t>
            </a:r>
            <a:r>
              <a:rPr lang="en-US" sz="2100" dirty="0" err="1">
                <a:latin typeface="Times New Roman" panose="02020603050405020304" pitchFamily="18" charset="0"/>
              </a:rPr>
              <a:t>Phùng</a:t>
            </a:r>
            <a:r>
              <a:rPr lang="en-US" sz="2100" dirty="0">
                <a:latin typeface="Times New Roman" panose="02020603050405020304" pitchFamily="18" charset="0"/>
              </a:rPr>
              <a:t> </a:t>
            </a:r>
            <a:r>
              <a:rPr lang="en-US" sz="2100" dirty="0" err="1">
                <a:latin typeface="Times New Roman" panose="02020603050405020304" pitchFamily="18" charset="0"/>
              </a:rPr>
              <a:t>trở</a:t>
            </a:r>
            <a:r>
              <a:rPr lang="en-US" sz="2100" dirty="0">
                <a:latin typeface="Times New Roman" panose="02020603050405020304" pitchFamily="18" charset="0"/>
              </a:rPr>
              <a:t> </a:t>
            </a:r>
            <a:r>
              <a:rPr lang="en-US" sz="2100" dirty="0" err="1">
                <a:latin typeface="Times New Roman" panose="02020603050405020304" pitchFamily="18" charset="0"/>
              </a:rPr>
              <a:t>về</a:t>
            </a:r>
            <a:r>
              <a:rPr lang="en-US" sz="2100" dirty="0">
                <a:latin typeface="Times New Roman" panose="02020603050405020304" pitchFamily="18" charset="0"/>
              </a:rPr>
              <a:t> </a:t>
            </a:r>
            <a:r>
              <a:rPr lang="en-US" sz="2100" dirty="0" err="1">
                <a:latin typeface="Times New Roman" panose="02020603050405020304" pitchFamily="18" charset="0"/>
              </a:rPr>
              <a:t>căn</a:t>
            </a:r>
            <a:r>
              <a:rPr lang="en-US" sz="2100" dirty="0">
                <a:latin typeface="Times New Roman" panose="02020603050405020304" pitchFamily="18" charset="0"/>
              </a:rPr>
              <a:t> </a:t>
            </a:r>
            <a:r>
              <a:rPr lang="en-US" sz="2100" dirty="0" err="1">
                <a:latin typeface="Times New Roman" panose="02020603050405020304" pitchFamily="18" charset="0"/>
              </a:rPr>
              <a:t>cứ</a:t>
            </a:r>
            <a:r>
              <a:rPr lang="en-US" sz="2100" dirty="0">
                <a:latin typeface="Times New Roman" panose="02020603050405020304" pitchFamily="18" charset="0"/>
              </a:rPr>
              <a:t>, </a:t>
            </a:r>
            <a:r>
              <a:rPr lang="en-US" sz="2100" dirty="0" err="1">
                <a:latin typeface="Times New Roman" panose="02020603050405020304" pitchFamily="18" charset="0"/>
              </a:rPr>
              <a:t>cử</a:t>
            </a:r>
            <a:r>
              <a:rPr lang="en-US" sz="2100" dirty="0">
                <a:latin typeface="Times New Roman" panose="02020603050405020304" pitchFamily="18" charset="0"/>
              </a:rPr>
              <a:t> Cao </a:t>
            </a:r>
            <a:r>
              <a:rPr lang="en-US" sz="2100" dirty="0" err="1">
                <a:latin typeface="Times New Roman" panose="02020603050405020304" pitchFamily="18" charset="0"/>
              </a:rPr>
              <a:t>Thắng</a:t>
            </a:r>
            <a:r>
              <a:rPr lang="en-US" sz="2100" dirty="0">
                <a:latin typeface="Times New Roman" panose="02020603050405020304" pitchFamily="18" charset="0"/>
              </a:rPr>
              <a:t> </a:t>
            </a:r>
            <a:r>
              <a:rPr lang="en-US" sz="2100" dirty="0" err="1">
                <a:latin typeface="Times New Roman" panose="02020603050405020304" pitchFamily="18" charset="0"/>
              </a:rPr>
              <a:t>làm</a:t>
            </a:r>
            <a:r>
              <a:rPr lang="en-US" sz="2100" dirty="0">
                <a:latin typeface="Times New Roman" panose="02020603050405020304" pitchFamily="18" charset="0"/>
              </a:rPr>
              <a:t> </a:t>
            </a:r>
            <a:r>
              <a:rPr lang="en-US" sz="2100" dirty="0" err="1">
                <a:latin typeface="Times New Roman" panose="02020603050405020304" pitchFamily="18" charset="0"/>
              </a:rPr>
              <a:t>tổng</a:t>
            </a:r>
            <a:r>
              <a:rPr lang="en-US" sz="2100" dirty="0">
                <a:latin typeface="Times New Roman" panose="02020603050405020304" pitchFamily="18" charset="0"/>
              </a:rPr>
              <a:t> </a:t>
            </a:r>
            <a:r>
              <a:rPr lang="en-US" sz="2100" dirty="0" err="1">
                <a:latin typeface="Times New Roman" panose="02020603050405020304" pitchFamily="18" charset="0"/>
              </a:rPr>
              <a:t>chỉ</a:t>
            </a:r>
            <a:r>
              <a:rPr lang="en-US" sz="2100" dirty="0">
                <a:latin typeface="Times New Roman" panose="02020603050405020304" pitchFamily="18" charset="0"/>
              </a:rPr>
              <a:t> </a:t>
            </a:r>
            <a:r>
              <a:rPr lang="en-US" sz="2100" dirty="0" err="1">
                <a:latin typeface="Times New Roman" panose="02020603050405020304" pitchFamily="18" charset="0"/>
              </a:rPr>
              <a:t>huy</a:t>
            </a:r>
            <a:r>
              <a:rPr lang="en-US" sz="2100" dirty="0">
                <a:latin typeface="Times New Roman" panose="02020603050405020304" pitchFamily="18" charset="0"/>
              </a:rPr>
              <a:t> </a:t>
            </a:r>
            <a:r>
              <a:rPr lang="en-US" sz="2100" dirty="0" err="1">
                <a:latin typeface="Times New Roman" panose="02020603050405020304" pitchFamily="18" charset="0"/>
              </a:rPr>
              <a:t>nghĩa</a:t>
            </a:r>
            <a:r>
              <a:rPr lang="en-US" sz="2100" dirty="0">
                <a:latin typeface="Times New Roman" panose="02020603050405020304" pitchFamily="18" charset="0"/>
              </a:rPr>
              <a:t> </a:t>
            </a:r>
            <a:r>
              <a:rPr lang="en-US" sz="2100" dirty="0" err="1">
                <a:latin typeface="Times New Roman" panose="02020603050405020304" pitchFamily="18" charset="0"/>
              </a:rPr>
              <a:t>quân</a:t>
            </a:r>
            <a:r>
              <a:rPr lang="en-US" sz="2100" dirty="0">
                <a:latin typeface="Times New Roman" panose="02020603050405020304" pitchFamily="18" charset="0"/>
              </a:rPr>
              <a:t> </a:t>
            </a:r>
            <a:r>
              <a:rPr lang="en-US" sz="2100" dirty="0" err="1">
                <a:latin typeface="Times New Roman" panose="02020603050405020304" pitchFamily="18" charset="0"/>
              </a:rPr>
              <a:t>và</a:t>
            </a:r>
            <a:r>
              <a:rPr lang="en-US" sz="2100" dirty="0">
                <a:latin typeface="Times New Roman" panose="02020603050405020304" pitchFamily="18" charset="0"/>
              </a:rPr>
              <a:t> </a:t>
            </a:r>
            <a:r>
              <a:rPr lang="en-US" sz="2100" dirty="0" err="1">
                <a:latin typeface="Times New Roman" panose="02020603050405020304" pitchFamily="18" charset="0"/>
              </a:rPr>
              <a:t>thu</a:t>
            </a:r>
            <a:r>
              <a:rPr lang="en-US" sz="2100" dirty="0">
                <a:latin typeface="Times New Roman" panose="02020603050405020304" pitchFamily="18" charset="0"/>
              </a:rPr>
              <a:t> </a:t>
            </a:r>
            <a:r>
              <a:rPr lang="en-US" sz="2100" dirty="0" err="1">
                <a:latin typeface="Times New Roman" panose="02020603050405020304" pitchFamily="18" charset="0"/>
              </a:rPr>
              <a:t>được</a:t>
            </a:r>
            <a:r>
              <a:rPr lang="en-US" sz="2100" dirty="0">
                <a:latin typeface="Times New Roman" panose="02020603050405020304" pitchFamily="18" charset="0"/>
              </a:rPr>
              <a:t> </a:t>
            </a:r>
            <a:r>
              <a:rPr lang="en-US" sz="2100" dirty="0" err="1">
                <a:latin typeface="Times New Roman" panose="02020603050405020304" pitchFamily="18" charset="0"/>
              </a:rPr>
              <a:t>nhiều</a:t>
            </a:r>
            <a:r>
              <a:rPr lang="en-US" sz="2100" dirty="0">
                <a:latin typeface="Times New Roman" panose="02020603050405020304" pitchFamily="18" charset="0"/>
              </a:rPr>
              <a:t> </a:t>
            </a:r>
            <a:r>
              <a:rPr lang="en-US" sz="2100" dirty="0" err="1">
                <a:latin typeface="Times New Roman" panose="02020603050405020304" pitchFamily="18" charset="0"/>
              </a:rPr>
              <a:t>thắng</a:t>
            </a:r>
            <a:r>
              <a:rPr lang="en-US" sz="2100" dirty="0">
                <a:latin typeface="Times New Roman" panose="02020603050405020304" pitchFamily="18" charset="0"/>
              </a:rPr>
              <a:t> </a:t>
            </a:r>
            <a:r>
              <a:rPr lang="en-US" sz="2100" dirty="0" err="1">
                <a:latin typeface="Times New Roman" panose="02020603050405020304" pitchFamily="18" charset="0"/>
              </a:rPr>
              <a:t>lợi</a:t>
            </a:r>
            <a:r>
              <a:rPr lang="en-US" sz="2100" dirty="0">
                <a:latin typeface="Times New Roman" panose="02020603050405020304" pitchFamily="18" charset="0"/>
              </a:rPr>
              <a:t> </a:t>
            </a:r>
            <a:r>
              <a:rPr lang="en-US" sz="2100" dirty="0" err="1">
                <a:latin typeface="Times New Roman" panose="02020603050405020304" pitchFamily="18" charset="0"/>
              </a:rPr>
              <a:t>trong</a:t>
            </a:r>
            <a:r>
              <a:rPr lang="en-US" sz="2100" dirty="0">
                <a:latin typeface="Times New Roman" panose="02020603050405020304" pitchFamily="18" charset="0"/>
              </a:rPr>
              <a:t> </a:t>
            </a:r>
            <a:r>
              <a:rPr lang="en-US" sz="2100" dirty="0" err="1">
                <a:latin typeface="Times New Roman" panose="02020603050405020304" pitchFamily="18" charset="0"/>
              </a:rPr>
              <a:t>những</a:t>
            </a:r>
            <a:r>
              <a:rPr lang="en-US" sz="2100" dirty="0">
                <a:latin typeface="Times New Roman" panose="02020603050405020304" pitchFamily="18" charset="0"/>
              </a:rPr>
              <a:t> </a:t>
            </a:r>
            <a:r>
              <a:rPr lang="en-US" sz="2100" dirty="0" err="1">
                <a:latin typeface="Times New Roman" panose="02020603050405020304" pitchFamily="18" charset="0"/>
              </a:rPr>
              <a:t>năm</a:t>
            </a:r>
            <a:r>
              <a:rPr lang="en-US" sz="2100" dirty="0">
                <a:latin typeface="Times New Roman" panose="02020603050405020304" pitchFamily="18" charset="0"/>
              </a:rPr>
              <a:t> 1890 - 1891.</a:t>
            </a:r>
            <a:br>
              <a:rPr lang="en-US" sz="2100" dirty="0">
                <a:latin typeface="Times New Roman" panose="02020603050405020304" pitchFamily="18" charset="0"/>
              </a:rPr>
            </a:br>
            <a:r>
              <a:rPr lang="en-US" sz="2100" dirty="0" err="1">
                <a:latin typeface="Times New Roman" panose="02020603050405020304" pitchFamily="18" charset="0"/>
              </a:rPr>
              <a:t>Năm</a:t>
            </a:r>
            <a:r>
              <a:rPr lang="en-US" sz="2100" dirty="0">
                <a:latin typeface="Times New Roman" panose="02020603050405020304" pitchFamily="18" charset="0"/>
              </a:rPr>
              <a:t> 1893, </a:t>
            </a:r>
            <a:r>
              <a:rPr lang="en-US" sz="2100" dirty="0" err="1">
                <a:latin typeface="Times New Roman" panose="02020603050405020304" pitchFamily="18" charset="0"/>
              </a:rPr>
              <a:t>trong</a:t>
            </a:r>
            <a:r>
              <a:rPr lang="en-US" sz="2100" dirty="0">
                <a:latin typeface="Times New Roman" panose="02020603050405020304" pitchFamily="18" charset="0"/>
              </a:rPr>
              <a:t> </a:t>
            </a:r>
            <a:r>
              <a:rPr lang="en-US" sz="2100" dirty="0" err="1">
                <a:latin typeface="Times New Roman" panose="02020603050405020304" pitchFamily="18" charset="0"/>
              </a:rPr>
              <a:t>trận</a:t>
            </a:r>
            <a:r>
              <a:rPr lang="en-US" sz="2100" dirty="0">
                <a:latin typeface="Times New Roman" panose="02020603050405020304" pitchFamily="18" charset="0"/>
              </a:rPr>
              <a:t> </a:t>
            </a:r>
            <a:r>
              <a:rPr lang="en-US" sz="2100" dirty="0" err="1">
                <a:latin typeface="Times New Roman" panose="02020603050405020304" pitchFamily="18" charset="0"/>
              </a:rPr>
              <a:t>đánh</a:t>
            </a:r>
            <a:r>
              <a:rPr lang="en-US" sz="2100" dirty="0">
                <a:latin typeface="Times New Roman" panose="02020603050405020304" pitchFamily="18" charset="0"/>
              </a:rPr>
              <a:t> </a:t>
            </a:r>
            <a:r>
              <a:rPr lang="en-US" sz="2100" dirty="0" err="1">
                <a:latin typeface="Times New Roman" panose="02020603050405020304" pitchFamily="18" charset="0"/>
              </a:rPr>
              <a:t>Đồn</a:t>
            </a:r>
            <a:r>
              <a:rPr lang="en-US" sz="2100" dirty="0">
                <a:latin typeface="Times New Roman" panose="02020603050405020304" pitchFamily="18" charset="0"/>
              </a:rPr>
              <a:t> Nu (</a:t>
            </a:r>
            <a:r>
              <a:rPr lang="en-US" sz="2100" dirty="0" err="1">
                <a:latin typeface="Times New Roman" panose="02020603050405020304" pitchFamily="18" charset="0"/>
              </a:rPr>
              <a:t>Thanh</a:t>
            </a:r>
            <a:r>
              <a:rPr lang="en-US" sz="2100" dirty="0">
                <a:latin typeface="Times New Roman" panose="02020603050405020304" pitchFamily="18" charset="0"/>
              </a:rPr>
              <a:t> </a:t>
            </a:r>
            <a:r>
              <a:rPr lang="en-US" sz="2100" dirty="0" err="1">
                <a:latin typeface="Times New Roman" panose="02020603050405020304" pitchFamily="18" charset="0"/>
              </a:rPr>
              <a:t>Xuân</a:t>
            </a:r>
            <a:r>
              <a:rPr lang="en-US" sz="2100" dirty="0">
                <a:latin typeface="Times New Roman" panose="02020603050405020304" pitchFamily="18" charset="0"/>
              </a:rPr>
              <a:t> - </a:t>
            </a:r>
            <a:r>
              <a:rPr lang="en-US" sz="2100" dirty="0" err="1">
                <a:latin typeface="Times New Roman" panose="02020603050405020304" pitchFamily="18" charset="0"/>
              </a:rPr>
              <a:t>Thanh</a:t>
            </a:r>
            <a:r>
              <a:rPr lang="en-US" sz="2100" dirty="0">
                <a:latin typeface="Times New Roman" panose="02020603050405020304" pitchFamily="18" charset="0"/>
              </a:rPr>
              <a:t> </a:t>
            </a:r>
            <a:r>
              <a:rPr lang="en-US" sz="2100" dirty="0" err="1">
                <a:latin typeface="Times New Roman" panose="02020603050405020304" pitchFamily="18" charset="0"/>
              </a:rPr>
              <a:t>Chương</a:t>
            </a:r>
            <a:r>
              <a:rPr lang="en-US" sz="2100" dirty="0">
                <a:latin typeface="Times New Roman" panose="02020603050405020304" pitchFamily="18" charset="0"/>
              </a:rPr>
              <a:t> - </a:t>
            </a:r>
            <a:r>
              <a:rPr lang="en-US" sz="2100" dirty="0" err="1">
                <a:latin typeface="Times New Roman" panose="02020603050405020304" pitchFamily="18" charset="0"/>
              </a:rPr>
              <a:t>Nghệ</a:t>
            </a:r>
            <a:r>
              <a:rPr lang="en-US" sz="2100" dirty="0">
                <a:latin typeface="Times New Roman" panose="02020603050405020304" pitchFamily="18" charset="0"/>
              </a:rPr>
              <a:t> An), </a:t>
            </a:r>
            <a:r>
              <a:rPr lang="en-US" sz="2100" dirty="0" err="1">
                <a:latin typeface="Times New Roman" panose="02020603050405020304" pitchFamily="18" charset="0"/>
              </a:rPr>
              <a:t>ông</a:t>
            </a:r>
            <a:r>
              <a:rPr lang="en-US" sz="2100" dirty="0">
                <a:latin typeface="Times New Roman" panose="02020603050405020304" pitchFamily="18" charset="0"/>
              </a:rPr>
              <a:t> </a:t>
            </a:r>
            <a:r>
              <a:rPr lang="en-US" sz="2100" dirty="0" err="1">
                <a:latin typeface="Times New Roman" panose="02020603050405020304" pitchFamily="18" charset="0"/>
              </a:rPr>
              <a:t>bị</a:t>
            </a:r>
            <a:r>
              <a:rPr lang="en-US" sz="2100" dirty="0">
                <a:latin typeface="Times New Roman" panose="02020603050405020304" pitchFamily="18" charset="0"/>
              </a:rPr>
              <a:t> </a:t>
            </a:r>
            <a:r>
              <a:rPr lang="en-US" sz="2100" dirty="0" err="1">
                <a:latin typeface="Times New Roman" panose="02020603050405020304" pitchFamily="18" charset="0"/>
              </a:rPr>
              <a:t>trúng</a:t>
            </a:r>
            <a:r>
              <a:rPr lang="en-US" sz="2100" dirty="0">
                <a:latin typeface="Times New Roman" panose="02020603050405020304" pitchFamily="18" charset="0"/>
              </a:rPr>
              <a:t> </a:t>
            </a:r>
            <a:r>
              <a:rPr lang="en-US" sz="2100" dirty="0" err="1">
                <a:latin typeface="Times New Roman" panose="02020603050405020304" pitchFamily="18" charset="0"/>
              </a:rPr>
              <a:t>đạn</a:t>
            </a:r>
            <a:r>
              <a:rPr lang="en-US" sz="2100" dirty="0">
                <a:latin typeface="Times New Roman" panose="02020603050405020304" pitchFamily="18" charset="0"/>
              </a:rPr>
              <a:t> </a:t>
            </a:r>
            <a:r>
              <a:rPr lang="en-US" sz="2100" dirty="0" err="1">
                <a:latin typeface="Times New Roman" panose="02020603050405020304" pitchFamily="18" charset="0"/>
              </a:rPr>
              <a:t>và</a:t>
            </a:r>
            <a:r>
              <a:rPr lang="en-US" sz="2100" dirty="0">
                <a:latin typeface="Times New Roman" panose="02020603050405020304" pitchFamily="18" charset="0"/>
              </a:rPr>
              <a:t> </a:t>
            </a:r>
            <a:r>
              <a:rPr lang="en-US" sz="2100" dirty="0" err="1">
                <a:latin typeface="Times New Roman" panose="02020603050405020304" pitchFamily="18" charset="0"/>
              </a:rPr>
              <a:t>hy</a:t>
            </a:r>
            <a:r>
              <a:rPr lang="en-US" sz="2100" dirty="0">
                <a:latin typeface="Times New Roman" panose="02020603050405020304" pitchFamily="18" charset="0"/>
              </a:rPr>
              <a:t> </a:t>
            </a:r>
            <a:r>
              <a:rPr lang="en-US" sz="2100" dirty="0" err="1">
                <a:latin typeface="Times New Roman" panose="02020603050405020304" pitchFamily="18" charset="0"/>
              </a:rPr>
              <a:t>sinh</a:t>
            </a:r>
            <a:r>
              <a:rPr lang="en-US" sz="2100" dirty="0">
                <a:latin typeface="Times New Roman" panose="02020603050405020304" pitchFamily="18" charset="0"/>
              </a:rPr>
              <a:t> </a:t>
            </a:r>
            <a:r>
              <a:rPr lang="en-US" sz="2100" dirty="0" err="1">
                <a:latin typeface="Times New Roman" panose="02020603050405020304" pitchFamily="18" charset="0"/>
              </a:rPr>
              <a:t>lúc</a:t>
            </a:r>
            <a:r>
              <a:rPr lang="en-US" sz="2100" dirty="0">
                <a:latin typeface="Times New Roman" panose="02020603050405020304" pitchFamily="18" charset="0"/>
              </a:rPr>
              <a:t> </a:t>
            </a:r>
            <a:r>
              <a:rPr lang="en-US" sz="2100" dirty="0" err="1">
                <a:latin typeface="Times New Roman" panose="02020603050405020304" pitchFamily="18" charset="0"/>
              </a:rPr>
              <a:t>mới</a:t>
            </a:r>
            <a:r>
              <a:rPr lang="en-US" sz="2100" dirty="0">
                <a:latin typeface="Times New Roman" panose="02020603050405020304" pitchFamily="18" charset="0"/>
              </a:rPr>
              <a:t> 29 </a:t>
            </a:r>
            <a:r>
              <a:rPr lang="en-US" sz="2100" dirty="0" err="1">
                <a:latin typeface="Times New Roman" panose="02020603050405020304" pitchFamily="18" charset="0"/>
              </a:rPr>
              <a:t>tuổi</a:t>
            </a:r>
            <a:r>
              <a:rPr lang="en-US" sz="2100" dirty="0">
                <a:latin typeface="Times New Roman" panose="02020603050405020304" pitchFamily="18" charset="0"/>
              </a:rPr>
              <a:t>.</a:t>
            </a:r>
            <a:br>
              <a:rPr lang="en-US" sz="2100" dirty="0">
                <a:latin typeface="Times New Roman" panose="02020603050405020304" pitchFamily="18" charset="0"/>
              </a:rPr>
            </a:br>
            <a:r>
              <a:rPr lang="en-US" sz="2100" dirty="0" err="1">
                <a:latin typeface="Times New Roman" panose="02020603050405020304" pitchFamily="18" charset="0"/>
              </a:rPr>
              <a:t>Cái</a:t>
            </a:r>
            <a:r>
              <a:rPr lang="en-US" sz="2100" dirty="0">
                <a:latin typeface="Times New Roman" panose="02020603050405020304" pitchFamily="18" charset="0"/>
              </a:rPr>
              <a:t> </a:t>
            </a:r>
            <a:r>
              <a:rPr lang="en-US" sz="2100" dirty="0" err="1">
                <a:latin typeface="Times New Roman" panose="02020603050405020304" pitchFamily="18" charset="0"/>
              </a:rPr>
              <a:t>chết</a:t>
            </a:r>
            <a:r>
              <a:rPr lang="en-US" sz="2100" dirty="0">
                <a:latin typeface="Times New Roman" panose="02020603050405020304" pitchFamily="18" charset="0"/>
              </a:rPr>
              <a:t> </a:t>
            </a:r>
            <a:r>
              <a:rPr lang="en-US" sz="2100" dirty="0" err="1">
                <a:latin typeface="Times New Roman" panose="02020603050405020304" pitchFamily="18" charset="0"/>
              </a:rPr>
              <a:t>của</a:t>
            </a:r>
            <a:r>
              <a:rPr lang="en-US" sz="2100" dirty="0">
                <a:latin typeface="Times New Roman" panose="02020603050405020304" pitchFamily="18" charset="0"/>
              </a:rPr>
              <a:t> Cao </a:t>
            </a:r>
            <a:r>
              <a:rPr lang="en-US" sz="2100" dirty="0" err="1">
                <a:latin typeface="Times New Roman" panose="02020603050405020304" pitchFamily="18" charset="0"/>
              </a:rPr>
              <a:t>Thắng</a:t>
            </a:r>
            <a:r>
              <a:rPr lang="en-US" sz="2100" dirty="0">
                <a:latin typeface="Times New Roman" panose="02020603050405020304" pitchFamily="18" charset="0"/>
              </a:rPr>
              <a:t> </a:t>
            </a:r>
            <a:r>
              <a:rPr lang="en-US" sz="2100" dirty="0" err="1">
                <a:latin typeface="Times New Roman" panose="02020603050405020304" pitchFamily="18" charset="0"/>
              </a:rPr>
              <a:t>là</a:t>
            </a:r>
            <a:r>
              <a:rPr lang="en-US" sz="2100" dirty="0">
                <a:latin typeface="Times New Roman" panose="02020603050405020304" pitchFamily="18" charset="0"/>
              </a:rPr>
              <a:t> </a:t>
            </a:r>
            <a:r>
              <a:rPr lang="en-US" sz="2100" dirty="0" err="1">
                <a:latin typeface="Times New Roman" panose="02020603050405020304" pitchFamily="18" charset="0"/>
              </a:rPr>
              <a:t>tổn</a:t>
            </a:r>
            <a:r>
              <a:rPr lang="en-US" sz="2100" dirty="0">
                <a:latin typeface="Times New Roman" panose="02020603050405020304" pitchFamily="18" charset="0"/>
              </a:rPr>
              <a:t> </a:t>
            </a:r>
            <a:r>
              <a:rPr lang="en-US" sz="2100" dirty="0" err="1">
                <a:latin typeface="Times New Roman" panose="02020603050405020304" pitchFamily="18" charset="0"/>
              </a:rPr>
              <a:t>thất</a:t>
            </a:r>
            <a:r>
              <a:rPr lang="en-US" sz="2100" dirty="0">
                <a:latin typeface="Times New Roman" panose="02020603050405020304" pitchFamily="18" charset="0"/>
              </a:rPr>
              <a:t> </a:t>
            </a:r>
            <a:r>
              <a:rPr lang="en-US" sz="2100" dirty="0" err="1">
                <a:latin typeface="Times New Roman" panose="02020603050405020304" pitchFamily="18" charset="0"/>
              </a:rPr>
              <a:t>lớn</a:t>
            </a:r>
            <a:r>
              <a:rPr lang="en-US" sz="2100" dirty="0">
                <a:latin typeface="Times New Roman" panose="02020603050405020304" pitchFamily="18" charset="0"/>
              </a:rPr>
              <a:t> </a:t>
            </a:r>
            <a:r>
              <a:rPr lang="en-US" sz="2100" dirty="0" err="1">
                <a:latin typeface="Times New Roman" panose="02020603050405020304" pitchFamily="18" charset="0"/>
              </a:rPr>
              <a:t>cho</a:t>
            </a:r>
            <a:r>
              <a:rPr lang="en-US" sz="2100" dirty="0">
                <a:latin typeface="Times New Roman" panose="02020603050405020304" pitchFamily="18" charset="0"/>
              </a:rPr>
              <a:t> </a:t>
            </a:r>
            <a:r>
              <a:rPr lang="en-US" sz="2100" dirty="0" err="1">
                <a:latin typeface="Times New Roman" panose="02020603050405020304" pitchFamily="18" charset="0"/>
              </a:rPr>
              <a:t>quân</a:t>
            </a:r>
            <a:r>
              <a:rPr lang="en-US" sz="2100" dirty="0">
                <a:latin typeface="Times New Roman" panose="02020603050405020304" pitchFamily="18" charset="0"/>
              </a:rPr>
              <a:t> </a:t>
            </a:r>
            <a:r>
              <a:rPr lang="en-US" sz="2100" dirty="0" err="1">
                <a:latin typeface="Times New Roman" panose="02020603050405020304" pitchFamily="18" charset="0"/>
              </a:rPr>
              <a:t>khởi</a:t>
            </a:r>
            <a:r>
              <a:rPr lang="en-US" sz="2100" dirty="0">
                <a:latin typeface="Times New Roman" panose="02020603050405020304" pitchFamily="18" charset="0"/>
              </a:rPr>
              <a:t> </a:t>
            </a:r>
            <a:r>
              <a:rPr lang="en-US" sz="2100" dirty="0" err="1">
                <a:latin typeface="Times New Roman" panose="02020603050405020304" pitchFamily="18" charset="0"/>
              </a:rPr>
              <a:t>nghĩa</a:t>
            </a:r>
            <a:r>
              <a:rPr lang="en-US" sz="2100" dirty="0">
                <a:latin typeface="Times New Roman" panose="02020603050405020304" pitchFamily="18" charset="0"/>
              </a:rPr>
              <a:t> </a:t>
            </a:r>
            <a:r>
              <a:rPr lang="en-US" sz="2100" dirty="0" err="1">
                <a:latin typeface="Times New Roman" panose="02020603050405020304" pitchFamily="18" charset="0"/>
              </a:rPr>
              <a:t>Phan</a:t>
            </a:r>
            <a:r>
              <a:rPr lang="en-US" sz="2100" dirty="0">
                <a:latin typeface="Times New Roman" panose="02020603050405020304" pitchFamily="18" charset="0"/>
              </a:rPr>
              <a:t> </a:t>
            </a:r>
            <a:r>
              <a:rPr lang="en-US" sz="2100" dirty="0" err="1">
                <a:latin typeface="Times New Roman" panose="02020603050405020304" pitchFamily="18" charset="0"/>
              </a:rPr>
              <a:t>Đình</a:t>
            </a:r>
            <a:r>
              <a:rPr lang="en-US" sz="2100" dirty="0">
                <a:latin typeface="Times New Roman" panose="02020603050405020304" pitchFamily="18" charset="0"/>
              </a:rPr>
              <a:t> </a:t>
            </a:r>
            <a:r>
              <a:rPr lang="en-US" sz="2100" dirty="0" err="1">
                <a:latin typeface="Times New Roman" panose="02020603050405020304" pitchFamily="18" charset="0"/>
              </a:rPr>
              <a:t>Phùng</a:t>
            </a:r>
            <a:r>
              <a:rPr lang="en-US" sz="2100" dirty="0">
                <a:latin typeface="Times New Roman" panose="02020603050405020304" pitchFamily="18" charset="0"/>
              </a:rPr>
              <a:t>. </a:t>
            </a:r>
            <a:r>
              <a:rPr lang="en-US" sz="2100" dirty="0" err="1">
                <a:latin typeface="Times New Roman" panose="02020603050405020304" pitchFamily="18" charset="0"/>
              </a:rPr>
              <a:t>Sau</a:t>
            </a:r>
            <a:r>
              <a:rPr lang="en-US" sz="2100" dirty="0">
                <a:latin typeface="Times New Roman" panose="02020603050405020304" pitchFamily="18" charset="0"/>
              </a:rPr>
              <a:t> </a:t>
            </a:r>
            <a:r>
              <a:rPr lang="en-US" sz="2100" dirty="0" err="1">
                <a:latin typeface="Times New Roman" panose="02020603050405020304" pitchFamily="18" charset="0"/>
              </a:rPr>
              <a:t>khi</a:t>
            </a:r>
            <a:r>
              <a:rPr lang="en-US" sz="2100" dirty="0">
                <a:latin typeface="Times New Roman" panose="02020603050405020304" pitchFamily="18" charset="0"/>
              </a:rPr>
              <a:t> </a:t>
            </a:r>
            <a:r>
              <a:rPr lang="en-US" sz="2100" dirty="0" err="1">
                <a:latin typeface="Times New Roman" panose="02020603050405020304" pitchFamily="18" charset="0"/>
              </a:rPr>
              <a:t>ông</a:t>
            </a:r>
            <a:r>
              <a:rPr lang="en-US" sz="2100" dirty="0">
                <a:latin typeface="Times New Roman" panose="02020603050405020304" pitchFamily="18" charset="0"/>
              </a:rPr>
              <a:t> </a:t>
            </a:r>
            <a:r>
              <a:rPr lang="en-US" sz="2100" dirty="0" err="1">
                <a:latin typeface="Times New Roman" panose="02020603050405020304" pitchFamily="18" charset="0"/>
              </a:rPr>
              <a:t>mất</a:t>
            </a:r>
            <a:r>
              <a:rPr lang="en-US" sz="2100" dirty="0">
                <a:latin typeface="Times New Roman" panose="02020603050405020304" pitchFamily="18" charset="0"/>
              </a:rPr>
              <a:t>, </a:t>
            </a:r>
            <a:r>
              <a:rPr lang="en-US" sz="2100" dirty="0" err="1">
                <a:latin typeface="Times New Roman" panose="02020603050405020304" pitchFamily="18" charset="0"/>
              </a:rPr>
              <a:t>quân</a:t>
            </a:r>
            <a:r>
              <a:rPr lang="en-US" sz="2100" dirty="0">
                <a:latin typeface="Times New Roman" panose="02020603050405020304" pitchFamily="18" charset="0"/>
              </a:rPr>
              <a:t> </a:t>
            </a:r>
            <a:r>
              <a:rPr lang="en-US" sz="2100" dirty="0" err="1">
                <a:latin typeface="Times New Roman" panose="02020603050405020304" pitchFamily="18" charset="0"/>
              </a:rPr>
              <a:t>Phan</a:t>
            </a:r>
            <a:r>
              <a:rPr lang="en-US" sz="2100" dirty="0">
                <a:latin typeface="Times New Roman" panose="02020603050405020304" pitchFamily="18" charset="0"/>
              </a:rPr>
              <a:t> </a:t>
            </a:r>
            <a:r>
              <a:rPr lang="en-US" sz="2100" dirty="0" err="1">
                <a:latin typeface="Times New Roman" panose="02020603050405020304" pitchFamily="18" charset="0"/>
              </a:rPr>
              <a:t>Đình</a:t>
            </a:r>
            <a:r>
              <a:rPr lang="en-US" sz="2100" dirty="0">
                <a:latin typeface="Times New Roman" panose="02020603050405020304" pitchFamily="18" charset="0"/>
              </a:rPr>
              <a:t> </a:t>
            </a:r>
            <a:r>
              <a:rPr lang="en-US" sz="2100" dirty="0" err="1">
                <a:latin typeface="Times New Roman" panose="02020603050405020304" pitchFamily="18" charset="0"/>
              </a:rPr>
              <a:t>Phùng</a:t>
            </a:r>
            <a:r>
              <a:rPr lang="en-US" sz="2100" dirty="0">
                <a:latin typeface="Times New Roman" panose="02020603050405020304" pitchFamily="18" charset="0"/>
              </a:rPr>
              <a:t> </a:t>
            </a:r>
            <a:r>
              <a:rPr lang="en-US" sz="2100" dirty="0" err="1">
                <a:latin typeface="Times New Roman" panose="02020603050405020304" pitchFamily="18" charset="0"/>
              </a:rPr>
              <a:t>chỉ</a:t>
            </a:r>
            <a:r>
              <a:rPr lang="en-US" sz="2100" dirty="0">
                <a:latin typeface="Times New Roman" panose="02020603050405020304" pitchFamily="18" charset="0"/>
              </a:rPr>
              <a:t> </a:t>
            </a:r>
            <a:r>
              <a:rPr lang="en-US" sz="2100" dirty="0" err="1">
                <a:latin typeface="Times New Roman" panose="02020603050405020304" pitchFamily="18" charset="0"/>
              </a:rPr>
              <a:t>thắng</a:t>
            </a:r>
            <a:r>
              <a:rPr lang="en-US" sz="2100" dirty="0">
                <a:latin typeface="Times New Roman" panose="02020603050405020304" pitchFamily="18" charset="0"/>
              </a:rPr>
              <a:t> </a:t>
            </a:r>
            <a:r>
              <a:rPr lang="en-US" sz="2100" dirty="0" err="1">
                <a:latin typeface="Times New Roman" panose="02020603050405020304" pitchFamily="18" charset="0"/>
              </a:rPr>
              <a:t>thêm</a:t>
            </a:r>
            <a:r>
              <a:rPr lang="en-US" sz="2100" dirty="0">
                <a:latin typeface="Times New Roman" panose="02020603050405020304" pitchFamily="18" charset="0"/>
              </a:rPr>
              <a:t> </a:t>
            </a:r>
            <a:r>
              <a:rPr lang="en-US" sz="2100" dirty="0" err="1">
                <a:latin typeface="Times New Roman" panose="02020603050405020304" pitchFamily="18" charset="0"/>
              </a:rPr>
              <a:t>được</a:t>
            </a:r>
            <a:r>
              <a:rPr lang="en-US" sz="2100" dirty="0">
                <a:latin typeface="Times New Roman" panose="02020603050405020304" pitchFamily="18" charset="0"/>
              </a:rPr>
              <a:t> 1 </a:t>
            </a:r>
            <a:r>
              <a:rPr lang="en-US" sz="2100" dirty="0" err="1">
                <a:latin typeface="Times New Roman" panose="02020603050405020304" pitchFamily="18" charset="0"/>
              </a:rPr>
              <a:t>trận</a:t>
            </a:r>
            <a:r>
              <a:rPr lang="en-US" sz="2100" dirty="0">
                <a:latin typeface="Times New Roman" panose="02020603050405020304" pitchFamily="18" charset="0"/>
              </a:rPr>
              <a:t> </a:t>
            </a:r>
            <a:r>
              <a:rPr lang="en-US" sz="2100" dirty="0" err="1">
                <a:latin typeface="Times New Roman" panose="02020603050405020304" pitchFamily="18" charset="0"/>
              </a:rPr>
              <a:t>Vụ</a:t>
            </a:r>
            <a:r>
              <a:rPr lang="en-US" sz="2100" dirty="0">
                <a:latin typeface="Times New Roman" panose="02020603050405020304" pitchFamily="18" charset="0"/>
              </a:rPr>
              <a:t> </a:t>
            </a:r>
            <a:r>
              <a:rPr lang="en-US" sz="2100" dirty="0" err="1">
                <a:latin typeface="Times New Roman" panose="02020603050405020304" pitchFamily="18" charset="0"/>
              </a:rPr>
              <a:t>Quang</a:t>
            </a:r>
            <a:r>
              <a:rPr lang="en-US" sz="2100" dirty="0">
                <a:latin typeface="Times New Roman" panose="02020603050405020304" pitchFamily="18" charset="0"/>
              </a:rPr>
              <a:t> </a:t>
            </a:r>
            <a:r>
              <a:rPr lang="en-US" sz="2100" dirty="0" err="1">
                <a:latin typeface="Times New Roman" panose="02020603050405020304" pitchFamily="18" charset="0"/>
              </a:rPr>
              <a:t>năm</a:t>
            </a:r>
            <a:r>
              <a:rPr lang="en-US" sz="2100" dirty="0">
                <a:latin typeface="Times New Roman" panose="02020603050405020304" pitchFamily="18" charset="0"/>
              </a:rPr>
              <a:t> 1894 </a:t>
            </a:r>
            <a:r>
              <a:rPr lang="en-US" sz="2100" dirty="0" err="1">
                <a:latin typeface="Times New Roman" panose="02020603050405020304" pitchFamily="18" charset="0"/>
              </a:rPr>
              <a:t>và</a:t>
            </a:r>
            <a:r>
              <a:rPr lang="en-US" sz="2100" dirty="0">
                <a:latin typeface="Times New Roman" panose="02020603050405020304" pitchFamily="18" charset="0"/>
              </a:rPr>
              <a:t> </a:t>
            </a:r>
            <a:r>
              <a:rPr lang="en-US" sz="2100" dirty="0" err="1">
                <a:latin typeface="Times New Roman" panose="02020603050405020304" pitchFamily="18" charset="0"/>
              </a:rPr>
              <a:t>không</a:t>
            </a:r>
            <a:r>
              <a:rPr lang="en-US" sz="2100" dirty="0">
                <a:latin typeface="Times New Roman" panose="02020603050405020304" pitchFamily="18" charset="0"/>
              </a:rPr>
              <a:t> </a:t>
            </a:r>
            <a:r>
              <a:rPr lang="en-US" sz="2100" dirty="0" err="1">
                <a:latin typeface="Times New Roman" panose="02020603050405020304" pitchFamily="18" charset="0"/>
              </a:rPr>
              <a:t>lâu</a:t>
            </a:r>
            <a:r>
              <a:rPr lang="en-US" sz="2100" dirty="0">
                <a:latin typeface="Times New Roman" panose="02020603050405020304" pitchFamily="18" charset="0"/>
              </a:rPr>
              <a:t> </a:t>
            </a:r>
            <a:r>
              <a:rPr lang="en-US" sz="2100" dirty="0" err="1">
                <a:latin typeface="Times New Roman" panose="02020603050405020304" pitchFamily="18" charset="0"/>
              </a:rPr>
              <a:t>sau</a:t>
            </a:r>
            <a:r>
              <a:rPr lang="en-US" sz="2100" dirty="0">
                <a:latin typeface="Times New Roman" panose="02020603050405020304" pitchFamily="18" charset="0"/>
              </a:rPr>
              <a:t> </a:t>
            </a:r>
            <a:r>
              <a:rPr lang="en-US" sz="2100" dirty="0" err="1">
                <a:latin typeface="Times New Roman" panose="02020603050405020304" pitchFamily="18" charset="0"/>
              </a:rPr>
              <a:t>khi</a:t>
            </a:r>
            <a:r>
              <a:rPr lang="en-US" sz="2100" dirty="0">
                <a:latin typeface="Times New Roman" panose="02020603050405020304" pitchFamily="18" charset="0"/>
              </a:rPr>
              <a:t> </a:t>
            </a:r>
            <a:r>
              <a:rPr lang="en-US" sz="2100" dirty="0" err="1">
                <a:latin typeface="Times New Roman" panose="02020603050405020304" pitchFamily="18" charset="0"/>
              </a:rPr>
              <a:t>Phan</a:t>
            </a:r>
            <a:r>
              <a:rPr lang="en-US" sz="2100" dirty="0">
                <a:latin typeface="Times New Roman" panose="02020603050405020304" pitchFamily="18" charset="0"/>
              </a:rPr>
              <a:t> </a:t>
            </a:r>
            <a:r>
              <a:rPr lang="en-US" sz="2100" dirty="0" err="1">
                <a:latin typeface="Times New Roman" panose="02020603050405020304" pitchFamily="18" charset="0"/>
              </a:rPr>
              <a:t>Đình</a:t>
            </a:r>
            <a:r>
              <a:rPr lang="en-US" sz="2100" dirty="0">
                <a:latin typeface="Times New Roman" panose="02020603050405020304" pitchFamily="18" charset="0"/>
              </a:rPr>
              <a:t> </a:t>
            </a:r>
            <a:r>
              <a:rPr lang="en-US" sz="2100" dirty="0" err="1">
                <a:latin typeface="Times New Roman" panose="02020603050405020304" pitchFamily="18" charset="0"/>
              </a:rPr>
              <a:t>Phùng</a:t>
            </a:r>
            <a:r>
              <a:rPr lang="en-US" sz="2100" dirty="0">
                <a:latin typeface="Times New Roman" panose="02020603050405020304" pitchFamily="18" charset="0"/>
              </a:rPr>
              <a:t> </a:t>
            </a:r>
            <a:r>
              <a:rPr lang="en-US" sz="2100" dirty="0" err="1">
                <a:latin typeface="Times New Roman" panose="02020603050405020304" pitchFamily="18" charset="0"/>
              </a:rPr>
              <a:t>mất</a:t>
            </a:r>
            <a:r>
              <a:rPr lang="en-US" sz="2100" dirty="0">
                <a:latin typeface="Times New Roman" panose="02020603050405020304" pitchFamily="18" charset="0"/>
              </a:rPr>
              <a:t> (1895), </a:t>
            </a:r>
            <a:r>
              <a:rPr lang="en-US" sz="2100" dirty="0" err="1">
                <a:latin typeface="Times New Roman" panose="02020603050405020304" pitchFamily="18" charset="0"/>
              </a:rPr>
              <a:t>cuộc</a:t>
            </a:r>
            <a:r>
              <a:rPr lang="en-US" sz="2100" dirty="0">
                <a:latin typeface="Times New Roman" panose="02020603050405020304" pitchFamily="18" charset="0"/>
              </a:rPr>
              <a:t> </a:t>
            </a:r>
            <a:r>
              <a:rPr lang="en-US" sz="2100" dirty="0" err="1">
                <a:latin typeface="Times New Roman" panose="02020603050405020304" pitchFamily="18" charset="0"/>
              </a:rPr>
              <a:t>khởi</a:t>
            </a:r>
            <a:r>
              <a:rPr lang="en-US" sz="2100" dirty="0">
                <a:latin typeface="Times New Roman" panose="02020603050405020304" pitchFamily="18" charset="0"/>
              </a:rPr>
              <a:t> </a:t>
            </a:r>
            <a:r>
              <a:rPr lang="en-US" sz="2100" dirty="0" err="1">
                <a:latin typeface="Times New Roman" panose="02020603050405020304" pitchFamily="18" charset="0"/>
              </a:rPr>
              <a:t>nghĩa</a:t>
            </a:r>
            <a:r>
              <a:rPr lang="en-US" sz="2100" dirty="0">
                <a:latin typeface="Times New Roman" panose="02020603050405020304" pitchFamily="18" charset="0"/>
              </a:rPr>
              <a:t> </a:t>
            </a:r>
            <a:r>
              <a:rPr lang="en-US" sz="2100" dirty="0" err="1">
                <a:latin typeface="Times New Roman" panose="02020603050405020304" pitchFamily="18" charset="0"/>
              </a:rPr>
              <a:t>bị</a:t>
            </a:r>
            <a:r>
              <a:rPr lang="en-US" sz="2100" dirty="0">
                <a:latin typeface="Times New Roman" panose="02020603050405020304" pitchFamily="18" charset="0"/>
              </a:rPr>
              <a:t> </a:t>
            </a:r>
            <a:r>
              <a:rPr lang="en-US" sz="2100" dirty="0" err="1">
                <a:latin typeface="Times New Roman" panose="02020603050405020304" pitchFamily="18" charset="0"/>
              </a:rPr>
              <a:t>trấn</a:t>
            </a:r>
            <a:r>
              <a:rPr lang="en-US" sz="2100" dirty="0">
                <a:latin typeface="Times New Roman" panose="02020603050405020304" pitchFamily="18" charset="0"/>
              </a:rPr>
              <a:t> </a:t>
            </a:r>
            <a:r>
              <a:rPr lang="en-US" sz="2100" dirty="0" err="1">
                <a:latin typeface="Times New Roman" panose="02020603050405020304" pitchFamily="18" charset="0"/>
              </a:rPr>
              <a:t>áp</a:t>
            </a:r>
            <a:r>
              <a:rPr lang="en-US" sz="2100" dirty="0">
                <a:latin typeface="Times New Roman" panose="02020603050405020304" pitchFamily="18" charset="0"/>
              </a:rPr>
              <a:t> </a:t>
            </a:r>
            <a:r>
              <a:rPr lang="en-US" sz="2100" dirty="0" err="1">
                <a:latin typeface="Times New Roman" panose="02020603050405020304" pitchFamily="18" charset="0"/>
              </a:rPr>
              <a:t>hẳn</a:t>
            </a:r>
            <a:r>
              <a:rPr lang="en-US" sz="2100" dirty="0">
                <a:latin typeface="Times New Roman" panose="02020603050405020304" pitchFamily="18" charset="0"/>
              </a:rPr>
              <a:t>.</a:t>
            </a:r>
            <a:endParaRPr lang="en-US" sz="2100" dirty="0">
              <a:latin typeface="Times New Roman" panose="02020603050405020304" pitchFamily="18" charset="0"/>
            </a:endParaRPr>
          </a:p>
        </p:txBody>
      </p:sp>
      <p:sp>
        <p:nvSpPr>
          <p:cNvPr id="82947" name="Rectangle 5"/>
          <p:cNvSpPr>
            <a:spLocks noChangeArrowheads="1"/>
          </p:cNvSpPr>
          <p:nvPr/>
        </p:nvSpPr>
        <p:spPr bwMode="auto">
          <a:xfrm>
            <a:off x="3235325" y="76200"/>
            <a:ext cx="323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b="1">
                <a:solidFill>
                  <a:srgbClr val="FF3300"/>
                </a:solidFill>
                <a:latin typeface="Times New Roman" panose="02020603050405020304" pitchFamily="18" charset="0"/>
              </a:rPr>
              <a:t>Cao Thắng (1864-1893)</a:t>
            </a:r>
            <a:endParaRPr lang="en-US" sz="2400" b="1">
              <a:solidFill>
                <a:srgbClr val="FF33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p:cNvGrpSpPr/>
          <p:nvPr/>
        </p:nvGrpSpPr>
        <p:grpSpPr bwMode="auto">
          <a:xfrm>
            <a:off x="2362200" y="264226"/>
            <a:ext cx="4562475" cy="6019800"/>
            <a:chOff x="1494" y="288"/>
            <a:chExt cx="2874" cy="3792"/>
          </a:xfrm>
        </p:grpSpPr>
        <p:sp>
          <p:nvSpPr>
            <p:cNvPr id="81923" name="Text Box 3"/>
            <p:cNvSpPr txBox="1">
              <a:spLocks noChangeArrowheads="1"/>
            </p:cNvSpPr>
            <p:nvPr/>
          </p:nvSpPr>
          <p:spPr bwMode="auto">
            <a:xfrm>
              <a:off x="1584" y="3792"/>
              <a:ext cx="25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2400" b="1">
                  <a:solidFill>
                    <a:srgbClr val="FF3300"/>
                  </a:solidFill>
                  <a:latin typeface="Times New Roman" panose="02020603050405020304" pitchFamily="18" charset="0"/>
                </a:rPr>
                <a:t>Cao Thắng (1864-1893)</a:t>
              </a:r>
              <a:endParaRPr lang="en-US" sz="2400" b="1">
                <a:solidFill>
                  <a:srgbClr val="FF3300"/>
                </a:solidFill>
                <a:latin typeface="Times New Roman" panose="02020603050405020304" pitchFamily="18" charset="0"/>
              </a:endParaRPr>
            </a:p>
          </p:txBody>
        </p:sp>
        <p:pic>
          <p:nvPicPr>
            <p:cNvPr id="81924" name="Picture 4" descr="11_06_2009_132018_95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4" y="288"/>
              <a:ext cx="2874"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zoom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ongcaothang.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286000" y="392875"/>
            <a:ext cx="4114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124200" y="5105400"/>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Cao </a:t>
            </a:r>
            <a:r>
              <a:rPr lang="en-US" altLang="en-US" sz="2000" dirty="0" err="1">
                <a:latin typeface="Times New Roman" panose="02020603050405020304" pitchFamily="18" charset="0"/>
                <a:cs typeface="Times New Roman" panose="02020603050405020304" pitchFamily="18" charset="0"/>
              </a:rPr>
              <a:t>Thắng</a:t>
            </a:r>
            <a:r>
              <a:rPr lang="en-US" altLang="en-US" sz="2000" dirty="0">
                <a:latin typeface="Times New Roman" panose="02020603050405020304" pitchFamily="18" charset="0"/>
                <a:cs typeface="Times New Roman" panose="02020603050405020304" pitchFamily="18" charset="0"/>
              </a:rPr>
              <a:t> (1864 – 1893)</a:t>
            </a:r>
            <a:endParaRPr lang="en-US" alt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85800" y="4343400"/>
            <a:ext cx="830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12800" indent="-8128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lnSpc>
                <a:spcPct val="90000"/>
              </a:lnSpc>
              <a:spcBef>
                <a:spcPct val="20000"/>
              </a:spcBef>
            </a:pPr>
            <a:endParaRPr lang="en-US" sz="2400">
              <a:solidFill>
                <a:srgbClr val="0000FF"/>
              </a:solidFill>
            </a:endParaRPr>
          </a:p>
        </p:txBody>
      </p:sp>
      <p:pic>
        <p:nvPicPr>
          <p:cNvPr id="29698" name="Picture 2" descr="D:\TƯ LIÊU CỦ CHI\kinh_thanh_.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D:\TƯ LIÊU CỦ CHI\kinh-thanh-hue-542d13a791b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71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D:\TƯ LIÊU CỦ CHI\HUE XUA N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108075"/>
            <a:ext cx="9147175" cy="85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931" y="30540"/>
            <a:ext cx="9144000" cy="1015663"/>
          </a:xfrm>
          <a:prstGeom prst="rect">
            <a:avLst/>
          </a:prstGeom>
          <a:solidFill>
            <a:schemeClr val="accent2">
              <a:lumMod val="40000"/>
              <a:lumOff val="60000"/>
            </a:schemeClr>
          </a:solid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u="sng"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Tiết</a:t>
            </a:r>
            <a:r>
              <a:rPr lang="en-US" sz="3200" b="1" u="sng"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 </a:t>
            </a:r>
            <a:r>
              <a:rPr lang="en-US" sz="3200" b="1" u="sng"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42, 43,  44: </a:t>
            </a:r>
            <a:r>
              <a:rPr lang="en-US" sz="3200" b="1" u="sng"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Bài</a:t>
            </a:r>
            <a:r>
              <a:rPr lang="en-US" sz="3200" b="1" u="sng"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 </a:t>
            </a:r>
            <a:r>
              <a:rPr lang="en-US" sz="3200" b="1" u="sng"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rPr>
              <a:t>17: </a:t>
            </a:r>
            <a:r>
              <a:rPr lang="vi-VN" sz="2800" b="1" dirty="0">
                <a:solidFill>
                  <a:srgbClr val="FF0000"/>
                </a:solidFill>
                <a:latin typeface="Times New Roman" panose="02020603050405020304" pitchFamily="18" charset="0"/>
                <a:cs typeface="Times New Roman" panose="02020603050405020304" pitchFamily="18" charset="0"/>
              </a:rPr>
              <a:t>PHONG TRÀO </a:t>
            </a:r>
            <a:r>
              <a:rPr lang="en-US" sz="2800" b="1" dirty="0" smtClean="0">
                <a:solidFill>
                  <a:srgbClr val="FF0000"/>
                </a:solidFill>
                <a:latin typeface="Times New Roman" panose="02020603050405020304" pitchFamily="18" charset="0"/>
                <a:cs typeface="Times New Roman" panose="02020603050405020304" pitchFamily="18" charset="0"/>
              </a:rPr>
              <a:t>YÊU NƯỚC</a:t>
            </a:r>
            <a:r>
              <a:rPr lang="vi-VN" sz="2800" b="1" dirty="0" smtClean="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CHỐNG PHÁP </a:t>
            </a:r>
            <a:r>
              <a:rPr lang="en-US" sz="2800" b="1" dirty="0" smtClean="0">
                <a:solidFill>
                  <a:srgbClr val="FF0000"/>
                </a:solidFill>
                <a:latin typeface="Times New Roman" panose="02020603050405020304" pitchFamily="18" charset="0"/>
                <a:cs typeface="Times New Roman" panose="02020603050405020304" pitchFamily="18" charset="0"/>
              </a:rPr>
              <a:t>TỪ NĂM 1884 ĐẾN NĂM 1896</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linds(horizontal)">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29698"/>
                                        </p:tgtEl>
                                      </p:cBhvr>
                                    </p:animEffect>
                                    <p:set>
                                      <p:cBhvr>
                                        <p:cTn id="12" dur="1" fill="hold">
                                          <p:stCondLst>
                                            <p:cond delay="499"/>
                                          </p:stCondLst>
                                        </p:cTn>
                                        <p:tgtEl>
                                          <p:spTgt spid="29698"/>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29699"/>
                                        </p:tgtEl>
                                        <p:attrNameLst>
                                          <p:attrName>style.visibility</p:attrName>
                                        </p:attrNameLst>
                                      </p:cBhvr>
                                      <p:to>
                                        <p:strVal val="visible"/>
                                      </p:to>
                                    </p:set>
                                    <p:animEffect transition="in" filter="blinds(horizontal)">
                                      <p:cBhvr>
                                        <p:cTn id="15" dur="500"/>
                                        <p:tgtEl>
                                          <p:spTgt spid="2969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9702"/>
                                        </p:tgtEl>
                                        <p:attrNameLst>
                                          <p:attrName>style.visibility</p:attrName>
                                        </p:attrNameLst>
                                      </p:cBhvr>
                                      <p:to>
                                        <p:strVal val="visible"/>
                                      </p:to>
                                    </p:set>
                                    <p:animEffect transition="in" filter="box(in)">
                                      <p:cBhvr>
                                        <p:cTn id="20" dur="500"/>
                                        <p:tgtEl>
                                          <p:spTgt spid="29702"/>
                                        </p:tgtEl>
                                      </p:cBhvr>
                                    </p:animEffect>
                                  </p:childTnLst>
                                </p:cTn>
                              </p:par>
                              <p:par>
                                <p:cTn id="21" presetID="3" presetClass="exit" presetSubtype="10" fill="hold" nodeType="withEffect">
                                  <p:stCondLst>
                                    <p:cond delay="0"/>
                                  </p:stCondLst>
                                  <p:childTnLst>
                                    <p:animEffect transition="out" filter="blinds(horizontal)">
                                      <p:cBhvr>
                                        <p:cTn id="22" dur="500"/>
                                        <p:tgtEl>
                                          <p:spTgt spid="29699"/>
                                        </p:tgtEl>
                                      </p:cBhvr>
                                    </p:animEffect>
                                    <p:set>
                                      <p:cBhvr>
                                        <p:cTn id="23" dur="1" fill="hold">
                                          <p:stCondLst>
                                            <p:cond delay="499"/>
                                          </p:stCondLst>
                                        </p:cTn>
                                        <p:tgtEl>
                                          <p:spTgt spid="296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746250" y="6262688"/>
            <a:ext cx="6002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b="1">
                <a:solidFill>
                  <a:schemeClr val="bg1"/>
                </a:solidFill>
              </a:rPr>
              <a:t>Vũ khí của nghĩa quân Phan Đình Phùng</a:t>
            </a:r>
            <a:endParaRPr lang="en-US" b="1">
              <a:solidFill>
                <a:schemeClr val="bg1"/>
              </a:solidFill>
            </a:endParaRPr>
          </a:p>
        </p:txBody>
      </p:sp>
      <p:pic>
        <p:nvPicPr>
          <p:cNvPr id="83971" name="Picture 3" descr="van%20than%20can%20vuo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8200" y="304800"/>
            <a:ext cx="7391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4" descr="images48707_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95600"/>
            <a:ext cx="7391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2133600" y="685800"/>
            <a:ext cx="4071938" cy="5583238"/>
            <a:chOff x="1488" y="160"/>
            <a:chExt cx="2640" cy="3836"/>
          </a:xfrm>
        </p:grpSpPr>
        <p:pic>
          <p:nvPicPr>
            <p:cNvPr id="84998" name="Picture 3" descr="ap_20090331121324819_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88" y="160"/>
              <a:ext cx="2616" cy="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Text Box 4"/>
            <p:cNvSpPr txBox="1">
              <a:spLocks noChangeArrowheads="1"/>
            </p:cNvSpPr>
            <p:nvPr/>
          </p:nvSpPr>
          <p:spPr bwMode="auto">
            <a:xfrm>
              <a:off x="1488" y="3744"/>
              <a:ext cx="264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solidFill>
                    <a:schemeClr val="bg1"/>
                  </a:solidFill>
                </a:rPr>
                <a:t>Súng trường do Cao Thắng chế tạo</a:t>
              </a:r>
              <a:endParaRPr lang="en-US">
                <a:solidFill>
                  <a:schemeClr val="bg1"/>
                </a:solidFill>
              </a:endParaRPr>
            </a:p>
          </p:txBody>
        </p:sp>
      </p:grpSp>
      <p:grpSp>
        <p:nvGrpSpPr>
          <p:cNvPr id="3" name="Group 5"/>
          <p:cNvGrpSpPr/>
          <p:nvPr/>
        </p:nvGrpSpPr>
        <p:grpSpPr bwMode="auto">
          <a:xfrm>
            <a:off x="5638800" y="677863"/>
            <a:ext cx="2590800" cy="5768975"/>
            <a:chOff x="3888" y="192"/>
            <a:chExt cx="1680" cy="3914"/>
          </a:xfrm>
        </p:grpSpPr>
        <p:pic>
          <p:nvPicPr>
            <p:cNvPr id="84996" name="Picture 6" descr="RI9239LG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003" y="1077"/>
              <a:ext cx="3450"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7"/>
            <p:cNvSpPr txBox="1">
              <a:spLocks noChangeArrowheads="1"/>
            </p:cNvSpPr>
            <p:nvPr/>
          </p:nvSpPr>
          <p:spPr bwMode="auto">
            <a:xfrm>
              <a:off x="3888" y="3671"/>
              <a:ext cx="1632"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solidFill>
                    <a:schemeClr val="bg1"/>
                  </a:solidFill>
                </a:rPr>
                <a:t>Súng trường của Pháp </a:t>
              </a:r>
              <a:endParaRPr lang="en-US">
                <a:solidFill>
                  <a:schemeClr val="bg1"/>
                </a:solidFill>
              </a:endParaRPr>
            </a:p>
            <a:p>
              <a:pPr algn="ctr"/>
              <a:r>
                <a:rPr lang="en-US">
                  <a:solidFill>
                    <a:schemeClr val="bg1"/>
                  </a:solidFill>
                </a:rPr>
                <a:t>(năm1874)</a:t>
              </a:r>
              <a:endParaRPr lang="en-US">
                <a:solidFill>
                  <a:schemeClr val="bg1"/>
                </a:solidFill>
              </a:endParaRPr>
            </a:p>
          </p:txBody>
        </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3.33333E-6 4.39306E-6 L -0.13333 -0.0007 " pathEditMode="relative" rAng="0" ptsTypes="AA">
                                      <p:cBhvr>
                                        <p:cTn id="11" dur="2000" fill="hold"/>
                                        <p:tgtEl>
                                          <p:spTgt spid="2"/>
                                        </p:tgtEl>
                                        <p:attrNameLst>
                                          <p:attrName>ppt_x</p:attrName>
                                          <p:attrName>ppt_y</p:attrName>
                                        </p:attrNameLst>
                                      </p:cBhvr>
                                      <p:rCtr x="-6667" y="-46"/>
                                    </p:animMotion>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ng_truong_cua_nghia_quan_huong_khe_500.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343400" y="2971800"/>
            <a:ext cx="4191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usil_Gras_M80_187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44958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066800" y="2514600"/>
            <a:ext cx="289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Times New Roman" panose="02020603050405020304" pitchFamily="18" charset="0"/>
                <a:cs typeface="Times New Roman" panose="02020603050405020304" pitchFamily="18" charset="0"/>
              </a:rPr>
              <a:t>Súng trường kiểu 1874 của Pháp </a:t>
            </a:r>
            <a:endParaRPr lang="en-US" altLang="en-US" sz="2000">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4572000" y="54102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Times New Roman" panose="02020603050405020304" pitchFamily="18" charset="0"/>
                <a:cs typeface="Times New Roman" panose="02020603050405020304" pitchFamily="18" charset="0"/>
              </a:rPr>
              <a:t>Súng trường do Cao Thắng chế tạo </a:t>
            </a:r>
            <a:endParaRPr lang="en-US" altLang="en-US" sz="2000">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304800" y="4114800"/>
            <a:ext cx="3657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i="1">
                <a:solidFill>
                  <a:srgbClr val="FF0000"/>
                </a:solidFill>
                <a:latin typeface="Times New Roman" panose="02020603050405020304" pitchFamily="18" charset="0"/>
                <a:cs typeface="Times New Roman" panose="02020603050405020304" pitchFamily="18" charset="0"/>
              </a:rPr>
              <a:t>Em có nhận xét gì về súng trường do Cao Thắng chế tạo?</a:t>
            </a:r>
            <a:endParaRPr lang="en-US" altLang="en-US" sz="2800"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413031634000000-khoinghiahuongkhe2.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99753" y="381000"/>
            <a:ext cx="8077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0" y="3810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solidFill>
                  <a:srgbClr val="FF3300"/>
                </a:solidFill>
                <a:latin typeface="Times New Roman" panose="02020603050405020304" pitchFamily="18" charset="0"/>
              </a:rPr>
              <a:t>- Tại sao nói cuộc khởi nghĩa Hương Khê là cuộc khởi nghĩa điển  hình nhất trong phong trào Cần vương?.</a:t>
            </a:r>
            <a:endParaRPr lang="en-US" sz="2400" b="1">
              <a:solidFill>
                <a:srgbClr val="FF3300"/>
              </a:solidFill>
              <a:latin typeface="Times New Roman" panose="02020603050405020304" pitchFamily="18" charset="0"/>
            </a:endParaRPr>
          </a:p>
        </p:txBody>
      </p:sp>
      <p:sp>
        <p:nvSpPr>
          <p:cNvPr id="71683" name="Text Box 3"/>
          <p:cNvSpPr txBox="1">
            <a:spLocks noChangeArrowheads="1"/>
          </p:cNvSpPr>
          <p:nvPr/>
        </p:nvSpPr>
        <p:spPr bwMode="auto">
          <a:xfrm>
            <a:off x="131582" y="1280938"/>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dirty="0">
                <a:solidFill>
                  <a:srgbClr val="FF3300"/>
                </a:solidFill>
                <a:latin typeface="Times New Roman" panose="02020603050405020304" pitchFamily="18" charset="0"/>
              </a:rPr>
              <a:t>( </a:t>
            </a:r>
            <a:r>
              <a:rPr lang="en-US" sz="2400" dirty="0" err="1">
                <a:solidFill>
                  <a:srgbClr val="FF3300"/>
                </a:solidFill>
                <a:latin typeface="Times New Roman" panose="02020603050405020304" pitchFamily="18" charset="0"/>
              </a:rPr>
              <a:t>Lãnh</a:t>
            </a:r>
            <a:r>
              <a:rPr lang="en-US" sz="2400" dirty="0">
                <a:solidFill>
                  <a:srgbClr val="FF3300"/>
                </a:solidFill>
                <a:latin typeface="Times New Roman" panose="02020603050405020304" pitchFamily="18" charset="0"/>
              </a:rPr>
              <a:t> </a:t>
            </a:r>
            <a:r>
              <a:rPr lang="en-US" sz="2400" dirty="0" err="1">
                <a:solidFill>
                  <a:srgbClr val="FF3300"/>
                </a:solidFill>
                <a:latin typeface="Times New Roman" panose="02020603050405020304" pitchFamily="18" charset="0"/>
              </a:rPr>
              <a:t>đạo</a:t>
            </a:r>
            <a:r>
              <a:rPr lang="en-US" sz="2400" dirty="0">
                <a:solidFill>
                  <a:srgbClr val="FF3300"/>
                </a:solidFill>
                <a:latin typeface="Times New Roman" panose="02020603050405020304" pitchFamily="18" charset="0"/>
              </a:rPr>
              <a:t>, </a:t>
            </a:r>
            <a:r>
              <a:rPr lang="en-US" sz="2400" dirty="0" err="1">
                <a:solidFill>
                  <a:srgbClr val="FF3300"/>
                </a:solidFill>
                <a:latin typeface="Times New Roman" panose="02020603050405020304" pitchFamily="18" charset="0"/>
              </a:rPr>
              <a:t>địa</a:t>
            </a:r>
            <a:r>
              <a:rPr lang="en-US" sz="2400" dirty="0">
                <a:solidFill>
                  <a:srgbClr val="FF3300"/>
                </a:solidFill>
                <a:latin typeface="Times New Roman" panose="02020603050405020304" pitchFamily="18" charset="0"/>
              </a:rPr>
              <a:t> </a:t>
            </a:r>
            <a:r>
              <a:rPr lang="en-US" sz="2400" dirty="0" err="1">
                <a:solidFill>
                  <a:srgbClr val="FF3300"/>
                </a:solidFill>
                <a:latin typeface="Times New Roman" panose="02020603050405020304" pitchFamily="18" charset="0"/>
              </a:rPr>
              <a:t>bàn</a:t>
            </a:r>
            <a:r>
              <a:rPr lang="en-US" sz="2400" dirty="0">
                <a:solidFill>
                  <a:srgbClr val="FF3300"/>
                </a:solidFill>
                <a:latin typeface="Times New Roman" panose="02020603050405020304" pitchFamily="18" charset="0"/>
              </a:rPr>
              <a:t>, qui </a:t>
            </a:r>
            <a:r>
              <a:rPr lang="en-US" sz="2400" dirty="0" err="1">
                <a:solidFill>
                  <a:srgbClr val="FF3300"/>
                </a:solidFill>
                <a:latin typeface="Times New Roman" panose="02020603050405020304" pitchFamily="18" charset="0"/>
              </a:rPr>
              <a:t>mô</a:t>
            </a:r>
            <a:r>
              <a:rPr lang="en-US" sz="2400" dirty="0">
                <a:solidFill>
                  <a:srgbClr val="FF3300"/>
                </a:solidFill>
                <a:latin typeface="Times New Roman" panose="02020603050405020304" pitchFamily="18" charset="0"/>
              </a:rPr>
              <a:t>, </a:t>
            </a:r>
            <a:r>
              <a:rPr lang="en-US" sz="2400" dirty="0" err="1">
                <a:solidFill>
                  <a:srgbClr val="FF3300"/>
                </a:solidFill>
                <a:latin typeface="Times New Roman" panose="02020603050405020304" pitchFamily="18" charset="0"/>
              </a:rPr>
              <a:t>trình</a:t>
            </a:r>
            <a:r>
              <a:rPr lang="en-US" sz="2400" dirty="0">
                <a:solidFill>
                  <a:srgbClr val="FF3300"/>
                </a:solidFill>
                <a:latin typeface="Times New Roman" panose="02020603050405020304" pitchFamily="18" charset="0"/>
              </a:rPr>
              <a:t> </a:t>
            </a:r>
            <a:r>
              <a:rPr lang="en-US" sz="2400" dirty="0" err="1">
                <a:solidFill>
                  <a:srgbClr val="FF3300"/>
                </a:solidFill>
                <a:latin typeface="Times New Roman" panose="02020603050405020304" pitchFamily="18" charset="0"/>
              </a:rPr>
              <a:t>độ</a:t>
            </a:r>
            <a:r>
              <a:rPr lang="en-US" sz="2400" dirty="0">
                <a:solidFill>
                  <a:srgbClr val="FF3300"/>
                </a:solidFill>
                <a:latin typeface="Times New Roman" panose="02020603050405020304" pitchFamily="18" charset="0"/>
              </a:rPr>
              <a:t> </a:t>
            </a:r>
            <a:r>
              <a:rPr lang="en-US" sz="2400" dirty="0" err="1">
                <a:solidFill>
                  <a:srgbClr val="FF3300"/>
                </a:solidFill>
                <a:latin typeface="Times New Roman" panose="02020603050405020304" pitchFamily="18" charset="0"/>
              </a:rPr>
              <a:t>tổ</a:t>
            </a:r>
            <a:r>
              <a:rPr lang="en-US" sz="2400" dirty="0">
                <a:solidFill>
                  <a:srgbClr val="FF3300"/>
                </a:solidFill>
                <a:latin typeface="Times New Roman" panose="02020603050405020304" pitchFamily="18" charset="0"/>
              </a:rPr>
              <a:t> </a:t>
            </a:r>
            <a:r>
              <a:rPr lang="en-US" sz="2400" dirty="0" err="1">
                <a:solidFill>
                  <a:srgbClr val="FF3300"/>
                </a:solidFill>
                <a:latin typeface="Times New Roman" panose="02020603050405020304" pitchFamily="18" charset="0"/>
              </a:rPr>
              <a:t>chức</a:t>
            </a:r>
            <a:r>
              <a:rPr lang="en-US" sz="2400" dirty="0">
                <a:solidFill>
                  <a:srgbClr val="FF3300"/>
                </a:solidFill>
                <a:latin typeface="Times New Roman" panose="02020603050405020304" pitchFamily="18" charset="0"/>
              </a:rPr>
              <a:t>, </a:t>
            </a:r>
            <a:r>
              <a:rPr lang="en-US" sz="2400" dirty="0" err="1">
                <a:solidFill>
                  <a:srgbClr val="FF3300"/>
                </a:solidFill>
                <a:latin typeface="Times New Roman" panose="02020603050405020304" pitchFamily="18" charset="0"/>
              </a:rPr>
              <a:t>thời</a:t>
            </a:r>
            <a:r>
              <a:rPr lang="en-US" sz="2400" dirty="0">
                <a:solidFill>
                  <a:srgbClr val="FF3300"/>
                </a:solidFill>
                <a:latin typeface="Times New Roman" panose="02020603050405020304" pitchFamily="18" charset="0"/>
              </a:rPr>
              <a:t> </a:t>
            </a:r>
            <a:r>
              <a:rPr lang="en-US" sz="2400" dirty="0" err="1">
                <a:solidFill>
                  <a:srgbClr val="FF3300"/>
                </a:solidFill>
                <a:latin typeface="Times New Roman" panose="02020603050405020304" pitchFamily="18" charset="0"/>
              </a:rPr>
              <a:t>gian</a:t>
            </a:r>
            <a:r>
              <a:rPr lang="en-US" sz="2400" dirty="0">
                <a:solidFill>
                  <a:srgbClr val="FF3300"/>
                </a:solidFill>
                <a:latin typeface="Times New Roman" panose="02020603050405020304" pitchFamily="18" charset="0"/>
              </a:rPr>
              <a:t>, </a:t>
            </a:r>
            <a:r>
              <a:rPr lang="en-US" sz="2400" dirty="0" err="1">
                <a:solidFill>
                  <a:srgbClr val="FF3300"/>
                </a:solidFill>
                <a:latin typeface="Times New Roman" panose="02020603050405020304" pitchFamily="18" charset="0"/>
              </a:rPr>
              <a:t>tính</a:t>
            </a:r>
            <a:r>
              <a:rPr lang="en-US" sz="2400" dirty="0">
                <a:solidFill>
                  <a:srgbClr val="FF3300"/>
                </a:solidFill>
                <a:latin typeface="Times New Roman" panose="02020603050405020304" pitchFamily="18" charset="0"/>
              </a:rPr>
              <a:t> </a:t>
            </a:r>
            <a:r>
              <a:rPr lang="en-US" sz="2400" dirty="0" err="1">
                <a:solidFill>
                  <a:srgbClr val="FF3300"/>
                </a:solidFill>
                <a:latin typeface="Times New Roman" panose="02020603050405020304" pitchFamily="18" charset="0"/>
              </a:rPr>
              <a:t>chất</a:t>
            </a:r>
            <a:r>
              <a:rPr lang="en-US" sz="2400" dirty="0">
                <a:solidFill>
                  <a:srgbClr val="FF3300"/>
                </a:solidFill>
                <a:latin typeface="Times New Roman" panose="02020603050405020304" pitchFamily="18" charset="0"/>
              </a:rPr>
              <a:t>)</a:t>
            </a:r>
            <a:endParaRPr lang="en-US" sz="2400" dirty="0">
              <a:solidFill>
                <a:srgbClr val="FF3300"/>
              </a:solidFill>
              <a:latin typeface="Times New Roman" panose="02020603050405020304" pitchFamily="18" charset="0"/>
            </a:endParaRPr>
          </a:p>
        </p:txBody>
      </p:sp>
      <p:grpSp>
        <p:nvGrpSpPr>
          <p:cNvPr id="2" name="Group 4"/>
          <p:cNvGrpSpPr/>
          <p:nvPr/>
        </p:nvGrpSpPr>
        <p:grpSpPr bwMode="auto">
          <a:xfrm>
            <a:off x="82212" y="1776413"/>
            <a:ext cx="8929632" cy="4014788"/>
            <a:chOff x="648" y="1405"/>
            <a:chExt cx="4392" cy="1686"/>
          </a:xfrm>
        </p:grpSpPr>
        <p:sp>
          <p:nvSpPr>
            <p:cNvPr id="92165" name="Text Box 5"/>
            <p:cNvSpPr txBox="1">
              <a:spLocks noChangeArrowheads="1"/>
            </p:cNvSpPr>
            <p:nvPr/>
          </p:nvSpPr>
          <p:spPr bwMode="auto">
            <a:xfrm>
              <a:off x="672" y="1405"/>
              <a:ext cx="436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en-US" sz="2400" dirty="0" err="1">
                  <a:latin typeface="Times New Roman" panose="02020603050405020304" pitchFamily="18" charset="0"/>
                </a:rPr>
                <a:t>Lãnh</a:t>
              </a:r>
              <a:r>
                <a:rPr lang="en-US" sz="2400" dirty="0">
                  <a:latin typeface="Times New Roman" panose="02020603050405020304" pitchFamily="18" charset="0"/>
                </a:rPr>
                <a:t> </a:t>
              </a:r>
              <a:r>
                <a:rPr lang="en-US" sz="2400" dirty="0" err="1">
                  <a:latin typeface="Times New Roman" panose="02020603050405020304" pitchFamily="18" charset="0"/>
                </a:rPr>
                <a:t>đạo</a:t>
              </a:r>
              <a:r>
                <a:rPr lang="en-US" sz="2400" dirty="0">
                  <a:latin typeface="Times New Roman" panose="02020603050405020304" pitchFamily="18" charset="0"/>
                </a:rPr>
                <a:t>: </a:t>
              </a:r>
              <a:r>
                <a:rPr lang="en-US" sz="2400" dirty="0" err="1">
                  <a:latin typeface="Times New Roman" panose="02020603050405020304" pitchFamily="18" charset="0"/>
                </a:rPr>
                <a:t>tài</a:t>
              </a:r>
              <a:r>
                <a:rPr lang="en-US" sz="2400" dirty="0">
                  <a:latin typeface="Times New Roman" panose="02020603050405020304" pitchFamily="18" charset="0"/>
                </a:rPr>
                <a:t> </a:t>
              </a:r>
              <a:r>
                <a:rPr lang="en-US" sz="2400" dirty="0" err="1">
                  <a:latin typeface="Times New Roman" panose="02020603050405020304" pitchFamily="18" charset="0"/>
                </a:rPr>
                <a:t>giỏi</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uy</a:t>
              </a:r>
              <a:r>
                <a:rPr lang="en-US" sz="2400" dirty="0">
                  <a:latin typeface="Times New Roman" panose="02020603050405020304" pitchFamily="18" charset="0"/>
                </a:rPr>
                <a:t> </a:t>
              </a:r>
              <a:r>
                <a:rPr lang="en-US" sz="2400" dirty="0" err="1">
                  <a:latin typeface="Times New Roman" panose="02020603050405020304" pitchFamily="18" charset="0"/>
                </a:rPr>
                <a:t>tín</a:t>
              </a:r>
              <a:r>
                <a:rPr lang="en-US" sz="2400" dirty="0">
                  <a:latin typeface="Times New Roman" panose="02020603050405020304" pitchFamily="18" charset="0"/>
                </a:rPr>
                <a:t>, </a:t>
              </a:r>
              <a:r>
                <a:rPr lang="en-US" sz="2400" dirty="0" err="1">
                  <a:latin typeface="Times New Roman" panose="02020603050405020304" pitchFamily="18" charset="0"/>
                </a:rPr>
                <a:t>lập</a:t>
              </a:r>
              <a:r>
                <a:rPr lang="en-US" sz="2400" dirty="0">
                  <a:latin typeface="Times New Roman" panose="02020603050405020304" pitchFamily="18" charset="0"/>
                </a:rPr>
                <a:t> </a:t>
              </a:r>
              <a:r>
                <a:rPr lang="en-US" sz="2400" dirty="0" err="1">
                  <a:latin typeface="Times New Roman" panose="02020603050405020304" pitchFamily="18" charset="0"/>
                </a:rPr>
                <a:t>được</a:t>
              </a:r>
              <a:r>
                <a:rPr lang="en-US" sz="2400" dirty="0">
                  <a:latin typeface="Times New Roman" panose="02020603050405020304" pitchFamily="18" charset="0"/>
                </a:rPr>
                <a:t> </a:t>
              </a:r>
              <a:r>
                <a:rPr lang="en-US" sz="2400" dirty="0" err="1">
                  <a:latin typeface="Times New Roman" panose="02020603050405020304" pitchFamily="18" charset="0"/>
                </a:rPr>
                <a:t>nhiều</a:t>
              </a:r>
              <a:r>
                <a:rPr lang="en-US" sz="2400" dirty="0">
                  <a:latin typeface="Times New Roman" panose="02020603050405020304" pitchFamily="18" charset="0"/>
                </a:rPr>
                <a:t> </a:t>
              </a:r>
              <a:r>
                <a:rPr lang="en-US" sz="2400" dirty="0" err="1">
                  <a:latin typeface="Times New Roman" panose="02020603050405020304" pitchFamily="18" charset="0"/>
                </a:rPr>
                <a:t>chiến</a:t>
              </a:r>
              <a:r>
                <a:rPr lang="en-US" sz="2400" dirty="0">
                  <a:latin typeface="Times New Roman" panose="02020603050405020304" pitchFamily="18" charset="0"/>
                </a:rPr>
                <a:t> </a:t>
              </a:r>
              <a:r>
                <a:rPr lang="en-US" sz="2400" dirty="0" err="1">
                  <a:latin typeface="Times New Roman" panose="02020603050405020304" pitchFamily="18" charset="0"/>
                </a:rPr>
                <a:t>công</a:t>
              </a:r>
              <a:r>
                <a:rPr lang="en-US" sz="2400" dirty="0">
                  <a:latin typeface="Times New Roman" panose="02020603050405020304" pitchFamily="18" charset="0"/>
                </a:rPr>
                <a:t>, </a:t>
              </a:r>
              <a:r>
                <a:rPr lang="en-US" sz="2400" dirty="0" err="1">
                  <a:latin typeface="Times New Roman" panose="02020603050405020304" pitchFamily="18" charset="0"/>
                </a:rPr>
                <a:t>chế</a:t>
              </a:r>
              <a:r>
                <a:rPr lang="en-US" sz="2400" dirty="0">
                  <a:latin typeface="Times New Roman" panose="02020603050405020304" pitchFamily="18" charset="0"/>
                </a:rPr>
                <a:t> </a:t>
              </a:r>
              <a:r>
                <a:rPr lang="en-US" sz="2400" dirty="0" err="1">
                  <a:latin typeface="Times New Roman" panose="02020603050405020304" pitchFamily="18" charset="0"/>
                </a:rPr>
                <a:t>tạo</a:t>
              </a:r>
              <a:r>
                <a:rPr lang="en-US" sz="2400" dirty="0">
                  <a:latin typeface="Times New Roman" panose="02020603050405020304" pitchFamily="18" charset="0"/>
                </a:rPr>
                <a:t> </a:t>
              </a:r>
              <a:r>
                <a:rPr lang="en-US" sz="2400" dirty="0" err="1">
                  <a:latin typeface="Times New Roman" panose="02020603050405020304" pitchFamily="18" charset="0"/>
                </a:rPr>
                <a:t>được</a:t>
              </a:r>
              <a:r>
                <a:rPr lang="en-US" sz="2400" dirty="0">
                  <a:latin typeface="Times New Roman" panose="02020603050405020304" pitchFamily="18" charset="0"/>
                </a:rPr>
                <a:t> </a:t>
              </a:r>
              <a:r>
                <a:rPr lang="en-US" sz="2400" dirty="0" err="1">
                  <a:latin typeface="Times New Roman" panose="02020603050405020304" pitchFamily="18" charset="0"/>
                </a:rPr>
                <a:t>vũ</a:t>
              </a:r>
              <a:r>
                <a:rPr lang="en-US" sz="2400" dirty="0">
                  <a:latin typeface="Times New Roman" panose="02020603050405020304" pitchFamily="18" charset="0"/>
                </a:rPr>
                <a:t> </a:t>
              </a:r>
              <a:r>
                <a:rPr lang="en-US" sz="2400" dirty="0" err="1">
                  <a:latin typeface="Times New Roman" panose="02020603050405020304" pitchFamily="18" charset="0"/>
                </a:rPr>
                <a:t>khí</a:t>
              </a:r>
              <a:r>
                <a:rPr lang="en-US" sz="2400" dirty="0" smtClean="0">
                  <a:latin typeface="Times New Roman" panose="02020603050405020304" pitchFamily="18" charset="0"/>
                </a:rPr>
                <a:t>.</a:t>
              </a:r>
              <a:endParaRPr lang="en-US" sz="2400" dirty="0">
                <a:latin typeface="Times New Roman" panose="02020603050405020304" pitchFamily="18" charset="0"/>
              </a:endParaRPr>
            </a:p>
          </p:txBody>
        </p:sp>
        <p:sp>
          <p:nvSpPr>
            <p:cNvPr id="92166" name="Text Box 6"/>
            <p:cNvSpPr txBox="1">
              <a:spLocks noChangeArrowheads="1"/>
            </p:cNvSpPr>
            <p:nvPr/>
          </p:nvSpPr>
          <p:spPr bwMode="auto">
            <a:xfrm>
              <a:off x="667" y="1718"/>
              <a:ext cx="4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dirty="0">
                  <a:latin typeface="Times New Roman" panose="02020603050405020304" pitchFamily="18" charset="0"/>
                </a:rPr>
                <a:t>- </a:t>
              </a:r>
              <a:r>
                <a:rPr lang="en-US" sz="2400" dirty="0" err="1">
                  <a:latin typeface="Times New Roman" panose="02020603050405020304" pitchFamily="18" charset="0"/>
                </a:rPr>
                <a:t>Địa</a:t>
              </a:r>
              <a:r>
                <a:rPr lang="en-US" sz="2400" dirty="0">
                  <a:latin typeface="Times New Roman" panose="02020603050405020304" pitchFamily="18" charset="0"/>
                </a:rPr>
                <a:t> </a:t>
              </a:r>
              <a:r>
                <a:rPr lang="en-US" sz="2400" dirty="0" err="1">
                  <a:latin typeface="Times New Roman" panose="02020603050405020304" pitchFamily="18" charset="0"/>
                </a:rPr>
                <a:t>bàn</a:t>
              </a:r>
              <a:r>
                <a:rPr lang="en-US" sz="2400" dirty="0">
                  <a:latin typeface="Times New Roman" panose="02020603050405020304" pitchFamily="18" charset="0"/>
                </a:rPr>
                <a:t>: </a:t>
              </a:r>
              <a:r>
                <a:rPr lang="en-US" sz="2400" dirty="0" err="1">
                  <a:latin typeface="Times New Roman" panose="02020603050405020304" pitchFamily="18" charset="0"/>
                </a:rPr>
                <a:t>rộng</a:t>
              </a:r>
              <a:r>
                <a:rPr lang="en-US" sz="2400" dirty="0">
                  <a:latin typeface="Times New Roman" panose="02020603050405020304" pitchFamily="18" charset="0"/>
                </a:rPr>
                <a:t> </a:t>
              </a:r>
              <a:r>
                <a:rPr lang="en-US" sz="2400" dirty="0" err="1">
                  <a:latin typeface="Times New Roman" panose="02020603050405020304" pitchFamily="18" charset="0"/>
                </a:rPr>
                <a:t>khắp</a:t>
              </a:r>
              <a:r>
                <a:rPr lang="en-US" sz="2400" dirty="0">
                  <a:latin typeface="Times New Roman" panose="02020603050405020304" pitchFamily="18" charset="0"/>
                </a:rPr>
                <a:t> </a:t>
              </a:r>
              <a:r>
                <a:rPr lang="en-US" sz="2400" dirty="0" err="1">
                  <a:latin typeface="Times New Roman" panose="02020603050405020304" pitchFamily="18" charset="0"/>
                </a:rPr>
                <a:t>trên</a:t>
              </a:r>
              <a:r>
                <a:rPr lang="en-US" sz="2400" dirty="0">
                  <a:latin typeface="Times New Roman" panose="02020603050405020304" pitchFamily="18" charset="0"/>
                </a:rPr>
                <a:t> </a:t>
              </a:r>
              <a:r>
                <a:rPr lang="en-US" sz="2400" dirty="0" err="1">
                  <a:latin typeface="Times New Roman" panose="02020603050405020304" pitchFamily="18" charset="0"/>
                </a:rPr>
                <a:t>bốn</a:t>
              </a:r>
              <a:r>
                <a:rPr lang="en-US" sz="2400" dirty="0">
                  <a:latin typeface="Times New Roman" panose="02020603050405020304" pitchFamily="18" charset="0"/>
                </a:rPr>
                <a:t> </a:t>
              </a:r>
              <a:r>
                <a:rPr lang="en-US" sz="2400" dirty="0" err="1">
                  <a:latin typeface="Times New Roman" panose="02020603050405020304" pitchFamily="18" charset="0"/>
                </a:rPr>
                <a:t>tỉnh</a:t>
              </a:r>
              <a:r>
                <a:rPr lang="en-US" sz="2400" dirty="0">
                  <a:latin typeface="Times New Roman" panose="02020603050405020304" pitchFamily="18" charset="0"/>
                </a:rPr>
                <a:t>.</a:t>
              </a:r>
              <a:endParaRPr lang="en-US" sz="2400" dirty="0">
                <a:latin typeface="Times New Roman" panose="02020603050405020304" pitchFamily="18" charset="0"/>
              </a:endParaRPr>
            </a:p>
          </p:txBody>
        </p:sp>
        <p:sp>
          <p:nvSpPr>
            <p:cNvPr id="92167" name="Text Box 7"/>
            <p:cNvSpPr txBox="1">
              <a:spLocks noChangeArrowheads="1"/>
            </p:cNvSpPr>
            <p:nvPr/>
          </p:nvSpPr>
          <p:spPr bwMode="auto">
            <a:xfrm>
              <a:off x="648" y="1931"/>
              <a:ext cx="436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dirty="0">
                  <a:latin typeface="Times New Roman" panose="02020603050405020304" pitchFamily="18" charset="0"/>
                </a:rPr>
                <a:t>- </a:t>
              </a:r>
              <a:r>
                <a:rPr lang="en-US" sz="2400" dirty="0" err="1">
                  <a:latin typeface="Times New Roman" panose="02020603050405020304" pitchFamily="18" charset="0"/>
                </a:rPr>
                <a:t>Quy</a:t>
              </a:r>
              <a:r>
                <a:rPr lang="en-US" sz="2400" dirty="0">
                  <a:latin typeface="Times New Roman" panose="02020603050405020304" pitchFamily="18" charset="0"/>
                </a:rPr>
                <a:t> </a:t>
              </a:r>
              <a:r>
                <a:rPr lang="en-US" sz="2400" dirty="0" err="1">
                  <a:latin typeface="Times New Roman" panose="02020603050405020304" pitchFamily="18" charset="0"/>
                </a:rPr>
                <a:t>mô</a:t>
              </a:r>
              <a:r>
                <a:rPr lang="en-US" sz="2400" dirty="0">
                  <a:latin typeface="Times New Roman" panose="02020603050405020304" pitchFamily="18" charset="0"/>
                </a:rPr>
                <a:t>: </a:t>
              </a:r>
              <a:r>
                <a:rPr lang="en-US" sz="2400" dirty="0" err="1">
                  <a:latin typeface="Times New Roman" panose="02020603050405020304" pitchFamily="18" charset="0"/>
                </a:rPr>
                <a:t>Số</a:t>
              </a:r>
              <a:r>
                <a:rPr lang="en-US" sz="2400" dirty="0">
                  <a:latin typeface="Times New Roman" panose="02020603050405020304" pitchFamily="18" charset="0"/>
                </a:rPr>
                <a:t> </a:t>
              </a:r>
              <a:r>
                <a:rPr lang="en-US" sz="2400" dirty="0" err="1">
                  <a:latin typeface="Times New Roman" panose="02020603050405020304" pitchFamily="18" charset="0"/>
                </a:rPr>
                <a:t>quân</a:t>
              </a:r>
              <a:r>
                <a:rPr lang="en-US" sz="2400" dirty="0">
                  <a:latin typeface="Times New Roman" panose="02020603050405020304" pitchFamily="18" charset="0"/>
                </a:rPr>
                <a:t> </a:t>
              </a:r>
              <a:r>
                <a:rPr lang="en-US" sz="2400" dirty="0" err="1">
                  <a:latin typeface="Times New Roman" panose="02020603050405020304" pitchFamily="18" charset="0"/>
                </a:rPr>
                <a:t>đông</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15 </a:t>
              </a:r>
              <a:r>
                <a:rPr lang="en-US" sz="2400" dirty="0" err="1">
                  <a:latin typeface="Times New Roman" panose="02020603050405020304" pitchFamily="18" charset="0"/>
                </a:rPr>
                <a:t>quân</a:t>
              </a:r>
              <a:r>
                <a:rPr lang="en-US" sz="2400" dirty="0">
                  <a:latin typeface="Times New Roman" panose="02020603050405020304" pitchFamily="18" charset="0"/>
                </a:rPr>
                <a:t> </a:t>
              </a:r>
              <a:r>
                <a:rPr lang="en-US" sz="2400" dirty="0" err="1">
                  <a:latin typeface="Times New Roman" panose="02020603050405020304" pitchFamily="18" charset="0"/>
                </a:rPr>
                <a:t>thứ</a:t>
              </a:r>
              <a:r>
                <a:rPr lang="en-US" sz="2400" dirty="0">
                  <a:latin typeface="Times New Roman" panose="02020603050405020304" pitchFamily="18" charset="0"/>
                </a:rPr>
                <a:t> (</a:t>
              </a:r>
              <a:r>
                <a:rPr lang="en-US" sz="2400" dirty="0" err="1">
                  <a:latin typeface="Times New Roman" panose="02020603050405020304" pitchFamily="18" charset="0"/>
                </a:rPr>
                <a:t>đơn</a:t>
              </a:r>
              <a:r>
                <a:rPr lang="en-US" sz="2400" dirty="0">
                  <a:latin typeface="Times New Roman" panose="02020603050405020304" pitchFamily="18" charset="0"/>
                </a:rPr>
                <a:t> </a:t>
              </a:r>
              <a:r>
                <a:rPr lang="en-US" sz="2400" dirty="0" err="1">
                  <a:latin typeface="Times New Roman" panose="02020603050405020304" pitchFamily="18" charset="0"/>
                </a:rPr>
                <a:t>Vị</a:t>
              </a:r>
              <a:r>
                <a:rPr lang="en-US" sz="2400" dirty="0">
                  <a:latin typeface="Times New Roman" panose="02020603050405020304" pitchFamily="18" charset="0"/>
                </a:rPr>
                <a:t>)</a:t>
              </a:r>
              <a:r>
                <a:rPr lang="en-US" sz="2400" dirty="0" err="1">
                  <a:latin typeface="Times New Roman" panose="02020603050405020304" pitchFamily="18" charset="0"/>
                </a:rPr>
                <a:t>lớn</a:t>
              </a:r>
              <a:r>
                <a:rPr lang="en-US" sz="2400" dirty="0">
                  <a:latin typeface="Times New Roman" panose="02020603050405020304" pitchFamily="18" charset="0"/>
                </a:rPr>
                <a:t> </a:t>
              </a:r>
              <a:r>
                <a:rPr lang="en-US" sz="2400" dirty="0" err="1">
                  <a:latin typeface="Times New Roman" panose="02020603050405020304" pitchFamily="18" charset="0"/>
                </a:rPr>
                <a:t>nhất</a:t>
              </a:r>
              <a:r>
                <a:rPr lang="en-US" sz="2400" dirty="0">
                  <a:latin typeface="Times New Roman" panose="02020603050405020304" pitchFamily="18" charset="0"/>
                </a:rPr>
                <a:t>, </a:t>
              </a:r>
              <a:r>
                <a:rPr lang="en-US" sz="2400" dirty="0" err="1">
                  <a:latin typeface="Times New Roman" panose="02020603050405020304" pitchFamily="18" charset="0"/>
                </a:rPr>
                <a:t>chế</a:t>
              </a:r>
              <a:r>
                <a:rPr lang="en-US" sz="2400" dirty="0">
                  <a:latin typeface="Times New Roman" panose="02020603050405020304" pitchFamily="18" charset="0"/>
                </a:rPr>
                <a:t> </a:t>
              </a:r>
              <a:r>
                <a:rPr lang="en-US" sz="2400" dirty="0" err="1">
                  <a:latin typeface="Times New Roman" panose="02020603050405020304" pitchFamily="18" charset="0"/>
                </a:rPr>
                <a:t>tạo</a:t>
              </a:r>
              <a:r>
                <a:rPr lang="en-US" sz="2400" dirty="0">
                  <a:latin typeface="Times New Roman" panose="02020603050405020304" pitchFamily="18" charset="0"/>
                </a:rPr>
                <a:t> </a:t>
              </a:r>
              <a:r>
                <a:rPr lang="en-US" sz="2400" dirty="0" err="1">
                  <a:latin typeface="Times New Roman" panose="02020603050405020304" pitchFamily="18" charset="0"/>
                </a:rPr>
                <a:t>được</a:t>
              </a:r>
              <a:r>
                <a:rPr lang="en-US" sz="2400" dirty="0">
                  <a:latin typeface="Times New Roman" panose="02020603050405020304" pitchFamily="18" charset="0"/>
                </a:rPr>
                <a:t> </a:t>
              </a:r>
              <a:r>
                <a:rPr lang="en-US" sz="2400" dirty="0" err="1">
                  <a:latin typeface="Times New Roman" panose="02020603050405020304" pitchFamily="18" charset="0"/>
                </a:rPr>
                <a:t>súng</a:t>
              </a:r>
              <a:r>
                <a:rPr lang="en-US" sz="2400" dirty="0">
                  <a:latin typeface="Times New Roman" panose="02020603050405020304" pitchFamily="18" charset="0"/>
                </a:rPr>
                <a:t> </a:t>
              </a:r>
              <a:r>
                <a:rPr lang="en-US" sz="2400" dirty="0" err="1">
                  <a:latin typeface="Times New Roman" panose="02020603050405020304" pitchFamily="18" charset="0"/>
                </a:rPr>
                <a:t>trường</a:t>
              </a:r>
              <a:r>
                <a:rPr lang="en-US" sz="2400" dirty="0">
                  <a:latin typeface="Times New Roman" panose="02020603050405020304" pitchFamily="18" charset="0"/>
                </a:rPr>
                <a:t>.</a:t>
              </a:r>
              <a:endParaRPr lang="en-US" sz="2400" dirty="0">
                <a:latin typeface="Times New Roman" panose="02020603050405020304" pitchFamily="18" charset="0"/>
              </a:endParaRPr>
            </a:p>
          </p:txBody>
        </p:sp>
        <p:sp>
          <p:nvSpPr>
            <p:cNvPr id="92168" name="Text Box 8"/>
            <p:cNvSpPr txBox="1">
              <a:spLocks noChangeArrowheads="1"/>
            </p:cNvSpPr>
            <p:nvPr/>
          </p:nvSpPr>
          <p:spPr bwMode="auto">
            <a:xfrm>
              <a:off x="655" y="2273"/>
              <a:ext cx="4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en-US" sz="2400" dirty="0" err="1">
                  <a:latin typeface="Times New Roman" panose="02020603050405020304" pitchFamily="18" charset="0"/>
                </a:rPr>
                <a:t>Trình</a:t>
              </a:r>
              <a:r>
                <a:rPr lang="en-US" sz="2400" dirty="0">
                  <a:latin typeface="Times New Roman" panose="02020603050405020304" pitchFamily="18" charset="0"/>
                </a:rPr>
                <a:t> </a:t>
              </a:r>
              <a:r>
                <a:rPr lang="en-US" sz="2400" dirty="0" err="1">
                  <a:latin typeface="Times New Roman" panose="02020603050405020304" pitchFamily="18" charset="0"/>
                </a:rPr>
                <a:t>độ</a:t>
              </a:r>
              <a:r>
                <a:rPr lang="en-US" sz="2400" dirty="0">
                  <a:latin typeface="Times New Roman" panose="02020603050405020304" pitchFamily="18" charset="0"/>
                </a:rPr>
                <a:t> </a:t>
              </a:r>
              <a:r>
                <a:rPr lang="en-US" sz="2400" dirty="0" err="1">
                  <a:latin typeface="Times New Roman" panose="02020603050405020304" pitchFamily="18" charset="0"/>
                </a:rPr>
                <a:t>tổ</a:t>
              </a:r>
              <a:r>
                <a:rPr lang="en-US" sz="2400" dirty="0">
                  <a:latin typeface="Times New Roman" panose="02020603050405020304" pitchFamily="18" charset="0"/>
                </a:rPr>
                <a:t> </a:t>
              </a:r>
              <a:r>
                <a:rPr lang="en-US" sz="2400" dirty="0" err="1">
                  <a:latin typeface="Times New Roman" panose="02020603050405020304" pitchFamily="18" charset="0"/>
                </a:rPr>
                <a:t>chức</a:t>
              </a:r>
              <a:r>
                <a:rPr lang="en-US" sz="2400" dirty="0">
                  <a:latin typeface="Times New Roman" panose="02020603050405020304" pitchFamily="18" charset="0"/>
                </a:rPr>
                <a:t>: </a:t>
              </a:r>
              <a:r>
                <a:rPr lang="en-US" sz="2400" dirty="0" err="1">
                  <a:latin typeface="Times New Roman" panose="02020603050405020304" pitchFamily="18" charset="0"/>
                </a:rPr>
                <a:t>cao</a:t>
              </a:r>
              <a:r>
                <a:rPr lang="en-US" sz="2400" dirty="0">
                  <a:latin typeface="Times New Roman" panose="02020603050405020304" pitchFamily="18" charset="0"/>
                </a:rPr>
                <a:t>, </a:t>
              </a:r>
              <a:r>
                <a:rPr lang="en-US" sz="2400" dirty="0" err="1">
                  <a:latin typeface="Times New Roman" panose="02020603050405020304" pitchFamily="18" charset="0"/>
                </a:rPr>
                <a:t>chặt</a:t>
              </a:r>
              <a:r>
                <a:rPr lang="en-US" sz="2400" dirty="0">
                  <a:latin typeface="Times New Roman" panose="02020603050405020304" pitchFamily="18" charset="0"/>
                </a:rPr>
                <a:t> </a:t>
              </a:r>
              <a:r>
                <a:rPr lang="en-US" sz="2400" dirty="0" err="1">
                  <a:latin typeface="Times New Roman" panose="02020603050405020304" pitchFamily="18" charset="0"/>
                </a:rPr>
                <a:t>chẽ</a:t>
              </a:r>
              <a:r>
                <a:rPr lang="en-US" sz="2400" dirty="0">
                  <a:latin typeface="Times New Roman" panose="02020603050405020304" pitchFamily="18" charset="0"/>
                </a:rPr>
                <a:t>, </a:t>
              </a:r>
              <a:r>
                <a:rPr lang="en-US" sz="2400" dirty="0" err="1">
                  <a:latin typeface="Times New Roman" panose="02020603050405020304" pitchFamily="18" charset="0"/>
                </a:rPr>
                <a:t>chiến</a:t>
              </a:r>
              <a:r>
                <a:rPr lang="en-US" sz="2400" dirty="0">
                  <a:latin typeface="Times New Roman" panose="02020603050405020304" pitchFamily="18" charset="0"/>
                </a:rPr>
                <a:t> </a:t>
              </a:r>
              <a:r>
                <a:rPr lang="en-US" sz="2400" dirty="0" err="1">
                  <a:latin typeface="Times New Roman" panose="02020603050405020304" pitchFamily="18" charset="0"/>
                </a:rPr>
                <a:t>đấu</a:t>
              </a:r>
              <a:r>
                <a:rPr lang="en-US" sz="2400" dirty="0">
                  <a:latin typeface="Times New Roman" panose="02020603050405020304" pitchFamily="18" charset="0"/>
                </a:rPr>
                <a:t> </a:t>
              </a:r>
              <a:r>
                <a:rPr lang="en-US" sz="2400" dirty="0" err="1">
                  <a:latin typeface="Times New Roman" panose="02020603050405020304" pitchFamily="18" charset="0"/>
                </a:rPr>
                <a:t>bền</a:t>
              </a:r>
              <a:r>
                <a:rPr lang="en-US" sz="2400" dirty="0">
                  <a:latin typeface="Times New Roman" panose="02020603050405020304" pitchFamily="18" charset="0"/>
                </a:rPr>
                <a:t> </a:t>
              </a:r>
              <a:r>
                <a:rPr lang="en-US" sz="2400" dirty="0" err="1">
                  <a:latin typeface="Times New Roman" panose="02020603050405020304" pitchFamily="18" charset="0"/>
                </a:rPr>
                <a:t>bỉ</a:t>
              </a:r>
              <a:r>
                <a:rPr lang="en-US" sz="2400" dirty="0">
                  <a:latin typeface="Times New Roman" panose="02020603050405020304" pitchFamily="18" charset="0"/>
                </a:rPr>
                <a:t>.</a:t>
              </a:r>
              <a:endParaRPr lang="en-US" sz="2400" dirty="0">
                <a:latin typeface="Times New Roman" panose="02020603050405020304" pitchFamily="18" charset="0"/>
              </a:endParaRPr>
            </a:p>
          </p:txBody>
        </p:sp>
        <p:sp>
          <p:nvSpPr>
            <p:cNvPr id="92169" name="Text Box 9"/>
            <p:cNvSpPr txBox="1">
              <a:spLocks noChangeArrowheads="1"/>
            </p:cNvSpPr>
            <p:nvPr/>
          </p:nvSpPr>
          <p:spPr bwMode="auto">
            <a:xfrm>
              <a:off x="672" y="2556"/>
              <a:ext cx="4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en-US" sz="2400" dirty="0" err="1">
                  <a:latin typeface="Times New Roman" panose="02020603050405020304" pitchFamily="18" charset="0"/>
                </a:rPr>
                <a:t>Thời</a:t>
              </a:r>
              <a:r>
                <a:rPr lang="en-US" sz="2400" dirty="0">
                  <a:latin typeface="Times New Roman" panose="02020603050405020304" pitchFamily="18" charset="0"/>
                </a:rPr>
                <a:t> </a:t>
              </a:r>
              <a:r>
                <a:rPr lang="en-US" sz="2400" dirty="0" err="1">
                  <a:latin typeface="Times New Roman" panose="02020603050405020304" pitchFamily="18" charset="0"/>
                </a:rPr>
                <a:t>gian</a:t>
              </a:r>
              <a:r>
                <a:rPr lang="en-US" sz="2400" dirty="0">
                  <a:latin typeface="Times New Roman" panose="02020603050405020304" pitchFamily="18" charset="0"/>
                </a:rPr>
                <a:t>: </a:t>
              </a:r>
              <a:r>
                <a:rPr lang="en-US" sz="2400" dirty="0" err="1">
                  <a:latin typeface="Times New Roman" panose="02020603050405020304" pitchFamily="18" charset="0"/>
                </a:rPr>
                <a:t>kéo</a:t>
              </a:r>
              <a:r>
                <a:rPr lang="en-US" sz="2400" dirty="0">
                  <a:latin typeface="Times New Roman" panose="02020603050405020304" pitchFamily="18" charset="0"/>
                </a:rPr>
                <a:t> </a:t>
              </a:r>
              <a:r>
                <a:rPr lang="en-US" sz="2400" dirty="0" err="1">
                  <a:latin typeface="Times New Roman" panose="02020603050405020304" pitchFamily="18" charset="0"/>
                </a:rPr>
                <a:t>dài</a:t>
              </a:r>
              <a:r>
                <a:rPr lang="en-US" sz="2400" dirty="0">
                  <a:latin typeface="Times New Roman" panose="02020603050405020304" pitchFamily="18" charset="0"/>
                </a:rPr>
                <a:t> 10 </a:t>
              </a:r>
              <a:r>
                <a:rPr lang="en-US" sz="2400" dirty="0" err="1">
                  <a:latin typeface="Times New Roman" panose="02020603050405020304" pitchFamily="18" charset="0"/>
                </a:rPr>
                <a:t>năm</a:t>
              </a:r>
              <a:r>
                <a:rPr lang="en-US" sz="2400" dirty="0">
                  <a:latin typeface="Times New Roman" panose="02020603050405020304" pitchFamily="18" charset="0"/>
                </a:rPr>
                <a:t>.</a:t>
              </a:r>
              <a:endParaRPr lang="en-US" sz="2400" dirty="0">
                <a:latin typeface="Times New Roman" panose="02020603050405020304" pitchFamily="18" charset="0"/>
              </a:endParaRPr>
            </a:p>
          </p:txBody>
        </p:sp>
        <p:sp>
          <p:nvSpPr>
            <p:cNvPr id="92170" name="Text Box 10"/>
            <p:cNvSpPr txBox="1">
              <a:spLocks noChangeArrowheads="1"/>
            </p:cNvSpPr>
            <p:nvPr/>
          </p:nvSpPr>
          <p:spPr bwMode="auto">
            <a:xfrm>
              <a:off x="672" y="2803"/>
              <a:ext cx="4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en-US" sz="2400" dirty="0" err="1">
                  <a:latin typeface="Times New Roman" panose="02020603050405020304" pitchFamily="18" charset="0"/>
                </a:rPr>
                <a:t>Tính</a:t>
              </a:r>
              <a:r>
                <a:rPr lang="en-US" sz="2400" dirty="0">
                  <a:latin typeface="Times New Roman" panose="02020603050405020304" pitchFamily="18" charset="0"/>
                </a:rPr>
                <a:t> </a:t>
              </a:r>
              <a:r>
                <a:rPr lang="en-US" sz="2400" dirty="0" err="1">
                  <a:latin typeface="Times New Roman" panose="02020603050405020304" pitchFamily="18" charset="0"/>
                </a:rPr>
                <a:t>chất</a:t>
              </a:r>
              <a:r>
                <a:rPr lang="en-US" sz="2400" dirty="0">
                  <a:latin typeface="Times New Roman" panose="02020603050405020304" pitchFamily="18" charset="0"/>
                </a:rPr>
                <a:t> : </a:t>
              </a:r>
              <a:r>
                <a:rPr lang="en-US" sz="2400" dirty="0" err="1">
                  <a:latin typeface="Times New Roman" panose="02020603050405020304" pitchFamily="18" charset="0"/>
                </a:rPr>
                <a:t>quyết</a:t>
              </a:r>
              <a:r>
                <a:rPr lang="en-US" sz="2400" dirty="0">
                  <a:latin typeface="Times New Roman" panose="02020603050405020304" pitchFamily="18" charset="0"/>
                </a:rPr>
                <a:t> </a:t>
              </a:r>
              <a:r>
                <a:rPr lang="en-US" sz="2400" dirty="0" err="1">
                  <a:latin typeface="Times New Roman" panose="02020603050405020304" pitchFamily="18" charset="0"/>
                </a:rPr>
                <a:t>liệt</a:t>
              </a:r>
              <a:r>
                <a:rPr lang="en-US" sz="2400" dirty="0">
                  <a:latin typeface="Times New Roman" panose="02020603050405020304" pitchFamily="18" charset="0"/>
                </a:rPr>
                <a:t> </a:t>
              </a:r>
              <a:r>
                <a:rPr lang="en-US" sz="2400" dirty="0" err="1">
                  <a:latin typeface="Times New Roman" panose="02020603050405020304" pitchFamily="18" charset="0"/>
                </a:rPr>
                <a:t>đầy</a:t>
              </a:r>
              <a:r>
                <a:rPr lang="en-US" sz="2400" dirty="0">
                  <a:latin typeface="Times New Roman" panose="02020603050405020304" pitchFamily="18" charset="0"/>
                </a:rPr>
                <a:t> cam go.</a:t>
              </a:r>
              <a:endParaRPr lang="en-US" sz="2400" dirty="0">
                <a:latin typeface="Times New Roman" panose="02020603050405020304" pitchFamily="18" charset="0"/>
              </a:endParaRPr>
            </a:p>
          </p:txBody>
        </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5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683"/>
                                        </p:tgtEl>
                                        <p:attrNameLst>
                                          <p:attrName>style.visibility</p:attrName>
                                        </p:attrNameLst>
                                      </p:cBhvr>
                                      <p:to>
                                        <p:strVal val="visible"/>
                                      </p:to>
                                    </p:set>
                                    <p:animEffect transition="in" filter="blinds(horizontal)">
                                      <p:cBhvr>
                                        <p:cTn id="12" dur="500"/>
                                        <p:tgtEl>
                                          <p:spTgt spid="716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533400" y="457200"/>
            <a:ext cx="8147248" cy="4525963"/>
          </a:xfrm>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4.  </a:t>
            </a:r>
            <a:r>
              <a:rPr lang="en-US" b="1" dirty="0" err="1" smtClean="0">
                <a:latin typeface="Times New Roman" panose="02020603050405020304" pitchFamily="18" charset="0"/>
                <a:cs typeface="Times New Roman" panose="02020603050405020304" pitchFamily="18" charset="0"/>
              </a:rPr>
              <a:t>Khởi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nghĩa</a:t>
            </a:r>
            <a:r>
              <a:rPr lang="en-US"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Thế</a:t>
            </a:r>
            <a:r>
              <a:rPr lang="en-US" b="1" dirty="0">
                <a:latin typeface="Times New Roman" panose="02020603050405020304" pitchFamily="18" charset="0"/>
                <a:cs typeface="Times New Roman" panose="02020603050405020304" pitchFamily="18" charset="0"/>
              </a:rPr>
              <a:t> (1884-1913</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nổ</a:t>
            </a:r>
            <a:r>
              <a:rPr lang="en-US" dirty="0">
                <a:latin typeface="Times New Roman" panose="02020603050405020304" pitchFamily="18" charset="0"/>
                <a:cs typeface="Times New Roman" panose="02020603050405020304" pitchFamily="18" charset="0"/>
              </a:rPr>
              <a:t> k/n </a:t>
            </a:r>
            <a:r>
              <a:rPr lang="en-US" dirty="0" err="1">
                <a:latin typeface="Times New Roman" panose="02020603050405020304" pitchFamily="18" charset="0"/>
                <a:cs typeface="Times New Roman" panose="02020603050405020304" pitchFamily="18" charset="0"/>
              </a:rPr>
              <a:t>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k/n </a:t>
            </a:r>
            <a:r>
              <a:rPr lang="en-US" dirty="0" err="1">
                <a:latin typeface="Times New Roman" panose="02020603050405020304" pitchFamily="18" charset="0"/>
                <a:cs typeface="Times New Roman" panose="02020603050405020304" pitchFamily="18" charset="0"/>
              </a:rPr>
              <a:t>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endParaRPr lang="en-US" dirty="0">
              <a:latin typeface="Times New Roman" panose="02020603050405020304" pitchFamily="18" charset="0"/>
              <a:cs typeface="Times New Roman" panose="02020603050405020304" pitchFamily="18" charset="0"/>
            </a:endParaRPr>
          </a:p>
          <a:p>
            <a:pPr marL="0" indent="0">
              <a:buNone/>
            </a:pPr>
            <a:r>
              <a:rPr lang="en-US" b="1" dirty="0" smtClean="0"/>
              <a:t> </a:t>
            </a:r>
            <a:endParaRPr lang="en-US" dirty="0"/>
          </a:p>
        </p:txBody>
      </p:sp>
      <p:sp>
        <p:nvSpPr>
          <p:cNvPr id="4" name="Content Placeholder 3"/>
          <p:cNvSpPr>
            <a:spLocks noGrp="1"/>
          </p:cNvSpPr>
          <p:nvPr>
            <p:ph sz="half" idx="2"/>
          </p:nvPr>
        </p:nvSpPr>
        <p:spPr/>
        <p:txBody>
          <a:bodyPr/>
          <a:lstStyle/>
          <a:p>
            <a:endParaRPr lang="en-US" smtClean="0"/>
          </a:p>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533400"/>
            <a:ext cx="7499176" cy="5145435"/>
          </a:xfrm>
        </p:spPr>
        <p:txBody>
          <a:bodyPr>
            <a:normAutofit lnSpcReduction="10000"/>
          </a:bodyPr>
          <a:lstStyle/>
          <a:p>
            <a:pPr marL="0" indent="0">
              <a:buNone/>
            </a:pPr>
            <a:r>
              <a:rPr lang="en-US" dirty="0"/>
              <a:t>- </a:t>
            </a:r>
            <a:r>
              <a:rPr lang="en-US" dirty="0" err="1">
                <a:solidFill>
                  <a:srgbClr val="FF0000"/>
                </a:solidFill>
                <a:latin typeface="Times New Roman" panose="02020603050405020304" pitchFamily="18" charset="0"/>
                <a:cs typeface="Times New Roman" panose="02020603050405020304" pitchFamily="18" charset="0"/>
              </a:rPr>
              <a:t>Nguyên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nhân</a:t>
            </a:r>
            <a:r>
              <a:rPr lang="en-US" dirty="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dẫn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đến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bùng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nổ</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khởi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nghĩa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Yên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Thế</a:t>
            </a:r>
            <a:r>
              <a:rPr lang="en-US" dirty="0" smtClean="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khăn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=&gt; </a:t>
            </a:r>
            <a:r>
              <a:rPr lang="en-US" dirty="0" err="1">
                <a:latin typeface="Times New Roman" panose="02020603050405020304" pitchFamily="18" charset="0"/>
                <a:cs typeface="Times New Roman" panose="02020603050405020304" pitchFamily="18" charset="0"/>
              </a:rPr>
              <a:t>Nông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đấu</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tranh</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Hoàng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Thám</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359" y="1194917"/>
            <a:ext cx="4557712"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Oval 5"/>
          <p:cNvSpPr>
            <a:spLocks noChangeArrowheads="1"/>
          </p:cNvSpPr>
          <p:nvPr/>
        </p:nvSpPr>
        <p:spPr bwMode="auto">
          <a:xfrm>
            <a:off x="1690688" y="3041650"/>
            <a:ext cx="838200" cy="838200"/>
          </a:xfrm>
          <a:prstGeom prst="ellipse">
            <a:avLst/>
          </a:prstGeom>
          <a:noFill/>
          <a:ln w="28575">
            <a:solidFill>
              <a:srgbClr val="FF0000"/>
            </a:solidFill>
            <a:round/>
          </a:ln>
          <a:effec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vi-VN" altLang="en-US" sz="2400">
              <a:solidFill>
                <a:srgbClr val="000000"/>
              </a:solidFill>
              <a:cs typeface="+mn-cs"/>
            </a:endParaRPr>
          </a:p>
        </p:txBody>
      </p:sp>
      <p:sp>
        <p:nvSpPr>
          <p:cNvPr id="92166" name="AutoShape 6"/>
          <p:cNvSpPr>
            <a:spLocks noChangeArrowheads="1"/>
          </p:cNvSpPr>
          <p:nvPr/>
        </p:nvSpPr>
        <p:spPr bwMode="auto">
          <a:xfrm>
            <a:off x="2895600" y="1595438"/>
            <a:ext cx="2667000" cy="457200"/>
          </a:xfrm>
          <a:prstGeom prst="wedgeRectCallout">
            <a:avLst>
              <a:gd name="adj1" fmla="val -71727"/>
              <a:gd name="adj2" fmla="val 272917"/>
            </a:avLst>
          </a:prstGeom>
          <a:noFill/>
          <a:ln w="28575">
            <a:solidFill>
              <a:srgbClr val="3333FF"/>
            </a:solidFill>
            <a:miter lim="800000"/>
          </a:ln>
          <a:effec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2400" b="1">
                <a:solidFill>
                  <a:srgbClr val="000000"/>
                </a:solidFill>
                <a:cs typeface="+mn-cs"/>
              </a:rPr>
              <a:t>Vùng đất Yên Thế</a:t>
            </a:r>
            <a:endParaRPr lang="en-US" altLang="en-US" sz="2400" b="1">
              <a:solidFill>
                <a:srgbClr val="000000"/>
              </a:solidFill>
              <a:cs typeface="+mn-cs"/>
            </a:endParaRPr>
          </a:p>
        </p:txBody>
      </p:sp>
      <p:pic>
        <p:nvPicPr>
          <p:cNvPr id="106501" name="Picture 7"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68" y="1222626"/>
            <a:ext cx="4583113" cy="31559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2168" name="AutoShape 8"/>
          <p:cNvSpPr>
            <a:spLocks noChangeArrowheads="1"/>
          </p:cNvSpPr>
          <p:nvPr/>
        </p:nvSpPr>
        <p:spPr bwMode="auto">
          <a:xfrm>
            <a:off x="6746875" y="1639888"/>
            <a:ext cx="2286000" cy="457200"/>
          </a:xfrm>
          <a:prstGeom prst="wedgeRectCallout">
            <a:avLst>
              <a:gd name="adj1" fmla="val -1111"/>
              <a:gd name="adj2" fmla="val 389931"/>
            </a:avLst>
          </a:prstGeom>
          <a:noFill/>
          <a:ln w="28575">
            <a:solidFill>
              <a:srgbClr val="3333FF"/>
            </a:solidFill>
            <a:miter lim="800000"/>
          </a:ln>
          <a:effec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2400" b="1">
                <a:solidFill>
                  <a:srgbClr val="000000"/>
                </a:solidFill>
                <a:cs typeface="+mn-cs"/>
              </a:rPr>
              <a:t>Tỉnh Bắc Giang</a:t>
            </a:r>
            <a:endParaRPr lang="en-US" altLang="en-US" sz="2400" b="1">
              <a:solidFill>
                <a:srgbClr val="000000"/>
              </a:solidFill>
              <a:cs typeface="+mn-cs"/>
            </a:endParaRPr>
          </a:p>
        </p:txBody>
      </p:sp>
      <p:sp>
        <p:nvSpPr>
          <p:cNvPr id="92169" name="AutoShape 9"/>
          <p:cNvSpPr>
            <a:spLocks noChangeArrowheads="1"/>
          </p:cNvSpPr>
          <p:nvPr/>
        </p:nvSpPr>
        <p:spPr bwMode="auto">
          <a:xfrm>
            <a:off x="1925782" y="764704"/>
            <a:ext cx="2667000" cy="457200"/>
          </a:xfrm>
          <a:prstGeom prst="wedgeRectCallout">
            <a:avLst>
              <a:gd name="adj1" fmla="val 126014"/>
              <a:gd name="adj2" fmla="val 392014"/>
            </a:avLst>
          </a:prstGeom>
          <a:noFill/>
          <a:ln w="28575">
            <a:solidFill>
              <a:srgbClr val="3333FF"/>
            </a:solidFill>
            <a:miter lim="800000"/>
          </a:ln>
          <a:effec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2400" b="1">
                <a:solidFill>
                  <a:srgbClr val="000000"/>
                </a:solidFill>
                <a:cs typeface="+mn-cs"/>
              </a:rPr>
              <a:t>Vùng đất Yên Thế</a:t>
            </a:r>
            <a:endParaRPr lang="en-US" altLang="en-US" sz="2400" b="1">
              <a:solidFill>
                <a:srgbClr val="000000"/>
              </a:solidFill>
              <a:cs typeface="+mn-cs"/>
            </a:endParaRPr>
          </a:p>
        </p:txBody>
      </p:sp>
      <p:sp>
        <p:nvSpPr>
          <p:cNvPr id="92171" name="AutoShape 11"/>
          <p:cNvSpPr>
            <a:spLocks noChangeArrowheads="1"/>
          </p:cNvSpPr>
          <p:nvPr/>
        </p:nvSpPr>
        <p:spPr bwMode="auto">
          <a:xfrm>
            <a:off x="7543800" y="3505200"/>
            <a:ext cx="228600" cy="228600"/>
          </a:xfrm>
          <a:prstGeom prst="irregularSeal2">
            <a:avLst/>
          </a:prstGeom>
          <a:solidFill>
            <a:schemeClr val="bg1"/>
          </a:solidFill>
          <a:ln w="9525">
            <a:solidFill>
              <a:srgbClr val="FF0000"/>
            </a:solidFill>
            <a:miter lim="800000"/>
          </a:ln>
          <a:effec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vi-VN" altLang="en-US" sz="2400">
              <a:solidFill>
                <a:srgbClr val="000000"/>
              </a:solidFill>
              <a:cs typeface="+mn-cs"/>
            </a:endParaRPr>
          </a:p>
        </p:txBody>
      </p:sp>
      <p:sp>
        <p:nvSpPr>
          <p:cNvPr id="285708" name="Text Box 15"/>
          <p:cNvSpPr txBox="1">
            <a:spLocks noChangeArrowheads="1"/>
          </p:cNvSpPr>
          <p:nvPr/>
        </p:nvSpPr>
        <p:spPr bwMode="auto">
          <a:xfrm>
            <a:off x="249382" y="4581128"/>
            <a:ext cx="8686800" cy="457200"/>
          </a:xfrm>
          <a:prstGeom prst="rect">
            <a:avLst/>
          </a:prstGeom>
          <a:noFill/>
          <a:ln>
            <a:noFill/>
          </a:ln>
          <a:effec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defRPr/>
            </a:pPr>
            <a:r>
              <a:rPr lang="en-US" altLang="en-US" sz="2400" i="1" dirty="0" err="1">
                <a:solidFill>
                  <a:srgbClr val="FF0000"/>
                </a:solidFill>
                <a:cs typeface="+mn-cs"/>
              </a:rPr>
              <a:t>Đọc</a:t>
            </a:r>
            <a:r>
              <a:rPr lang="en-US" altLang="en-US" sz="2400" i="1" dirty="0">
                <a:solidFill>
                  <a:srgbClr val="FF0000"/>
                </a:solidFill>
                <a:cs typeface="+mn-cs"/>
              </a:rPr>
              <a:t> </a:t>
            </a:r>
            <a:r>
              <a:rPr lang="en-US" altLang="en-US" sz="2400" i="1" dirty="0" err="1">
                <a:solidFill>
                  <a:srgbClr val="FF0000"/>
                </a:solidFill>
                <a:cs typeface="+mn-cs"/>
              </a:rPr>
              <a:t>sách</a:t>
            </a:r>
            <a:r>
              <a:rPr lang="en-US" altLang="en-US" sz="2400" i="1" dirty="0">
                <a:solidFill>
                  <a:srgbClr val="FF0000"/>
                </a:solidFill>
                <a:cs typeface="+mn-cs"/>
              </a:rPr>
              <a:t> </a:t>
            </a:r>
            <a:r>
              <a:rPr lang="en-US" altLang="en-US" sz="2400" i="1" dirty="0" err="1">
                <a:solidFill>
                  <a:srgbClr val="FF0000"/>
                </a:solidFill>
                <a:cs typeface="+mn-cs"/>
              </a:rPr>
              <a:t>giáo</a:t>
            </a:r>
            <a:r>
              <a:rPr lang="en-US" altLang="en-US" sz="2400" i="1" dirty="0">
                <a:solidFill>
                  <a:srgbClr val="FF0000"/>
                </a:solidFill>
                <a:cs typeface="+mn-cs"/>
              </a:rPr>
              <a:t> </a:t>
            </a:r>
            <a:r>
              <a:rPr lang="en-US" altLang="en-US" sz="2400" i="1" dirty="0" err="1">
                <a:solidFill>
                  <a:srgbClr val="FF0000"/>
                </a:solidFill>
                <a:cs typeface="+mn-cs"/>
              </a:rPr>
              <a:t>khoa</a:t>
            </a:r>
            <a:r>
              <a:rPr lang="en-US" altLang="en-US" sz="2400" i="1" dirty="0">
                <a:solidFill>
                  <a:srgbClr val="FF0000"/>
                </a:solidFill>
                <a:cs typeface="+mn-cs"/>
              </a:rPr>
              <a:t>, </a:t>
            </a:r>
            <a:r>
              <a:rPr lang="en-US" altLang="en-US" sz="2400" i="1" dirty="0" err="1">
                <a:solidFill>
                  <a:srgbClr val="FF0000"/>
                </a:solidFill>
                <a:cs typeface="+mn-cs"/>
              </a:rPr>
              <a:t>kết</a:t>
            </a:r>
            <a:r>
              <a:rPr lang="en-US" altLang="en-US" sz="2400" i="1" dirty="0">
                <a:solidFill>
                  <a:srgbClr val="FF0000"/>
                </a:solidFill>
                <a:cs typeface="+mn-cs"/>
              </a:rPr>
              <a:t> </a:t>
            </a:r>
            <a:r>
              <a:rPr lang="en-US" altLang="en-US" sz="2400" i="1" dirty="0" err="1">
                <a:solidFill>
                  <a:srgbClr val="FF0000"/>
                </a:solidFill>
                <a:cs typeface="+mn-cs"/>
              </a:rPr>
              <a:t>hợp</a:t>
            </a:r>
            <a:r>
              <a:rPr lang="en-US" altLang="en-US" sz="2400" i="1" dirty="0">
                <a:solidFill>
                  <a:srgbClr val="FF0000"/>
                </a:solidFill>
                <a:cs typeface="+mn-cs"/>
              </a:rPr>
              <a:t> </a:t>
            </a:r>
            <a:r>
              <a:rPr lang="en-US" altLang="en-US" sz="2400" i="1" dirty="0" err="1">
                <a:solidFill>
                  <a:srgbClr val="FF0000"/>
                </a:solidFill>
                <a:cs typeface="+mn-cs"/>
              </a:rPr>
              <a:t>quan</a:t>
            </a:r>
            <a:r>
              <a:rPr lang="en-US" altLang="en-US" sz="2400" i="1" dirty="0">
                <a:solidFill>
                  <a:srgbClr val="FF0000"/>
                </a:solidFill>
                <a:cs typeface="+mn-cs"/>
              </a:rPr>
              <a:t> </a:t>
            </a:r>
            <a:r>
              <a:rPr lang="en-US" altLang="en-US" sz="2400" i="1" dirty="0" err="1">
                <a:solidFill>
                  <a:srgbClr val="FF0000"/>
                </a:solidFill>
                <a:cs typeface="+mn-cs"/>
              </a:rPr>
              <a:t>sát</a:t>
            </a:r>
            <a:r>
              <a:rPr lang="en-US" altLang="en-US" sz="2400" i="1" dirty="0">
                <a:solidFill>
                  <a:srgbClr val="FF0000"/>
                </a:solidFill>
                <a:cs typeface="+mn-cs"/>
              </a:rPr>
              <a:t> </a:t>
            </a:r>
            <a:r>
              <a:rPr lang="en-US" altLang="en-US" sz="2400" i="1" dirty="0" err="1">
                <a:solidFill>
                  <a:srgbClr val="FF0000"/>
                </a:solidFill>
                <a:cs typeface="+mn-cs"/>
              </a:rPr>
              <a:t>lược</a:t>
            </a:r>
            <a:r>
              <a:rPr lang="en-US" altLang="en-US" sz="2400" i="1" dirty="0">
                <a:solidFill>
                  <a:srgbClr val="FF0000"/>
                </a:solidFill>
                <a:cs typeface="+mn-cs"/>
              </a:rPr>
              <a:t> </a:t>
            </a:r>
            <a:r>
              <a:rPr lang="en-US" altLang="en-US" sz="2400" i="1" dirty="0" err="1">
                <a:solidFill>
                  <a:srgbClr val="FF0000"/>
                </a:solidFill>
                <a:cs typeface="+mn-cs"/>
              </a:rPr>
              <a:t>đồ</a:t>
            </a:r>
            <a:r>
              <a:rPr lang="en-US" altLang="en-US" sz="2400" i="1" dirty="0">
                <a:solidFill>
                  <a:srgbClr val="FF0000"/>
                </a:solidFill>
                <a:cs typeface="+mn-cs"/>
              </a:rPr>
              <a:t>, </a:t>
            </a:r>
            <a:r>
              <a:rPr lang="en-US" altLang="en-US" sz="2400" i="1" dirty="0" err="1">
                <a:solidFill>
                  <a:srgbClr val="FF0000"/>
                </a:solidFill>
                <a:cs typeface="+mn-cs"/>
              </a:rPr>
              <a:t>mô</a:t>
            </a:r>
            <a:r>
              <a:rPr lang="en-US" altLang="en-US" sz="2400" i="1" dirty="0">
                <a:solidFill>
                  <a:srgbClr val="FF0000"/>
                </a:solidFill>
                <a:cs typeface="+mn-cs"/>
              </a:rPr>
              <a:t> </a:t>
            </a:r>
            <a:r>
              <a:rPr lang="en-US" altLang="en-US" sz="2400" i="1" dirty="0" err="1">
                <a:solidFill>
                  <a:srgbClr val="FF0000"/>
                </a:solidFill>
                <a:cs typeface="+mn-cs"/>
              </a:rPr>
              <a:t>tả</a:t>
            </a:r>
            <a:r>
              <a:rPr lang="en-US" altLang="en-US" sz="2400" i="1" dirty="0">
                <a:solidFill>
                  <a:srgbClr val="FF0000"/>
                </a:solidFill>
                <a:cs typeface="+mn-cs"/>
              </a:rPr>
              <a:t> </a:t>
            </a:r>
            <a:r>
              <a:rPr lang="en-US" altLang="en-US" sz="2400" i="1" dirty="0" err="1">
                <a:solidFill>
                  <a:srgbClr val="FF0000"/>
                </a:solidFill>
                <a:cs typeface="+mn-cs"/>
              </a:rPr>
              <a:t>vị</a:t>
            </a:r>
            <a:r>
              <a:rPr lang="en-US" altLang="en-US" sz="2400" i="1" dirty="0">
                <a:solidFill>
                  <a:srgbClr val="FF0000"/>
                </a:solidFill>
                <a:cs typeface="+mn-cs"/>
              </a:rPr>
              <a:t> </a:t>
            </a:r>
            <a:r>
              <a:rPr lang="en-US" altLang="en-US" sz="2400" i="1" dirty="0" err="1">
                <a:solidFill>
                  <a:srgbClr val="FF0000"/>
                </a:solidFill>
                <a:cs typeface="+mn-cs"/>
              </a:rPr>
              <a:t>trí</a:t>
            </a:r>
            <a:r>
              <a:rPr lang="en-US" altLang="en-US" sz="2400" i="1" dirty="0">
                <a:solidFill>
                  <a:srgbClr val="FF0000"/>
                </a:solidFill>
                <a:cs typeface="+mn-cs"/>
              </a:rPr>
              <a:t> </a:t>
            </a:r>
            <a:r>
              <a:rPr lang="en-US" altLang="en-US" sz="2400" i="1" dirty="0" err="1">
                <a:solidFill>
                  <a:srgbClr val="FF0000"/>
                </a:solidFill>
                <a:cs typeface="+mn-cs"/>
              </a:rPr>
              <a:t>Yên</a:t>
            </a:r>
            <a:r>
              <a:rPr lang="en-US" altLang="en-US" sz="2400" i="1" dirty="0">
                <a:solidFill>
                  <a:srgbClr val="FF0000"/>
                </a:solidFill>
                <a:cs typeface="+mn-cs"/>
              </a:rPr>
              <a:t> </a:t>
            </a:r>
            <a:r>
              <a:rPr lang="en-US" altLang="en-US" sz="2400" i="1" dirty="0" err="1">
                <a:solidFill>
                  <a:srgbClr val="FF0000"/>
                </a:solidFill>
                <a:cs typeface="+mn-cs"/>
              </a:rPr>
              <a:t>Thế</a:t>
            </a:r>
            <a:r>
              <a:rPr lang="en-US" altLang="en-US" sz="2400" i="1" dirty="0">
                <a:solidFill>
                  <a:srgbClr val="FF0000"/>
                </a:solidFill>
                <a:cs typeface="+mn-cs"/>
              </a:rPr>
              <a:t>?</a:t>
            </a:r>
            <a:endParaRPr lang="en-US" altLang="en-US" sz="2400" i="1" dirty="0">
              <a:solidFill>
                <a:srgbClr val="FF0000"/>
              </a:solidFill>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68"/>
                                        </p:tgtEl>
                                        <p:attrNameLst>
                                          <p:attrName>style.visibility</p:attrName>
                                        </p:attrNameLst>
                                      </p:cBhvr>
                                      <p:to>
                                        <p:strVal val="visible"/>
                                      </p:to>
                                    </p:set>
                                    <p:animEffect transition="in" filter="wipe(down)">
                                      <p:cBhvr>
                                        <p:cTn id="7" dur="500"/>
                                        <p:tgtEl>
                                          <p:spTgt spid="92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92171"/>
                                        </p:tgtEl>
                                        <p:attrNameLst>
                                          <p:attrName>style.visibility</p:attrName>
                                        </p:attrNameLst>
                                      </p:cBhvr>
                                      <p:to>
                                        <p:strVal val="visible"/>
                                      </p:to>
                                    </p:set>
                                    <p:animEffect transition="in" filter="fade">
                                      <p:cBhvr>
                                        <p:cTn id="12" dur="500"/>
                                        <p:tgtEl>
                                          <p:spTgt spid="92171"/>
                                        </p:tgtEl>
                                      </p:cBhvr>
                                    </p:animEffect>
                                  </p:childTnLst>
                                </p:cTn>
                              </p:par>
                              <p:par>
                                <p:cTn id="13" presetID="22" presetClass="entr" presetSubtype="4" fill="hold" grpId="0" nodeType="withEffect">
                                  <p:stCondLst>
                                    <p:cond delay="1500"/>
                                  </p:stCondLst>
                                  <p:childTnLst>
                                    <p:set>
                                      <p:cBhvr>
                                        <p:cTn id="14" dur="1" fill="hold">
                                          <p:stCondLst>
                                            <p:cond delay="0"/>
                                          </p:stCondLst>
                                        </p:cTn>
                                        <p:tgtEl>
                                          <p:spTgt spid="92169"/>
                                        </p:tgtEl>
                                        <p:attrNameLst>
                                          <p:attrName>style.visibility</p:attrName>
                                        </p:attrNameLst>
                                      </p:cBhvr>
                                      <p:to>
                                        <p:strVal val="visible"/>
                                      </p:to>
                                    </p:set>
                                    <p:animEffect transition="in" filter="wipe(down)">
                                      <p:cBhvr>
                                        <p:cTn id="15" dur="500"/>
                                        <p:tgtEl>
                                          <p:spTgt spid="9216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2165"/>
                                        </p:tgtEl>
                                        <p:attrNameLst>
                                          <p:attrName>style.visibility</p:attrName>
                                        </p:attrNameLst>
                                      </p:cBhvr>
                                      <p:to>
                                        <p:strVal val="visible"/>
                                      </p:to>
                                    </p:set>
                                    <p:animEffect transition="in" filter="wipe(down)">
                                      <p:cBhvr>
                                        <p:cTn id="20" dur="3000"/>
                                        <p:tgtEl>
                                          <p:spTgt spid="92165"/>
                                        </p:tgtEl>
                                      </p:cBhvr>
                                    </p:animEffect>
                                  </p:childTnLst>
                                </p:cTn>
                              </p:par>
                              <p:par>
                                <p:cTn id="21" presetID="22" presetClass="entr" presetSubtype="4" fill="hold" grpId="0" nodeType="withEffect">
                                  <p:stCondLst>
                                    <p:cond delay="3500"/>
                                  </p:stCondLst>
                                  <p:childTnLst>
                                    <p:set>
                                      <p:cBhvr>
                                        <p:cTn id="22" dur="1" fill="hold">
                                          <p:stCondLst>
                                            <p:cond delay="0"/>
                                          </p:stCondLst>
                                        </p:cTn>
                                        <p:tgtEl>
                                          <p:spTgt spid="92166"/>
                                        </p:tgtEl>
                                        <p:attrNameLst>
                                          <p:attrName>style.visibility</p:attrName>
                                        </p:attrNameLst>
                                      </p:cBhvr>
                                      <p:to>
                                        <p:strVal val="visible"/>
                                      </p:to>
                                    </p:set>
                                    <p:animEffect transition="in" filter="wipe(down)">
                                      <p:cBhvr>
                                        <p:cTn id="23" dur="5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p:bldP spid="92166" grpId="0" animBg="1"/>
      <p:bldP spid="92168" grpId="0" animBg="1"/>
      <p:bldP spid="92169" grpId="0" animBg="1"/>
      <p:bldP spid="9217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6" name="Picture 20" descr="D:\HÌNH TƯ LIỆU DẠY HỌC\yen_the_50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710" y="522288"/>
            <a:ext cx="92138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5" name="Text Box 19"/>
          <p:cNvSpPr txBox="1">
            <a:spLocks noChangeArrowheads="1"/>
          </p:cNvSpPr>
          <p:nvPr/>
        </p:nvSpPr>
        <p:spPr bwMode="auto">
          <a:xfrm>
            <a:off x="4572000" y="64008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marL="1828800" indent="-739775">
              <a:defRPr sz="2000">
                <a:solidFill>
                  <a:schemeClr val="tx1"/>
                </a:solidFill>
                <a:latin typeface="Arial" panose="020B0604020202020204" pitchFamily="34" charset="0"/>
              </a:defRPr>
            </a:lvl5pPr>
            <a:lvl6pPr marL="2286000" indent="-739775" eaLnBrk="0" hangingPunct="0">
              <a:defRPr sz="2000">
                <a:solidFill>
                  <a:schemeClr val="tx1"/>
                </a:solidFill>
                <a:latin typeface="Arial" panose="020B0604020202020204" pitchFamily="34" charset="0"/>
              </a:defRPr>
            </a:lvl6pPr>
            <a:lvl7pPr marL="2743200" indent="-739775" eaLnBrk="0" hangingPunct="0">
              <a:defRPr sz="2000">
                <a:solidFill>
                  <a:schemeClr val="tx1"/>
                </a:solidFill>
                <a:latin typeface="Arial" panose="020B0604020202020204" pitchFamily="34" charset="0"/>
              </a:defRPr>
            </a:lvl7pPr>
            <a:lvl8pPr marL="3200400" indent="-739775" eaLnBrk="0" hangingPunct="0">
              <a:defRPr sz="2000">
                <a:solidFill>
                  <a:schemeClr val="tx1"/>
                </a:solidFill>
                <a:latin typeface="Arial" panose="020B0604020202020204" pitchFamily="34" charset="0"/>
              </a:defRPr>
            </a:lvl8pPr>
            <a:lvl9pPr marL="3657600" indent="-739775" eaLnBrk="0" hangingPunct="0">
              <a:defRPr sz="2000">
                <a:solidFill>
                  <a:schemeClr val="tx1"/>
                </a:solidFill>
                <a:latin typeface="Arial" panose="020B0604020202020204" pitchFamily="34" charset="0"/>
              </a:defRPr>
            </a:lvl9pPr>
          </a:lstStyle>
          <a:p>
            <a:pPr lvl="4" algn="ctr" eaLnBrk="1" hangingPunct="1"/>
            <a:r>
              <a:rPr lang="en-US" altLang="en-US" sz="1800" b="1">
                <a:solidFill>
                  <a:srgbClr val="000000"/>
                </a:solidFill>
                <a:latin typeface="Times New Roman" panose="02020603050405020304" pitchFamily="18" charset="0"/>
                <a:cs typeface="Times New Roman" panose="02020603050405020304" pitchFamily="18" charset="0"/>
              </a:rPr>
              <a:t>LƯỢC ĐỒ CĂN CỨ YÊN THẾ</a:t>
            </a:r>
            <a:endParaRPr lang="en-US" altLang="en-US" sz="1800" b="1">
              <a:solidFill>
                <a:srgbClr val="000000"/>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133845" y="4621367"/>
            <a:ext cx="4495800" cy="2089944"/>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endParaRPr lang="en-US" sz="2000" dirty="0">
              <a:solidFill>
                <a:srgbClr val="00B050"/>
              </a:solidFill>
              <a:latin typeface="Times New Roman" panose="02020603050405020304" pitchFamily="18" charset="0"/>
              <a:cs typeface="Times New Roman" panose="02020603050405020304" pitchFamily="18" charset="0"/>
            </a:endParaRPr>
          </a:p>
          <a:p>
            <a:pPr algn="just" eaLnBrk="1" hangingPunct="1">
              <a:defRPr/>
            </a:pP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Căn</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cứ</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Yên</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Thế</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nằm</a:t>
            </a:r>
            <a:r>
              <a:rPr lang="en-US" sz="2000" dirty="0">
                <a:solidFill>
                  <a:srgbClr val="BBE0E3">
                    <a:lumMod val="25000"/>
                  </a:srgbClr>
                </a:solidFill>
                <a:latin typeface="Times New Roman" panose="02020603050405020304" pitchFamily="18" charset="0"/>
                <a:cs typeface="Times New Roman" panose="02020603050405020304" pitchFamily="18" charset="0"/>
              </a:rPr>
              <a:t> ở </a:t>
            </a:r>
            <a:r>
              <a:rPr lang="en-US" sz="2000" dirty="0" err="1">
                <a:solidFill>
                  <a:srgbClr val="BBE0E3">
                    <a:lumMod val="25000"/>
                  </a:srgbClr>
                </a:solidFill>
                <a:latin typeface="Times New Roman" panose="02020603050405020304" pitchFamily="18" charset="0"/>
                <a:cs typeface="Times New Roman" panose="02020603050405020304" pitchFamily="18" charset="0"/>
              </a:rPr>
              <a:t>phía</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Tây</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Bắc</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Giang</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có</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diện</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tích</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rộng</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chừng</a:t>
            </a:r>
            <a:r>
              <a:rPr lang="en-US" sz="2000" dirty="0">
                <a:solidFill>
                  <a:srgbClr val="BBE0E3">
                    <a:lumMod val="25000"/>
                  </a:srgbClr>
                </a:solidFill>
                <a:latin typeface="Times New Roman" panose="02020603050405020304" pitchFamily="18" charset="0"/>
                <a:cs typeface="Times New Roman" panose="02020603050405020304" pitchFamily="18" charset="0"/>
              </a:rPr>
              <a:t> 40-50km</a:t>
            </a:r>
            <a:r>
              <a:rPr lang="en-US" sz="2000" baseline="30000" dirty="0">
                <a:solidFill>
                  <a:srgbClr val="BBE0E3">
                    <a:lumMod val="25000"/>
                  </a:srgbClr>
                </a:solidFill>
                <a:latin typeface="Times New Roman" panose="02020603050405020304" pitchFamily="18" charset="0"/>
                <a:cs typeface="Times New Roman" panose="02020603050405020304" pitchFamily="18" charset="0"/>
              </a:rPr>
              <a:t>2</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gồm</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đất</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đồi</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là</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chủ</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yếu</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có</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cây</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cối</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rậm</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rạp</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gò</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bụi</a:t>
            </a:r>
            <a:r>
              <a:rPr lang="en-US" sz="2000" dirty="0">
                <a:solidFill>
                  <a:srgbClr val="BBE0E3">
                    <a:lumMod val="25000"/>
                  </a:srgbClr>
                </a:solidFill>
                <a:latin typeface="Times New Roman" panose="02020603050405020304" pitchFamily="18" charset="0"/>
                <a:cs typeface="Times New Roman" panose="02020603050405020304" pitchFamily="18" charset="0"/>
              </a:rPr>
              <a:t> um </a:t>
            </a:r>
            <a:r>
              <a:rPr lang="en-US" sz="2000" dirty="0" err="1">
                <a:solidFill>
                  <a:srgbClr val="BBE0E3">
                    <a:lumMod val="25000"/>
                  </a:srgbClr>
                </a:solidFill>
                <a:latin typeface="Times New Roman" panose="02020603050405020304" pitchFamily="18" charset="0"/>
                <a:cs typeface="Times New Roman" panose="02020603050405020304" pitchFamily="18" charset="0"/>
              </a:rPr>
              <a:t>tùm</a:t>
            </a:r>
            <a:r>
              <a:rPr lang="en-US" sz="2000" dirty="0">
                <a:solidFill>
                  <a:srgbClr val="BBE0E3">
                    <a:lumMod val="25000"/>
                  </a:srgbClr>
                </a:solidFill>
                <a:latin typeface="Times New Roman" panose="02020603050405020304" pitchFamily="18" charset="0"/>
                <a:cs typeface="Times New Roman" panose="02020603050405020304" pitchFamily="18" charset="0"/>
              </a:rPr>
              <a:t>.</a:t>
            </a:r>
            <a:endParaRPr lang="en-US" sz="2000" dirty="0">
              <a:solidFill>
                <a:srgbClr val="BBE0E3">
                  <a:lumMod val="25000"/>
                </a:srgbClr>
              </a:solidFill>
              <a:latin typeface="Times New Roman" panose="02020603050405020304" pitchFamily="18" charset="0"/>
              <a:cs typeface="Times New Roman" panose="02020603050405020304" pitchFamily="18" charset="0"/>
            </a:endParaRPr>
          </a:p>
          <a:p>
            <a:pPr algn="just" eaLnBrk="1" hangingPunct="1">
              <a:defRPr/>
            </a:pP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Từ</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đây</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có</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thể</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đi</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thông</a:t>
            </a:r>
            <a:r>
              <a:rPr lang="en-US" sz="2000" dirty="0">
                <a:solidFill>
                  <a:srgbClr val="BBE0E3">
                    <a:lumMod val="25000"/>
                  </a:srgbClr>
                </a:solidFill>
                <a:latin typeface="Times New Roman" panose="02020603050405020304" pitchFamily="18" charset="0"/>
                <a:cs typeface="Times New Roman" panose="02020603050405020304" pitchFamily="18" charset="0"/>
              </a:rPr>
              <a:t> sang Tam </a:t>
            </a:r>
            <a:r>
              <a:rPr lang="en-US" sz="2000" dirty="0" err="1">
                <a:solidFill>
                  <a:srgbClr val="BBE0E3">
                    <a:lumMod val="25000"/>
                  </a:srgbClr>
                </a:solidFill>
                <a:latin typeface="Times New Roman" panose="02020603050405020304" pitchFamily="18" charset="0"/>
                <a:cs typeface="Times New Roman" panose="02020603050405020304" pitchFamily="18" charset="0"/>
              </a:rPr>
              <a:t>Đảo</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Thái</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Nguyên</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xuống</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Phúc</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Yên</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Vĩnh</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Yên</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Địa</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hình</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rất</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hiểm</a:t>
            </a:r>
            <a:r>
              <a:rPr lang="en-US" sz="2000" dirty="0">
                <a:solidFill>
                  <a:srgbClr val="BBE0E3">
                    <a:lumMod val="25000"/>
                  </a:srgbClr>
                </a:solidFill>
                <a:latin typeface="Times New Roman" panose="02020603050405020304" pitchFamily="18" charset="0"/>
                <a:cs typeface="Times New Roman" panose="02020603050405020304" pitchFamily="18" charset="0"/>
              </a:rPr>
              <a:t> </a:t>
            </a:r>
            <a:r>
              <a:rPr lang="en-US" sz="2000" dirty="0" err="1">
                <a:solidFill>
                  <a:srgbClr val="BBE0E3">
                    <a:lumMod val="25000"/>
                  </a:srgbClr>
                </a:solidFill>
                <a:latin typeface="Times New Roman" panose="02020603050405020304" pitchFamily="18" charset="0"/>
                <a:cs typeface="Times New Roman" panose="02020603050405020304" pitchFamily="18" charset="0"/>
              </a:rPr>
              <a:t>trơ</a:t>
            </a:r>
            <a:r>
              <a:rPr lang="en-US" sz="2000" dirty="0">
                <a:solidFill>
                  <a:srgbClr val="BBE0E3">
                    <a:lumMod val="25000"/>
                  </a:srgbClr>
                </a:solidFill>
                <a:latin typeface="Times New Roman" panose="02020603050405020304" pitchFamily="18" charset="0"/>
                <a:cs typeface="Times New Roman" panose="02020603050405020304" pitchFamily="18" charset="0"/>
              </a:rPr>
              <a:t>̉.</a:t>
            </a:r>
            <a:endParaRPr lang="en-US" sz="2000" dirty="0">
              <a:solidFill>
                <a:srgbClr val="BBE0E3">
                  <a:lumMod val="25000"/>
                </a:srgbClr>
              </a:solidFill>
              <a:latin typeface="Times New Roman" panose="02020603050405020304" pitchFamily="18" charset="0"/>
              <a:cs typeface="Times New Roman" panose="02020603050405020304" pitchFamily="18" charset="0"/>
            </a:endParaRPr>
          </a:p>
          <a:p>
            <a:pPr algn="ctr" eaLnBrk="1" hangingPunct="1">
              <a:defRPr/>
            </a:pPr>
            <a:endParaRPr lang="en-US" sz="2000" dirty="0">
              <a:solidFill>
                <a:srgbClr val="FFFFFF"/>
              </a:solidFill>
            </a:endParaRPr>
          </a:p>
        </p:txBody>
      </p:sp>
      <p:pic>
        <p:nvPicPr>
          <p:cNvPr id="9237" name="Picture 21" descr="E:\HINH ANH\Hinh Dong (animation)\mui ten+Button\QUASBUT2.GIF"/>
          <p:cNvPicPr>
            <a:picLocks noChangeAspect="1" noChangeArrowheads="1" noCrop="1"/>
          </p:cNvPicPr>
          <p:nvPr/>
        </p:nvPicPr>
        <p:blipFill>
          <a:blip/>
          <a:srcRect/>
          <a:stretch>
            <a:fillRect/>
          </a:stretch>
        </p:blipFill>
        <p:spPr bwMode="auto">
          <a:xfrm>
            <a:off x="4648200" y="373380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235"/>
                                        </p:tgtEl>
                                        <p:attrNameLst>
                                          <p:attrName>style.visibility</p:attrName>
                                        </p:attrNameLst>
                                      </p:cBhvr>
                                      <p:to>
                                        <p:strVal val="visible"/>
                                      </p:to>
                                    </p:set>
                                    <p:anim calcmode="lin" valueType="num">
                                      <p:cBhvr>
                                        <p:cTn id="7" dur="500" fill="hold"/>
                                        <p:tgtEl>
                                          <p:spTgt spid="9235"/>
                                        </p:tgtEl>
                                        <p:attrNameLst>
                                          <p:attrName>ppt_w</p:attrName>
                                        </p:attrNameLst>
                                      </p:cBhvr>
                                      <p:tavLst>
                                        <p:tav tm="0">
                                          <p:val>
                                            <p:fltVal val="0"/>
                                          </p:val>
                                        </p:tav>
                                        <p:tav tm="100000">
                                          <p:val>
                                            <p:strVal val="#ppt_w"/>
                                          </p:val>
                                        </p:tav>
                                      </p:tavLst>
                                    </p:anim>
                                    <p:anim calcmode="lin" valueType="num">
                                      <p:cBhvr>
                                        <p:cTn id="8" dur="500" fill="hold"/>
                                        <p:tgtEl>
                                          <p:spTgt spid="923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237"/>
                                        </p:tgtEl>
                                        <p:attrNameLst>
                                          <p:attrName>style.visibility</p:attrName>
                                        </p:attrNameLst>
                                      </p:cBhvr>
                                      <p:to>
                                        <p:strVal val="visible"/>
                                      </p:to>
                                    </p:set>
                                    <p:anim calcmode="lin" valueType="num">
                                      <p:cBhvr>
                                        <p:cTn id="11" dur="500" fill="hold"/>
                                        <p:tgtEl>
                                          <p:spTgt spid="9237"/>
                                        </p:tgtEl>
                                        <p:attrNameLst>
                                          <p:attrName>ppt_w</p:attrName>
                                        </p:attrNameLst>
                                      </p:cBhvr>
                                      <p:tavLst>
                                        <p:tav tm="0">
                                          <p:val>
                                            <p:fltVal val="0"/>
                                          </p:val>
                                        </p:tav>
                                        <p:tav tm="100000">
                                          <p:val>
                                            <p:strVal val="#ppt_w"/>
                                          </p:val>
                                        </p:tav>
                                      </p:tavLst>
                                    </p:anim>
                                    <p:anim calcmode="lin" valueType="num">
                                      <p:cBhvr>
                                        <p:cTn id="12" dur="500" fill="hold"/>
                                        <p:tgtEl>
                                          <p:spTgt spid="9237"/>
                                        </p:tgtEl>
                                        <p:attrNameLst>
                                          <p:attrName>ppt_h</p:attrName>
                                        </p:attrNameLst>
                                      </p:cBhvr>
                                      <p:tavLst>
                                        <p:tav tm="0">
                                          <p:val>
                                            <p:fltVal val="0"/>
                                          </p:val>
                                        </p:tav>
                                        <p:tav tm="100000">
                                          <p:val>
                                            <p:strVal val="#ppt_h"/>
                                          </p:val>
                                        </p:tav>
                                      </p:tavLst>
                                    </p:anim>
                                  </p:childTnLst>
                                </p:cTn>
                              </p:par>
                              <p:par>
                                <p:cTn id="13" presetID="18" presetClass="entr" presetSubtype="12" fill="hold" nodeType="withEffect">
                                  <p:stCondLst>
                                    <p:cond delay="0"/>
                                  </p:stCondLst>
                                  <p:childTnLst>
                                    <p:set>
                                      <p:cBhvr>
                                        <p:cTn id="14" dur="1" fill="hold">
                                          <p:stCondLst>
                                            <p:cond delay="0"/>
                                          </p:stCondLst>
                                        </p:cTn>
                                        <p:tgtEl>
                                          <p:spTgt spid="9236"/>
                                        </p:tgtEl>
                                        <p:attrNameLst>
                                          <p:attrName>style.visibility</p:attrName>
                                        </p:attrNameLst>
                                      </p:cBhvr>
                                      <p:to>
                                        <p:strVal val="visible"/>
                                      </p:to>
                                    </p:set>
                                    <p:animEffect transition="in" filter="strips(downLeft)">
                                      <p:cBhvr>
                                        <p:cTn id="15" dur="500"/>
                                        <p:tgtEl>
                                          <p:spTgt spid="9236"/>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to="" calcmode="lin" valueType="num">
                                      <p:cBhvr>
                                        <p:cTn id="20" dur="1" fill="hold"/>
                                        <p:tgtEl>
                                          <p:spTgt spid="2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p:cNvPicPr>
            <a:picLocks noGrp="1" noChangeAspect="1" noChangeArrowheads="1"/>
          </p:cNvPicPr>
          <p:nvPr>
            <p:ph type="body" idx="1"/>
          </p:nvPr>
        </p:nvPicPr>
        <p:blipFill>
          <a:blip r:embed="rId1">
            <a:extLst>
              <a:ext uri="{28A0092B-C50C-407E-A947-70E740481C1C}">
                <a14:useLocalDpi xmlns:a14="http://schemas.microsoft.com/office/drawing/2010/main" val="0"/>
              </a:ext>
            </a:extLst>
          </a:blip>
          <a:srcRect/>
          <a:stretch>
            <a:fillRect/>
          </a:stretch>
        </p:blipFill>
        <p:spPr>
          <a:xfrm>
            <a:off x="0" y="0"/>
            <a:ext cx="9144000" cy="5622925"/>
          </a:xfrm>
        </p:spPr>
      </p:pic>
      <p:sp>
        <p:nvSpPr>
          <p:cNvPr id="292867" name="Text Box 5"/>
          <p:cNvSpPr txBox="1">
            <a:spLocks noChangeArrowheads="1"/>
          </p:cNvSpPr>
          <p:nvPr/>
        </p:nvSpPr>
        <p:spPr bwMode="auto">
          <a:xfrm>
            <a:off x="3419872" y="5688441"/>
            <a:ext cx="5073352" cy="861774"/>
          </a:xfrm>
          <a:prstGeom prst="rect">
            <a:avLst/>
          </a:prstGeom>
          <a:noFill/>
          <a:ln>
            <a:noFill/>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3200" b="1">
                <a:solidFill>
                  <a:srgbClr val="000000"/>
                </a:solidFill>
                <a:latin typeface="Arial" panose="020B0604020202020204" pitchFamily="34" charset="0"/>
                <a:cs typeface="+mn-cs"/>
              </a:rPr>
              <a:t>CĂN CỨ YÊN THẾ</a:t>
            </a:r>
            <a:endParaRPr lang="en-US" altLang="en-US" sz="3200" b="1">
              <a:solidFill>
                <a:srgbClr val="000000"/>
              </a:solidFill>
              <a:latin typeface="Arial" panose="020B0604020202020204" pitchFamily="34" charset="0"/>
              <a:cs typeface="+mn-cs"/>
            </a:endParaRPr>
          </a:p>
          <a:p>
            <a:pPr algn="ctr" eaLnBrk="1" hangingPunct="1">
              <a:defRPr/>
            </a:pPr>
            <a:endParaRPr lang="en-US" altLang="en-US">
              <a:solidFill>
                <a:srgbClr val="000000"/>
              </a:solidFill>
              <a:latin typeface="Arial" panose="020B0604020202020204" pitchFamily="34" charset="0"/>
              <a:cs typeface="+mn-cs"/>
            </a:endParaRPr>
          </a:p>
        </p:txBody>
      </p:sp>
      <p:sp>
        <p:nvSpPr>
          <p:cNvPr id="2" name="Rectangle 1"/>
          <p:cNvSpPr/>
          <p:nvPr/>
        </p:nvSpPr>
        <p:spPr>
          <a:xfrm>
            <a:off x="539552" y="5753675"/>
            <a:ext cx="3600400" cy="1015663"/>
          </a:xfrm>
          <a:prstGeom prst="rect">
            <a:avLst/>
          </a:prstGeom>
        </p:spPr>
        <p:txBody>
          <a:bodyPr wrap="square">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Căn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cứ</a:t>
            </a:r>
            <a:r>
              <a:rPr lang="en-US" sz="2000" b="1" dirty="0" smtClean="0">
                <a:solidFill>
                  <a:srgbClr val="FF0000"/>
                </a:solidFill>
                <a:latin typeface="Times New Roman" panose="02020603050405020304" pitchFamily="18" charset="0"/>
                <a:cs typeface="Times New Roman" panose="02020603050405020304" pitchFamily="18" charset="0"/>
              </a:rPr>
              <a:t> : </a:t>
            </a:r>
            <a:r>
              <a:rPr lang="en-US" sz="2000" b="1" dirty="0" err="1" smtClean="0">
                <a:solidFill>
                  <a:srgbClr val="FF0000"/>
                </a:solidFill>
                <a:latin typeface="Times New Roman" panose="02020603050405020304" pitchFamily="18" charset="0"/>
                <a:cs typeface="Times New Roman" panose="02020603050405020304" pitchFamily="18" charset="0"/>
              </a:rPr>
              <a:t>chủ</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yếu</a:t>
            </a:r>
            <a:r>
              <a:rPr lang="en-US" sz="2000" b="1" dirty="0">
                <a:solidFill>
                  <a:srgbClr val="FF0000"/>
                </a:solidFill>
                <a:latin typeface="Times New Roman" panose="02020603050405020304" pitchFamily="18" charset="0"/>
                <a:cs typeface="Times New Roman" panose="02020603050405020304" pitchFamily="18" charset="0"/>
              </a:rPr>
              <a:t> ở </a:t>
            </a:r>
            <a:r>
              <a:rPr lang="en-US" sz="2000" b="1" dirty="0" err="1">
                <a:solidFill>
                  <a:srgbClr val="FF0000"/>
                </a:solidFill>
                <a:latin typeface="Times New Roman" panose="02020603050405020304" pitchFamily="18" charset="0"/>
                <a:cs typeface="Times New Roman" panose="02020603050405020304" pitchFamily="18" charset="0"/>
              </a:rPr>
              <a:t>Yên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thế</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Bắc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Giang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và</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một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số</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tỉnh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băc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kì</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ập tin:Vua Hàm Nghi ảnh phục dựng chuẩn.jpg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 name="AutoShape 4" descr="Tập tin:Vua Hàm Nghi ảnh phục dựng chuẩn.jpg – Wikipedia tiếng Việ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6" descr="Tập tin:Vua Hàm Nghi ảnh phục dựng chuẩn.jpg – Wikipedia tiếng Việ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8" descr="Tập tin:Vua Hàm Nghi ảnh phục dựng chuẩn.jpg – Wikipedia tiếng Việ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3" name="Picture 9" descr="C:\Users\ADMIN\Downloads\hÀM NGHI.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160338"/>
            <a:ext cx="3349625" cy="28876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DMIN\Downloads\Tôn Thất Thuyế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8839"/>
            <a:ext cx="297180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Downloads\Phan Đình Phù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3048000"/>
            <a:ext cx="3197225"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ADMIN\Downloads\Hoàng Hoa Thá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66314"/>
            <a:ext cx="2971800" cy="3001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24" name="Picture 28" descr="download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743200"/>
            <a:ext cx="4724400" cy="2630016"/>
          </a:xfrm>
          <a:prstGeom prst="rect">
            <a:avLst/>
          </a:prstGeom>
          <a:noFill/>
          <a:ln w="76200" cmpd="tri">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34525" name="Picture 29" descr="250px-Yent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743200"/>
            <a:ext cx="4267200" cy="2630016"/>
          </a:xfrm>
          <a:prstGeom prst="rect">
            <a:avLst/>
          </a:prstGeom>
          <a:noFill/>
          <a:ln w="76200" cmpd="tri">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9703" name="Picture 7" descr="Hoang Hoa Tham"/>
          <p:cNvPicPr>
            <a:picLocks noChangeAspect="1" noChangeArrowheads="1"/>
          </p:cNvPicPr>
          <p:nvPr/>
        </p:nvPicPr>
        <p:blipFill>
          <a:blip r:embed="rId3">
            <a:lum bright="-14000" contrast="26000"/>
            <a:extLst>
              <a:ext uri="{28A0092B-C50C-407E-A947-70E740481C1C}">
                <a14:useLocalDpi xmlns:a14="http://schemas.microsoft.com/office/drawing/2010/main" val="0"/>
              </a:ext>
            </a:extLst>
          </a:blip>
          <a:srcRect/>
          <a:stretch>
            <a:fillRect/>
          </a:stretch>
        </p:blipFill>
        <p:spPr bwMode="auto">
          <a:xfrm>
            <a:off x="38100" y="830263"/>
            <a:ext cx="4648200" cy="4398937"/>
          </a:xfrm>
          <a:prstGeom prst="rect">
            <a:avLst/>
          </a:prstGeom>
          <a:noFill/>
          <a:ln w="76200" cmpd="tri">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34528" name="Picture 32" descr="250px-Ban_De_Th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794266"/>
            <a:ext cx="4343400" cy="4434934"/>
          </a:xfrm>
          <a:prstGeom prst="rect">
            <a:avLst/>
          </a:prstGeom>
          <a:noFill/>
          <a:ln w="76200" cmpd="tri">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802377" y="5771380"/>
            <a:ext cx="2416046" cy="369332"/>
          </a:xfrm>
          <a:prstGeom prst="rect">
            <a:avLst/>
          </a:prstGeom>
        </p:spPr>
        <p:txBody>
          <a:bodyPr wrap="none">
            <a:spAutoFit/>
          </a:bodyPr>
          <a:lstStyle/>
          <a:p>
            <a:r>
              <a:rPr lang="en-US" b="1">
                <a:solidFill>
                  <a:srgbClr val="FF0000"/>
                </a:solidFill>
                <a:latin typeface="Times New Roman" panose="02020603050405020304" pitchFamily="18" charset="0"/>
                <a:cs typeface="Times New Roman" panose="02020603050405020304" pitchFamily="18" charset="0"/>
              </a:rPr>
              <a:t>Lực lương :  Nông dân</a:t>
            </a:r>
            <a:endParaRPr lang="en-US"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34524"/>
                                        </p:tgtEl>
                                        <p:attrNameLst>
                                          <p:attrName>style.visibility</p:attrName>
                                        </p:attrNameLst>
                                      </p:cBhvr>
                                      <p:to>
                                        <p:strVal val="visible"/>
                                      </p:to>
                                    </p:set>
                                    <p:anim to="" calcmode="lin" valueType="num">
                                      <p:cBhvr>
                                        <p:cTn id="7" dur="1" fill="hold"/>
                                        <p:tgtEl>
                                          <p:spTgt spid="234524"/>
                                        </p:tgtEl>
                                      </p:cBhvr>
                                    </p:anim>
                                  </p:childTnLst>
                                </p:cTn>
                              </p:par>
                              <p:par>
                                <p:cTn id="8" presetID="24" presetClass="entr" presetSubtype="0" fill="hold" nodeType="withEffect">
                                  <p:stCondLst>
                                    <p:cond delay="0"/>
                                  </p:stCondLst>
                                  <p:childTnLst>
                                    <p:set>
                                      <p:cBhvr>
                                        <p:cTn id="9" dur="1" fill="hold">
                                          <p:stCondLst>
                                            <p:cond delay="0"/>
                                          </p:stCondLst>
                                        </p:cTn>
                                        <p:tgtEl>
                                          <p:spTgt spid="234525"/>
                                        </p:tgtEl>
                                        <p:attrNameLst>
                                          <p:attrName>style.visibility</p:attrName>
                                        </p:attrNameLst>
                                      </p:cBhvr>
                                      <p:to>
                                        <p:strVal val="visible"/>
                                      </p:to>
                                    </p:set>
                                    <p:anim to="" calcmode="lin" valueType="num">
                                      <p:cBhvr>
                                        <p:cTn id="10" dur="1" fill="hold"/>
                                        <p:tgtEl>
                                          <p:spTgt spid="234525"/>
                                        </p:tgtEl>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9703"/>
                                        </p:tgtEl>
                                        <p:attrNameLst>
                                          <p:attrName>style.visibility</p:attrName>
                                        </p:attrNameLst>
                                      </p:cBhvr>
                                      <p:to>
                                        <p:strVal val="visible"/>
                                      </p:to>
                                    </p:set>
                                    <p:anim to="" calcmode="lin" valueType="num">
                                      <p:cBhvr>
                                        <p:cTn id="15" dur="1" fill="hold"/>
                                        <p:tgtEl>
                                          <p:spTgt spid="29703"/>
                                        </p:tgtEl>
                                      </p:cBhvr>
                                    </p:anim>
                                  </p:childTnLst>
                                </p:cTn>
                              </p:par>
                              <p:par>
                                <p:cTn id="16" presetID="24" presetClass="entr" presetSubtype="0" fill="hold" nodeType="withEffect">
                                  <p:stCondLst>
                                    <p:cond delay="0"/>
                                  </p:stCondLst>
                                  <p:childTnLst>
                                    <p:set>
                                      <p:cBhvr>
                                        <p:cTn id="17" dur="1" fill="hold">
                                          <p:stCondLst>
                                            <p:cond delay="0"/>
                                          </p:stCondLst>
                                        </p:cTn>
                                        <p:tgtEl>
                                          <p:spTgt spid="234528"/>
                                        </p:tgtEl>
                                        <p:attrNameLst>
                                          <p:attrName>style.visibility</p:attrName>
                                        </p:attrNameLst>
                                      </p:cBhvr>
                                      <p:to>
                                        <p:strVal val="visible"/>
                                      </p:to>
                                    </p:set>
                                    <p:anim to="" calcmode="lin" valueType="num">
                                      <p:cBhvr>
                                        <p:cTn id="18" dur="1" fill="hold"/>
                                        <p:tgtEl>
                                          <p:spTgt spid="23452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a:solidFill>
                  <a:srgbClr val="FF0000"/>
                </a:solidFill>
                <a:latin typeface="Times New Roman" panose="02020603050405020304" pitchFamily="18" charset="0"/>
                <a:cs typeface="Times New Roman" panose="02020603050405020304" pitchFamily="18" charset="0"/>
              </a:rPr>
              <a:t>Lập bảng thống kê  những những nét chính về các </a:t>
            </a:r>
            <a:r>
              <a:rPr lang="en-US" sz="2800" b="1" smtClean="0">
                <a:solidFill>
                  <a:srgbClr val="FF0000"/>
                </a:solidFill>
                <a:latin typeface="Times New Roman" panose="02020603050405020304" pitchFamily="18" charset="0"/>
                <a:cs typeface="Times New Roman" panose="02020603050405020304" pitchFamily="18" charset="0"/>
              </a:rPr>
              <a:t>giai đoạn </a:t>
            </a:r>
            <a:r>
              <a:rPr lang="en-US" sz="2800" b="1">
                <a:solidFill>
                  <a:srgbClr val="FF0000"/>
                </a:solidFill>
                <a:latin typeface="Times New Roman" panose="02020603050405020304" pitchFamily="18" charset="0"/>
                <a:cs typeface="Times New Roman" panose="02020603050405020304" pitchFamily="18" charset="0"/>
              </a:rPr>
              <a:t>phát triển của cuộc k/n Yên Thế</a:t>
            </a:r>
            <a:br>
              <a:rPr lang="en-US" sz="2800" b="1">
                <a:solidFill>
                  <a:srgbClr val="FF0000"/>
                </a:solidFill>
                <a:latin typeface="Times New Roman" panose="02020603050405020304" pitchFamily="18" charset="0"/>
                <a:cs typeface="Times New Roman" panose="02020603050405020304" pitchFamily="18" charset="0"/>
              </a:rPr>
            </a:br>
            <a:endParaRPr lang="en-US" sz="2800" b="1">
              <a:solidFill>
                <a:srgbClr val="FF0000"/>
              </a:solidFill>
              <a:latin typeface="Times New Roman" panose="02020603050405020304" pitchFamily="18" charset="0"/>
              <a:cs typeface="Times New Roman" panose="02020603050405020304" pitchFamily="18" charset="0"/>
            </a:endParaRPr>
          </a:p>
        </p:txBody>
      </p:sp>
      <p:graphicFrame>
        <p:nvGraphicFramePr>
          <p:cNvPr id="5" name="Content Placeholder 3"/>
          <p:cNvGraphicFramePr>
            <a:graphicFrameLocks noGrp="1"/>
          </p:cNvGraphicFramePr>
          <p:nvPr>
            <p:ph idx="1"/>
          </p:nvPr>
        </p:nvGraphicFramePr>
        <p:xfrm>
          <a:off x="611560" y="1412776"/>
          <a:ext cx="8136904" cy="4416552"/>
        </p:xfrm>
        <a:graphic>
          <a:graphicData uri="http://schemas.openxmlformats.org/drawingml/2006/table">
            <a:tbl>
              <a:tblPr firstRow="1" firstCol="1" bandRow="1">
                <a:tableStyleId>{5C22544A-7EE6-4342-B048-85BDC9FD1C3A}</a:tableStyleId>
              </a:tblPr>
              <a:tblGrid>
                <a:gridCol w="2418399"/>
                <a:gridCol w="5718505"/>
              </a:tblGrid>
              <a:tr h="271916">
                <a:tc>
                  <a:txBody>
                    <a:bodyPr/>
                    <a:lstStyle/>
                    <a:p>
                      <a:pPr>
                        <a:lnSpc>
                          <a:spcPct val="115000"/>
                        </a:lnSpc>
                        <a:spcAft>
                          <a:spcPts val="0"/>
                        </a:spcAft>
                      </a:pP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Giai</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đoạn</a:t>
                      </a:r>
                      <a:endParaRPr lang="en-US" sz="2800" dirty="0">
                        <a:solidFill>
                          <a:schemeClr val="accent4">
                            <a:lumMod val="95000"/>
                            <a:lumOff val="5000"/>
                          </a:schemeClr>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15000"/>
                        </a:lnSpc>
                        <a:spcAft>
                          <a:spcPts val="0"/>
                        </a:spcAft>
                      </a:pPr>
                      <a:r>
                        <a:rPr lang="en-US" sz="2800">
                          <a:solidFill>
                            <a:schemeClr val="accent4">
                              <a:lumMod val="95000"/>
                              <a:lumOff val="5000"/>
                            </a:schemeClr>
                          </a:solidFill>
                          <a:effectLst/>
                          <a:latin typeface="Times New Roman" panose="02020603050405020304" pitchFamily="18" charset="0"/>
                          <a:cs typeface="Times New Roman" panose="02020603050405020304" pitchFamily="18" charset="0"/>
                        </a:rPr>
                        <a:t>Hoạt động của k/n Yên Thế</a:t>
                      </a:r>
                      <a:endParaRPr lang="en-US" sz="2800">
                        <a:solidFill>
                          <a:schemeClr val="accent4">
                            <a:lumMod val="95000"/>
                            <a:lumOff val="5000"/>
                          </a:schemeClr>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937229">
                <a:tc>
                  <a:txBody>
                    <a:bodyPr/>
                    <a:lstStyle/>
                    <a:p>
                      <a:pPr>
                        <a:lnSpc>
                          <a:spcPct val="115000"/>
                        </a:lnSpc>
                        <a:spcAft>
                          <a:spcPts val="0"/>
                        </a:spcAft>
                      </a:pP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1884-1892</a:t>
                      </a:r>
                      <a:endParaRPr lang="en-US" sz="2800" dirty="0">
                        <a:solidFill>
                          <a:schemeClr val="accent4">
                            <a:lumMod val="95000"/>
                            <a:lumOff val="5000"/>
                          </a:schemeClr>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15000"/>
                        </a:lnSpc>
                        <a:spcAft>
                          <a:spcPts val="0"/>
                        </a:spcAft>
                      </a:pPr>
                      <a:r>
                        <a:rPr lang="en-US" sz="2800">
                          <a:solidFill>
                            <a:schemeClr val="accent4">
                              <a:lumMod val="95000"/>
                              <a:lumOff val="5000"/>
                            </a:schemeClr>
                          </a:solidFill>
                          <a:effectLst/>
                          <a:latin typeface="Times New Roman" panose="02020603050405020304" pitchFamily="18" charset="0"/>
                          <a:cs typeface="Times New Roman" panose="02020603050405020304" pitchFamily="18" charset="0"/>
                        </a:rPr>
                        <a:t>nghĩa quân hoạt động riêng rẽ. Lãnh đạo là Đề Nắm.</a:t>
                      </a:r>
                      <a:endParaRPr lang="en-US" sz="2800">
                        <a:solidFill>
                          <a:schemeClr val="accent4">
                            <a:lumMod val="95000"/>
                            <a:lumOff val="5000"/>
                          </a:schemeClr>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937229">
                <a:tc>
                  <a:txBody>
                    <a:bodyPr/>
                    <a:lstStyle/>
                    <a:p>
                      <a:pPr>
                        <a:lnSpc>
                          <a:spcPct val="115000"/>
                        </a:lnSpc>
                        <a:spcAft>
                          <a:spcPts val="0"/>
                        </a:spcAft>
                      </a:pP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1893-1908</a:t>
                      </a:r>
                      <a:endParaRPr lang="en-US" sz="2800" dirty="0">
                        <a:solidFill>
                          <a:schemeClr val="accent4">
                            <a:lumMod val="95000"/>
                            <a:lumOff val="5000"/>
                          </a:schemeClr>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15000"/>
                        </a:lnSpc>
                        <a:spcAft>
                          <a:spcPts val="0"/>
                        </a:spcAft>
                      </a:pPr>
                      <a:r>
                        <a:rPr lang="en-US" sz="2800">
                          <a:solidFill>
                            <a:schemeClr val="accent4">
                              <a:lumMod val="95000"/>
                              <a:lumOff val="5000"/>
                            </a:schemeClr>
                          </a:solidFill>
                          <a:effectLst/>
                          <a:latin typeface="Times New Roman" panose="02020603050405020304" pitchFamily="18" charset="0"/>
                          <a:cs typeface="Times New Roman" panose="02020603050405020304" pitchFamily="18" charset="0"/>
                        </a:rPr>
                        <a:t>Đề Thám chỉ huy, nghĩa quân vừa xây dựng vừa chiến đấu.</a:t>
                      </a:r>
                      <a:endParaRPr lang="en-US" sz="2800">
                        <a:solidFill>
                          <a:schemeClr val="accent4">
                            <a:lumMod val="95000"/>
                            <a:lumOff val="5000"/>
                          </a:schemeClr>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1874457">
                <a:tc>
                  <a:txBody>
                    <a:bodyPr/>
                    <a:lstStyle/>
                    <a:p>
                      <a:pPr>
                        <a:lnSpc>
                          <a:spcPct val="115000"/>
                        </a:lnSpc>
                        <a:spcAft>
                          <a:spcPts val="0"/>
                        </a:spcAft>
                      </a:pPr>
                      <a:r>
                        <a:rPr lang="en-US" sz="2800">
                          <a:solidFill>
                            <a:schemeClr val="accent4">
                              <a:lumMod val="95000"/>
                              <a:lumOff val="5000"/>
                            </a:schemeClr>
                          </a:solidFill>
                          <a:effectLst/>
                          <a:latin typeface="Times New Roman" panose="02020603050405020304" pitchFamily="18" charset="0"/>
                          <a:cs typeface="Times New Roman" panose="02020603050405020304" pitchFamily="18" charset="0"/>
                        </a:rPr>
                        <a:t>1909-</a:t>
                      </a:r>
                      <a:endParaRPr lang="en-US" sz="2800">
                        <a:solidFill>
                          <a:schemeClr val="accent4">
                            <a:lumMod val="95000"/>
                            <a:lumOff val="5000"/>
                          </a:schemeClr>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800">
                          <a:solidFill>
                            <a:schemeClr val="accent4">
                              <a:lumMod val="95000"/>
                              <a:lumOff val="5000"/>
                            </a:schemeClr>
                          </a:solidFill>
                          <a:effectLst/>
                          <a:latin typeface="Times New Roman" panose="02020603050405020304" pitchFamily="18" charset="0"/>
                          <a:cs typeface="Times New Roman" panose="02020603050405020304" pitchFamily="18" charset="0"/>
                        </a:rPr>
                        <a:t>1913</a:t>
                      </a:r>
                      <a:endParaRPr lang="en-US" sz="2800">
                        <a:solidFill>
                          <a:schemeClr val="accent4">
                            <a:lumMod val="95000"/>
                            <a:lumOff val="5000"/>
                          </a:schemeClr>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nSpc>
                          <a:spcPct val="115000"/>
                        </a:lnSpc>
                        <a:spcAft>
                          <a:spcPts val="0"/>
                        </a:spcAft>
                      </a:pP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Pháp</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tấn</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công</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Yên</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Thế</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lực</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lượng</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nghĩa</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quân</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hao</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mòn</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Ngày</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10/2/1913,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Đề</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Thám</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bị</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sát</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hại</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phong</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trào</a:t>
                      </a:r>
                      <a:r>
                        <a:rPr lang="en-US" sz="2800" dirty="0">
                          <a:solidFill>
                            <a:schemeClr val="accent4">
                              <a:lumMod val="95000"/>
                              <a:lumOff val="5000"/>
                            </a:schemeClr>
                          </a:solidFill>
                          <a:effectLst/>
                          <a:latin typeface="Times New Roman" panose="02020603050405020304" pitchFamily="18" charset="0"/>
                          <a:cs typeface="Times New Roman" panose="02020603050405020304" pitchFamily="18" charset="0"/>
                        </a:rPr>
                        <a:t> tan </a:t>
                      </a:r>
                      <a:r>
                        <a:rPr lang="en-US" sz="2800" dirty="0" err="1">
                          <a:solidFill>
                            <a:schemeClr val="accent4">
                              <a:lumMod val="95000"/>
                              <a:lumOff val="5000"/>
                            </a:schemeClr>
                          </a:solidFill>
                          <a:effectLst/>
                          <a:latin typeface="Times New Roman" panose="02020603050405020304" pitchFamily="18" charset="0"/>
                          <a:cs typeface="Times New Roman" panose="02020603050405020304" pitchFamily="18" charset="0"/>
                        </a:rPr>
                        <a:t>rã</a:t>
                      </a:r>
                      <a:endParaRPr lang="en-US" sz="2800" dirty="0">
                        <a:solidFill>
                          <a:schemeClr val="accent4">
                            <a:lumMod val="95000"/>
                            <a:lumOff val="5000"/>
                          </a:schemeClr>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FF0000"/>
                </a:solidFill>
              </a:rPr>
              <a:t>C. LUYỆN </a:t>
            </a:r>
            <a:r>
              <a:rPr lang="en-US" b="1" dirty="0">
                <a:solidFill>
                  <a:srgbClr val="FF0000"/>
                </a:solidFill>
              </a:rPr>
              <a:t>TẬP</a:t>
            </a:r>
            <a:endParaRPr lang="en-US" dirty="0">
              <a:solidFill>
                <a:srgbClr val="FF0000"/>
              </a:solidFill>
            </a:endParaRPr>
          </a:p>
        </p:txBody>
      </p:sp>
      <p:sp>
        <p:nvSpPr>
          <p:cNvPr id="3" name="Content Placeholder 2"/>
          <p:cNvSpPr>
            <a:spLocks noGrp="1"/>
          </p:cNvSpPr>
          <p:nvPr>
            <p:ph idx="1"/>
          </p:nvPr>
        </p:nvSpPr>
        <p:spPr>
          <a:xfrm>
            <a:off x="313184" y="1158712"/>
            <a:ext cx="8229600" cy="4857403"/>
          </a:xfrm>
        </p:spPr>
        <p:txBody>
          <a:bodyPr/>
          <a:lstStyle/>
          <a:p>
            <a:pPr marL="0" indent="0">
              <a:buNone/>
            </a:pP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Vẽ</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trục</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thời</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gian</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theo</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mẫu</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và</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điền</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các</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sự</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kiện</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lịch</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sử</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tiêu</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biểu</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đã</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được</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b="1" dirty="0" err="1" smtClean="0">
                <a:solidFill>
                  <a:schemeClr val="accent4">
                    <a:lumMod val="95000"/>
                    <a:lumOff val="5000"/>
                  </a:schemeClr>
                </a:solidFill>
                <a:latin typeface="Times New Roman" panose="02020603050405020304" pitchFamily="18" charset="0"/>
                <a:cs typeface="Times New Roman" panose="02020603050405020304" pitchFamily="18" charset="0"/>
              </a:rPr>
              <a:t>học</a:t>
            </a:r>
            <a:r>
              <a:rPr lang="en-US" b="1" dirty="0" smtClean="0">
                <a:solidFill>
                  <a:schemeClr val="accent4">
                    <a:lumMod val="95000"/>
                    <a:lumOff val="5000"/>
                  </a:schemeClr>
                </a:solidFill>
                <a:latin typeface="Times New Roman" panose="02020603050405020304" pitchFamily="18" charset="0"/>
                <a:cs typeface="Times New Roman" panose="02020603050405020304" pitchFamily="18" charset="0"/>
              </a:rPr>
              <a:t> </a:t>
            </a:r>
            <a:endParaRPr lang="en-US" b="1" dirty="0">
              <a:solidFill>
                <a:schemeClr val="accent4">
                  <a:lumMod val="95000"/>
                  <a:lumOff val="5000"/>
                </a:schemeClr>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4925418" y="2852936"/>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24328" y="2780928"/>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03233" y="2506888"/>
            <a:ext cx="1181734" cy="369332"/>
          </a:xfrm>
          <a:prstGeom prst="rect">
            <a:avLst/>
          </a:prstGeom>
        </p:spPr>
        <p:txBody>
          <a:bodyPr wrap="none">
            <a:spAutoFit/>
          </a:bodyPr>
          <a:lstStyle/>
          <a:p>
            <a:r>
              <a:rPr lang="en-US" dirty="0"/>
              <a:t>5/7/1885: </a:t>
            </a:r>
            <a:endParaRPr lang="en-US" dirty="0"/>
          </a:p>
        </p:txBody>
      </p:sp>
      <p:sp>
        <p:nvSpPr>
          <p:cNvPr id="15" name="Rectangle 14"/>
          <p:cNvSpPr/>
          <p:nvPr/>
        </p:nvSpPr>
        <p:spPr>
          <a:xfrm>
            <a:off x="2650712" y="2506888"/>
            <a:ext cx="1236236" cy="369332"/>
          </a:xfrm>
          <a:prstGeom prst="rect">
            <a:avLst/>
          </a:prstGeom>
        </p:spPr>
        <p:txBody>
          <a:bodyPr wrap="none">
            <a:spAutoFit/>
          </a:bodyPr>
          <a:lstStyle/>
          <a:p>
            <a:r>
              <a:rPr lang="en-US"/>
              <a:t>13/5/1885 </a:t>
            </a:r>
            <a:endParaRPr lang="en-US"/>
          </a:p>
        </p:txBody>
      </p:sp>
      <p:sp>
        <p:nvSpPr>
          <p:cNvPr id="16" name="Rectangle 15"/>
          <p:cNvSpPr/>
          <p:nvPr/>
        </p:nvSpPr>
        <p:spPr>
          <a:xfrm>
            <a:off x="4726379" y="2596262"/>
            <a:ext cx="1728192" cy="369332"/>
          </a:xfrm>
          <a:prstGeom prst="rect">
            <a:avLst/>
          </a:prstGeom>
        </p:spPr>
        <p:txBody>
          <a:bodyPr wrap="square">
            <a:spAutoFit/>
          </a:bodyPr>
          <a:lstStyle/>
          <a:p>
            <a:r>
              <a:rPr lang="en-US" dirty="0"/>
              <a:t>1885- 1896</a:t>
            </a:r>
            <a:endParaRPr lang="en-US" dirty="0"/>
          </a:p>
        </p:txBody>
      </p:sp>
      <p:sp>
        <p:nvSpPr>
          <p:cNvPr id="17" name="Rectangle 16"/>
          <p:cNvSpPr/>
          <p:nvPr/>
        </p:nvSpPr>
        <p:spPr>
          <a:xfrm>
            <a:off x="7164660" y="2596262"/>
            <a:ext cx="1295400" cy="369332"/>
          </a:xfrm>
          <a:prstGeom prst="rect">
            <a:avLst/>
          </a:prstGeom>
        </p:spPr>
        <p:txBody>
          <a:bodyPr wrap="square">
            <a:spAutoFit/>
          </a:bodyPr>
          <a:lstStyle/>
          <a:p>
            <a:r>
              <a:rPr lang="en-US"/>
              <a:t>1884-1913 </a:t>
            </a:r>
            <a:endParaRPr lang="en-US"/>
          </a:p>
        </p:txBody>
      </p:sp>
      <p:sp>
        <p:nvSpPr>
          <p:cNvPr id="18" name="Rectangle 17"/>
          <p:cNvSpPr/>
          <p:nvPr/>
        </p:nvSpPr>
        <p:spPr>
          <a:xfrm>
            <a:off x="215201" y="3118592"/>
            <a:ext cx="1728192"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latin typeface="Times New Roman" panose="02020603050405020304" pitchFamily="18" charset="0"/>
                <a:cs typeface="Times New Roman" panose="02020603050405020304" pitchFamily="18" charset="0"/>
              </a:rPr>
              <a:t>Cuộc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phản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công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của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phái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chủ</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chiến</a:t>
            </a:r>
            <a:r>
              <a:rPr lang="en-US" b="1" dirty="0">
                <a:solidFill>
                  <a:schemeClr val="tx1"/>
                </a:solidFill>
                <a:latin typeface="Times New Roman" panose="02020603050405020304" pitchFamily="18" charset="0"/>
                <a:cs typeface="Times New Roman" panose="02020603050405020304" pitchFamily="18" charset="0"/>
              </a:rPr>
              <a:t> ở </a:t>
            </a:r>
            <a:r>
              <a:rPr lang="en-US" b="1" dirty="0" err="1">
                <a:solidFill>
                  <a:schemeClr val="tx1"/>
                </a:solidFill>
                <a:latin typeface="Times New Roman" panose="02020603050405020304" pitchFamily="18" charset="0"/>
                <a:cs typeface="Times New Roman" panose="02020603050405020304" pitchFamily="18" charset="0"/>
              </a:rPr>
              <a:t>kinh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thành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Huế</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2514600" y="3153714"/>
            <a:ext cx="1800200" cy="2485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cs typeface="Times New Roman" panose="02020603050405020304" pitchFamily="18" charset="0"/>
              </a:rPr>
              <a:t>Tôn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Thất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Thuyết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lấy</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danh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vua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Hàm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Nghi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ra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chiếu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Cần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vương</a:t>
            </a:r>
            <a:r>
              <a:rPr lang="en-US" b="1" dirty="0">
                <a:solidFill>
                  <a:schemeClr val="tx1"/>
                </a:solidFill>
                <a:latin typeface="Times New Roman" panose="02020603050405020304" pitchFamily="18" charset="0"/>
                <a:cs typeface="Times New Roman" panose="02020603050405020304" pitchFamily="18" charset="0"/>
              </a:rPr>
              <a:t> , </a:t>
            </a:r>
            <a:r>
              <a:rPr lang="en-US" b="1" dirty="0" err="1">
                <a:solidFill>
                  <a:schemeClr val="tx1"/>
                </a:solidFill>
                <a:latin typeface="Times New Roman" panose="02020603050405020304" pitchFamily="18" charset="0"/>
                <a:cs typeface="Times New Roman" panose="02020603050405020304" pitchFamily="18" charset="0"/>
              </a:rPr>
              <a:t>kêu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gọi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văn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thân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sĩ</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yêu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nước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đứng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lên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giúp</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vua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cứu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nước</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4716016" y="3153715"/>
            <a:ext cx="1608584"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latin typeface="Times New Roman" panose="02020603050405020304" pitchFamily="18" charset="0"/>
                <a:cs typeface="Times New Roman" panose="02020603050405020304" pitchFamily="18" charset="0"/>
              </a:rPr>
              <a:t>Cuộc</a:t>
            </a:r>
            <a:r>
              <a:rPr lang="en-US" b="1" dirty="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khởi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nghĩa</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Hương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Khê</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6858000" y="3153715"/>
            <a:ext cx="1818456"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imes New Roman" panose="02020603050405020304" pitchFamily="18" charset="0"/>
                <a:cs typeface="Times New Roman" panose="02020603050405020304" pitchFamily="18" charset="0"/>
              </a:rPr>
              <a:t>khởi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nghĩa</a:t>
            </a:r>
            <a:endParaRPr lang="en-US" b="1" dirty="0">
              <a:solidFill>
                <a:schemeClr val="tx1"/>
              </a:solidFill>
              <a:latin typeface="Times New Roman" panose="02020603050405020304" pitchFamily="18" charset="0"/>
              <a:cs typeface="Times New Roman" panose="02020603050405020304" pitchFamily="18" charset="0"/>
            </a:endParaRPr>
          </a:p>
        </p:txBody>
      </p:sp>
      <p:cxnSp>
        <p:nvCxnSpPr>
          <p:cNvPr id="24" name="Straight Arrow Connector 23"/>
          <p:cNvCxnSpPr>
            <a:stCxn id="14" idx="2"/>
          </p:cNvCxnSpPr>
          <p:nvPr/>
        </p:nvCxnSpPr>
        <p:spPr>
          <a:xfrm flipH="1">
            <a:off x="1079297" y="2876220"/>
            <a:ext cx="14803" cy="4847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2"/>
          </p:cNvCxnSpPr>
          <p:nvPr/>
        </p:nvCxnSpPr>
        <p:spPr>
          <a:xfrm>
            <a:off x="3268830" y="2876220"/>
            <a:ext cx="0" cy="449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36096" y="3973706"/>
            <a:ext cx="0" cy="247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7" idx="2"/>
          </p:cNvCxnSpPr>
          <p:nvPr/>
        </p:nvCxnSpPr>
        <p:spPr>
          <a:xfrm>
            <a:off x="7812360" y="2965594"/>
            <a:ext cx="377873" cy="3327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609600"/>
          <a:ext cx="8305800" cy="4883346"/>
        </p:xfrm>
        <a:graphic>
          <a:graphicData uri="http://schemas.openxmlformats.org/drawingml/2006/table">
            <a:tbl>
              <a:tblPr firstRow="1" firstCol="1" bandRow="1">
                <a:tableStyleId>{5C22544A-7EE6-4342-B048-85BDC9FD1C3A}</a:tableStyleId>
              </a:tblPr>
              <a:tblGrid>
                <a:gridCol w="1828800"/>
                <a:gridCol w="1447800"/>
                <a:gridCol w="1524000"/>
                <a:gridCol w="3505200"/>
              </a:tblGrid>
              <a:tr h="174516">
                <a:tc>
                  <a:txBody>
                    <a:bodyPr/>
                    <a:lstStyle/>
                    <a:p>
                      <a:pPr>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Tên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cuộc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khởi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nghĩa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Thời gian tôn tại</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Lãnh đạo</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Đặc điểm nổi bật</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r>
              <a:tr h="847630">
                <a:tc>
                  <a:txBody>
                    <a:bodyPr/>
                    <a:lstStyle/>
                    <a:p>
                      <a:pPr>
                        <a:lnSpc>
                          <a:spcPct val="115000"/>
                        </a:lnSpc>
                        <a:spcAft>
                          <a:spcPts val="0"/>
                        </a:spcAft>
                      </a:pPr>
                      <a:r>
                        <a:rPr lang="en-US" sz="2400" b="0" dirty="0" err="1">
                          <a:solidFill>
                            <a:schemeClr val="tx1"/>
                          </a:solidFill>
                          <a:effectLst/>
                          <a:latin typeface="Times New Roman" panose="02020603050405020304" pitchFamily="18" charset="0"/>
                          <a:cs typeface="Times New Roman" panose="02020603050405020304" pitchFamily="18" charset="0"/>
                        </a:rPr>
                        <a:t>Bãi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Sậy</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 </a:t>
                      </a:r>
                      <a:r>
                        <a:rPr lang="en-US" sz="2400" dirty="0" err="1">
                          <a:solidFill>
                            <a:schemeClr val="tx1"/>
                          </a:solidFill>
                          <a:effectLst/>
                          <a:latin typeface="Times New Roman" panose="02020603050405020304" pitchFamily="18" charset="0"/>
                          <a:cs typeface="Times New Roman" panose="02020603050405020304" pitchFamily="18" charset="0"/>
                        </a:rPr>
                        <a:t>năm</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Đinh Gia Quế sau đó Nguyễn Thiện Thuật</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1000"/>
                        </a:spcAft>
                      </a:pPr>
                      <a:r>
                        <a:rPr lang="en-US" sz="2400" dirty="0" err="1">
                          <a:solidFill>
                            <a:schemeClr val="tx1"/>
                          </a:solidFill>
                          <a:effectLst/>
                          <a:latin typeface="Times New Roman" panose="02020603050405020304" pitchFamily="18" charset="0"/>
                          <a:cs typeface="Times New Roman" panose="02020603050405020304" pitchFamily="18" charset="0"/>
                        </a:rPr>
                        <a:t>Dựa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vào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vùng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lau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sậy</a:t>
                      </a:r>
                      <a:r>
                        <a:rPr lang="en-US" sz="2400" dirty="0">
                          <a:solidFill>
                            <a:schemeClr val="tx1"/>
                          </a:solidFill>
                          <a:effectLst/>
                          <a:latin typeface="Times New Roman" panose="02020603050405020304" pitchFamily="18" charset="0"/>
                          <a:cs typeface="Times New Roman" panose="02020603050405020304" pitchFamily="18" charset="0"/>
                        </a:rPr>
                        <a:t> um </a:t>
                      </a:r>
                      <a:r>
                        <a:rPr lang="en-US" sz="2400" dirty="0" err="1">
                          <a:solidFill>
                            <a:schemeClr val="tx1"/>
                          </a:solidFill>
                          <a:effectLst/>
                          <a:latin typeface="Times New Roman" panose="02020603050405020304" pitchFamily="18" charset="0"/>
                          <a:cs typeface="Times New Roman" panose="02020603050405020304" pitchFamily="18" charset="0"/>
                        </a:rPr>
                        <a:t>tùm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đầm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lầy</a:t>
                      </a:r>
                      <a:r>
                        <a:rPr lang="en-US" sz="2400" dirty="0">
                          <a:solidFill>
                            <a:schemeClr val="tx1"/>
                          </a:solidFill>
                          <a:effectLst/>
                          <a:latin typeface="Times New Roman" panose="02020603050405020304" pitchFamily="18" charset="0"/>
                          <a:cs typeface="Times New Roman" panose="02020603050405020304" pitchFamily="18" charset="0"/>
                        </a:rPr>
                        <a:t> ở </a:t>
                      </a:r>
                      <a:r>
                        <a:rPr lang="en-US" sz="2400" dirty="0" err="1">
                          <a:solidFill>
                            <a:schemeClr val="tx1"/>
                          </a:solidFill>
                          <a:effectLst/>
                          <a:latin typeface="Times New Roman" panose="02020603050405020304" pitchFamily="18" charset="0"/>
                          <a:cs typeface="Times New Roman" panose="02020603050405020304" pitchFamily="18" charset="0"/>
                        </a:rPr>
                        <a:t>Hưng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yên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smtClean="0">
                          <a:solidFill>
                            <a:schemeClr val="tx1"/>
                          </a:solidFill>
                          <a:effectLst/>
                          <a:latin typeface="Times New Roman" panose="02020603050405020304" pitchFamily="18" charset="0"/>
                          <a:cs typeface="Times New Roman" panose="02020603050405020304" pitchFamily="18" charset="0"/>
                        </a:rPr>
                        <a:t>xây </a:t>
                      </a:r>
                      <a:r>
                        <a:rPr lang="en-US" sz="2400" dirty="0" err="1">
                          <a:solidFill>
                            <a:schemeClr val="tx1"/>
                          </a:solidFill>
                          <a:effectLst/>
                          <a:latin typeface="Times New Roman" panose="02020603050405020304" pitchFamily="18" charset="0"/>
                          <a:cs typeface="Times New Roman" panose="02020603050405020304" pitchFamily="18" charset="0"/>
                        </a:rPr>
                        <a:t>dựng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căn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cứ</a:t>
                      </a:r>
                      <a:endParaRPr lang="en-US" sz="24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solidFill>
                            <a:schemeClr val="tx1"/>
                          </a:solidFill>
                          <a:effectLst/>
                          <a:latin typeface="Times New Roman" panose="02020603050405020304" pitchFamily="18" charset="0"/>
                          <a:cs typeface="Times New Roman" panose="02020603050405020304" pitchFamily="18" charset="0"/>
                        </a:rPr>
                        <a:t>Áp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dụng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chiến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thuật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đánh</a:t>
                      </a:r>
                      <a:r>
                        <a:rPr lang="en-US" sz="2400" dirty="0">
                          <a:solidFill>
                            <a:schemeClr val="tx1"/>
                          </a:solidFill>
                          <a:effectLst/>
                          <a:latin typeface="Times New Roman" panose="02020603050405020304" pitchFamily="18" charset="0"/>
                          <a:cs typeface="Times New Roman" panose="02020603050405020304" pitchFamily="18" charset="0"/>
                        </a:rPr>
                        <a:t> du </a:t>
                      </a:r>
                      <a:r>
                        <a:rPr lang="en-US" sz="2400" dirty="0" err="1">
                          <a:solidFill>
                            <a:schemeClr val="tx1"/>
                          </a:solidFill>
                          <a:effectLst/>
                          <a:latin typeface="Times New Roman" panose="02020603050405020304" pitchFamily="18" charset="0"/>
                          <a:cs typeface="Times New Roman" panose="02020603050405020304" pitchFamily="18" charset="0"/>
                        </a:rPr>
                        <a:t>kích</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r>
              <a:tr h="1272960">
                <a:tc>
                  <a:txBody>
                    <a:bodyPr/>
                    <a:lstStyle/>
                    <a:p>
                      <a:pPr>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 </a:t>
                      </a:r>
                      <a:r>
                        <a:rPr lang="en-US" sz="2400" b="0" dirty="0" err="1">
                          <a:solidFill>
                            <a:schemeClr val="tx1"/>
                          </a:solidFill>
                          <a:effectLst/>
                          <a:latin typeface="Times New Roman" panose="02020603050405020304" pitchFamily="18" charset="0"/>
                          <a:cs typeface="Times New Roman" panose="02020603050405020304" pitchFamily="18" charset="0"/>
                        </a:rPr>
                        <a:t>Đình</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1 năm</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Phạm Bành, Đinh Công Tráng</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1000"/>
                        </a:spcAft>
                      </a:pPr>
                      <a:r>
                        <a:rPr lang="en-US" sz="2400" dirty="0" err="1">
                          <a:solidFill>
                            <a:schemeClr val="tx1"/>
                          </a:solidFill>
                          <a:effectLst/>
                          <a:latin typeface="Times New Roman" panose="02020603050405020304" pitchFamily="18" charset="0"/>
                          <a:cs typeface="Times New Roman" panose="02020603050405020304" pitchFamily="18" charset="0"/>
                        </a:rPr>
                        <a:t>Dựa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vào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địa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làng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Mậu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Thịnh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Thượng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Thọ</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Mĩ</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Khê</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Thanh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Hoá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xây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dựng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căn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cứ</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304800"/>
          <a:ext cx="8534400" cy="5451480"/>
        </p:xfrm>
        <a:graphic>
          <a:graphicData uri="http://schemas.openxmlformats.org/drawingml/2006/table">
            <a:tbl>
              <a:tblPr firstRow="1" firstCol="1" bandRow="1">
                <a:tableStyleId>{5C22544A-7EE6-4342-B048-85BDC9FD1C3A}</a:tableStyleId>
              </a:tblPr>
              <a:tblGrid>
                <a:gridCol w="1447800"/>
                <a:gridCol w="1371600"/>
                <a:gridCol w="1371600"/>
                <a:gridCol w="4343400"/>
              </a:tblGrid>
              <a:tr h="174516">
                <a:tc>
                  <a:txBody>
                    <a:bodyPr/>
                    <a:lstStyle/>
                    <a:p>
                      <a:pPr>
                        <a:lnSpc>
                          <a:spcPct val="115000"/>
                        </a:lnSpc>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Tên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cuộc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khởi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nghĩa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Thời gian tôn tại</a:t>
                      </a:r>
                      <a:endParaRPr lang="en-US" sz="20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Lãnh đạo</a:t>
                      </a:r>
                      <a:endParaRPr lang="en-US" sz="20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Đặc điểm nổi bật</a:t>
                      </a:r>
                      <a:endParaRPr lang="en-US" sz="20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r>
              <a:tr h="847630">
                <a:tc>
                  <a:txBody>
                    <a:bodyPr/>
                    <a:lstStyle/>
                    <a:p>
                      <a:pPr>
                        <a:lnSpc>
                          <a:spcPct val="115000"/>
                        </a:lnSpc>
                        <a:spcAft>
                          <a:spcPts val="0"/>
                        </a:spcAft>
                      </a:pPr>
                      <a:r>
                        <a:rPr lang="en-US" sz="2000" b="0" dirty="0" err="1">
                          <a:solidFill>
                            <a:schemeClr val="tx1"/>
                          </a:solidFill>
                          <a:effectLst/>
                          <a:latin typeface="Times New Roman" panose="02020603050405020304" pitchFamily="18" charset="0"/>
                          <a:cs typeface="Times New Roman" panose="02020603050405020304" pitchFamily="18" charset="0"/>
                        </a:rPr>
                        <a:t>Hương</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Khê</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 </a:t>
                      </a:r>
                      <a:r>
                        <a:rPr lang="en-US" sz="2000" dirty="0" err="1">
                          <a:solidFill>
                            <a:schemeClr val="tx1"/>
                          </a:solidFill>
                          <a:effectLst/>
                          <a:latin typeface="Times New Roman" panose="02020603050405020304" pitchFamily="18" charset="0"/>
                          <a:cs typeface="Times New Roman" panose="02020603050405020304" pitchFamily="18" charset="0"/>
                        </a:rPr>
                        <a:t>năm</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Phan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Phùng</a:t>
                      </a:r>
                      <a:r>
                        <a:rPr lang="en-US" sz="2000" dirty="0">
                          <a:solidFill>
                            <a:schemeClr val="tx1"/>
                          </a:solidFill>
                          <a:effectLst/>
                          <a:latin typeface="Times New Roman" panose="02020603050405020304" pitchFamily="18" charset="0"/>
                          <a:cs typeface="Times New Roman" panose="02020603050405020304" pitchFamily="18" charset="0"/>
                        </a:rPr>
                        <a:t>, Cao </a:t>
                      </a:r>
                      <a:r>
                        <a:rPr lang="en-US" sz="2000" dirty="0" err="1">
                          <a:solidFill>
                            <a:schemeClr val="tx1"/>
                          </a:solidFill>
                          <a:effectLst/>
                          <a:latin typeface="Times New Roman" panose="02020603050405020304" pitchFamily="18" charset="0"/>
                          <a:cs typeface="Times New Roman" panose="02020603050405020304" pitchFamily="18" charset="0"/>
                        </a:rPr>
                        <a:t>Thắng</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1000"/>
                        </a:spcAft>
                      </a:pPr>
                      <a:r>
                        <a:rPr lang="en-US" sz="2000">
                          <a:solidFill>
                            <a:schemeClr val="tx1"/>
                          </a:solidFill>
                          <a:effectLst/>
                          <a:latin typeface="Times New Roman" panose="02020603050405020304" pitchFamily="18" charset="0"/>
                          <a:cs typeface="Times New Roman" panose="02020603050405020304" pitchFamily="18" charset="0"/>
                        </a:rPr>
                        <a:t>1885-1888: thời kỳ tổ chức, huấn luyện, xây dựng công sự, rèn đúc vũ khí.</a:t>
                      </a:r>
                      <a:endParaRPr lang="en-US" sz="200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1000"/>
                        </a:spcAft>
                      </a:pPr>
                      <a:r>
                        <a:rPr lang="en-US" sz="2000">
                          <a:solidFill>
                            <a:schemeClr val="tx1"/>
                          </a:solidFill>
                          <a:effectLst/>
                          <a:latin typeface="Times New Roman" panose="02020603050405020304" pitchFamily="18" charset="0"/>
                          <a:cs typeface="Times New Roman" panose="02020603050405020304" pitchFamily="18" charset="0"/>
                        </a:rPr>
                        <a:t>1888-1895: thời kỳ chiến đấu ác liệt.</a:t>
                      </a:r>
                      <a:endParaRPr lang="en-US" sz="20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r>
              <a:tr h="2001207">
                <a:tc>
                  <a:txBody>
                    <a:bodyPr/>
                    <a:lstStyle/>
                    <a:p>
                      <a:pPr>
                        <a:lnSpc>
                          <a:spcPct val="115000"/>
                        </a:lnSpc>
                        <a:spcAft>
                          <a:spcPts val="0"/>
                        </a:spcAft>
                      </a:pPr>
                      <a:r>
                        <a:rPr lang="en-US" sz="2000" b="0" dirty="0" err="1">
                          <a:solidFill>
                            <a:schemeClr val="tx1"/>
                          </a:solidFill>
                          <a:effectLst/>
                          <a:latin typeface="Times New Roman" panose="02020603050405020304" pitchFamily="18" charset="0"/>
                          <a:cs typeface="Times New Roman" panose="02020603050405020304" pitchFamily="18" charset="0"/>
                        </a:rPr>
                        <a:t>Yên</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Thế</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30 năm</a:t>
                      </a:r>
                      <a:endParaRPr lang="en-US" sz="20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Đề Nắm, Hoàng Hoa Thám</a:t>
                      </a:r>
                      <a:endParaRPr lang="en-US" sz="20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c>
                  <a:txBody>
                    <a:bodyPr/>
                    <a:lstStyle/>
                    <a:p>
                      <a:pPr>
                        <a:lnSpc>
                          <a:spcPct val="115000"/>
                        </a:lnSpc>
                        <a:spcAft>
                          <a:spcPts val="1000"/>
                        </a:spcAft>
                      </a:pPr>
                      <a:r>
                        <a:rPr lang="en-US" sz="2000" dirty="0" err="1">
                          <a:solidFill>
                            <a:schemeClr val="tx1"/>
                          </a:solidFill>
                          <a:effectLst/>
                          <a:latin typeface="Times New Roman" panose="02020603050405020304" pitchFamily="18" charset="0"/>
                          <a:cs typeface="Times New Roman" panose="02020603050405020304" pitchFamily="18" charset="0"/>
                        </a:rPr>
                        <a:t>Giai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đoạn</a:t>
                      </a:r>
                      <a:r>
                        <a:rPr lang="en-US" sz="2000" dirty="0">
                          <a:solidFill>
                            <a:schemeClr val="tx1"/>
                          </a:solidFill>
                          <a:effectLst/>
                          <a:latin typeface="Times New Roman" panose="02020603050405020304" pitchFamily="18" charset="0"/>
                          <a:cs typeface="Times New Roman" panose="02020603050405020304" pitchFamily="18" charset="0"/>
                        </a:rPr>
                        <a:t> 1 (1884-1892): </a:t>
                      </a:r>
                      <a:r>
                        <a:rPr lang="en-US" sz="2000" dirty="0" err="1">
                          <a:solidFill>
                            <a:schemeClr val="tx1"/>
                          </a:solidFill>
                          <a:effectLst/>
                          <a:latin typeface="Times New Roman" panose="02020603050405020304" pitchFamily="18" charset="0"/>
                          <a:cs typeface="Times New Roman" panose="02020603050405020304" pitchFamily="18" charset="0"/>
                        </a:rPr>
                        <a:t>Nghĩa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riêng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rẽ</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chưa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chỉ</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huy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thống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nhất</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1000"/>
                        </a:spcAft>
                      </a:pPr>
                      <a:r>
                        <a:rPr lang="en-US" sz="2000" dirty="0" err="1">
                          <a:solidFill>
                            <a:schemeClr val="tx1"/>
                          </a:solidFill>
                          <a:effectLst/>
                          <a:latin typeface="Times New Roman" panose="02020603050405020304" pitchFamily="18" charset="0"/>
                          <a:cs typeface="Times New Roman" panose="02020603050405020304" pitchFamily="18" charset="0"/>
                        </a:rPr>
                        <a:t>Giai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đoạn</a:t>
                      </a:r>
                      <a:r>
                        <a:rPr lang="en-US" sz="2000" dirty="0">
                          <a:solidFill>
                            <a:schemeClr val="tx1"/>
                          </a:solidFill>
                          <a:effectLst/>
                          <a:latin typeface="Times New Roman" panose="02020603050405020304" pitchFamily="18" charset="0"/>
                          <a:cs typeface="Times New Roman" panose="02020603050405020304" pitchFamily="18" charset="0"/>
                        </a:rPr>
                        <a:t> 2 (1893-1908): </a:t>
                      </a:r>
                      <a:r>
                        <a:rPr lang="en-US" sz="2000" dirty="0" err="1">
                          <a:solidFill>
                            <a:schemeClr val="tx1"/>
                          </a:solidFill>
                          <a:effectLst/>
                          <a:latin typeface="Times New Roman" panose="02020603050405020304" pitchFamily="18" charset="0"/>
                          <a:cs typeface="Times New Roman" panose="02020603050405020304" pitchFamily="18" charset="0"/>
                        </a:rPr>
                        <a:t>Nghĩa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vừa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đấu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vừa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xây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dựng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cơ</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sở</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1000"/>
                        </a:spcAft>
                      </a:pPr>
                      <a:r>
                        <a:rPr lang="en-US" sz="2000" dirty="0" err="1">
                          <a:solidFill>
                            <a:schemeClr val="tx1"/>
                          </a:solidFill>
                          <a:effectLst/>
                          <a:latin typeface="Times New Roman" panose="02020603050405020304" pitchFamily="18" charset="0"/>
                          <a:cs typeface="Times New Roman" panose="02020603050405020304" pitchFamily="18" charset="0"/>
                        </a:rPr>
                        <a:t>Giai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đoạn</a:t>
                      </a:r>
                      <a:r>
                        <a:rPr lang="en-US" sz="2000" dirty="0">
                          <a:solidFill>
                            <a:schemeClr val="tx1"/>
                          </a:solidFill>
                          <a:effectLst/>
                          <a:latin typeface="Times New Roman" panose="02020603050405020304" pitchFamily="18" charset="0"/>
                          <a:cs typeface="Times New Roman" panose="02020603050405020304" pitchFamily="18" charset="0"/>
                        </a:rPr>
                        <a:t> 3 (1909-1913): </a:t>
                      </a:r>
                      <a:r>
                        <a:rPr lang="en-US" sz="2000" dirty="0" err="1">
                          <a:solidFill>
                            <a:schemeClr val="tx1"/>
                          </a:solidFill>
                          <a:effectLst/>
                          <a:latin typeface="Times New Roman" panose="02020603050405020304" pitchFamily="18" charset="0"/>
                          <a:cs typeface="Times New Roman" panose="02020603050405020304" pitchFamily="18" charset="0"/>
                        </a:rPr>
                        <a:t>Pháp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tập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trung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lực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lượng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tấn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công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mô</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Yên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Thế</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lực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lượng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nghĩa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hao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mòn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tan </a:t>
                      </a:r>
                      <a:r>
                        <a:rPr lang="en-US" sz="2000" dirty="0" err="1">
                          <a:solidFill>
                            <a:schemeClr val="tx1"/>
                          </a:solidFill>
                          <a:effectLst/>
                          <a:latin typeface="Times New Roman" panose="02020603050405020304" pitchFamily="18" charset="0"/>
                          <a:cs typeface="Times New Roman" panose="02020603050405020304" pitchFamily="18" charset="0"/>
                        </a:rPr>
                        <a:t>rã</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7200" marR="27200" marT="27200" marB="27200"/>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808" y="381000"/>
            <a:ext cx="8077200" cy="6001643"/>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Trang sử Việt Nam đã ghi lại tên nhiều anh hùng dân tộc. Trong đó, chúng ta không thể không nhắc đến Tôn Thất Thuyết.</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Ông là người đã phế lập Dục Đức, Hiệp Hòa, Kiến Phúc và Hàm Nghi trong một thời gian ngắn của lịch sử, gây nên một cuộc khủng hoảng nghiêm trọng bên trong hoàng tộc. Khi thất bại trong một cuộc binh biến năm 1885, Tôn Thất Thuyết đã phò tá vua Hàm Nghi đi Quảng </a:t>
            </a:r>
            <a:r>
              <a:rPr lang="vi-VN" sz="2400" dirty="0" smtClean="0">
                <a:latin typeface="Times New Roman" panose="02020603050405020304" pitchFamily="18" charset="0"/>
                <a:cs typeface="Times New Roman" panose="02020603050405020304" pitchFamily="18" charset="0"/>
              </a:rPr>
              <a:t>Trị</a:t>
            </a:r>
            <a:r>
              <a:rPr lang="en-US" sz="2400" smtClean="0">
                <a:latin typeface="Times New Roman" panose="02020603050405020304" pitchFamily="18" charset="0"/>
                <a:cs typeface="Times New Roman" panose="02020603050405020304" pitchFamily="18" charset="0"/>
              </a:rPr>
              <a:t>.</a:t>
            </a:r>
            <a:r>
              <a:rPr lang="vi-VN" sz="240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tổ chức nghĩa quân chống Pháp, và chính ông nhân danh Hàm Nghi đã ra chiếu Cần Vương, bản chiếu thư nổi tiếng kêu gọi nhân dân Việt Nam chống Pháp. Toàn bộ gia đình ông cũng tham gia kháng chiến và nhiều người đã hy sinh, được người dân ca tụng là "Toàn gia yêu nước".</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Lịch sử đã lùi xa phía sau, nhưng Tôn Thất Thuyết vẫn mãi ở trong lòng quần chúng nhân dân. Điều đó được minh chứng bằng việc đền thờ mang tên ông được lập ra, nhiều con đường, trường học được lấy tên ông để thể hiện sự biết ơn một vị anh hùng yêu nước của dân tộc.</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990600"/>
            <a:ext cx="6324600" cy="3416320"/>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Cao Thắng</a:t>
            </a:r>
            <a:r>
              <a:rPr lang="vi-VN" sz="2400" dirty="0">
                <a:latin typeface="Times New Roman" panose="02020603050405020304" pitchFamily="18" charset="0"/>
                <a:cs typeface="Times New Roman" panose="02020603050405020304" pitchFamily="18" charset="0"/>
              </a:rPr>
              <a:t> (1864-1893) là một trợ thủ đắc lực của Phan Đình Phùng, và là một chỉ huy xuất sắc trong cuộc khởi nghĩa Hương Khê (1885-1896) trong lịch sử Việt Nam ở cuối thế kỷ 19.</a:t>
            </a:r>
            <a:endParaRPr lang="vi-VN"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Phan Đình Phùng</a:t>
            </a:r>
            <a:r>
              <a:rPr lang="vi-VN" sz="2400" dirty="0">
                <a:latin typeface="Times New Roman" panose="02020603050405020304" pitchFamily="18" charset="0"/>
                <a:cs typeface="Times New Roman" panose="02020603050405020304" pitchFamily="18" charset="0"/>
              </a:rPr>
              <a:t> (1847 - 1895) hiệu: </a:t>
            </a:r>
            <a:r>
              <a:rPr lang="vi-VN" sz="2400" b="1" dirty="0">
                <a:latin typeface="Times New Roman" panose="02020603050405020304" pitchFamily="18" charset="0"/>
                <a:cs typeface="Times New Roman" panose="02020603050405020304" pitchFamily="18" charset="0"/>
              </a:rPr>
              <a:t>Châu Phong</a:t>
            </a:r>
            <a:r>
              <a:rPr lang="vi-VN" sz="2400" dirty="0">
                <a:latin typeface="Times New Roman" panose="02020603050405020304" pitchFamily="18" charset="0"/>
                <a:cs typeface="Times New Roman" panose="02020603050405020304" pitchFamily="18" charset="0"/>
              </a:rPr>
              <a:t>, là nhà thơ và là lãnh tụ cuộc khởi nghĩa Hương Khê (1885-1896) trong phong trào Cần Vương chống Pháp ở cuối thế kỷ 19 trong lịch sử Việt Nam.</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ech12h.com/sites/default/files/styles/inbody400/public/5_86.png?itok=RAKWeL-j"/>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1066800"/>
            <a:ext cx="7467600"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371600"/>
            <a:ext cx="4572000" cy="2862263"/>
          </a:xfrm>
          <a:prstGeom prst="rect">
            <a:avLst/>
          </a:prstGeom>
        </p:spPr>
        <p:txBody>
          <a:bodyPr>
            <a:spAutoFit/>
          </a:bodyPr>
          <a:lstStyle/>
          <a:p>
            <a:pPr algn="just" eaLnBrk="1" hangingPunct="1">
              <a:defRPr/>
            </a:pPr>
            <a:r>
              <a:rPr lang="en-US" altLang="en-US" sz="2000" dirty="0">
                <a:solidFill>
                  <a:srgbClr val="0000FF"/>
                </a:solidFill>
                <a:latin typeface="Times New Roman" panose="02020603050405020304" pitchFamily="18" charset="0"/>
                <a:cs typeface="Times New Roman" panose="02020603050405020304" pitchFamily="18" charset="0"/>
              </a:rPr>
              <a:t>Câu 1: </a:t>
            </a:r>
            <a:r>
              <a:rPr lang="en-US" altLang="en-US" sz="2000" dirty="0" err="1">
                <a:solidFill>
                  <a:srgbClr val="0000FF"/>
                </a:solidFill>
                <a:latin typeface="Times New Roman" panose="02020603050405020304" pitchFamily="18" charset="0"/>
                <a:cs typeface="Times New Roman" panose="02020603050405020304" pitchFamily="18" charset="0"/>
              </a:rPr>
              <a:t>Dựa</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vào</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phong</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trào</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kháng</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chiến</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của</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nhân</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dân</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phái</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chủ</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chiến</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trong</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triều</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đình</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Huế</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đại</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diện</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là</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những</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ai</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mạnh</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tay</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hành</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động</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chống</a:t>
            </a:r>
            <a:r>
              <a:rPr lang="en-US" altLang="en-US" sz="2000" dirty="0">
                <a:solidFill>
                  <a:srgbClr val="0000FF"/>
                </a:solidFill>
                <a:latin typeface="Times New Roman" panose="02020603050405020304" pitchFamily="18" charset="0"/>
                <a:cs typeface="Times New Roman" panose="02020603050405020304" pitchFamily="18" charset="0"/>
              </a:rPr>
              <a:t> Pháp?</a:t>
            </a:r>
            <a:endParaRPr lang="en-US" altLang="en-US" sz="2000" dirty="0">
              <a:solidFill>
                <a:srgbClr val="0000FF"/>
              </a:solidFill>
              <a:latin typeface="Times New Roman" panose="02020603050405020304" pitchFamily="18" charset="0"/>
              <a:cs typeface="Times New Roman" panose="02020603050405020304" pitchFamily="18" charset="0"/>
            </a:endParaRPr>
          </a:p>
          <a:p>
            <a:pPr algn="just">
              <a:defRPr/>
            </a:pP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b="1" dirty="0">
                <a:solidFill>
                  <a:srgbClr val="7030A0"/>
                </a:solidFill>
                <a:latin typeface="Times New Roman" panose="02020603050405020304" pitchFamily="18" charset="0"/>
                <a:cs typeface="Times New Roman" panose="02020603050405020304" pitchFamily="18" charset="0"/>
              </a:rPr>
              <a:t>A.</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Nguyễn</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Trường</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Tộ</a:t>
            </a:r>
            <a:r>
              <a:rPr lang="en-US" altLang="en-US" sz="2000" dirty="0">
                <a:solidFill>
                  <a:srgbClr val="7030A0"/>
                </a:solidFill>
                <a:latin typeface="Times New Roman" panose="02020603050405020304" pitchFamily="18" charset="0"/>
                <a:cs typeface="Times New Roman" panose="02020603050405020304" pitchFamily="18" charset="0"/>
              </a:rPr>
              <a:t>, Phan </a:t>
            </a:r>
            <a:r>
              <a:rPr lang="en-US" altLang="en-US" sz="2000" dirty="0" err="1">
                <a:solidFill>
                  <a:srgbClr val="7030A0"/>
                </a:solidFill>
                <a:latin typeface="Times New Roman" panose="02020603050405020304" pitchFamily="18" charset="0"/>
                <a:cs typeface="Times New Roman" panose="02020603050405020304" pitchFamily="18" charset="0"/>
              </a:rPr>
              <a:t>Thanh</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Giản</a:t>
            </a:r>
            <a:endParaRPr lang="en-US" altLang="en-US" sz="2000" dirty="0">
              <a:solidFill>
                <a:srgbClr val="7030A0"/>
              </a:solidFill>
              <a:latin typeface="Times New Roman" panose="02020603050405020304" pitchFamily="18" charset="0"/>
              <a:cs typeface="Times New Roman" panose="02020603050405020304" pitchFamily="18" charset="0"/>
            </a:endParaRPr>
          </a:p>
          <a:p>
            <a:pPr algn="just">
              <a:defRPr/>
            </a:pP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b="1" dirty="0">
                <a:solidFill>
                  <a:srgbClr val="7030A0"/>
                </a:solidFill>
                <a:latin typeface="Times New Roman" panose="02020603050405020304" pitchFamily="18" charset="0"/>
                <a:cs typeface="Times New Roman" panose="02020603050405020304" pitchFamily="18" charset="0"/>
              </a:rPr>
              <a:t>B.</a:t>
            </a:r>
            <a:r>
              <a:rPr lang="en-US" altLang="en-US" sz="2000" dirty="0">
                <a:solidFill>
                  <a:srgbClr val="7030A0"/>
                </a:solidFill>
                <a:latin typeface="Times New Roman" panose="02020603050405020304" pitchFamily="18" charset="0"/>
                <a:cs typeface="Times New Roman" panose="02020603050405020304" pitchFamily="18" charset="0"/>
              </a:rPr>
              <a:t> Tôn </a:t>
            </a:r>
            <a:r>
              <a:rPr lang="en-US" altLang="en-US" sz="2000" dirty="0" err="1">
                <a:solidFill>
                  <a:srgbClr val="7030A0"/>
                </a:solidFill>
                <a:latin typeface="Times New Roman" panose="02020603050405020304" pitchFamily="18" charset="0"/>
                <a:cs typeface="Times New Roman" panose="02020603050405020304" pitchFamily="18" charset="0"/>
              </a:rPr>
              <a:t>Thất</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Thuyết</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Nguyễn</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Văn</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Tường</a:t>
            </a:r>
            <a:endParaRPr lang="en-US" altLang="en-US" sz="2000" dirty="0">
              <a:solidFill>
                <a:srgbClr val="7030A0"/>
              </a:solidFill>
              <a:latin typeface="Times New Roman" panose="02020603050405020304" pitchFamily="18" charset="0"/>
              <a:cs typeface="Times New Roman" panose="02020603050405020304" pitchFamily="18" charset="0"/>
            </a:endParaRPr>
          </a:p>
          <a:p>
            <a:pPr algn="just">
              <a:defRPr/>
            </a:pPr>
            <a:r>
              <a:rPr lang="en-US" altLang="en-US" sz="2000" dirty="0">
                <a:solidFill>
                  <a:srgbClr val="00B050"/>
                </a:solidFill>
                <a:latin typeface="Times New Roman" panose="02020603050405020304" pitchFamily="18" charset="0"/>
                <a:cs typeface="Times New Roman" panose="02020603050405020304" pitchFamily="18" charset="0"/>
              </a:rPr>
              <a:t> </a:t>
            </a:r>
            <a:r>
              <a:rPr lang="vi-VN" altLang="en-US" sz="2000" dirty="0">
                <a:ln w="0"/>
                <a:effectLst>
                  <a:outerShdw blurRad="38100" dist="19050" dir="2700000" algn="tl" rotWithShape="0">
                    <a:schemeClr val="dk1">
                      <a:alpha val="40000"/>
                    </a:schemeClr>
                  </a:outerShdw>
                </a:effectLst>
              </a:rPr>
              <a:t> </a:t>
            </a:r>
            <a:r>
              <a:rPr lang="en-US" altLang="en-US" sz="2000" b="1" dirty="0">
                <a:solidFill>
                  <a:srgbClr val="7030A0"/>
                </a:solidFill>
                <a:latin typeface="Times New Roman" panose="02020603050405020304" pitchFamily="18" charset="0"/>
                <a:cs typeface="Times New Roman" panose="02020603050405020304" pitchFamily="18" charset="0"/>
              </a:rPr>
              <a:t>C.</a:t>
            </a:r>
            <a:r>
              <a:rPr lang="en-US" altLang="en-US" sz="2000" dirty="0">
                <a:solidFill>
                  <a:srgbClr val="7030A0"/>
                </a:solidFill>
                <a:latin typeface="Times New Roman" panose="02020603050405020304" pitchFamily="18" charset="0"/>
                <a:cs typeface="Times New Roman" panose="02020603050405020304" pitchFamily="18" charset="0"/>
              </a:rPr>
              <a:t> Tôn </a:t>
            </a:r>
            <a:r>
              <a:rPr lang="en-US" altLang="en-US" sz="2000" dirty="0" err="1">
                <a:solidFill>
                  <a:srgbClr val="7030A0"/>
                </a:solidFill>
                <a:latin typeface="Times New Roman" panose="02020603050405020304" pitchFamily="18" charset="0"/>
                <a:cs typeface="Times New Roman" panose="02020603050405020304" pitchFamily="18" charset="0"/>
              </a:rPr>
              <a:t>Thất</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Thuyết</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và</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vua</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Hàm</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Nghi</a:t>
            </a:r>
            <a:r>
              <a:rPr lang="vi-VN" altLang="en-US" sz="2000" dirty="0">
                <a:solidFill>
                  <a:srgbClr val="7030A0"/>
                </a:solidFill>
                <a:latin typeface="Times New Roman" panose="02020603050405020304" pitchFamily="18" charset="0"/>
                <a:cs typeface="Times New Roman" panose="02020603050405020304" pitchFamily="18" charset="0"/>
              </a:rPr>
              <a:t>         </a:t>
            </a:r>
            <a:r>
              <a:rPr lang="en-US" altLang="en-US" sz="2000" b="1" dirty="0">
                <a:solidFill>
                  <a:srgbClr val="7030A0"/>
                </a:solidFill>
                <a:latin typeface="Times New Roman" panose="02020603050405020304" pitchFamily="18" charset="0"/>
                <a:cs typeface="Times New Roman" panose="02020603050405020304" pitchFamily="18" charset="0"/>
              </a:rPr>
              <a:t>D.</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Nguyễn</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Văn</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Tường</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và</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Nguyễn</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Đức</a:t>
            </a:r>
            <a:r>
              <a:rPr lang="en-US" altLang="en-US" sz="2000" dirty="0">
                <a:solidFill>
                  <a:srgbClr val="7030A0"/>
                </a:solidFill>
                <a:latin typeface="Times New Roman" panose="02020603050405020304" pitchFamily="18" charset="0"/>
                <a:cs typeface="Times New Roman" panose="02020603050405020304" pitchFamily="18" charset="0"/>
              </a:rPr>
              <a:t> </a:t>
            </a:r>
            <a:r>
              <a:rPr lang="en-US" altLang="en-US" sz="2000" dirty="0" err="1">
                <a:solidFill>
                  <a:srgbClr val="7030A0"/>
                </a:solidFill>
                <a:latin typeface="Times New Roman" panose="02020603050405020304" pitchFamily="18" charset="0"/>
                <a:cs typeface="Times New Roman" panose="02020603050405020304" pitchFamily="18" charset="0"/>
              </a:rPr>
              <a:t>Nhu</a:t>
            </a:r>
            <a:r>
              <a:rPr lang="vi-VN" altLang="en-US" sz="2000" dirty="0">
                <a:solidFill>
                  <a:srgbClr val="7030A0"/>
                </a:solidFill>
                <a:latin typeface="Times New Roman" panose="02020603050405020304" pitchFamily="18" charset="0"/>
                <a:cs typeface="Times New Roman" panose="02020603050405020304" pitchFamily="18" charset="0"/>
              </a:rPr>
              <a:t> CHÀO TẠM BIỆT TẤT </a:t>
            </a:r>
            <a:endParaRPr lang="en-US" sz="2000" dirty="0"/>
          </a:p>
        </p:txBody>
      </p:sp>
      <p:sp>
        <p:nvSpPr>
          <p:cNvPr id="7" name="Rectangle 6"/>
          <p:cNvSpPr/>
          <p:nvPr/>
        </p:nvSpPr>
        <p:spPr>
          <a:xfrm>
            <a:off x="4479925" y="2967038"/>
            <a:ext cx="184150" cy="923925"/>
          </a:xfrm>
          <a:prstGeom prst="rect">
            <a:avLst/>
          </a:prstGeom>
          <a:noFill/>
        </p:spPr>
        <p:txBody>
          <a:bodyPr wrap="none">
            <a:spAutoFit/>
          </a:bodyPr>
          <a:lstStyle/>
          <a:p>
            <a:pPr algn="ctr">
              <a:defRPr/>
            </a:pPr>
            <a:endParaRPr lang="en-US" sz="5400" dirty="0">
              <a:ln w="0"/>
              <a:effectLst>
                <a:outerShdw blurRad="38100" dist="19050" dir="2700000" algn="tl" rotWithShape="0">
                  <a:schemeClr val="dk1">
                    <a:alpha val="40000"/>
                  </a:schemeClr>
                </a:outerShdw>
              </a:effectLst>
            </a:endParaRPr>
          </a:p>
        </p:txBody>
      </p:sp>
      <p:sp>
        <p:nvSpPr>
          <p:cNvPr id="8" name="Oval 7"/>
          <p:cNvSpPr/>
          <p:nvPr/>
        </p:nvSpPr>
        <p:spPr>
          <a:xfrm>
            <a:off x="782411" y="3171824"/>
            <a:ext cx="568778" cy="514351"/>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dirty="0">
                <a:solidFill>
                  <a:srgbClr val="FF0000"/>
                </a:solidFill>
                <a:latin typeface="Times New Roman" panose="02020603050405020304" pitchFamily="18" charset="0"/>
                <a:cs typeface="Times New Roman" panose="02020603050405020304" pitchFamily="18" charset="0"/>
              </a:rPr>
              <a:t>C</a:t>
            </a:r>
            <a:endParaRPr 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838200" y="762000"/>
            <a:ext cx="6096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Câu </a:t>
            </a:r>
            <a:r>
              <a:rPr lang="vi-VN" altLang="en-US" sz="2400" b="1">
                <a:solidFill>
                  <a:srgbClr val="0000FF"/>
                </a:solidFill>
                <a:latin typeface="Times New Roman" panose="02020603050405020304" pitchFamily="18" charset="0"/>
                <a:cs typeface="Times New Roman" panose="02020603050405020304" pitchFamily="18" charset="0"/>
              </a:rPr>
              <a:t>2</a:t>
            </a:r>
            <a:r>
              <a:rPr lang="en-US" altLang="en-US" sz="2400" b="1">
                <a:solidFill>
                  <a:srgbClr val="0000FF"/>
                </a:solidFill>
                <a:latin typeface="Times New Roman" panose="02020603050405020304" pitchFamily="18" charset="0"/>
                <a:cs typeface="Times New Roman" panose="02020603050405020304" pitchFamily="18" charset="0"/>
              </a:rPr>
              <a:t>:</a:t>
            </a:r>
            <a:r>
              <a:rPr lang="en-US" altLang="en-US" sz="2400">
                <a:solidFill>
                  <a:srgbClr val="0000FF"/>
                </a:solidFill>
                <a:latin typeface="Times New Roman" panose="02020603050405020304" pitchFamily="18" charset="0"/>
                <a:cs typeface="Times New Roman" panose="02020603050405020304" pitchFamily="18" charset="0"/>
              </a:rPr>
              <a:t> Phong trào yêu nước chống xâm lược đã dâng lên sôi nổi, kéo dài từ năm 1885 đến cuối thế kỉ XIX được gọi là phong trào gì?</a:t>
            </a:r>
            <a:endParaRPr lang="en-US" altLang="en-US" sz="2400">
              <a:solidFill>
                <a:srgbClr val="0000FF"/>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400">
                <a:solidFill>
                  <a:srgbClr val="0000FF"/>
                </a:solidFill>
                <a:latin typeface="Times New Roman" panose="02020603050405020304" pitchFamily="18" charset="0"/>
                <a:cs typeface="Times New Roman" panose="02020603050405020304" pitchFamily="18" charset="0"/>
              </a:rPr>
              <a:t>  </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49155" name="Rectangle 3"/>
          <p:cNvSpPr>
            <a:spLocks noChangeArrowheads="1"/>
          </p:cNvSpPr>
          <p:nvPr/>
        </p:nvSpPr>
        <p:spPr bwMode="auto">
          <a:xfrm>
            <a:off x="953634" y="2166257"/>
            <a:ext cx="57356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en-US" sz="2400" b="1">
                <a:solidFill>
                  <a:srgbClr val="7030A0"/>
                </a:solidFill>
                <a:latin typeface="Times New Roman" panose="02020603050405020304" pitchFamily="18" charset="0"/>
                <a:cs typeface="Times New Roman" panose="02020603050405020304" pitchFamily="18" charset="0"/>
              </a:rPr>
              <a:t>   </a:t>
            </a:r>
            <a:r>
              <a:rPr lang="en-US" altLang="en-US" sz="2400" b="1">
                <a:solidFill>
                  <a:srgbClr val="7030A0"/>
                </a:solidFill>
                <a:latin typeface="Times New Roman" panose="02020603050405020304" pitchFamily="18" charset="0"/>
                <a:cs typeface="Times New Roman" panose="02020603050405020304" pitchFamily="18" charset="0"/>
              </a:rPr>
              <a:t>A.</a:t>
            </a:r>
            <a:r>
              <a:rPr lang="en-US" altLang="en-US" sz="2400">
                <a:solidFill>
                  <a:srgbClr val="7030A0"/>
                </a:solidFill>
                <a:latin typeface="Times New Roman" panose="02020603050405020304" pitchFamily="18" charset="0"/>
                <a:cs typeface="Times New Roman" panose="02020603050405020304" pitchFamily="18" charset="0"/>
              </a:rPr>
              <a:t> Phong trào nông dân</a:t>
            </a:r>
            <a:endParaRPr lang="en-US" altLang="en-US" sz="2400">
              <a:solidFill>
                <a:srgbClr val="7030A0"/>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400">
                <a:solidFill>
                  <a:srgbClr val="7030A0"/>
                </a:solidFill>
                <a:latin typeface="Times New Roman" panose="02020603050405020304" pitchFamily="18" charset="0"/>
                <a:cs typeface="Times New Roman" panose="02020603050405020304" pitchFamily="18" charset="0"/>
              </a:rPr>
              <a:t>   </a:t>
            </a:r>
            <a:r>
              <a:rPr lang="en-US" altLang="en-US" sz="2400" b="1">
                <a:solidFill>
                  <a:srgbClr val="7030A0"/>
                </a:solidFill>
                <a:latin typeface="Times New Roman" panose="02020603050405020304" pitchFamily="18" charset="0"/>
                <a:cs typeface="Times New Roman" panose="02020603050405020304" pitchFamily="18" charset="0"/>
              </a:rPr>
              <a:t>B.</a:t>
            </a:r>
            <a:r>
              <a:rPr lang="en-US" altLang="en-US" sz="2400">
                <a:solidFill>
                  <a:srgbClr val="7030A0"/>
                </a:solidFill>
                <a:latin typeface="Times New Roman" panose="02020603050405020304" pitchFamily="18" charset="0"/>
                <a:cs typeface="Times New Roman" panose="02020603050405020304" pitchFamily="18" charset="0"/>
              </a:rPr>
              <a:t> Phong trào nông dân Yên Thế.</a:t>
            </a:r>
            <a:endParaRPr lang="en-US" altLang="en-US" sz="2400">
              <a:solidFill>
                <a:srgbClr val="7030A0"/>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400">
                <a:solidFill>
                  <a:srgbClr val="7030A0"/>
                </a:solidFill>
                <a:latin typeface="Times New Roman" panose="02020603050405020304" pitchFamily="18" charset="0"/>
                <a:cs typeface="Times New Roman" panose="02020603050405020304" pitchFamily="18" charset="0"/>
              </a:rPr>
              <a:t>   </a:t>
            </a:r>
            <a:r>
              <a:rPr lang="en-US" altLang="en-US" sz="2400" b="1">
                <a:solidFill>
                  <a:srgbClr val="7030A0"/>
                </a:solidFill>
                <a:latin typeface="Times New Roman" panose="02020603050405020304" pitchFamily="18" charset="0"/>
                <a:cs typeface="Times New Roman" panose="02020603050405020304" pitchFamily="18" charset="0"/>
              </a:rPr>
              <a:t>C.</a:t>
            </a:r>
            <a:r>
              <a:rPr lang="en-US" altLang="en-US" sz="2400">
                <a:solidFill>
                  <a:srgbClr val="7030A0"/>
                </a:solidFill>
                <a:latin typeface="Times New Roman" panose="02020603050405020304" pitchFamily="18" charset="0"/>
                <a:cs typeface="Times New Roman" panose="02020603050405020304" pitchFamily="18" charset="0"/>
              </a:rPr>
              <a:t> Phong trào Cần vương.</a:t>
            </a:r>
            <a:endParaRPr lang="en-US" altLang="en-US" sz="2400">
              <a:solidFill>
                <a:srgbClr val="7030A0"/>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400">
                <a:solidFill>
                  <a:srgbClr val="7030A0"/>
                </a:solidFill>
                <a:latin typeface="Times New Roman" panose="02020603050405020304" pitchFamily="18" charset="0"/>
                <a:cs typeface="Times New Roman" panose="02020603050405020304" pitchFamily="18" charset="0"/>
              </a:rPr>
              <a:t>   </a:t>
            </a:r>
            <a:r>
              <a:rPr lang="en-US" altLang="en-US" sz="2400" b="1">
                <a:solidFill>
                  <a:srgbClr val="7030A0"/>
                </a:solidFill>
                <a:latin typeface="Times New Roman" panose="02020603050405020304" pitchFamily="18" charset="0"/>
                <a:cs typeface="Times New Roman" panose="02020603050405020304" pitchFamily="18" charset="0"/>
              </a:rPr>
              <a:t>D.</a:t>
            </a:r>
            <a:r>
              <a:rPr lang="en-US" altLang="en-US" sz="2400">
                <a:solidFill>
                  <a:srgbClr val="7030A0"/>
                </a:solidFill>
                <a:latin typeface="Times New Roman" panose="02020603050405020304" pitchFamily="18" charset="0"/>
                <a:cs typeface="Times New Roman" panose="02020603050405020304" pitchFamily="18" charset="0"/>
              </a:rPr>
              <a:t> Phong trào Duy Tân.</a:t>
            </a:r>
            <a:endParaRPr lang="en-US" altLang="en-US" sz="2400" b="1">
              <a:solidFill>
                <a:srgbClr val="7030A0"/>
              </a:solidFill>
              <a:latin typeface="Times New Roman" panose="02020603050405020304" pitchFamily="18" charset="0"/>
              <a:cs typeface="Times New Roman" panose="02020603050405020304" pitchFamily="18" charset="0"/>
            </a:endParaRPr>
          </a:p>
        </p:txBody>
      </p:sp>
      <p:sp>
        <p:nvSpPr>
          <p:cNvPr id="5" name="Oval 4"/>
          <p:cNvSpPr/>
          <p:nvPr/>
        </p:nvSpPr>
        <p:spPr>
          <a:xfrm>
            <a:off x="1080406" y="2951276"/>
            <a:ext cx="566057" cy="39732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2800" dirty="0">
                <a:solidFill>
                  <a:srgbClr val="FF0000"/>
                </a:solidFill>
                <a:latin typeface="Times New Roman" panose="02020603050405020304" pitchFamily="18" charset="0"/>
                <a:cs typeface="Times New Roman" panose="02020603050405020304" pitchFamily="18" charset="0"/>
              </a:rPr>
              <a:t>C</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533400"/>
            <a:ext cx="5638800" cy="1015663"/>
          </a:xfrm>
          <a:prstGeom prst="rect">
            <a:avLst/>
          </a:prstGeom>
        </p:spPr>
        <p:txBody>
          <a:bodyPr wrap="square">
            <a:spAutoFit/>
          </a:bodyPr>
          <a:lstStyle/>
          <a:p>
            <a:r>
              <a:rPr lang="vi-VN" sz="2000" dirty="0">
                <a:latin typeface="Times New Roman" panose="02020603050405020304" pitchFamily="18" charset="0"/>
                <a:cs typeface="Times New Roman" panose="02020603050405020304" pitchFamily="18" charset="0"/>
              </a:rPr>
              <a:t>Hình 1: Vua Hàm Nghi - người được Tôn Thất Thuyết đưa lên làm ngôi vua sau khi triều đình Huế kí hiệp ước đầu hàng (1884)</a:t>
            </a:r>
            <a:endParaRPr lang="vi-VN"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1447800" y="1600200"/>
            <a:ext cx="5410200" cy="1323439"/>
          </a:xfrm>
          <a:prstGeom prst="rect">
            <a:avLst/>
          </a:prstGeom>
        </p:spPr>
        <p:txBody>
          <a:bodyPr wrap="square">
            <a:spAutoFit/>
          </a:bodyPr>
          <a:lstStyle/>
          <a:p>
            <a:r>
              <a:rPr lang="vi-VN" sz="2000" dirty="0">
                <a:latin typeface="Times New Roman" panose="02020603050405020304" pitchFamily="18" charset="0"/>
                <a:cs typeface="Times New Roman" panose="02020603050405020304" pitchFamily="18" charset="0"/>
              </a:rPr>
              <a:t>Hình 2: Tôn Thất Thuyết là người đưa vua Hàm Nghi lên ngôi và lấy danh nghĩa vua ra "Chiếu cần vương", kêu gọi văn thân, sĩ phu đứng lên giúp vua cứu nước.</a:t>
            </a:r>
            <a:endParaRPr lang="vi-VN"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1447800" y="2923639"/>
            <a:ext cx="5029200" cy="707886"/>
          </a:xfrm>
          <a:prstGeom prst="rect">
            <a:avLst/>
          </a:prstGeom>
        </p:spPr>
        <p:txBody>
          <a:bodyPr wrap="square">
            <a:spAutoFit/>
          </a:bodyPr>
          <a:lstStyle/>
          <a:p>
            <a:r>
              <a:rPr lang="vi-VN" sz="2000" dirty="0">
                <a:latin typeface="Times New Roman" panose="02020603050405020304" pitchFamily="18" charset="0"/>
                <a:cs typeface="Times New Roman" panose="02020603050405020304" pitchFamily="18" charset="0"/>
              </a:rPr>
              <a:t>Hình 3: Phan Đình Phùng là người lãnh đạo cuộc khởi nghĩa Hương Khê</a:t>
            </a:r>
            <a:endParaRPr lang="vi-VN"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1525979" y="3680476"/>
            <a:ext cx="5334000" cy="707886"/>
          </a:xfrm>
          <a:prstGeom prst="rect">
            <a:avLst/>
          </a:prstGeom>
        </p:spPr>
        <p:txBody>
          <a:bodyPr wrap="square">
            <a:spAutoFit/>
          </a:bodyPr>
          <a:lstStyle/>
          <a:p>
            <a:r>
              <a:rPr lang="vi-VN" sz="2000" dirty="0">
                <a:latin typeface="Times New Roman" panose="02020603050405020304" pitchFamily="18" charset="0"/>
                <a:cs typeface="Times New Roman" panose="02020603050405020304" pitchFamily="18" charset="0"/>
              </a:rPr>
              <a:t>Hình 4: Hoàng Hoa Thám là người chỉ huy tối cao của khởi nghĩa Yên Thế.</a:t>
            </a:r>
            <a:endParaRPr lang="vi-VN"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685800" y="609600"/>
            <a:ext cx="51054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000" b="1">
                <a:solidFill>
                  <a:srgbClr val="0000FF"/>
                </a:solidFill>
                <a:latin typeface="Times New Roman" panose="02020603050405020304" pitchFamily="18" charset="0"/>
                <a:cs typeface="Times New Roman" panose="02020603050405020304" pitchFamily="18" charset="0"/>
              </a:rPr>
              <a:t>Câu </a:t>
            </a:r>
            <a:r>
              <a:rPr lang="vi-VN" altLang="en-US" sz="2000" b="1">
                <a:solidFill>
                  <a:srgbClr val="0000FF"/>
                </a:solidFill>
                <a:latin typeface="Times New Roman" panose="02020603050405020304" pitchFamily="18" charset="0"/>
                <a:cs typeface="Times New Roman" panose="02020603050405020304" pitchFamily="18" charset="0"/>
              </a:rPr>
              <a:t>3</a:t>
            </a:r>
            <a:r>
              <a:rPr lang="en-US" altLang="en-US" sz="2000" b="1">
                <a:solidFill>
                  <a:srgbClr val="0000FF"/>
                </a:solidFill>
                <a:latin typeface="Times New Roman" panose="02020603050405020304" pitchFamily="18" charset="0"/>
                <a:cs typeface="Times New Roman" panose="02020603050405020304" pitchFamily="18" charset="0"/>
              </a:rPr>
              <a:t> :</a:t>
            </a:r>
            <a:r>
              <a:rPr lang="en-US" altLang="en-US" sz="2000">
                <a:solidFill>
                  <a:srgbClr val="0000FF"/>
                </a:solidFill>
                <a:latin typeface="Times New Roman" panose="02020603050405020304" pitchFamily="18" charset="0"/>
                <a:cs typeface="Times New Roman" panose="02020603050405020304" pitchFamily="18" charset="0"/>
              </a:rPr>
              <a:t> Nhận xét nào về phong trào Cần Vương là không đúng?</a:t>
            </a:r>
            <a:endParaRPr lang="en-US" altLang="en-US" sz="2000">
              <a:solidFill>
                <a:srgbClr val="0000FF"/>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1800">
                <a:solidFill>
                  <a:srgbClr val="0000FF"/>
                </a:solidFill>
                <a:latin typeface="Times New Roman" panose="02020603050405020304" pitchFamily="18" charset="0"/>
                <a:cs typeface="Times New Roman" panose="02020603050405020304" pitchFamily="18" charset="0"/>
              </a:rPr>
              <a:t>   </a:t>
            </a:r>
            <a:endParaRPr lang="en-US" altLang="en-US" sz="1800" b="1">
              <a:solidFill>
                <a:srgbClr val="0000FF"/>
              </a:solidFill>
              <a:latin typeface="Times New Roman" panose="02020603050405020304" pitchFamily="18" charset="0"/>
              <a:cs typeface="Times New Roman" panose="02020603050405020304" pitchFamily="18" charset="0"/>
            </a:endParaRPr>
          </a:p>
        </p:txBody>
      </p:sp>
      <p:sp>
        <p:nvSpPr>
          <p:cNvPr id="50179" name="Rectangle 2"/>
          <p:cNvSpPr>
            <a:spLocks noChangeArrowheads="1"/>
          </p:cNvSpPr>
          <p:nvPr/>
        </p:nvSpPr>
        <p:spPr bwMode="auto">
          <a:xfrm>
            <a:off x="838200" y="1617663"/>
            <a:ext cx="50609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a:solidFill>
                  <a:srgbClr val="7030A0"/>
                </a:solidFill>
                <a:latin typeface="Times New Roman" panose="02020603050405020304" pitchFamily="18" charset="0"/>
                <a:cs typeface="Times New Roman" panose="02020603050405020304" pitchFamily="18" charset="0"/>
              </a:rPr>
              <a:t>A.</a:t>
            </a:r>
            <a:r>
              <a:rPr lang="en-US" altLang="en-US" sz="2400">
                <a:solidFill>
                  <a:srgbClr val="7030A0"/>
                </a:solidFill>
                <a:latin typeface="Times New Roman" panose="02020603050405020304" pitchFamily="18" charset="0"/>
                <a:cs typeface="Times New Roman" panose="02020603050405020304" pitchFamily="18" charset="0"/>
              </a:rPr>
              <a:t> Phong trào quy mô lớn, mang tính dân tộc.</a:t>
            </a:r>
            <a:endParaRPr lang="en-US" altLang="en-US" sz="2400">
              <a:solidFill>
                <a:srgbClr val="7030A0"/>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400" b="1">
                <a:solidFill>
                  <a:srgbClr val="7030A0"/>
                </a:solidFill>
                <a:latin typeface="Times New Roman" panose="02020603050405020304" pitchFamily="18" charset="0"/>
                <a:cs typeface="Times New Roman" panose="02020603050405020304" pitchFamily="18" charset="0"/>
              </a:rPr>
              <a:t>B.</a:t>
            </a:r>
            <a:r>
              <a:rPr lang="en-US" altLang="en-US" sz="2400">
                <a:solidFill>
                  <a:srgbClr val="7030A0"/>
                </a:solidFill>
                <a:latin typeface="Times New Roman" panose="02020603050405020304" pitchFamily="18" charset="0"/>
                <a:cs typeface="Times New Roman" panose="02020603050405020304" pitchFamily="18" charset="0"/>
              </a:rPr>
              <a:t> Quyết liệt, theo ý thức hệ tư sản.</a:t>
            </a:r>
            <a:endParaRPr lang="en-US" altLang="en-US" sz="2400">
              <a:solidFill>
                <a:srgbClr val="7030A0"/>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400" b="1">
                <a:solidFill>
                  <a:srgbClr val="7030A0"/>
                </a:solidFill>
                <a:latin typeface="Times New Roman" panose="02020603050405020304" pitchFamily="18" charset="0"/>
                <a:cs typeface="Times New Roman" panose="02020603050405020304" pitchFamily="18" charset="0"/>
              </a:rPr>
              <a:t>C.</a:t>
            </a:r>
            <a:r>
              <a:rPr lang="en-US" altLang="en-US" sz="2400">
                <a:solidFill>
                  <a:srgbClr val="7030A0"/>
                </a:solidFill>
                <a:latin typeface="Times New Roman" panose="02020603050405020304" pitchFamily="18" charset="0"/>
                <a:cs typeface="Times New Roman" panose="02020603050405020304" pitchFamily="18" charset="0"/>
              </a:rPr>
              <a:t> Phong trào yêu nước theo khuynh hương và ý thức hệ phong kiến.</a:t>
            </a:r>
            <a:endParaRPr lang="en-US" altLang="en-US" sz="2400">
              <a:solidFill>
                <a:srgbClr val="7030A0"/>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400" b="1">
                <a:solidFill>
                  <a:srgbClr val="7030A0"/>
                </a:solidFill>
                <a:latin typeface="Times New Roman" panose="02020603050405020304" pitchFamily="18" charset="0"/>
                <a:cs typeface="Times New Roman" panose="02020603050405020304" pitchFamily="18" charset="0"/>
              </a:rPr>
              <a:t>D.</a:t>
            </a:r>
            <a:r>
              <a:rPr lang="en-US" altLang="en-US" sz="2400">
                <a:solidFill>
                  <a:srgbClr val="7030A0"/>
                </a:solidFill>
                <a:latin typeface="Times New Roman" panose="02020603050405020304" pitchFamily="18" charset="0"/>
                <a:cs typeface="Times New Roman" panose="02020603050405020304" pitchFamily="18" charset="0"/>
              </a:rPr>
              <a:t> Phong trào dân tộc, đã đạt được nhiều thắng lợi.</a:t>
            </a:r>
            <a:endParaRPr lang="en-US" altLang="en-US" sz="2400" b="1">
              <a:solidFill>
                <a:srgbClr val="7030A0"/>
              </a:solidFill>
              <a:latin typeface="Times New Roman" panose="02020603050405020304" pitchFamily="18" charset="0"/>
              <a:cs typeface="Times New Roman" panose="02020603050405020304" pitchFamily="18" charset="0"/>
            </a:endParaRPr>
          </a:p>
        </p:txBody>
      </p:sp>
      <p:sp>
        <p:nvSpPr>
          <p:cNvPr id="50180" name="Rectangle 3"/>
          <p:cNvSpPr>
            <a:spLocks noChangeArrowheads="1"/>
          </p:cNvSpPr>
          <p:nvPr/>
        </p:nvSpPr>
        <p:spPr bwMode="auto">
          <a:xfrm>
            <a:off x="533400" y="4572000"/>
            <a:ext cx="7483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400" b="1">
                <a:latin typeface="Times New Roman" panose="02020603050405020304" pitchFamily="18" charset="0"/>
                <a:cs typeface="Times New Roman" panose="02020603050405020304" pitchFamily="18" charset="0"/>
              </a:rPr>
              <a:t>Giải thích: </a:t>
            </a:r>
            <a:r>
              <a:rPr lang="vi-VN" altLang="en-US" sz="2400">
                <a:latin typeface="Times New Roman" panose="02020603050405020304" pitchFamily="18" charset="0"/>
                <a:cs typeface="Times New Roman" panose="02020603050405020304" pitchFamily="18" charset="0"/>
              </a:rPr>
              <a:t>Phong trào do quan lại của phong kiến thực hiện, mục tiêu là giành lại quyền tự chủ cho giai cấp phong kiến.</a:t>
            </a:r>
            <a:endParaRPr lang="vi-VN" altLang="en-US" sz="2400">
              <a:latin typeface="Times New Roman" panose="02020603050405020304" pitchFamily="18" charset="0"/>
              <a:cs typeface="Times New Roman" panose="02020603050405020304" pitchFamily="18" charset="0"/>
            </a:endParaRPr>
          </a:p>
        </p:txBody>
      </p:sp>
      <p:sp>
        <p:nvSpPr>
          <p:cNvPr id="5" name="Oval 4"/>
          <p:cNvSpPr/>
          <p:nvPr/>
        </p:nvSpPr>
        <p:spPr>
          <a:xfrm>
            <a:off x="852488" y="2728913"/>
            <a:ext cx="381000"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dirty="0">
                <a:solidFill>
                  <a:srgbClr val="FF0000"/>
                </a:solidFill>
                <a:latin typeface="Times New Roman" panose="02020603050405020304" pitchFamily="18" charset="0"/>
                <a:cs typeface="Times New Roman" panose="02020603050405020304" pitchFamily="18" charset="0"/>
              </a:rPr>
              <a:t>C</a:t>
            </a:r>
            <a:endParaRPr 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457200"/>
            <a:ext cx="7467600" cy="4524315"/>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B. Hoạt động hình thành kiến thức</a:t>
            </a:r>
            <a:endParaRPr lang="vi-VN" sz="2400" b="1"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1. Tìm hiểu cuộc phản công của phái chủ chiến ở kinh thành Huế</a:t>
            </a:r>
            <a:endParaRPr lang="vi-VN"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Đọc </a:t>
            </a:r>
            <a:r>
              <a:rPr lang="vi-VN" sz="2400" dirty="0">
                <a:latin typeface="Times New Roman" panose="02020603050405020304" pitchFamily="18" charset="0"/>
                <a:cs typeface="Times New Roman" panose="02020603050405020304" pitchFamily="18" charset="0"/>
              </a:rPr>
              <a:t>thông tin kết hợp quan sát kênh hình, hãy:</a:t>
            </a:r>
            <a:endParaRPr lang="vi-VN"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Nêu </a:t>
            </a:r>
            <a:r>
              <a:rPr lang="vi-VN" sz="2400" dirty="0">
                <a:latin typeface="Times New Roman" panose="02020603050405020304" pitchFamily="18" charset="0"/>
                <a:cs typeface="Times New Roman" panose="02020603050405020304" pitchFamily="18" charset="0"/>
              </a:rPr>
              <a:t>những hành động của Tôn Thất Thuyết chứng tỏ ông là đại diện cho phái chủ chiến trong triều đình Huế. Vì sao ông làm như vậy?</a:t>
            </a:r>
            <a:endParaRPr lang="vi-VN"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Lý </a:t>
            </a:r>
            <a:r>
              <a:rPr lang="vi-VN" sz="2400" dirty="0">
                <a:latin typeface="Times New Roman" panose="02020603050405020304" pitchFamily="18" charset="0"/>
                <a:cs typeface="Times New Roman" panose="02020603050405020304" pitchFamily="18" charset="0"/>
              </a:rPr>
              <a:t>giải vì sao cuộc phản công quân Pháp của phái chủ chiến mặc dù diễn ra trong thế chủ động nhưng cuối cùng lại thất bại.</a:t>
            </a:r>
            <a:endParaRPr lang="vi-VN"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Trình </a:t>
            </a:r>
            <a:r>
              <a:rPr lang="vi-VN" sz="2400" dirty="0">
                <a:latin typeface="Times New Roman" panose="02020603050405020304" pitchFamily="18" charset="0"/>
                <a:cs typeface="Times New Roman" panose="02020603050405020304" pitchFamily="18" charset="0"/>
              </a:rPr>
              <a:t>bày suy nghĩ của em về bài học trong công tác chuẩn bị phản công quân Pháp của phái chủ chiến.</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419600" y="228600"/>
            <a:ext cx="4606925"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1" name="Rectangle 5"/>
          <p:cNvSpPr>
            <a:spLocks noChangeArrowheads="1"/>
          </p:cNvSpPr>
          <p:nvPr/>
        </p:nvSpPr>
        <p:spPr bwMode="auto">
          <a:xfrm>
            <a:off x="4963887" y="5085608"/>
            <a:ext cx="39515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Clr>
                <a:srgbClr val="0000FF"/>
              </a:buClr>
              <a:buSzPct val="120000"/>
              <a:buFontTx/>
              <a:buNone/>
              <a:defRPr/>
            </a:pPr>
            <a:r>
              <a:rPr lang="en-US" altLang="en-US" sz="3600" b="1" dirty="0">
                <a:solidFill>
                  <a:schemeClr val="tx1">
                    <a:lumMod val="95000"/>
                    <a:lumOff val="5000"/>
                  </a:schemeClr>
                </a:solidFill>
                <a:latin typeface="Times New Roman" panose="02020603050405020304" pitchFamily="18" charset="0"/>
              </a:rPr>
              <a:t>Tôn </a:t>
            </a:r>
            <a:r>
              <a:rPr lang="en-US" altLang="en-US" sz="3600" b="1" dirty="0" err="1">
                <a:solidFill>
                  <a:schemeClr val="tx1">
                    <a:lumMod val="95000"/>
                    <a:lumOff val="5000"/>
                  </a:schemeClr>
                </a:solidFill>
                <a:latin typeface="Times New Roman" panose="02020603050405020304" pitchFamily="18" charset="0"/>
              </a:rPr>
              <a:t>Thất</a:t>
            </a:r>
            <a:r>
              <a:rPr lang="en-US" altLang="en-US" sz="3600" b="1" dirty="0">
                <a:solidFill>
                  <a:schemeClr val="tx1">
                    <a:lumMod val="95000"/>
                    <a:lumOff val="5000"/>
                  </a:schemeClr>
                </a:solidFill>
                <a:latin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rPr>
              <a:t>Th</a:t>
            </a:r>
            <a:r>
              <a:rPr lang="vi-VN" altLang="en-US" sz="3600" b="1" dirty="0">
                <a:solidFill>
                  <a:schemeClr val="tx1">
                    <a:lumMod val="95000"/>
                    <a:lumOff val="5000"/>
                  </a:schemeClr>
                </a:solidFill>
                <a:latin typeface="Times New Roman" panose="02020603050405020304" pitchFamily="18" charset="0"/>
              </a:rPr>
              <a:t>uyết</a:t>
            </a:r>
            <a:endParaRPr lang="en-US" altLang="en-US" sz="3600" b="1" dirty="0">
              <a:solidFill>
                <a:schemeClr val="tx1">
                  <a:lumMod val="95000"/>
                  <a:lumOff val="5000"/>
                </a:schemeClr>
              </a:solidFill>
              <a:latin typeface="Times New Roman" panose="02020603050405020304" pitchFamily="18" charset="0"/>
            </a:endParaRPr>
          </a:p>
        </p:txBody>
      </p:sp>
      <p:sp>
        <p:nvSpPr>
          <p:cNvPr id="29703" name="Rectangle 7"/>
          <p:cNvSpPr>
            <a:spLocks noChangeArrowheads="1"/>
          </p:cNvSpPr>
          <p:nvPr/>
        </p:nvSpPr>
        <p:spPr bwMode="auto">
          <a:xfrm>
            <a:off x="346366" y="1066800"/>
            <a:ext cx="350519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dirty="0" err="1">
                <a:solidFill>
                  <a:srgbClr val="FF0000"/>
                </a:solidFill>
                <a:latin typeface="Times New Roman" panose="02020603050405020304" pitchFamily="18" charset="0"/>
              </a:rPr>
              <a:t>Tôn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Thất</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Thuyết</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sinh</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ngày</a:t>
            </a:r>
            <a:r>
              <a:rPr lang="en-US" altLang="en-US" sz="2400" dirty="0">
                <a:solidFill>
                  <a:srgbClr val="FF0000"/>
                </a:solidFill>
                <a:latin typeface="Times New Roman" panose="02020603050405020304" pitchFamily="18" charset="0"/>
              </a:rPr>
              <a:t> 12 </a:t>
            </a:r>
            <a:r>
              <a:rPr lang="en-US" altLang="en-US" sz="2400" dirty="0" err="1">
                <a:solidFill>
                  <a:srgbClr val="FF0000"/>
                </a:solidFill>
                <a:latin typeface="Times New Roman" panose="02020603050405020304" pitchFamily="18" charset="0"/>
              </a:rPr>
              <a:t>tháng</a:t>
            </a:r>
            <a:r>
              <a:rPr lang="en-US" altLang="en-US" sz="2400" dirty="0">
                <a:solidFill>
                  <a:srgbClr val="FF0000"/>
                </a:solidFill>
                <a:latin typeface="Times New Roman" panose="02020603050405020304" pitchFamily="18" charset="0"/>
              </a:rPr>
              <a:t> 5 </a:t>
            </a:r>
            <a:r>
              <a:rPr lang="en-US" altLang="en-US" sz="2400" dirty="0" err="1">
                <a:solidFill>
                  <a:srgbClr val="FF0000"/>
                </a:solidFill>
                <a:latin typeface="Times New Roman" panose="02020603050405020304" pitchFamily="18" charset="0"/>
              </a:rPr>
              <a:t>năm</a:t>
            </a:r>
            <a:r>
              <a:rPr lang="en-US" altLang="en-US" sz="2400" dirty="0">
                <a:solidFill>
                  <a:srgbClr val="FF0000"/>
                </a:solidFill>
                <a:latin typeface="Times New Roman" panose="02020603050405020304" pitchFamily="18" charset="0"/>
              </a:rPr>
              <a:t> 1839, </a:t>
            </a:r>
            <a:r>
              <a:rPr lang="en-US" altLang="en-US" sz="2400" dirty="0" err="1">
                <a:solidFill>
                  <a:srgbClr val="FF0000"/>
                </a:solidFill>
                <a:latin typeface="Times New Roman" panose="02020603050405020304" pitchFamily="18" charset="0"/>
              </a:rPr>
              <a:t>quê</a:t>
            </a:r>
            <a:r>
              <a:rPr lang="en-US" altLang="en-US" sz="2400" dirty="0">
                <a:solidFill>
                  <a:srgbClr val="FF0000"/>
                </a:solidFill>
                <a:latin typeface="Times New Roman" panose="02020603050405020304" pitchFamily="18" charset="0"/>
              </a:rPr>
              <a:t> ở </a:t>
            </a:r>
            <a:r>
              <a:rPr lang="en-US" altLang="en-US" sz="2400" dirty="0" err="1">
                <a:solidFill>
                  <a:srgbClr val="FF0000"/>
                </a:solidFill>
                <a:latin typeface="Times New Roman" panose="02020603050405020304" pitchFamily="18" charset="0"/>
              </a:rPr>
              <a:t>Xuân</a:t>
            </a:r>
            <a:r>
              <a:rPr lang="en-US" altLang="en-US" sz="2400" dirty="0">
                <a:solidFill>
                  <a:srgbClr val="FF0000"/>
                </a:solidFill>
                <a:latin typeface="Times New Roman" panose="02020603050405020304" pitchFamily="18" charset="0"/>
              </a:rPr>
              <a:t> Long, TP </a:t>
            </a:r>
            <a:r>
              <a:rPr lang="en-US" altLang="en-US" sz="2400" dirty="0" err="1">
                <a:solidFill>
                  <a:srgbClr val="FF0000"/>
                </a:solidFill>
                <a:latin typeface="Times New Roman" panose="02020603050405020304" pitchFamily="18" charset="0"/>
              </a:rPr>
              <a:t>Huế</a:t>
            </a:r>
            <a:r>
              <a:rPr lang="en-US" altLang="en-US" sz="2400" dirty="0">
                <a:solidFill>
                  <a:srgbClr val="FF0000"/>
                </a:solidFill>
                <a:latin typeface="Times New Roman" panose="02020603050405020304" pitchFamily="18" charset="0"/>
              </a:rPr>
              <a:t> . </a:t>
            </a:r>
            <a:r>
              <a:rPr lang="en-US" altLang="en-US" sz="2400" dirty="0" err="1">
                <a:solidFill>
                  <a:srgbClr val="FF0000"/>
                </a:solidFill>
                <a:latin typeface="Times New Roman" panose="02020603050405020304" pitchFamily="18" charset="0"/>
              </a:rPr>
              <a:t>ông</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đã</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bí</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mật</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lập</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hai</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đội</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quân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mang</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tên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Phấn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Nghĩa</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và</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Đoàn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Kiệt</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ngày</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đêm</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luyện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tập</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chờ</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cơ</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hội</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giết</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giặc</a:t>
            </a:r>
            <a:r>
              <a:rPr lang="en-US" altLang="en-US" sz="2400" dirty="0">
                <a:solidFill>
                  <a:srgbClr val="FF0000"/>
                </a:solidFill>
                <a:latin typeface="Times New Roman" panose="02020603050405020304" pitchFamily="18" charset="0"/>
              </a:rPr>
              <a:t>.</a:t>
            </a:r>
            <a:endParaRPr lang="en-US" altLang="en-US" sz="2400"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heel(4)">
                                      <p:cBhvr>
                                        <p:cTn id="7" dur="2000"/>
                                        <p:tgtEl>
                                          <p:spTgt spid="2970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fade">
                                      <p:cBhvr>
                                        <p:cTn id="12" dur="1000"/>
                                        <p:tgtEl>
                                          <p:spTgt spid="29701"/>
                                        </p:tgtEl>
                                      </p:cBhvr>
                                    </p:animEffect>
                                    <p:anim calcmode="lin" valueType="num">
                                      <p:cBhvr>
                                        <p:cTn id="13" dur="1000" fill="hold"/>
                                        <p:tgtEl>
                                          <p:spTgt spid="29701"/>
                                        </p:tgtEl>
                                        <p:attrNameLst>
                                          <p:attrName>ppt_x</p:attrName>
                                        </p:attrNameLst>
                                      </p:cBhvr>
                                      <p:tavLst>
                                        <p:tav tm="0">
                                          <p:val>
                                            <p:strVal val="#ppt_x"/>
                                          </p:val>
                                        </p:tav>
                                        <p:tav tm="100000">
                                          <p:val>
                                            <p:strVal val="#ppt_x"/>
                                          </p:val>
                                        </p:tav>
                                      </p:tavLst>
                                    </p:anim>
                                    <p:anim calcmode="lin" valueType="num">
                                      <p:cBhvr>
                                        <p:cTn id="14" dur="1000" fill="hold"/>
                                        <p:tgtEl>
                                          <p:spTgt spid="2970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29703"/>
                                        </p:tgtEl>
                                        <p:attrNameLst>
                                          <p:attrName>style.visibility</p:attrName>
                                        </p:attrNameLst>
                                      </p:cBhvr>
                                      <p:to>
                                        <p:strVal val="visible"/>
                                      </p:to>
                                    </p:set>
                                    <p:animEffect transition="in" filter="fade">
                                      <p:cBhvr>
                                        <p:cTn id="19" dur="770" decel="100000"/>
                                        <p:tgtEl>
                                          <p:spTgt spid="29703"/>
                                        </p:tgtEl>
                                      </p:cBhvr>
                                    </p:animEffect>
                                    <p:animScale>
                                      <p:cBhvr>
                                        <p:cTn id="20" dur="770" decel="100000"/>
                                        <p:tgtEl>
                                          <p:spTgt spid="29703"/>
                                        </p:tgtEl>
                                      </p:cBhvr>
                                      <p:from x="10000" y="10000"/>
                                      <p:to x="200000" y="450000"/>
                                    </p:animScale>
                                    <p:animScale>
                                      <p:cBhvr>
                                        <p:cTn id="21" dur="1230" accel="100000" fill="hold">
                                          <p:stCondLst>
                                            <p:cond delay="770"/>
                                          </p:stCondLst>
                                        </p:cTn>
                                        <p:tgtEl>
                                          <p:spTgt spid="29703"/>
                                        </p:tgtEl>
                                      </p:cBhvr>
                                      <p:from x="200000" y="450000"/>
                                      <p:to x="100000" y="100000"/>
                                    </p:animScale>
                                    <p:set>
                                      <p:cBhvr>
                                        <p:cTn id="22" dur="770" fill="hold"/>
                                        <p:tgtEl>
                                          <p:spTgt spid="29703"/>
                                        </p:tgtEl>
                                        <p:attrNameLst>
                                          <p:attrName>ppt_x</p:attrName>
                                        </p:attrNameLst>
                                      </p:cBhvr>
                                      <p:to>
                                        <p:strVal val="(0.5)"/>
                                      </p:to>
                                    </p:set>
                                    <p:anim from="(0.5)" to="(#ppt_x)" calcmode="lin" valueType="num">
                                      <p:cBhvr>
                                        <p:cTn id="23" dur="1230" accel="100000" fill="hold">
                                          <p:stCondLst>
                                            <p:cond delay="770"/>
                                          </p:stCondLst>
                                        </p:cTn>
                                        <p:tgtEl>
                                          <p:spTgt spid="29703"/>
                                        </p:tgtEl>
                                        <p:attrNameLst>
                                          <p:attrName>ppt_x</p:attrName>
                                        </p:attrNameLst>
                                      </p:cBhvr>
                                    </p:anim>
                                    <p:set>
                                      <p:cBhvr>
                                        <p:cTn id="24" dur="770" fill="hold"/>
                                        <p:tgtEl>
                                          <p:spTgt spid="29703"/>
                                        </p:tgtEl>
                                        <p:attrNameLst>
                                          <p:attrName>ppt_y</p:attrName>
                                        </p:attrNameLst>
                                      </p:cBhvr>
                                      <p:to>
                                        <p:strVal val="(#ppt_y+0.4)"/>
                                      </p:to>
                                    </p:set>
                                    <p:anim from="(#ppt_y+0.4)" to="(#ppt_y)" calcmode="lin" valueType="num">
                                      <p:cBhvr>
                                        <p:cTn id="25" dur="1230" accel="100000" fill="hold">
                                          <p:stCondLst>
                                            <p:cond delay="770"/>
                                          </p:stCondLst>
                                        </p:cTn>
                                        <p:tgtEl>
                                          <p:spTgt spid="2970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35846"/>
            <a:ext cx="7924800" cy="5262979"/>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Những hành động của Tôn Thất Thuyết chứng tỏ ông là đại diện cho phái chủ chiến trong triều đình Huế:</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Dựa vào sự ủng hộ của những quan lại có tinh thần chống Pháp, Tôn Thất Thuyết thẳng tay trừng trị những người thân Pháp, đưa Ưng Lịch lên ngôi (vua Hàm Nghi)</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Tích cực xây dựng lực lượng, tích trữ lương thực, khí giới,....</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Rạng sáng 5/7/1885, Tôn Thất Thuyết hạ lệnh tấn công quân Pháp ở toà Khâm sứ và đồn Mang Cá nhưng thất bại.</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=&gt; Tôn Thất Thuyết làm vậy vì ông không muốn mất nước, ông không muốn giao đất nước vào tay kẻ thù.</a:t>
            </a:r>
            <a:endParaRPr lang="vi-VN"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Cuộc phản công quân Pháp của phái chủ chiến mặc dù diễn ra trong thế chủ động nhưng cuối cùng lại thất bại vì:</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Công tác chuẩn bị chưa tốt.</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So sánh lực lượng, vũ khí thì đội quân phái chủ chiến kém hơn.</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Bai 19 Tu sau Trung Vuong den truoc Ly Nam De ( Giua TKI - Giua TKVI ) </Template>
  <TotalTime>0</TotalTime>
  <Words>17161</Words>
  <Application>WPS Presentation</Application>
  <PresentationFormat>On-screen Show (4:3)</PresentationFormat>
  <Paragraphs>436</Paragraphs>
  <Slides>60</Slides>
  <Notes>4</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60</vt:i4>
      </vt:variant>
    </vt:vector>
  </HeadingPairs>
  <TitlesOfParts>
    <vt:vector size="73" baseType="lpstr">
      <vt:lpstr>Arial</vt:lpstr>
      <vt:lpstr>SimSun</vt:lpstr>
      <vt:lpstr>Wingdings</vt:lpstr>
      <vt:lpstr>Tahoma</vt:lpstr>
      <vt:lpstr>Calibri Light</vt:lpstr>
      <vt:lpstr>Times New Roman</vt:lpstr>
      <vt:lpstr>Calibri</vt:lpstr>
      <vt:lpstr>Microsoft YaHei</vt:lpstr>
      <vt:lpstr>Arial Unicode MS</vt:lpstr>
      <vt:lpstr>MS PGothic</vt:lpstr>
      <vt:lpstr>Calibri</vt:lpstr>
      <vt:lpstr>Default Design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3.Các cuộc khởi nghĩa tiêu biểu trong phong trào Cần Vương </vt:lpstr>
      <vt:lpstr>PowerPoint 演示文稿</vt:lpstr>
      <vt:lpstr>PowerPoint 演示文稿</vt:lpstr>
      <vt:lpstr>Khởi nghĩa Ba Đình</vt:lpstr>
      <vt:lpstr>Cuộc khởi nghĩa Bãi Sậy</vt:lpstr>
      <vt:lpstr>Khởi nghĩa Hương Khê (1885-1895)</vt:lpstr>
      <vt:lpstr>PowerPoint 演示文稿</vt:lpstr>
      <vt:lpstr>Khởi nghĩa Hương Khê (1885-1895)</vt:lpstr>
      <vt:lpstr>PowerPoint 演示文稿</vt:lpstr>
      <vt:lpstr>PowerPoint 演示文稿</vt:lpstr>
      <vt:lpstr>PowerPoint 演示文稿</vt:lpstr>
      <vt:lpstr>PowerPoint 演示文稿</vt:lpstr>
      <vt:lpstr>Phong trào Cần vương bùng nổ và lan rộng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Lập bảng thống kê  những những nét chính về các giai đoạn phát triển của cuộc k/n Yên Thế </vt:lpstr>
      <vt:lpstr>C. LUYỆN TẬP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PHONG TRÀO KHÁNG CHIẾN CHỐNG PHÁP TRONG NHỮNG NĂM CUỐI THẾ KỶ  XIX</dc:title>
  <dc:creator>LINHNHAN</dc:creator>
  <cp:lastModifiedBy>LENOVO</cp:lastModifiedBy>
  <cp:revision>174</cp:revision>
  <dcterms:created xsi:type="dcterms:W3CDTF">2008-02-13T01:16:00Z</dcterms:created>
  <dcterms:modified xsi:type="dcterms:W3CDTF">2022-07-29T08:01:41Z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B696718B503A490A87D85281D57E6C25</vt:lpwstr>
  </property>
  <property fmtid="{D5CDD505-2E9C-101B-9397-08002B2CF9AE}" pid="3" name="KSOProductBuildVer">
    <vt:lpwstr>1033-11.2.0.11191</vt:lpwstr>
  </property>
</Properties>
</file>