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57" r:id="rId4"/>
    <p:sldId id="265" r:id="rId5"/>
    <p:sldId id="269" r:id="rId6"/>
    <p:sldId id="258" r:id="rId7"/>
    <p:sldId id="267" r:id="rId8"/>
    <p:sldId id="27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8F8F8"/>
    <a:srgbClr val="C1360B"/>
    <a:srgbClr val="9900CC"/>
    <a:srgbClr val="CC00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98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18C049-1A92-45AA-9DB1-D5D63101A8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52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EB26A-5B7B-4688-B1BF-0BDC49F10B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01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0B5F58-3BDC-466F-9B06-D190F4096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099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593C1-6D3B-4377-B30C-4ED1BF1AF0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71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D6990-CEB4-446E-877A-239C5EE2C5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764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41194-BAD0-4969-A356-6F36FEA007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78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EFFA58-4481-48D6-B491-A84DD2D145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04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FFF7B-FD35-4A5A-90D9-A4A3C26733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6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093CD-4929-4D39-8E69-AE9AAEEECE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45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B65B84-86E9-4516-88EE-9A989D9DD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1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591AC-08FA-4E6F-8319-4143255F4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69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AAC1D-471A-414D-A24E-54DD809EB7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47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5C90F1-2CB7-429C-95C2-DEF57542F7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gif"/><Relationship Id="rId5" Type="http://schemas.openxmlformats.org/officeDocument/2006/relationships/image" Target="../media/image12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20150513_1634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2" descr="blumen-pflanzen14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572000"/>
            <a:ext cx="2057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3" descr="blumen-pflanzen14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1981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2" descr="thank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78" name="WordArt 18" descr="hoa4"/>
          <p:cNvSpPr>
            <a:spLocks noChangeArrowheads="1" noChangeShapeType="1" noTextEdit="1"/>
          </p:cNvSpPr>
          <p:nvPr/>
        </p:nvSpPr>
        <p:spPr bwMode="auto">
          <a:xfrm>
            <a:off x="2280138" y="4572000"/>
            <a:ext cx="4495800" cy="1143000"/>
          </a:xfrm>
          <a:prstGeom prst="rect">
            <a:avLst/>
          </a:prstGeom>
          <a:solidFill>
            <a:srgbClr val="FFFF00"/>
          </a:solidFill>
          <a:scene3d>
            <a:camera prst="perspectiveHeroicExtremeRightFacing"/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i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blipFill dpi="0" rotWithShape="1">
                  <a:blip r:embed="rId5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  <a:cs typeface="Arial" pitchFamily="34" charset="0"/>
              </a:rPr>
              <a:t>ENGLISH 8</a:t>
            </a:r>
          </a:p>
        </p:txBody>
      </p:sp>
      <p:sp>
        <p:nvSpPr>
          <p:cNvPr id="10" name="Subtitle 2">
            <a:extLst/>
          </p:cNvPr>
          <p:cNvSpPr txBox="1">
            <a:spLocks/>
          </p:cNvSpPr>
          <p:nvPr/>
        </p:nvSpPr>
        <p:spPr>
          <a:xfrm>
            <a:off x="1235075" y="1028700"/>
            <a:ext cx="6172200" cy="5715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BINH KHANH SECONDARY SCHOOL</a:t>
            </a:r>
            <a:endParaRPr lang="en-SG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sz="4800" b="1" u="sng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Warm-up</a:t>
            </a:r>
            <a:r>
              <a:rPr lang="en-US" altLang="en-US" sz="4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  </a:t>
            </a:r>
            <a:r>
              <a:rPr lang="en-US" alt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MATCHING</a:t>
            </a:r>
          </a:p>
        </p:txBody>
      </p:sp>
      <p:graphicFrame>
        <p:nvGraphicFramePr>
          <p:cNvPr id="18449" name="Group 1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59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Opening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Date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Closing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 Heading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 Writer’s address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 Body of letter</a:t>
                      </a: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a. Ngày tháng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b. Thân bài của lá thư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c. Tiêu đề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d. Địa chỉ của tác giả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e. Phần kết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f. Phần mở đầu</a:t>
                      </a: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2286000" y="2438400"/>
            <a:ext cx="2362200" cy="2362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1828800" y="2438400"/>
            <a:ext cx="28956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3200400" y="2971800"/>
            <a:ext cx="1524000" cy="1981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209800" y="3429000"/>
            <a:ext cx="2590800" cy="990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V="1">
            <a:off x="3581400" y="3962400"/>
            <a:ext cx="11430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V="1">
            <a:off x="2362200" y="3429000"/>
            <a:ext cx="22860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28600" y="1905000"/>
            <a:ext cx="8610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000" b="1">
              <a:solidFill>
                <a:srgbClr val="C1360B"/>
              </a:solidFill>
              <a:latin typeface=".VnTim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itchFamily="34" charset="0"/>
              </a:rPr>
              <a:t>Unit 8</a:t>
            </a:r>
            <a:r>
              <a:rPr lang="en-US" altLang="en-US" sz="4000">
                <a:solidFill>
                  <a:srgbClr val="0000FF"/>
                </a:solidFill>
                <a:latin typeface=".VnTime" pitchFamily="34" charset="0"/>
              </a:rPr>
              <a:t>:  </a:t>
            </a:r>
            <a:r>
              <a:rPr lang="en-US" altLang="en-US" sz="4000" b="1">
                <a:solidFill>
                  <a:srgbClr val="0000FF"/>
                </a:solidFill>
                <a:latin typeface=".VnBahamasBH" pitchFamily="34" charset="0"/>
              </a:rPr>
              <a:t>Country life and city life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600200" y="3505200"/>
            <a:ext cx="6172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.VnTime" pitchFamily="34" charset="0"/>
              </a:rPr>
              <a:t> Period 48:</a:t>
            </a:r>
            <a:r>
              <a:rPr lang="en-US" altLang="en-US" sz="2800" b="1">
                <a:latin typeface=".VnTime" pitchFamily="34" charset="0"/>
              </a:rPr>
              <a:t>    </a:t>
            </a:r>
            <a:r>
              <a:rPr lang="en-US" altLang="en-US" sz="4400" b="1">
                <a:solidFill>
                  <a:srgbClr val="FF0000"/>
                </a:solidFill>
                <a:latin typeface="Lucida Console" panose="020B0609040504020204" pitchFamily="49" charset="0"/>
              </a:rPr>
              <a:t>Write</a:t>
            </a:r>
          </a:p>
        </p:txBody>
      </p:sp>
      <p:pic>
        <p:nvPicPr>
          <p:cNvPr id="5124" name="Picture 12" descr="Rose-03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343400"/>
            <a:ext cx="2286000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3" descr="Rose-03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343400"/>
            <a:ext cx="2286000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4" descr="Rose-03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286000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5" descr="Rose-03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2400"/>
            <a:ext cx="2286000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6" descr="806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2209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1524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3300"/>
                </a:solidFill>
                <a:latin typeface=".VnTime" pitchFamily="34" charset="0"/>
              </a:rPr>
              <a:t>Put the outline for an informal letter in the correct order.</a:t>
            </a:r>
            <a:r>
              <a:rPr lang="en-US" altLang="en-US" b="1" smtClean="0">
                <a:latin typeface=".VnTime" pitchFamily="34" charset="0"/>
              </a:rPr>
              <a:t>                 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chemeClr val="accent2"/>
                </a:solidFill>
                <a:latin typeface=".VnTime" pitchFamily="34" charset="0"/>
              </a:rPr>
              <a:t>1, Opening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chemeClr val="accent2"/>
                </a:solidFill>
                <a:latin typeface=".VnTime" pitchFamily="34" charset="0"/>
              </a:rPr>
              <a:t>2, Date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chemeClr val="accent2"/>
                </a:solidFill>
                <a:latin typeface=".VnTime" pitchFamily="34" charset="0"/>
              </a:rPr>
              <a:t>3, Closing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chemeClr val="accent2"/>
                </a:solidFill>
                <a:latin typeface=".VnTime" pitchFamily="34" charset="0"/>
              </a:rPr>
              <a:t>4, Heading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chemeClr val="accent2"/>
                </a:solidFill>
                <a:latin typeface=".VnTime" pitchFamily="34" charset="0"/>
              </a:rPr>
              <a:t>5, Writer’s name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chemeClr val="accent2"/>
                </a:solidFill>
                <a:latin typeface=".VnTime" pitchFamily="34" charset="0"/>
              </a:rPr>
              <a:t>6, Body of the letter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1143000"/>
            <a:ext cx="4038600" cy="3429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rgbClr val="0000FF"/>
                </a:solidFill>
                <a:latin typeface=".VnTime" pitchFamily="34" charset="0"/>
              </a:rPr>
              <a:t>4, Heading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rgbClr val="0000FF"/>
                </a:solidFill>
                <a:latin typeface=".VnTime" pitchFamily="34" charset="0"/>
              </a:rPr>
              <a:t>5, Writer’s name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rgbClr val="0000FF"/>
                </a:solidFill>
                <a:latin typeface=".VnTime" pitchFamily="34" charset="0"/>
              </a:rPr>
              <a:t>2, Date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rgbClr val="0000FF"/>
                </a:solidFill>
                <a:latin typeface=".VnTime" pitchFamily="34" charset="0"/>
              </a:rPr>
              <a:t>		Dear,…..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rgbClr val="0000FF"/>
                </a:solidFill>
                <a:latin typeface=".VnTime" pitchFamily="34" charset="0"/>
              </a:rPr>
              <a:t>1, Opening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rgbClr val="0000FF"/>
                </a:solidFill>
                <a:latin typeface=".VnTime" pitchFamily="34" charset="0"/>
              </a:rPr>
              <a:t>6, Body of the letter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rgbClr val="0000FF"/>
                </a:solidFill>
                <a:latin typeface=".VnTime" pitchFamily="34" charset="0"/>
              </a:rPr>
              <a:t>3, Closing</a:t>
            </a:r>
          </a:p>
          <a:p>
            <a:pPr eaLnBrk="1" hangingPunct="1">
              <a:buFontTx/>
              <a:buNone/>
            </a:pPr>
            <a:endParaRPr lang="en-US" altLang="en-US" b="1" i="1" smtClean="0">
              <a:solidFill>
                <a:srgbClr val="0000FF"/>
              </a:solidFill>
              <a:latin typeface=".VnTime" pitchFamily="34" charset="0"/>
            </a:endParaRPr>
          </a:p>
          <a:p>
            <a:pPr eaLnBrk="1" hangingPunct="1">
              <a:buFontTx/>
              <a:buNone/>
            </a:pPr>
            <a:endParaRPr lang="en-US" altLang="en-US" b="1" i="1" smtClean="0">
              <a:solidFill>
                <a:srgbClr val="0000FF"/>
              </a:solidFill>
              <a:latin typeface=".VnTime" pitchFamily="34" charset="0"/>
            </a:endParaRPr>
          </a:p>
        </p:txBody>
      </p:sp>
      <p:pic>
        <p:nvPicPr>
          <p:cNvPr id="11271" name="Picture 7" descr="flower2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334000"/>
            <a:ext cx="2895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Rose-03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00600"/>
            <a:ext cx="2286000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3200" b="1" u="sng" smtClean="0">
                <a:solidFill>
                  <a:srgbClr val="FF3300"/>
                </a:solidFill>
                <a:latin typeface=".VnTime" pitchFamily="34" charset="0"/>
              </a:rPr>
              <a:t>Answer the questions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36576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1, Where do you live?</a:t>
            </a:r>
            <a:endParaRPr lang="en-US" altLang="en-US" sz="2400" b="1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8600" y="1600200"/>
            <a:ext cx="5275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2, What does your house look like?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28600" y="2514600"/>
            <a:ext cx="737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3, What can you see from your bedroom window?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28600" y="3429000"/>
            <a:ext cx="6442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4,  How far is it from your house to school?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52400" y="4648200"/>
            <a:ext cx="843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5, What kind of facilities are there in your neighborhood?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69863" y="5791200"/>
            <a:ext cx="897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6, What things in your neighborhood do you like best? Why?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04800" y="1219200"/>
            <a:ext cx="7294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-&gt; I live in a small town/ a big city/ a small village.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2057400"/>
            <a:ext cx="9123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-&gt; My house looks very like/ small with 4/5 rooms and a nice/small garden.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2819400"/>
            <a:ext cx="9372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0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-&gt; From my window, I can see a small garden with many </a:t>
            </a:r>
          </a:p>
          <a:p>
            <a:pPr>
              <a:defRPr/>
            </a:pPr>
            <a:r>
              <a:rPr lang="en-US" altLang="en-US" sz="20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green trees and colorful flowers</a:t>
            </a:r>
          </a:p>
          <a:p>
            <a:pPr>
              <a:defRPr/>
            </a:pPr>
            <a:endParaRPr lang="en-US" altLang="en-US" sz="2000" b="1">
              <a:solidFill>
                <a:srgbClr val="C1360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3886200"/>
            <a:ext cx="85169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-&gt; My house is near school so I can walk./ My house is far</a:t>
            </a:r>
          </a:p>
          <a:p>
            <a:pPr>
              <a:defRPr/>
            </a:pPr>
            <a:r>
              <a:rPr lang="en-US" altLang="en-US" sz="24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from school so I have to ride my bike to it. 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5108575"/>
            <a:ext cx="85074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-&gt; There is a stadium/ a movie theater/ some restaurants/ </a:t>
            </a:r>
          </a:p>
          <a:p>
            <a:pPr>
              <a:defRPr/>
            </a:pPr>
            <a:r>
              <a:rPr lang="en-US" altLang="en-US" sz="24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a post office/ a library…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152400" y="6099175"/>
            <a:ext cx="445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en-US" sz="2400" b="1">
                <a:solidFill>
                  <a:srgbClr val="C136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-&gt; I like… best because it’s….</a:t>
            </a:r>
          </a:p>
        </p:txBody>
      </p:sp>
      <p:pic>
        <p:nvPicPr>
          <p:cNvPr id="7183" name="Picture 15" descr="971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  <p:bldP spid="21508" grpId="0"/>
      <p:bldP spid="21509" grpId="0"/>
      <p:bldP spid="21510" grpId="0"/>
      <p:bldP spid="21511" grpId="0"/>
      <p:bldP spid="21512" grpId="0"/>
      <p:bldP spid="21513" grpId="0"/>
      <p:bldP spid="21514" grpId="0"/>
      <p:bldP spid="21515" grpId="0"/>
      <p:bldP spid="21516" grpId="0"/>
      <p:bldP spid="21517" grpId="0"/>
      <p:bldP spid="215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52400"/>
            <a:ext cx="3200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Can Gio district        13</a:t>
            </a:r>
            <a:r>
              <a:rPr lang="en-US" altLang="en-US" sz="2400" b="1" baseline="30000">
                <a:solidFill>
                  <a:srgbClr val="9900CC"/>
                </a:solidFill>
                <a:latin typeface=".VnTime" pitchFamily="34" charset="0"/>
              </a:rPr>
              <a:t>th</a:t>
            </a: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 December 2021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" y="914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Dear, Mary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0" y="1295400"/>
            <a:ext cx="91440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	I live in a…, a small village. My family has a large house with four rooms and a small garden. I like my house and my bedroom, too. From my bedroom window I can see a big field with green trees, a lot of beautiful flowers. I don’t live far from my school so I can walk to it with my friends.                                                                                           	In my neighborhood, there is a big pond a sea. In the afternoon, my friends and I often go swimming there. We usually take buffalos and cow wander along it. But the things we like best is to play some games such as: blind man bluff, catch, marbles….with the children in the village. Is there any interesting thing in the place where you live? Write to me.                                                                                           I like to say goodbye now. I’m looking forward to hearing from you soon.                                                                                        		Love.                                                                                                           	Rose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4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6868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.VnTime" pitchFamily="34" charset="0"/>
              </a:rPr>
              <a:t>Homework:</a:t>
            </a: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Do exercise 6 in workbook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Rewrite a letter to your friends.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CC"/>
                </a:solidFill>
                <a:latin typeface=".VnTime" pitchFamily="34" charset="0"/>
              </a:rPr>
              <a:t>Prepare Unit 8: Lesson 5: Language focus</a:t>
            </a:r>
          </a:p>
        </p:txBody>
      </p:sp>
      <p:pic>
        <p:nvPicPr>
          <p:cNvPr id="9219" name="Picture 6" descr="983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86200"/>
            <a:ext cx="49911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7" descr="98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85800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-152400"/>
            <a:ext cx="88392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4000">
                <a:solidFill>
                  <a:srgbClr val="660033"/>
                </a:solidFill>
                <a:latin typeface="Arial Black" panose="020B0A04020102020204" pitchFamily="34" charset="0"/>
              </a:rPr>
              <a:t>Thank you for your  attendance</a:t>
            </a:r>
            <a:r>
              <a:rPr lang="en-US" altLang="en-US" sz="400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371600" y="2667000"/>
            <a:ext cx="6858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3600">
              <a:latin typeface=".VnTimeH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6000">
                <a:solidFill>
                  <a:srgbClr val="CC0000"/>
                </a:solidFill>
                <a:latin typeface=".VnAristote" pitchFamily="34" charset="0"/>
              </a:rPr>
              <a:t>Best wishes for you</a:t>
            </a:r>
          </a:p>
        </p:txBody>
      </p:sp>
      <p:pic>
        <p:nvPicPr>
          <p:cNvPr id="1030" name="Picture 7" descr="maro158decoringxc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19875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032" name="Label1" r:id="rId2" imgW="76320" imgH="76320"/>
        </mc:Choice>
        <mc:Fallback>
          <p:control name="Label1" r:id="rId2" imgW="76320" imgH="76320">
            <p:pic>
              <p:nvPicPr>
                <p:cNvPr id="1026" name="Label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7086600" y="4191000"/>
                  <a:ext cx="76200" cy="762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337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Times New Roman</vt:lpstr>
      <vt:lpstr>.VnTime</vt:lpstr>
      <vt:lpstr>.VnBahamasBH</vt:lpstr>
      <vt:lpstr>Lucida Console</vt:lpstr>
      <vt:lpstr>Arial Black</vt:lpstr>
      <vt:lpstr>.VnTimeH</vt:lpstr>
      <vt:lpstr>.VnAristote</vt:lpstr>
      <vt:lpstr>Default Design</vt:lpstr>
      <vt:lpstr>PowerPoint Presentation</vt:lpstr>
      <vt:lpstr>Warm-up:    MATCHING</vt:lpstr>
      <vt:lpstr>PowerPoint Presentation</vt:lpstr>
      <vt:lpstr>PowerPoint Presentation</vt:lpstr>
      <vt:lpstr>Answer the questions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55</cp:revision>
  <dcterms:created xsi:type="dcterms:W3CDTF">2007-12-10T03:25:24Z</dcterms:created>
  <dcterms:modified xsi:type="dcterms:W3CDTF">2022-08-02T04:10:15Z</dcterms:modified>
</cp:coreProperties>
</file>