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0" r:id="rId2"/>
    <p:sldId id="281" r:id="rId3"/>
    <p:sldId id="256" r:id="rId4"/>
    <p:sldId id="257" r:id="rId5"/>
    <p:sldId id="259" r:id="rId6"/>
    <p:sldId id="260" r:id="rId7"/>
    <p:sldId id="262" r:id="rId8"/>
    <p:sldId id="278" r:id="rId9"/>
    <p:sldId id="263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00"/>
    <a:srgbClr val="FF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8A8305D-EAE3-4405-B82D-F570E4BD51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13C9E99-D3D4-4448-99ED-3037670E878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42E65422-6F8E-4F38-A901-7364F8FBA4B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CA5F64A5-E5CA-48D8-BF71-45B99025A1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1BB0E407-E0E8-4E26-9F8C-2792DC72505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95D5291E-800E-491C-95AE-957A7FB25E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AEC1EE-6EF3-48BB-9735-327B5C637E4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C3315920-D98C-4F2D-8E56-8CA0FD4CB0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537B46-1B05-4365-9609-C1FEDECFD197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C0BDB08D-581F-4AA5-A359-D9BEE8F2906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BF837A27-E268-4B78-BC7E-E8DBE16D6B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627BE54A-1A54-4076-8497-EA7555BCF3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B10D42-1568-47EF-BCFD-D78357B984C0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8F75DAE8-172C-42EB-8109-3406F15064C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AFD4E7B-BE82-4F10-8518-494488E6D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CC2116D0-883D-4E3F-9F27-0E3BE2BA31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9FCC66-40BB-41D2-AABF-2ABCE1020BFA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C875ABBD-DF84-49F7-A327-3B83351052E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DF785F4-2A89-4FA7-898D-BEA43A46B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5D906BCD-666A-4DF2-8225-EA6848D74C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629DA6-14B5-4FB9-908E-B3FAA47FB4CD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4CAECFB3-4677-4CF6-B8E4-6E98F87BA11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195BEE1-AF4A-4B9F-B1A2-BBEB1AC067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C63CAFED-9ACA-4F99-9755-5DBA5CCCB5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2BFC26-19F9-4E87-9458-0CEEE92CEBC9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21942AEC-C2D7-4C2F-9731-A9C2577F097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1D4B992-E947-4C20-89EB-1E31F6C3B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67CFCCBE-975D-48A1-8C98-763CAA7DDE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7F55EE-EF32-413B-BA11-4F397672363C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1B07B687-89B4-417E-BFEE-D4A2CAA9254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24BB364-9E53-4162-A6DB-7762309536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CE74C602-2D36-4158-BAC2-9F182F17B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77A25B-6992-479B-A159-F2D40CEBDA0C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961FBE6E-72CF-4908-B4E0-F5E5C6A19CB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A386F6E4-7E44-44A5-BD6C-E2BF12EC2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02197DDE-D5B3-49F5-AC44-8C5F33F680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0E1F6C-0582-4340-B7EF-5EA7A4CA7A69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690A802-1D57-4DDE-8A3B-2BE7F266593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2D27B6D0-9EFC-4439-96E5-69BF4F855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6AFF5584-DD85-4D13-B11B-CAA72C563B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4D4BD0-1192-421A-892A-6CAB95CCF12B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D06A242E-CF75-44C7-91B8-056110A1D9F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CB1CE035-8367-4A6F-8BF2-688C66AE56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84A39973-2711-48B3-8FD3-1F8DC73468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AE0C56-3F78-4B74-96C0-D30CABC22DF3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0D980D15-CBC8-4210-8749-0389F4794B0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C0BB4816-DA8E-422D-8921-003871AE8D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5667C3-E8E4-47D3-B177-16F18272F4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48352D-4F32-497F-90B6-56730B1F24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2B3268-D7E0-4010-AE6B-B3D6BEE718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7F02C-AC73-47DE-B428-15E9F7CBD0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59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6E3916-4531-4C11-87DB-7B3070EE85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34B7D8-86EA-4090-B9A2-8DEDAF983A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6BFE82-B74E-4E52-9345-6C02228B1D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2313F-8DE6-4809-B6F0-66407570D6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01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2165E1-F10A-4A36-B9B4-8CB615AF22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2C4934-AE19-4D64-B9A9-4D2B14E4A9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44D7C6-D104-43B4-B615-AA98494173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BA5D8-A6C6-4F6A-9826-6D176E53E3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824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E7AC05C-DC95-4BF4-9446-64B1BF15A7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17B632A-0E46-447F-BE68-802CA0EA5C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2CF025-FE4C-465E-9A3A-F0E3FC7EC2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4A775-C79B-4C07-8E8F-C4C5D83601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59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D1608F-EBA6-49FE-B675-03F8C48E87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12417C-4C31-4060-815A-705831E839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9EC989-41BC-432F-BAA0-98208D9A04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1964C-E6B9-49C0-B12F-F0F896259A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04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A41D15-FDB9-456D-9C39-23DE43430B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0F8888-A3D2-4A9B-8888-A0947CEA24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05CB7B-A5FA-4215-A109-6BBB7D0E4F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20C2D5-96C6-459D-8750-19BFE473C2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7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FC3D46-34ED-45DF-8A06-8236EBC1FD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7C2678-8A16-4B51-A5A7-BD113CFAD4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0301E0-4AE5-4D40-ACF2-BE5B4D630A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C8AFBB-B7E8-4B9E-A2DC-A1DD78C5AB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209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F4918C3-1F18-404C-A376-9BDC6F6DC8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61ED5B-680A-4C5E-96AF-D4E9D800E5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4708B6-DAE1-46BB-AFA8-7995CA438D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65A1EB-491F-416C-9AB4-D9E1F296E6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90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1162AB6-9CC4-4B9B-B07B-B8D60BDD75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03CA47-610B-4A9C-A8D5-38DEECFA9A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4B6F17-0B06-484B-BDBB-289138FF27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7B4427-2CCD-4B94-9D1F-C023E4A3C4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82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B5B5ED-0222-4814-867C-5A5F8E4929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0727C1F-9B6B-4027-9AAD-02EBBA1EDF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305F4-BF46-4853-848B-F813BA4711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107B7-A002-49E3-8D5E-5B94C3783E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24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7BEA18-D15F-4745-B44A-58F17CAF70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84CB6-E9C0-4D90-BE3A-3FB435929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777038-D58F-45BD-A282-FB948468E4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04C3D4-3D23-4543-956D-68CC0B44E1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24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029A46-0A18-4B7F-A216-BA01DBEB9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3B9D09-54E4-4ABE-B14A-19F0B49F09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19D757-7BE1-4B0B-B118-6B684A6834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704C6-A4A2-48B9-81D0-ECE0A4E619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92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73FB192-8404-4C19-B324-A8042D7DB0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1099F9E-45D8-4BBF-81B3-22E8354EBD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8D1D563-691E-4D57-85E3-BCC4422844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6290BD1-5257-4CBB-A470-B0711711E2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83E7332-8BBF-4AC3-962A-C65610F3B4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A4D199-3C18-4510-AF9D-98A2C12182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2.xml"/><Relationship Id="rId7" Type="http://schemas.openxmlformats.org/officeDocument/2006/relationships/slide" Target="slide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10" Type="http://schemas.openxmlformats.org/officeDocument/2006/relationships/slide" Target="slide19.xml"/><Relationship Id="rId4" Type="http://schemas.openxmlformats.org/officeDocument/2006/relationships/slide" Target="slide13.xml"/><Relationship Id="rId9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slide" Target="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>
            <a:extLst>
              <a:ext uri="{FF2B5EF4-FFF2-40B4-BE49-F238E27FC236}">
                <a16:creationId xmlns:a16="http://schemas.microsoft.com/office/drawing/2014/main" id="{469F9D8C-7A31-4C0A-84A8-881A8ACA6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2" descr="blumen-pflanzen148">
            <a:extLst>
              <a:ext uri="{FF2B5EF4-FFF2-40B4-BE49-F238E27FC236}">
                <a16:creationId xmlns:a16="http://schemas.microsoft.com/office/drawing/2014/main" id="{C504799D-E97F-4FC7-BB07-472D5EF627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3" descr="blumen-pflanzen148">
            <a:extLst>
              <a:ext uri="{FF2B5EF4-FFF2-40B4-BE49-F238E27FC236}">
                <a16:creationId xmlns:a16="http://schemas.microsoft.com/office/drawing/2014/main" id="{35A162D0-1A4F-4F9B-92AA-BAA3949024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2" descr="thanks">
            <a:extLst>
              <a:ext uri="{FF2B5EF4-FFF2-40B4-BE49-F238E27FC236}">
                <a16:creationId xmlns:a16="http://schemas.microsoft.com/office/drawing/2014/main" id="{F7D5898D-F335-4E60-B5F4-6C133C64E5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>
            <a:extLst>
              <a:ext uri="{FF2B5EF4-FFF2-40B4-BE49-F238E27FC236}">
                <a16:creationId xmlns:a16="http://schemas.microsoft.com/office/drawing/2014/main" id="{58590210-A33C-49FC-997A-3832045B2C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0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ENGLISH 8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4E71028-58E4-4D44-B9F3-52200F54A735}"/>
              </a:ext>
            </a:extLst>
          </p:cNvPr>
          <p:cNvSpPr txBox="1">
            <a:spLocks/>
          </p:cNvSpPr>
          <p:nvPr/>
        </p:nvSpPr>
        <p:spPr>
          <a:xfrm>
            <a:off x="1235074" y="1028700"/>
            <a:ext cx="6994525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75010BE5-3D4F-4188-9FBF-05FF91CDE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429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Ex5. Look at the pictures and complete the sentences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02A17E07-FCC5-4D27-9EDB-A68E20164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3528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a. The magazine is ………….. …….  the newspaper.</a:t>
            </a:r>
          </a:p>
        </p:txBody>
      </p:sp>
      <p:pic>
        <p:nvPicPr>
          <p:cNvPr id="7176" name="Picture 8" descr="a">
            <a:extLst>
              <a:ext uri="{FF2B5EF4-FFF2-40B4-BE49-F238E27FC236}">
                <a16:creationId xmlns:a16="http://schemas.microsoft.com/office/drawing/2014/main" id="{8E4FCD57-C4D8-4258-8853-5DB2CB08C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5882" r="6061" b="11765"/>
          <a:stretch>
            <a:fillRect/>
          </a:stretch>
        </p:blipFill>
        <p:spPr bwMode="auto">
          <a:xfrm>
            <a:off x="3352800" y="2209800"/>
            <a:ext cx="2209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b">
            <a:extLst>
              <a:ext uri="{FF2B5EF4-FFF2-40B4-BE49-F238E27FC236}">
                <a16:creationId xmlns:a16="http://schemas.microsoft.com/office/drawing/2014/main" id="{6F437A53-38BD-485C-B8AC-3AA66B023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9" r="9091" b="10001"/>
          <a:stretch>
            <a:fillRect/>
          </a:stretch>
        </p:blipFill>
        <p:spPr bwMode="auto">
          <a:xfrm>
            <a:off x="3048000" y="41148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10">
            <a:extLst>
              <a:ext uri="{FF2B5EF4-FFF2-40B4-BE49-F238E27FC236}">
                <a16:creationId xmlns:a16="http://schemas.microsoft.com/office/drawing/2014/main" id="{7D174E38-8A4B-4639-BCE2-3C15F5E3E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276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3399"/>
                </a:solidFill>
              </a:rPr>
              <a:t>not as large as</a:t>
            </a: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DEDCA40A-2518-4B6B-95BE-9E259B73F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340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b. Lipton tea is ………………… Dilmah tea.</a:t>
            </a:r>
          </a:p>
        </p:txBody>
      </p:sp>
      <p:sp>
        <p:nvSpPr>
          <p:cNvPr id="7180" name="Text Box 12">
            <a:extLst>
              <a:ext uri="{FF2B5EF4-FFF2-40B4-BE49-F238E27FC236}">
                <a16:creationId xmlns:a16="http://schemas.microsoft.com/office/drawing/2014/main" id="{11E5CED8-61E9-4847-8C75-67CE5FCF5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2578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3399"/>
                </a:solidFill>
              </a:rPr>
              <a:t>different from</a:t>
            </a:r>
          </a:p>
        </p:txBody>
      </p:sp>
      <p:sp>
        <p:nvSpPr>
          <p:cNvPr id="11273" name="Rectangle 15">
            <a:extLst>
              <a:ext uri="{FF2B5EF4-FFF2-40B4-BE49-F238E27FC236}">
                <a16:creationId xmlns:a16="http://schemas.microsoft.com/office/drawing/2014/main" id="{1AD9184D-782E-4CDF-AE99-6C0593065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914400"/>
            <a:ext cx="7924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different    expensive    cheap    modern   long   same   large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8" grpId="0"/>
      <p:bldP spid="7179" grpId="0"/>
      <p:bldP spid="71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>
            <a:extLst>
              <a:ext uri="{FF2B5EF4-FFF2-40B4-BE49-F238E27FC236}">
                <a16:creationId xmlns:a16="http://schemas.microsoft.com/office/drawing/2014/main" id="{2D4D0A14-DE0E-4516-85DB-1FA644BF9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838200"/>
            <a:ext cx="62484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3399"/>
                </a:solidFill>
                <a:latin typeface="Times New Roman" panose="02020603050405020304" pitchFamily="18" charset="0"/>
              </a:rPr>
              <a:t>LUCKY NUMBERS</a:t>
            </a:r>
          </a:p>
        </p:txBody>
      </p:sp>
      <p:sp>
        <p:nvSpPr>
          <p:cNvPr id="14345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F51A2628-6E3B-474B-8B25-8223C1020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0"/>
            <a:ext cx="1752600" cy="1143000"/>
          </a:xfrm>
          <a:prstGeom prst="rect">
            <a:avLst/>
          </a:prstGeom>
          <a:gradFill rotWithShape="1">
            <a:gsLst>
              <a:gs pos="0">
                <a:srgbClr val="95BABA"/>
              </a:gs>
              <a:gs pos="50000">
                <a:srgbClr val="CCFFFF"/>
              </a:gs>
              <a:gs pos="100000">
                <a:srgbClr val="95BAB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1</a:t>
            </a:r>
          </a:p>
        </p:txBody>
      </p:sp>
      <p:sp>
        <p:nvSpPr>
          <p:cNvPr id="14346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id="{64D20EE4-51AB-47D4-A750-67FD466E4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286000"/>
            <a:ext cx="1752600" cy="1143000"/>
          </a:xfrm>
          <a:prstGeom prst="rect">
            <a:avLst/>
          </a:prstGeom>
          <a:gradFill rotWithShape="1">
            <a:gsLst>
              <a:gs pos="0">
                <a:srgbClr val="95BABA"/>
              </a:gs>
              <a:gs pos="50000">
                <a:srgbClr val="CCFFFF"/>
              </a:gs>
              <a:gs pos="100000">
                <a:srgbClr val="95BAB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2</a:t>
            </a:r>
          </a:p>
        </p:txBody>
      </p:sp>
      <p:sp>
        <p:nvSpPr>
          <p:cNvPr id="14347" name="Rectangle 11">
            <a:hlinkClick r:id="rId5" action="ppaction://hlinksldjump"/>
            <a:extLst>
              <a:ext uri="{FF2B5EF4-FFF2-40B4-BE49-F238E27FC236}">
                <a16:creationId xmlns:a16="http://schemas.microsoft.com/office/drawing/2014/main" id="{E7A5968C-CE6E-4115-BC8B-564D8097D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86000"/>
            <a:ext cx="1752600" cy="1143000"/>
          </a:xfrm>
          <a:prstGeom prst="rect">
            <a:avLst/>
          </a:prstGeom>
          <a:gradFill rotWithShape="1">
            <a:gsLst>
              <a:gs pos="0">
                <a:srgbClr val="95BABA"/>
              </a:gs>
              <a:gs pos="50000">
                <a:srgbClr val="CCFFFF"/>
              </a:gs>
              <a:gs pos="100000">
                <a:srgbClr val="95BAB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3</a:t>
            </a:r>
          </a:p>
        </p:txBody>
      </p:sp>
      <p:sp>
        <p:nvSpPr>
          <p:cNvPr id="14348" name="Rectangle 12">
            <a:hlinkClick r:id="rId6" action="ppaction://hlinksldjump"/>
            <a:extLst>
              <a:ext uri="{FF2B5EF4-FFF2-40B4-BE49-F238E27FC236}">
                <a16:creationId xmlns:a16="http://schemas.microsoft.com/office/drawing/2014/main" id="{6B6A56A3-6507-460B-B942-6FFAFB30F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286000"/>
            <a:ext cx="1752600" cy="1143000"/>
          </a:xfrm>
          <a:prstGeom prst="rect">
            <a:avLst/>
          </a:prstGeom>
          <a:gradFill rotWithShape="1">
            <a:gsLst>
              <a:gs pos="0">
                <a:srgbClr val="95BABA"/>
              </a:gs>
              <a:gs pos="50000">
                <a:srgbClr val="CCFFFF"/>
              </a:gs>
              <a:gs pos="100000">
                <a:srgbClr val="95BAB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4</a:t>
            </a:r>
          </a:p>
        </p:txBody>
      </p:sp>
      <p:sp>
        <p:nvSpPr>
          <p:cNvPr id="14349" name="Rectangle 13">
            <a:hlinkClick r:id="rId7" action="ppaction://hlinksldjump"/>
            <a:extLst>
              <a:ext uri="{FF2B5EF4-FFF2-40B4-BE49-F238E27FC236}">
                <a16:creationId xmlns:a16="http://schemas.microsoft.com/office/drawing/2014/main" id="{62D3E950-547E-4F20-ABF7-185B6C220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657600"/>
            <a:ext cx="1752600" cy="1143000"/>
          </a:xfrm>
          <a:prstGeom prst="rect">
            <a:avLst/>
          </a:prstGeom>
          <a:gradFill rotWithShape="1">
            <a:gsLst>
              <a:gs pos="0">
                <a:srgbClr val="95BABA"/>
              </a:gs>
              <a:gs pos="50000">
                <a:srgbClr val="CCFFFF"/>
              </a:gs>
              <a:gs pos="100000">
                <a:srgbClr val="95BAB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7</a:t>
            </a:r>
          </a:p>
        </p:txBody>
      </p:sp>
      <p:sp>
        <p:nvSpPr>
          <p:cNvPr id="14350" name="Rectangle 14">
            <a:hlinkClick r:id="rId8" action="ppaction://hlinksldjump"/>
            <a:extLst>
              <a:ext uri="{FF2B5EF4-FFF2-40B4-BE49-F238E27FC236}">
                <a16:creationId xmlns:a16="http://schemas.microsoft.com/office/drawing/2014/main" id="{3256FE52-85AD-4FB9-876B-55035DC08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657600"/>
            <a:ext cx="1752600" cy="1143000"/>
          </a:xfrm>
          <a:prstGeom prst="rect">
            <a:avLst/>
          </a:prstGeom>
          <a:gradFill rotWithShape="1">
            <a:gsLst>
              <a:gs pos="0">
                <a:srgbClr val="95BABA"/>
              </a:gs>
              <a:gs pos="50000">
                <a:srgbClr val="CCFFFF"/>
              </a:gs>
              <a:gs pos="100000">
                <a:srgbClr val="95BAB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6</a:t>
            </a:r>
          </a:p>
        </p:txBody>
      </p:sp>
      <p:sp>
        <p:nvSpPr>
          <p:cNvPr id="14351" name="Rectangle 15">
            <a:hlinkClick r:id="rId9" action="ppaction://hlinksldjump"/>
            <a:extLst>
              <a:ext uri="{FF2B5EF4-FFF2-40B4-BE49-F238E27FC236}">
                <a16:creationId xmlns:a16="http://schemas.microsoft.com/office/drawing/2014/main" id="{51E24CE1-A6F8-4AE1-B5CF-EDCA63DD0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657600"/>
            <a:ext cx="1752600" cy="1143000"/>
          </a:xfrm>
          <a:prstGeom prst="rect">
            <a:avLst/>
          </a:prstGeom>
          <a:gradFill rotWithShape="1">
            <a:gsLst>
              <a:gs pos="0">
                <a:srgbClr val="95BABA"/>
              </a:gs>
              <a:gs pos="50000">
                <a:srgbClr val="CCFFFF"/>
              </a:gs>
              <a:gs pos="100000">
                <a:srgbClr val="95BAB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5</a:t>
            </a:r>
          </a:p>
        </p:txBody>
      </p:sp>
      <p:sp>
        <p:nvSpPr>
          <p:cNvPr id="14352" name="Rectangle 16">
            <a:hlinkClick r:id="rId10" action="ppaction://hlinksldjump"/>
            <a:extLst>
              <a:ext uri="{FF2B5EF4-FFF2-40B4-BE49-F238E27FC236}">
                <a16:creationId xmlns:a16="http://schemas.microsoft.com/office/drawing/2014/main" id="{C0AC7FCB-1EF8-4F82-8F65-7525F5250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657600"/>
            <a:ext cx="1752600" cy="1143000"/>
          </a:xfrm>
          <a:prstGeom prst="rect">
            <a:avLst/>
          </a:prstGeom>
          <a:gradFill rotWithShape="1">
            <a:gsLst>
              <a:gs pos="0">
                <a:srgbClr val="95BABA"/>
              </a:gs>
              <a:gs pos="50000">
                <a:srgbClr val="CCFFFF"/>
              </a:gs>
              <a:gs pos="100000">
                <a:srgbClr val="95BAB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8</a:t>
            </a:r>
          </a:p>
        </p:txBody>
      </p:sp>
      <p:sp>
        <p:nvSpPr>
          <p:cNvPr id="12299" name="AutoShape 1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0C99EDF1-41D6-4555-869D-8E9B386F2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324600"/>
            <a:ext cx="4572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2"/>
                  </p:tgtEl>
                </p:cond>
              </p:nextCondLst>
            </p:seq>
          </p:childTnLst>
        </p:cTn>
      </p:par>
    </p:tnLst>
    <p:bldLst>
      <p:bldP spid="14345" grpId="0" animBg="1"/>
      <p:bldP spid="14346" grpId="0" animBg="1"/>
      <p:bldP spid="14347" grpId="0" animBg="1"/>
      <p:bldP spid="14348" grpId="0" animBg="1"/>
      <p:bldP spid="14349" grpId="0" animBg="1"/>
      <p:bldP spid="14350" grpId="0" animBg="1"/>
      <p:bldP spid="14351" grpId="0" animBg="1"/>
      <p:bldP spid="143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12C72244-1783-4995-B63F-99828784B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102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c. the red dictionary is ……………………the blue dictionary.</a:t>
            </a:r>
          </a:p>
        </p:txBody>
      </p:sp>
      <p:sp>
        <p:nvSpPr>
          <p:cNvPr id="13315" name="Text Box 5">
            <a:extLst>
              <a:ext uri="{FF2B5EF4-FFF2-40B4-BE49-F238E27FC236}">
                <a16:creationId xmlns:a16="http://schemas.microsoft.com/office/drawing/2014/main" id="{59BE7B85-B250-4E16-847E-F7DD56BC0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8768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EC70BB83-7773-4573-823B-20296178E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086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3399"/>
                </a:solidFill>
              </a:rPr>
              <a:t>not as cheap as</a:t>
            </a:r>
          </a:p>
        </p:txBody>
      </p:sp>
      <p:sp>
        <p:nvSpPr>
          <p:cNvPr id="13317" name="AutoShape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0277826-19B6-4792-A7BC-B8A8337D7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172200"/>
            <a:ext cx="381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3318" name="Picture 8" descr="c">
            <a:extLst>
              <a:ext uri="{FF2B5EF4-FFF2-40B4-BE49-F238E27FC236}">
                <a16:creationId xmlns:a16="http://schemas.microsoft.com/office/drawing/2014/main" id="{B426E648-F520-4441-BC24-1AD7C5527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7692" r="8749" b="2563"/>
          <a:stretch>
            <a:fillRect/>
          </a:stretch>
        </p:blipFill>
        <p:spPr bwMode="auto">
          <a:xfrm>
            <a:off x="2362200" y="2362200"/>
            <a:ext cx="4419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9">
            <a:extLst>
              <a:ext uri="{FF2B5EF4-FFF2-40B4-BE49-F238E27FC236}">
                <a16:creationId xmlns:a16="http://schemas.microsoft.com/office/drawing/2014/main" id="{7C890C1F-1EB4-46B7-8F16-43A9AD2C0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Ex5. Look at the pictures and complete the sentences</a:t>
            </a:r>
          </a:p>
        </p:txBody>
      </p:sp>
      <p:sp>
        <p:nvSpPr>
          <p:cNvPr id="13320" name="Rectangle 10">
            <a:extLst>
              <a:ext uri="{FF2B5EF4-FFF2-40B4-BE49-F238E27FC236}">
                <a16:creationId xmlns:a16="http://schemas.microsoft.com/office/drawing/2014/main" id="{5B9DBAD8-B506-4DDE-91F1-45C41E32D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143000"/>
            <a:ext cx="7924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different    expensive    cheap    modern   long   same   large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49123100-715A-4045-98BC-C23504B4F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1816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d/ The bag on the left is …………………the bag on the right.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B2985558-05F7-4872-A67C-16386E139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181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3399"/>
                </a:solidFill>
              </a:rPr>
              <a:t>the same as</a:t>
            </a:r>
          </a:p>
        </p:txBody>
      </p:sp>
      <p:sp>
        <p:nvSpPr>
          <p:cNvPr id="14340" name="AutoShap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EBCEB40-FFA0-42F7-A2EE-8C4643170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248400"/>
            <a:ext cx="4572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341" name="Picture 7" descr="d">
            <a:extLst>
              <a:ext uri="{FF2B5EF4-FFF2-40B4-BE49-F238E27FC236}">
                <a16:creationId xmlns:a16="http://schemas.microsoft.com/office/drawing/2014/main" id="{6AEAD8BD-21EF-4D17-AB05-F352610B9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t="18114" r="14285" b="6415"/>
          <a:stretch>
            <a:fillRect/>
          </a:stretch>
        </p:blipFill>
        <p:spPr bwMode="auto">
          <a:xfrm>
            <a:off x="2590800" y="3124200"/>
            <a:ext cx="381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8">
            <a:extLst>
              <a:ext uri="{FF2B5EF4-FFF2-40B4-BE49-F238E27FC236}">
                <a16:creationId xmlns:a16="http://schemas.microsoft.com/office/drawing/2014/main" id="{14FCF291-97FD-4CCF-8FB9-7875B6416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Ex5. Look at the pictures and complete the sentences</a:t>
            </a:r>
          </a:p>
        </p:txBody>
      </p:sp>
      <p:sp>
        <p:nvSpPr>
          <p:cNvPr id="14343" name="Rectangle 9">
            <a:extLst>
              <a:ext uri="{FF2B5EF4-FFF2-40B4-BE49-F238E27FC236}">
                <a16:creationId xmlns:a16="http://schemas.microsoft.com/office/drawing/2014/main" id="{8B53217B-D8FC-4BF1-8BDF-F13E0E202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143000"/>
            <a:ext cx="7924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different    expensive    cheap    modern   long   same   large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>
            <a:extLst>
              <a:ext uri="{FF2B5EF4-FFF2-40B4-BE49-F238E27FC236}">
                <a16:creationId xmlns:a16="http://schemas.microsoft.com/office/drawing/2014/main" id="{B4C39F28-BE50-4959-8FCD-343F1845F3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1981200"/>
            <a:ext cx="4772025" cy="1806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SG" sz="3600" kern="10" spc="-360">
                <a:solidFill>
                  <a:srgbClr val="FF3399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LUCKY NUMBER !</a:t>
            </a:r>
          </a:p>
        </p:txBody>
      </p:sp>
      <p:sp>
        <p:nvSpPr>
          <p:cNvPr id="15363" name="AutoShape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E7223E2-E164-47D1-B955-A6784A4D7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172200"/>
            <a:ext cx="4572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4" name="AutoShape 4">
            <a:extLst>
              <a:ext uri="{FF2B5EF4-FFF2-40B4-BE49-F238E27FC236}">
                <a16:creationId xmlns:a16="http://schemas.microsoft.com/office/drawing/2014/main" id="{8DD5049B-8225-4450-BF30-678793762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1295400" cy="685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5365" name="Picture 5" descr="PULSTARS">
            <a:extLst>
              <a:ext uri="{FF2B5EF4-FFF2-40B4-BE49-F238E27FC236}">
                <a16:creationId xmlns:a16="http://schemas.microsoft.com/office/drawing/2014/main" id="{4C7144E7-4186-4B63-ABD4-50AA8D2FA0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43200"/>
            <a:ext cx="33528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/>
    <p:sndAc>
      <p:stSnd loop="1"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DB9726BA-0E41-4982-941F-695C9748A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292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e. The toy cat is ………………………. the toy dog.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1B984DCC-215C-42DB-8593-51F4399C1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876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3399"/>
                </a:solidFill>
              </a:rPr>
              <a:t>as expensive as</a:t>
            </a:r>
          </a:p>
        </p:txBody>
      </p:sp>
      <p:sp>
        <p:nvSpPr>
          <p:cNvPr id="16388" name="AutoShap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9D1AE5B-8F5F-4A2A-A0A4-687DD33AE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324600"/>
            <a:ext cx="5334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6389" name="Picture 7" descr="e">
            <a:extLst>
              <a:ext uri="{FF2B5EF4-FFF2-40B4-BE49-F238E27FC236}">
                <a16:creationId xmlns:a16="http://schemas.microsoft.com/office/drawing/2014/main" id="{218EED18-AACB-4344-8471-8E448DB66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0"/>
            <a:ext cx="4191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8">
            <a:extLst>
              <a:ext uri="{FF2B5EF4-FFF2-40B4-BE49-F238E27FC236}">
                <a16:creationId xmlns:a16="http://schemas.microsoft.com/office/drawing/2014/main" id="{13F50478-5698-4E76-B86D-8D6AA56A4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Ex5. Look at the pictures and complete the sentences</a:t>
            </a:r>
          </a:p>
        </p:txBody>
      </p:sp>
      <p:sp>
        <p:nvSpPr>
          <p:cNvPr id="16391" name="Rectangle 9">
            <a:extLst>
              <a:ext uri="{FF2B5EF4-FFF2-40B4-BE49-F238E27FC236}">
                <a16:creationId xmlns:a16="http://schemas.microsoft.com/office/drawing/2014/main" id="{AAE91418-D919-4A32-9875-E39556AAD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143000"/>
            <a:ext cx="7924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different    expensive    cheap    modern   long   same   large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id="{2AA890EC-7F4D-4B27-B601-23274CA00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f. Hoa’s  backpack is …………………… Lan’s backpack.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F03CA6E1-26F1-4FB3-9CEC-A99CA8CF3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257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3399"/>
                </a:solidFill>
              </a:rPr>
              <a:t>different from</a:t>
            </a:r>
          </a:p>
        </p:txBody>
      </p:sp>
      <p:sp>
        <p:nvSpPr>
          <p:cNvPr id="17412" name="AutoShap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1A7D063-DC8F-416B-8050-780BFE69B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096000"/>
            <a:ext cx="5334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13" name="Picture 7" descr="f">
            <a:extLst>
              <a:ext uri="{FF2B5EF4-FFF2-40B4-BE49-F238E27FC236}">
                <a16:creationId xmlns:a16="http://schemas.microsoft.com/office/drawing/2014/main" id="{FAC43999-E67D-4F5F-8103-E0D034C3B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6" r="10001" b="13513"/>
          <a:stretch>
            <a:fillRect/>
          </a:stretch>
        </p:blipFill>
        <p:spPr bwMode="auto">
          <a:xfrm>
            <a:off x="2667000" y="3048000"/>
            <a:ext cx="4114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8">
            <a:extLst>
              <a:ext uri="{FF2B5EF4-FFF2-40B4-BE49-F238E27FC236}">
                <a16:creationId xmlns:a16="http://schemas.microsoft.com/office/drawing/2014/main" id="{04B514C7-D0ED-46FA-BE2F-B156B15D0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Ex5. Look at the pictures and complete the sentences</a:t>
            </a:r>
          </a:p>
        </p:txBody>
      </p:sp>
      <p:sp>
        <p:nvSpPr>
          <p:cNvPr id="17415" name="Rectangle 9">
            <a:extLst>
              <a:ext uri="{FF2B5EF4-FFF2-40B4-BE49-F238E27FC236}">
                <a16:creationId xmlns:a16="http://schemas.microsoft.com/office/drawing/2014/main" id="{5F1E3E56-9850-422F-943B-0021F6CFA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143000"/>
            <a:ext cx="7924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different    expensive    cheap    modern   long   same   large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E26B980-B5E7-47A1-8AD6-CC91B97B6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172200"/>
            <a:ext cx="4572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5" name="Text Box 5">
            <a:extLst>
              <a:ext uri="{FF2B5EF4-FFF2-40B4-BE49-F238E27FC236}">
                <a16:creationId xmlns:a16="http://schemas.microsoft.com/office/drawing/2014/main" id="{70D2BFAF-C337-4D4D-8AF9-F2F432FE6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5626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g. The snake is ………………… the rope.</a:t>
            </a: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4F3CEA54-92B1-41DA-AE53-A4AA2495F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0" y="54737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3399"/>
                </a:solidFill>
              </a:rPr>
              <a:t>as long as</a:t>
            </a:r>
          </a:p>
        </p:txBody>
      </p:sp>
      <p:pic>
        <p:nvPicPr>
          <p:cNvPr id="18437" name="Picture 7" descr="g">
            <a:extLst>
              <a:ext uri="{FF2B5EF4-FFF2-40B4-BE49-F238E27FC236}">
                <a16:creationId xmlns:a16="http://schemas.microsoft.com/office/drawing/2014/main" id="{8C714C73-62AE-4639-928A-1972C9ADE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10872"/>
          <a:stretch>
            <a:fillRect/>
          </a:stretch>
        </p:blipFill>
        <p:spPr bwMode="auto">
          <a:xfrm>
            <a:off x="2362200" y="3505200"/>
            <a:ext cx="396240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8">
            <a:extLst>
              <a:ext uri="{FF2B5EF4-FFF2-40B4-BE49-F238E27FC236}">
                <a16:creationId xmlns:a16="http://schemas.microsoft.com/office/drawing/2014/main" id="{0B8FFAEB-9575-4B86-B3B7-9AAAB92D1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Ex5. Look at the pictures and complete the sentences</a:t>
            </a:r>
          </a:p>
        </p:txBody>
      </p:sp>
      <p:sp>
        <p:nvSpPr>
          <p:cNvPr id="18439" name="Rectangle 9">
            <a:extLst>
              <a:ext uri="{FF2B5EF4-FFF2-40B4-BE49-F238E27FC236}">
                <a16:creationId xmlns:a16="http://schemas.microsoft.com/office/drawing/2014/main" id="{F80D7F60-95A5-4D7D-9681-B3FF15C50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143000"/>
            <a:ext cx="7924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different    expensive    cheap    modern   long   same   large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1775BCB-4715-41C3-929E-F94E76514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172200"/>
            <a:ext cx="4572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5" name="WordArt 3">
            <a:extLst>
              <a:ext uri="{FF2B5EF4-FFF2-40B4-BE49-F238E27FC236}">
                <a16:creationId xmlns:a16="http://schemas.microsoft.com/office/drawing/2014/main" id="{AC9851AC-E38D-45DA-B12A-120D01600F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2286000"/>
            <a:ext cx="5562600" cy="1428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LUCKY NUMBER !</a:t>
            </a:r>
          </a:p>
        </p:txBody>
      </p:sp>
      <p:pic>
        <p:nvPicPr>
          <p:cNvPr id="19460" name="Picture 4" descr="PULSTARS">
            <a:extLst>
              <a:ext uri="{FF2B5EF4-FFF2-40B4-BE49-F238E27FC236}">
                <a16:creationId xmlns:a16="http://schemas.microsoft.com/office/drawing/2014/main" id="{538B4FE9-DC46-4BD2-9ADF-B73D954F78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33528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wheel/>
    <p:sndAc>
      <p:stSnd loop="1"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86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1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99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3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>
            <a:extLst>
              <a:ext uri="{FF2B5EF4-FFF2-40B4-BE49-F238E27FC236}">
                <a16:creationId xmlns:a16="http://schemas.microsoft.com/office/drawing/2014/main" id="{E6F50C2D-ACDF-42EB-9175-454AF075DB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600200"/>
            <a:ext cx="5143500" cy="2438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SG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Arial Black" panose="020B0A04020102020204" pitchFamily="34" charset="0"/>
              </a:rPr>
              <a:t>LUCKY NUMBER !</a:t>
            </a:r>
          </a:p>
        </p:txBody>
      </p:sp>
      <p:sp>
        <p:nvSpPr>
          <p:cNvPr id="20483" name="AutoShape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22E19CF-B8F3-46BF-8D3C-2D583A705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172200"/>
            <a:ext cx="4572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24" name="AutoShape 4">
            <a:extLst>
              <a:ext uri="{FF2B5EF4-FFF2-40B4-BE49-F238E27FC236}">
                <a16:creationId xmlns:a16="http://schemas.microsoft.com/office/drawing/2014/main" id="{2BAE3E10-C7FF-42F8-992A-E4E1B32DA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105400"/>
            <a:ext cx="2362200" cy="914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25" name="AutoShape 5">
            <a:extLst>
              <a:ext uri="{FF2B5EF4-FFF2-40B4-BE49-F238E27FC236}">
                <a16:creationId xmlns:a16="http://schemas.microsoft.com/office/drawing/2014/main" id="{A2E1C10A-7B5F-4E42-BA35-587110F25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029200"/>
            <a:ext cx="1752600" cy="8382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0486" name="Picture 6" descr="PULSTARS">
            <a:extLst>
              <a:ext uri="{FF2B5EF4-FFF2-40B4-BE49-F238E27FC236}">
                <a16:creationId xmlns:a16="http://schemas.microsoft.com/office/drawing/2014/main" id="{756FBD37-021A-4662-991F-817342EAD9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33528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/>
    <p:sndAc>
      <p:stSnd loop="1"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nature_0040">
            <a:extLst>
              <a:ext uri="{FF2B5EF4-FFF2-40B4-BE49-F238E27FC236}">
                <a16:creationId xmlns:a16="http://schemas.microsoft.com/office/drawing/2014/main" id="{3E76AECC-C8ED-44E3-A0D8-2C70FDF6D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a25">
            <a:extLst>
              <a:ext uri="{FF2B5EF4-FFF2-40B4-BE49-F238E27FC236}">
                <a16:creationId xmlns:a16="http://schemas.microsoft.com/office/drawing/2014/main" id="{37EC2E33-D8B3-4247-BB27-9576BC46F8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89538"/>
            <a:ext cx="1616075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tulips_blue_lg_wht">
            <a:extLst>
              <a:ext uri="{FF2B5EF4-FFF2-40B4-BE49-F238E27FC236}">
                <a16:creationId xmlns:a16="http://schemas.microsoft.com/office/drawing/2014/main" id="{74FB15A4-31F7-4F30-9C31-F29F42BE76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43488"/>
            <a:ext cx="15938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a25">
            <a:extLst>
              <a:ext uri="{FF2B5EF4-FFF2-40B4-BE49-F238E27FC236}">
                <a16:creationId xmlns:a16="http://schemas.microsoft.com/office/drawing/2014/main" id="{0B0F8083-0B10-41A1-8F58-3F53E84794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5246688"/>
            <a:ext cx="1616075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WordArt 6">
            <a:extLst>
              <a:ext uri="{FF2B5EF4-FFF2-40B4-BE49-F238E27FC236}">
                <a16:creationId xmlns:a16="http://schemas.microsoft.com/office/drawing/2014/main" id="{6AF8753C-6976-4A93-8EB2-57EE552210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1219200"/>
            <a:ext cx="8305800" cy="19716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SG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All Students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ook3">
            <a:extLst>
              <a:ext uri="{FF2B5EF4-FFF2-40B4-BE49-F238E27FC236}">
                <a16:creationId xmlns:a16="http://schemas.microsoft.com/office/drawing/2014/main" id="{25C75E03-2C54-40F7-BC6D-B9639F342C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29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B99AEBAD-C1CA-47EC-971A-4B302078B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0"/>
            <a:ext cx="5943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CC0000"/>
                </a:solidFill>
                <a:latin typeface="Times New Roman" panose="02020603050405020304" pitchFamily="18" charset="0"/>
              </a:rPr>
              <a:t>Unit 7. My neighborhood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96605672-0D04-44DA-A361-F0D1ED305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00088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Period 43: Language focus</a:t>
            </a: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511B6568-46F8-4A38-99B3-196A539F3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3810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66"/>
                </a:solidFill>
                <a:latin typeface="Times New Roman" panose="02020603050405020304" pitchFamily="18" charset="0"/>
              </a:rPr>
              <a:t>I. Present perfect tense</a:t>
            </a:r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0358AE91-DE01-4530-AF70-DE12DC084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00200"/>
            <a:ext cx="1676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66"/>
                </a:solidFill>
                <a:latin typeface="Times New Roman" panose="02020603050405020304" pitchFamily="18" charset="0"/>
              </a:rPr>
              <a:t>1. Signs:</a:t>
            </a: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336470CF-A935-4EF0-85D3-2DDAE0C83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600200"/>
            <a:ext cx="1143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66"/>
                </a:solidFill>
                <a:latin typeface="Times New Roman" panose="02020603050405020304" pitchFamily="18" charset="0"/>
              </a:rPr>
              <a:t>since</a:t>
            </a:r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C101566B-46C8-4BFD-A5CE-39C5A35BF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600200"/>
            <a:ext cx="2819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66"/>
                </a:solidFill>
                <a:latin typeface="Times New Roman" panose="02020603050405020304" pitchFamily="18" charset="0"/>
              </a:rPr>
              <a:t>+ mốc thời gian</a:t>
            </a:r>
          </a:p>
        </p:txBody>
      </p:sp>
      <p:sp>
        <p:nvSpPr>
          <p:cNvPr id="21513" name="Text Box 9">
            <a:extLst>
              <a:ext uri="{FF2B5EF4-FFF2-40B4-BE49-F238E27FC236}">
                <a16:creationId xmlns:a16="http://schemas.microsoft.com/office/drawing/2014/main" id="{AFB0DD91-7B5B-4D9E-ADDE-2469BF975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981200"/>
            <a:ext cx="1143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66"/>
                </a:solidFill>
                <a:latin typeface="Times New Roman" panose="02020603050405020304" pitchFamily="18" charset="0"/>
              </a:rPr>
              <a:t>for</a:t>
            </a:r>
          </a:p>
        </p:txBody>
      </p:sp>
      <p:sp>
        <p:nvSpPr>
          <p:cNvPr id="21514" name="Text Box 10">
            <a:extLst>
              <a:ext uri="{FF2B5EF4-FFF2-40B4-BE49-F238E27FC236}">
                <a16:creationId xmlns:a16="http://schemas.microsoft.com/office/drawing/2014/main" id="{E4F5EEB6-D4E5-4C27-8535-37EE4713E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981200"/>
            <a:ext cx="3124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66"/>
                </a:solidFill>
                <a:latin typeface="Times New Roman" panose="02020603050405020304" pitchFamily="18" charset="0"/>
              </a:rPr>
              <a:t>+ khoảng thời gian</a:t>
            </a:r>
          </a:p>
        </p:txBody>
      </p:sp>
      <p:sp>
        <p:nvSpPr>
          <p:cNvPr id="21515" name="Text Box 11">
            <a:extLst>
              <a:ext uri="{FF2B5EF4-FFF2-40B4-BE49-F238E27FC236}">
                <a16:creationId xmlns:a16="http://schemas.microsoft.com/office/drawing/2014/main" id="{5BB3A2FA-DD5F-4447-A883-88906BC9B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362200"/>
            <a:ext cx="1447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66"/>
                </a:solidFill>
                <a:latin typeface="Times New Roman" panose="02020603050405020304" pitchFamily="18" charset="0"/>
              </a:rPr>
              <a:t>2. Form:</a:t>
            </a:r>
          </a:p>
        </p:txBody>
      </p:sp>
      <p:sp>
        <p:nvSpPr>
          <p:cNvPr id="21516" name="Text Box 12">
            <a:extLst>
              <a:ext uri="{FF2B5EF4-FFF2-40B4-BE49-F238E27FC236}">
                <a16:creationId xmlns:a16="http://schemas.microsoft.com/office/drawing/2014/main" id="{81C256EC-E5AC-467B-9523-467EBDF89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476500"/>
            <a:ext cx="4343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66"/>
                </a:solidFill>
                <a:latin typeface="Times New Roman" panose="02020603050405020304" pitchFamily="18" charset="0"/>
              </a:rPr>
              <a:t>(+) S + have/ has + P</a:t>
            </a:r>
            <a:r>
              <a:rPr lang="en-US" altLang="en-US" sz="2200" b="1" baseline="-25000">
                <a:solidFill>
                  <a:srgbClr val="000066"/>
                </a:solidFill>
                <a:latin typeface="Times New Roman" panose="02020603050405020304" pitchFamily="18" charset="0"/>
              </a:rPr>
              <a:t>II</a:t>
            </a:r>
            <a:r>
              <a:rPr lang="en-US" altLang="en-US" sz="2200" b="1">
                <a:solidFill>
                  <a:srgbClr val="000066"/>
                </a:solidFill>
                <a:latin typeface="Times New Roman" panose="02020603050405020304" pitchFamily="18" charset="0"/>
              </a:rPr>
              <a:t> + ……</a:t>
            </a:r>
          </a:p>
        </p:txBody>
      </p:sp>
      <p:sp>
        <p:nvSpPr>
          <p:cNvPr id="21517" name="Text Box 13">
            <a:extLst>
              <a:ext uri="{FF2B5EF4-FFF2-40B4-BE49-F238E27FC236}">
                <a16:creationId xmlns:a16="http://schemas.microsoft.com/office/drawing/2014/main" id="{312DEE90-5D7B-4806-8F6C-756B648BD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921000"/>
            <a:ext cx="5181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66"/>
                </a:solidFill>
                <a:latin typeface="Times New Roman" panose="02020603050405020304" pitchFamily="18" charset="0"/>
              </a:rPr>
              <a:t>(-) S + have/ has + not + P</a:t>
            </a:r>
            <a:r>
              <a:rPr lang="en-US" altLang="en-US" sz="2200" b="1" baseline="-25000">
                <a:solidFill>
                  <a:srgbClr val="000066"/>
                </a:solidFill>
                <a:latin typeface="Times New Roman" panose="02020603050405020304" pitchFamily="18" charset="0"/>
              </a:rPr>
              <a:t>II</a:t>
            </a:r>
            <a:r>
              <a:rPr lang="en-US" altLang="en-US" sz="2200" b="1">
                <a:solidFill>
                  <a:srgbClr val="000066"/>
                </a:solidFill>
                <a:latin typeface="Times New Roman" panose="02020603050405020304" pitchFamily="18" charset="0"/>
              </a:rPr>
              <a:t> + ……</a:t>
            </a:r>
          </a:p>
        </p:txBody>
      </p:sp>
      <p:sp>
        <p:nvSpPr>
          <p:cNvPr id="21518" name="Text Box 14">
            <a:extLst>
              <a:ext uri="{FF2B5EF4-FFF2-40B4-BE49-F238E27FC236}">
                <a16:creationId xmlns:a16="http://schemas.microsoft.com/office/drawing/2014/main" id="{53E93231-E821-4CCA-B1B6-B56BEE00D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378200"/>
            <a:ext cx="4876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66"/>
                </a:solidFill>
                <a:latin typeface="Times New Roman" panose="02020603050405020304" pitchFamily="18" charset="0"/>
              </a:rPr>
              <a:t>(?) Have/ Has + S + P</a:t>
            </a:r>
            <a:r>
              <a:rPr lang="en-US" altLang="en-US" sz="2200" b="1" baseline="-25000">
                <a:solidFill>
                  <a:srgbClr val="000066"/>
                </a:solidFill>
                <a:latin typeface="Times New Roman" panose="02020603050405020304" pitchFamily="18" charset="0"/>
              </a:rPr>
              <a:t>II</a:t>
            </a:r>
            <a:r>
              <a:rPr lang="en-US" altLang="en-US" sz="2200" b="1">
                <a:solidFill>
                  <a:srgbClr val="000066"/>
                </a:solidFill>
                <a:latin typeface="Times New Roman" panose="02020603050405020304" pitchFamily="18" charset="0"/>
              </a:rPr>
              <a:t> + ……?</a:t>
            </a:r>
          </a:p>
        </p:txBody>
      </p:sp>
      <p:sp>
        <p:nvSpPr>
          <p:cNvPr id="21519" name="Text Box 15">
            <a:extLst>
              <a:ext uri="{FF2B5EF4-FFF2-40B4-BE49-F238E27FC236}">
                <a16:creationId xmlns:a16="http://schemas.microsoft.com/office/drawing/2014/main" id="{C83B063A-050A-40CC-AC95-7375552E1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683000"/>
            <a:ext cx="1600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66"/>
                </a:solidFill>
                <a:latin typeface="Times New Roman" panose="02020603050405020304" pitchFamily="18" charset="0"/>
              </a:rPr>
              <a:t>3. Usage:</a:t>
            </a:r>
          </a:p>
        </p:txBody>
      </p:sp>
      <p:sp>
        <p:nvSpPr>
          <p:cNvPr id="21520" name="Text Box 16">
            <a:extLst>
              <a:ext uri="{FF2B5EF4-FFF2-40B4-BE49-F238E27FC236}">
                <a16:creationId xmlns:a16="http://schemas.microsoft.com/office/drawing/2014/main" id="{8A6765B5-62ED-46A0-A37E-68B2D7BD0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930650"/>
            <a:ext cx="586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  <a:latin typeface="Times New Roman" panose="02020603050405020304" pitchFamily="18" charset="0"/>
              </a:rPr>
              <a:t>Diễn tả sự việc xảy ra trong quá khứ kéo dài đến hiện tại hoặc có thể xảy ra trong tương lai.</a:t>
            </a:r>
          </a:p>
        </p:txBody>
      </p:sp>
      <p:sp>
        <p:nvSpPr>
          <p:cNvPr id="35857" name="Text Box 17">
            <a:extLst>
              <a:ext uri="{FF2B5EF4-FFF2-40B4-BE49-F238E27FC236}">
                <a16:creationId xmlns:a16="http://schemas.microsoft.com/office/drawing/2014/main" id="{21F2CD95-427D-4E56-9EF4-CD989105F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648200"/>
            <a:ext cx="2438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66"/>
                </a:solidFill>
                <a:latin typeface="Times New Roman" panose="02020603050405020304" pitchFamily="18" charset="0"/>
              </a:rPr>
              <a:t>II. Comparison</a:t>
            </a:r>
          </a:p>
        </p:txBody>
      </p:sp>
      <p:sp>
        <p:nvSpPr>
          <p:cNvPr id="35858" name="Text Box 18">
            <a:extLst>
              <a:ext uri="{FF2B5EF4-FFF2-40B4-BE49-F238E27FC236}">
                <a16:creationId xmlns:a16="http://schemas.microsoft.com/office/drawing/2014/main" id="{3950B5E1-6479-4933-A142-7BA187FF5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029200"/>
            <a:ext cx="2057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66"/>
                </a:solidFill>
                <a:latin typeface="Times New Roman" panose="02020603050405020304" pitchFamily="18" charset="0"/>
              </a:rPr>
              <a:t>like: giống như</a:t>
            </a:r>
          </a:p>
        </p:txBody>
      </p:sp>
      <p:sp>
        <p:nvSpPr>
          <p:cNvPr id="35859" name="Text Box 19">
            <a:extLst>
              <a:ext uri="{FF2B5EF4-FFF2-40B4-BE49-F238E27FC236}">
                <a16:creationId xmlns:a16="http://schemas.microsoft.com/office/drawing/2014/main" id="{E1DF5A2D-D79E-4E8E-B4E6-850108168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5384800"/>
            <a:ext cx="4572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66"/>
                </a:solidFill>
                <a:latin typeface="Times New Roman" panose="02020603050405020304" pitchFamily="18" charset="0"/>
              </a:rPr>
              <a:t>(not) the same as: (không) giống như</a:t>
            </a:r>
          </a:p>
        </p:txBody>
      </p:sp>
      <p:sp>
        <p:nvSpPr>
          <p:cNvPr id="35860" name="Text Box 20">
            <a:extLst>
              <a:ext uri="{FF2B5EF4-FFF2-40B4-BE49-F238E27FC236}">
                <a16:creationId xmlns:a16="http://schemas.microsoft.com/office/drawing/2014/main" id="{5D4D7B36-374E-4544-A2E0-490B9278D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5765800"/>
            <a:ext cx="4343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66"/>
                </a:solidFill>
                <a:latin typeface="Times New Roman" panose="02020603050405020304" pitchFamily="18" charset="0"/>
              </a:rPr>
              <a:t>(not) different from: (không) khác</a:t>
            </a:r>
          </a:p>
        </p:txBody>
      </p:sp>
      <p:sp>
        <p:nvSpPr>
          <p:cNvPr id="35861" name="Text Box 21">
            <a:extLst>
              <a:ext uri="{FF2B5EF4-FFF2-40B4-BE49-F238E27FC236}">
                <a16:creationId xmlns:a16="http://schemas.microsoft.com/office/drawing/2014/main" id="{CF7DE504-2743-4969-B310-38CCA9C9C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6172200"/>
            <a:ext cx="3708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66"/>
                </a:solidFill>
                <a:latin typeface="Times New Roman" panose="02020603050405020304" pitchFamily="18" charset="0"/>
              </a:rPr>
              <a:t>(not) as + adj + as: ...... như</a:t>
            </a:r>
          </a:p>
        </p:txBody>
      </p:sp>
      <p:sp>
        <p:nvSpPr>
          <p:cNvPr id="35862" name="AutoShape 22">
            <a:extLst>
              <a:ext uri="{FF2B5EF4-FFF2-40B4-BE49-F238E27FC236}">
                <a16:creationId xmlns:a16="http://schemas.microsoft.com/office/drawing/2014/main" id="{03411EA0-F191-4F7A-ABC5-0DCF77C536AB}"/>
              </a:ext>
            </a:extLst>
          </p:cNvPr>
          <p:cNvSpPr>
            <a:spLocks/>
          </p:cNvSpPr>
          <p:nvPr/>
        </p:nvSpPr>
        <p:spPr bwMode="auto">
          <a:xfrm>
            <a:off x="5257800" y="5219700"/>
            <a:ext cx="228600" cy="1371600"/>
          </a:xfrm>
          <a:prstGeom prst="righ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63" name="Text Box 23">
            <a:extLst>
              <a:ext uri="{FF2B5EF4-FFF2-40B4-BE49-F238E27FC236}">
                <a16:creationId xmlns:a16="http://schemas.microsoft.com/office/drawing/2014/main" id="{FB752024-2A4C-45A8-9DF2-8E5D13CE2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486400"/>
            <a:ext cx="274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  <a:latin typeface="Times New Roman" panose="02020603050405020304" pitchFamily="18" charset="0"/>
              </a:rPr>
              <a:t>So sánh về sự giống hoặc khác 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7" grpId="0"/>
      <p:bldP spid="35858" grpId="0"/>
      <p:bldP spid="35859" grpId="0"/>
      <p:bldP spid="35860" grpId="0"/>
      <p:bldP spid="35861" grpId="0"/>
      <p:bldP spid="35862" grpId="0" animBg="1"/>
      <p:bldP spid="358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D1370DA-2475-4809-9EE8-528AB87A0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570038"/>
            <a:ext cx="8915400" cy="4525962"/>
          </a:xfrm>
          <a:solidFill>
            <a:schemeClr val="bg1"/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1. I have lived here ……2005.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	     </a:t>
            </a:r>
            <a:r>
              <a:rPr lang="en-US" altLang="en-US" sz="2400" b="1" i="1">
                <a:solidFill>
                  <a:srgbClr val="0033CC"/>
                </a:solidFill>
                <a:latin typeface="Times New Roman" panose="02020603050405020304" pitchFamily="18" charset="0"/>
              </a:rPr>
              <a:t>a. since	b. for		c. in		d. at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2. Nam’s  mother…… worked in that hospital since last year.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	     </a:t>
            </a:r>
            <a:r>
              <a:rPr lang="en-US" altLang="en-US" sz="2400" b="1" i="1">
                <a:solidFill>
                  <a:srgbClr val="0033CC"/>
                </a:solidFill>
                <a:latin typeface="Times New Roman" panose="02020603050405020304" pitchFamily="18" charset="0"/>
              </a:rPr>
              <a:t>a. are		b. is		c. have		d. has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3. They have ……  for a bus since 6.00 am.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	    </a:t>
            </a:r>
            <a:r>
              <a:rPr lang="en-US" altLang="en-US" sz="2400" b="1" i="1">
                <a:solidFill>
                  <a:srgbClr val="0033CC"/>
                </a:solidFill>
                <a:latin typeface="Times New Roman" panose="02020603050405020304" pitchFamily="18" charset="0"/>
              </a:rPr>
              <a:t>a. wait		b. waited	c. waiting	d. to wait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4. My ruler is …… as your ruler.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	    </a:t>
            </a:r>
            <a:r>
              <a:rPr lang="en-US" altLang="en-US" sz="2400" b="1" i="1">
                <a:solidFill>
                  <a:srgbClr val="0033CC"/>
                </a:solidFill>
                <a:latin typeface="Times New Roman" panose="02020603050405020304" pitchFamily="18" charset="0"/>
              </a:rPr>
              <a:t>a. the same	b. same           c. different       d. like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5. A book  is different …… a notebook.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	    </a:t>
            </a:r>
            <a:r>
              <a:rPr lang="en-US" altLang="en-US" sz="2400" b="1" i="1">
                <a:solidFill>
                  <a:srgbClr val="0033CC"/>
                </a:solidFill>
                <a:latin typeface="Times New Roman" panose="02020603050405020304" pitchFamily="18" charset="0"/>
              </a:rPr>
              <a:t>a. with		b. in		c. to		d. from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6. England is not as …… as Vietnam.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	    </a:t>
            </a:r>
            <a:r>
              <a:rPr lang="en-US" altLang="en-US" sz="2400" b="1" i="1">
                <a:solidFill>
                  <a:srgbClr val="0033CC"/>
                </a:solidFill>
                <a:latin typeface="Times New Roman" panose="02020603050405020304" pitchFamily="18" charset="0"/>
              </a:rPr>
              <a:t>a. hot 		b. hotter	c. cold		d. colder</a:t>
            </a:r>
          </a:p>
        </p:txBody>
      </p:sp>
      <p:sp>
        <p:nvSpPr>
          <p:cNvPr id="81923" name="Oval 3">
            <a:extLst>
              <a:ext uri="{FF2B5EF4-FFF2-40B4-BE49-F238E27FC236}">
                <a16:creationId xmlns:a16="http://schemas.microsoft.com/office/drawing/2014/main" id="{62B11062-0029-4619-897A-0DCCEEBDE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667000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81924" name="Oval 4">
            <a:extLst>
              <a:ext uri="{FF2B5EF4-FFF2-40B4-BE49-F238E27FC236}">
                <a16:creationId xmlns:a16="http://schemas.microsoft.com/office/drawing/2014/main" id="{538B94AB-F471-4EDE-BFE5-75D665B50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05000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a </a:t>
            </a:r>
          </a:p>
        </p:txBody>
      </p:sp>
      <p:sp>
        <p:nvSpPr>
          <p:cNvPr id="81925" name="Oval 5">
            <a:extLst>
              <a:ext uri="{FF2B5EF4-FFF2-40B4-BE49-F238E27FC236}">
                <a16:creationId xmlns:a16="http://schemas.microsoft.com/office/drawing/2014/main" id="{67906104-3BA0-4DEE-8950-69C060444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738" y="3352800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81926" name="Oval 6">
            <a:extLst>
              <a:ext uri="{FF2B5EF4-FFF2-40B4-BE49-F238E27FC236}">
                <a16:creationId xmlns:a16="http://schemas.microsoft.com/office/drawing/2014/main" id="{05510E76-13CC-49BC-9A62-84351B341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114800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81927" name="Oval 7">
            <a:extLst>
              <a:ext uri="{FF2B5EF4-FFF2-40B4-BE49-F238E27FC236}">
                <a16:creationId xmlns:a16="http://schemas.microsoft.com/office/drawing/2014/main" id="{30C45901-2157-4FE9-87E5-D3F59AFA5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562600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81928" name="Oval 8">
            <a:extLst>
              <a:ext uri="{FF2B5EF4-FFF2-40B4-BE49-F238E27FC236}">
                <a16:creationId xmlns:a16="http://schemas.microsoft.com/office/drawing/2014/main" id="{B69A28CF-AF9C-4013-810F-FEAB16EB3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876800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2537" name="Text Box 9">
            <a:extLst>
              <a:ext uri="{FF2B5EF4-FFF2-40B4-BE49-F238E27FC236}">
                <a16:creationId xmlns:a16="http://schemas.microsoft.com/office/drawing/2014/main" id="{D1187994-D595-45FD-9F4F-4DD2B6263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"/>
            <a:ext cx="7696200" cy="10160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0000FF"/>
                </a:solidFill>
              </a:rPr>
              <a:t>Further Practice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9900"/>
                </a:solidFill>
                <a:latin typeface="Times New Roman" panose="02020603050405020304" pitchFamily="18" charset="0"/>
              </a:rPr>
              <a:t>Choose the best answer to complete the sentences: </a:t>
            </a:r>
          </a:p>
        </p:txBody>
      </p:sp>
      <p:pic>
        <p:nvPicPr>
          <p:cNvPr id="22538" name="Picture 10" descr="f">
            <a:extLst>
              <a:ext uri="{FF2B5EF4-FFF2-40B4-BE49-F238E27FC236}">
                <a16:creationId xmlns:a16="http://schemas.microsoft.com/office/drawing/2014/main" id="{66E0A602-4B12-4E66-9FCE-418BCA49F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0"/>
            <a:ext cx="187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f">
            <a:extLst>
              <a:ext uri="{FF2B5EF4-FFF2-40B4-BE49-F238E27FC236}">
                <a16:creationId xmlns:a16="http://schemas.microsoft.com/office/drawing/2014/main" id="{B2D95CAC-20D0-441B-889D-4BA75A1F3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 descr="f">
            <a:extLst>
              <a:ext uri="{FF2B5EF4-FFF2-40B4-BE49-F238E27FC236}">
                <a16:creationId xmlns:a16="http://schemas.microsoft.com/office/drawing/2014/main" id="{B4831932-6C91-4F57-833E-36E327951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187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f">
            <a:extLst>
              <a:ext uri="{FF2B5EF4-FFF2-40B4-BE49-F238E27FC236}">
                <a16:creationId xmlns:a16="http://schemas.microsoft.com/office/drawing/2014/main" id="{2C542ABE-9496-4F81-8612-67CA2C742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5943600"/>
            <a:ext cx="187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nimBg="1"/>
      <p:bldP spid="81924" grpId="0" animBg="1"/>
      <p:bldP spid="81925" grpId="0" animBg="1"/>
      <p:bldP spid="81926" grpId="0" animBg="1"/>
      <p:bldP spid="81927" grpId="0" animBg="1"/>
      <p:bldP spid="819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>
            <a:extLst>
              <a:ext uri="{FF2B5EF4-FFF2-40B4-BE49-F238E27FC236}">
                <a16:creationId xmlns:a16="http://schemas.microsoft.com/office/drawing/2014/main" id="{0024194C-999B-4A74-BDE1-F8E1B314C9B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1000" y="2492375"/>
            <a:ext cx="1447800" cy="99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sx="75000" sy="75000" algn="t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be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32B7D7D1-0A08-4CD2-9ACC-F6D06815A3F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09800" y="2492375"/>
            <a:ext cx="1295400" cy="947738"/>
          </a:xfrm>
          <a:prstGeom prst="rect">
            <a:avLst/>
          </a:prstGeom>
          <a:solidFill>
            <a:srgbClr val="EAF37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sx="75000" sy="75000" algn="t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eat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8378D4E5-7625-431D-BD29-BC5E0AD6117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86200" y="2492375"/>
            <a:ext cx="1371600" cy="947738"/>
          </a:xfrm>
          <a:prstGeom prst="rect">
            <a:avLst/>
          </a:prstGeom>
          <a:solidFill>
            <a:srgbClr val="66FFCC"/>
          </a:solidFill>
          <a:ln w="9525">
            <a:solidFill>
              <a:srgbClr val="66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sx="75000" sy="75000" algn="t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live</a:t>
            </a: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A1B8121B-B81A-4F17-8EFE-35EF0189BAD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486400" y="2479675"/>
            <a:ext cx="1371600" cy="947738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sx="75000" sy="75000" algn="t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see</a:t>
            </a:r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3C0B782A-F6DE-4E63-8091-F2F9F072262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39000" y="3711575"/>
            <a:ext cx="1295400" cy="947738"/>
          </a:xfrm>
          <a:prstGeom prst="rect">
            <a:avLst/>
          </a:prstGeom>
          <a:solidFill>
            <a:srgbClr val="EAF37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sx="75000" sy="75000" algn="t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eaten</a:t>
            </a:r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B630264A-22BA-41B6-88F7-219DA418663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35400" y="3787775"/>
            <a:ext cx="1295400" cy="947738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sx="75000" sy="75000" algn="t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seen</a:t>
            </a: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60F5273E-DEDA-419D-A267-CEF4EFCBEBC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3400" y="3787775"/>
            <a:ext cx="1295400" cy="9906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sx="75000" sy="75000" algn="t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done</a:t>
            </a:r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155811FD-E89C-4E45-BA50-2F6134EA0BE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39000" y="2492375"/>
            <a:ext cx="1295400" cy="947738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sx="75000" sy="75000" algn="t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do</a:t>
            </a:r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0093192E-642C-4D18-8AFF-B220A755FA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62600" y="3787775"/>
            <a:ext cx="1295400" cy="947738"/>
          </a:xfrm>
          <a:prstGeom prst="rect">
            <a:avLst/>
          </a:prstGeom>
          <a:solidFill>
            <a:srgbClr val="66FFCC"/>
          </a:solidFill>
          <a:ln w="9525">
            <a:solidFill>
              <a:srgbClr val="66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sx="75000" sy="75000" algn="t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lived</a:t>
            </a:r>
          </a:p>
        </p:txBody>
      </p:sp>
      <p:sp>
        <p:nvSpPr>
          <p:cNvPr id="2062" name="Rectangle 14">
            <a:extLst>
              <a:ext uri="{FF2B5EF4-FFF2-40B4-BE49-F238E27FC236}">
                <a16:creationId xmlns:a16="http://schemas.microsoft.com/office/drawing/2014/main" id="{22A9D9A7-0763-4409-A74D-577B5FD8ABC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86000" y="3711575"/>
            <a:ext cx="1219200" cy="9477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sx="75000" sy="75000" algn="t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been</a:t>
            </a:r>
          </a:p>
        </p:txBody>
      </p:sp>
      <p:sp>
        <p:nvSpPr>
          <p:cNvPr id="2063" name="Rectangle 15">
            <a:extLst>
              <a:ext uri="{FF2B5EF4-FFF2-40B4-BE49-F238E27FC236}">
                <a16:creationId xmlns:a16="http://schemas.microsoft.com/office/drawing/2014/main" id="{83EE6F43-344C-46BF-AFCA-D0215C236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470150"/>
            <a:ext cx="1524000" cy="108902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1</a:t>
            </a:r>
          </a:p>
        </p:txBody>
      </p:sp>
      <p:sp>
        <p:nvSpPr>
          <p:cNvPr id="2064" name="Rectangle 16">
            <a:extLst>
              <a:ext uri="{FF2B5EF4-FFF2-40B4-BE49-F238E27FC236}">
                <a16:creationId xmlns:a16="http://schemas.microsoft.com/office/drawing/2014/main" id="{D79D2F25-3BAA-4C43-945C-8EBC1660F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470150"/>
            <a:ext cx="1524000" cy="108902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4053" dir="3542175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3</a:t>
            </a:r>
          </a:p>
        </p:txBody>
      </p:sp>
      <p:sp>
        <p:nvSpPr>
          <p:cNvPr id="2065" name="Rectangle 17">
            <a:extLst>
              <a:ext uri="{FF2B5EF4-FFF2-40B4-BE49-F238E27FC236}">
                <a16:creationId xmlns:a16="http://schemas.microsoft.com/office/drawing/2014/main" id="{2D70A1A2-5ABC-4D4C-B42A-E0447C122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479675"/>
            <a:ext cx="1452563" cy="108902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4</a:t>
            </a:r>
          </a:p>
        </p:txBody>
      </p:sp>
      <p:sp>
        <p:nvSpPr>
          <p:cNvPr id="2066" name="Rectangle 18">
            <a:extLst>
              <a:ext uri="{FF2B5EF4-FFF2-40B4-BE49-F238E27FC236}">
                <a16:creationId xmlns:a16="http://schemas.microsoft.com/office/drawing/2014/main" id="{2A9775CD-AC36-4CE0-853D-74F262A9F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470150"/>
            <a:ext cx="1524000" cy="108902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5</a:t>
            </a:r>
          </a:p>
        </p:txBody>
      </p:sp>
      <p:sp>
        <p:nvSpPr>
          <p:cNvPr id="2067" name="Rectangle 19">
            <a:extLst>
              <a:ext uri="{FF2B5EF4-FFF2-40B4-BE49-F238E27FC236}">
                <a16:creationId xmlns:a16="http://schemas.microsoft.com/office/drawing/2014/main" id="{FBB86012-17BC-42B7-A85F-B574F4859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689350"/>
            <a:ext cx="1524000" cy="1089025"/>
          </a:xfrm>
          <a:prstGeom prst="rect">
            <a:avLst/>
          </a:prstGeom>
          <a:gradFill rotWithShape="1">
            <a:gsLst>
              <a:gs pos="0">
                <a:srgbClr val="DBAFDB"/>
              </a:gs>
              <a:gs pos="50000">
                <a:srgbClr val="FFCCFF"/>
              </a:gs>
              <a:gs pos="100000">
                <a:srgbClr val="DBAF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6</a:t>
            </a:r>
          </a:p>
        </p:txBody>
      </p:sp>
      <p:sp>
        <p:nvSpPr>
          <p:cNvPr id="2068" name="Rectangle 20">
            <a:extLst>
              <a:ext uri="{FF2B5EF4-FFF2-40B4-BE49-F238E27FC236}">
                <a16:creationId xmlns:a16="http://schemas.microsoft.com/office/drawing/2014/main" id="{6CF6D259-28EB-4E77-A252-2D3704085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711575"/>
            <a:ext cx="1452563" cy="1089025"/>
          </a:xfrm>
          <a:prstGeom prst="rect">
            <a:avLst/>
          </a:prstGeom>
          <a:gradFill rotWithShape="1">
            <a:gsLst>
              <a:gs pos="0">
                <a:srgbClr val="DBAFDB"/>
              </a:gs>
              <a:gs pos="50000">
                <a:srgbClr val="FFCCFF"/>
              </a:gs>
              <a:gs pos="100000">
                <a:srgbClr val="DBAF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4053" dir="3542175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7</a:t>
            </a:r>
          </a:p>
        </p:txBody>
      </p:sp>
      <p:sp>
        <p:nvSpPr>
          <p:cNvPr id="2069" name="Rectangle 21">
            <a:extLst>
              <a:ext uri="{FF2B5EF4-FFF2-40B4-BE49-F238E27FC236}">
                <a16:creationId xmlns:a16="http://schemas.microsoft.com/office/drawing/2014/main" id="{E3BAF63C-FB73-4111-A06E-3B032A4C0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200" y="3711575"/>
            <a:ext cx="1524000" cy="1089025"/>
          </a:xfrm>
          <a:prstGeom prst="rect">
            <a:avLst/>
          </a:prstGeom>
          <a:gradFill rotWithShape="1">
            <a:gsLst>
              <a:gs pos="0">
                <a:srgbClr val="DBAFDB"/>
              </a:gs>
              <a:gs pos="50000">
                <a:srgbClr val="FFCCFF"/>
              </a:gs>
              <a:gs pos="100000">
                <a:srgbClr val="DBAF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4053" dir="3542175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8</a:t>
            </a:r>
          </a:p>
        </p:txBody>
      </p:sp>
      <p:sp>
        <p:nvSpPr>
          <p:cNvPr id="2070" name="Rectangle 22">
            <a:extLst>
              <a:ext uri="{FF2B5EF4-FFF2-40B4-BE49-F238E27FC236}">
                <a16:creationId xmlns:a16="http://schemas.microsoft.com/office/drawing/2014/main" id="{D9E9FE10-00EF-4DBC-B2CB-9BBCA5D71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711575"/>
            <a:ext cx="1452563" cy="1089025"/>
          </a:xfrm>
          <a:prstGeom prst="rect">
            <a:avLst/>
          </a:prstGeom>
          <a:gradFill rotWithShape="1">
            <a:gsLst>
              <a:gs pos="0">
                <a:srgbClr val="DBAFDB"/>
              </a:gs>
              <a:gs pos="50000">
                <a:srgbClr val="FFCCFF"/>
              </a:gs>
              <a:gs pos="100000">
                <a:srgbClr val="DBAF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9</a:t>
            </a:r>
          </a:p>
        </p:txBody>
      </p:sp>
      <p:sp>
        <p:nvSpPr>
          <p:cNvPr id="2071" name="Rectangle 23">
            <a:extLst>
              <a:ext uri="{FF2B5EF4-FFF2-40B4-BE49-F238E27FC236}">
                <a16:creationId xmlns:a16="http://schemas.microsoft.com/office/drawing/2014/main" id="{5D49724F-138F-48BE-A93B-83914DB16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689350"/>
            <a:ext cx="1524000" cy="1089025"/>
          </a:xfrm>
          <a:prstGeom prst="rect">
            <a:avLst/>
          </a:prstGeom>
          <a:gradFill rotWithShape="1">
            <a:gsLst>
              <a:gs pos="0">
                <a:srgbClr val="DBAFDB"/>
              </a:gs>
              <a:gs pos="50000">
                <a:srgbClr val="FFCCFF"/>
              </a:gs>
              <a:gs pos="100000">
                <a:srgbClr val="DBAF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10</a:t>
            </a:r>
          </a:p>
        </p:txBody>
      </p:sp>
      <p:sp>
        <p:nvSpPr>
          <p:cNvPr id="2072" name="Rectangle 24">
            <a:extLst>
              <a:ext uri="{FF2B5EF4-FFF2-40B4-BE49-F238E27FC236}">
                <a16:creationId xmlns:a16="http://schemas.microsoft.com/office/drawing/2014/main" id="{F56E913A-5555-4E90-98F0-1B2533FD7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470150"/>
            <a:ext cx="1452563" cy="108902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4053" dir="3542175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2</a:t>
            </a:r>
          </a:p>
        </p:txBody>
      </p:sp>
      <p:sp>
        <p:nvSpPr>
          <p:cNvPr id="4118" name="WordArt 25">
            <a:extLst>
              <a:ext uri="{FF2B5EF4-FFF2-40B4-BE49-F238E27FC236}">
                <a16:creationId xmlns:a16="http://schemas.microsoft.com/office/drawing/2014/main" id="{182B7BCA-28A3-47F6-9094-5132C7F8C1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914400"/>
            <a:ext cx="51054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Game: Pelmalism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  <p:bldLst>
      <p:bldP spid="2063" grpId="0" animBg="1"/>
      <p:bldP spid="2063" grpId="1" animBg="1"/>
      <p:bldP spid="2064" grpId="0" animBg="1"/>
      <p:bldP spid="2064" grpId="1" animBg="1"/>
      <p:bldP spid="2065" grpId="0" animBg="1"/>
      <p:bldP spid="2065" grpId="1" animBg="1"/>
      <p:bldP spid="2066" grpId="0" animBg="1"/>
      <p:bldP spid="2066" grpId="1" animBg="1"/>
      <p:bldP spid="2067" grpId="0" animBg="1"/>
      <p:bldP spid="2067" grpId="1" animBg="1"/>
      <p:bldP spid="2068" grpId="0" animBg="1"/>
      <p:bldP spid="2068" grpId="1" animBg="1"/>
      <p:bldP spid="2069" grpId="0" animBg="1"/>
      <p:bldP spid="2069" grpId="1" animBg="1"/>
      <p:bldP spid="2070" grpId="0" animBg="1"/>
      <p:bldP spid="2070" grpId="1" animBg="1"/>
      <p:bldP spid="2071" grpId="0" animBg="1"/>
      <p:bldP spid="2071" grpId="1" animBg="1"/>
      <p:bldP spid="2072" grpId="0" animBg="1"/>
      <p:bldP spid="207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ook3">
            <a:extLst>
              <a:ext uri="{FF2B5EF4-FFF2-40B4-BE49-F238E27FC236}">
                <a16:creationId xmlns:a16="http://schemas.microsoft.com/office/drawing/2014/main" id="{51023CF4-578B-43DF-8FEA-D95B034402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29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>
            <a:extLst>
              <a:ext uri="{FF2B5EF4-FFF2-40B4-BE49-F238E27FC236}">
                <a16:creationId xmlns:a16="http://schemas.microsoft.com/office/drawing/2014/main" id="{3DEE8177-E51B-44A5-AFB7-A427FE24B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182563"/>
            <a:ext cx="5943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CC0000"/>
                </a:solidFill>
                <a:latin typeface="Times New Roman" panose="02020603050405020304" pitchFamily="18" charset="0"/>
              </a:rPr>
              <a:t>Unit 7. MY NEIGHBORHOOD</a:t>
            </a: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2C31FC7F-9DF7-4BCB-9B1E-6A5212F1D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00088"/>
            <a:ext cx="5943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66"/>
                </a:solidFill>
                <a:latin typeface="Times New Roman" panose="02020603050405020304" pitchFamily="18" charset="0"/>
              </a:rPr>
              <a:t>Lesson 5: Language focus</a:t>
            </a:r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17D3B686-22E3-41CA-AC29-F67F453F9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6324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66"/>
                </a:solidFill>
                <a:latin typeface="Times New Roman" panose="02020603050405020304" pitchFamily="18" charset="0"/>
              </a:rPr>
              <a:t>I. Present perfect tense: Thì hiện tại hoàn thành </a:t>
            </a:r>
          </a:p>
        </p:txBody>
      </p:sp>
      <p:sp>
        <p:nvSpPr>
          <p:cNvPr id="3080" name="Text Box 8">
            <a:extLst>
              <a:ext uri="{FF2B5EF4-FFF2-40B4-BE49-F238E27FC236}">
                <a16:creationId xmlns:a16="http://schemas.microsoft.com/office/drawing/2014/main" id="{E0880BD7-9124-44EB-8A8E-F411FBF2F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00200"/>
            <a:ext cx="1676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66"/>
                </a:solidFill>
                <a:latin typeface="Times New Roman" panose="02020603050405020304" pitchFamily="18" charset="0"/>
              </a:rPr>
              <a:t>1. dấu hiệu:</a:t>
            </a:r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4AF7E076-BD54-47E0-85A5-ADFFE657D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600200"/>
            <a:ext cx="1143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66"/>
                </a:solidFill>
                <a:latin typeface="Times New Roman" panose="02020603050405020304" pitchFamily="18" charset="0"/>
              </a:rPr>
              <a:t>since</a:t>
            </a:r>
          </a:p>
        </p:txBody>
      </p:sp>
      <p:sp>
        <p:nvSpPr>
          <p:cNvPr id="3083" name="Text Box 11">
            <a:extLst>
              <a:ext uri="{FF2B5EF4-FFF2-40B4-BE49-F238E27FC236}">
                <a16:creationId xmlns:a16="http://schemas.microsoft.com/office/drawing/2014/main" id="{295A45A6-7D52-47CC-A899-3F81F2B6F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600200"/>
            <a:ext cx="54102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66"/>
                </a:solidFill>
                <a:latin typeface="Times New Roman" panose="02020603050405020304" pitchFamily="18" charset="0"/>
              </a:rPr>
              <a:t>+ mốc thời gian; for+ khoảng thời gian</a:t>
            </a:r>
          </a:p>
        </p:txBody>
      </p:sp>
      <p:sp>
        <p:nvSpPr>
          <p:cNvPr id="3085" name="Text Box 13">
            <a:extLst>
              <a:ext uri="{FF2B5EF4-FFF2-40B4-BE49-F238E27FC236}">
                <a16:creationId xmlns:a16="http://schemas.microsoft.com/office/drawing/2014/main" id="{A4E1D648-9C3B-44B5-80AE-F0CF6EC90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1981200"/>
            <a:ext cx="81153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66"/>
                </a:solidFill>
                <a:latin typeface="Times New Roman" panose="02020603050405020304" pitchFamily="18" charset="0"/>
              </a:rPr>
              <a:t>already đã xong, just vừa mới, ever đã từng, never chưa bao giờ…</a:t>
            </a:r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E1ABAB39-EBE8-4102-9A68-2F05BFCA6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62200"/>
            <a:ext cx="19050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66"/>
                </a:solidFill>
                <a:latin typeface="Times New Roman" panose="02020603050405020304" pitchFamily="18" charset="0"/>
              </a:rPr>
              <a:t>2. Cấu trúc:</a:t>
            </a:r>
          </a:p>
        </p:txBody>
      </p:sp>
      <p:sp>
        <p:nvSpPr>
          <p:cNvPr id="3090" name="Text Box 18">
            <a:extLst>
              <a:ext uri="{FF2B5EF4-FFF2-40B4-BE49-F238E27FC236}">
                <a16:creationId xmlns:a16="http://schemas.microsoft.com/office/drawing/2014/main" id="{8E7DF779-FDD5-4931-9D45-9FB57F1BD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476500"/>
            <a:ext cx="4343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66"/>
                </a:solidFill>
                <a:latin typeface="Times New Roman" panose="02020603050405020304" pitchFamily="18" charset="0"/>
              </a:rPr>
              <a:t>(+) S + have/ has + V3/Ved + O</a:t>
            </a:r>
          </a:p>
        </p:txBody>
      </p:sp>
      <p:sp>
        <p:nvSpPr>
          <p:cNvPr id="3091" name="Text Box 19">
            <a:extLst>
              <a:ext uri="{FF2B5EF4-FFF2-40B4-BE49-F238E27FC236}">
                <a16:creationId xmlns:a16="http://schemas.microsoft.com/office/drawing/2014/main" id="{141A8711-DD87-4C3D-8403-FA8F56D2F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921000"/>
            <a:ext cx="5181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66"/>
                </a:solidFill>
                <a:latin typeface="Times New Roman" panose="02020603050405020304" pitchFamily="18" charset="0"/>
              </a:rPr>
              <a:t>(-) S + have/ has + not + V3/Ved + O</a:t>
            </a:r>
          </a:p>
        </p:txBody>
      </p:sp>
      <p:sp>
        <p:nvSpPr>
          <p:cNvPr id="3092" name="Text Box 20">
            <a:extLst>
              <a:ext uri="{FF2B5EF4-FFF2-40B4-BE49-F238E27FC236}">
                <a16:creationId xmlns:a16="http://schemas.microsoft.com/office/drawing/2014/main" id="{9196E424-E9EC-42DE-B507-3D4BAA8C1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378200"/>
            <a:ext cx="70866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66"/>
                </a:solidFill>
                <a:latin typeface="Times New Roman" panose="02020603050405020304" pitchFamily="18" charset="0"/>
              </a:rPr>
              <a:t>(?) Have/ Has + S + V3/Ved+ O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Lưu ý:  khi chủ từ là I/You/ We /They/ số nhiều ta dùng: have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Khi chủ từ là She/ he /it / số ít ta dùng: has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200" b="1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200" b="1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93" name="Text Box 21">
            <a:extLst>
              <a:ext uri="{FF2B5EF4-FFF2-40B4-BE49-F238E27FC236}">
                <a16:creationId xmlns:a16="http://schemas.microsoft.com/office/drawing/2014/main" id="{CB4C6D05-820A-49A6-BA3B-1C4EBD08A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408488"/>
            <a:ext cx="1981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66"/>
                </a:solidFill>
                <a:latin typeface="Times New Roman" panose="02020603050405020304" pitchFamily="18" charset="0"/>
              </a:rPr>
              <a:t>3: cách dùng</a:t>
            </a:r>
          </a:p>
        </p:txBody>
      </p:sp>
      <p:sp>
        <p:nvSpPr>
          <p:cNvPr id="3094" name="Text Box 22">
            <a:extLst>
              <a:ext uri="{FF2B5EF4-FFF2-40B4-BE49-F238E27FC236}">
                <a16:creationId xmlns:a16="http://schemas.microsoft.com/office/drawing/2014/main" id="{134D50B4-B4F3-4B2B-A05C-1E7B53430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4835525"/>
            <a:ext cx="8027987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66"/>
                </a:solidFill>
                <a:latin typeface="Times New Roman" panose="02020603050405020304" pitchFamily="18" charset="0"/>
              </a:rPr>
              <a:t>Diễn tả sự việc xảy ra trong quá khứ kéo dài đến hiện tại hoặc có thể xảy ra trong tương lai.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66"/>
                </a:solidFill>
                <a:latin typeface="Times New Roman" panose="02020603050405020304" pitchFamily="18" charset="0"/>
              </a:rPr>
              <a:t>-diễn tả 1 sự việc đã xảy ra mà mình không nhớ rõ thời gian, hoặc 1 việc vừa mới xảy ra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66"/>
                </a:solidFill>
                <a:latin typeface="Times New Roman" panose="02020603050405020304" pitchFamily="18" charset="0"/>
              </a:rPr>
              <a:t>- diễn tả sự trải nghiệm về 1 điều gì đó, 1 việc gì đó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79" grpId="0"/>
      <p:bldP spid="3080" grpId="0"/>
      <p:bldP spid="3081" grpId="0"/>
      <p:bldP spid="3083" grpId="0"/>
      <p:bldP spid="3085" grpId="0"/>
      <p:bldP spid="3086" grpId="0"/>
      <p:bldP spid="3090" grpId="0"/>
      <p:bldP spid="3091" grpId="0"/>
      <p:bldP spid="3092" grpId="0"/>
      <p:bldP spid="3093" grpId="0"/>
      <p:bldP spid="30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>
            <a:extLst>
              <a:ext uri="{FF2B5EF4-FFF2-40B4-BE49-F238E27FC236}">
                <a16:creationId xmlns:a16="http://schemas.microsoft.com/office/drawing/2014/main" id="{2918EB01-AD3C-4262-B6DF-5FDE5288F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974725"/>
            <a:ext cx="4191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900" b="1">
                <a:solidFill>
                  <a:srgbClr val="CC0000"/>
                </a:solidFill>
                <a:latin typeface="Times New Roman" panose="02020603050405020304" pitchFamily="18" charset="0"/>
              </a:rPr>
              <a:t>Ex1. Match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D3E7D43E-CAB6-465C-B7F7-F05D00385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812925"/>
            <a:ext cx="3200400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66"/>
                </a:solidFill>
                <a:latin typeface="Times New Roman" panose="02020603050405020304" pitchFamily="18" charset="0"/>
              </a:rPr>
              <a:t>be                  gone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66"/>
                </a:solidFill>
                <a:latin typeface="Times New Roman" panose="02020603050405020304" pitchFamily="18" charset="0"/>
              </a:rPr>
              <a:t>go                  lived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66"/>
                </a:solidFill>
                <a:latin typeface="Times New Roman" panose="02020603050405020304" pitchFamily="18" charset="0"/>
              </a:rPr>
              <a:t>eat                 attended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66"/>
                </a:solidFill>
                <a:latin typeface="Times New Roman" panose="02020603050405020304" pitchFamily="18" charset="0"/>
              </a:rPr>
              <a:t>live                been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66"/>
                </a:solidFill>
                <a:latin typeface="Times New Roman" panose="02020603050405020304" pitchFamily="18" charset="0"/>
              </a:rPr>
              <a:t>attend           eaten     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BDFE0E82-03D9-42A8-B791-C356C9553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800225"/>
            <a:ext cx="3505200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66"/>
                </a:solidFill>
                <a:latin typeface="Times New Roman" panose="02020603050405020304" pitchFamily="18" charset="0"/>
              </a:rPr>
              <a:t>see                  collected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66"/>
                </a:solidFill>
                <a:latin typeface="Times New Roman" panose="02020603050405020304" pitchFamily="18" charset="0"/>
              </a:rPr>
              <a:t>do                   seen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66"/>
                </a:solidFill>
                <a:latin typeface="Times New Roman" panose="02020603050405020304" pitchFamily="18" charset="0"/>
              </a:rPr>
              <a:t>write              done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66"/>
                </a:solidFill>
                <a:latin typeface="Times New Roman" panose="02020603050405020304" pitchFamily="18" charset="0"/>
              </a:rPr>
              <a:t>work              written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66"/>
                </a:solidFill>
                <a:latin typeface="Times New Roman" panose="02020603050405020304" pitchFamily="18" charset="0"/>
              </a:rPr>
              <a:t>collect            worked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>
            <a:extLst>
              <a:ext uri="{FF2B5EF4-FFF2-40B4-BE49-F238E27FC236}">
                <a16:creationId xmlns:a16="http://schemas.microsoft.com/office/drawing/2014/main" id="{B8473BFD-A16E-4A7F-9E45-33F157CA8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09600"/>
            <a:ext cx="4191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900" b="1">
                <a:solidFill>
                  <a:srgbClr val="CC0000"/>
                </a:solidFill>
                <a:latin typeface="Times New Roman" panose="02020603050405020304" pitchFamily="18" charset="0"/>
              </a:rPr>
              <a:t>Ex2. Use </a:t>
            </a:r>
            <a:r>
              <a:rPr lang="en-US" altLang="en-US" sz="2900" b="1" i="1">
                <a:solidFill>
                  <a:srgbClr val="000066"/>
                </a:solidFill>
                <a:latin typeface="Times New Roman" panose="02020603050405020304" pitchFamily="18" charset="0"/>
              </a:rPr>
              <a:t>for</a:t>
            </a:r>
            <a:r>
              <a:rPr lang="en-US" altLang="en-US" sz="2900" b="1">
                <a:solidFill>
                  <a:srgbClr val="CC0000"/>
                </a:solidFill>
                <a:latin typeface="Times New Roman" panose="02020603050405020304" pitchFamily="18" charset="0"/>
              </a:rPr>
              <a:t> or </a:t>
            </a:r>
            <a:r>
              <a:rPr lang="en-US" altLang="en-US" sz="2900" b="1" i="1">
                <a:solidFill>
                  <a:srgbClr val="000066"/>
                </a:solidFill>
                <a:latin typeface="Times New Roman" panose="02020603050405020304" pitchFamily="18" charset="0"/>
              </a:rPr>
              <a:t>since</a:t>
            </a:r>
          </a:p>
        </p:txBody>
      </p:sp>
      <p:sp>
        <p:nvSpPr>
          <p:cNvPr id="6149" name="AutoShape 5">
            <a:extLst>
              <a:ext uri="{FF2B5EF4-FFF2-40B4-BE49-F238E27FC236}">
                <a16:creationId xmlns:a16="http://schemas.microsoft.com/office/drawing/2014/main" id="{BA1389F2-6C25-41AC-88E3-5AA235805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219200"/>
            <a:ext cx="5410200" cy="42672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C8C23161-079C-4EEA-A957-E495B728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981200"/>
            <a:ext cx="37338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1. _________ five minutes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2. _________ January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3. _________ 1990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4. _________ 10 weeks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5. _________ Friday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 animBg="1"/>
      <p:bldP spid="61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D43D711F-4717-4FA9-8EBD-DF91A1D39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247775"/>
            <a:ext cx="76962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/>
              <a:t>a. I ……………... here since last week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/>
              <a:t>b. We ………. . ..         in that restaurant for two years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/>
              <a:t>c. I ……………… her since yesterday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/>
              <a:t>d. They ……………….. Quang Trung School since last year.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/>
              <a:t>e. My dad ………………….. for this company 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/>
              <a:t>f. …….. Ba ………. … stamps since 1995 ?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12EEFAEE-B07E-4ED4-B627-1C95EA199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216025"/>
            <a:ext cx="15240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/>
              <a:t>(live)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/>
              <a:t>(not eat)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/>
              <a:t>(not see)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/>
              <a:t>(attend)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/>
              <a:t>(just work)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/>
              <a:t>(collect)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748DE35F-DF7A-4536-A128-1F46F29F7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953000"/>
            <a:ext cx="1143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/>
              <a:t>be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090E9255-8AF3-43E8-8628-43896BC75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953000"/>
            <a:ext cx="1143000" cy="762000"/>
          </a:xfrm>
          <a:prstGeom prst="rect">
            <a:avLst/>
          </a:prstGeom>
          <a:solidFill>
            <a:srgbClr val="BDF9A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/>
              <a:t>see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5895C5C8-B58B-4B09-A81C-9A17ECC1C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715000"/>
            <a:ext cx="1143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/>
              <a:t>been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0246BC8C-56F4-4E67-B998-B9939A8C0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953000"/>
            <a:ext cx="12954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/>
              <a:t>eat</a:t>
            </a:r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86006926-695D-4929-952A-3AD6FACCF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715000"/>
            <a:ext cx="1295400" cy="762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/>
              <a:t>attended</a:t>
            </a: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6C8AD6D1-6E56-4C71-A324-F352A44A6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953000"/>
            <a:ext cx="990600" cy="762000"/>
          </a:xfrm>
          <a:prstGeom prst="rect">
            <a:avLst/>
          </a:prstGeom>
          <a:solidFill>
            <a:srgbClr val="FEC6F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/>
              <a:t>live</a:t>
            </a:r>
          </a:p>
        </p:txBody>
      </p:sp>
      <p:sp>
        <p:nvSpPr>
          <p:cNvPr id="8202" name="Rectangle 10">
            <a:extLst>
              <a:ext uri="{FF2B5EF4-FFF2-40B4-BE49-F238E27FC236}">
                <a16:creationId xmlns:a16="http://schemas.microsoft.com/office/drawing/2014/main" id="{21F80520-8627-4384-9B41-A72F6D4C3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715000"/>
            <a:ext cx="990600" cy="7620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/>
              <a:t>done</a:t>
            </a:r>
          </a:p>
        </p:txBody>
      </p:sp>
      <p:sp>
        <p:nvSpPr>
          <p:cNvPr id="8203" name="Rectangle 11">
            <a:extLst>
              <a:ext uri="{FF2B5EF4-FFF2-40B4-BE49-F238E27FC236}">
                <a16:creationId xmlns:a16="http://schemas.microsoft.com/office/drawing/2014/main" id="{D3694698-279D-4099-ADDF-E0FFE7C6A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953000"/>
            <a:ext cx="1143000" cy="7620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/>
              <a:t>do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2560A69D-9DBD-4702-922D-304A706E8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715000"/>
            <a:ext cx="1143000" cy="762000"/>
          </a:xfrm>
          <a:prstGeom prst="rect">
            <a:avLst/>
          </a:prstGeom>
          <a:solidFill>
            <a:srgbClr val="BDF9A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/>
              <a:t>seen</a:t>
            </a:r>
          </a:p>
        </p:txBody>
      </p:sp>
      <p:sp>
        <p:nvSpPr>
          <p:cNvPr id="8205" name="Rectangle 13">
            <a:extLst>
              <a:ext uri="{FF2B5EF4-FFF2-40B4-BE49-F238E27FC236}">
                <a16:creationId xmlns:a16="http://schemas.microsoft.com/office/drawing/2014/main" id="{04214751-7F20-4777-9641-6777196EB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953000"/>
            <a:ext cx="1143000" cy="762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/>
              <a:t>attend</a:t>
            </a:r>
          </a:p>
        </p:txBody>
      </p:sp>
      <p:sp>
        <p:nvSpPr>
          <p:cNvPr id="8206" name="Rectangle 14">
            <a:extLst>
              <a:ext uri="{FF2B5EF4-FFF2-40B4-BE49-F238E27FC236}">
                <a16:creationId xmlns:a16="http://schemas.microsoft.com/office/drawing/2014/main" id="{915D87B4-4686-45DB-AF6A-156791BCC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715000"/>
            <a:ext cx="1143000" cy="762000"/>
          </a:xfrm>
          <a:prstGeom prst="rect">
            <a:avLst/>
          </a:prstGeom>
          <a:solidFill>
            <a:srgbClr val="FEC6F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/>
              <a:t>lived</a:t>
            </a:r>
          </a:p>
        </p:txBody>
      </p:sp>
      <p:sp>
        <p:nvSpPr>
          <p:cNvPr id="8207" name="Rectangle 15">
            <a:extLst>
              <a:ext uri="{FF2B5EF4-FFF2-40B4-BE49-F238E27FC236}">
                <a16:creationId xmlns:a16="http://schemas.microsoft.com/office/drawing/2014/main" id="{696D7829-AEA6-47FC-A8C1-B550A95D8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953000"/>
            <a:ext cx="1447800" cy="7620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/>
              <a:t>collect</a:t>
            </a:r>
          </a:p>
        </p:txBody>
      </p:sp>
      <p:sp>
        <p:nvSpPr>
          <p:cNvPr id="8208" name="Rectangle 16">
            <a:extLst>
              <a:ext uri="{FF2B5EF4-FFF2-40B4-BE49-F238E27FC236}">
                <a16:creationId xmlns:a16="http://schemas.microsoft.com/office/drawing/2014/main" id="{B009454A-706B-462F-A33F-120D31B81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715000"/>
            <a:ext cx="1447800" cy="7620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/>
              <a:t>collected</a:t>
            </a:r>
          </a:p>
        </p:txBody>
      </p:sp>
      <p:sp>
        <p:nvSpPr>
          <p:cNvPr id="8209" name="Rectangle 17">
            <a:extLst>
              <a:ext uri="{FF2B5EF4-FFF2-40B4-BE49-F238E27FC236}">
                <a16:creationId xmlns:a16="http://schemas.microsoft.com/office/drawing/2014/main" id="{26DB2908-09CD-4E47-9F97-E2332833C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715000"/>
            <a:ext cx="11430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/>
              <a:t>eaten</a:t>
            </a:r>
          </a:p>
        </p:txBody>
      </p:sp>
      <p:sp>
        <p:nvSpPr>
          <p:cNvPr id="8210" name="Text Box 18">
            <a:extLst>
              <a:ext uri="{FF2B5EF4-FFF2-40B4-BE49-F238E27FC236}">
                <a16:creationId xmlns:a16="http://schemas.microsoft.com/office/drawing/2014/main" id="{7F555215-0EF8-4EA6-A3A9-675B42D5E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0825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11" name="Text Box 19">
            <a:extLst>
              <a:ext uri="{FF2B5EF4-FFF2-40B4-BE49-F238E27FC236}">
                <a16:creationId xmlns:a16="http://schemas.microsoft.com/office/drawing/2014/main" id="{7CC8266E-8398-4748-AF10-99CD400CC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063625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12" name="Text Box 20">
            <a:extLst>
              <a:ext uri="{FF2B5EF4-FFF2-40B4-BE49-F238E27FC236}">
                <a16:creationId xmlns:a16="http://schemas.microsoft.com/office/drawing/2014/main" id="{674FB568-2C64-4DBD-AC1B-6C3D4867A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181100"/>
            <a:ext cx="1676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rgbClr val="FF3399"/>
                </a:solidFill>
              </a:rPr>
              <a:t>have lived</a:t>
            </a:r>
          </a:p>
        </p:txBody>
      </p:sp>
      <p:sp>
        <p:nvSpPr>
          <p:cNvPr id="8213" name="Text Box 21">
            <a:extLst>
              <a:ext uri="{FF2B5EF4-FFF2-40B4-BE49-F238E27FC236}">
                <a16:creationId xmlns:a16="http://schemas.microsoft.com/office/drawing/2014/main" id="{2547A373-3284-49E1-999E-9C9DC86C0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65288"/>
            <a:ext cx="1981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rgbClr val="FF3399"/>
                </a:solidFill>
              </a:rPr>
              <a:t>haven’t eaten</a:t>
            </a:r>
          </a:p>
        </p:txBody>
      </p:sp>
      <p:sp>
        <p:nvSpPr>
          <p:cNvPr id="8214" name="Text Box 22">
            <a:extLst>
              <a:ext uri="{FF2B5EF4-FFF2-40B4-BE49-F238E27FC236}">
                <a16:creationId xmlns:a16="http://schemas.microsoft.com/office/drawing/2014/main" id="{D21AA13A-E3FF-4326-A607-FAFAC054B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2198688"/>
            <a:ext cx="1828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rgbClr val="FF3399"/>
                </a:solidFill>
              </a:rPr>
              <a:t>haven’t seen</a:t>
            </a:r>
          </a:p>
        </p:txBody>
      </p:sp>
      <p:sp>
        <p:nvSpPr>
          <p:cNvPr id="8215" name="Text Box 23">
            <a:extLst>
              <a:ext uri="{FF2B5EF4-FFF2-40B4-BE49-F238E27FC236}">
                <a16:creationId xmlns:a16="http://schemas.microsoft.com/office/drawing/2014/main" id="{3CAC7B99-C01B-49E6-A46A-2EE72291F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2693988"/>
            <a:ext cx="2209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rgbClr val="FF3399"/>
                </a:solidFill>
              </a:rPr>
              <a:t>have attended</a:t>
            </a:r>
          </a:p>
        </p:txBody>
      </p:sp>
      <p:sp>
        <p:nvSpPr>
          <p:cNvPr id="8216" name="Text Box 24">
            <a:extLst>
              <a:ext uri="{FF2B5EF4-FFF2-40B4-BE49-F238E27FC236}">
                <a16:creationId xmlns:a16="http://schemas.microsoft.com/office/drawing/2014/main" id="{10BCB370-4064-4B6A-AB6C-98E65885C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176588"/>
            <a:ext cx="2286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rgbClr val="FF3399"/>
                </a:solidFill>
              </a:rPr>
              <a:t>has just worked</a:t>
            </a:r>
          </a:p>
        </p:txBody>
      </p:sp>
      <p:sp>
        <p:nvSpPr>
          <p:cNvPr id="8217" name="Text Box 25">
            <a:extLst>
              <a:ext uri="{FF2B5EF4-FFF2-40B4-BE49-F238E27FC236}">
                <a16:creationId xmlns:a16="http://schemas.microsoft.com/office/drawing/2014/main" id="{CB00B860-A695-42F8-A2CB-35F07FD8A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300" y="3684588"/>
            <a:ext cx="1524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rgbClr val="FF3399"/>
                </a:solidFill>
              </a:rPr>
              <a:t> collected</a:t>
            </a:r>
          </a:p>
        </p:txBody>
      </p:sp>
      <p:sp>
        <p:nvSpPr>
          <p:cNvPr id="8218" name="Text Box 26">
            <a:extLst>
              <a:ext uri="{FF2B5EF4-FFF2-40B4-BE49-F238E27FC236}">
                <a16:creationId xmlns:a16="http://schemas.microsoft.com/office/drawing/2014/main" id="{48BC6044-CDDC-43EF-B5CB-4F448DB14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4025"/>
            <a:ext cx="8305800" cy="488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Ex3. Give the correct form of the verbs in the brackets</a:t>
            </a:r>
          </a:p>
        </p:txBody>
      </p:sp>
      <p:sp>
        <p:nvSpPr>
          <p:cNvPr id="8219" name="Text Box 27">
            <a:extLst>
              <a:ext uri="{FF2B5EF4-FFF2-40B4-BE49-F238E27FC236}">
                <a16:creationId xmlns:a16="http://schemas.microsoft.com/office/drawing/2014/main" id="{9F91C760-D114-4082-BAC5-F98D81A6D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719513"/>
            <a:ext cx="9144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rgbClr val="FF3399"/>
                </a:solidFill>
              </a:rPr>
              <a:t> Has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 animBg="1"/>
      <p:bldP spid="8208" grpId="0" animBg="1"/>
      <p:bldP spid="8209" grpId="0" animBg="1"/>
      <p:bldP spid="8212" grpId="0"/>
      <p:bldP spid="8213" grpId="0"/>
      <p:bldP spid="8214" grpId="0"/>
      <p:bldP spid="8215" grpId="0"/>
      <p:bldP spid="8216" grpId="0"/>
      <p:bldP spid="8217" grpId="0"/>
      <p:bldP spid="82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6D573145-0C4F-447C-90EE-602DDE839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812800"/>
            <a:ext cx="89154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    :  Hi. My name’s  Ba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Tom  : Nice to meet you, Ba. I’m Tom.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    :  Are you a newcomer here?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Tom  : Yes. I (1) _____________here since last week.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    :  I’m sure you’ll love this place.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Tom  : I (2) ________so. How long _______ you (3) _____ here?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    :  For 15 years.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Tom  : So you must know the area very well. (4) ____ there a post office      	near here?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D87F429E-594E-47B4-BF3D-A60D6A364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3857625"/>
            <a:ext cx="85344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    :  Yes. There’s one next to my house. Why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Tom  : Ah! I (5)__________ to send this postcard to my  parents.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    :  Let me have a look. Oh! It (6)________ very beautiful. 	Where’s your house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Tom  : In London. ________ you ever (7) ________there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    :  Not yet. But I (8) ____________ it through films and 	magazines.I’m going there with my father next summer.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Tom  : That’s great. I hope to see again over there.</a:t>
            </a:r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31F6877D-A981-47AE-A453-AE9B5F501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700" y="5189538"/>
            <a:ext cx="990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</a:p>
        </p:txBody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989BAC37-4F91-4685-8B9E-44307329F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400" y="5549900"/>
            <a:ext cx="2133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seen</a:t>
            </a:r>
          </a:p>
        </p:txBody>
      </p:sp>
      <p:sp>
        <p:nvSpPr>
          <p:cNvPr id="70662" name="Rectangle 6">
            <a:extLst>
              <a:ext uri="{FF2B5EF4-FFF2-40B4-BE49-F238E27FC236}">
                <a16:creationId xmlns:a16="http://schemas.microsoft.com/office/drawing/2014/main" id="{DBDE209F-985D-4137-803D-90798C6E0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195763"/>
            <a:ext cx="1219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</a:p>
        </p:txBody>
      </p:sp>
      <p:sp>
        <p:nvSpPr>
          <p:cNvPr id="70663" name="Rectangle 7">
            <a:extLst>
              <a:ext uri="{FF2B5EF4-FFF2-40B4-BE49-F238E27FC236}">
                <a16:creationId xmlns:a16="http://schemas.microsoft.com/office/drawing/2014/main" id="{C0E009DB-0240-40C0-A14F-F32965CA6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100" y="4551363"/>
            <a:ext cx="1295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looks</a:t>
            </a:r>
          </a:p>
        </p:txBody>
      </p:sp>
      <p:sp>
        <p:nvSpPr>
          <p:cNvPr id="70664" name="Rectangle 8">
            <a:extLst>
              <a:ext uri="{FF2B5EF4-FFF2-40B4-BE49-F238E27FC236}">
                <a16:creationId xmlns:a16="http://schemas.microsoft.com/office/drawing/2014/main" id="{61AD98C3-E0F3-400A-9164-D192BA183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100" y="5211763"/>
            <a:ext cx="1295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</a:p>
        </p:txBody>
      </p:sp>
      <p:sp>
        <p:nvSpPr>
          <p:cNvPr id="70665" name="Rectangle 9">
            <a:extLst>
              <a:ext uri="{FF2B5EF4-FFF2-40B4-BE49-F238E27FC236}">
                <a16:creationId xmlns:a16="http://schemas.microsoft.com/office/drawing/2014/main" id="{58FB8C07-C966-43F7-8571-875357F59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900" y="2501900"/>
            <a:ext cx="914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</a:p>
        </p:txBody>
      </p:sp>
      <p:sp>
        <p:nvSpPr>
          <p:cNvPr id="70666" name="Rectangle 10">
            <a:extLst>
              <a:ext uri="{FF2B5EF4-FFF2-40B4-BE49-F238E27FC236}">
                <a16:creationId xmlns:a16="http://schemas.microsoft.com/office/drawing/2014/main" id="{262435DE-8370-477E-B481-491E9E6C7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1100" y="1811338"/>
            <a:ext cx="2057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been</a:t>
            </a:r>
          </a:p>
        </p:txBody>
      </p:sp>
      <p:sp>
        <p:nvSpPr>
          <p:cNvPr id="70667" name="Rectangle 11">
            <a:extLst>
              <a:ext uri="{FF2B5EF4-FFF2-40B4-BE49-F238E27FC236}">
                <a16:creationId xmlns:a16="http://schemas.microsoft.com/office/drawing/2014/main" id="{B79C2EB3-5CA6-4679-B945-1850E434C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4200" y="2509838"/>
            <a:ext cx="1143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hope</a:t>
            </a:r>
          </a:p>
        </p:txBody>
      </p:sp>
      <p:sp>
        <p:nvSpPr>
          <p:cNvPr id="70668" name="Rectangle 12">
            <a:extLst>
              <a:ext uri="{FF2B5EF4-FFF2-40B4-BE49-F238E27FC236}">
                <a16:creationId xmlns:a16="http://schemas.microsoft.com/office/drawing/2014/main" id="{EBD4513E-3ED3-4A8D-9ADD-90A007B1E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2700" y="2506663"/>
            <a:ext cx="990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lived </a:t>
            </a:r>
          </a:p>
        </p:txBody>
      </p:sp>
      <p:sp>
        <p:nvSpPr>
          <p:cNvPr id="70669" name="Rectangle 13">
            <a:extLst>
              <a:ext uri="{FF2B5EF4-FFF2-40B4-BE49-F238E27FC236}">
                <a16:creationId xmlns:a16="http://schemas.microsoft.com/office/drawing/2014/main" id="{A0C3375A-2341-4D40-9E18-D896C50F4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179763"/>
            <a:ext cx="762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</a:p>
        </p:txBody>
      </p:sp>
      <p:sp>
        <p:nvSpPr>
          <p:cNvPr id="70671" name="Rectangle 15">
            <a:extLst>
              <a:ext uri="{FF2B5EF4-FFF2-40B4-BE49-F238E27FC236}">
                <a16:creationId xmlns:a16="http://schemas.microsoft.com/office/drawing/2014/main" id="{22377313-C2CD-46BF-86B8-40E208CE9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8763000" cy="609600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chemeClr val="bg1"/>
              </a:gs>
              <a:gs pos="100000">
                <a:srgbClr val="99CC00"/>
              </a:gs>
            </a:gsLst>
            <a:lin ang="540000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2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4/Complete the conversation. Use the correct form of the verbs in box:</a:t>
            </a:r>
          </a:p>
        </p:txBody>
      </p:sp>
      <p:graphicFrame>
        <p:nvGraphicFramePr>
          <p:cNvPr id="70672" name="Group 16">
            <a:extLst>
              <a:ext uri="{FF2B5EF4-FFF2-40B4-BE49-F238E27FC236}">
                <a16:creationId xmlns:a16="http://schemas.microsoft.com/office/drawing/2014/main" id="{1CAA5AA6-79C5-4E4D-9BDC-B4F47CCB643C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457200" y="457200"/>
          <a:ext cx="8229600" cy="427038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hope</a:t>
                      </a:r>
                    </a:p>
                  </a:txBody>
                  <a:tcPr marT="45754" marB="45754" horzOverflow="overflow">
                    <a:lnL w="952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 (3)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see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look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want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 w="952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over dir="ru"/>
    <p:sndAc>
      <p:stSnd>
        <p:snd r:embed="rId2" name="Lang.focus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utoUpdateAnimBg="0"/>
      <p:bldP spid="70659" grpId="0" autoUpdateAnimBg="0"/>
      <p:bldP spid="70660" grpId="0" autoUpdateAnimBg="0"/>
      <p:bldP spid="70661" grpId="0" autoUpdateAnimBg="0"/>
      <p:bldP spid="70662" grpId="0" autoUpdateAnimBg="0"/>
      <p:bldP spid="70663" grpId="0" autoUpdateAnimBg="0"/>
      <p:bldP spid="70664" grpId="0" autoUpdateAnimBg="0"/>
      <p:bldP spid="70665" grpId="0" autoUpdateAnimBg="0"/>
      <p:bldP spid="70666" grpId="0" autoUpdateAnimBg="0"/>
      <p:bldP spid="70667" grpId="0" autoUpdateAnimBg="0"/>
      <p:bldP spid="70668" grpId="0" autoUpdateAnimBg="0"/>
      <p:bldP spid="70669" grpId="0" autoUpdateAnimBg="0"/>
      <p:bldP spid="70671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>
            <a:extLst>
              <a:ext uri="{FF2B5EF4-FFF2-40B4-BE49-F238E27FC236}">
                <a16:creationId xmlns:a16="http://schemas.microsoft.com/office/drawing/2014/main" id="{A1E50C84-2877-4E64-96C5-1CC485DFD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85800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II. Comparison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346DDA29-C18A-4219-8578-57DF29C85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3060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like: giống như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4F121D36-82E5-4DAC-A3AE-F1FD92A7E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00" y="1181100"/>
            <a:ext cx="3159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Bao is </a:t>
            </a:r>
            <a:r>
              <a:rPr lang="en-US" altLang="en-US" sz="2800" b="1" u="sng">
                <a:solidFill>
                  <a:srgbClr val="000066"/>
                </a:solidFill>
                <a:latin typeface="Times New Roman" panose="02020603050405020304" pitchFamily="18" charset="0"/>
              </a:rPr>
              <a:t>like</a:t>
            </a: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 An.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BF70F3F0-F364-41AF-8977-0FBDFC4A0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00" y="1638300"/>
            <a:ext cx="401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Bao is </a:t>
            </a:r>
            <a:r>
              <a:rPr lang="en-US" altLang="en-US" sz="2800" b="1" u="sng">
                <a:solidFill>
                  <a:srgbClr val="000066"/>
                </a:solidFill>
                <a:latin typeface="Times New Roman" panose="02020603050405020304" pitchFamily="18" charset="0"/>
              </a:rPr>
              <a:t>the same as</a:t>
            </a: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 An.</a:t>
            </a: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ABAB097A-F366-4530-BB58-04C1137E5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00" y="2171700"/>
            <a:ext cx="4184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Bao is </a:t>
            </a:r>
            <a:r>
              <a:rPr lang="en-US" altLang="en-US" sz="2800" b="1" u="sng">
                <a:solidFill>
                  <a:srgbClr val="000066"/>
                </a:solidFill>
                <a:latin typeface="Times New Roman" panose="02020603050405020304" pitchFamily="18" charset="0"/>
              </a:rPr>
              <a:t>different from</a:t>
            </a: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 Hau.</a:t>
            </a: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D5CA52CD-BF78-4431-9A25-6A9C46118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00" y="2705100"/>
            <a:ext cx="495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Bao is </a:t>
            </a:r>
            <a:r>
              <a:rPr lang="en-US" altLang="en-US" sz="2800" b="1" u="sng">
                <a:solidFill>
                  <a:srgbClr val="000066"/>
                </a:solidFill>
                <a:latin typeface="Times New Roman" panose="02020603050405020304" pitchFamily="18" charset="0"/>
              </a:rPr>
              <a:t>as</a:t>
            </a: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 tall </a:t>
            </a:r>
            <a:r>
              <a:rPr lang="en-US" altLang="en-US" sz="2800" b="1" u="sng">
                <a:solidFill>
                  <a:srgbClr val="000066"/>
                </a:solidFill>
                <a:latin typeface="Times New Roman" panose="02020603050405020304" pitchFamily="18" charset="0"/>
              </a:rPr>
              <a:t>as</a:t>
            </a: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 Hau.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DBB235C4-C3EE-4066-B434-B21891436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14800"/>
            <a:ext cx="617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(not) the same as: (không) giống như</a:t>
            </a: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A44BB373-22CE-4E64-AFFF-3B3A114F9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673600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(not) different from: (không) khác</a:t>
            </a:r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A7BD1E63-D94B-4219-8629-E185BF64B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2832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(not) as + adj + as: ...... như</a:t>
            </a:r>
          </a:p>
        </p:txBody>
      </p:sp>
      <p:sp>
        <p:nvSpPr>
          <p:cNvPr id="11277" name="AutoShape 13">
            <a:extLst>
              <a:ext uri="{FF2B5EF4-FFF2-40B4-BE49-F238E27FC236}">
                <a16:creationId xmlns:a16="http://schemas.microsoft.com/office/drawing/2014/main" id="{A1C71F2E-6629-42E2-A34F-17315558E5C1}"/>
              </a:ext>
            </a:extLst>
          </p:cNvPr>
          <p:cNvSpPr>
            <a:spLocks/>
          </p:cNvSpPr>
          <p:nvPr/>
        </p:nvSpPr>
        <p:spPr bwMode="auto">
          <a:xfrm>
            <a:off x="6172200" y="3733800"/>
            <a:ext cx="228600" cy="1905000"/>
          </a:xfrm>
          <a:prstGeom prst="rightBrace">
            <a:avLst>
              <a:gd name="adj1" fmla="val 6944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99"/>
              </a:solidFill>
            </a:endParaRPr>
          </a:p>
        </p:txBody>
      </p:sp>
      <p:sp>
        <p:nvSpPr>
          <p:cNvPr id="11278" name="Text Box 14">
            <a:extLst>
              <a:ext uri="{FF2B5EF4-FFF2-40B4-BE49-F238E27FC236}">
                <a16:creationId xmlns:a16="http://schemas.microsoft.com/office/drawing/2014/main" id="{D8995042-F2F3-425F-9F1E-654900477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267200"/>
            <a:ext cx="243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  <a:latin typeface="Times New Roman" panose="02020603050405020304" pitchFamily="18" charset="0"/>
              </a:rPr>
              <a:t>So sánh về sự giống hoặc khác 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0" grpId="0"/>
      <p:bldP spid="11271" grpId="0"/>
      <p:bldP spid="11272" grpId="0"/>
      <p:bldP spid="11273" grpId="0"/>
      <p:bldP spid="11274" grpId="0"/>
      <p:bldP spid="11275" grpId="0"/>
      <p:bldP spid="11276" grpId="0"/>
      <p:bldP spid="11277" grpId="0" animBg="1"/>
      <p:bldP spid="1127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1039</Words>
  <Application>Microsoft Office PowerPoint</Application>
  <PresentationFormat>On-screen Show (4:3)</PresentationFormat>
  <Paragraphs>221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D2T</dc:creator>
  <cp:lastModifiedBy>Mr Vuong</cp:lastModifiedBy>
  <cp:revision>109</cp:revision>
  <dcterms:created xsi:type="dcterms:W3CDTF">2018-12-03T15:34:48Z</dcterms:created>
  <dcterms:modified xsi:type="dcterms:W3CDTF">2022-08-01T04:17:23Z</dcterms:modified>
</cp:coreProperties>
</file>