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4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6B2683-A983-441B-B57A-A8A36DD9E3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7638E-A234-486B-BD4F-4329F90F7D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DFD3719-C601-4631-8AF0-C21CE18E16EE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B2CA3B-8B8F-4340-A130-4B5938E668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D8F4E-3847-4AED-B655-6BA4958C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E0BE6-F305-42EE-ADF4-2E5071E383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6B772-C180-4248-B631-F406467BA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96655-9D4E-4235-AF27-FD8D4E20D6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ECD68FE-1EF9-4ED0-BA92-FFD4EDEC7D0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A8F7811-AA45-475A-9332-BC50262DB7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61A1749-393B-4826-B866-A0537390A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F0A2F027-0EA3-43C7-A113-F016EC184890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A1C946E-7E9D-443E-B489-A4713016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9B95D-EE84-43CA-BDC9-8219639C7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4A1B-9397-4D0C-B926-2B921975E87A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5F6B43-B3BC-4458-99FE-69D9AED07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0B18F6-23F2-4AA7-9F86-2A918D38E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4CDAF-6D16-4CDA-BB88-F5701BB6E7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6086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1513DE-3029-4858-9BC4-3200D474C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2C21-D26D-45A0-8C5A-A81F9780FC27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F4C140-44A1-4639-94FE-E4933B003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7ADDD2A-44DF-4BA5-9529-861DB5DFA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DC001-B106-431F-88F7-A894723991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1668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7C39BB-243F-4480-984D-AD6464CB8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35F0-BE15-411A-8415-DED2EAC9CB73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2D0D70-D0DF-4E32-8A82-241CA164F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43BC1C-C663-4835-9AED-AD4D8653C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BEDA5-113A-4AA7-A2BB-EDEEA80B343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7586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535392-0AB7-43DD-B16A-A469DED47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3A44E-8AD9-456E-8CB3-AC5168F95255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9E6280-4FD5-4FF8-8200-E66011D83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0486998-9C3E-4DD2-AFCD-E1BF6FD95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83EB2-EF54-4456-8D6C-DFB8AE2766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4425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87FF3E-5B55-4FCE-84AA-CA91496AA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1EBC-99C1-4D9D-9432-D30BCBD964DD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FBA08C-2912-40DA-8EFF-5111103AB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C77A7D9-066D-4E3A-A0F3-FDB644044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52883-B01F-49BC-A0A5-2829FA4FD3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434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5B09B-6ADD-4B71-BDA2-234E60307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7345-F30B-484F-B746-2F89DD12D1AC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B1691-A8B2-4A4B-92BE-FA06DB1DC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E165249-5B22-468C-999F-44E14B80F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C8E37-BC20-4D17-9875-89E65143ED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1724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21723BE-7989-4D11-ADBE-1647C70AE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B669F-9B93-4FA8-9F3C-03685FCF8F4A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0E19F8-0F08-4B88-8940-93E14DC18B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6E46CD6-E4E5-4D86-8FE6-B6311E9FE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58203-405C-4F89-BD97-D479525B44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43931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3E0CE6-65AC-42F9-A72F-0FF77CBD8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5229A-2E3A-46DF-8AB5-EB4B893318EF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D985EE-CE11-44C7-92EB-28904DD24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022054-6F4F-460D-99E4-8BFEF98E2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837D7-86BC-4AC4-9524-A1701A13C3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5436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3F521C-BE5C-4361-B7C4-561874EAC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4938-BE0F-441B-AE83-D1F211851A5B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72327A-2AB5-4A79-BDBB-E785B3390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DDB2628-2246-41EE-9A00-9AC8E05C8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7F7FE-BF2B-4322-8665-AB32209F447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72801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9735E0-1A9C-4F6F-A027-48091CA67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6C84-51D7-417C-A532-D9E1AC0BC55A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78573-7077-4C2C-B0BD-320DE1CF4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DEDAE1-AE41-4616-BCF5-48BDF3FA7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884F2-D64A-45B1-BF92-A51F381D38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30965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F578BB-8895-4541-9F3D-70BD8A795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6E09-1875-418B-963B-D1B70CAD92FF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CE7A0-609C-4806-AD4D-05E83DFB2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5A6D406-01B5-49B3-A8CB-7BD824009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E4947-1D08-496A-B15F-25014D2EA6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31719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F3AFB107-9C0D-498A-970E-BB0EFB6F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3F9CF32-262C-43F8-9DB6-CDD30443B8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1AEF8A-DC5A-4788-BAB8-6F4F424F80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72F49A-E4BB-4207-A576-448BC864FF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7E5D4F5-E466-4B15-B0E8-319E307639BD}" type="datetime1">
              <a:rPr lang="en-US" altLang="zh-CN"/>
              <a:pPr>
                <a:defRPr/>
              </a:pPr>
              <a:t>8/18/2022</a:t>
            </a:fld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8A9608-62D6-42C0-95EE-71422B2DAB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F4B2604-4DD6-4013-8D48-546E8F0C3F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E26CA-8023-4796-B41E-892E69062B3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www.dragoart.com/tuts/pics/12/921/how-to-draw-tom-the-cat-from-tom-and-jerry-tutorial-picture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www.mccnet.com.au/web_images/jerry.jpg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6.png"/><Relationship Id="rId18" Type="http://schemas.openxmlformats.org/officeDocument/2006/relationships/slide" Target="slide23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slide" Target="slide19.xml"/><Relationship Id="rId17" Type="http://schemas.openxmlformats.org/officeDocument/2006/relationships/image" Target="../media/image38.png"/><Relationship Id="rId2" Type="http://schemas.openxmlformats.org/officeDocument/2006/relationships/slide" Target="slide22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slide" Target="slide18.xml"/><Relationship Id="rId19" Type="http://schemas.openxmlformats.org/officeDocument/2006/relationships/image" Target="../media/image39.gif"/><Relationship Id="rId4" Type="http://schemas.openxmlformats.org/officeDocument/2006/relationships/slide" Target="slide15.xml"/><Relationship Id="rId9" Type="http://schemas.openxmlformats.org/officeDocument/2006/relationships/image" Target="../media/image34.png"/><Relationship Id="rId1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http:/www.dragoart.com/tuts/pics/12/921/how-to-draw-tom-the-cat-from-tom-and-jerry-tutorial-picture.jp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http:/www.mccnet.com.au/web_images/jerry.jpg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8A44D070-C186-40E9-B631-28DEA2DE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>
            <a:extLst>
              <a:ext uri="{FF2B5EF4-FFF2-40B4-BE49-F238E27FC236}">
                <a16:creationId xmlns:a16="http://schemas.microsoft.com/office/drawing/2014/main" id="{065613F1-3DE4-40E0-9968-0D0FC0E84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>
            <a:extLst>
              <a:ext uri="{FF2B5EF4-FFF2-40B4-BE49-F238E27FC236}">
                <a16:creationId xmlns:a16="http://schemas.microsoft.com/office/drawing/2014/main" id="{86AC1300-D26D-44F5-A580-8BC93EA2E7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>
            <a:extLst>
              <a:ext uri="{FF2B5EF4-FFF2-40B4-BE49-F238E27FC236}">
                <a16:creationId xmlns:a16="http://schemas.microsoft.com/office/drawing/2014/main" id="{14510723-3D75-407D-9329-EAC74E2958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E271B91B-3EEE-49C4-AD85-AB7BE6A7E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ea typeface="+mn-ea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ED8B22-5D01-40ED-8CAF-CB6D218B1B1E}"/>
              </a:ext>
            </a:extLst>
          </p:cNvPr>
          <p:cNvSpPr txBox="1">
            <a:spLocks/>
          </p:cNvSpPr>
          <p:nvPr/>
        </p:nvSpPr>
        <p:spPr>
          <a:xfrm>
            <a:off x="1235074" y="1028700"/>
            <a:ext cx="6994429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F22C94C2-B6A5-42E2-8626-742DC5C35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1200" y="0"/>
            <a:ext cx="1455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UNIT 12: A VACATION ABROAD– Period 76 – Getting</a:t>
            </a:r>
            <a:r>
              <a:rPr lang="en-US" altLang="en-US" sz="2800"/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started + Listen and read</a:t>
            </a:r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F85D4ED0-5827-49B3-ADAF-40C4A8C8F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399FE4F0-126A-4D0F-9C67-F7C40A7AB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Line 6">
            <a:extLst>
              <a:ext uri="{FF2B5EF4-FFF2-40B4-BE49-F238E27FC236}">
                <a16:creationId xmlns:a16="http://schemas.microsoft.com/office/drawing/2014/main" id="{6B79C282-145F-44B8-A9DE-B44EF7053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6400"/>
            <a:ext cx="91440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2294" name="WordArt 7">
            <a:extLst>
              <a:ext uri="{FF2B5EF4-FFF2-40B4-BE49-F238E27FC236}">
                <a16:creationId xmlns:a16="http://schemas.microsoft.com/office/drawing/2014/main" id="{F2C6C6B4-815E-44CA-AD72-5E310FDB3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5181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II. LISTEN AND READ</a:t>
            </a:r>
          </a:p>
        </p:txBody>
      </p:sp>
      <p:pic>
        <p:nvPicPr>
          <p:cNvPr id="12295" name="Picture 22">
            <a:extLst>
              <a:ext uri="{FF2B5EF4-FFF2-40B4-BE49-F238E27FC236}">
                <a16:creationId xmlns:a16="http://schemas.microsoft.com/office/drawing/2014/main" id="{8ED596F3-03EB-43C4-943A-6951996E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4">
            <a:extLst>
              <a:ext uri="{FF2B5EF4-FFF2-40B4-BE49-F238E27FC236}">
                <a16:creationId xmlns:a16="http://schemas.microsoft.com/office/drawing/2014/main" id="{688EACBB-DFA1-439E-A3B5-1097075C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54563"/>
            <a:ext cx="21224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26">
            <a:extLst>
              <a:ext uri="{FF2B5EF4-FFF2-40B4-BE49-F238E27FC236}">
                <a16:creationId xmlns:a16="http://schemas.microsoft.com/office/drawing/2014/main" id="{848E46AC-3677-4B77-951D-15B4269B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92163"/>
            <a:ext cx="6934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b="1"/>
              <a:t>Mrs. Smith:  Hello.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Mrs. Quyen:  Sandra, It’s Quyen. I’m calling from Ha Noi.</a:t>
            </a:r>
          </a:p>
          <a:p>
            <a:pPr eaLnBrk="1" hangingPunct="1"/>
            <a:r>
              <a:rPr lang="en-US" altLang="en-US" b="1"/>
              <a:t>Mrs. Smith:  Hello, Quyen. This is a nice surprise!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Mrs. Quyen:  Thanh and I are coming to San Francisco on Monday.</a:t>
            </a:r>
          </a:p>
          <a:p>
            <a:pPr eaLnBrk="1" hangingPunct="1"/>
            <a:r>
              <a:rPr lang="en-US" altLang="en-US" b="1"/>
              <a:t>Mrs. Smith:  That’s wonderful! Would you like to come and stay with</a:t>
            </a:r>
          </a:p>
          <a:p>
            <a:pPr eaLnBrk="1" hangingPunct="1"/>
            <a:r>
              <a:rPr lang="en-US" altLang="en-US" b="1"/>
              <a:t>                        us while you’re in town.</a:t>
            </a:r>
          </a:p>
        </p:txBody>
      </p:sp>
      <p:sp>
        <p:nvSpPr>
          <p:cNvPr id="12298" name="Text Box 27">
            <a:extLst>
              <a:ext uri="{FF2B5EF4-FFF2-40B4-BE49-F238E27FC236}">
                <a16:creationId xmlns:a16="http://schemas.microsoft.com/office/drawing/2014/main" id="{B3E3CE72-3DD4-4148-995C-28847F0E0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749800"/>
            <a:ext cx="6705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Mrs. Quyen:  No. Unfortunately, he has a business meeting in the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                       evening.</a:t>
            </a:r>
          </a:p>
          <a:p>
            <a:pPr eaLnBrk="1" hangingPunct="1"/>
            <a:r>
              <a:rPr lang="en-US" altLang="en-US" b="1"/>
              <a:t>Mrs. Smith:   Oh dear. He’s always working. Well, I’ll pick you up at </a:t>
            </a:r>
          </a:p>
          <a:p>
            <a:pPr eaLnBrk="1" hangingPunct="1"/>
            <a:r>
              <a:rPr lang="en-US" altLang="en-US" b="1"/>
              <a:t>	       your hotel. Shall we say seven o’clock?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Mrs. Quyen: That sounds fine. Thanks, Sandra. See you then.</a:t>
            </a:r>
          </a:p>
          <a:p>
            <a:pPr eaLnBrk="1" hangingPunct="1"/>
            <a:r>
              <a:rPr lang="en-US" altLang="en-US" b="1"/>
              <a:t>Mrs. Smith:   Bye.</a:t>
            </a:r>
          </a:p>
          <a:p>
            <a:pPr eaLnBrk="1" hangingPunct="1"/>
            <a:endParaRPr lang="en-US" altLang="en-US" b="1"/>
          </a:p>
        </p:txBody>
      </p:sp>
      <p:sp>
        <p:nvSpPr>
          <p:cNvPr id="12299" name="Text Box 34">
            <a:extLst>
              <a:ext uri="{FF2B5EF4-FFF2-40B4-BE49-F238E27FC236}">
                <a16:creationId xmlns:a16="http://schemas.microsoft.com/office/drawing/2014/main" id="{5EE014AB-CBAA-4047-9A80-29CEB9B84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00" name="Text Box 35">
            <a:extLst>
              <a:ext uri="{FF2B5EF4-FFF2-40B4-BE49-F238E27FC236}">
                <a16:creationId xmlns:a16="http://schemas.microsoft.com/office/drawing/2014/main" id="{4F8C7B6C-8805-47C5-A419-BC9E8E94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86025"/>
            <a:ext cx="8991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Mrs. Quyen:  That’s very kind of you, but we’re coming on a tour. Our accommodation 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                         is  included in the ticket price.</a:t>
            </a:r>
          </a:p>
          <a:p>
            <a:pPr eaLnBrk="1" hangingPunct="1"/>
            <a:r>
              <a:rPr lang="en-US" altLang="en-US" b="1"/>
              <a:t>Mrs. Smith:  Then you must come over for dinner one night.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Mrs. Quyen:   Yes, we’d love to but we’ll only be in town for three nights. We leave on the 28th.</a:t>
            </a:r>
          </a:p>
          <a:p>
            <a:pPr eaLnBrk="1" hangingPunct="1"/>
            <a:r>
              <a:rPr lang="en-US" altLang="en-US" b="1"/>
              <a:t>Mrs. Smith:  Are you free on Tuesday evening?</a:t>
            </a:r>
          </a:p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Mrs. Quyen:   No, I’m going out that night, but I’m not busy the following evening.</a:t>
            </a:r>
          </a:p>
          <a:p>
            <a:pPr eaLnBrk="1" hangingPunct="1"/>
            <a:r>
              <a:rPr lang="en-US" altLang="en-US" b="1"/>
              <a:t>Mrs. Smith:  What about Thanh? Will he come with you?</a:t>
            </a:r>
          </a:p>
          <a:p>
            <a:pPr eaLnBrk="1" hangingPunct="1"/>
            <a:endParaRPr lang="en-US" altLang="en-US" b="1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" name="12B841.wav">
            <a:hlinkClick r:id="" action="ppaction://media"/>
            <a:extLst>
              <a:ext uri="{FF2B5EF4-FFF2-40B4-BE49-F238E27FC236}">
                <a16:creationId xmlns:a16="http://schemas.microsoft.com/office/drawing/2014/main" id="{377FB855-3C95-4478-92DD-044A7875B4DC}"/>
              </a:ext>
            </a:extLst>
          </p:cNvPr>
          <p:cNvPicPr>
            <a:picLocks noRot="1" noChangeAspect="1" noChangeArrowheads="1"/>
          </p:cNvPicPr>
          <p:nvPr>
            <a:wavAudioFile r:embed="rId1" name="12B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2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7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9664CE3-9C28-44CE-987A-266C6E5E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CHECKING PREDICTION</a:t>
            </a:r>
          </a:p>
        </p:txBody>
      </p:sp>
      <p:graphicFrame>
        <p:nvGraphicFramePr>
          <p:cNvPr id="20" name="Group 3">
            <a:extLst>
              <a:ext uri="{FF2B5EF4-FFF2-40B4-BE49-F238E27FC236}">
                <a16:creationId xmlns:a16="http://schemas.microsoft.com/office/drawing/2014/main" id="{AEF0B885-F5EA-4A6F-BC87-D2DC58D2CD1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23988"/>
          <a:ext cx="8915400" cy="5195887"/>
        </p:xfrm>
        <a:graphic>
          <a:graphicData uri="http://schemas.openxmlformats.org/drawingml/2006/table">
            <a:tbl>
              <a:tblPr/>
              <a:tblGrid>
                <a:gridCol w="31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SAY IF THESE SENTENCES ARE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TRUE OR FALSE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Mrs.Quyen will come to San Francisco alone. 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She will have dinner with Mrs.Smith on the 27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th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On Thursday 28, Mrs.Quyen will leave San Francisco.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347" name="Picture 35" descr="http://www.dragoart.com/tuts/pics/12/921/how-to-draw-tom-the-cat-from-tom-and-jerry-tutorial-picture.jpg">
            <a:extLst>
              <a:ext uri="{FF2B5EF4-FFF2-40B4-BE49-F238E27FC236}">
                <a16:creationId xmlns:a16="http://schemas.microsoft.com/office/drawing/2014/main" id="{D8ECD295-8551-4413-95EA-2E7CD6E1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6858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8" name="Picture 36" descr="http://www.mccnet.com.au/web_images/jerry.jpg">
            <a:extLst>
              <a:ext uri="{FF2B5EF4-FFF2-40B4-BE49-F238E27FC236}">
                <a16:creationId xmlns:a16="http://schemas.microsoft.com/office/drawing/2014/main" id="{BE4FB3E4-A6EC-48C0-9F21-B1530E8B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447800"/>
            <a:ext cx="647700" cy="8382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49" name="AutoShape 43">
            <a:extLst>
              <a:ext uri="{FF2B5EF4-FFF2-40B4-BE49-F238E27FC236}">
                <a16:creationId xmlns:a16="http://schemas.microsoft.com/office/drawing/2014/main" id="{7F99D22C-C87C-4551-A001-7379B8E1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762000" cy="838200"/>
          </a:xfrm>
          <a:prstGeom prst="actionButtonBlank">
            <a:avLst/>
          </a:prstGeom>
          <a:gradFill rotWithShape="1">
            <a:gsLst>
              <a:gs pos="0">
                <a:srgbClr val="990000"/>
              </a:gs>
              <a:gs pos="50000">
                <a:srgbClr val="E71B0B"/>
              </a:gs>
              <a:gs pos="100000">
                <a:srgbClr val="99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KEY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EBF5E9-EDFD-4D0B-BF9B-A2D7B89A88CE}"/>
              </a:ext>
            </a:extLst>
          </p:cNvPr>
          <p:cNvSpPr/>
          <p:nvPr/>
        </p:nvSpPr>
        <p:spPr>
          <a:xfrm>
            <a:off x="6364288" y="2293938"/>
            <a:ext cx="914400" cy="836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49A683-DE1F-4956-B2BC-D75373B39B83}"/>
              </a:ext>
            </a:extLst>
          </p:cNvPr>
          <p:cNvSpPr/>
          <p:nvPr/>
        </p:nvSpPr>
        <p:spPr>
          <a:xfrm>
            <a:off x="7272338" y="2984500"/>
            <a:ext cx="844550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63C891-ADAA-400F-9C2E-09D30C30E6A7}"/>
              </a:ext>
            </a:extLst>
          </p:cNvPr>
          <p:cNvSpPr/>
          <p:nvPr/>
        </p:nvSpPr>
        <p:spPr>
          <a:xfrm>
            <a:off x="6364288" y="2984500"/>
            <a:ext cx="914400" cy="765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A2EF5D-2B43-4BA2-9B8E-C8970FCF0791}"/>
              </a:ext>
            </a:extLst>
          </p:cNvPr>
          <p:cNvSpPr/>
          <p:nvPr/>
        </p:nvSpPr>
        <p:spPr>
          <a:xfrm>
            <a:off x="7277100" y="2295525"/>
            <a:ext cx="835025" cy="677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69F01-CC63-4B4F-B26A-D5B015104D6A}"/>
              </a:ext>
            </a:extLst>
          </p:cNvPr>
          <p:cNvSpPr/>
          <p:nvPr/>
        </p:nvSpPr>
        <p:spPr>
          <a:xfrm>
            <a:off x="7272338" y="3749675"/>
            <a:ext cx="846137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C25A95-8C46-4102-8E04-FABD3ED59819}"/>
              </a:ext>
            </a:extLst>
          </p:cNvPr>
          <p:cNvSpPr/>
          <p:nvPr/>
        </p:nvSpPr>
        <p:spPr>
          <a:xfrm>
            <a:off x="7272338" y="4408488"/>
            <a:ext cx="844550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21579A-272D-4CCA-B3C2-6F0FD4CEBBAA}"/>
              </a:ext>
            </a:extLst>
          </p:cNvPr>
          <p:cNvSpPr/>
          <p:nvPr/>
        </p:nvSpPr>
        <p:spPr>
          <a:xfrm>
            <a:off x="6362700" y="3749675"/>
            <a:ext cx="914400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3FBEB1-93C3-4B03-A895-354BD7F1525F}"/>
              </a:ext>
            </a:extLst>
          </p:cNvPr>
          <p:cNvSpPr/>
          <p:nvPr/>
        </p:nvSpPr>
        <p:spPr>
          <a:xfrm>
            <a:off x="6362700" y="4408488"/>
            <a:ext cx="914400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6D3F1F-F525-45B3-8A1D-84EEDD379C4E}"/>
              </a:ext>
            </a:extLst>
          </p:cNvPr>
          <p:cNvSpPr/>
          <p:nvPr/>
        </p:nvSpPr>
        <p:spPr>
          <a:xfrm>
            <a:off x="7278688" y="5837238"/>
            <a:ext cx="846137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1ADC24-318D-489F-92A9-A1E50DF822E6}"/>
              </a:ext>
            </a:extLst>
          </p:cNvPr>
          <p:cNvSpPr/>
          <p:nvPr/>
        </p:nvSpPr>
        <p:spPr>
          <a:xfrm>
            <a:off x="7278688" y="5181600"/>
            <a:ext cx="846137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284CB0-7954-48F7-A1ED-5E9CA0D5187B}"/>
              </a:ext>
            </a:extLst>
          </p:cNvPr>
          <p:cNvSpPr/>
          <p:nvPr/>
        </p:nvSpPr>
        <p:spPr>
          <a:xfrm>
            <a:off x="6362700" y="5837238"/>
            <a:ext cx="914400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30B300-69D2-4A14-B8F9-5370D4BD691D}"/>
              </a:ext>
            </a:extLst>
          </p:cNvPr>
          <p:cNvSpPr/>
          <p:nvPr/>
        </p:nvSpPr>
        <p:spPr>
          <a:xfrm>
            <a:off x="6362700" y="5181600"/>
            <a:ext cx="914400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E9D86C-CC0A-42BE-8002-D65E446E9AFB}"/>
              </a:ext>
            </a:extLst>
          </p:cNvPr>
          <p:cNvSpPr/>
          <p:nvPr/>
        </p:nvSpPr>
        <p:spPr>
          <a:xfrm>
            <a:off x="8153400" y="2438400"/>
            <a:ext cx="762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>
                <a:solidFill>
                  <a:srgbClr val="002060"/>
                </a:solidFill>
                <a:cs typeface="Arial" pitchFamily="34" charset="0"/>
              </a:rPr>
              <a:t>F</a:t>
            </a:r>
            <a:endParaRPr lang="en-US" altLang="zh-CN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238F40-BC2E-480C-8B0D-D8953F0266B9}"/>
              </a:ext>
            </a:extLst>
          </p:cNvPr>
          <p:cNvSpPr/>
          <p:nvPr/>
        </p:nvSpPr>
        <p:spPr>
          <a:xfrm>
            <a:off x="8153400" y="3886200"/>
            <a:ext cx="762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>
                <a:solidFill>
                  <a:srgbClr val="002060"/>
                </a:solidFill>
                <a:cs typeface="Arial" pitchFamily="34" charset="0"/>
              </a:rPr>
              <a:t>T</a:t>
            </a:r>
            <a:endParaRPr lang="en-US" altLang="zh-CN" b="1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D897AE-3896-4206-A412-E39DBEEF5227}"/>
              </a:ext>
            </a:extLst>
          </p:cNvPr>
          <p:cNvSpPr/>
          <p:nvPr/>
        </p:nvSpPr>
        <p:spPr>
          <a:xfrm>
            <a:off x="8153400" y="5257800"/>
            <a:ext cx="762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000" b="1">
                <a:solidFill>
                  <a:srgbClr val="002060"/>
                </a:solidFill>
                <a:cs typeface="Arial" pitchFamily="34" charset="0"/>
              </a:rPr>
              <a:t>T</a:t>
            </a:r>
            <a:endParaRPr lang="en-US" altLang="zh-CN" b="1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BC183A62-4734-4ECF-AF44-56FE0DA2D303}"/>
              </a:ext>
            </a:extLst>
          </p:cNvPr>
          <p:cNvGraphicFramePr>
            <a:graphicFrameLocks noGrp="1"/>
          </p:cNvGraphicFramePr>
          <p:nvPr/>
        </p:nvGraphicFramePr>
        <p:xfrm>
          <a:off x="385763" y="2286000"/>
          <a:ext cx="8305800" cy="25146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Monday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Tuesday 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Wednesday 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Thursday 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SCHEDULE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Coming to San Francisco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 Box 23">
            <a:extLst>
              <a:ext uri="{FF2B5EF4-FFF2-40B4-BE49-F238E27FC236}">
                <a16:creationId xmlns:a16="http://schemas.microsoft.com/office/drawing/2014/main" id="{B31F450C-DAAB-4E06-B76F-0E5AC333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3249613"/>
            <a:ext cx="137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Going out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310C27F-3B9C-4354-A039-DFA556F0E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230563"/>
            <a:ext cx="1806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Having dinner with the Smiths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CE63F28E-ACCF-4D01-B618-426E413CF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3265488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Leaving San Francisco</a:t>
            </a:r>
            <a:endParaRPr lang="en-US" altLang="en-US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61" name="Line 28">
            <a:extLst>
              <a:ext uri="{FF2B5EF4-FFF2-40B4-BE49-F238E27FC236}">
                <a16:creationId xmlns:a16="http://schemas.microsoft.com/office/drawing/2014/main" id="{DF72336C-331C-4225-A6F3-52502236E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62" name="Line 29">
            <a:extLst>
              <a:ext uri="{FF2B5EF4-FFF2-40B4-BE49-F238E27FC236}">
                <a16:creationId xmlns:a16="http://schemas.microsoft.com/office/drawing/2014/main" id="{6DE6B5EC-594F-4980-9E3C-2DA498A5B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363" name="WordArt 33">
            <a:extLst>
              <a:ext uri="{FF2B5EF4-FFF2-40B4-BE49-F238E27FC236}">
                <a16:creationId xmlns:a16="http://schemas.microsoft.com/office/drawing/2014/main" id="{6CA72758-2816-4F33-B725-AFDF94A158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43000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1. Complete Mrs. Quyen's schedule .</a:t>
            </a:r>
            <a:endParaRPr lang="en-SG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97C7A786-3023-4553-9389-40E5305C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117475"/>
            <a:ext cx="10791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</a:rPr>
              <a:t> Getting</a:t>
            </a:r>
            <a:r>
              <a:rPr lang="en-US" altLang="en-US" sz="3600"/>
              <a:t> </a:t>
            </a:r>
            <a:r>
              <a:rPr lang="en-US" altLang="en-US" sz="3600" b="1">
                <a:solidFill>
                  <a:srgbClr val="FF0066"/>
                </a:solidFill>
              </a:rPr>
              <a:t>started + Listen and read</a:t>
            </a:r>
          </a:p>
        </p:txBody>
      </p:sp>
      <p:pic>
        <p:nvPicPr>
          <p:cNvPr id="12" name="Picture 31" descr="MCj03974900000[1]">
            <a:extLst>
              <a:ext uri="{FF2B5EF4-FFF2-40B4-BE49-F238E27FC236}">
                <a16:creationId xmlns:a16="http://schemas.microsoft.com/office/drawing/2014/main" id="{615BA960-A484-4836-B9D0-7F35A137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953000"/>
            <a:ext cx="480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>
            <a:extLst>
              <a:ext uri="{FF2B5EF4-FFF2-40B4-BE49-F238E27FC236}">
                <a16:creationId xmlns:a16="http://schemas.microsoft.com/office/drawing/2014/main" id="{BA250A4C-073F-4987-8B1C-906D8EAE1B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339849"/>
            <a:ext cx="7993062" cy="3313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LUCKY STARS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5A9CB9DB-212D-46F9-8C12-3025FF2C5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45125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6300" b="1">
                <a:solidFill>
                  <a:srgbClr val="C00000"/>
                </a:solidFill>
                <a:latin typeface="VNkoala"/>
              </a:rPr>
              <a:t>Answer the questions:</a:t>
            </a: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D9936A1D-D038-4DCA-83A5-84C78258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1200" y="90488"/>
            <a:ext cx="145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</a:rPr>
              <a:t>UNIT 12: A VACATION ABROAD– Period 76 – Getting</a:t>
            </a:r>
            <a:r>
              <a:rPr lang="en-US" altLang="en-US" sz="3200"/>
              <a:t> </a:t>
            </a:r>
            <a:r>
              <a:rPr lang="en-US" altLang="en-US" sz="3200" b="1">
                <a:solidFill>
                  <a:srgbClr val="FF0066"/>
                </a:solidFill>
              </a:rPr>
              <a:t>started + Listen and read</a:t>
            </a:r>
          </a:p>
        </p:txBody>
      </p:sp>
      <p:grpSp>
        <p:nvGrpSpPr>
          <p:cNvPr id="15365" name="Group 4">
            <a:extLst>
              <a:ext uri="{FF2B5EF4-FFF2-40B4-BE49-F238E27FC236}">
                <a16:creationId xmlns:a16="http://schemas.microsoft.com/office/drawing/2014/main" id="{40D490CE-5644-4148-9D32-44A9E62AB086}"/>
              </a:ext>
            </a:extLst>
          </p:cNvPr>
          <p:cNvGrpSpPr>
            <a:grpSpLocks/>
          </p:cNvGrpSpPr>
          <p:nvPr/>
        </p:nvGrpSpPr>
        <p:grpSpPr bwMode="auto">
          <a:xfrm rot="-1496500">
            <a:off x="33338" y="360363"/>
            <a:ext cx="3411537" cy="2798762"/>
            <a:chOff x="1156" y="210"/>
            <a:chExt cx="2307" cy="1989"/>
          </a:xfrm>
        </p:grpSpPr>
        <p:pic>
          <p:nvPicPr>
            <p:cNvPr id="15372" name="Picture 5" descr="b26396">
              <a:extLst>
                <a:ext uri="{FF2B5EF4-FFF2-40B4-BE49-F238E27FC236}">
                  <a16:creationId xmlns:a16="http://schemas.microsoft.com/office/drawing/2014/main" id="{B3C791E0-D512-465D-B793-FFD082B06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35360">
              <a:off x="1036" y="1101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6" descr="b26396">
              <a:extLst>
                <a:ext uri="{FF2B5EF4-FFF2-40B4-BE49-F238E27FC236}">
                  <a16:creationId xmlns:a16="http://schemas.microsoft.com/office/drawing/2014/main" id="{45C36A7F-83BA-413E-8709-47C7787AE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47" y="845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7" descr="b26396">
              <a:extLst>
                <a:ext uri="{FF2B5EF4-FFF2-40B4-BE49-F238E27FC236}">
                  <a16:creationId xmlns:a16="http://schemas.microsoft.com/office/drawing/2014/main" id="{E17C0274-F2EB-45C2-AC88-751067C43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0413">
              <a:off x="1519" y="1389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8" descr="b26396">
              <a:extLst>
                <a:ext uri="{FF2B5EF4-FFF2-40B4-BE49-F238E27FC236}">
                  <a16:creationId xmlns:a16="http://schemas.microsoft.com/office/drawing/2014/main" id="{91409600-74F5-4DA7-8BEF-56EAF2257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43975">
              <a:off x="1581" y="1146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9" descr="b26396">
              <a:extLst>
                <a:ext uri="{FF2B5EF4-FFF2-40B4-BE49-F238E27FC236}">
                  <a16:creationId xmlns:a16="http://schemas.microsoft.com/office/drawing/2014/main" id="{1712E046-5A32-48B6-9DB6-5ACDD2244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40508">
              <a:off x="1156" y="1434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Group 4">
            <a:extLst>
              <a:ext uri="{FF2B5EF4-FFF2-40B4-BE49-F238E27FC236}">
                <a16:creationId xmlns:a16="http://schemas.microsoft.com/office/drawing/2014/main" id="{E5B02ACF-C4F9-441A-AE61-53311E23C49A}"/>
              </a:ext>
            </a:extLst>
          </p:cNvPr>
          <p:cNvGrpSpPr>
            <a:grpSpLocks/>
          </p:cNvGrpSpPr>
          <p:nvPr/>
        </p:nvGrpSpPr>
        <p:grpSpPr bwMode="auto">
          <a:xfrm rot="756776">
            <a:off x="4151313" y="2700338"/>
            <a:ext cx="3411537" cy="2798762"/>
            <a:chOff x="1156" y="210"/>
            <a:chExt cx="2307" cy="1989"/>
          </a:xfrm>
        </p:grpSpPr>
        <p:pic>
          <p:nvPicPr>
            <p:cNvPr id="15367" name="Picture 5" descr="b26396">
              <a:extLst>
                <a:ext uri="{FF2B5EF4-FFF2-40B4-BE49-F238E27FC236}">
                  <a16:creationId xmlns:a16="http://schemas.microsoft.com/office/drawing/2014/main" id="{46BD4A1F-54E1-418D-889B-1B812F98E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35360">
              <a:off x="1036" y="1101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b26396">
              <a:extLst>
                <a:ext uri="{FF2B5EF4-FFF2-40B4-BE49-F238E27FC236}">
                  <a16:creationId xmlns:a16="http://schemas.microsoft.com/office/drawing/2014/main" id="{83A3BEC1-5168-49A4-BA14-E30385A30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47" y="845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b26396">
              <a:extLst>
                <a:ext uri="{FF2B5EF4-FFF2-40B4-BE49-F238E27FC236}">
                  <a16:creationId xmlns:a16="http://schemas.microsoft.com/office/drawing/2014/main" id="{7FEFC963-ADA7-4985-B09B-AED1FA70D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0413">
              <a:off x="1519" y="1389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b26396">
              <a:extLst>
                <a:ext uri="{FF2B5EF4-FFF2-40B4-BE49-F238E27FC236}">
                  <a16:creationId xmlns:a16="http://schemas.microsoft.com/office/drawing/2014/main" id="{CCEDDD55-13EC-4E14-834A-4F6D0F60C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43975">
              <a:off x="1581" y="1146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9" descr="b26396">
              <a:extLst>
                <a:ext uri="{FF2B5EF4-FFF2-40B4-BE49-F238E27FC236}">
                  <a16:creationId xmlns:a16="http://schemas.microsoft.com/office/drawing/2014/main" id="{C176406A-50B4-4C88-8ECA-5FF887E1D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40508">
              <a:off x="1156" y="1434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ONG NGHE TRONG GIANG DAY\Material from Ms Hanh\Number\G\8.png">
            <a:hlinkClick r:id="rId2" action="ppaction://hlinksldjump"/>
            <a:extLst>
              <a:ext uri="{FF2B5EF4-FFF2-40B4-BE49-F238E27FC236}">
                <a16:creationId xmlns:a16="http://schemas.microsoft.com/office/drawing/2014/main" id="{486DB135-F607-41DD-A184-BB29FC75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987925"/>
            <a:ext cx="1643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CONG NGHE TRONG GIANG DAY\Material from Ms Hanh\Number\G\1.png">
            <a:hlinkClick r:id="rId4" action="ppaction://hlinksldjump"/>
            <a:extLst>
              <a:ext uri="{FF2B5EF4-FFF2-40B4-BE49-F238E27FC236}">
                <a16:creationId xmlns:a16="http://schemas.microsoft.com/office/drawing/2014/main" id="{3C9302AD-6A25-46E8-A3C4-A976D8D8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700"/>
            <a:ext cx="1643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:\CONG NGHE TRONG GIANG DAY\Material from Ms Hanh\Number\G\2.png">
            <a:hlinkClick r:id="rId6" action="ppaction://hlinksldjump"/>
            <a:extLst>
              <a:ext uri="{FF2B5EF4-FFF2-40B4-BE49-F238E27FC236}">
                <a16:creationId xmlns:a16="http://schemas.microsoft.com/office/drawing/2014/main" id="{E7105DBF-E484-4D31-BED0-B6ABD0EA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752600"/>
            <a:ext cx="16430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:\CONG NGHE TRONG GIANG DAY\Material from Ms Hanh\Number\G\3.png">
            <a:hlinkClick r:id="rId8" action="ppaction://hlinksldjump"/>
            <a:extLst>
              <a:ext uri="{FF2B5EF4-FFF2-40B4-BE49-F238E27FC236}">
                <a16:creationId xmlns:a16="http://schemas.microsoft.com/office/drawing/2014/main" id="{EF51E599-86BD-4E9C-A5F0-37FDDB0A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1643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:\CONG NGHE TRONG GIANG DAY\Material from Ms Hanh\Number\G\4.png">
            <a:hlinkClick r:id="rId10" action="ppaction://hlinksldjump"/>
            <a:extLst>
              <a:ext uri="{FF2B5EF4-FFF2-40B4-BE49-F238E27FC236}">
                <a16:creationId xmlns:a16="http://schemas.microsoft.com/office/drawing/2014/main" id="{3BE1E0A4-7A3F-4673-9DCF-530A0216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148013"/>
            <a:ext cx="16430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D:\CONG NGHE TRONG GIANG DAY\Material from Ms Hanh\Number\G\5.png">
            <a:hlinkClick r:id="rId12" action="ppaction://hlinksldjump"/>
            <a:extLst>
              <a:ext uri="{FF2B5EF4-FFF2-40B4-BE49-F238E27FC236}">
                <a16:creationId xmlns:a16="http://schemas.microsoft.com/office/drawing/2014/main" id="{97459504-8FE1-44CA-9828-21EF3D80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3733800"/>
            <a:ext cx="16430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D:\CONG NGHE TRONG GIANG DAY\Material from Ms Hanh\Number\G\6.png">
            <a:hlinkClick r:id="rId14" action="ppaction://hlinksldjump"/>
            <a:extLst>
              <a:ext uri="{FF2B5EF4-FFF2-40B4-BE49-F238E27FC236}">
                <a16:creationId xmlns:a16="http://schemas.microsoft.com/office/drawing/2014/main" id="{CB7AE61D-67C3-41E0-B6C7-41A5A679B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51188"/>
            <a:ext cx="1643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D:\CONG NGHE TRONG GIANG DAY\Material from Ms Hanh\Number\G\7.png">
            <a:hlinkClick r:id="rId16" action="ppaction://hlinksldjump"/>
            <a:extLst>
              <a:ext uri="{FF2B5EF4-FFF2-40B4-BE49-F238E27FC236}">
                <a16:creationId xmlns:a16="http://schemas.microsoft.com/office/drawing/2014/main" id="{483FFC12-CFB3-495E-A2DD-21E6B04D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954588"/>
            <a:ext cx="1643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9BDFB1-182D-43CE-8955-CAD17C992257}"/>
              </a:ext>
            </a:extLst>
          </p:cNvPr>
          <p:cNvSpPr txBox="1"/>
          <p:nvPr/>
        </p:nvSpPr>
        <p:spPr>
          <a:xfrm>
            <a:off x="9144000" y="228600"/>
            <a:ext cx="3352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Lucky Stars</a:t>
            </a:r>
          </a:p>
        </p:txBody>
      </p:sp>
      <p:pic>
        <p:nvPicPr>
          <p:cNvPr id="16395" name="Picture 12" descr="D:\CONG NGHE TRONG GIANG DAY\Material from Ms Hanh\hinh dong\hinh dong CSET\My Pictures\khi4i.gif">
            <a:hlinkClick r:id="rId18" action="ppaction://hlinksldjump"/>
            <a:extLst>
              <a:ext uri="{FF2B5EF4-FFF2-40B4-BE49-F238E27FC236}">
                <a16:creationId xmlns:a16="http://schemas.microsoft.com/office/drawing/2014/main" id="{75260FC6-AB84-4336-A0F7-998BA77B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181600"/>
            <a:ext cx="1466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7380E46A-D934-4F9E-B0E3-E844C9280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228600"/>
            <a:ext cx="1584325" cy="1223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5ECD21-4810-4B71-A592-9C532A06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7391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</a:rPr>
              <a:t>a. Will Mrs. Quyen and her husband stay at Mrs. Smith’s house? Why? Why not?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81F907-0A0A-40EE-B86B-FED2BB74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24200"/>
            <a:ext cx="7315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FF0066"/>
                </a:solidFill>
              </a:rPr>
              <a:t>No, they won’t. Because they are coming on a tour and their accommodation is included in the ticket price, so they will stay at the hotel.</a:t>
            </a:r>
            <a:endParaRPr lang="vi-VN" altLang="en-US" sz="36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896EE-5DB6-4C98-A406-13A7B04F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6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F4E248C0-712C-46DB-81BC-F22C5BC3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228600"/>
            <a:ext cx="1584325" cy="1223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6387" name="WordArt 7">
            <a:extLst>
              <a:ext uri="{FF2B5EF4-FFF2-40B4-BE49-F238E27FC236}">
                <a16:creationId xmlns:a16="http://schemas.microsoft.com/office/drawing/2014/main" id="{24E24E9B-6F96-4A31-8F8B-31CF8FD748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133600"/>
            <a:ext cx="446563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Stars</a:t>
            </a:r>
          </a:p>
        </p:txBody>
      </p:sp>
      <p:pic>
        <p:nvPicPr>
          <p:cNvPr id="18436" name="Picture 3" descr="D:\CONG NGHE TRONG GIANG DAY\Material from Ms Hanh\hinh dong\105-02_ani.gif">
            <a:extLst>
              <a:ext uri="{FF2B5EF4-FFF2-40B4-BE49-F238E27FC236}">
                <a16:creationId xmlns:a16="http://schemas.microsoft.com/office/drawing/2014/main" id="{A95E7733-04CC-4034-A9D0-566AF084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20">
            <a:extLst>
              <a:ext uri="{FF2B5EF4-FFF2-40B4-BE49-F238E27FC236}">
                <a16:creationId xmlns:a16="http://schemas.microsoft.com/office/drawing/2014/main" id="{3E527E63-5E94-4432-A0F0-2E15B594C8A9}"/>
              </a:ext>
            </a:extLst>
          </p:cNvPr>
          <p:cNvGrpSpPr>
            <a:grpSpLocks/>
          </p:cNvGrpSpPr>
          <p:nvPr/>
        </p:nvGrpSpPr>
        <p:grpSpPr bwMode="auto">
          <a:xfrm rot="1152957">
            <a:off x="5699125" y="-68263"/>
            <a:ext cx="3411538" cy="2798763"/>
            <a:chOff x="1156" y="210"/>
            <a:chExt cx="2307" cy="1989"/>
          </a:xfrm>
        </p:grpSpPr>
        <p:pic>
          <p:nvPicPr>
            <p:cNvPr id="18445" name="Picture 21" descr="b26396">
              <a:extLst>
                <a:ext uri="{FF2B5EF4-FFF2-40B4-BE49-F238E27FC236}">
                  <a16:creationId xmlns:a16="http://schemas.microsoft.com/office/drawing/2014/main" id="{41939BDF-DC8E-418F-B998-43C130805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35360">
              <a:off x="1036" y="1101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2" descr="b26396">
              <a:extLst>
                <a:ext uri="{FF2B5EF4-FFF2-40B4-BE49-F238E27FC236}">
                  <a16:creationId xmlns:a16="http://schemas.microsoft.com/office/drawing/2014/main" id="{7DBE973A-20E2-4C1C-AD3F-4F7A5161F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47" y="845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3" descr="b26396">
              <a:extLst>
                <a:ext uri="{FF2B5EF4-FFF2-40B4-BE49-F238E27FC236}">
                  <a16:creationId xmlns:a16="http://schemas.microsoft.com/office/drawing/2014/main" id="{D2F487B7-2A3A-4E41-9AD0-4F3547FA2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0413">
              <a:off x="1519" y="1389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4" descr="b26396">
              <a:extLst>
                <a:ext uri="{FF2B5EF4-FFF2-40B4-BE49-F238E27FC236}">
                  <a16:creationId xmlns:a16="http://schemas.microsoft.com/office/drawing/2014/main" id="{BE6E4E4D-DBBE-443C-A208-5AB152FF1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43975">
              <a:off x="1581" y="1146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25" descr="b26396">
              <a:extLst>
                <a:ext uri="{FF2B5EF4-FFF2-40B4-BE49-F238E27FC236}">
                  <a16:creationId xmlns:a16="http://schemas.microsoft.com/office/drawing/2014/main" id="{AE4E2D0B-4F00-4C85-A660-0BB32D84C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40508">
              <a:off x="1156" y="1434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 20">
            <a:extLst>
              <a:ext uri="{FF2B5EF4-FFF2-40B4-BE49-F238E27FC236}">
                <a16:creationId xmlns:a16="http://schemas.microsoft.com/office/drawing/2014/main" id="{3382CD9A-BB81-4339-A0C9-C2C062CA04AB}"/>
              </a:ext>
            </a:extLst>
          </p:cNvPr>
          <p:cNvGrpSpPr>
            <a:grpSpLocks/>
          </p:cNvGrpSpPr>
          <p:nvPr/>
        </p:nvGrpSpPr>
        <p:grpSpPr bwMode="auto">
          <a:xfrm rot="-1026040">
            <a:off x="58738" y="174625"/>
            <a:ext cx="3411537" cy="2798763"/>
            <a:chOff x="1156" y="210"/>
            <a:chExt cx="2307" cy="1989"/>
          </a:xfrm>
        </p:grpSpPr>
        <p:pic>
          <p:nvPicPr>
            <p:cNvPr id="18440" name="Picture 21" descr="b26396">
              <a:extLst>
                <a:ext uri="{FF2B5EF4-FFF2-40B4-BE49-F238E27FC236}">
                  <a16:creationId xmlns:a16="http://schemas.microsoft.com/office/drawing/2014/main" id="{1E441431-44F7-4706-BCB3-574446E9D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35360">
              <a:off x="1036" y="1101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22" descr="b26396">
              <a:extLst>
                <a:ext uri="{FF2B5EF4-FFF2-40B4-BE49-F238E27FC236}">
                  <a16:creationId xmlns:a16="http://schemas.microsoft.com/office/drawing/2014/main" id="{F26DAEE2-397A-4D87-A28F-D637598F7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47" y="845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23" descr="b26396">
              <a:extLst>
                <a:ext uri="{FF2B5EF4-FFF2-40B4-BE49-F238E27FC236}">
                  <a16:creationId xmlns:a16="http://schemas.microsoft.com/office/drawing/2014/main" id="{648C2F53-C654-45E2-B53C-D99FA7BC7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0413">
              <a:off x="1519" y="1389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24" descr="b26396">
              <a:extLst>
                <a:ext uri="{FF2B5EF4-FFF2-40B4-BE49-F238E27FC236}">
                  <a16:creationId xmlns:a16="http://schemas.microsoft.com/office/drawing/2014/main" id="{7E723B7F-96EC-4AE6-AB91-716833428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43975">
              <a:off x="1581" y="1146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5" descr="b26396">
              <a:extLst>
                <a:ext uri="{FF2B5EF4-FFF2-40B4-BE49-F238E27FC236}">
                  <a16:creationId xmlns:a16="http://schemas.microsoft.com/office/drawing/2014/main" id="{C399F704-9729-4B96-A624-80BCBAA36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40508">
              <a:off x="1156" y="1434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441BBC7-B1CF-49D9-97FE-1876FF9D7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6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16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B233478-B2FB-4FBC-9E56-57CFE4E7B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704975"/>
            <a:ext cx="7837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b. Will Mrs. Quyen’s husband have dinner with the Smiths? Why(not)?</a:t>
            </a:r>
            <a:r>
              <a:rPr lang="en-US" altLang="en-US" sz="3600">
                <a:latin typeface="Times New Roman" panose="02020603050405020304" pitchFamily="18" charset="0"/>
              </a:rPr>
              <a:t>  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BCD4762-FF6C-4C11-A907-7110A87F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36900"/>
            <a:ext cx="7086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FF0066"/>
                </a:solidFill>
              </a:rPr>
              <a:t>No, he won’t. Because he will have a business meeting in the evening that day.</a:t>
            </a:r>
          </a:p>
        </p:txBody>
      </p:sp>
      <p:sp>
        <p:nvSpPr>
          <p:cNvPr id="4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83821597-48C5-4A65-B1EB-AAD5359B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28600"/>
            <a:ext cx="1584325" cy="1223963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94BB9-78E8-4CFB-9885-55EEBA7F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4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5049582-71CA-42ED-95A1-E2268C11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685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c. How will Mrs. Quyen go to Mrs. Smith’s house?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B74969-B8B4-4D8F-8C11-F1997BEC0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FF0066"/>
                </a:solidFill>
              </a:rPr>
              <a:t>Mrs. Smith will pick her up at her hotel.</a:t>
            </a:r>
          </a:p>
        </p:txBody>
      </p:sp>
      <p:sp>
        <p:nvSpPr>
          <p:cNvPr id="4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45BA6535-C2C6-4C0C-8CB1-F5B17A8D7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8600"/>
            <a:ext cx="1584325" cy="1223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3B36C-2273-472A-BBEB-3FA616EC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3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569D7042-F25E-43D1-8EF4-40276893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228600"/>
            <a:ext cx="1584325" cy="1223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19459" name="WordArt 7">
            <a:extLst>
              <a:ext uri="{FF2B5EF4-FFF2-40B4-BE49-F238E27FC236}">
                <a16:creationId xmlns:a16="http://schemas.microsoft.com/office/drawing/2014/main" id="{83181FF1-012C-44DA-BFBF-FEBD7C9338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133600"/>
            <a:ext cx="446563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1" dir="14049737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Stars</a:t>
            </a:r>
          </a:p>
        </p:txBody>
      </p:sp>
      <p:pic>
        <p:nvPicPr>
          <p:cNvPr id="21508" name="Picture 3" descr="D:\CONG NGHE TRONG GIANG DAY\Material from Ms Hanh\hinh dong\105-02_ani.gif">
            <a:extLst>
              <a:ext uri="{FF2B5EF4-FFF2-40B4-BE49-F238E27FC236}">
                <a16:creationId xmlns:a16="http://schemas.microsoft.com/office/drawing/2014/main" id="{F723CD6C-C31B-4C26-ACAA-3DA04E77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20">
            <a:extLst>
              <a:ext uri="{FF2B5EF4-FFF2-40B4-BE49-F238E27FC236}">
                <a16:creationId xmlns:a16="http://schemas.microsoft.com/office/drawing/2014/main" id="{37570DBC-8B33-429E-8F08-49FF02BBD405}"/>
              </a:ext>
            </a:extLst>
          </p:cNvPr>
          <p:cNvGrpSpPr>
            <a:grpSpLocks/>
          </p:cNvGrpSpPr>
          <p:nvPr/>
        </p:nvGrpSpPr>
        <p:grpSpPr bwMode="auto">
          <a:xfrm rot="1152957">
            <a:off x="5699125" y="-68263"/>
            <a:ext cx="3411538" cy="2798763"/>
            <a:chOff x="1156" y="210"/>
            <a:chExt cx="2307" cy="1989"/>
          </a:xfrm>
        </p:grpSpPr>
        <p:pic>
          <p:nvPicPr>
            <p:cNvPr id="21517" name="Picture 21" descr="b26396">
              <a:extLst>
                <a:ext uri="{FF2B5EF4-FFF2-40B4-BE49-F238E27FC236}">
                  <a16:creationId xmlns:a16="http://schemas.microsoft.com/office/drawing/2014/main" id="{504BAB5F-1C62-4708-B4A5-EE121A905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35360">
              <a:off x="1036" y="1101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22" descr="b26396">
              <a:extLst>
                <a:ext uri="{FF2B5EF4-FFF2-40B4-BE49-F238E27FC236}">
                  <a16:creationId xmlns:a16="http://schemas.microsoft.com/office/drawing/2014/main" id="{A3E7BEBA-D73C-40BA-A6DF-952BA6BA7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47" y="845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23" descr="b26396">
              <a:extLst>
                <a:ext uri="{FF2B5EF4-FFF2-40B4-BE49-F238E27FC236}">
                  <a16:creationId xmlns:a16="http://schemas.microsoft.com/office/drawing/2014/main" id="{EA50561F-B5B3-4E46-BBD0-F2F90DEB4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0413">
              <a:off x="1519" y="1389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24" descr="b26396">
              <a:extLst>
                <a:ext uri="{FF2B5EF4-FFF2-40B4-BE49-F238E27FC236}">
                  <a16:creationId xmlns:a16="http://schemas.microsoft.com/office/drawing/2014/main" id="{240E4BDA-8A7E-474E-834A-FC07468F6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43975">
              <a:off x="1581" y="1146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5" descr="b26396">
              <a:extLst>
                <a:ext uri="{FF2B5EF4-FFF2-40B4-BE49-F238E27FC236}">
                  <a16:creationId xmlns:a16="http://schemas.microsoft.com/office/drawing/2014/main" id="{23E00A0B-6C4A-437F-A158-F589ACDD2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40508">
              <a:off x="1156" y="1434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oup 20">
            <a:extLst>
              <a:ext uri="{FF2B5EF4-FFF2-40B4-BE49-F238E27FC236}">
                <a16:creationId xmlns:a16="http://schemas.microsoft.com/office/drawing/2014/main" id="{431CDF04-1D0C-4B25-BC7B-AEE7B7496FBD}"/>
              </a:ext>
            </a:extLst>
          </p:cNvPr>
          <p:cNvGrpSpPr>
            <a:grpSpLocks/>
          </p:cNvGrpSpPr>
          <p:nvPr/>
        </p:nvGrpSpPr>
        <p:grpSpPr bwMode="auto">
          <a:xfrm rot="-1026040">
            <a:off x="58738" y="174625"/>
            <a:ext cx="3411537" cy="2798763"/>
            <a:chOff x="1156" y="210"/>
            <a:chExt cx="2307" cy="1989"/>
          </a:xfrm>
        </p:grpSpPr>
        <p:pic>
          <p:nvPicPr>
            <p:cNvPr id="21512" name="Picture 21" descr="b26396">
              <a:extLst>
                <a:ext uri="{FF2B5EF4-FFF2-40B4-BE49-F238E27FC236}">
                  <a16:creationId xmlns:a16="http://schemas.microsoft.com/office/drawing/2014/main" id="{9728121C-85C9-4886-84EA-FC87BF9BB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35360">
              <a:off x="1036" y="1101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22" descr="b26396">
              <a:extLst>
                <a:ext uri="{FF2B5EF4-FFF2-40B4-BE49-F238E27FC236}">
                  <a16:creationId xmlns:a16="http://schemas.microsoft.com/office/drawing/2014/main" id="{2F1FAF20-D51D-4CF4-94B2-E369CF09E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47" y="845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3" descr="b26396">
              <a:extLst>
                <a:ext uri="{FF2B5EF4-FFF2-40B4-BE49-F238E27FC236}">
                  <a16:creationId xmlns:a16="http://schemas.microsoft.com/office/drawing/2014/main" id="{A6D76EDC-6BB7-42D5-A0D4-3B06866EB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0413">
              <a:off x="1519" y="1389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24" descr="b26396">
              <a:extLst>
                <a:ext uri="{FF2B5EF4-FFF2-40B4-BE49-F238E27FC236}">
                  <a16:creationId xmlns:a16="http://schemas.microsoft.com/office/drawing/2014/main" id="{C570E0C3-598F-4FB8-9ADF-9801A30A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43975">
              <a:off x="1581" y="1146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25" descr="b26396">
              <a:extLst>
                <a:ext uri="{FF2B5EF4-FFF2-40B4-BE49-F238E27FC236}">
                  <a16:creationId xmlns:a16="http://schemas.microsoft.com/office/drawing/2014/main" id="{36556DAD-E663-4E4E-837D-3A3A6CD5F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40508">
              <a:off x="1156" y="1434"/>
              <a:ext cx="194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6B8A17-D85D-457B-9983-C9B3ACE6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5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42666D95-A625-42A1-A83B-FEC28DB7D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45AA4-4146-48FA-AB08-34CC5153EE73}"/>
              </a:ext>
            </a:extLst>
          </p:cNvPr>
          <p:cNvSpPr txBox="1"/>
          <p:nvPr/>
        </p:nvSpPr>
        <p:spPr>
          <a:xfrm>
            <a:off x="1066800" y="112713"/>
            <a:ext cx="71628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8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WELCOME TO </a:t>
            </a:r>
          </a:p>
          <a:p>
            <a:pPr algn="ctr">
              <a:defRPr/>
            </a:pPr>
            <a:r>
              <a:rPr lang="en-US" altLang="zh-CN" sz="8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OUR CLASS</a:t>
            </a:r>
          </a:p>
          <a:p>
            <a:pPr>
              <a:defRPr/>
            </a:pPr>
            <a:endParaRPr lang="en-US" altLang="zh-CN">
              <a:latin typeface="Arial" pitchFamily="34" charset="0"/>
              <a:ea typeface="+mn-ea"/>
            </a:endParaRPr>
          </a:p>
        </p:txBody>
      </p:sp>
      <p:pic>
        <p:nvPicPr>
          <p:cNvPr id="4100" name="Picture 7" descr="D:\CONG NGHE TRONG GIANG DAY\Material from Ms Hanh\hinh dong\hinh dong CSET\Emily\deco17xu7.gif">
            <a:extLst>
              <a:ext uri="{FF2B5EF4-FFF2-40B4-BE49-F238E27FC236}">
                <a16:creationId xmlns:a16="http://schemas.microsoft.com/office/drawing/2014/main" id="{F9905519-A158-4A28-980A-3615EA46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36700"/>
            <a:ext cx="16002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C697AB9-D2FB-4141-81AD-C2914181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6551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>
                <a:latin typeface="Times New Roman" panose="02020603050405020304" pitchFamily="18" charset="0"/>
              </a:rPr>
              <a:t>How long will Mrs. Quyen be in San Francisco?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47A0910-6A4F-48D4-94D2-2FDA3D7B1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528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FF0066"/>
                </a:solidFill>
              </a:rPr>
              <a:t>For three nights.</a:t>
            </a:r>
          </a:p>
        </p:txBody>
      </p:sp>
      <p:sp>
        <p:nvSpPr>
          <p:cNvPr id="4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0DB833F5-ADEB-4E31-831B-135409CA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304800"/>
            <a:ext cx="1584325" cy="1223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1A9C3-56BC-4466-B0D0-8211EB23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1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A2E06B3-6DC1-4F30-B2F6-3FB8D8F5C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>
                <a:latin typeface="Times New Roman" panose="02020603050405020304" pitchFamily="18" charset="0"/>
              </a:rPr>
              <a:t>Where is Mrs. Quyen  calling from ?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6FBC3D7-8217-4D82-9F4E-86F94FDE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38513"/>
            <a:ext cx="601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FF0066"/>
                </a:solidFill>
              </a:rPr>
              <a:t>She is calling from Ha Noi.</a:t>
            </a:r>
          </a:p>
        </p:txBody>
      </p:sp>
      <p:sp>
        <p:nvSpPr>
          <p:cNvPr id="4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BEA3B00F-0A35-4DE3-A262-A320E5B62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04800"/>
            <a:ext cx="1584325" cy="1223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7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3E93-31F8-47A1-B67B-D1E1CF11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4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50DAD7B-F35F-4B29-A6D9-4C3CD13F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905000"/>
            <a:ext cx="73152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 algn="ctr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is Mrs. </a:t>
            </a:r>
            <a:r>
              <a:rPr lang="en-US" sz="36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Quyen</a:t>
            </a:r>
            <a:r>
              <a:rPr lang="en-US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going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8A13D4B-E87E-4713-A9D5-98E7F678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5967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3600" b="1">
                <a:solidFill>
                  <a:srgbClr val="FF0066"/>
                </a:solidFill>
              </a:rPr>
              <a:t>On Tuesday evening.</a:t>
            </a:r>
          </a:p>
        </p:txBody>
      </p:sp>
      <p:sp>
        <p:nvSpPr>
          <p:cNvPr id="4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9B9A5CCB-DB88-49AE-91B6-26351A6A1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04800"/>
            <a:ext cx="1584325" cy="12239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6D70B-1A2B-4F4B-850C-F76C543D4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91200"/>
            <a:ext cx="76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099"/>
                </a:solidFill>
                <a:latin typeface="Comic Sans MS" panose="030F0702030302020204" pitchFamily="66" charset="0"/>
              </a:rPr>
              <a:t>2</a:t>
            </a:r>
            <a:endParaRPr lang="en-US" altLang="en-U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AG00572_">
            <a:extLst>
              <a:ext uri="{FF2B5EF4-FFF2-40B4-BE49-F238E27FC236}">
                <a16:creationId xmlns:a16="http://schemas.microsoft.com/office/drawing/2014/main" id="{99CEBC8D-D1C8-40C8-896C-D470432C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195388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AG00572_">
            <a:extLst>
              <a:ext uri="{FF2B5EF4-FFF2-40B4-BE49-F238E27FC236}">
                <a16:creationId xmlns:a16="http://schemas.microsoft.com/office/drawing/2014/main" id="{77213F23-CF1A-418A-B461-BB875E25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157288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6EDC5E0B-DAD6-454B-899A-BD0794B61C6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47688"/>
            <a:ext cx="7534275" cy="5791200"/>
            <a:chOff x="692" y="336"/>
            <a:chExt cx="4746" cy="3648"/>
          </a:xfrm>
        </p:grpSpPr>
        <p:pic>
          <p:nvPicPr>
            <p:cNvPr id="25607" name="Picture 7" descr="BALLOON3">
              <a:extLst>
                <a:ext uri="{FF2B5EF4-FFF2-40B4-BE49-F238E27FC236}">
                  <a16:creationId xmlns:a16="http://schemas.microsoft.com/office/drawing/2014/main" id="{B0A0F199-737E-4174-A1F6-530766F93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EC20D51A-BAEB-42A8-B068-AF7BF2325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3137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latin typeface="Arial" pitchFamily="34" charset="0"/>
                <a:ea typeface="+mn-ea"/>
              </a:endParaRPr>
            </a:p>
          </p:txBody>
        </p:sp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D6F86839-995B-45FA-B52F-2F226AC38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latin typeface="Arial" pitchFamily="34" charset="0"/>
                <a:ea typeface="+mn-ea"/>
              </a:endParaRP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4FD39EF2-651B-4379-8E33-4E9E0FB90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2247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latin typeface="Arial" pitchFamily="34" charset="0"/>
                <a:ea typeface="+mn-ea"/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CF11405B-74A6-4165-9B79-79AEE32C1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latin typeface="Arial" pitchFamily="34" charset="0"/>
                <a:ea typeface="+mn-ea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46975B43-6ACE-4C06-A256-34A9FCB43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altLang="zh-CN">
                <a:latin typeface="Arial" pitchFamily="34" charset="0"/>
                <a:ea typeface="+mn-ea"/>
              </a:endParaRPr>
            </a:p>
          </p:txBody>
        </p:sp>
        <p:pic>
          <p:nvPicPr>
            <p:cNvPr id="25613" name="Picture 13" descr="BALLOON3">
              <a:extLst>
                <a:ext uri="{FF2B5EF4-FFF2-40B4-BE49-F238E27FC236}">
                  <a16:creationId xmlns:a16="http://schemas.microsoft.com/office/drawing/2014/main" id="{75283B74-4BC8-4E5D-9057-8649205D7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4" descr="BALLOON3">
              <a:extLst>
                <a:ext uri="{FF2B5EF4-FFF2-40B4-BE49-F238E27FC236}">
                  <a16:creationId xmlns:a16="http://schemas.microsoft.com/office/drawing/2014/main" id="{3F69D556-669C-4E00-999C-AABFE0C1C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15" descr="BALLOON3">
              <a:extLst>
                <a:ext uri="{FF2B5EF4-FFF2-40B4-BE49-F238E27FC236}">
                  <a16:creationId xmlns:a16="http://schemas.microsoft.com/office/drawing/2014/main" id="{D5172B4F-0E85-4A9C-A463-2D8F347F9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" y="2465"/>
              <a:ext cx="101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F0483C-78D3-4FBD-BFD6-51ED6D4F2509}"/>
              </a:ext>
            </a:extLst>
          </p:cNvPr>
          <p:cNvSpPr txBox="1"/>
          <p:nvPr/>
        </p:nvSpPr>
        <p:spPr>
          <a:xfrm>
            <a:off x="381000" y="838200"/>
            <a:ext cx="83121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+mn-ea"/>
                <a:cs typeface="+mn-cs"/>
              </a:rPr>
              <a:t>Congratulations</a:t>
            </a:r>
          </a:p>
        </p:txBody>
      </p:sp>
      <p:pic>
        <p:nvPicPr>
          <p:cNvPr id="25606" name="Picture 3" descr="D:\CONG NGHE TRONG GIANG DAY\Material from Ms Hanh\hinh dong\hinh dong CSET\Emily 1\09.gif">
            <a:extLst>
              <a:ext uri="{FF2B5EF4-FFF2-40B4-BE49-F238E27FC236}">
                <a16:creationId xmlns:a16="http://schemas.microsoft.com/office/drawing/2014/main" id="{47F07E90-CED0-4F5A-98F4-A6DF55D3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757488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>
            <a:extLst>
              <a:ext uri="{FF2B5EF4-FFF2-40B4-BE49-F238E27FC236}">
                <a16:creationId xmlns:a16="http://schemas.microsoft.com/office/drawing/2014/main" id="{E0A56B5A-FB28-418B-A162-F72F2A35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29400" y="90488"/>
            <a:ext cx="1325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UNIT 12: A VACATION ABROAD– Period 76 – Getting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started + Listen and read</a:t>
            </a:r>
          </a:p>
        </p:txBody>
      </p:sp>
      <p:sp>
        <p:nvSpPr>
          <p:cNvPr id="26627" name="Text Box 7">
            <a:extLst>
              <a:ext uri="{FF2B5EF4-FFF2-40B4-BE49-F238E27FC236}">
                <a16:creationId xmlns:a16="http://schemas.microsoft.com/office/drawing/2014/main" id="{3AB27A7F-4ED2-4428-BFCC-6A7B0EE6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735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Lucida Calligraphy" panose="03010101010101010101" pitchFamily="66" charset="0"/>
              </a:rPr>
              <a:t>III. Grammar notes: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7D5249CA-C420-423E-8CAA-3C4D0EA86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371600"/>
            <a:ext cx="6656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0000"/>
                </a:solidFill>
              </a:rPr>
              <a:t>1. Making an invitation.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A7014C61-32E5-4A1A-B6AD-3741A2C2C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2405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>
                <a:solidFill>
                  <a:srgbClr val="000099"/>
                </a:solidFill>
              </a:rPr>
              <a:t>Would you like to come and stay with us… ?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A8B9538-7694-4863-86B4-B2DB0334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11488"/>
            <a:ext cx="441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99"/>
                </a:solidFill>
              </a:rPr>
              <a:t>+ Yes, I’d love to.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968BE62-832D-402B-9FAA-9D8C3C877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59175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99"/>
                </a:solidFill>
              </a:rPr>
              <a:t>-</a:t>
            </a:r>
            <a:r>
              <a:rPr lang="en-US" altLang="en-US" sz="3600" b="1">
                <a:solidFill>
                  <a:srgbClr val="000099"/>
                </a:solidFill>
              </a:rPr>
              <a:t> That’s very kind of you, but…</a:t>
            </a:r>
          </a:p>
        </p:txBody>
      </p:sp>
      <p:sp>
        <p:nvSpPr>
          <p:cNvPr id="26" name="Line 15">
            <a:extLst>
              <a:ext uri="{FF2B5EF4-FFF2-40B4-BE49-F238E27FC236}">
                <a16:creationId xmlns:a16="http://schemas.microsoft.com/office/drawing/2014/main" id="{E4540F75-2D6B-4233-AC4F-EBC0EA841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14600"/>
            <a:ext cx="16271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usinessman">
            <a:extLst>
              <a:ext uri="{FF2B5EF4-FFF2-40B4-BE49-F238E27FC236}">
                <a16:creationId xmlns:a16="http://schemas.microsoft.com/office/drawing/2014/main" id="{5653F61E-107B-445B-97A2-440D04BF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2628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images924651_building">
            <a:extLst>
              <a:ext uri="{FF2B5EF4-FFF2-40B4-BE49-F238E27FC236}">
                <a16:creationId xmlns:a16="http://schemas.microsoft.com/office/drawing/2014/main" id="{97ADF156-D7BE-49BA-BE91-C36BDBA6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0908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28F185E-80ED-4900-B199-3CA0D7AA6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3090863" cy="6858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COMPANY</a:t>
            </a: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6C0BF27F-64DE-400B-9118-30AB7B0474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3886200"/>
            <a:ext cx="1066800" cy="0"/>
          </a:xfrm>
          <a:prstGeom prst="line">
            <a:avLst/>
          </a:prstGeom>
          <a:noFill/>
          <a:ln w="174625">
            <a:solidFill>
              <a:srgbClr val="0000FF"/>
            </a:solidFill>
            <a:rou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altLang="zh-CN" sz="2800" b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40BDD86-382F-4FA3-90D9-B422167A6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172200"/>
            <a:ext cx="66294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He’s always working.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CBFF0EEB-DE3E-4BE0-BAEB-E0359FC44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86000"/>
            <a:ext cx="1905000" cy="8382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zh-CN" sz="2800" b="1">
              <a:solidFill>
                <a:srgbClr val="0000FF"/>
              </a:solidFill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+mn-ea"/>
              </a:rPr>
              <a:t>Monday</a:t>
            </a:r>
          </a:p>
          <a:p>
            <a:pPr algn="ctr">
              <a:defRPr/>
            </a:pPr>
            <a:endParaRPr lang="en-US" altLang="zh-CN" sz="2800" b="1" u="sng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27656" name="Oval 16" descr="Stationery">
            <a:extLst>
              <a:ext uri="{FF2B5EF4-FFF2-40B4-BE49-F238E27FC236}">
                <a16:creationId xmlns:a16="http://schemas.microsoft.com/office/drawing/2014/main" id="{1C4509D1-B2A7-4F00-8EEF-964B81B5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371600"/>
            <a:ext cx="1905000" cy="838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</a:rPr>
              <a:t>Tuesday</a:t>
            </a:r>
          </a:p>
        </p:txBody>
      </p:sp>
      <p:sp>
        <p:nvSpPr>
          <p:cNvPr id="27657" name="Oval 17" descr="Green marble">
            <a:extLst>
              <a:ext uri="{FF2B5EF4-FFF2-40B4-BE49-F238E27FC236}">
                <a16:creationId xmlns:a16="http://schemas.microsoft.com/office/drawing/2014/main" id="{66C22D69-B480-4B6F-9AC6-C14378C1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609600"/>
            <a:ext cx="1905000" cy="8382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Wednesday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ADAD9D35-99E0-4FD0-AB7B-75CBC361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52400"/>
            <a:ext cx="1905000" cy="838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zh-CN" sz="2800" b="1">
              <a:solidFill>
                <a:srgbClr val="FF00FF"/>
              </a:solidFill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  <a:ea typeface="+mn-ea"/>
              </a:rPr>
              <a:t>Thursday</a:t>
            </a:r>
          </a:p>
          <a:p>
            <a:pPr algn="ctr">
              <a:defRPr/>
            </a:pPr>
            <a:endParaRPr lang="en-US" altLang="zh-CN" sz="2800" b="1" u="sng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C47C98D4-6F36-4F27-9003-BE1264BE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52400"/>
            <a:ext cx="1524000" cy="83820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Friday</a:t>
            </a:r>
          </a:p>
        </p:txBody>
      </p:sp>
      <p:sp>
        <p:nvSpPr>
          <p:cNvPr id="12" name="Oval 20" descr="Bouquet">
            <a:extLst>
              <a:ext uri="{FF2B5EF4-FFF2-40B4-BE49-F238E27FC236}">
                <a16:creationId xmlns:a16="http://schemas.microsoft.com/office/drawing/2014/main" id="{871B403E-BE4B-4BF1-BAE2-1A8C57FC3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1524000" cy="838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zh-CN" sz="2800" b="1">
              <a:solidFill>
                <a:srgbClr val="0000FF"/>
              </a:solidFill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altLang="zh-CN" sz="2800" b="1">
                <a:solidFill>
                  <a:srgbClr val="CC3300"/>
                </a:solidFill>
                <a:latin typeface="Times New Roman" pitchFamily="18" charset="0"/>
                <a:ea typeface="+mn-ea"/>
              </a:rPr>
              <a:t>Saturday</a:t>
            </a:r>
          </a:p>
          <a:p>
            <a:pPr algn="ctr">
              <a:defRPr/>
            </a:pPr>
            <a:endParaRPr lang="en-US" altLang="zh-CN" sz="2800" b="1" u="sng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27661" name="Oval 21">
            <a:extLst>
              <a:ext uri="{FF2B5EF4-FFF2-40B4-BE49-F238E27FC236}">
                <a16:creationId xmlns:a16="http://schemas.microsoft.com/office/drawing/2014/main" id="{1EBFF946-6DAC-4657-BA95-A603B1EBE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15240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Sunday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>
            <a:extLst>
              <a:ext uri="{FF2B5EF4-FFF2-40B4-BE49-F238E27FC236}">
                <a16:creationId xmlns:a16="http://schemas.microsoft.com/office/drawing/2014/main" id="{6323F53A-0688-44F1-AFD0-CC31BEFCB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29400" y="90488"/>
            <a:ext cx="1325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UNIT 12: A VACATION ABROAD– Period 76 – Getting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started + Listen and read</a:t>
            </a:r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C5614B99-ACF7-4FF1-8F0F-4B2441040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735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Lucida Calligraphy" panose="03010101010101010101" pitchFamily="66" charset="0"/>
              </a:rPr>
              <a:t>III. Grammar notes:</a:t>
            </a:r>
          </a:p>
        </p:txBody>
      </p:sp>
      <p:sp>
        <p:nvSpPr>
          <p:cNvPr id="28676" name="Text Box 9">
            <a:extLst>
              <a:ext uri="{FF2B5EF4-FFF2-40B4-BE49-F238E27FC236}">
                <a16:creationId xmlns:a16="http://schemas.microsoft.com/office/drawing/2014/main" id="{635C7D51-C19E-4240-A1EC-C81FB853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371600"/>
            <a:ext cx="6656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0000"/>
                </a:solidFill>
              </a:rPr>
              <a:t>1. Making an invitation.</a:t>
            </a:r>
          </a:p>
        </p:txBody>
      </p:sp>
      <p:sp>
        <p:nvSpPr>
          <p:cNvPr id="28677" name="Text Box 10">
            <a:extLst>
              <a:ext uri="{FF2B5EF4-FFF2-40B4-BE49-F238E27FC236}">
                <a16:creationId xmlns:a16="http://schemas.microsoft.com/office/drawing/2014/main" id="{CE1C2B6F-AFC5-48DA-A1EB-9E2D8422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24050"/>
            <a:ext cx="899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>
                <a:solidFill>
                  <a:srgbClr val="000099"/>
                </a:solidFill>
              </a:rPr>
              <a:t>Would you like to come and stay with us… ?</a:t>
            </a:r>
          </a:p>
        </p:txBody>
      </p:sp>
      <p:sp>
        <p:nvSpPr>
          <p:cNvPr id="28678" name="Text Box 11">
            <a:extLst>
              <a:ext uri="{FF2B5EF4-FFF2-40B4-BE49-F238E27FC236}">
                <a16:creationId xmlns:a16="http://schemas.microsoft.com/office/drawing/2014/main" id="{D44B881C-640F-420F-B99E-3D334E048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6670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99"/>
                </a:solidFill>
              </a:rPr>
              <a:t>+ Yes, I’d love to.</a:t>
            </a:r>
          </a:p>
        </p:txBody>
      </p:sp>
      <p:sp>
        <p:nvSpPr>
          <p:cNvPr id="28679" name="Text Box 12">
            <a:extLst>
              <a:ext uri="{FF2B5EF4-FFF2-40B4-BE49-F238E27FC236}">
                <a16:creationId xmlns:a16="http://schemas.microsoft.com/office/drawing/2014/main" id="{A30EA285-305A-45F0-B053-95E7AF7D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14688"/>
            <a:ext cx="617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99"/>
                </a:solidFill>
              </a:rPr>
              <a:t>-</a:t>
            </a:r>
            <a:r>
              <a:rPr lang="en-US" altLang="en-US" sz="3600" b="1">
                <a:solidFill>
                  <a:srgbClr val="000099"/>
                </a:solidFill>
              </a:rPr>
              <a:t> That’s very kind of you, but…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31572EE3-E5D9-461A-9CF2-063A5F78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30688"/>
            <a:ext cx="640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0000"/>
                </a:solidFill>
              </a:rPr>
              <a:t>2. Making a complaint.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A0C0979-C641-498B-ADFC-BECAEC603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40288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3600" b="1">
                <a:solidFill>
                  <a:srgbClr val="000099"/>
                </a:solidFill>
              </a:rPr>
              <a:t>Oh dear. He’s always working.</a:t>
            </a:r>
          </a:p>
        </p:txBody>
      </p:sp>
      <p:sp>
        <p:nvSpPr>
          <p:cNvPr id="28682" name="Line 15">
            <a:extLst>
              <a:ext uri="{FF2B5EF4-FFF2-40B4-BE49-F238E27FC236}">
                <a16:creationId xmlns:a16="http://schemas.microsoft.com/office/drawing/2014/main" id="{A326FD95-CC75-4F94-A96A-BCF7ED3EE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14600"/>
            <a:ext cx="16271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id="{7F6F3CE4-08BC-403D-B533-356A61F84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4102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9" name="Line 18">
            <a:extLst>
              <a:ext uri="{FF2B5EF4-FFF2-40B4-BE49-F238E27FC236}">
                <a16:creationId xmlns:a16="http://schemas.microsoft.com/office/drawing/2014/main" id="{A9D04578-3FA6-42F8-B20A-12B50BFFE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410200"/>
            <a:ext cx="16113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BT VE NHA">
            <a:extLst>
              <a:ext uri="{FF2B5EF4-FFF2-40B4-BE49-F238E27FC236}">
                <a16:creationId xmlns:a16="http://schemas.microsoft.com/office/drawing/2014/main" id="{EB2CBF45-7525-452B-AA74-9D4104F2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705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03A090D-7B84-4264-939A-D8EC4841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79613"/>
            <a:ext cx="82296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>
              <a:buFontTx/>
              <a:buAutoNum type="arabicPeriod"/>
              <a:defRPr/>
            </a:pPr>
            <a:r>
              <a:rPr lang="en-US" altLang="zh-CN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Learn new words by heart.</a:t>
            </a:r>
          </a:p>
          <a:p>
            <a:pPr indent="457200">
              <a:buFontTx/>
              <a:buAutoNum type="arabicPeriod"/>
              <a:defRPr/>
            </a:pPr>
            <a:r>
              <a:rPr lang="en-US" altLang="zh-CN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Read the dialogue fluently.</a:t>
            </a:r>
          </a:p>
          <a:p>
            <a:pPr indent="457200">
              <a:buFontTx/>
              <a:buAutoNum type="arabicPeriod"/>
              <a:defRPr/>
            </a:pPr>
            <a:r>
              <a:rPr lang="en-US" altLang="zh-CN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Do exercise 1,2/p113 in the workbook.</a:t>
            </a:r>
          </a:p>
          <a:p>
            <a:pPr indent="457200">
              <a:buFontTx/>
              <a:buAutoNum type="arabicPeriod"/>
              <a:defRPr/>
            </a:pPr>
            <a:r>
              <a:rPr lang="en-US" altLang="zh-CN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Prepare next period:</a:t>
            </a:r>
          </a:p>
          <a:p>
            <a:pPr indent="457200">
              <a:defRPr/>
            </a:pPr>
            <a:r>
              <a:rPr lang="en-US" altLang="zh-CN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Unit 12. (cont)</a:t>
            </a:r>
          </a:p>
          <a:p>
            <a:pPr indent="457200">
              <a:defRPr/>
            </a:pPr>
            <a:r>
              <a:rPr lang="en-US" altLang="zh-CN" sz="3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Period 77. Speak and Listen.</a:t>
            </a:r>
          </a:p>
          <a:p>
            <a:pPr indent="457200">
              <a:defRPr/>
            </a:pPr>
            <a:endParaRPr lang="en-US" altLang="zh-CN" sz="36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</a:endParaRPr>
          </a:p>
        </p:txBody>
      </p:sp>
      <p:pic>
        <p:nvPicPr>
          <p:cNvPr id="29700" name="Picture 21" descr="j0232133">
            <a:extLst>
              <a:ext uri="{FF2B5EF4-FFF2-40B4-BE49-F238E27FC236}">
                <a16:creationId xmlns:a16="http://schemas.microsoft.com/office/drawing/2014/main" id="{AB546193-C7A2-4AD3-9CDC-943AF134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38725"/>
            <a:ext cx="190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wnloads\background ppt\p33.jpg">
            <a:extLst>
              <a:ext uri="{FF2B5EF4-FFF2-40B4-BE49-F238E27FC236}">
                <a16:creationId xmlns:a16="http://schemas.microsoft.com/office/drawing/2014/main" id="{76730FF2-E6D7-4CEB-BEE5-F3B595D3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50"/>
            <a:ext cx="915193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AEAD5CD-9F08-4579-96D5-AFBBB5DF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71800"/>
            <a:ext cx="54864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8000"/>
                </a:solidFill>
                <a:latin typeface="Lucida Handwriting" panose="03010101010101010101" pitchFamily="66" charset="0"/>
              </a:rPr>
              <a:t>Thanks for your attention</a:t>
            </a:r>
            <a:r>
              <a:rPr lang="en-US" altLang="en-US" sz="2000" b="1">
                <a:solidFill>
                  <a:srgbClr val="008000"/>
                </a:solidFill>
                <a:latin typeface="Lucida Handwriting" panose="03010101010101010101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Lucida Handwriting" panose="03010101010101010101" pitchFamily="66" charset="0"/>
              </a:rPr>
              <a:t>GOODBYE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Lucida Handwriting" panose="03010101010101010101" pitchFamily="66" charset="0"/>
              </a:rPr>
              <a:t>And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Lucida Handwriting" panose="03010101010101010101" pitchFamily="66" charset="0"/>
              </a:rPr>
              <a:t>SEE YOU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0DAEEFF-AE80-4FB3-925F-FE539D6C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5644AB71-E6E9-4525-9894-EB6C03A0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76200"/>
            <a:ext cx="562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Comic Sans MS" panose="030F0702030302020204" pitchFamily="66" charset="0"/>
              </a:rPr>
              <a:t>I. GETTING STARTED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0CB07-740B-4ACB-9FBF-69F4032556BD}"/>
              </a:ext>
            </a:extLst>
          </p:cNvPr>
          <p:cNvSpPr txBox="1"/>
          <p:nvPr/>
        </p:nvSpPr>
        <p:spPr>
          <a:xfrm>
            <a:off x="162791" y="446782"/>
            <a:ext cx="879763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10" dirty="0">
                <a:ln w="9525">
                  <a:solidFill>
                    <a:srgbClr val="CC3300"/>
                  </a:solidFill>
                  <a:round/>
                </a:ln>
                <a:latin typeface="VNI-Times"/>
                <a:ea typeface="+mn-ea"/>
                <a:cs typeface="+mn-cs"/>
              </a:rPr>
              <a:t>1. Match the names of the countries in the box with appropriate pictures / flags.</a:t>
            </a:r>
          </a:p>
        </p:txBody>
      </p:sp>
      <p:sp>
        <p:nvSpPr>
          <p:cNvPr id="3077" name="WordArt 8">
            <a:extLst>
              <a:ext uri="{FF2B5EF4-FFF2-40B4-BE49-F238E27FC236}">
                <a16:creationId xmlns:a16="http://schemas.microsoft.com/office/drawing/2014/main" id="{F57ACEEF-B5B7-4CD0-AABC-DEEC89A6CF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8963" y="1524000"/>
            <a:ext cx="18764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4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VNI-Times" pitchFamily="2" charset="0"/>
              </a:rPr>
              <a:t>Canada</a:t>
            </a:r>
          </a:p>
        </p:txBody>
      </p:sp>
      <p:sp>
        <p:nvSpPr>
          <p:cNvPr id="3078" name="WordArt 9">
            <a:extLst>
              <a:ext uri="{FF2B5EF4-FFF2-40B4-BE49-F238E27FC236}">
                <a16:creationId xmlns:a16="http://schemas.microsoft.com/office/drawing/2014/main" id="{86A04FCC-56BC-41F4-8EF4-1843E26464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0375" y="1538288"/>
            <a:ext cx="1571625" cy="35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60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Britain</a:t>
            </a:r>
          </a:p>
        </p:txBody>
      </p:sp>
      <p:sp>
        <p:nvSpPr>
          <p:cNvPr id="3079" name="WordArt 10">
            <a:extLst>
              <a:ext uri="{FF2B5EF4-FFF2-40B4-BE49-F238E27FC236}">
                <a16:creationId xmlns:a16="http://schemas.microsoft.com/office/drawing/2014/main" id="{5C1AD7FA-E386-454F-906A-9009A625D0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1524000"/>
            <a:ext cx="1905000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40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Thailand</a:t>
            </a:r>
          </a:p>
        </p:txBody>
      </p:sp>
      <p:sp>
        <p:nvSpPr>
          <p:cNvPr id="3080" name="WordArt 11">
            <a:extLst>
              <a:ext uri="{FF2B5EF4-FFF2-40B4-BE49-F238E27FC236}">
                <a16:creationId xmlns:a16="http://schemas.microsoft.com/office/drawing/2014/main" id="{C3C260A1-898C-4156-AA5A-796BB76F02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8963" y="1946275"/>
            <a:ext cx="18764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40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Australia</a:t>
            </a:r>
          </a:p>
        </p:txBody>
      </p:sp>
      <p:sp>
        <p:nvSpPr>
          <p:cNvPr id="3081" name="WordArt 12">
            <a:extLst>
              <a:ext uri="{FF2B5EF4-FFF2-40B4-BE49-F238E27FC236}">
                <a16:creationId xmlns:a16="http://schemas.microsoft.com/office/drawing/2014/main" id="{F2E960D4-2E93-4691-A621-C9E6A196DD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98788" y="2000250"/>
            <a:ext cx="1573212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40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Japan</a:t>
            </a:r>
          </a:p>
        </p:txBody>
      </p:sp>
      <p:sp>
        <p:nvSpPr>
          <p:cNvPr id="3082" name="WordArt 13">
            <a:extLst>
              <a:ext uri="{FF2B5EF4-FFF2-40B4-BE49-F238E27FC236}">
                <a16:creationId xmlns:a16="http://schemas.microsoft.com/office/drawing/2014/main" id="{4F089D87-4F3F-4A6C-AF4B-D7A0C76EF6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1946275"/>
            <a:ext cx="321786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8000">
                  <a:solidFill>
                    <a:srgbClr val="D73A36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VNI-Times" pitchFamily="2" charset="0"/>
              </a:rPr>
              <a:t>The United States of America</a:t>
            </a:r>
            <a:endParaRPr lang="en-SG" sz="4000" b="1" kern="10">
              <a:ln w="18000">
                <a:solidFill>
                  <a:srgbClr val="D73A36"/>
                </a:solidFill>
                <a:miter lim="800000"/>
                <a:headEnd/>
                <a:tailEnd/>
              </a:ln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5131" name="Picture 3" descr="img008">
            <a:extLst>
              <a:ext uri="{FF2B5EF4-FFF2-40B4-BE49-F238E27FC236}">
                <a16:creationId xmlns:a16="http://schemas.microsoft.com/office/drawing/2014/main" id="{B014FF32-5450-407B-A99E-B80D96AA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4724400"/>
            <a:ext cx="2743200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4" descr="img009">
            <a:extLst>
              <a:ext uri="{FF2B5EF4-FFF2-40B4-BE49-F238E27FC236}">
                <a16:creationId xmlns:a16="http://schemas.microsoft.com/office/drawing/2014/main" id="{86658912-DB9E-473E-A25F-896F762D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38688"/>
            <a:ext cx="2741613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" descr="img010">
            <a:extLst>
              <a:ext uri="{FF2B5EF4-FFF2-40B4-BE49-F238E27FC236}">
                <a16:creationId xmlns:a16="http://schemas.microsoft.com/office/drawing/2014/main" id="{F47F2645-F4F0-4B04-872C-2D60D854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800600"/>
            <a:ext cx="2286000" cy="1538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6" descr="img007">
            <a:extLst>
              <a:ext uri="{FF2B5EF4-FFF2-40B4-BE49-F238E27FC236}">
                <a16:creationId xmlns:a16="http://schemas.microsoft.com/office/drawing/2014/main" id="{50583C1E-1C14-48BA-83F0-7812516E4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2514600"/>
            <a:ext cx="2743200" cy="1752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7" descr="img006">
            <a:extLst>
              <a:ext uri="{FF2B5EF4-FFF2-40B4-BE49-F238E27FC236}">
                <a16:creationId xmlns:a16="http://schemas.microsoft.com/office/drawing/2014/main" id="{C0293445-FFCE-406F-9F83-AB27D246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2"/>
          <a:stretch>
            <a:fillRect/>
          </a:stretch>
        </p:blipFill>
        <p:spPr bwMode="auto">
          <a:xfrm>
            <a:off x="2998788" y="2514600"/>
            <a:ext cx="2743200" cy="1741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20" descr="img005">
            <a:extLst>
              <a:ext uri="{FF2B5EF4-FFF2-40B4-BE49-F238E27FC236}">
                <a16:creationId xmlns:a16="http://schemas.microsoft.com/office/drawing/2014/main" id="{2ECD98FB-AF62-4B8F-AF02-072B4092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3581" b="1135"/>
          <a:stretch>
            <a:fillRect/>
          </a:stretch>
        </p:blipFill>
        <p:spPr bwMode="auto">
          <a:xfrm>
            <a:off x="311150" y="2514600"/>
            <a:ext cx="2286000" cy="173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WordArt 14">
            <a:extLst>
              <a:ext uri="{FF2B5EF4-FFF2-40B4-BE49-F238E27FC236}">
                <a16:creationId xmlns:a16="http://schemas.microsoft.com/office/drawing/2014/main" id="{AC15914C-1307-4D1C-9A58-F411AE67A2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438400"/>
            <a:ext cx="263525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a)</a:t>
            </a:r>
          </a:p>
        </p:txBody>
      </p:sp>
      <p:sp>
        <p:nvSpPr>
          <p:cNvPr id="5138" name="WordArt 14">
            <a:extLst>
              <a:ext uri="{FF2B5EF4-FFF2-40B4-BE49-F238E27FC236}">
                <a16:creationId xmlns:a16="http://schemas.microsoft.com/office/drawing/2014/main" id="{4886E969-307F-4FC6-96A5-912FA62D32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7638" y="2514600"/>
            <a:ext cx="263525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b)</a:t>
            </a:r>
          </a:p>
        </p:txBody>
      </p:sp>
      <p:sp>
        <p:nvSpPr>
          <p:cNvPr id="5139" name="WordArt 14">
            <a:extLst>
              <a:ext uri="{FF2B5EF4-FFF2-40B4-BE49-F238E27FC236}">
                <a16:creationId xmlns:a16="http://schemas.microsoft.com/office/drawing/2014/main" id="{EF9EBFDB-0734-45F3-961C-51E9174D3F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6213" y="4732338"/>
            <a:ext cx="263525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e)</a:t>
            </a:r>
          </a:p>
        </p:txBody>
      </p:sp>
      <p:sp>
        <p:nvSpPr>
          <p:cNvPr id="5140" name="WordArt 14">
            <a:extLst>
              <a:ext uri="{FF2B5EF4-FFF2-40B4-BE49-F238E27FC236}">
                <a16:creationId xmlns:a16="http://schemas.microsoft.com/office/drawing/2014/main" id="{B3FF2EC5-32D8-4C8C-A57F-B2F689A890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50" y="4800600"/>
            <a:ext cx="265113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d)</a:t>
            </a:r>
          </a:p>
        </p:txBody>
      </p:sp>
      <p:sp>
        <p:nvSpPr>
          <p:cNvPr id="5141" name="WordArt 14">
            <a:extLst>
              <a:ext uri="{FF2B5EF4-FFF2-40B4-BE49-F238E27FC236}">
                <a16:creationId xmlns:a16="http://schemas.microsoft.com/office/drawing/2014/main" id="{2D8CD8A0-664E-4F96-BB5A-41005AAC1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32475" y="2514600"/>
            <a:ext cx="263525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c)</a:t>
            </a:r>
          </a:p>
        </p:txBody>
      </p:sp>
      <p:sp>
        <p:nvSpPr>
          <p:cNvPr id="5142" name="WordArt 14">
            <a:extLst>
              <a:ext uri="{FF2B5EF4-FFF2-40B4-BE49-F238E27FC236}">
                <a16:creationId xmlns:a16="http://schemas.microsoft.com/office/drawing/2014/main" id="{4FC35FF2-7A10-416F-B415-FEF0C4D704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4724400"/>
            <a:ext cx="263525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5842 0.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92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34966 0.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5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7084 0.4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5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6406 0.7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200" y="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31632 0.711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800" y="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41111 0.645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600" y="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9D9CE9B-0E59-4F60-A543-B82A35C4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">
            <a:extLst>
              <a:ext uri="{FF2B5EF4-FFF2-40B4-BE49-F238E27FC236}">
                <a16:creationId xmlns:a16="http://schemas.microsoft.com/office/drawing/2014/main" id="{91705E1B-5BF3-467A-BC5F-B17C8AC95D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600" y="762000"/>
            <a:ext cx="896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 pitchFamily="2" charset="0"/>
              </a:rPr>
              <a:t>2.Tell your partner which country you would like to visit and why?</a:t>
            </a:r>
            <a:endParaRPr lang="en-SG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8415373-B88B-4969-8B2D-E3EBEB68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868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A: Which country do you want to visit?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B: I’d like to visit __________.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A: Why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B: Because _________ people are friendly.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84FC1D1-5D04-4543-BFFD-9C2D1985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Australian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4BA90A7-744E-4B3E-85D4-D0FFEB00A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25963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* the sights / beautiful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B862203-0121-42DB-A696-66E5F7BB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* want / improve / English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F0161EC-8FDA-48DC-A879-20B25E6E3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15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D17334B-31CB-4A87-898F-964C04D78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316163"/>
            <a:ext cx="254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Australia</a:t>
            </a:r>
          </a:p>
        </p:txBody>
      </p:sp>
      <p:sp>
        <p:nvSpPr>
          <p:cNvPr id="6154" name="TextBox 10">
            <a:extLst>
              <a:ext uri="{FF2B5EF4-FFF2-40B4-BE49-F238E27FC236}">
                <a16:creationId xmlns:a16="http://schemas.microsoft.com/office/drawing/2014/main" id="{7DEF9E8E-05C9-474E-AED5-63E197CC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61925"/>
            <a:ext cx="562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I. 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build="allAtOnce"/>
      <p:bldP spid="8" grpId="0" build="allAtOnce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>
            <a:extLst>
              <a:ext uri="{FF2B5EF4-FFF2-40B4-BE49-F238E27FC236}">
                <a16:creationId xmlns:a16="http://schemas.microsoft.com/office/drawing/2014/main" id="{745060F6-6EDE-45E9-B3E4-B5FD8ACFA1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47038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Unit 12: A vacation abroad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2E449AB-B9E6-407C-9BA5-8FFD6484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2133600"/>
            <a:ext cx="3925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000099"/>
                </a:solidFill>
              </a:rPr>
              <a:t>Getting Started </a:t>
            </a:r>
          </a:p>
          <a:p>
            <a:pPr algn="ctr" eaLnBrk="1" hangingPunct="1"/>
            <a:r>
              <a:rPr lang="en-US" altLang="en-US" sz="4000" b="1" i="1">
                <a:solidFill>
                  <a:srgbClr val="000099"/>
                </a:solidFill>
              </a:rPr>
              <a:t>- Listen  and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E7AB1-2486-490C-8627-B0AAB04EE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143000"/>
            <a:ext cx="252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</a:rPr>
              <a:t>+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 surprise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C4B5ADB1-D072-4DE8-BFE6-6A03AED3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7488"/>
            <a:ext cx="449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800">
                <a:latin typeface="Bernard MT Condensed" panose="02050806060905020404" pitchFamily="18" charset="0"/>
              </a:rPr>
              <a:t>  </a:t>
            </a:r>
            <a:r>
              <a:rPr lang="en-US" altLang="en-US" sz="4800" b="1" u="sng">
                <a:solidFill>
                  <a:srgbClr val="FF3300"/>
                </a:solidFill>
                <a:latin typeface="Bernard MT Condensed" panose="02050806060905020404" pitchFamily="18" charset="0"/>
              </a:rPr>
              <a:t>New words </a:t>
            </a:r>
            <a:r>
              <a:rPr lang="en-US" altLang="en-US" sz="4800" b="1">
                <a:solidFill>
                  <a:srgbClr val="FF3300"/>
                </a:solidFill>
                <a:latin typeface="Bernard MT Condensed" panose="02050806060905020404" pitchFamily="18" charset="0"/>
              </a:rPr>
              <a:t>: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2E963-86A2-4DCC-8012-608DB9A3D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168525"/>
            <a:ext cx="2833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</a:rPr>
              <a:t>+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 come over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(v)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7AF55FA-EE37-44D6-9C6B-8B24CA2A1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635125"/>
            <a:ext cx="24495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</a:rPr>
              <a:t>+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 include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(v)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63BFD83-E278-4055-8E47-F7DA95B36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184525"/>
            <a:ext cx="2833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</a:rPr>
              <a:t>+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 pick sb up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(v)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95E335C-F04C-45D6-95D8-114D4E08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592638"/>
            <a:ext cx="2684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</a:rPr>
              <a:t>+</a:t>
            </a:r>
            <a:r>
              <a:rPr lang="en-US" altLang="en-US" sz="3200" b="1">
                <a:solidFill>
                  <a:srgbClr val="990000"/>
                </a:solidFill>
                <a:latin typeface="Times New Roman" panose="02020603050405020304" pitchFamily="18" charset="0"/>
              </a:rPr>
              <a:t> abroad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(adv)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5A0C91-B585-44AE-B077-FB90EBC7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1143000"/>
            <a:ext cx="48910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</a:rPr>
              <a:t>sự ngạc nhiên, điều bất ngờ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4673695-D7E2-44F6-B6A1-994C0428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635125"/>
            <a:ext cx="415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</a:rPr>
              <a:t>bao gồm, gồm có, kể cả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687FDD-C275-4A84-B576-13CCFD08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2701925"/>
            <a:ext cx="889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b="1" u="sng">
                <a:latin typeface="Comic Sans MS" panose="030F0702030302020204" pitchFamily="66" charset="0"/>
              </a:rPr>
              <a:t>Exp</a:t>
            </a:r>
            <a:r>
              <a:rPr lang="en-US" altLang="en-US" sz="2800" b="1">
                <a:latin typeface="Comic Sans MS" panose="030F0702030302020204" pitchFamily="66" charset="0"/>
              </a:rPr>
              <a:t>: come to Sb’s house to visit for a short time</a:t>
            </a:r>
            <a:endParaRPr lang="en-US" altLang="en-US" sz="28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7">
            <a:extLst>
              <a:ext uri="{FF2B5EF4-FFF2-40B4-BE49-F238E27FC236}">
                <a16:creationId xmlns:a16="http://schemas.microsoft.com/office/drawing/2014/main" id="{42609404-95E9-4755-A9EF-F96C30771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2168525"/>
            <a:ext cx="4152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E6221329-F642-44E9-B26A-D58B244B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2168525"/>
            <a:ext cx="2705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</a:rPr>
              <a:t>đến, ghé thăm 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E566145-7B8F-4DF0-92EC-15ACB8FCD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3184525"/>
            <a:ext cx="2705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</a:rPr>
              <a:t>rước, đón (ai)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B26C5-5F5B-425A-BD6C-2C244714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3717925"/>
            <a:ext cx="9123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b="1" u="sng">
                <a:latin typeface="Comic Sans MS" panose="030F0702030302020204" pitchFamily="66" charset="0"/>
              </a:rPr>
              <a:t>Exp</a:t>
            </a:r>
            <a:r>
              <a:rPr lang="en-US" altLang="en-US" sz="2800" b="1">
                <a:latin typeface="Comic Sans MS" panose="030F0702030302020204" pitchFamily="66" charset="0"/>
              </a:rPr>
              <a:t>: come and get Sb in your car to drive him/her to a place.</a:t>
            </a:r>
            <a:endParaRPr lang="en-US" altLang="en-US" sz="28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E4F0D09-F14E-42AB-8AA5-3B41E3FF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4584700"/>
            <a:ext cx="2705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</a:rPr>
              <a:t>ở nước ngoài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3F7133-2F39-4B11-A06F-96EFFF9D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5126038"/>
            <a:ext cx="402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= in a foreign country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3075" name="Picture 3" descr="D:\Downloads\Pictures\surprise.jpg">
            <a:extLst>
              <a:ext uri="{FF2B5EF4-FFF2-40B4-BE49-F238E27FC236}">
                <a16:creationId xmlns:a16="http://schemas.microsoft.com/office/drawing/2014/main" id="{35C36376-9C93-4379-AFF2-CCE0E57D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17488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Downloads\Pictures\abroad.jpg">
            <a:extLst>
              <a:ext uri="{FF2B5EF4-FFF2-40B4-BE49-F238E27FC236}">
                <a16:creationId xmlns:a16="http://schemas.microsoft.com/office/drawing/2014/main" id="{F0DB524A-DF19-4623-B590-B1F21D50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3352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6" descr="D:\CONG NGHE TRONG GIANG DAY\Material from Ms Hanh\hinh dong\hinh dong CSET\Emily\em be\oh;.gif">
            <a:extLst>
              <a:ext uri="{FF2B5EF4-FFF2-40B4-BE49-F238E27FC236}">
                <a16:creationId xmlns:a16="http://schemas.microsoft.com/office/drawing/2014/main" id="{9356144B-CAEA-4AA1-B99E-D6AB3AEA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87313"/>
            <a:ext cx="10239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3" grpId="0"/>
      <p:bldP spid="15" grpId="0"/>
      <p:bldP spid="16" grpId="0"/>
      <p:bldP spid="13" grpId="0"/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Table 7169">
            <a:extLst>
              <a:ext uri="{FF2B5EF4-FFF2-40B4-BE49-F238E27FC236}">
                <a16:creationId xmlns:a16="http://schemas.microsoft.com/office/drawing/2014/main" id="{E82DD56D-1586-48BE-97D6-7184E2248D83}"/>
              </a:ext>
            </a:extLst>
          </p:cNvPr>
          <p:cNvGraphicFramePr>
            <a:graphicFrameLocks noGrp="1"/>
          </p:cNvGraphicFramePr>
          <p:nvPr/>
        </p:nvGraphicFramePr>
        <p:xfrm>
          <a:off x="163513" y="619125"/>
          <a:ext cx="8904287" cy="5913438"/>
        </p:xfrm>
        <a:graphic>
          <a:graphicData uri="http://schemas.openxmlformats.org/drawingml/2006/table">
            <a:tbl>
              <a:tblPr/>
              <a:tblGrid>
                <a:gridCol w="468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1.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(to) include</a:t>
                      </a:r>
                      <a:endParaRPr kumimoji="0" lang="en-US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a.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sang,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ghé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thăm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2.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(to) pick sb up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b.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bao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gồm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3.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(to) come over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c.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sự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ngạc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nhiên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4.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surprise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d.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đón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ai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5.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abroad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e.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đi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nước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ngoài</a:t>
                      </a:r>
                      <a:endParaRPr kumimoji="0" lang="en-US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38" name="Text Box 23">
            <a:extLst>
              <a:ext uri="{FF2B5EF4-FFF2-40B4-BE49-F238E27FC236}">
                <a16:creationId xmlns:a16="http://schemas.microsoft.com/office/drawing/2014/main" id="{2F291A25-9E21-4A4D-92D6-BB53CD14F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0"/>
            <a:ext cx="333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Matching</a:t>
            </a:r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id="{864D1D73-ACDD-40BB-A772-605059F25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7750" y="1217613"/>
            <a:ext cx="1919288" cy="12207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" name="Line 26">
            <a:extLst>
              <a:ext uri="{FF2B5EF4-FFF2-40B4-BE49-F238E27FC236}">
                <a16:creationId xmlns:a16="http://schemas.microsoft.com/office/drawing/2014/main" id="{F74CE96B-0F6A-4514-B838-3AAAC6B6D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362200"/>
            <a:ext cx="1219200" cy="21336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" name="Line 27">
            <a:extLst>
              <a:ext uri="{FF2B5EF4-FFF2-40B4-BE49-F238E27FC236}">
                <a16:creationId xmlns:a16="http://schemas.microsoft.com/office/drawing/2014/main" id="{5679BE9B-A936-4190-9389-408EFB638C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2088" y="1441450"/>
            <a:ext cx="1504950" cy="19923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7" name="Line 28">
            <a:extLst>
              <a:ext uri="{FF2B5EF4-FFF2-40B4-BE49-F238E27FC236}">
                <a16:creationId xmlns:a16="http://schemas.microsoft.com/office/drawing/2014/main" id="{E908E3E4-B0BE-42DF-B2BE-4158A7D8C8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0600" y="3433763"/>
            <a:ext cx="1690688" cy="100965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zh-CN">
              <a:latin typeface="Arial" pitchFamily="34" charset="0"/>
              <a:ea typeface="+mn-ea"/>
            </a:endParaRPr>
          </a:p>
        </p:txBody>
      </p:sp>
      <p:sp>
        <p:nvSpPr>
          <p:cNvPr id="8" name="Line 29">
            <a:extLst>
              <a:ext uri="{FF2B5EF4-FFF2-40B4-BE49-F238E27FC236}">
                <a16:creationId xmlns:a16="http://schemas.microsoft.com/office/drawing/2014/main" id="{137B7E69-FDCB-4686-B0BC-D1928255BD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6538" y="5867400"/>
            <a:ext cx="23622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60CE7D07-F292-4815-ABE4-89FD889FB3D0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4114800" cy="4257675"/>
            <a:chOff x="144" y="1056"/>
            <a:chExt cx="3084" cy="2586"/>
          </a:xfrm>
        </p:grpSpPr>
        <p:pic>
          <p:nvPicPr>
            <p:cNvPr id="10250" name="Picture 12">
              <a:extLst>
                <a:ext uri="{FF2B5EF4-FFF2-40B4-BE49-F238E27FC236}">
                  <a16:creationId xmlns:a16="http://schemas.microsoft.com/office/drawing/2014/main" id="{F32DE56D-28B5-4BC5-8D8E-A5F213E46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56"/>
              <a:ext cx="2208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3" descr="3346545830_116eded017">
              <a:extLst>
                <a:ext uri="{FF2B5EF4-FFF2-40B4-BE49-F238E27FC236}">
                  <a16:creationId xmlns:a16="http://schemas.microsoft.com/office/drawing/2014/main" id="{1AEF3F88-4906-466E-8C20-C81DF9E3E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56"/>
              <a:ext cx="1692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1E297108-945E-4643-9384-D171EF87E251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28600"/>
            <a:ext cx="4876800" cy="4249738"/>
            <a:chOff x="2195" y="0"/>
            <a:chExt cx="3565" cy="2400"/>
          </a:xfrm>
        </p:grpSpPr>
        <p:pic>
          <p:nvPicPr>
            <p:cNvPr id="10248" name="Picture 15">
              <a:extLst>
                <a:ext uri="{FF2B5EF4-FFF2-40B4-BE49-F238E27FC236}">
                  <a16:creationId xmlns:a16="http://schemas.microsoft.com/office/drawing/2014/main" id="{3D70E88F-B348-46EC-8E22-200F01C3A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0"/>
              <a:ext cx="211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6" descr="test01img518">
              <a:extLst>
                <a:ext uri="{FF2B5EF4-FFF2-40B4-BE49-F238E27FC236}">
                  <a16:creationId xmlns:a16="http://schemas.microsoft.com/office/drawing/2014/main" id="{B9F8AC22-0086-42BE-BFE9-144BBD28C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" y="0"/>
              <a:ext cx="2125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7">
            <a:extLst>
              <a:ext uri="{FF2B5EF4-FFF2-40B4-BE49-F238E27FC236}">
                <a16:creationId xmlns:a16="http://schemas.microsoft.com/office/drawing/2014/main" id="{AD7D4922-4A46-4653-A7D7-5982C65D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89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Mrs. Quyen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17BEA3C1-A404-4403-8923-930D7128C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46482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Mrs. Smith </a:t>
            </a:r>
          </a:p>
        </p:txBody>
      </p:sp>
      <p:sp>
        <p:nvSpPr>
          <p:cNvPr id="10246" name="AutoShape 24">
            <a:extLst>
              <a:ext uri="{FF2B5EF4-FFF2-40B4-BE49-F238E27FC236}">
                <a16:creationId xmlns:a16="http://schemas.microsoft.com/office/drawing/2014/main" id="{3824600F-A39A-4E42-8D28-05D106EF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3962400" cy="1143000"/>
          </a:xfrm>
          <a:prstGeom prst="horizontalScroll">
            <a:avLst>
              <a:gd name="adj" fmla="val 16056"/>
            </a:avLst>
          </a:prstGeom>
          <a:solidFill>
            <a:srgbClr val="CCFFFF"/>
          </a:solidFill>
          <a:ln w="57150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Introduce the Dialogue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D8A33CC0-8311-4C83-A248-B0EB7514D024}"/>
              </a:ext>
            </a:extLst>
          </p:cNvPr>
          <p:cNvSpPr>
            <a:spLocks noChangeArrowheads="1"/>
          </p:cNvSpPr>
          <p:nvPr/>
        </p:nvSpPr>
        <p:spPr bwMode="auto">
          <a:xfrm rot="-2176009">
            <a:off x="6629400" y="-1403350"/>
            <a:ext cx="1524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960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lang="en-US" altLang="en-US" sz="9600" b="1" u="sng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73353D8-C33B-4C91-8D7C-1DC440E45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</a:rPr>
              <a:t>PREDICTION</a:t>
            </a: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9D6CC3A3-24C8-4152-BBFC-9E20524683C8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23988"/>
          <a:ext cx="8915400" cy="5195887"/>
        </p:xfrm>
        <a:graphic>
          <a:graphicData uri="http://schemas.openxmlformats.org/drawingml/2006/table">
            <a:tbl>
              <a:tblPr/>
              <a:tblGrid>
                <a:gridCol w="31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SAY IF THESE SENTENCES ARE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TRUE OR FALSE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Mrs. Quyen will come to San Francisco alone. 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She will have dinner with Mrs.Smith on the 27</a:t>
                      </a:r>
                      <a:r>
                        <a:rPr kumimoji="0" lang="en-US" altLang="zh-CN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th</a:t>
                      </a: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On Thursday 28, Mrs.Quyen will leave San Francisco.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 pitchFamily="2" charset="-122"/>
                          <a:cs typeface="Arial" pitchFamily="34" charset="0"/>
                        </a:rPr>
                        <a:t>F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99" name="Picture 35" descr="http://www.dragoart.com/tuts/pics/12/921/how-to-draw-tom-the-cat-from-tom-and-jerry-tutorial-picture.jpg">
            <a:extLst>
              <a:ext uri="{FF2B5EF4-FFF2-40B4-BE49-F238E27FC236}">
                <a16:creationId xmlns:a16="http://schemas.microsoft.com/office/drawing/2014/main" id="{0B5438BF-23BF-4C3C-B5DF-736C59F6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685800" cy="838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0" name="Picture 36" descr="http://www.mccnet.com.au/web_images/jerry.jpg">
            <a:extLst>
              <a:ext uri="{FF2B5EF4-FFF2-40B4-BE49-F238E27FC236}">
                <a16:creationId xmlns:a16="http://schemas.microsoft.com/office/drawing/2014/main" id="{91B3BB39-4439-4D67-AF28-A890CCADA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1447800"/>
            <a:ext cx="647700" cy="8382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301" name="AutoShape 43">
            <a:extLst>
              <a:ext uri="{FF2B5EF4-FFF2-40B4-BE49-F238E27FC236}">
                <a16:creationId xmlns:a16="http://schemas.microsoft.com/office/drawing/2014/main" id="{FF96287F-7FE4-4F2F-B53E-DBEA2CCB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762000" cy="838200"/>
          </a:xfrm>
          <a:prstGeom prst="actionButtonBlank">
            <a:avLst/>
          </a:prstGeom>
          <a:gradFill rotWithShape="1">
            <a:gsLst>
              <a:gs pos="0">
                <a:srgbClr val="990000"/>
              </a:gs>
              <a:gs pos="50000">
                <a:srgbClr val="E71B0B"/>
              </a:gs>
              <a:gs pos="100000">
                <a:srgbClr val="99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KEY</a:t>
            </a:r>
          </a:p>
        </p:txBody>
      </p:sp>
      <p:grpSp>
        <p:nvGrpSpPr>
          <p:cNvPr id="11302" name="Group 50">
            <a:extLst>
              <a:ext uri="{FF2B5EF4-FFF2-40B4-BE49-F238E27FC236}">
                <a16:creationId xmlns:a16="http://schemas.microsoft.com/office/drawing/2014/main" id="{4BEC0F3C-67F2-4EAF-B2EA-1B76A2F6D9F5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1295400" cy="1066800"/>
            <a:chOff x="144" y="1056"/>
            <a:chExt cx="3084" cy="2592"/>
          </a:xfrm>
        </p:grpSpPr>
        <p:pic>
          <p:nvPicPr>
            <p:cNvPr id="11316" name="Picture 51">
              <a:extLst>
                <a:ext uri="{FF2B5EF4-FFF2-40B4-BE49-F238E27FC236}">
                  <a16:creationId xmlns:a16="http://schemas.microsoft.com/office/drawing/2014/main" id="{D83DAF02-E294-4A2B-89B3-435A1C713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56"/>
              <a:ext cx="2208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7" name="Picture 52" descr="3346545830_116eded017">
              <a:extLst>
                <a:ext uri="{FF2B5EF4-FFF2-40B4-BE49-F238E27FC236}">
                  <a16:creationId xmlns:a16="http://schemas.microsoft.com/office/drawing/2014/main" id="{996E8601-EEF6-4029-B071-F78F428C0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56"/>
              <a:ext cx="16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03" name="Picture 53">
            <a:extLst>
              <a:ext uri="{FF2B5EF4-FFF2-40B4-BE49-F238E27FC236}">
                <a16:creationId xmlns:a16="http://schemas.microsoft.com/office/drawing/2014/main" id="{7759B69A-AADF-4D04-AC67-25A38EE3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793135-1C11-4C75-99C5-D95F2900D9DB}"/>
              </a:ext>
            </a:extLst>
          </p:cNvPr>
          <p:cNvSpPr/>
          <p:nvPr/>
        </p:nvSpPr>
        <p:spPr>
          <a:xfrm>
            <a:off x="6364288" y="2293938"/>
            <a:ext cx="914400" cy="836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C9ACC9-3972-4CE3-8C58-C8386CF963FA}"/>
              </a:ext>
            </a:extLst>
          </p:cNvPr>
          <p:cNvSpPr/>
          <p:nvPr/>
        </p:nvSpPr>
        <p:spPr>
          <a:xfrm>
            <a:off x="7272338" y="2984500"/>
            <a:ext cx="844550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5867BC-2BB2-4C10-A390-467CC72F4429}"/>
              </a:ext>
            </a:extLst>
          </p:cNvPr>
          <p:cNvSpPr/>
          <p:nvPr/>
        </p:nvSpPr>
        <p:spPr>
          <a:xfrm>
            <a:off x="6364288" y="2984500"/>
            <a:ext cx="914400" cy="765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22C5F9-58F5-4C03-8C04-6CFB4DD286F1}"/>
              </a:ext>
            </a:extLst>
          </p:cNvPr>
          <p:cNvSpPr/>
          <p:nvPr/>
        </p:nvSpPr>
        <p:spPr>
          <a:xfrm>
            <a:off x="7277100" y="2295525"/>
            <a:ext cx="835025" cy="677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A80EE1-DCFC-481F-856B-02878AEE6652}"/>
              </a:ext>
            </a:extLst>
          </p:cNvPr>
          <p:cNvSpPr/>
          <p:nvPr/>
        </p:nvSpPr>
        <p:spPr>
          <a:xfrm>
            <a:off x="7272338" y="3749675"/>
            <a:ext cx="846137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8D98F3-CBD1-4109-8462-E21FF628EABD}"/>
              </a:ext>
            </a:extLst>
          </p:cNvPr>
          <p:cNvSpPr/>
          <p:nvPr/>
        </p:nvSpPr>
        <p:spPr>
          <a:xfrm>
            <a:off x="7272338" y="4408488"/>
            <a:ext cx="844550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E0AE16-6F74-4309-9CC2-E9C3DBF140F6}"/>
              </a:ext>
            </a:extLst>
          </p:cNvPr>
          <p:cNvSpPr/>
          <p:nvPr/>
        </p:nvSpPr>
        <p:spPr>
          <a:xfrm>
            <a:off x="6362700" y="3749675"/>
            <a:ext cx="914400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F6A42E-2E42-4539-A427-94E769FB80C4}"/>
              </a:ext>
            </a:extLst>
          </p:cNvPr>
          <p:cNvSpPr/>
          <p:nvPr/>
        </p:nvSpPr>
        <p:spPr>
          <a:xfrm>
            <a:off x="6362700" y="4408488"/>
            <a:ext cx="914400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BF74F-ABA6-4296-90D7-10A569553D8D}"/>
              </a:ext>
            </a:extLst>
          </p:cNvPr>
          <p:cNvSpPr/>
          <p:nvPr/>
        </p:nvSpPr>
        <p:spPr>
          <a:xfrm>
            <a:off x="7278688" y="5837238"/>
            <a:ext cx="846137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F55BC2-43A1-4E59-A61A-7FFEEE159CC9}"/>
              </a:ext>
            </a:extLst>
          </p:cNvPr>
          <p:cNvSpPr/>
          <p:nvPr/>
        </p:nvSpPr>
        <p:spPr>
          <a:xfrm>
            <a:off x="7278688" y="5181600"/>
            <a:ext cx="846137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F524-66A5-42FB-AE56-18A216107C73}"/>
              </a:ext>
            </a:extLst>
          </p:cNvPr>
          <p:cNvSpPr/>
          <p:nvPr/>
        </p:nvSpPr>
        <p:spPr>
          <a:xfrm>
            <a:off x="6362700" y="5837238"/>
            <a:ext cx="914400" cy="792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889E41-F4B8-4B84-9568-907C3355D307}"/>
              </a:ext>
            </a:extLst>
          </p:cNvPr>
          <p:cNvSpPr/>
          <p:nvPr/>
        </p:nvSpPr>
        <p:spPr>
          <a:xfrm>
            <a:off x="6362700" y="5181600"/>
            <a:ext cx="914400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1064</Words>
  <Application>Microsoft Office PowerPoint</Application>
  <PresentationFormat>On-screen Show (4:3)</PresentationFormat>
  <Paragraphs>1175</Paragraphs>
  <Slides>28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Calibri</vt:lpstr>
      <vt:lpstr>SimSun</vt:lpstr>
      <vt:lpstr>Arial</vt:lpstr>
      <vt:lpstr>Comic Sans MS</vt:lpstr>
      <vt:lpstr>Times New Roman</vt:lpstr>
      <vt:lpstr>Bernard MT Condensed</vt:lpstr>
      <vt:lpstr>VNI-Times</vt:lpstr>
      <vt:lpstr>Wingdings</vt:lpstr>
      <vt:lpstr>VNkoala</vt:lpstr>
      <vt:lpstr>Lucida Calligraphy</vt:lpstr>
      <vt:lpstr>Lucida Handwriting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CRC</dc:creator>
  <cp:lastModifiedBy>Mr Vuong</cp:lastModifiedBy>
  <cp:revision>109</cp:revision>
  <dcterms:created xsi:type="dcterms:W3CDTF">2014-02-28T09:48:22Z</dcterms:created>
  <dcterms:modified xsi:type="dcterms:W3CDTF">2022-08-18T13:49:29Z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DFABBB404B874BFEB6F695719E9F174B</vt:lpwstr>
  </property>
  <property fmtid="{D5CDD505-2E9C-101B-9397-08002B2CF9AE}" pid="3" name="KSOProductBuildVer">
    <vt:lpwstr>1033-11.2.0.10463</vt:lpwstr>
  </property>
</Properties>
</file>