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300" r:id="rId2"/>
    <p:sldId id="296" r:id="rId3"/>
    <p:sldId id="297" r:id="rId4"/>
    <p:sldId id="268" r:id="rId5"/>
    <p:sldId id="259" r:id="rId6"/>
    <p:sldId id="295" r:id="rId7"/>
    <p:sldId id="293" r:id="rId8"/>
    <p:sldId id="294" r:id="rId9"/>
    <p:sldId id="260" r:id="rId10"/>
    <p:sldId id="261" r:id="rId11"/>
    <p:sldId id="262" r:id="rId12"/>
    <p:sldId id="263" r:id="rId13"/>
    <p:sldId id="298" r:id="rId14"/>
    <p:sldId id="29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CD5D4"/>
    <a:srgbClr val="E2D4BC"/>
    <a:srgbClr val="E5CAB9"/>
    <a:srgbClr val="FF0000"/>
    <a:srgbClr val="800080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3" autoAdjust="0"/>
    <p:restoredTop sz="94660"/>
  </p:normalViewPr>
  <p:slideViewPr>
    <p:cSldViewPr>
      <p:cViewPr varScale="1">
        <p:scale>
          <a:sx n="83" d="100"/>
          <a:sy n="83" d="100"/>
        </p:scale>
        <p:origin x="14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8A10BA29-0405-41B8-A06A-F6F78B68E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39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D0FB-DB51-4062-AC58-45C2047C1051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730BB-4053-4897-801D-B81996D8B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8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758C4-AF92-4F5E-B340-DF5EE541B088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3B379-1841-4235-A081-5A7CCD707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2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14BA1-D34D-4ADF-A5CD-9830BA45EB46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48FFA-421A-4D23-BE55-418D4EDCE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43F32-9DA0-4A5D-AD4C-1C559C0AA10F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145BD-6A40-45C9-B238-60EE5C189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AF56C-FB27-40EF-A9DE-70B0DA014037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EEE80-8E7D-4610-AEE1-755BEDBCD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3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0F25D-895B-47E1-98DA-8561A8A29A1C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BC86F-251B-4FE4-8BA8-B831197BF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1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9FD82-472C-477A-8936-4970346B0452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B0488-8431-4EBA-BEF3-EB69FA154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6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BA83B-2F4C-4068-88D2-38896FBAB140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3CD4A-4D24-4949-8E1F-D2E6C7163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4612F-F54D-4388-9AE4-DB8BCF2B6209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C1902-B5A7-4762-BFA7-1E781BCAF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6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76C5E-D516-4E15-979F-44CC1933CCD0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9E313-6A1A-46A0-A194-01D870AFE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4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63DF8-9AE3-45B2-A148-4F74CAF4F997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15391-9939-4F58-A726-D8BEABE0B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8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BEE5E50-1A5D-4C90-99D2-65662BC43CA2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2F3693-C7C5-4348-AA19-30CE87A9A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gif"/><Relationship Id="rId5" Type="http://schemas.openxmlformats.org/officeDocument/2006/relationships/image" Target="../media/image10.jpeg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/>
          <a:lstStyle/>
          <a:p>
            <a:r>
              <a:rPr lang="en-US" sz="7200">
                <a:solidFill>
                  <a:srgbClr val="FFC000"/>
                </a:solidFill>
              </a:rPr>
              <a:t>ENGLISH </a:t>
            </a:r>
            <a:r>
              <a:rPr lang="en-US" sz="7200" smtClean="0">
                <a:solidFill>
                  <a:srgbClr val="FFC000"/>
                </a:solidFill>
              </a:rPr>
              <a:t>9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47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Group 14"/>
          <p:cNvGraphicFramePr>
            <a:graphicFrameLocks noGrp="1"/>
          </p:cNvGraphicFramePr>
          <p:nvPr/>
        </p:nvGraphicFramePr>
        <p:xfrm>
          <a:off x="304800" y="1371600"/>
          <a:ext cx="8458200" cy="45720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53" name="Text Box 13"/>
          <p:cNvSpPr txBox="1">
            <a:spLocks noChangeArrowheads="1"/>
          </p:cNvSpPr>
          <p:nvPr/>
        </p:nvSpPr>
        <p:spPr bwMode="auto">
          <a:xfrm rot="16200000">
            <a:off x="-1310481" y="3444081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 paragraph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295400" y="1752600"/>
            <a:ext cx="609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Arial Narrow" pitchFamily="34" charset="0"/>
              </a:rPr>
              <a:t>- What places have you visited?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295400" y="2743200"/>
            <a:ext cx="609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Arial Narrow" pitchFamily="34" charset="0"/>
              </a:rPr>
              <a:t>- What food have you tried?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295400" y="3657600"/>
            <a:ext cx="609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Arial Narrow" pitchFamily="34" charset="0"/>
              </a:rPr>
              <a:t>- Who did you meet?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295400" y="4495800"/>
            <a:ext cx="609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Arial Narrow" pitchFamily="34" charset="0"/>
              </a:rPr>
              <a:t>- What things have you bought?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676400" y="228600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 Narrow" pitchFamily="34" charset="0"/>
              </a:rPr>
              <a:t>I have visited . . . . . . . . 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600200" y="3200400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 Narrow" pitchFamily="34" charset="0"/>
              </a:rPr>
              <a:t>I have tried . . . </a:t>
            </a:r>
            <a:r>
              <a:rPr lang="en-US" sz="2800" b="1">
                <a:solidFill>
                  <a:srgbClr val="FF0066"/>
                </a:solidFill>
                <a:latin typeface="Arial Narrow" pitchFamily="34" charset="0"/>
              </a:rPr>
              <a:t>(pancake, stuffed pancake. . .)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1676400" y="4052888"/>
            <a:ext cx="464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 Narrow" pitchFamily="34" charset="0"/>
              </a:rPr>
              <a:t>I met . . . . . . . 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1676400" y="4967288"/>
            <a:ext cx="464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 Narrow" pitchFamily="34" charset="0"/>
              </a:rPr>
              <a:t>I have bought . . . . . . .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  <p:bldP spid="10256" grpId="0" autoUpdateAnimBg="0"/>
      <p:bldP spid="10257" grpId="0" autoUpdateAnimBg="0"/>
      <p:bldP spid="10258" grpId="0" autoUpdateAnimBg="0"/>
      <p:bldP spid="10259" grpId="0" autoUpdateAnimBg="0"/>
      <p:bldP spid="10260" grpId="0" autoUpdateAnimBg="0"/>
      <p:bldP spid="10261" grpId="0" autoUpdateAnimBg="0"/>
      <p:bldP spid="10262" grpId="0" autoUpdateAnimBg="0"/>
      <p:bldP spid="1026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8" name="Group 22"/>
          <p:cNvGraphicFramePr>
            <a:graphicFrameLocks noGrp="1"/>
          </p:cNvGraphicFramePr>
          <p:nvPr/>
        </p:nvGraphicFramePr>
        <p:xfrm>
          <a:off x="304800" y="1600200"/>
          <a:ext cx="8458200" cy="3962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75" name="Text Box 11"/>
          <p:cNvSpPr txBox="1">
            <a:spLocks noChangeArrowheads="1"/>
          </p:cNvSpPr>
          <p:nvPr/>
        </p:nvSpPr>
        <p:spPr bwMode="auto">
          <a:xfrm rot="16200000">
            <a:off x="-853281" y="3444081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Third paragraph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524000" y="18288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Arial Narrow" pitchFamily="34" charset="0"/>
              </a:rPr>
              <a:t>- How do you feel?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524000" y="3048000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Arial Narrow" pitchFamily="34" charset="0"/>
              </a:rPr>
              <a:t>- What do you enjoy most?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600200" y="4129088"/>
            <a:ext cx="685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Arial Narrow" pitchFamily="34" charset="0"/>
              </a:rPr>
              <a:t>- When will you leave there/ return home?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828800" y="2438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Arial Narrow" pitchFamily="34" charset="0"/>
              </a:rPr>
              <a:t>I feel. . . . .</a:t>
            </a:r>
            <a:r>
              <a:rPr lang="en-US" sz="2800" b="1">
                <a:latin typeface="Arial Narrow" pitchFamily="34" charset="0"/>
              </a:rPr>
              <a:t> </a:t>
            </a:r>
            <a:endParaRPr lang="en-US" sz="2800" b="1">
              <a:solidFill>
                <a:srgbClr val="FF0066"/>
              </a:solidFill>
              <a:latin typeface="Arial Narrow" pitchFamily="34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828800" y="35956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Arial Narrow" pitchFamily="34" charset="0"/>
              </a:rPr>
              <a:t>I enjoy . . . . </a:t>
            </a:r>
            <a:endParaRPr lang="en-US" sz="2800" b="1">
              <a:solidFill>
                <a:srgbClr val="FF0066"/>
              </a:solidFill>
              <a:latin typeface="Arial Narrow" pitchFamily="34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828800" y="4648200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Arial Narrow" pitchFamily="34" charset="0"/>
              </a:rPr>
              <a:t>I will leave there/ return home . . . . . </a:t>
            </a:r>
            <a:endParaRPr lang="en-US" sz="2800" b="1">
              <a:solidFill>
                <a:srgbClr val="FF0066"/>
              </a:solidFill>
              <a:latin typeface="Arial Narrow" pitchFamily="34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810000" y="2452688"/>
            <a:ext cx="396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Arial Narrow" pitchFamily="34" charset="0"/>
              </a:rPr>
              <a:t>(happy, disappointed)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810000" y="3581400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Arial Narrow" pitchFamily="34" charset="0"/>
              </a:rPr>
              <a:t>(people, places, activities)</a:t>
            </a:r>
            <a:endParaRPr lang="en-US" b="1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76" grpId="0" autoUpdateAnimBg="0"/>
      <p:bldP spid="11277" grpId="0" autoUpdateAnimBg="0"/>
      <p:bldP spid="11278" grpId="0" autoUpdateAnimBg="0"/>
      <p:bldP spid="11279" grpId="0" autoUpdateAnimBg="0"/>
      <p:bldP spid="11280" grpId="0" autoUpdateAnimBg="0"/>
      <p:bldP spid="11281" grpId="0" autoUpdateAnimBg="0"/>
      <p:bldP spid="11282" grpId="0" autoUpdateAnimBg="0"/>
      <p:bldP spid="1128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1"/>
          <p:cNvSpPr txBox="1">
            <a:spLocks noChangeArrowheads="1"/>
          </p:cNvSpPr>
          <p:nvPr/>
        </p:nvSpPr>
        <p:spPr bwMode="auto">
          <a:xfrm>
            <a:off x="3352800" y="228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800080"/>
                </a:solidFill>
              </a:rPr>
              <a:t>WRITE: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04800" y="762000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 Narrow" pitchFamily="34" charset="0"/>
              </a:rPr>
              <a:t>a. Very happy / get / your mail.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04800" y="1731963"/>
            <a:ext cx="762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 Narrow" pitchFamily="34" charset="0"/>
              </a:rPr>
              <a:t>b. I / back / from / holiday / countryside.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04800" y="2701925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 Narrow" pitchFamily="34" charset="0"/>
              </a:rPr>
              <a:t>c. It / one / most / interesting / trip / have.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04800" y="3671888"/>
            <a:ext cx="8069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 Narrow" pitchFamily="34" charset="0"/>
              </a:rPr>
              <a:t>d. I / play / lots / traditional games / eat / fresh fruit.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04800" y="4641850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 Narrow" pitchFamily="34" charset="0"/>
              </a:rPr>
              <a:t>e. What / you? / nice / weekend?.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04800" y="5611813"/>
            <a:ext cx="769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 Narrow" pitchFamily="34" charset="0"/>
              </a:rPr>
              <a:t>f. Please / write back / me /soon / possible.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85800" y="1247775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 Narrow" pitchFamily="34" charset="0"/>
              </a:rPr>
              <a:t>I’m very happy to get your mail.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85800" y="2217738"/>
            <a:ext cx="777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 Narrow" pitchFamily="34" charset="0"/>
              </a:rPr>
              <a:t>I have been back from a holiday to the countryside.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85800" y="31877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 Narrow" pitchFamily="34" charset="0"/>
              </a:rPr>
              <a:t>It was one of the most interesting trip I have ever had.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85800" y="4157663"/>
            <a:ext cx="850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 Narrow" pitchFamily="34" charset="0"/>
              </a:rPr>
              <a:t>I played lots of traditional games and ate lots of fresh fruit.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85800" y="5127625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 Narrow" pitchFamily="34" charset="0"/>
              </a:rPr>
              <a:t>What about you? Did you have a nice weekend?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685800" y="6096000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 Narrow" pitchFamily="34" charset="0"/>
              </a:rPr>
              <a:t>Please write back to me as soon as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utoUpdateAnimBg="0"/>
      <p:bldP spid="12302" grpId="0" autoUpdateAnimBg="0"/>
      <p:bldP spid="12303" grpId="0" autoUpdateAnimBg="0"/>
      <p:bldP spid="12304" grpId="0" autoUpdateAnimBg="0"/>
      <p:bldP spid="12305" grpId="0" autoUpdateAnimBg="0"/>
      <p:bldP spid="12306" grpId="0" autoUpdateAnimBg="0"/>
      <p:bldP spid="12307" grpId="0" autoUpdateAnimBg="0"/>
      <p:bldP spid="12308" grpId="0" autoUpdateAnimBg="0"/>
      <p:bldP spid="12309" grpId="0" autoUpdateAnimBg="0"/>
      <p:bldP spid="12310" grpId="0" autoUpdateAnimBg="0"/>
      <p:bldP spid="12311" grpId="0" autoUpdateAnimBg="0"/>
      <p:bldP spid="123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676400" y="1936750"/>
            <a:ext cx="7239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C3300"/>
                </a:solidFill>
              </a:rPr>
              <a:t>VI. Homework:</a:t>
            </a:r>
            <a:r>
              <a:rPr lang="en-US" sz="3600" b="1" i="1">
                <a:solidFill>
                  <a:srgbClr val="0000CC"/>
                </a:solidFill>
              </a:rPr>
              <a:t>  </a:t>
            </a:r>
          </a:p>
          <a:p>
            <a:pPr eaLnBrk="1" hangingPunct="1"/>
            <a:endParaRPr lang="en-US" sz="3600" b="1" i="1">
              <a:solidFill>
                <a:srgbClr val="0000CC"/>
              </a:solidFill>
            </a:endParaRPr>
          </a:p>
          <a:p>
            <a:pPr eaLnBrk="1" hangingPunct="1"/>
            <a:r>
              <a:rPr lang="en-US" sz="3600" b="1" i="1">
                <a:solidFill>
                  <a:srgbClr val="000099"/>
                </a:solidFill>
              </a:rPr>
              <a:t>Rewrite your letter at home.</a:t>
            </a:r>
          </a:p>
          <a:p>
            <a:pPr eaLnBrk="1" hangingPunct="1"/>
            <a:r>
              <a:rPr lang="en-US" sz="3600" b="1" i="1">
                <a:solidFill>
                  <a:srgbClr val="000099"/>
                </a:solidFill>
              </a:rPr>
              <a:t>Prepare : 	language focus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76375" y="6400800"/>
            <a:ext cx="6191250" cy="457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.TMC-Ong Do" pitchFamily="2" charset="0"/>
              </a:rPr>
              <a:t>Celinne Dion – And so this is Xmax</a:t>
            </a:r>
          </a:p>
        </p:txBody>
      </p:sp>
      <p:pic>
        <p:nvPicPr>
          <p:cNvPr id="14339" name="Picture 3" descr="hinh n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23622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latin typeface="Verdana" pitchFamily="34" charset="0"/>
            </a:endParaRPr>
          </a:p>
        </p:txBody>
      </p:sp>
      <p:pic>
        <p:nvPicPr>
          <p:cNvPr id="14341" name="Picture 5" descr="button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utton1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87700"/>
            <a:ext cx="3048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button1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13200"/>
            <a:ext cx="3048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button1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9500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04800" y="2438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4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28600" y="3276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7" name="Picture 11" descr="tough_guy_drumming_h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2254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gypsy_woman_guitar_si_a_h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10842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bassist_lights_h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54781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381000"/>
            <a:ext cx="914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100" b="1">
                <a:solidFill>
                  <a:srgbClr val="0000FF"/>
                </a:solidFill>
              </a:rPr>
              <a:t>THANK YOU</a:t>
            </a:r>
            <a:r>
              <a:rPr lang="en-US" sz="5100" b="1">
                <a:solidFill>
                  <a:srgbClr val="FF0000"/>
                </a:solidFill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5100" b="1">
                <a:solidFill>
                  <a:srgbClr val="FF0000"/>
                </a:solidFill>
              </a:rPr>
              <a:t>FOR YOUR ATTENTION !</a:t>
            </a: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2057400" y="2362200"/>
            <a:ext cx="6629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990099"/>
                </a:solidFill>
              </a:rPr>
              <a:t>Goodbye !</a:t>
            </a:r>
          </a:p>
        </p:txBody>
      </p:sp>
      <p:pic>
        <p:nvPicPr>
          <p:cNvPr id="14352" name="Picture 17" descr="Bemu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8200"/>
            <a:ext cx="2057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8" descr="Bemu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48200"/>
            <a:ext cx="2057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9" descr="Orange_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0" descr="A5-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4267200"/>
            <a:ext cx="24272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40000">
    <p:blinds dir="vert"/>
    <p:sndAc>
      <p:stSnd>
        <p:snd r:embed="rId2" name="SEASON IN THE SU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7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39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39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39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" presetID="5" presetClass="exit" presetSubtype="10" fill="hold" grpId="0" nodeType="after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0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9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8" presetID="21" presetClass="emph" presetSubtype="0" repeatCount="indefinit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39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39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39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9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 build="allAtOnce"/>
      <p:bldP spid="39951" grpId="1" build="allAtOnce"/>
      <p:bldP spid="3995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18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-152400" y="3733800"/>
            <a:ext cx="9906000" cy="2438400"/>
          </a:xfrm>
          <a:noFill/>
        </p:spPr>
        <p:txBody>
          <a:bodyPr/>
          <a:lstStyle/>
          <a:p>
            <a:pPr eaLnBrk="1" hangingPunct="1"/>
            <a:r>
              <a:rPr lang="en-US" sz="7200" b="1" smtClean="0">
                <a:solidFill>
                  <a:srgbClr val="FFFF00"/>
                </a:solidFill>
                <a:latin typeface="VNtimes New Roman" pitchFamily="34" charset="0"/>
              </a:rPr>
              <a:t>WELCOME TO MY CLASS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latin typeface="Arial Black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02247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en-US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524000" y="1524000"/>
            <a:ext cx="6858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6000" b="1">
                <a:solidFill>
                  <a:srgbClr val="FF3300"/>
                </a:solidFill>
                <a:latin typeface="Verdana" pitchFamily="34" charset="0"/>
              </a:rPr>
              <a:t>Good morning Everybody</a:t>
            </a:r>
            <a:r>
              <a:rPr lang="en-US" sz="2400" b="1">
                <a:latin typeface="Verdana" pitchFamily="34" charset="0"/>
              </a:rPr>
              <a:t>  </a:t>
            </a:r>
          </a:p>
        </p:txBody>
      </p:sp>
    </p:spTree>
  </p:cSld>
  <p:clrMapOvr>
    <a:masterClrMapping/>
  </p:clrMapOvr>
  <p:transition>
    <p:cover dir="d"/>
    <p:sndAc>
      <p:stSnd>
        <p:snd r:embed="rId2" name="Right here ...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848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.VnArial" pitchFamily="34" charset="0"/>
              </a:rPr>
              <a:t/>
            </a:r>
            <a:br>
              <a:rPr lang="en-US" sz="4000" b="1" smtClean="0">
                <a:latin typeface=".VnArial" pitchFamily="34" charset="0"/>
              </a:rPr>
            </a:br>
            <a:r>
              <a:rPr lang="en-US" sz="4000" b="1" smtClean="0">
                <a:latin typeface=".VnArial" pitchFamily="34" charset="0"/>
              </a:rPr>
              <a:t/>
            </a:r>
            <a:br>
              <a:rPr lang="en-US" sz="4000" b="1" smtClean="0">
                <a:latin typeface=".VnArial" pitchFamily="34" charset="0"/>
              </a:rPr>
            </a:br>
            <a:r>
              <a:rPr lang="en-US" sz="4000" b="1" smtClean="0">
                <a:latin typeface=".VnArial" pitchFamily="34" charset="0"/>
              </a:rPr>
              <a:t/>
            </a:r>
            <a:br>
              <a:rPr lang="en-US" sz="4000" b="1" smtClean="0">
                <a:latin typeface=".VnArial" pitchFamily="34" charset="0"/>
              </a:rPr>
            </a:br>
            <a:r>
              <a:rPr lang="en-US" sz="4000" b="1" smtClean="0">
                <a:latin typeface=".VnArial" pitchFamily="34" charset="0"/>
              </a:rPr>
              <a:t/>
            </a:r>
            <a:br>
              <a:rPr lang="en-US" sz="4000" b="1" smtClean="0">
                <a:latin typeface=".VnArial" pitchFamily="34" charset="0"/>
              </a:rPr>
            </a:br>
            <a:r>
              <a:rPr lang="en-US" sz="4000" b="1" smtClean="0">
                <a:latin typeface=".VnArial" pitchFamily="34" charset="0"/>
              </a:rPr>
              <a:t/>
            </a:r>
            <a:br>
              <a:rPr lang="en-US" sz="4000" b="1" smtClean="0">
                <a:latin typeface=".VnArial" pitchFamily="34" charset="0"/>
              </a:rPr>
            </a:br>
            <a:endParaRPr lang="en-US" sz="4000" b="1" smtClean="0">
              <a:latin typeface=".Vn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400800" y="22860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429000" y="838200"/>
            <a:ext cx="31242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500" b="1">
                <a:solidFill>
                  <a:srgbClr val="800080"/>
                </a:solidFill>
                <a:latin typeface=".VnAristote" pitchFamily="34" charset="0"/>
              </a:rPr>
              <a:t>Unit 1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8458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CC"/>
                </a:solidFill>
                <a:latin typeface=".VnRevue" pitchFamily="34" charset="0"/>
              </a:rPr>
              <a:t>A VISIT FROM A PEN PAL</a:t>
            </a: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2438400" y="3733800"/>
            <a:ext cx="434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/>
              </a:rPr>
              <a:t>Write</a:t>
            </a:r>
          </a:p>
        </p:txBody>
      </p:sp>
    </p:spTree>
  </p:cSld>
  <p:clrMapOvr>
    <a:masterClrMapping/>
  </p:clrMapOvr>
  <p:transition>
    <p:sndAc>
      <p:stSnd>
        <p:snd r:embed="rId2" name="ls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34822" grpId="1"/>
      <p:bldP spid="348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486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5"/>
          <p:cNvSpPr txBox="1">
            <a:spLocks noChangeArrowheads="1"/>
          </p:cNvSpPr>
          <p:nvPr/>
        </p:nvSpPr>
        <p:spPr bwMode="auto">
          <a:xfrm>
            <a:off x="228600" y="2286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u="sng">
                <a:solidFill>
                  <a:srgbClr val="FF0000"/>
                </a:solidFill>
                <a:latin typeface="Arial Narrow" pitchFamily="34" charset="0"/>
              </a:rPr>
              <a:t>Vietnam</a:t>
            </a:r>
            <a:r>
              <a:rPr lang="en-US" sz="4400" b="1">
                <a:solidFill>
                  <a:srgbClr val="FF0000"/>
                </a:solidFill>
                <a:latin typeface="Arial Narrow" pitchFamily="34" charset="0"/>
              </a:rPr>
              <a:t>: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5105400" y="5592763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 Narrow" pitchFamily="34" charset="0"/>
              </a:rPr>
              <a:t>Vietnamese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4876800" y="1782763"/>
            <a:ext cx="2895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 Narrow" pitchFamily="34" charset="0"/>
              </a:rPr>
              <a:t>330.991 sq km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4876800" y="27432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 Narrow" pitchFamily="34" charset="0"/>
              </a:rPr>
              <a:t>80 million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4953000" y="3763963"/>
            <a:ext cx="152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 Narrow" pitchFamily="34" charset="0"/>
              </a:rPr>
              <a:t>Hanoi</a:t>
            </a: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5029200" y="46482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 Narrow" pitchFamily="34" charset="0"/>
              </a:rPr>
              <a:t>dong</a:t>
            </a:r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1143000" y="1752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Arial Narrow" pitchFamily="34" charset="0"/>
              </a:rPr>
              <a:t>- Area:</a:t>
            </a:r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1143000" y="27432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Arial Narrow" pitchFamily="34" charset="0"/>
              </a:rPr>
              <a:t>- Population:</a:t>
            </a:r>
          </a:p>
        </p:txBody>
      </p:sp>
      <p:sp>
        <p:nvSpPr>
          <p:cNvPr id="17463" name="Text Box 55"/>
          <p:cNvSpPr txBox="1">
            <a:spLocks noChangeArrowheads="1"/>
          </p:cNvSpPr>
          <p:nvPr/>
        </p:nvSpPr>
        <p:spPr bwMode="auto">
          <a:xfrm>
            <a:off x="1155700" y="3733800"/>
            <a:ext cx="280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Arial Narrow" pitchFamily="34" charset="0"/>
              </a:rPr>
              <a:t>- Capital city:</a:t>
            </a:r>
          </a:p>
        </p:txBody>
      </p:sp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1155700" y="4648200"/>
            <a:ext cx="3568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Arial Narrow" pitchFamily="34" charset="0"/>
              </a:rPr>
              <a:t>- Unit of currency:</a:t>
            </a:r>
          </a:p>
        </p:txBody>
      </p:sp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1168400" y="5592763"/>
            <a:ext cx="3937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Arial Narrow" pitchFamily="34" charset="0"/>
              </a:rPr>
              <a:t>- National language: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5" grpId="0" autoUpdateAnimBg="0"/>
      <p:bldP spid="17449" grpId="0" autoUpdateAnimBg="0"/>
      <p:bldP spid="17450" grpId="0" autoUpdateAnimBg="0"/>
      <p:bldP spid="17451" grpId="0" autoUpdateAnimBg="0"/>
      <p:bldP spid="17452" grpId="0" autoUpdateAnimBg="0"/>
      <p:bldP spid="17456" grpId="0" autoUpdateAnimBg="0"/>
      <p:bldP spid="17457" grpId="0" autoUpdateAnimBg="0"/>
      <p:bldP spid="17463" grpId="0" autoUpdateAnimBg="0"/>
      <p:bldP spid="17464" grpId="0" autoUpdateAnimBg="0"/>
      <p:bldP spid="1746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Copy of KHUNG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371600" y="2590800"/>
            <a:ext cx="60690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460375" algn="l"/>
              </a:tabLst>
            </a:pPr>
            <a:r>
              <a:rPr lang="en-US" sz="3200" b="1">
                <a:solidFill>
                  <a:srgbClr val="CC0066"/>
                </a:solidFill>
              </a:rPr>
              <a:t>Have you ever written a letter?</a:t>
            </a:r>
          </a:p>
          <a:p>
            <a:pPr eaLnBrk="0" hangingPunct="0">
              <a:tabLst>
                <a:tab pos="460375" algn="l"/>
              </a:tabLst>
            </a:pPr>
            <a:r>
              <a:rPr lang="en-US" sz="3200" b="1">
                <a:solidFill>
                  <a:srgbClr val="CC0066"/>
                </a:solidFill>
              </a:rPr>
              <a:t>Who do you write to?</a:t>
            </a:r>
          </a:p>
          <a:p>
            <a:pPr eaLnBrk="0" hangingPunct="0">
              <a:tabLst>
                <a:tab pos="460375" algn="l"/>
              </a:tabLst>
            </a:pPr>
            <a:r>
              <a:rPr lang="en-US" sz="3200" b="1">
                <a:solidFill>
                  <a:srgbClr val="CC0066"/>
                </a:solidFill>
              </a:rPr>
              <a:t>What do you write about?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2362200" y="1295400"/>
            <a:ext cx="3886200" cy="723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26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2" grpId="1" animBg="1"/>
      <p:bldP spid="6152" grpId="2" animBg="1"/>
      <p:bldP spid="6152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ranh ảnh dạy học\Hinh nen dep\SLGG_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57200" y="914400"/>
            <a:ext cx="6096000" cy="3505200"/>
          </a:xfrm>
          <a:prstGeom prst="rect">
            <a:avLst/>
          </a:prstGeom>
          <a:solidFill>
            <a:srgbClr val="ECD5D4"/>
          </a:solidFill>
          <a:ln w="114300">
            <a:pattFill prst="lgCheck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62000" y="990600"/>
            <a:ext cx="58674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i="1" u="sng">
                <a:solidFill>
                  <a:srgbClr val="FF0066"/>
                </a:solidFill>
              </a:rPr>
              <a:t>WRITE: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Imagine you are visiting your relatives or friends in another part of Viet Nam or a different country. Write a letter to your family. Follow the outline.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228600" y="685800"/>
            <a:ext cx="5867400" cy="7010400"/>
          </a:xfrm>
          <a:prstGeom prst="foldedCorner">
            <a:avLst>
              <a:gd name="adj" fmla="val 12500"/>
            </a:avLst>
          </a:prstGeom>
          <a:solidFill>
            <a:srgbClr val="FF99FF">
              <a:alpha val="30196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Dear Mum, </a:t>
            </a:r>
          </a:p>
          <a:p>
            <a:pPr eaLnBrk="0" hangingPunct="0"/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arrived in Hue yesterday morning. Uncle Tam met me at the train station and took me home by motorbike.</a:t>
            </a:r>
          </a:p>
          <a:p>
            <a:pPr eaLnBrk="0" hangingPunct="0"/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Hue is rather hot this season. Cousin Chi and I have taken a boat trip along the Huong River, and we have visited Thien Mu Pagoda. Then we have enjoyed Hue’s pan cakes at Thuong Tu. I have bought some jelly-like candy  (“me xung” as people here call it). We’ll go to Lang Co tomorrow to have a swim.</a:t>
            </a:r>
          </a:p>
          <a:p>
            <a:pPr eaLnBrk="0" hangingPunct="0"/>
            <a:endParaRPr lang="en-US" sz="2800" b="1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553200" y="609600"/>
            <a:ext cx="1905000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>
                <a:solidFill>
                  <a:srgbClr val="CC0066"/>
                </a:solidFill>
                <a:latin typeface="Arial Narrow" pitchFamily="34" charset="0"/>
              </a:rPr>
              <a:t>opening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477000" y="1447800"/>
            <a:ext cx="22098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>
                <a:solidFill>
                  <a:srgbClr val="CC0066"/>
                </a:solidFill>
                <a:latin typeface="Arial Narrow" pitchFamily="34" charset="0"/>
              </a:rPr>
              <a:t>introduction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934200" y="3124200"/>
            <a:ext cx="1905000" cy="175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>
                <a:solidFill>
                  <a:srgbClr val="CC0066"/>
                </a:solidFill>
                <a:latin typeface="Arial Narrow" pitchFamily="34" charset="0"/>
              </a:rPr>
              <a:t>Main parts   ( what she did / visited / ate / bought)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6096000" y="762000"/>
            <a:ext cx="381000" cy="304800"/>
          </a:xfrm>
          <a:prstGeom prst="rightArrowCallout">
            <a:avLst>
              <a:gd name="adj1" fmla="val 25000"/>
              <a:gd name="adj2" fmla="val 25000"/>
              <a:gd name="adj3" fmla="val 41667"/>
              <a:gd name="adj4" fmla="val 1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6096000" y="1295400"/>
            <a:ext cx="381000" cy="914400"/>
          </a:xfrm>
          <a:prstGeom prst="rightArrowCallout">
            <a:avLst>
              <a:gd name="adj1" fmla="val 26667"/>
              <a:gd name="adj2" fmla="val 53333"/>
              <a:gd name="adj3" fmla="val 30000"/>
              <a:gd name="adj4" fmla="val 1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6172200" y="2667000"/>
            <a:ext cx="533400" cy="3276600"/>
          </a:xfrm>
          <a:prstGeom prst="rightArrowCallout">
            <a:avLst>
              <a:gd name="adj1" fmla="val 27529"/>
              <a:gd name="adj2" fmla="val 67515"/>
              <a:gd name="adj3" fmla="val 36667"/>
              <a:gd name="adj4" fmla="val 1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2590800" y="0"/>
            <a:ext cx="2305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 b="1" i="1">
                <a:solidFill>
                  <a:srgbClr val="CC0066"/>
                </a:solidFill>
              </a:rPr>
              <a:t>Pre-writing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28600" y="0"/>
            <a:ext cx="5867400" cy="5257800"/>
          </a:xfrm>
          <a:prstGeom prst="foldedCorner">
            <a:avLst>
              <a:gd name="adj" fmla="val 12500"/>
            </a:avLst>
          </a:prstGeom>
          <a:solidFill>
            <a:srgbClr val="FF99FF">
              <a:alpha val="30196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3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feel quite comfortable here, although I miss you and Dad very much. The people are very hospitable, and the food is delicious – I like all kinds of food here. I’ll come back home next Sunday. Please pick me up at the train station at around 2 p.m.</a:t>
            </a:r>
          </a:p>
          <a:p>
            <a:pPr eaLnBrk="0" hangingPunct="0"/>
            <a:r>
              <a:rPr lang="en-US" sz="3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With love</a:t>
            </a:r>
          </a:p>
          <a:p>
            <a:pPr eaLnBrk="0" hangingPunct="0"/>
            <a:r>
              <a:rPr lang="en-US" sz="3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</a:t>
            </a:r>
          </a:p>
          <a:p>
            <a:pPr eaLnBrk="0" hangingPunct="0"/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629400" y="762000"/>
            <a:ext cx="2133600" cy="7985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>
                <a:solidFill>
                  <a:srgbClr val="CC0066"/>
                </a:solidFill>
                <a:latin typeface="Arial Narrow" pitchFamily="34" charset="0"/>
                <a:cs typeface="Times New Roman" pitchFamily="18" charset="0"/>
              </a:rPr>
              <a:t>Concluding comment (impressions, likes, when to come back home)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6096000" y="228600"/>
            <a:ext cx="381000" cy="3505200"/>
          </a:xfrm>
          <a:prstGeom prst="rightArrowCallout">
            <a:avLst>
              <a:gd name="adj1" fmla="val 41230"/>
              <a:gd name="adj2" fmla="val 101115"/>
              <a:gd name="adj3" fmla="val 36667"/>
              <a:gd name="adj4" fmla="val 1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705600" y="4114800"/>
            <a:ext cx="1524000" cy="4572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>
                <a:solidFill>
                  <a:srgbClr val="CC0066"/>
                </a:solidFill>
                <a:latin typeface="Arial Narrow" pitchFamily="34" charset="0"/>
              </a:rPr>
              <a:t>Ending + signature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6096000" y="4038600"/>
            <a:ext cx="381000" cy="838200"/>
          </a:xfrm>
          <a:prstGeom prst="rightArrowCallout">
            <a:avLst>
              <a:gd name="adj1" fmla="val 24444"/>
              <a:gd name="adj2" fmla="val 48889"/>
              <a:gd name="adj3" fmla="val 30000"/>
              <a:gd name="adj4" fmla="val 1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  <p:bldP spid="30725" grpId="0" animBg="1"/>
      <p:bldP spid="307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98" name="Group 30"/>
          <p:cNvGraphicFramePr>
            <a:graphicFrameLocks noGrp="1"/>
          </p:cNvGraphicFramePr>
          <p:nvPr/>
        </p:nvGraphicFramePr>
        <p:xfrm>
          <a:off x="304800" y="838200"/>
          <a:ext cx="8458200" cy="5105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31" name="Text Box 15"/>
          <p:cNvSpPr txBox="1">
            <a:spLocks noChangeArrowheads="1"/>
          </p:cNvSpPr>
          <p:nvPr/>
        </p:nvSpPr>
        <p:spPr bwMode="auto">
          <a:xfrm rot="16200000">
            <a:off x="-1394618" y="3024981"/>
            <a:ext cx="403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 paragraph: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295400" y="990600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Arial Narrow" pitchFamily="34" charset="0"/>
              </a:rPr>
              <a:t>- Who did you visit?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295400" y="1925638"/>
            <a:ext cx="502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Arial Narrow" pitchFamily="34" charset="0"/>
              </a:rPr>
              <a:t>- Where does she/he live?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295400" y="2860675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Arial Narrow" pitchFamily="34" charset="0"/>
              </a:rPr>
              <a:t>- How did you go there?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295400" y="3794125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Arial Narrow" pitchFamily="34" charset="0"/>
              </a:rPr>
              <a:t>- When did you arrive?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295400" y="4729163"/>
            <a:ext cx="800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Arial Narrow" pitchFamily="34" charset="0"/>
              </a:rPr>
              <a:t>- Who met you at the bus/ train station/ airport?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1600200" y="33274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 Narrow" pitchFamily="34" charset="0"/>
              </a:rPr>
              <a:t>I went there . . . . . .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1600200" y="4262438"/>
            <a:ext cx="327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 Narrow" pitchFamily="34" charset="0"/>
              </a:rPr>
              <a:t>I arrived  . . . . . .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600200" y="5195888"/>
            <a:ext cx="769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 Narrow" pitchFamily="34" charset="0"/>
              </a:rPr>
              <a:t>. . . . . .met me at the bus/ train station/ airport. 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1600200" y="1458913"/>
            <a:ext cx="327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 Narrow" pitchFamily="34" charset="0"/>
              </a:rPr>
              <a:t>I visited . . . . . .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1600200" y="2392363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 Narrow" pitchFamily="34" charset="0"/>
              </a:rPr>
              <a:t>She/He lived . . .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/>
      <p:bldP spid="9232" grpId="0" autoUpdateAnimBg="0"/>
      <p:bldP spid="9233" grpId="0" autoUpdateAnimBg="0"/>
      <p:bldP spid="9237" grpId="0" autoUpdateAnimBg="0"/>
      <p:bldP spid="9239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</TotalTime>
  <Words>685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.TMC-Ong Do</vt:lpstr>
      <vt:lpstr>.VnArial</vt:lpstr>
      <vt:lpstr>.VnAristote</vt:lpstr>
      <vt:lpstr>.VnRevue</vt:lpstr>
      <vt:lpstr>Arial</vt:lpstr>
      <vt:lpstr>Arial Black</vt:lpstr>
      <vt:lpstr>Arial Narrow</vt:lpstr>
      <vt:lpstr>Times New Roman</vt:lpstr>
      <vt:lpstr>Verdana</vt:lpstr>
      <vt:lpstr>VNtimes New Roman</vt:lpstr>
      <vt:lpstr>Default Design</vt:lpstr>
      <vt:lpstr>ENGLISH 9</vt:lpstr>
      <vt:lpstr>WELCOME TO MY CLASS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OUR CLASS!</dc:title>
  <dc:creator>pmai</dc:creator>
  <cp:lastModifiedBy>ADMIN</cp:lastModifiedBy>
  <cp:revision>96</cp:revision>
  <dcterms:created xsi:type="dcterms:W3CDTF">2009-02-02T07:33:27Z</dcterms:created>
  <dcterms:modified xsi:type="dcterms:W3CDTF">2022-08-02T13:12:43Z</dcterms:modified>
</cp:coreProperties>
</file>