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86" r:id="rId2"/>
    <p:sldId id="285" r:id="rId3"/>
    <p:sldId id="257" r:id="rId4"/>
    <p:sldId id="259" r:id="rId5"/>
    <p:sldId id="264" r:id="rId6"/>
    <p:sldId id="265" r:id="rId7"/>
    <p:sldId id="279" r:id="rId8"/>
    <p:sldId id="266" r:id="rId9"/>
    <p:sldId id="268" r:id="rId10"/>
    <p:sldId id="282" r:id="rId11"/>
    <p:sldId id="283" r:id="rId12"/>
    <p:sldId id="271" r:id="rId13"/>
    <p:sldId id="274" r:id="rId14"/>
    <p:sldId id="275" r:id="rId15"/>
    <p:sldId id="277" r:id="rId16"/>
    <p:sldId id="281" r:id="rId17"/>
    <p:sldId id="278" r:id="rId18"/>
    <p:sldId id="280" r:id="rId19"/>
    <p:sldId id="284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33CC"/>
    <a:srgbClr val="99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2FF6754-F458-440A-9AA4-FE6DAAD39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04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6754-F458-440A-9AA4-FE6DAAD399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99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6754-F458-440A-9AA4-FE6DAAD399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35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6754-F458-440A-9AA4-FE6DAAD399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29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6754-F458-440A-9AA4-FE6DAAD399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6754-F458-440A-9AA4-FE6DAAD399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88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6754-F458-440A-9AA4-FE6DAAD399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2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6754-F458-440A-9AA4-FE6DAAD399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78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6754-F458-440A-9AA4-FE6DAAD399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6754-F458-440A-9AA4-FE6DAAD399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06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6754-F458-440A-9AA4-FE6DAAD399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1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6754-F458-440A-9AA4-FE6DAAD399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4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6754-F458-440A-9AA4-FE6DAAD399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6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6754-F458-440A-9AA4-FE6DAAD399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7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91E4AA7-D514-4669-89BB-B7D29A951B4C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6754-F458-440A-9AA4-FE6DAAD399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3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6754-F458-440A-9AA4-FE6DAAD399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17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6754-F458-440A-9AA4-FE6DAAD399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74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FF6754-F458-440A-9AA4-FE6DAAD399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2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067E6-5855-4E41-81E4-D0D663754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57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5EB7-5486-465C-B9B9-C265DDD6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3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0006-E077-41C7-ABD6-A645FF28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54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E5A0-1CB5-4134-B1A6-C19D204CE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6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2194-E890-492A-9436-348FDB37D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7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6D5D-91A5-45F3-B712-63A24A6F6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4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D19E-0D6F-4E35-B056-E19776F5E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9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7995-32FF-4DFC-8A14-EF33D1C5B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1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63BF-D9D1-49D0-8851-50D44CCF6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39FB8-8C6A-40D6-90BA-76D648C95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0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B2F7-2847-4B85-8EFE-78BE05701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9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8C59-5696-4F0C-9FEE-628ABF466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44B9252-EDAC-4A95-81F7-7ACCEA335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9" r:id="rId2"/>
    <p:sldLayoutId id="214748380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10" r:id="rId9"/>
    <p:sldLayoutId id="2147483805" r:id="rId10"/>
    <p:sldLayoutId id="2147483806" r:id="rId11"/>
    <p:sldLayoutId id="21474838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GA%20&#273;i&#7879;n%20t&#7917;%209\UNIT%201\01D.wa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1.gif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>
                <a:solidFill>
                  <a:srgbClr val="FFC000"/>
                </a:solidFill>
              </a:rPr>
              <a:t>ENGLISH </a:t>
            </a:r>
            <a:r>
              <a:rPr lang="en-US" sz="7200" smtClean="0">
                <a:solidFill>
                  <a:srgbClr val="FFC000"/>
                </a:solidFill>
              </a:rPr>
              <a:t>9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2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762000" y="685800"/>
            <a:ext cx="42672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* Vocabulary:</a:t>
            </a:r>
            <a:endParaRPr lang="en-US" sz="3600">
              <a:solidFill>
                <a:srgbClr val="0070C0"/>
              </a:solidFill>
            </a:endParaRPr>
          </a:p>
          <a:p>
            <a:r>
              <a:rPr lang="en-US" sz="3600">
                <a:solidFill>
                  <a:srgbClr val="7030A0"/>
                </a:solidFill>
              </a:rPr>
              <a:t>catch (v):          </a:t>
            </a:r>
          </a:p>
          <a:p>
            <a:r>
              <a:rPr lang="en-US" sz="3600">
                <a:solidFill>
                  <a:srgbClr val="7030A0"/>
                </a:solidFill>
              </a:rPr>
              <a:t>park (v-n):</a:t>
            </a:r>
          </a:p>
          <a:p>
            <a:r>
              <a:rPr lang="en-US" sz="3600">
                <a:solidFill>
                  <a:srgbClr val="7030A0"/>
                </a:solidFill>
              </a:rPr>
              <a:t>pond (n):     </a:t>
            </a:r>
          </a:p>
          <a:p>
            <a:r>
              <a:rPr lang="en-US" sz="3600">
                <a:solidFill>
                  <a:srgbClr val="7030A0"/>
                </a:solidFill>
              </a:rPr>
              <a:t>Grass (n):</a:t>
            </a:r>
          </a:p>
          <a:p>
            <a:r>
              <a:rPr lang="en-US" sz="3600">
                <a:solidFill>
                  <a:srgbClr val="7030A0"/>
                </a:solidFill>
              </a:rPr>
              <a:t>Hamburger (n):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048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3124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971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0" y="2749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0" y="4711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04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228600" y="9525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Tim Jones’s Mexican pen pal, Carlo, is visiting the USA. Listen to their conversation and check (√) the numbers of the correct pictures.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1905000"/>
            <a:ext cx="4495800" cy="4800600"/>
          </a:xfrm>
          <a:noFill/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1905000"/>
            <a:ext cx="4543425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311275"/>
            <a:ext cx="415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-Don’t walk on the grass.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02213" y="1295400"/>
            <a:ext cx="3760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-Don’t cut the flowers.</a:t>
            </a:r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228600" y="9525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Tim Jones’s Mexican pen pal, Carlo, is visiting the USA. Listen to their conversation and check (√) the numbers of the correct pictures.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26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80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1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5588" y="1600200"/>
            <a:ext cx="4011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The bus 103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98988" y="1600200"/>
            <a:ext cx="4316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The bus 130</a:t>
            </a:r>
          </a:p>
        </p:txBody>
      </p:sp>
      <p:sp>
        <p:nvSpPr>
          <p:cNvPr id="16391" name="Rectangle 14"/>
          <p:cNvSpPr>
            <a:spLocks noChangeArrowheads="1"/>
          </p:cNvSpPr>
          <p:nvPr/>
        </p:nvSpPr>
        <p:spPr bwMode="auto">
          <a:xfrm>
            <a:off x="255588" y="2286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Tim Jones’s Mexican pen pal, Carlo, is visiting the USA. Listen to their conversation and check (√) the numbers of the correct pictures.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7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49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64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28600" y="14478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Mexican restaurant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19600" y="14478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American restaurant </a:t>
            </a:r>
          </a:p>
        </p:txBody>
      </p:sp>
      <p:sp>
        <p:nvSpPr>
          <p:cNvPr id="17414" name="Rectangle 14"/>
          <p:cNvSpPr>
            <a:spLocks noChangeArrowheads="1"/>
          </p:cNvSpPr>
          <p:nvPr/>
        </p:nvSpPr>
        <p:spPr bwMode="auto">
          <a:xfrm>
            <a:off x="271463" y="24765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Tim Jones’s Mexican pen pal, Carlo, is visiting the USA. Listen to their conversation and check (√) the numbers of the correct pictures.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048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3124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971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2749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4711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04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23622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6324600" y="6324600"/>
            <a:ext cx="35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CC"/>
                </a:solidFill>
              </a:rPr>
              <a:t>√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362200" y="13716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cs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200400" y="40386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cs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391400" y="57150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cs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266700" y="182563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Tim Jones’s Mexican pen pal, Carlo, is visiting the USA. Listen to their conversation and check (√) the numbers of the correct pictures.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528888"/>
            <a:ext cx="7696200" cy="2909887"/>
          </a:xfrm>
        </p:spPr>
        <p:txBody>
          <a:bodyPr/>
          <a:lstStyle/>
          <a:p>
            <a:pPr eaLnBrk="1" hangingPunct="1"/>
            <a:r>
              <a:rPr lang="en-US" smtClean="0"/>
              <a:t>Practice speaking the dialogue at home</a:t>
            </a:r>
          </a:p>
          <a:p>
            <a:pPr eaLnBrk="1" hangingPunct="1"/>
            <a:r>
              <a:rPr lang="en-US" smtClean="0"/>
              <a:t>Prepare : Unit 1 - Read</a:t>
            </a: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67056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4190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  <p:bldP spid="409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066800" y="1676400"/>
            <a:ext cx="7391400" cy="2636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Thanks for joining my lesson </a:t>
            </a:r>
          </a:p>
        </p:txBody>
      </p:sp>
      <p:pic>
        <p:nvPicPr>
          <p:cNvPr id="20483" name="Picture 3" descr="CRNRC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78213"/>
            <a:ext cx="48006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CRNRC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BLUME000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6651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Bellcoll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174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685800" y="4064000"/>
            <a:ext cx="7162800" cy="13462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.VnTim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</p:childTnLst>
        </p:cTn>
      </p:par>
    </p:tnLst>
    <p:bldLst>
      <p:bldP spid="37890" grpId="0" animBg="1"/>
      <p:bldP spid="378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* </a:t>
            </a:r>
            <a:r>
              <a:rPr lang="en-US" sz="4000" i="1" smtClean="0"/>
              <a:t>Answer the questions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686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FF"/>
                </a:solidFill>
              </a:rPr>
              <a:t>- Where are Tim and Carlo going to go ?</a:t>
            </a:r>
          </a:p>
          <a:p>
            <a:pPr>
              <a:spcBef>
                <a:spcPct val="50000"/>
              </a:spcBef>
            </a:pPr>
            <a:endParaRPr lang="en-US" sz="4800">
              <a:solidFill>
                <a:srgbClr val="FF33CC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 rot="10854214" flipV="1">
            <a:off x="601663" y="2665413"/>
            <a:ext cx="75501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>
                <a:solidFill>
                  <a:srgbClr val="993300"/>
                </a:solidFill>
              </a:rPr>
              <a:t>- Are they going to take a bus?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5800" y="4648200"/>
            <a:ext cx="7924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>
                <a:solidFill>
                  <a:schemeClr val="hlink"/>
                </a:solidFill>
              </a:rPr>
              <a:t>- Are they going to eat Mexican food?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110" y="171622"/>
            <a:ext cx="8352549" cy="1754326"/>
          </a:xfrm>
          <a:prstGeom prst="rect">
            <a:avLst/>
          </a:prstGeom>
          <a:ln cmpd="tri">
            <a:solidFill>
              <a:srgbClr val="FF0000">
                <a:alpha val="56000"/>
              </a:srgb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alpha val="48000"/>
                <a:satMod val="105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BINH KHANH SECONDARY SCHOOL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0613" y="5105400"/>
            <a:ext cx="69342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FF00"/>
                </a:solidFill>
                <a:latin typeface="+mj-lt"/>
              </a:rPr>
              <a:t>WARMLY WELCOME BACK TO </a:t>
            </a:r>
          </a:p>
          <a:p>
            <a:pPr algn="ctr">
              <a:defRPr/>
            </a:pPr>
            <a:r>
              <a:rPr lang="en-US" sz="4400" dirty="0">
                <a:solidFill>
                  <a:srgbClr val="FFFF00"/>
                </a:solidFill>
                <a:latin typeface="+mj-lt"/>
              </a:rPr>
              <a:t>ALL STUDENTS!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repeatCount="indefinite" autoRev="1" fill="hold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38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DRPC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FF"/>
          </a:solidFill>
          <a:ln w="9525">
            <a:solidFill>
              <a:srgbClr val="CCCCFF"/>
            </a:solidFill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848600" cy="114300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latin typeface=".VnArial" pitchFamily="34" charset="0"/>
              </a:rPr>
              <a:t/>
            </a:r>
            <a:br>
              <a:rPr lang="en-US" sz="4000" smtClean="0">
                <a:latin typeface=".VnArial" pitchFamily="34" charset="0"/>
              </a:rPr>
            </a:br>
            <a:r>
              <a:rPr lang="en-US" sz="4000" smtClean="0">
                <a:latin typeface=".VnArial" pitchFamily="34" charset="0"/>
              </a:rPr>
              <a:t/>
            </a:r>
            <a:br>
              <a:rPr lang="en-US" sz="4000" smtClean="0">
                <a:latin typeface=".VnArial" pitchFamily="34" charset="0"/>
              </a:rPr>
            </a:br>
            <a:r>
              <a:rPr lang="en-US" sz="4000" smtClean="0">
                <a:latin typeface=".VnArial" pitchFamily="34" charset="0"/>
              </a:rPr>
              <a:t/>
            </a:r>
            <a:br>
              <a:rPr lang="en-US" sz="4000" smtClean="0">
                <a:latin typeface=".VnArial" pitchFamily="34" charset="0"/>
              </a:rPr>
            </a:br>
            <a:r>
              <a:rPr lang="en-US" sz="4000" smtClean="0">
                <a:latin typeface=".VnArial" pitchFamily="34" charset="0"/>
              </a:rPr>
              <a:t/>
            </a:r>
            <a:br>
              <a:rPr lang="en-US" sz="4000" smtClean="0">
                <a:latin typeface=".VnArial" pitchFamily="34" charset="0"/>
              </a:rPr>
            </a:br>
            <a:r>
              <a:rPr lang="en-US" sz="4000" smtClean="0">
                <a:latin typeface=".VnArial" pitchFamily="34" charset="0"/>
              </a:rPr>
              <a:t/>
            </a:r>
            <a:br>
              <a:rPr lang="en-US" sz="4000" smtClean="0">
                <a:latin typeface=".VnArial" pitchFamily="34" charset="0"/>
              </a:rPr>
            </a:br>
            <a:endParaRPr lang="en-US" sz="4000" smtClean="0">
              <a:latin typeface=".Vn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400800" y="22860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429000" y="533400"/>
            <a:ext cx="31242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500" b="1">
                <a:latin typeface=".VnAristote" pitchFamily="34" charset="0"/>
              </a:rPr>
              <a:t>Unit 1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124200" y="3429000"/>
            <a:ext cx="3810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.VnAristote" pitchFamily="34" charset="0"/>
              </a:rPr>
              <a:t>Lesson 2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981200" y="4419600"/>
            <a:ext cx="5791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.VnRevue" pitchFamily="34" charset="0"/>
              </a:rPr>
              <a:t>Speak &amp; Listen </a:t>
            </a:r>
          </a:p>
        </p:txBody>
      </p:sp>
      <p:pic>
        <p:nvPicPr>
          <p:cNvPr id="6152" name="Picture 8" descr="XMASCA~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2743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533400" y="1752600"/>
            <a:ext cx="8610600" cy="1905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176"/>
              </a:avLst>
            </a:prstTxWarp>
            <a:scene3d>
              <a:camera prst="legacyPerspectiveTopLeft">
                <a:rot lat="0" lon="2051998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A visit from a pen pal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066800" y="1219200"/>
            <a:ext cx="7239000" cy="4191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A.Speaking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152400"/>
            <a:ext cx="8382000" cy="13081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a. Nga is talking to Maryam. They are waiting for Lan outside her school</a:t>
            </a:r>
            <a:r>
              <a:rPr lang="en-US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171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429000"/>
            <a:ext cx="3581400" cy="2649538"/>
          </a:xfrm>
          <a:noFill/>
        </p:spPr>
      </p:pic>
      <p:pic>
        <p:nvPicPr>
          <p:cNvPr id="7172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505200"/>
            <a:ext cx="3657600" cy="2438400"/>
          </a:xfrm>
          <a:noFill/>
        </p:spPr>
      </p:pic>
      <p:sp>
        <p:nvSpPr>
          <p:cNvPr id="11" name="AutoShape 22"/>
          <p:cNvSpPr>
            <a:spLocks noGrp="1" noChangeArrowheads="1"/>
          </p:cNvSpPr>
          <p:nvPr>
            <p:ph sz="quarter" idx="3"/>
          </p:nvPr>
        </p:nvSpPr>
        <p:spPr>
          <a:xfrm>
            <a:off x="4953000" y="1219200"/>
            <a:ext cx="3886200" cy="1981200"/>
          </a:xfrm>
          <a:prstGeom prst="cloudCallout">
            <a:avLst>
              <a:gd name="adj1" fmla="val -19426"/>
              <a:gd name="adj2" fmla="val 84176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3600" smtClean="0">
                <a:solidFill>
                  <a:schemeClr val="bg1"/>
                </a:solidFill>
              </a:rPr>
              <a:t>That’s right, I am</a:t>
            </a:r>
          </a:p>
        </p:txBody>
      </p:sp>
      <p:sp>
        <p:nvSpPr>
          <p:cNvPr id="5125" name="Rectangle 16"/>
          <p:cNvSpPr>
            <a:spLocks noChangeArrowheads="1"/>
          </p:cNvSpPr>
          <p:nvPr/>
        </p:nvSpPr>
        <p:spPr bwMode="auto">
          <a:xfrm>
            <a:off x="6532563" y="6096000"/>
            <a:ext cx="1295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Maryam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5126" name="Rectangle 18"/>
          <p:cNvSpPr>
            <a:spLocks noChangeArrowheads="1"/>
          </p:cNvSpPr>
          <p:nvPr/>
        </p:nvSpPr>
        <p:spPr bwMode="auto">
          <a:xfrm>
            <a:off x="1600200" y="6096000"/>
            <a:ext cx="106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Nga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152400" y="1371600"/>
            <a:ext cx="4724400" cy="1981200"/>
          </a:xfrm>
          <a:prstGeom prst="cloudCallout">
            <a:avLst>
              <a:gd name="adj1" fmla="val 23537"/>
              <a:gd name="adj2" fmla="val 8732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Hello. You must be Maryam.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5125" grpId="0" animBg="1"/>
      <p:bldP spid="5126" grpId="0" animBg="1"/>
      <p:bldP spid="133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2286000" cy="469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*</a:t>
            </a:r>
            <a:r>
              <a:rPr lang="en-US" sz="3200" u="sng" dirty="0" smtClean="0"/>
              <a:t>Answer keys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1c – 5b – 4d – 2e – 3a – 6</a:t>
            </a:r>
            <a:endParaRPr lang="en-US" sz="2400" dirty="0" smtClean="0">
              <a:solidFill>
                <a:srgbClr val="00FF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</a:rPr>
              <a:t>Nga</a:t>
            </a:r>
            <a:r>
              <a:rPr lang="en-US" sz="2400" dirty="0" smtClean="0">
                <a:solidFill>
                  <a:srgbClr val="FF0000"/>
                </a:solidFill>
              </a:rPr>
              <a:t>: Hello. You must be </a:t>
            </a:r>
            <a:r>
              <a:rPr lang="en-US" sz="2400" u="sng" dirty="0" smtClean="0">
                <a:solidFill>
                  <a:srgbClr val="FF0000"/>
                </a:solidFill>
              </a:rPr>
              <a:t>Maryam</a:t>
            </a:r>
            <a:endParaRPr lang="en-US" sz="2400" i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+Maryam: That’s right, I am.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</a:rPr>
              <a:t>Nga</a:t>
            </a:r>
            <a:r>
              <a:rPr lang="en-US" sz="2400" dirty="0" smtClean="0">
                <a:solidFill>
                  <a:srgbClr val="FF0000"/>
                </a:solidFill>
              </a:rPr>
              <a:t>: Nice to meet you. Let me introduce myself. I’m </a:t>
            </a:r>
            <a:r>
              <a:rPr lang="en-US" sz="2400" u="sng" dirty="0" err="1" smtClean="0">
                <a:solidFill>
                  <a:srgbClr val="FF0000"/>
                </a:solidFill>
              </a:rPr>
              <a:t>Nga</a:t>
            </a:r>
            <a:r>
              <a:rPr lang="en-US" sz="2400" u="sng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+Maryam: Nice to meet you, </a:t>
            </a:r>
            <a:r>
              <a:rPr lang="en-US" sz="2400" u="sng" dirty="0" err="1" smtClean="0">
                <a:solidFill>
                  <a:srgbClr val="0070C0"/>
                </a:solidFill>
              </a:rPr>
              <a:t>Nga</a:t>
            </a:r>
            <a:r>
              <a:rPr lang="en-US" sz="2400" dirty="0" smtClean="0">
                <a:solidFill>
                  <a:srgbClr val="0070C0"/>
                </a:solidFill>
              </a:rPr>
              <a:t>. Are you one of </a:t>
            </a:r>
            <a:r>
              <a:rPr lang="en-US" sz="2400" u="sng" dirty="0" err="1" smtClean="0">
                <a:solidFill>
                  <a:srgbClr val="0070C0"/>
                </a:solidFill>
              </a:rPr>
              <a:t>Lan</a:t>
            </a:r>
            <a:r>
              <a:rPr lang="en-US" sz="2400" dirty="0" err="1" smtClean="0">
                <a:solidFill>
                  <a:srgbClr val="0070C0"/>
                </a:solidFill>
              </a:rPr>
              <a:t>’s</a:t>
            </a:r>
            <a:r>
              <a:rPr lang="en-US" sz="2400" dirty="0" smtClean="0">
                <a:solidFill>
                  <a:srgbClr val="0070C0"/>
                </a:solidFill>
              </a:rPr>
              <a:t> classmates?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</a:rPr>
              <a:t>Nga</a:t>
            </a:r>
            <a:r>
              <a:rPr lang="en-US" sz="2400" dirty="0" smtClean="0">
                <a:solidFill>
                  <a:srgbClr val="FF0000"/>
                </a:solidFill>
              </a:rPr>
              <a:t>: Yes, I am. Are you enjoying staying in Viet Nam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+Maryam: Oh yes, very much. </a:t>
            </a:r>
            <a:r>
              <a:rPr lang="en-US" sz="2400" u="sng" dirty="0" smtClean="0">
                <a:solidFill>
                  <a:srgbClr val="0070C0"/>
                </a:solidFill>
              </a:rPr>
              <a:t>Vietnamese people are very friendly and Ha </a:t>
            </a:r>
            <a:r>
              <a:rPr lang="en-US" sz="2400" u="sng" dirty="0" err="1" smtClean="0">
                <a:solidFill>
                  <a:srgbClr val="0070C0"/>
                </a:solidFill>
              </a:rPr>
              <a:t>Noi</a:t>
            </a:r>
            <a:r>
              <a:rPr lang="en-US" sz="2400" u="sng" dirty="0" smtClean="0">
                <a:solidFill>
                  <a:srgbClr val="0070C0"/>
                </a:solidFill>
              </a:rPr>
              <a:t> is a very interesting city.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</a:rPr>
              <a:t>Nga</a:t>
            </a:r>
            <a:r>
              <a:rPr lang="en-US" sz="2400" dirty="0" smtClean="0">
                <a:solidFill>
                  <a:srgbClr val="FF0000"/>
                </a:solidFill>
              </a:rPr>
              <a:t>: Do you live in a city, too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+Maryam: Yes. I live in </a:t>
            </a:r>
            <a:r>
              <a:rPr lang="en-US" sz="2400" u="sng" dirty="0" smtClean="0">
                <a:solidFill>
                  <a:srgbClr val="0070C0"/>
                </a:solidFill>
              </a:rPr>
              <a:t>Kuala Lumpur.</a:t>
            </a:r>
            <a:r>
              <a:rPr lang="en-US" sz="2400" dirty="0" smtClean="0">
                <a:solidFill>
                  <a:srgbClr val="0070C0"/>
                </a:solidFill>
              </a:rPr>
              <a:t> Have you been there?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</a:rPr>
              <a:t>Nga</a:t>
            </a:r>
            <a:r>
              <a:rPr lang="en-US" sz="2400" dirty="0" smtClean="0">
                <a:solidFill>
                  <a:srgbClr val="FF0000"/>
                </a:solidFill>
              </a:rPr>
              <a:t>: No. Is it different from Ha </a:t>
            </a:r>
            <a:r>
              <a:rPr lang="en-US" sz="2400" dirty="0" err="1" smtClean="0">
                <a:solidFill>
                  <a:srgbClr val="FF0000"/>
                </a:solidFill>
              </a:rPr>
              <a:t>Noi</a:t>
            </a:r>
            <a:r>
              <a:rPr lang="en-US" sz="2400" dirty="0" smtClean="0">
                <a:solidFill>
                  <a:srgbClr val="FF0000"/>
                </a:solidFill>
              </a:rPr>
              <a:t>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+Maryam: </a:t>
            </a:r>
            <a:r>
              <a:rPr lang="en-US" sz="2400" u="sng" dirty="0" smtClean="0">
                <a:solidFill>
                  <a:srgbClr val="0070C0"/>
                </a:solidFill>
              </a:rPr>
              <a:t>The two cities are the same in some ways.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</a:rPr>
              <a:t>Nga</a:t>
            </a:r>
            <a:r>
              <a:rPr lang="en-US" sz="2400" dirty="0" smtClean="0">
                <a:solidFill>
                  <a:srgbClr val="FF0000"/>
                </a:solidFill>
              </a:rPr>
              <a:t>: I know. Oh! Here’s </a:t>
            </a:r>
            <a:r>
              <a:rPr lang="en-US" sz="2400" u="sng" dirty="0" err="1" smtClean="0">
                <a:solidFill>
                  <a:srgbClr val="FF0000"/>
                </a:solidFill>
              </a:rPr>
              <a:t>Lan</a:t>
            </a:r>
            <a:r>
              <a:rPr lang="en-US" sz="2400" dirty="0" smtClean="0">
                <a:solidFill>
                  <a:srgbClr val="FF0000"/>
                </a:solidFill>
              </a:rPr>
              <a:t>. Let’s go.</a:t>
            </a:r>
            <a:endParaRPr lang="en-US" sz="2400" dirty="0" smtClean="0">
              <a:solidFill>
                <a:srgbClr val="00FF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FF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FF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41" name="Group 29"/>
          <p:cNvGraphicFramePr>
            <a:graphicFrameLocks noGrp="1"/>
          </p:cNvGraphicFramePr>
          <p:nvPr/>
        </p:nvGraphicFramePr>
        <p:xfrm>
          <a:off x="0" y="228600"/>
          <a:ext cx="9144000" cy="6807200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13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Yoko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Paul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Jane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5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Yoko from Tokyo, Japan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(a busy big capital city)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Like Vietnamese people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itchFamily="34" charset="0"/>
                        </a:rPr>
                        <a:t>Love old cities in Viet Nam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Paul from Liverpool, England (an industrial city, north of England)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</a:rPr>
                        <a:t>Love the people, the  food, and the beaches in Viet Nam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Jane from a small town in Perth, Australia (a quiet small town)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Love the temples and churches in Viet Nam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Love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ao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dai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, Vietnamese food. especially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Tahoma" pitchFamily="34" charset="0"/>
                        </a:rPr>
                        <a:t>nem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i="1" dirty="0" smtClean="0"/>
              <a:t>b. Now </a:t>
            </a:r>
            <a:r>
              <a:rPr lang="en-US" sz="2800" i="1" dirty="0"/>
              <a:t>m</a:t>
            </a:r>
            <a:r>
              <a:rPr lang="en-US" sz="2800" i="1" dirty="0" smtClean="0"/>
              <a:t>ake similar dialogues. Take turn to be one of Maryam’s friends</a:t>
            </a:r>
            <a:br>
              <a:rPr lang="en-US" sz="2800" i="1" dirty="0" smtClean="0"/>
            </a:br>
            <a:r>
              <a:rPr lang="en-US" sz="2800" i="1" dirty="0" smtClean="0"/>
              <a:t> </a:t>
            </a:r>
            <a:r>
              <a:rPr lang="en-US" sz="2800" u="sng" dirty="0" smtClean="0">
                <a:solidFill>
                  <a:srgbClr val="993300"/>
                </a:solidFill>
              </a:rPr>
              <a:t>Example Exchange: 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2667000"/>
            <a:ext cx="40386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Hello. You must be </a:t>
            </a:r>
            <a:r>
              <a:rPr lang="en-US" sz="2400" u="sng" smtClean="0">
                <a:solidFill>
                  <a:srgbClr val="3333CC"/>
                </a:solidFill>
              </a:rPr>
              <a:t>Paul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Nice to meet you. I am </a:t>
            </a:r>
            <a:r>
              <a:rPr lang="en-US" sz="2400" u="sng" smtClean="0">
                <a:solidFill>
                  <a:srgbClr val="3333CC"/>
                </a:solidFill>
              </a:rPr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Yes, I am. Are you enjoying staying in Viet Nam 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 Do you live in a city, too 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 No. Is it different from Ha Noi?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 know. Oh! Here’s</a:t>
            </a:r>
            <a:r>
              <a:rPr lang="en-US" sz="2400" i="1" u="sng" smtClean="0">
                <a:solidFill>
                  <a:srgbClr val="FFFF66"/>
                </a:solidFill>
              </a:rPr>
              <a:t> </a:t>
            </a:r>
            <a:r>
              <a:rPr lang="en-US" sz="2400" i="1" u="sng" smtClean="0">
                <a:solidFill>
                  <a:srgbClr val="3333CC"/>
                </a:solidFill>
              </a:rPr>
              <a:t>Maryam</a:t>
            </a:r>
            <a:r>
              <a:rPr lang="en-US" sz="2400" smtClean="0"/>
              <a:t>. Let’s go.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24400" y="2590800"/>
            <a:ext cx="4038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 That’s right, I am.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 Nice to meet you, </a:t>
            </a:r>
            <a:r>
              <a:rPr lang="en-US" sz="2400" u="sng" smtClean="0">
                <a:solidFill>
                  <a:srgbClr val="3333CC"/>
                </a:solidFill>
              </a:rPr>
              <a:t>…</a:t>
            </a:r>
            <a:r>
              <a:rPr lang="en-US" sz="2400" smtClean="0"/>
              <a:t>. Are you one of </a:t>
            </a:r>
            <a:r>
              <a:rPr lang="en-US" sz="2400" i="1" u="sng" smtClean="0">
                <a:solidFill>
                  <a:srgbClr val="3333CC"/>
                </a:solidFill>
              </a:rPr>
              <a:t>Maryam’s classmates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Oh yes, very much</a:t>
            </a:r>
            <a:r>
              <a:rPr lang="en-US" sz="2400" smtClean="0">
                <a:solidFill>
                  <a:srgbClr val="3333CC"/>
                </a:solidFill>
              </a:rPr>
              <a:t>. </a:t>
            </a:r>
            <a:r>
              <a:rPr lang="en-US" sz="2400" i="1" u="sng" smtClean="0">
                <a:solidFill>
                  <a:srgbClr val="3333CC"/>
                </a:solidFill>
              </a:rPr>
              <a:t>I love the people, the food  and the beaches in Viet Nam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Yes. I live in </a:t>
            </a:r>
            <a:r>
              <a:rPr lang="en-US" sz="2400" i="1" u="sng" smtClean="0">
                <a:solidFill>
                  <a:srgbClr val="3333CC"/>
                </a:solidFill>
              </a:rPr>
              <a:t>Liverpool in England</a:t>
            </a:r>
            <a:r>
              <a:rPr lang="en-US" sz="2400" smtClean="0">
                <a:solidFill>
                  <a:srgbClr val="3333CC"/>
                </a:solidFill>
              </a:rPr>
              <a:t>.</a:t>
            </a:r>
            <a:r>
              <a:rPr lang="en-US" sz="2400" smtClean="0"/>
              <a:t> Have you been there ?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 </a:t>
            </a:r>
            <a:r>
              <a:rPr lang="en-US" sz="2400" i="1" u="sng" smtClean="0">
                <a:solidFill>
                  <a:srgbClr val="3333CC"/>
                </a:solidFill>
              </a:rPr>
              <a:t>It’s an industrial city , in the North of England</a:t>
            </a:r>
            <a:r>
              <a:rPr lang="en-US" sz="2400" smtClean="0">
                <a:solidFill>
                  <a:srgbClr val="3333CC"/>
                </a:solidFill>
              </a:rPr>
              <a:t>.</a:t>
            </a:r>
            <a:endParaRPr lang="en-US" sz="2400" i="1" u="sng" smtClean="0">
              <a:solidFill>
                <a:srgbClr val="3333CC"/>
              </a:solidFill>
            </a:endParaRPr>
          </a:p>
        </p:txBody>
      </p:sp>
      <p:sp>
        <p:nvSpPr>
          <p:cNvPr id="11269" name="AutoShape 7"/>
          <p:cNvSpPr>
            <a:spLocks noChangeArrowheads="1"/>
          </p:cNvSpPr>
          <p:nvPr/>
        </p:nvSpPr>
        <p:spPr bwMode="auto">
          <a:xfrm>
            <a:off x="1752600" y="1858963"/>
            <a:ext cx="609600" cy="7016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6629400" y="1828800"/>
            <a:ext cx="685800" cy="6858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2590800" y="1935163"/>
            <a:ext cx="762000" cy="541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C000"/>
                </a:solidFill>
              </a:rPr>
              <a:t>you</a:t>
            </a: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5715000" y="19431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C000"/>
                </a:solidFill>
              </a:rPr>
              <a:t>Paul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  <p:bldP spid="225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1066800" y="1219200"/>
            <a:ext cx="7239000" cy="4191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B.Listening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59&quot;&gt;&lt;object type=&quot;3&quot; unique_id=&quot;10060&quot;&gt;&lt;property id=&quot;20148&quot; value=&quot;5&quot;/&gt;&lt;property id=&quot;20300&quot; value=&quot;Slide 1 - &amp;quot;&amp;#x0D;&amp;#x0A;&amp;#x0D;&amp;#x0A;&amp;#x0D;&amp;#x0A;&amp;#x0D;&amp;#x0A;&amp;#x0D;&amp;#x0A;&amp;quot;&quot;/&gt;&lt;property id=&quot;20307&quot; value=&quot;257&quot;/&gt;&lt;/object&gt;&lt;object type=&quot;3&quot; unique_id=&quot;10061&quot;&gt;&lt;property id=&quot;20148&quot; value=&quot;5&quot;/&gt;&lt;property id=&quot;20300&quot; value=&quot;Slide 2&quot;/&gt;&lt;property id=&quot;20307&quot; value=&quot;259&quot;/&gt;&lt;/object&gt;&lt;object type=&quot;3&quot; unique_id=&quot;10062&quot;&gt;&lt;property id=&quot;20148&quot; value=&quot;5&quot;/&gt;&lt;property id=&quot;20300&quot; value=&quot;Slide 3 - &amp;quot;a. Nga is talking to Maryam. They are waiting for Lan outside her school.&amp;quot;&quot;/&gt;&lt;property id=&quot;20307&quot; value=&quot;264&quot;/&gt;&lt;/object&gt;&lt;object type=&quot;3&quot; unique_id=&quot;10063&quot;&gt;&lt;property id=&quot;20148&quot; value=&quot;5&quot;/&gt;&lt;property id=&quot;20300&quot; value=&quot;Slide 4 - &amp;quot;*Answer keys&amp;quot;&quot;/&gt;&lt;property id=&quot;20307&quot; value=&quot;265&quot;/&gt;&lt;/object&gt;&lt;object type=&quot;3&quot; unique_id=&quot;10064&quot;&gt;&lt;property id=&quot;20148&quot; value=&quot;5&quot;/&gt;&lt;property id=&quot;20300&quot; value=&quot;Slide 5&quot;/&gt;&lt;property id=&quot;20307&quot; value=&quot;279&quot;/&gt;&lt;/object&gt;&lt;object type=&quot;3&quot; unique_id=&quot;10065&quot;&gt;&lt;property id=&quot;20148&quot; value=&quot;5&quot;/&gt;&lt;property id=&quot;20300&quot; value=&quot;Slide 6 - &amp;quot;b. Now make similar dialogues. Take turn to be one of Maryam’s friends&amp;#x0D;&amp;#x0A; Example Exchange : &amp;quot;&quot;/&gt;&lt;property id=&quot;20307&quot; value=&quot;266&quot;/&gt;&lt;/object&gt;&lt;object type=&quot;3&quot; unique_id=&quot;10066&quot;&gt;&lt;property id=&quot;20148&quot; value=&quot;5&quot;/&gt;&lt;property id=&quot;20300&quot; value=&quot;Slide 7&quot;/&gt;&lt;property id=&quot;20307&quot; value=&quot;268&quot;/&gt;&lt;/object&gt;&lt;object type=&quot;3&quot; unique_id=&quot;10067&quot;&gt;&lt;property id=&quot;20148&quot; value=&quot;5&quot;/&gt;&lt;property id=&quot;20300&quot; value=&quot;Slide 8&quot;/&gt;&lt;property id=&quot;20307&quot; value=&quot;282&quot;/&gt;&lt;/object&gt;&lt;object type=&quot;3&quot; unique_id=&quot;10068&quot;&gt;&lt;property id=&quot;20148&quot; value=&quot;5&quot;/&gt;&lt;property id=&quot;20300&quot; value=&quot;Slide 9&quot;/&gt;&lt;property id=&quot;20307&quot; value=&quot;283&quot;/&gt;&lt;/object&gt;&lt;object type=&quot;3&quot; unique_id=&quot;10069&quot;&gt;&lt;property id=&quot;20148&quot; value=&quot;5&quot;/&gt;&lt;property id=&quot;20300&quot; value=&quot;Slide 10 - &amp;quot;Tim Jones’s Mexican pen pal, Carlo, is visiting the USA. Listen to their conversation and check (√) the numbers of&quot;/&gt;&lt;property id=&quot;20307&quot; value=&quot;271&quot;/&gt;&lt;/object&gt;&lt;object type=&quot;3&quot; unique_id=&quot;10070&quot;&gt;&lt;property id=&quot;20148&quot; value=&quot;5&quot;/&gt;&lt;property id=&quot;20300&quot; value=&quot;Slide 11 - &amp;quot;Tim Jones’s Mexican pen pal, Carlo, is visiting the USA. Listen to their conversation and check (√) the numbers of&quot;/&gt;&lt;property id=&quot;20307&quot; value=&quot;274&quot;/&gt;&lt;/object&gt;&lt;object type=&quot;3&quot; unique_id=&quot;10071&quot;&gt;&lt;property id=&quot;20148&quot; value=&quot;5&quot;/&gt;&lt;property id=&quot;20300&quot; value=&quot;Slide 12 - &amp;quot;Tim Jones’s Mexican pen pal, Carlo, is visiting the USA. Listen to their conversation and check (√) the numbers of&quot;/&gt;&lt;property id=&quot;20307&quot; value=&quot;275&quot;/&gt;&lt;/object&gt;&lt;object type=&quot;3&quot; unique_id=&quot;10072&quot;&gt;&lt;property id=&quot;20148&quot; value=&quot;5&quot;/&gt;&lt;property id=&quot;20300&quot; value=&quot;Slide 13&quot;/&gt;&lt;property id=&quot;20307&quot; value=&quot;277&quot;/&gt;&lt;/object&gt;&lt;object type=&quot;3&quot; unique_id=&quot;10073&quot;&gt;&lt;property id=&quot;20148&quot; value=&quot;5&quot;/&gt;&lt;property id=&quot;20300&quot; value=&quot;Slide 14&quot;/&gt;&lt;property id=&quot;20307&quot; value=&quot;281&quot;/&gt;&lt;/object&gt;&lt;object type=&quot;3&quot; unique_id=&quot;10074&quot;&gt;&lt;property id=&quot;20148&quot; value=&quot;5&quot;/&gt;&lt;property id=&quot;20300&quot; value=&quot;Slide 15&quot;/&gt;&lt;property id=&quot;20307&quot; value=&quot;278&quot;/&gt;&lt;/object&gt;&lt;object type=&quot;3&quot; unique_id=&quot;10075&quot;&gt;&lt;property id=&quot;20148&quot; value=&quot;5&quot;/&gt;&lt;property id=&quot;20300&quot; value=&quot;Slide 16 - &amp;quot;* Answer the questions&amp;quot;&quot;/&gt;&lt;property id=&quot;20307&quot; value=&quot;280&quot;/&gt;&lt;/object&gt;&lt;/object&gt;&lt;object type=&quot;8&quot; unique_id=&quot;10093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</TotalTime>
  <Words>722</Words>
  <Application>Microsoft Office PowerPoint</Application>
  <PresentationFormat>On-screen Show (4:3)</PresentationFormat>
  <Paragraphs>111</Paragraphs>
  <Slides>19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.VnArial</vt:lpstr>
      <vt:lpstr>.VnAristote</vt:lpstr>
      <vt:lpstr>.VnRevue</vt:lpstr>
      <vt:lpstr>.VnTime</vt:lpstr>
      <vt:lpstr>Arial</vt:lpstr>
      <vt:lpstr>Arial Black</vt:lpstr>
      <vt:lpstr>Calibri</vt:lpstr>
      <vt:lpstr>Constantia</vt:lpstr>
      <vt:lpstr>Impact</vt:lpstr>
      <vt:lpstr>Tahoma</vt:lpstr>
      <vt:lpstr>Wingdings 2</vt:lpstr>
      <vt:lpstr>Flow</vt:lpstr>
      <vt:lpstr>ENGLISH 9</vt:lpstr>
      <vt:lpstr>PowerPoint Presentation</vt:lpstr>
      <vt:lpstr>     </vt:lpstr>
      <vt:lpstr>PowerPoint Presentation</vt:lpstr>
      <vt:lpstr>a. Nga is talking to Maryam. They are waiting for Lan outside her school.</vt:lpstr>
      <vt:lpstr>*Answer keys</vt:lpstr>
      <vt:lpstr>PowerPoint Presentation</vt:lpstr>
      <vt:lpstr>b. Now make similar dialogues. Take turn to be one of Maryam’s friends  Example Exchange: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Answer the questions</vt:lpstr>
      <vt:lpstr>THE END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 DAT</dc:creator>
  <cp:lastModifiedBy>ADMIN</cp:lastModifiedBy>
  <cp:revision>34</cp:revision>
  <dcterms:created xsi:type="dcterms:W3CDTF">2008-12-01T08:14:59Z</dcterms:created>
  <dcterms:modified xsi:type="dcterms:W3CDTF">2022-08-02T13:13:11Z</dcterms:modified>
</cp:coreProperties>
</file>