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8" r:id="rId2"/>
    <p:sldId id="326" r:id="rId3"/>
    <p:sldId id="318" r:id="rId4"/>
    <p:sldId id="319" r:id="rId5"/>
    <p:sldId id="310" r:id="rId6"/>
    <p:sldId id="258" r:id="rId7"/>
    <p:sldId id="311" r:id="rId8"/>
    <p:sldId id="260" r:id="rId9"/>
    <p:sldId id="313" r:id="rId10"/>
    <p:sldId id="314" r:id="rId11"/>
    <p:sldId id="315" r:id="rId12"/>
    <p:sldId id="302" r:id="rId13"/>
    <p:sldId id="320" r:id="rId14"/>
    <p:sldId id="309" r:id="rId15"/>
    <p:sldId id="327" r:id="rId16"/>
    <p:sldId id="307" r:id="rId17"/>
    <p:sldId id="30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FFFF"/>
    <a:srgbClr val="00FF00"/>
    <a:srgbClr val="009900"/>
    <a:srgbClr val="FF33CC"/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590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D8A4C4DF-4E86-4C0F-9984-90FDA2F9FB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CC71B49-FDCB-4355-B7FC-374739BC51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050E11A-1E41-4334-B458-D866519EF5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EF8C6CD6-B350-411A-B581-D69D50D538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4EB362AA-536A-4828-B848-881A671DA8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E35EC795-8FB2-4080-975B-4E0B712D7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F2B240-D83E-4CD3-BA74-52D7C465E9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5FAF02-C57C-4B2A-A3DF-CA97DCDD4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34190E-6C78-4F3F-B407-AD5748EF7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F3BF91-7815-41D1-9F5F-D6802C4BB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C1F14-EF56-4A0D-9D3C-1D9DEF94E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76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12F52-DCF5-458C-8D7E-2430BC6F3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425CB-FEFF-4B8E-87FC-2F9C50D64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2853CC-EBB7-4306-AA6C-5A7A0EA8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96FFA-0679-45B9-A23E-E729A749C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4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A92617-C182-4224-83D2-217A1828D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753EA0-62E5-42B2-871B-5C48EBF1D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98A344-8DEA-4B8B-AE68-7139CCBB6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5A458-BD43-4E98-B481-4B76B1407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8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FA1463-7918-4661-BACC-7593D0B0A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82657C-5391-4237-BE6A-46901AFFA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77204A-C714-4889-8122-497E3A5D1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E5706-BC13-4464-AD55-1A09A263D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64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DC8FE-EBD1-49A2-803F-A915650BE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B1238-BA2D-40B1-BCB4-1EBC289D0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0FBA8-605E-49A5-958F-E79EE2E93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95300-FBDF-460B-BDF4-E874B1FC5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09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F5997-6B63-4928-9963-BBF53686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27E23-7196-47BB-A1C4-C6B14CBC2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DE5E6-89DC-4A8D-BFFE-F33E17B3F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1F916-8556-4F0E-B9CD-45E2364A9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7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DEE03-DF9C-4525-A8D8-A6ADC4405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DB610-EA4A-465A-BDFF-6E28AE788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E85922-9DCD-4EFB-A0C2-299A12A7F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919C0-A8CC-4E46-BCC1-4CDECEF3B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3C30E-B998-4643-B007-80300A4EC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89E17E-FB49-4A0D-9820-3C384EBA6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BD0CD6-D203-4F06-A2A7-DC94844A4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B03D4-61D0-4917-8BEA-55BF62604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7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E3CB52-4B2A-42C6-92E2-347CAA523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775BD-1BE9-4E7D-936A-EC7028A67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3C237-2AED-48CC-9474-9FF976EFF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E4053-8161-4810-A0B4-052F0D199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6FA601-2F39-4292-9484-6C8B57744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4DD37A-B1B2-4477-B470-01B27F01F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EC152C-82CC-407D-85BE-503C39480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4B3CC-ECDE-4108-B0C5-74029A9DA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41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9CCA05-52F0-4462-B1EC-31159B214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499EEF-9FE3-4652-8499-A1C92EAE6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5B1F13-182B-4870-9096-2643A1D37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F05DC-681D-444E-9E89-F53D981B7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8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649BB8-F98D-41F7-8E30-B61FBF0AE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2A0F52-1DDC-401A-A5C5-08E2442A9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4F11E9-D963-4633-A16C-5FF795348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7ED19-8151-4B16-9425-40254F2BD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10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AE958-1E7A-4ECA-A34C-B8E525718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50A7F4-854E-4074-9E80-B859F03C1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F3716-54B9-4E9B-B4B2-0726A36FFA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D2CF2-8747-4392-9E32-CBAF8376C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95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C1D51-01FD-4EB8-A4CA-F29756BF0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2A125-3694-4093-B46C-1E954BEF7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BE5D9-1C39-4662-9CEF-88E834B81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1ECA-0B46-41F6-9D25-5E430C5D3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23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3B5FC2-0903-4AB5-A2E5-911948BF0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418F62-903B-463B-8816-880CC7502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38B374-28D6-43D1-A5E5-7285CDFF22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6D3674-8538-41D2-ABCE-F5C7811931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64E13A-C0D9-4DAB-B915-5EF84A8214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ABFC315-F9AE-4BFF-9AB7-D2D6D5EF45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MAYTINH\Desktop\giao%20an%20HUONG%20hoan%20chinh\MVI_0023.mpg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slide" Target="slide1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Phan%20Thanh%20Nam\Desktop\Thi%20GVG%20Tinh%20m\Super%20Junior%20Save%20Energy%20Song%20-%20YouTube.wmv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gif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gif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file:///D:\My%20Documents\Downloads\Music\bulb.mp3" TargetMode="Externa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8.jpe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3.jpeg"/><Relationship Id="rId5" Type="http://schemas.openxmlformats.org/officeDocument/2006/relationships/audio" Target="../media/audio5.wav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audio" Target="../media/audio4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wmf"/><Relationship Id="rId3" Type="http://schemas.openxmlformats.org/officeDocument/2006/relationships/control" Target="../activeX/activeX2.xml"/><Relationship Id="rId7" Type="http://schemas.openxmlformats.org/officeDocument/2006/relationships/image" Target="../media/image2.jpeg"/><Relationship Id="rId12" Type="http://schemas.openxmlformats.org/officeDocument/2006/relationships/image" Target="../media/image1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jpeg"/><Relationship Id="rId5" Type="http://schemas.openxmlformats.org/officeDocument/2006/relationships/control" Target="../activeX/activeX4.xml"/><Relationship Id="rId15" Type="http://schemas.openxmlformats.org/officeDocument/2006/relationships/image" Target="../media/image15.wmf"/><Relationship Id="rId10" Type="http://schemas.openxmlformats.org/officeDocument/2006/relationships/slide" Target="slide7.xml"/><Relationship Id="rId4" Type="http://schemas.openxmlformats.org/officeDocument/2006/relationships/control" Target="../activeX/activeX3.xml"/><Relationship Id="rId9" Type="http://schemas.openxmlformats.org/officeDocument/2006/relationships/image" Target="../media/image16.gif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>
                <a:solidFill>
                  <a:srgbClr val="FFC000"/>
                </a:solidFill>
              </a:rPr>
              <a:t>ENGLISH 9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26EB130-D275-40C2-A87F-13A50ECD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93700"/>
            <a:ext cx="10058400" cy="7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 Box 6">
            <a:extLst>
              <a:ext uri="{FF2B5EF4-FFF2-40B4-BE49-F238E27FC236}">
                <a16:creationId xmlns:a16="http://schemas.microsoft.com/office/drawing/2014/main" id="{85C28A38-DBB5-4196-90C0-2FD12BDEE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86868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 should turn off the fan when nobody uses.</a:t>
            </a:r>
          </a:p>
        </p:txBody>
      </p:sp>
      <p:pic>
        <p:nvPicPr>
          <p:cNvPr id="76807" name="MVI_0023.mpg">
            <a:hlinkClick r:id="" action="ppaction://media"/>
            <a:extLst>
              <a:ext uri="{FF2B5EF4-FFF2-40B4-BE49-F238E27FC236}">
                <a16:creationId xmlns:a16="http://schemas.microsoft.com/office/drawing/2014/main" id="{4D9FA9D1-4440-49C3-90DD-BCBC097BF880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7825"/>
            <a:ext cx="73914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8">
            <a:extLst>
              <a:ext uri="{FF2B5EF4-FFF2-40B4-BE49-F238E27FC236}">
                <a16:creationId xmlns:a16="http://schemas.microsoft.com/office/drawing/2014/main" id="{21B1071E-F369-41D5-8CF7-57DEBC462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86868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 / turn / the fan when noboby 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7"/>
                </p:tgtEl>
              </p:cMediaNode>
            </p:video>
          </p:childTnLst>
        </p:cTn>
      </p:par>
    </p:tnLst>
    <p:bldLst>
      <p:bldP spid="768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1D2DE94-2ACC-4836-BE2F-C74F64F3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74638"/>
            <a:ext cx="10058400" cy="72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>
            <a:extLst>
              <a:ext uri="{FF2B5EF4-FFF2-40B4-BE49-F238E27FC236}">
                <a16:creationId xmlns:a16="http://schemas.microsoft.com/office/drawing/2014/main" id="{A7C337CB-3A23-460C-8956-04E54BA3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4582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 should use energy - saving bulbs instead of ordinary bulbs.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2CE973A4-D605-439F-B657-36E35314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>
            <a:extLst>
              <a:ext uri="{FF2B5EF4-FFF2-40B4-BE49-F238E27FC236}">
                <a16:creationId xmlns:a16="http://schemas.microsoft.com/office/drawing/2014/main" id="{4CF61E84-C050-46E1-9490-9A0329E69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267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Text Box 9">
            <a:extLst>
              <a:ext uri="{FF2B5EF4-FFF2-40B4-BE49-F238E27FC236}">
                <a16:creationId xmlns:a16="http://schemas.microsoft.com/office/drawing/2014/main" id="{9EA441E3-D277-4E1A-A33C-6ECA109B1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86106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 /use energy - saving bulbs instead of /bulbs.</a:t>
            </a:r>
          </a:p>
        </p:txBody>
      </p:sp>
      <p:pic>
        <p:nvPicPr>
          <p:cNvPr id="12295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71BADF7E-263C-46EF-B612-911C53E762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7E496A3-97A8-48DF-A118-85AE2ECB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2192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8A632459-5183-4AB1-9E9C-4F4AAF98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2192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D2639553-9BC0-4692-A00E-B585509FF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2330450"/>
            <a:ext cx="8077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>
                <a:solidFill>
                  <a:srgbClr val="009900"/>
                </a:solidFill>
              </a:rPr>
              <a:t>…………., gas and water are not luxuries                            in Western countries.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10066130-E868-4AD7-A12E-A6884F2D0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154363"/>
            <a:ext cx="848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9900"/>
                </a:solidFill>
              </a:rPr>
              <a:t>2. People now use…………………bulbs to save money</a:t>
            </a:r>
            <a:r>
              <a:rPr lang="en-US" altLang="en-US"/>
              <a:t>.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EEADF31A-3FD6-490D-BA6C-57DAC205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706813"/>
            <a:ext cx="8077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9900"/>
                </a:solidFill>
              </a:rPr>
              <a:t>3. The water bill…………….... 5% of his salary.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37334337-E3AD-47A5-A3EE-11E6151A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249738"/>
            <a:ext cx="807720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9900"/>
                </a:solidFill>
              </a:rPr>
              <a:t>4. A Vietnamese - English dictionary and an English –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9900"/>
                </a:solidFill>
              </a:rPr>
              <a:t>    Vietnamese one are the same………….</a:t>
            </a: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FBFF1CA8-0BD8-4E1E-851A-C3EA25CF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2057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1">
                <a:solidFill>
                  <a:srgbClr val="0000FF"/>
                </a:solidFill>
              </a:rPr>
              <a:t>Electricity</a:t>
            </a: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F20639F3-E06E-42C4-B6AC-0DA3B273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357313"/>
            <a:ext cx="2667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1">
                <a:solidFill>
                  <a:srgbClr val="0000FF"/>
                </a:solidFill>
              </a:rPr>
              <a:t>energy-saving</a:t>
            </a: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06CCDFA4-5633-4EAC-B6FB-7DAD92F1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1343025"/>
            <a:ext cx="17811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1">
                <a:solidFill>
                  <a:srgbClr val="0000FF"/>
                </a:solidFill>
              </a:rPr>
              <a:t>category</a:t>
            </a:r>
          </a:p>
        </p:txBody>
      </p:sp>
      <p:sp>
        <p:nvSpPr>
          <p:cNvPr id="56331" name="Text Box 11">
            <a:extLst>
              <a:ext uri="{FF2B5EF4-FFF2-40B4-BE49-F238E27FC236}">
                <a16:creationId xmlns:a16="http://schemas.microsoft.com/office/drawing/2014/main" id="{B1673AFD-2A26-4ECF-AFA8-BE205314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1600"/>
            <a:ext cx="2667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1">
                <a:solidFill>
                  <a:srgbClr val="0000FF"/>
                </a:solidFill>
              </a:rPr>
              <a:t>accounts for</a:t>
            </a:r>
          </a:p>
        </p:txBody>
      </p:sp>
      <p:sp>
        <p:nvSpPr>
          <p:cNvPr id="13324" name="WordArt 12">
            <a:extLst>
              <a:ext uri="{FF2B5EF4-FFF2-40B4-BE49-F238E27FC236}">
                <a16:creationId xmlns:a16="http://schemas.microsoft.com/office/drawing/2014/main" id="{745137D5-92FF-4656-B7A8-FE522D21A1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4114800" cy="7651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4319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Gap filling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431 1.85185E-6 L 0.04514 0.1421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133 L -0.12083 0.2550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7813 0.00926 L 0.07813 0.3425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1 -0.02315 L -0.21093 0.5018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8" grpId="1"/>
      <p:bldP spid="56329" grpId="0"/>
      <p:bldP spid="56329" grpId="1"/>
      <p:bldP spid="56330" grpId="0"/>
      <p:bldP spid="56330" grpId="1"/>
      <p:bldP spid="56331" grpId="0"/>
      <p:bldP spid="563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7E6FFA3-97D4-417E-A817-530AA89C9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005BF55-3027-4E22-9641-F5515C330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CC78D4B-EACC-46DC-9574-C951FAF94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5">
            <a:extLst>
              <a:ext uri="{FF2B5EF4-FFF2-40B4-BE49-F238E27FC236}">
                <a16:creationId xmlns:a16="http://schemas.microsoft.com/office/drawing/2014/main" id="{9C71F7AC-E7BF-4EAA-9A01-06C510A4A21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038600"/>
            <a:ext cx="4648200" cy="2730500"/>
            <a:chOff x="2832" y="2600"/>
            <a:chExt cx="2928" cy="1720"/>
          </a:xfrm>
        </p:grpSpPr>
        <p:sp>
          <p:nvSpPr>
            <p:cNvPr id="14361" name="Rectangle 6">
              <a:extLst>
                <a:ext uri="{FF2B5EF4-FFF2-40B4-BE49-F238E27FC236}">
                  <a16:creationId xmlns:a16="http://schemas.microsoft.com/office/drawing/2014/main" id="{F2CCC55B-5BED-4558-A4AD-0784FC68D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28"/>
              <a:ext cx="2928" cy="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2" name="Rectangle 7">
              <a:extLst>
                <a:ext uri="{FF2B5EF4-FFF2-40B4-BE49-F238E27FC236}">
                  <a16:creationId xmlns:a16="http://schemas.microsoft.com/office/drawing/2014/main" id="{1B548C74-5DB2-4B1F-BFAF-FFB7D4C11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600"/>
              <a:ext cx="110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42" name="Group 8">
            <a:extLst>
              <a:ext uri="{FF2B5EF4-FFF2-40B4-BE49-F238E27FC236}">
                <a16:creationId xmlns:a16="http://schemas.microsoft.com/office/drawing/2014/main" id="{559079EC-DFF7-4F64-BFF9-D6F81D047C2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-222250"/>
            <a:ext cx="3886200" cy="2774950"/>
            <a:chOff x="1440" y="-140"/>
            <a:chExt cx="2448" cy="1748"/>
          </a:xfrm>
        </p:grpSpPr>
        <p:sp>
          <p:nvSpPr>
            <p:cNvPr id="14359" name="Rectangle 9">
              <a:extLst>
                <a:ext uri="{FF2B5EF4-FFF2-40B4-BE49-F238E27FC236}">
                  <a16:creationId xmlns:a16="http://schemas.microsoft.com/office/drawing/2014/main" id="{5461290F-6FB7-4C2D-9D3E-96B5152ADB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7712">
              <a:off x="1440" y="-140"/>
              <a:ext cx="2448" cy="1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0" name="Rectangle 10">
              <a:extLst>
                <a:ext uri="{FF2B5EF4-FFF2-40B4-BE49-F238E27FC236}">
                  <a16:creationId xmlns:a16="http://schemas.microsoft.com/office/drawing/2014/main" id="{BBBF27FB-B5B1-42E9-A1EC-333D09D19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792"/>
              <a:ext cx="674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43" name="Group 11">
            <a:extLst>
              <a:ext uri="{FF2B5EF4-FFF2-40B4-BE49-F238E27FC236}">
                <a16:creationId xmlns:a16="http://schemas.microsoft.com/office/drawing/2014/main" id="{D807022D-7288-4B39-A3D5-9AB50FBD2871}"/>
              </a:ext>
            </a:extLst>
          </p:cNvPr>
          <p:cNvGrpSpPr>
            <a:grpSpLocks/>
          </p:cNvGrpSpPr>
          <p:nvPr/>
        </p:nvGrpSpPr>
        <p:grpSpPr bwMode="auto">
          <a:xfrm>
            <a:off x="5599113" y="1981200"/>
            <a:ext cx="3544887" cy="963613"/>
            <a:chOff x="3527" y="1248"/>
            <a:chExt cx="2233" cy="607"/>
          </a:xfrm>
        </p:grpSpPr>
        <p:sp>
          <p:nvSpPr>
            <p:cNvPr id="14357" name="Rectangle 12">
              <a:extLst>
                <a:ext uri="{FF2B5EF4-FFF2-40B4-BE49-F238E27FC236}">
                  <a16:creationId xmlns:a16="http://schemas.microsoft.com/office/drawing/2014/main" id="{E0CEBBA8-B050-47E2-89BC-C8AA0B0A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248"/>
              <a:ext cx="1872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8" name="Rectangle 13">
              <a:extLst>
                <a:ext uri="{FF2B5EF4-FFF2-40B4-BE49-F238E27FC236}">
                  <a16:creationId xmlns:a16="http://schemas.microsoft.com/office/drawing/2014/main" id="{0BCE4501-726F-4A67-A150-9ED9D6F1B1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85470">
              <a:off x="3623" y="1375"/>
              <a:ext cx="38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44" name="Group 14">
            <a:extLst>
              <a:ext uri="{FF2B5EF4-FFF2-40B4-BE49-F238E27FC236}">
                <a16:creationId xmlns:a16="http://schemas.microsoft.com/office/drawing/2014/main" id="{41A0FB4D-2D27-4C96-B043-2311554F8FC0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2590800"/>
            <a:ext cx="3594100" cy="1524000"/>
            <a:chOff x="0" y="1632"/>
            <a:chExt cx="2264" cy="960"/>
          </a:xfrm>
        </p:grpSpPr>
        <p:sp>
          <p:nvSpPr>
            <p:cNvPr id="14355" name="Rectangle 15">
              <a:extLst>
                <a:ext uri="{FF2B5EF4-FFF2-40B4-BE49-F238E27FC236}">
                  <a16:creationId xmlns:a16="http://schemas.microsoft.com/office/drawing/2014/main" id="{7E97E0BF-6170-4697-A20C-56ADBB1DF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2"/>
              <a:ext cx="1728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6" name="Rectangle 16">
              <a:extLst>
                <a:ext uri="{FF2B5EF4-FFF2-40B4-BE49-F238E27FC236}">
                  <a16:creationId xmlns:a16="http://schemas.microsoft.com/office/drawing/2014/main" id="{81025ABD-2099-4238-897E-57834A9AB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1720"/>
              <a:ext cx="57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9105" name="Rectangle 17">
            <a:extLst>
              <a:ext uri="{FF2B5EF4-FFF2-40B4-BE49-F238E27FC236}">
                <a16:creationId xmlns:a16="http://schemas.microsoft.com/office/drawing/2014/main" id="{A58AD348-C1FB-4FE2-B86D-0C088AD3B77E}"/>
              </a:ext>
            </a:extLst>
          </p:cNvPr>
          <p:cNvSpPr>
            <a:spLocks noChangeArrowheads="1"/>
          </p:cNvSpPr>
          <p:nvPr/>
        </p:nvSpPr>
        <p:spPr bwMode="auto">
          <a:xfrm rot="510758">
            <a:off x="5715000" y="2743200"/>
            <a:ext cx="35814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9106" name="Group 18">
            <a:extLst>
              <a:ext uri="{FF2B5EF4-FFF2-40B4-BE49-F238E27FC236}">
                <a16:creationId xmlns:a16="http://schemas.microsoft.com/office/drawing/2014/main" id="{5A519D86-3F47-46CB-9FD9-97C894EB413E}"/>
              </a:ext>
            </a:extLst>
          </p:cNvPr>
          <p:cNvGrpSpPr>
            <a:grpSpLocks/>
          </p:cNvGrpSpPr>
          <p:nvPr/>
        </p:nvGrpSpPr>
        <p:grpSpPr bwMode="auto">
          <a:xfrm>
            <a:off x="4413250" y="-555625"/>
            <a:ext cx="5111750" cy="3352800"/>
            <a:chOff x="2780" y="-350"/>
            <a:chExt cx="3220" cy="2112"/>
          </a:xfrm>
        </p:grpSpPr>
        <p:sp>
          <p:nvSpPr>
            <p:cNvPr id="14353" name="Rectangle 19">
              <a:extLst>
                <a:ext uri="{FF2B5EF4-FFF2-40B4-BE49-F238E27FC236}">
                  <a16:creationId xmlns:a16="http://schemas.microsoft.com/office/drawing/2014/main" id="{71CE22E4-6ACE-4F04-B214-991605A7FF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30208">
              <a:off x="2753" y="-323"/>
              <a:ext cx="2112" cy="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4" name="Rectangle 20">
              <a:extLst>
                <a:ext uri="{FF2B5EF4-FFF2-40B4-BE49-F238E27FC236}">
                  <a16:creationId xmlns:a16="http://schemas.microsoft.com/office/drawing/2014/main" id="{22A7DA98-820E-4E3A-B071-F2D9CF65C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-144"/>
              <a:ext cx="1296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9109" name="Group 21">
            <a:extLst>
              <a:ext uri="{FF2B5EF4-FFF2-40B4-BE49-F238E27FC236}">
                <a16:creationId xmlns:a16="http://schemas.microsoft.com/office/drawing/2014/main" id="{C1740CA9-E474-4E51-BD13-1A1A96A0D057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0"/>
            <a:ext cx="4267200" cy="2895600"/>
            <a:chOff x="-96" y="0"/>
            <a:chExt cx="2688" cy="1824"/>
          </a:xfrm>
        </p:grpSpPr>
        <p:sp>
          <p:nvSpPr>
            <p:cNvPr id="14351" name="Rectangle 22">
              <a:extLst>
                <a:ext uri="{FF2B5EF4-FFF2-40B4-BE49-F238E27FC236}">
                  <a16:creationId xmlns:a16="http://schemas.microsoft.com/office/drawing/2014/main" id="{F450AB9A-BDDB-41BD-A072-952011BF6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" y="0"/>
              <a:ext cx="2688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2" name="Rectangle 23">
              <a:extLst>
                <a:ext uri="{FF2B5EF4-FFF2-40B4-BE49-F238E27FC236}">
                  <a16:creationId xmlns:a16="http://schemas.microsoft.com/office/drawing/2014/main" id="{093EC325-1DDE-4BFA-9DC5-4B2FCFEC01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70988">
              <a:off x="1928" y="1272"/>
              <a:ext cx="62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9112" name="Rectangle 24">
            <a:extLst>
              <a:ext uri="{FF2B5EF4-FFF2-40B4-BE49-F238E27FC236}">
                <a16:creationId xmlns:a16="http://schemas.microsoft.com/office/drawing/2014/main" id="{7EB62DE3-4602-4894-900D-1A4502183116}"/>
              </a:ext>
            </a:extLst>
          </p:cNvPr>
          <p:cNvSpPr>
            <a:spLocks noChangeArrowheads="1"/>
          </p:cNvSpPr>
          <p:nvPr/>
        </p:nvSpPr>
        <p:spPr bwMode="auto">
          <a:xfrm rot="1267280">
            <a:off x="-4763" y="3333750"/>
            <a:ext cx="4479926" cy="424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Oval 25">
            <a:extLst>
              <a:ext uri="{FF2B5EF4-FFF2-40B4-BE49-F238E27FC236}">
                <a16:creationId xmlns:a16="http://schemas.microsoft.com/office/drawing/2014/main" id="{5257342E-A548-44F7-913A-54FA492D7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438400"/>
            <a:ext cx="2438400" cy="16764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.VnMysticalH" panose="020B7200000000000000" pitchFamily="34" charset="0"/>
              </a:rPr>
              <a:t>Saving energy</a:t>
            </a:r>
          </a:p>
        </p:txBody>
      </p:sp>
      <p:pic>
        <p:nvPicPr>
          <p:cNvPr id="14350" name="Picture 26">
            <a:hlinkClick r:id="rId3" action="ppaction://hlinksldjump"/>
            <a:extLst>
              <a:ext uri="{FF2B5EF4-FFF2-40B4-BE49-F238E27FC236}">
                <a16:creationId xmlns:a16="http://schemas.microsoft.com/office/drawing/2014/main" id="{92BA6408-A083-4BE1-8888-BFF74B7378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0739644-1D6B-4530-8091-63FC9BFC2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AA6F8388-A5CA-4B8E-8765-18812B75432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609600"/>
            <a:ext cx="6477000" cy="838200"/>
          </a:xfrm>
          <a:noFill/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*Vocabulary:</a:t>
            </a:r>
            <a:r>
              <a:rPr lang="en-US" altLang="en-US" sz="24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0AA7B156-46F7-477F-9413-C1950D620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668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  <a:latin typeface=".VnTime" panose="020B7200000000000000" pitchFamily="34" charset="0"/>
              </a:rPr>
              <a:t>Ngư­êi tiªu dïng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96686975-51B9-4444-B115-16D3D3B96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112838"/>
            <a:ext cx="306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consumer (n) :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A579F6B-A116-470D-AFAF-AF4D226D3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500313"/>
            <a:ext cx="396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4. bulb (n) :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D7611842-CEDB-4F31-9E6E-1FE72714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3033713"/>
            <a:ext cx="333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</a:rPr>
              <a:t> </a:t>
            </a:r>
            <a:r>
              <a:rPr lang="en-US" altLang="en-US" sz="2800" b="1">
                <a:solidFill>
                  <a:srgbClr val="08080C"/>
                </a:solidFill>
                <a:latin typeface=".VnTime" panose="020B7200000000000000" pitchFamily="34" charset="0"/>
              </a:rPr>
              <a:t>Lo¹i, h¹ng</a:t>
            </a:r>
            <a:endParaRPr lang="en-US" altLang="en-US" sz="2800" b="1">
              <a:solidFill>
                <a:srgbClr val="0808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2" name="Text Box 8">
            <a:extLst>
              <a:ext uri="{FF2B5EF4-FFF2-40B4-BE49-F238E27FC236}">
                <a16:creationId xmlns:a16="http://schemas.microsoft.com/office/drawing/2014/main" id="{62B57884-F640-4E24-B412-C53C7AAD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2895600"/>
            <a:ext cx="5881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5. category (n):</a:t>
            </a:r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8232E843-BA65-49F3-A7A9-B22105369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9713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 account for (v):</a:t>
            </a:r>
          </a:p>
        </p:txBody>
      </p:sp>
      <p:sp>
        <p:nvSpPr>
          <p:cNvPr id="67595" name="Text Box 11">
            <a:extLst>
              <a:ext uri="{FF2B5EF4-FFF2-40B4-BE49-F238E27FC236}">
                <a16:creationId xmlns:a16="http://schemas.microsoft.com/office/drawing/2014/main" id="{45F7ABFE-FE45-4005-B31A-AA22F02A2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85913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  <a:latin typeface=".VnTime" panose="020B7200000000000000" pitchFamily="34" charset="0"/>
              </a:rPr>
              <a:t>ChiÕm</a:t>
            </a:r>
          </a:p>
        </p:txBody>
      </p:sp>
      <p:sp>
        <p:nvSpPr>
          <p:cNvPr id="67596" name="Text Box 12">
            <a:extLst>
              <a:ext uri="{FF2B5EF4-FFF2-40B4-BE49-F238E27FC236}">
                <a16:creationId xmlns:a16="http://schemas.microsoft.com/office/drawing/2014/main" id="{9B595A94-39D0-4BF9-9FA7-7D4A4FDE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576513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  <a:latin typeface=".VnTime" panose="020B7200000000000000" pitchFamily="34" charset="0"/>
              </a:rPr>
              <a:t>Bãng ®Ìn trßn</a:t>
            </a:r>
          </a:p>
        </p:txBody>
      </p:sp>
      <p:sp>
        <p:nvSpPr>
          <p:cNvPr id="67597" name="Rectangle 13">
            <a:extLst>
              <a:ext uri="{FF2B5EF4-FFF2-40B4-BE49-F238E27FC236}">
                <a16:creationId xmlns:a16="http://schemas.microsoft.com/office/drawing/2014/main" id="{D0E4CDAF-1466-4511-A8C2-766E9FA5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3414713"/>
            <a:ext cx="3140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6. label (v/n):</a:t>
            </a:r>
          </a:p>
        </p:txBody>
      </p:sp>
      <p:sp>
        <p:nvSpPr>
          <p:cNvPr id="67598" name="Rectangle 14">
            <a:extLst>
              <a:ext uri="{FF2B5EF4-FFF2-40B4-BE49-F238E27FC236}">
                <a16:creationId xmlns:a16="http://schemas.microsoft.com/office/drawing/2014/main" id="{0D67A0B1-8F06-4658-8418-F8AE27A3C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3490913"/>
            <a:ext cx="292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  <a:latin typeface=".VnTime" panose="020B7200000000000000" pitchFamily="34" charset="0"/>
              </a:rPr>
              <a:t>D¸n nh·n m¸c</a:t>
            </a:r>
          </a:p>
        </p:txBody>
      </p:sp>
      <p:sp>
        <p:nvSpPr>
          <p:cNvPr id="67599" name="Rectangle 15">
            <a:extLst>
              <a:ext uri="{FF2B5EF4-FFF2-40B4-BE49-F238E27FC236}">
                <a16:creationId xmlns:a16="http://schemas.microsoft.com/office/drawing/2014/main" id="{7A7045B7-6112-4FD3-94D4-8476F0D1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3871913"/>
            <a:ext cx="306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7. innovation (n):</a:t>
            </a:r>
          </a:p>
        </p:txBody>
      </p:sp>
      <p:sp>
        <p:nvSpPr>
          <p:cNvPr id="67600" name="Rectangle 16">
            <a:extLst>
              <a:ext uri="{FF2B5EF4-FFF2-40B4-BE49-F238E27FC236}">
                <a16:creationId xmlns:a16="http://schemas.microsoft.com/office/drawing/2014/main" id="{D9DA446D-6DEC-4BBA-A6FA-D76149186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3948113"/>
            <a:ext cx="292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  <a:latin typeface=".VnTime" panose="020B7200000000000000" pitchFamily="34" charset="0"/>
              </a:rPr>
              <a:t>Sù ®æi míi</a:t>
            </a:r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id="{CF124F3E-5826-4D45-8276-5C9A2163D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333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8. conserve (v):</a:t>
            </a:r>
            <a:endParaRPr lang="en-US" altLang="en-US" sz="2800" b="1">
              <a:solidFill>
                <a:srgbClr val="08080C"/>
              </a:solidFill>
            </a:endParaRP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id="{D89CC534-5AAB-4732-8C30-41C3A688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6913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3. energy- saving (adj):</a:t>
            </a:r>
          </a:p>
        </p:txBody>
      </p:sp>
      <p:sp>
        <p:nvSpPr>
          <p:cNvPr id="67603" name="Text Box 19">
            <a:extLst>
              <a:ext uri="{FF2B5EF4-FFF2-40B4-BE49-F238E27FC236}">
                <a16:creationId xmlns:a16="http://schemas.microsoft.com/office/drawing/2014/main" id="{125BA5A9-D02A-4403-B883-4EF1EAD8B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812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  <a:latin typeface="Times New Roman" panose="02020603050405020304" pitchFamily="18" charset="0"/>
              </a:rPr>
              <a:t>Tiết kiệm năng lượng</a:t>
            </a:r>
          </a:p>
        </p:txBody>
      </p:sp>
      <p:sp>
        <p:nvSpPr>
          <p:cNvPr id="67604" name="Rectangle 20">
            <a:extLst>
              <a:ext uri="{FF2B5EF4-FFF2-40B4-BE49-F238E27FC236}">
                <a16:creationId xmlns:a16="http://schemas.microsoft.com/office/drawing/2014/main" id="{90AADA42-51A3-44FB-8821-B5BFCBC6116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52400" y="4724400"/>
            <a:ext cx="6477000" cy="838200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*Saving energy:</a:t>
            </a:r>
            <a:r>
              <a:rPr lang="en-US" altLang="en-US" sz="24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67606" name="Text Box 22">
            <a:extLst>
              <a:ext uri="{FF2B5EF4-FFF2-40B4-BE49-F238E27FC236}">
                <a16:creationId xmlns:a16="http://schemas.microsoft.com/office/drawing/2014/main" id="{5C7303D4-E5F9-4DE1-9799-B6D73FACB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05400"/>
            <a:ext cx="90678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-We should use solar energy instead of electricity.</a:t>
            </a:r>
          </a:p>
        </p:txBody>
      </p:sp>
      <p:sp>
        <p:nvSpPr>
          <p:cNvPr id="67607" name="Text Box 23">
            <a:extLst>
              <a:ext uri="{FF2B5EF4-FFF2-40B4-BE49-F238E27FC236}">
                <a16:creationId xmlns:a16="http://schemas.microsoft.com/office/drawing/2014/main" id="{A69A9172-AFB2-4604-A3C8-DE096261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2600"/>
            <a:ext cx="8763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-We should use energy - saving bulbs instead of ordinary bulbs.</a:t>
            </a:r>
          </a:p>
        </p:txBody>
      </p:sp>
      <p:sp>
        <p:nvSpPr>
          <p:cNvPr id="67608" name="Text Box 24">
            <a:extLst>
              <a:ext uri="{FF2B5EF4-FFF2-40B4-BE49-F238E27FC236}">
                <a16:creationId xmlns:a16="http://schemas.microsoft.com/office/drawing/2014/main" id="{73E0C5C9-31B8-4434-8CF8-0EB3B8EED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43600"/>
            <a:ext cx="8839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We should turn off the appliances when nobody uses.</a:t>
            </a:r>
          </a:p>
        </p:txBody>
      </p:sp>
      <p:sp>
        <p:nvSpPr>
          <p:cNvPr id="15383" name="Text Box 25">
            <a:extLst>
              <a:ext uri="{FF2B5EF4-FFF2-40B4-BE49-F238E27FC236}">
                <a16:creationId xmlns:a16="http://schemas.microsoft.com/office/drawing/2014/main" id="{FCFCF395-5CBE-454B-9B97-06AA996A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u="sng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Consolidation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610" name="Rectangle 26">
            <a:extLst>
              <a:ext uri="{FF2B5EF4-FFF2-40B4-BE49-F238E27FC236}">
                <a16:creationId xmlns:a16="http://schemas.microsoft.com/office/drawing/2014/main" id="{1C86D2C5-C6BD-4911-8F18-A0195D38F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281488"/>
            <a:ext cx="292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8080C"/>
                </a:solidFill>
                <a:latin typeface=".VnTime" panose="020B7200000000000000" pitchFamily="34" charset="0"/>
              </a:rPr>
              <a:t>Save (v)</a:t>
            </a:r>
          </a:p>
        </p:txBody>
      </p:sp>
      <p:sp>
        <p:nvSpPr>
          <p:cNvPr id="67611" name="Text Box 27">
            <a:extLst>
              <a:ext uri="{FF2B5EF4-FFF2-40B4-BE49-F238E27FC236}">
                <a16:creationId xmlns:a16="http://schemas.microsoft.com/office/drawing/2014/main" id="{17DB7B09-18C1-48BD-AB44-8370E85A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8839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8" grpId="0"/>
      <p:bldP spid="67589" grpId="0"/>
      <p:bldP spid="67590" grpId="0"/>
      <p:bldP spid="67591" grpId="0"/>
      <p:bldP spid="67592" grpId="0"/>
      <p:bldP spid="67593" grpId="0"/>
      <p:bldP spid="67595" grpId="0"/>
      <p:bldP spid="67596" grpId="0"/>
      <p:bldP spid="67597" grpId="0"/>
      <p:bldP spid="67598" grpId="0"/>
      <p:bldP spid="67599" grpId="0"/>
      <p:bldP spid="67600" grpId="0"/>
      <p:bldP spid="67601" grpId="0"/>
      <p:bldP spid="67602" grpId="0"/>
      <p:bldP spid="67603" grpId="0"/>
      <p:bldP spid="67604" grpId="0"/>
      <p:bldP spid="67606" grpId="0"/>
      <p:bldP spid="67607" grpId="0"/>
      <p:bldP spid="67608" grpId="0"/>
      <p:bldP spid="67610" grpId="0"/>
      <p:bldP spid="676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157AD60-A885-48C8-8EE3-85AA55D9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74638"/>
            <a:ext cx="10058400" cy="72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Super Junior Save Energy Song - YouTube.wmv">
            <a:hlinkClick r:id="" action="ppaction://media"/>
            <a:extLst>
              <a:ext uri="{FF2B5EF4-FFF2-40B4-BE49-F238E27FC236}">
                <a16:creationId xmlns:a16="http://schemas.microsoft.com/office/drawing/2014/main" id="{5ABD7DB9-AC59-4AD1-82BD-E9C7D08343E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477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490" fill="hold"/>
                                        <p:tgtEl>
                                          <p:spTgt spid="105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5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8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1">
            <a:extLst>
              <a:ext uri="{FF2B5EF4-FFF2-40B4-BE49-F238E27FC236}">
                <a16:creationId xmlns:a16="http://schemas.microsoft.com/office/drawing/2014/main" id="{719C21C5-E45B-4B35-A8CB-23A13779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C2B39704-136B-4C37-A370-24DBBF9E2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u="sng">
                <a:solidFill>
                  <a:srgbClr val="FF3300"/>
                </a:solidFill>
                <a:latin typeface="VNI-Timfani-Heavy" pitchFamily="2" charset="0"/>
              </a:rPr>
              <a:t>HOMEWORK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84459E34-44AE-4681-98B9-9B15B8BB42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  <a:noFill/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- Learn new words by heart.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- Read the passage then answer the   questions again. 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- Prepare for “Write”.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9906379-1214-4E1C-9EE6-F442586A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E2668584-D54B-4E7A-8F3D-B753CE47A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133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A0FCD525-60FA-42F3-9C6F-F357B982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14478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46878738-A414-49B2-8B2C-C71A96F8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6775"/>
            <a:ext cx="685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A52EA946-3D1B-4844-9CB9-2336DB893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5775"/>
            <a:ext cx="6381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44E954AB-72BC-44F2-B39F-EB4AC113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476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3BDB172C-EF3D-4F19-B3F5-A50B5815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1095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18A41CE4-FA70-4190-AFAC-C86344D3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1095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D3D18BBF-3164-4F61-A2CA-587C4C80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>
            <a:extLst>
              <a:ext uri="{FF2B5EF4-FFF2-40B4-BE49-F238E27FC236}">
                <a16:creationId xmlns:a16="http://schemas.microsoft.com/office/drawing/2014/main" id="{A314948E-D949-4126-9C04-7F33ED73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>
            <a:extLst>
              <a:ext uri="{FF2B5EF4-FFF2-40B4-BE49-F238E27FC236}">
                <a16:creationId xmlns:a16="http://schemas.microsoft.com/office/drawing/2014/main" id="{72A1CFC1-614A-464C-B37A-9DDB8C37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5" name="Group 13">
            <a:extLst>
              <a:ext uri="{FF2B5EF4-FFF2-40B4-BE49-F238E27FC236}">
                <a16:creationId xmlns:a16="http://schemas.microsoft.com/office/drawing/2014/main" id="{67AA379C-C71F-4408-B0D5-E695FBC0F7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33"/>
          </a:xfrm>
        </p:grpSpPr>
        <p:pic>
          <p:nvPicPr>
            <p:cNvPr id="18487" name="Picture 14">
              <a:extLst>
                <a:ext uri="{FF2B5EF4-FFF2-40B4-BE49-F238E27FC236}">
                  <a16:creationId xmlns:a16="http://schemas.microsoft.com/office/drawing/2014/main" id="{38D5392A-DAC7-41D2-8FF2-A74608192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8" name="Picture 15">
              <a:extLst>
                <a:ext uri="{FF2B5EF4-FFF2-40B4-BE49-F238E27FC236}">
                  <a16:creationId xmlns:a16="http://schemas.microsoft.com/office/drawing/2014/main" id="{09A2B783-BE00-43E6-AAA4-42B585510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9" name="Picture 16">
              <a:extLst>
                <a:ext uri="{FF2B5EF4-FFF2-40B4-BE49-F238E27FC236}">
                  <a16:creationId xmlns:a16="http://schemas.microsoft.com/office/drawing/2014/main" id="{DAF47BFC-1114-45AC-ABE3-0E6E79A09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0" name="Picture 17">
              <a:extLst>
                <a:ext uri="{FF2B5EF4-FFF2-40B4-BE49-F238E27FC236}">
                  <a16:creationId xmlns:a16="http://schemas.microsoft.com/office/drawing/2014/main" id="{A907410B-8851-49DE-837F-C972E28E0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6" name="Picture 18">
            <a:extLst>
              <a:ext uri="{FF2B5EF4-FFF2-40B4-BE49-F238E27FC236}">
                <a16:creationId xmlns:a16="http://schemas.microsoft.com/office/drawing/2014/main" id="{AE3C1ABE-FE9C-487D-9E3D-C1DD1364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9">
            <a:extLst>
              <a:ext uri="{FF2B5EF4-FFF2-40B4-BE49-F238E27FC236}">
                <a16:creationId xmlns:a16="http://schemas.microsoft.com/office/drawing/2014/main" id="{8686D838-1FAB-4952-8226-245D3B29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0">
            <a:extLst>
              <a:ext uri="{FF2B5EF4-FFF2-40B4-BE49-F238E27FC236}">
                <a16:creationId xmlns:a16="http://schemas.microsoft.com/office/drawing/2014/main" id="{A85DF8E4-5257-43B2-9DBC-14FB2CFA62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5181600"/>
            <a:ext cx="15732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1">
            <a:extLst>
              <a:ext uri="{FF2B5EF4-FFF2-40B4-BE49-F238E27FC236}">
                <a16:creationId xmlns:a16="http://schemas.microsoft.com/office/drawing/2014/main" id="{FF800521-DACD-458C-A003-48E833C7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401763" y="1630363"/>
            <a:ext cx="3108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2">
            <a:extLst>
              <a:ext uri="{FF2B5EF4-FFF2-40B4-BE49-F238E27FC236}">
                <a16:creationId xmlns:a16="http://schemas.microsoft.com/office/drawing/2014/main" id="{AC8BCC56-C5D9-4024-B1E3-5848D19E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849312" y="1203325"/>
            <a:ext cx="2205038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51" name="Group 23">
            <a:extLst>
              <a:ext uri="{FF2B5EF4-FFF2-40B4-BE49-F238E27FC236}">
                <a16:creationId xmlns:a16="http://schemas.microsoft.com/office/drawing/2014/main" id="{EAA11152-88DD-4FDF-9A6F-98D84EE0680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094538" y="-1287463"/>
            <a:ext cx="228600" cy="3108325"/>
            <a:chOff x="144" y="192"/>
            <a:chExt cx="144" cy="1958"/>
          </a:xfrm>
        </p:grpSpPr>
        <p:pic>
          <p:nvPicPr>
            <p:cNvPr id="18485" name="Picture 24">
              <a:extLst>
                <a:ext uri="{FF2B5EF4-FFF2-40B4-BE49-F238E27FC236}">
                  <a16:creationId xmlns:a16="http://schemas.microsoft.com/office/drawing/2014/main" id="{683C14BC-4DAA-4826-B3D4-C0620AB9D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787" y="1123"/>
              <a:ext cx="19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6" name="Picture 25">
              <a:extLst>
                <a:ext uri="{FF2B5EF4-FFF2-40B4-BE49-F238E27FC236}">
                  <a16:creationId xmlns:a16="http://schemas.microsoft.com/office/drawing/2014/main" id="{ADCB2A2F-0CD5-4C3F-B41A-45BB51A03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439" y="854"/>
              <a:ext cx="138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2" name="Group 26">
            <a:extLst>
              <a:ext uri="{FF2B5EF4-FFF2-40B4-BE49-F238E27FC236}">
                <a16:creationId xmlns:a16="http://schemas.microsoft.com/office/drawing/2014/main" id="{D5C5CF18-8866-4F55-A928-5ACCF454F35E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668463" y="-1363663"/>
            <a:ext cx="228600" cy="3108325"/>
            <a:chOff x="144" y="192"/>
            <a:chExt cx="144" cy="1958"/>
          </a:xfrm>
        </p:grpSpPr>
        <p:pic>
          <p:nvPicPr>
            <p:cNvPr id="18483" name="Picture 27">
              <a:extLst>
                <a:ext uri="{FF2B5EF4-FFF2-40B4-BE49-F238E27FC236}">
                  <a16:creationId xmlns:a16="http://schemas.microsoft.com/office/drawing/2014/main" id="{C47C75AD-B0A2-4D0D-98A3-F438E7F41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787" y="1123"/>
              <a:ext cx="19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Picture 28">
              <a:extLst>
                <a:ext uri="{FF2B5EF4-FFF2-40B4-BE49-F238E27FC236}">
                  <a16:creationId xmlns:a16="http://schemas.microsoft.com/office/drawing/2014/main" id="{5134518F-30B1-489D-BA41-DB677F81E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439" y="854"/>
              <a:ext cx="138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3" name="Group 29">
            <a:extLst>
              <a:ext uri="{FF2B5EF4-FFF2-40B4-BE49-F238E27FC236}">
                <a16:creationId xmlns:a16="http://schemas.microsoft.com/office/drawing/2014/main" id="{B88EE264-BD1C-4E13-BD06-C67113A726B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63000" y="152400"/>
            <a:ext cx="228600" cy="3108325"/>
            <a:chOff x="144" y="192"/>
            <a:chExt cx="144" cy="1958"/>
          </a:xfrm>
        </p:grpSpPr>
        <p:pic>
          <p:nvPicPr>
            <p:cNvPr id="18481" name="Picture 30">
              <a:extLst>
                <a:ext uri="{FF2B5EF4-FFF2-40B4-BE49-F238E27FC236}">
                  <a16:creationId xmlns:a16="http://schemas.microsoft.com/office/drawing/2014/main" id="{B9C98ACD-0F47-42FF-81FA-2DAAD6D91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787" y="1123"/>
              <a:ext cx="19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2" name="Picture 31">
              <a:extLst>
                <a:ext uri="{FF2B5EF4-FFF2-40B4-BE49-F238E27FC236}">
                  <a16:creationId xmlns:a16="http://schemas.microsoft.com/office/drawing/2014/main" id="{BC3114E1-D171-4F4A-BF9B-3F91C644B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439" y="854"/>
              <a:ext cx="138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4" name="Group 32">
            <a:extLst>
              <a:ext uri="{FF2B5EF4-FFF2-40B4-BE49-F238E27FC236}">
                <a16:creationId xmlns:a16="http://schemas.microsoft.com/office/drawing/2014/main" id="{D8735A9A-D088-4B32-9022-ACBF03171C77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5753100" y="3482975"/>
            <a:ext cx="3336925" cy="3108325"/>
            <a:chOff x="3658" y="192"/>
            <a:chExt cx="2102" cy="1958"/>
          </a:xfrm>
        </p:grpSpPr>
        <p:grpSp>
          <p:nvGrpSpPr>
            <p:cNvPr id="18475" name="Group 33">
              <a:extLst>
                <a:ext uri="{FF2B5EF4-FFF2-40B4-BE49-F238E27FC236}">
                  <a16:creationId xmlns:a16="http://schemas.microsoft.com/office/drawing/2014/main" id="{3085B815-F6CA-4C91-A5F0-A4C575014BB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565" y="-715"/>
              <a:ext cx="144" cy="1958"/>
              <a:chOff x="144" y="192"/>
              <a:chExt cx="144" cy="1958"/>
            </a:xfrm>
          </p:grpSpPr>
          <p:pic>
            <p:nvPicPr>
              <p:cNvPr id="18479" name="Picture 34">
                <a:extLst>
                  <a:ext uri="{FF2B5EF4-FFF2-40B4-BE49-F238E27FC236}">
                    <a16:creationId xmlns:a16="http://schemas.microsoft.com/office/drawing/2014/main" id="{D3D94740-A036-4085-A94C-85451E508A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787" y="1123"/>
                <a:ext cx="19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0" name="Picture 35">
                <a:extLst>
                  <a:ext uri="{FF2B5EF4-FFF2-40B4-BE49-F238E27FC236}">
                    <a16:creationId xmlns:a16="http://schemas.microsoft.com/office/drawing/2014/main" id="{B3141C24-A3A5-46A0-96DF-EE4ADFD74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439" y="854"/>
                <a:ext cx="138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76" name="Group 36">
              <a:extLst>
                <a:ext uri="{FF2B5EF4-FFF2-40B4-BE49-F238E27FC236}">
                  <a16:creationId xmlns:a16="http://schemas.microsoft.com/office/drawing/2014/main" id="{F3DE240B-CC01-4EA5-8121-40C6A9242DE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616" y="192"/>
              <a:ext cx="144" cy="1958"/>
              <a:chOff x="144" y="192"/>
              <a:chExt cx="144" cy="1958"/>
            </a:xfrm>
          </p:grpSpPr>
          <p:pic>
            <p:nvPicPr>
              <p:cNvPr id="18477" name="Picture 37">
                <a:extLst>
                  <a:ext uri="{FF2B5EF4-FFF2-40B4-BE49-F238E27FC236}">
                    <a16:creationId xmlns:a16="http://schemas.microsoft.com/office/drawing/2014/main" id="{538666CF-25B5-4DDD-86DA-4E16E0495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787" y="1123"/>
                <a:ext cx="19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8" name="Picture 38">
                <a:extLst>
                  <a:ext uri="{FF2B5EF4-FFF2-40B4-BE49-F238E27FC236}">
                    <a16:creationId xmlns:a16="http://schemas.microsoft.com/office/drawing/2014/main" id="{C2C5B9A5-66F5-4E48-9515-A8347F11D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 flipV="1">
                <a:off x="-439" y="854"/>
                <a:ext cx="138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55" name="Group 39">
            <a:extLst>
              <a:ext uri="{FF2B5EF4-FFF2-40B4-BE49-F238E27FC236}">
                <a16:creationId xmlns:a16="http://schemas.microsoft.com/office/drawing/2014/main" id="{C737CFE8-C8DA-4A5B-98ED-95CB793F8164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3975" y="3467100"/>
            <a:ext cx="3336925" cy="3108325"/>
            <a:chOff x="3658" y="192"/>
            <a:chExt cx="2102" cy="1958"/>
          </a:xfrm>
        </p:grpSpPr>
        <p:grpSp>
          <p:nvGrpSpPr>
            <p:cNvPr id="18469" name="Group 40">
              <a:extLst>
                <a:ext uri="{FF2B5EF4-FFF2-40B4-BE49-F238E27FC236}">
                  <a16:creationId xmlns:a16="http://schemas.microsoft.com/office/drawing/2014/main" id="{4DECCE60-4796-4D8D-8B77-0254D5C6F3D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565" y="-715"/>
              <a:ext cx="144" cy="1958"/>
              <a:chOff x="144" y="192"/>
              <a:chExt cx="144" cy="1958"/>
            </a:xfrm>
          </p:grpSpPr>
          <p:pic>
            <p:nvPicPr>
              <p:cNvPr id="18473" name="Picture 41">
                <a:extLst>
                  <a:ext uri="{FF2B5EF4-FFF2-40B4-BE49-F238E27FC236}">
                    <a16:creationId xmlns:a16="http://schemas.microsoft.com/office/drawing/2014/main" id="{FD2A3D5C-4D34-4268-BD9F-9D1089AC10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787" y="1123"/>
                <a:ext cx="19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4" name="Picture 42">
                <a:extLst>
                  <a:ext uri="{FF2B5EF4-FFF2-40B4-BE49-F238E27FC236}">
                    <a16:creationId xmlns:a16="http://schemas.microsoft.com/office/drawing/2014/main" id="{14A1889A-7A75-4D42-ACFF-7874D7CD5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439" y="854"/>
                <a:ext cx="138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70" name="Group 43">
              <a:extLst>
                <a:ext uri="{FF2B5EF4-FFF2-40B4-BE49-F238E27FC236}">
                  <a16:creationId xmlns:a16="http://schemas.microsoft.com/office/drawing/2014/main" id="{9822F584-9445-4D5D-9BE7-96B64BC1C42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616" y="192"/>
              <a:ext cx="144" cy="1958"/>
              <a:chOff x="144" y="192"/>
              <a:chExt cx="144" cy="1958"/>
            </a:xfrm>
          </p:grpSpPr>
          <p:pic>
            <p:nvPicPr>
              <p:cNvPr id="18471" name="Picture 44">
                <a:extLst>
                  <a:ext uri="{FF2B5EF4-FFF2-40B4-BE49-F238E27FC236}">
                    <a16:creationId xmlns:a16="http://schemas.microsoft.com/office/drawing/2014/main" id="{C3DF5801-60F4-4EEC-BAB9-0171006513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V="1">
                <a:off x="-787" y="1123"/>
                <a:ext cx="19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2" name="Picture 45">
                <a:extLst>
                  <a:ext uri="{FF2B5EF4-FFF2-40B4-BE49-F238E27FC236}">
                    <a16:creationId xmlns:a16="http://schemas.microsoft.com/office/drawing/2014/main" id="{4FCE2C6C-92CE-46AA-BC8C-453A22DEFA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 flipV="1">
                <a:off x="-439" y="854"/>
                <a:ext cx="138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456" name="Picture 46">
            <a:extLst>
              <a:ext uri="{FF2B5EF4-FFF2-40B4-BE49-F238E27FC236}">
                <a16:creationId xmlns:a16="http://schemas.microsoft.com/office/drawing/2014/main" id="{37BCAFF7-ECAE-4B96-9F59-AAA2E73CA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221288"/>
            <a:ext cx="15732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47">
            <a:extLst>
              <a:ext uri="{FF2B5EF4-FFF2-40B4-BE49-F238E27FC236}">
                <a16:creationId xmlns:a16="http://schemas.microsoft.com/office/drawing/2014/main" id="{9441CAF0-4E06-4F82-A58F-BB6120FB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722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8">
            <a:extLst>
              <a:ext uri="{FF2B5EF4-FFF2-40B4-BE49-F238E27FC236}">
                <a16:creationId xmlns:a16="http://schemas.microsoft.com/office/drawing/2014/main" id="{0632D18F-FB48-410F-9AC8-7A8888DC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53">
            <a:extLst>
              <a:ext uri="{FF2B5EF4-FFF2-40B4-BE49-F238E27FC236}">
                <a16:creationId xmlns:a16="http://schemas.microsoft.com/office/drawing/2014/main" id="{CED5E314-80BA-4A53-B46C-F514F3AFF6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71975"/>
            <a:ext cx="2543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0" name="WordArt 54">
            <a:extLst>
              <a:ext uri="{FF2B5EF4-FFF2-40B4-BE49-F238E27FC236}">
                <a16:creationId xmlns:a16="http://schemas.microsoft.com/office/drawing/2014/main" id="{3BACAC58-4883-4742-9A28-2D6CECD814D4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295400" y="1905000"/>
            <a:ext cx="67818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SG" sz="6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for your attention!</a:t>
            </a:r>
          </a:p>
        </p:txBody>
      </p:sp>
      <p:pic>
        <p:nvPicPr>
          <p:cNvPr id="64567" name="Picture 55">
            <a:extLst>
              <a:ext uri="{FF2B5EF4-FFF2-40B4-BE49-F238E27FC236}">
                <a16:creationId xmlns:a16="http://schemas.microsoft.com/office/drawing/2014/main" id="{B4107FCF-F921-459E-8639-B20013A4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7825"/>
            <a:ext cx="13430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8" name="Picture 56">
            <a:extLst>
              <a:ext uri="{FF2B5EF4-FFF2-40B4-BE49-F238E27FC236}">
                <a16:creationId xmlns:a16="http://schemas.microsoft.com/office/drawing/2014/main" id="{FFE6A949-0998-4652-B235-F39A445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038"/>
            <a:ext cx="13430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WordArt 57">
            <a:extLst>
              <a:ext uri="{FF2B5EF4-FFF2-40B4-BE49-F238E27FC236}">
                <a16:creationId xmlns:a16="http://schemas.microsoft.com/office/drawing/2014/main" id="{84C20C7A-7744-4D47-A713-1D7D666CE5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01613"/>
            <a:ext cx="2590800" cy="17795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SG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Good bye!</a:t>
            </a:r>
          </a:p>
        </p:txBody>
      </p:sp>
      <p:pic>
        <p:nvPicPr>
          <p:cNvPr id="18464" name="Picture 58">
            <a:extLst>
              <a:ext uri="{FF2B5EF4-FFF2-40B4-BE49-F238E27FC236}">
                <a16:creationId xmlns:a16="http://schemas.microsoft.com/office/drawing/2014/main" id="{F1B7F9BB-60C2-4ED7-95B1-9889A09A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Text Box 59">
            <a:extLst>
              <a:ext uri="{FF2B5EF4-FFF2-40B4-BE49-F238E27FC236}">
                <a16:creationId xmlns:a16="http://schemas.microsoft.com/office/drawing/2014/main" id="{914D8F34-E65F-4C5A-9793-BC5E6C396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102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pic>
        <p:nvPicPr>
          <p:cNvPr id="18466" name="Picture 60">
            <a:extLst>
              <a:ext uri="{FF2B5EF4-FFF2-40B4-BE49-F238E27FC236}">
                <a16:creationId xmlns:a16="http://schemas.microsoft.com/office/drawing/2014/main" id="{B010F929-0630-4BF1-8EE1-CEBA61112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14800"/>
            <a:ext cx="1752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Text Box 61">
            <a:extLst>
              <a:ext uri="{FF2B5EF4-FFF2-40B4-BE49-F238E27FC236}">
                <a16:creationId xmlns:a16="http://schemas.microsoft.com/office/drawing/2014/main" id="{03B76BB7-2975-41ED-962B-C6555741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267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pic>
        <p:nvPicPr>
          <p:cNvPr id="18468" name="Picture 62">
            <a:extLst>
              <a:ext uri="{FF2B5EF4-FFF2-40B4-BE49-F238E27FC236}">
                <a16:creationId xmlns:a16="http://schemas.microsoft.com/office/drawing/2014/main" id="{E1CFD9E9-FC0A-4CEB-BC1B-566A01FA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5562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12EE6DA1-9140-4D4A-9D34-414CE082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7">
            <a:extLst>
              <a:ext uri="{FF2B5EF4-FFF2-40B4-BE49-F238E27FC236}">
                <a16:creationId xmlns:a16="http://schemas.microsoft.com/office/drawing/2014/main" id="{46546ABB-9074-4248-8F37-C00A8A8230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7772400" cy="218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852"/>
              </a:avLst>
            </a:prstTxWarp>
          </a:bodyPr>
          <a:lstStyle/>
          <a:p>
            <a:pPr algn="ctr"/>
            <a:r>
              <a:rPr 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Unit 7: SAVING ENERGY</a:t>
            </a:r>
          </a:p>
          <a:p>
            <a:pPr algn="ctr"/>
            <a:r>
              <a:rPr 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5-READ</a:t>
            </a:r>
            <a:endParaRPr lang="en-SG" sz="28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B6E4FE3-489A-4C6E-ACF0-16CFBF8F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>
            <a:extLst>
              <a:ext uri="{FF2B5EF4-FFF2-40B4-BE49-F238E27FC236}">
                <a16:creationId xmlns:a16="http://schemas.microsoft.com/office/drawing/2014/main" id="{AF4B3BD2-B3B0-43EC-BFDC-1469F466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Line 7">
            <a:extLst>
              <a:ext uri="{FF2B5EF4-FFF2-40B4-BE49-F238E27FC236}">
                <a16:creationId xmlns:a16="http://schemas.microsoft.com/office/drawing/2014/main" id="{9CEB4B8B-4158-4523-A2D6-A09447635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362200"/>
            <a:ext cx="4572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0904" name="Rectangle 8">
            <a:extLst>
              <a:ext uri="{FF2B5EF4-FFF2-40B4-BE49-F238E27FC236}">
                <a16:creationId xmlns:a16="http://schemas.microsoft.com/office/drawing/2014/main" id="{1DE8395D-0486-4A08-B8A3-A3A6F113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600200"/>
            <a:ext cx="275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Người tiêu dùng</a:t>
            </a:r>
          </a:p>
        </p:txBody>
      </p:sp>
      <p:sp>
        <p:nvSpPr>
          <p:cNvPr id="80905" name="Rectangle 9">
            <a:extLst>
              <a:ext uri="{FF2B5EF4-FFF2-40B4-BE49-F238E27FC236}">
                <a16:creationId xmlns:a16="http://schemas.microsoft.com/office/drawing/2014/main" id="{D96B3FFE-09E3-4338-A724-389FE1A9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261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Consumer (n):</a:t>
            </a: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id="{05410776-3741-4DCB-8344-4C0DA3E06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781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* Vocabulary</a:t>
            </a:r>
          </a:p>
        </p:txBody>
      </p:sp>
      <p:pic>
        <p:nvPicPr>
          <p:cNvPr id="80907" name="Picture 11">
            <a:extLst>
              <a:ext uri="{FF2B5EF4-FFF2-40B4-BE49-F238E27FC236}">
                <a16:creationId xmlns:a16="http://schemas.microsoft.com/office/drawing/2014/main" id="{AE9E67EA-81A2-4FA3-9C5C-0A1C9399B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708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8" name="Text Box 12">
            <a:extLst>
              <a:ext uri="{FF2B5EF4-FFF2-40B4-BE49-F238E27FC236}">
                <a16:creationId xmlns:a16="http://schemas.microsoft.com/office/drawing/2014/main" id="{36BA1A6F-A3C2-46AC-8A93-3A89E2E4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396038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The water bill </a:t>
            </a:r>
            <a:r>
              <a:rPr lang="en-US" altLang="en-US" sz="2400" b="1" u="sng">
                <a:solidFill>
                  <a:srgbClr val="0000FF"/>
                </a:solidFill>
              </a:rPr>
              <a:t>accounts for</a:t>
            </a:r>
            <a:r>
              <a:rPr lang="en-US" altLang="en-US" sz="2400" b="1"/>
              <a:t> 50 % of the two bills.</a:t>
            </a:r>
          </a:p>
        </p:txBody>
      </p:sp>
      <p:sp>
        <p:nvSpPr>
          <p:cNvPr id="80909" name="Text Box 13">
            <a:extLst>
              <a:ext uri="{FF2B5EF4-FFF2-40B4-BE49-F238E27FC236}">
                <a16:creationId xmlns:a16="http://schemas.microsoft.com/office/drawing/2014/main" id="{9AB62D3B-790E-4779-AACE-16919135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9280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/>
              <a:t>Mr. Sau has to pay 94,000 VND for the elecrticity bill and water bill.</a:t>
            </a:r>
          </a:p>
        </p:txBody>
      </p:sp>
      <p:sp>
        <p:nvSpPr>
          <p:cNvPr id="80910" name="Text Box 14">
            <a:extLst>
              <a:ext uri="{FF2B5EF4-FFF2-40B4-BE49-F238E27FC236}">
                <a16:creationId xmlns:a16="http://schemas.microsoft.com/office/drawing/2014/main" id="{D6F57F1F-7C94-454E-BD12-5FE64568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71688"/>
            <a:ext cx="220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Chiếm</a:t>
            </a:r>
          </a:p>
        </p:txBody>
      </p:sp>
      <p:sp>
        <p:nvSpPr>
          <p:cNvPr id="80911" name="Text Box 15">
            <a:extLst>
              <a:ext uri="{FF2B5EF4-FFF2-40B4-BE49-F238E27FC236}">
                <a16:creationId xmlns:a16="http://schemas.microsoft.com/office/drawing/2014/main" id="{47FEDEBD-06C5-468E-A119-DC6C7F30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0866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- Account   for (v): </a:t>
            </a:r>
          </a:p>
        </p:txBody>
      </p:sp>
      <p:pic>
        <p:nvPicPr>
          <p:cNvPr id="80912" name="Picture 16">
            <a:extLst>
              <a:ext uri="{FF2B5EF4-FFF2-40B4-BE49-F238E27FC236}">
                <a16:creationId xmlns:a16="http://schemas.microsoft.com/office/drawing/2014/main" id="{5EF9CBF1-5435-413D-9667-2419297D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17">
            <a:extLst>
              <a:ext uri="{FF2B5EF4-FFF2-40B4-BE49-F238E27FC236}">
                <a16:creationId xmlns:a16="http://schemas.microsoft.com/office/drawing/2014/main" id="{894D9258-6811-4E4B-9B89-EE0228A2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4" name="Text Box 18">
            <a:extLst>
              <a:ext uri="{FF2B5EF4-FFF2-40B4-BE49-F238E27FC236}">
                <a16:creationId xmlns:a16="http://schemas.microsoft.com/office/drawing/2014/main" id="{57C71971-1EC2-4578-9A91-4E0433E1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392738"/>
            <a:ext cx="25908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an </a:t>
            </a:r>
            <a:r>
              <a:rPr lang="en-US" altLang="en-US" sz="2800">
                <a:solidFill>
                  <a:srgbClr val="FF0000"/>
                </a:solidFill>
              </a:rPr>
              <a:t>ordinary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   bulb</a:t>
            </a:r>
          </a:p>
        </p:txBody>
      </p:sp>
      <p:sp>
        <p:nvSpPr>
          <p:cNvPr id="80915" name="Text Box 19">
            <a:extLst>
              <a:ext uri="{FF2B5EF4-FFF2-40B4-BE49-F238E27FC236}">
                <a16:creationId xmlns:a16="http://schemas.microsoft.com/office/drawing/2014/main" id="{82E4F8E4-849D-4C45-9FCD-14C597964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743200"/>
            <a:ext cx="3352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an </a:t>
            </a:r>
            <a:r>
              <a:rPr lang="en-US" altLang="en-US" sz="2800">
                <a:solidFill>
                  <a:srgbClr val="FF0000"/>
                </a:solidFill>
              </a:rPr>
              <a:t>energy-saving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         bulb</a:t>
            </a:r>
          </a:p>
        </p:txBody>
      </p:sp>
      <p:sp>
        <p:nvSpPr>
          <p:cNvPr id="80916" name="Text Box 20">
            <a:extLst>
              <a:ext uri="{FF2B5EF4-FFF2-40B4-BE49-F238E27FC236}">
                <a16:creationId xmlns:a16="http://schemas.microsoft.com/office/drawing/2014/main" id="{74F1FDAC-455F-4D94-843D-04BBD16CF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24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These two bulbs are the same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 category</a:t>
            </a:r>
            <a:r>
              <a:rPr lang="en-US" altLang="en-US" sz="2800" b="1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80917" name="Text Box 21">
            <a:extLst>
              <a:ext uri="{FF2B5EF4-FFF2-40B4-BE49-F238E27FC236}">
                <a16:creationId xmlns:a16="http://schemas.microsoft.com/office/drawing/2014/main" id="{BD4AD606-77F5-4810-B1C2-C94C39A0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432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energy-saving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80918" name="Text Box 22">
            <a:extLst>
              <a:ext uri="{FF2B5EF4-FFF2-40B4-BE49-F238E27FC236}">
                <a16:creationId xmlns:a16="http://schemas.microsoft.com/office/drawing/2014/main" id="{134F05F0-8270-4652-869A-9D1BD934D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- Energy-saving (adj)</a:t>
            </a:r>
            <a:endParaRPr lang="en-US" altLang="en-US" sz="2800" b="1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80919" name="Text Box 23">
            <a:extLst>
              <a:ext uri="{FF2B5EF4-FFF2-40B4-BE49-F238E27FC236}">
                <a16:creationId xmlns:a16="http://schemas.microsoft.com/office/drawing/2014/main" id="{B8DE6C86-FF7E-4992-BA84-23741EE4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146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Tiết kiệm năng lượng</a:t>
            </a:r>
          </a:p>
        </p:txBody>
      </p:sp>
      <p:sp>
        <p:nvSpPr>
          <p:cNvPr id="80920" name="Line 24">
            <a:extLst>
              <a:ext uri="{FF2B5EF4-FFF2-40B4-BE49-F238E27FC236}">
                <a16:creationId xmlns:a16="http://schemas.microsoft.com/office/drawing/2014/main" id="{B31F369B-B68C-43D6-AAF5-D226D31CB3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4724400"/>
            <a:ext cx="457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0921" name="Line 25">
            <a:extLst>
              <a:ext uri="{FF2B5EF4-FFF2-40B4-BE49-F238E27FC236}">
                <a16:creationId xmlns:a16="http://schemas.microsoft.com/office/drawing/2014/main" id="{8DF0C3C3-643B-4BC2-9F0B-58E776DEB0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133600"/>
            <a:ext cx="22098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0922" name="Text Box 26">
            <a:extLst>
              <a:ext uri="{FF2B5EF4-FFF2-40B4-BE49-F238E27FC236}">
                <a16:creationId xmlns:a16="http://schemas.microsoft.com/office/drawing/2014/main" id="{F3E471BF-27A7-40FB-9526-1641C316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948488"/>
            <a:ext cx="350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- Category (n): </a:t>
            </a:r>
            <a:endParaRPr lang="en-US" altLang="en-US" sz="2800" b="1">
              <a:latin typeface=".VnTime" panose="020B7200000000000000" pitchFamily="34" charset="0"/>
            </a:endParaRPr>
          </a:p>
        </p:txBody>
      </p:sp>
      <p:sp>
        <p:nvSpPr>
          <p:cNvPr id="80923" name="Text Box 27">
            <a:extLst>
              <a:ext uri="{FF2B5EF4-FFF2-40B4-BE49-F238E27FC236}">
                <a16:creationId xmlns:a16="http://schemas.microsoft.com/office/drawing/2014/main" id="{D3C7D266-1A9C-4F11-87FE-9128504D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052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Loại, hạng</a:t>
            </a:r>
          </a:p>
        </p:txBody>
      </p:sp>
      <p:sp>
        <p:nvSpPr>
          <p:cNvPr id="80924" name="Text Box 28">
            <a:extLst>
              <a:ext uri="{FF2B5EF4-FFF2-40B4-BE49-F238E27FC236}">
                <a16:creationId xmlns:a16="http://schemas.microsoft.com/office/drawing/2014/main" id="{64338F5E-3CF2-488A-AF99-CC3E1ED69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367088"/>
            <a:ext cx="335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         </a:t>
            </a:r>
            <a:r>
              <a:rPr lang="en-US" altLang="en-US" sz="2800">
                <a:solidFill>
                  <a:srgbClr val="FF0000"/>
                </a:solidFill>
              </a:rPr>
              <a:t>bulb</a:t>
            </a:r>
          </a:p>
        </p:txBody>
      </p:sp>
      <p:sp>
        <p:nvSpPr>
          <p:cNvPr id="80925" name="Text Box 29">
            <a:extLst>
              <a:ext uri="{FF2B5EF4-FFF2-40B4-BE49-F238E27FC236}">
                <a16:creationId xmlns:a16="http://schemas.microsoft.com/office/drawing/2014/main" id="{B611299E-0AB2-41D7-8931-780C106D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34088"/>
            <a:ext cx="335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         </a:t>
            </a:r>
            <a:r>
              <a:rPr lang="en-US" altLang="en-US" sz="2800">
                <a:solidFill>
                  <a:srgbClr val="FF0000"/>
                </a:solidFill>
              </a:rPr>
              <a:t>bulb</a:t>
            </a:r>
          </a:p>
        </p:txBody>
      </p:sp>
      <p:sp>
        <p:nvSpPr>
          <p:cNvPr id="80926" name="Text Box 30">
            <a:extLst>
              <a:ext uri="{FF2B5EF4-FFF2-40B4-BE49-F238E27FC236}">
                <a16:creationId xmlns:a16="http://schemas.microsoft.com/office/drawing/2014/main" id="{D2174A8F-F6CD-4BCB-8497-46C781CFD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5800" y="2986088"/>
            <a:ext cx="3352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        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- Bulb (n)</a:t>
            </a:r>
          </a:p>
        </p:txBody>
      </p:sp>
      <p:sp>
        <p:nvSpPr>
          <p:cNvPr id="80927" name="Text Box 31">
            <a:extLst>
              <a:ext uri="{FF2B5EF4-FFF2-40B4-BE49-F238E27FC236}">
                <a16:creationId xmlns:a16="http://schemas.microsoft.com/office/drawing/2014/main" id="{ADC87C55-334E-45E1-963D-E9E1695F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71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Bóng điện</a:t>
            </a:r>
          </a:p>
        </p:txBody>
      </p:sp>
      <p:pic>
        <p:nvPicPr>
          <p:cNvPr id="80928" name="Picture 32">
            <a:extLst>
              <a:ext uri="{FF2B5EF4-FFF2-40B4-BE49-F238E27FC236}">
                <a16:creationId xmlns:a16="http://schemas.microsoft.com/office/drawing/2014/main" id="{81041A55-B51D-466C-9BFE-10435746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9" name="Picture 33">
            <a:extLst>
              <a:ext uri="{FF2B5EF4-FFF2-40B4-BE49-F238E27FC236}">
                <a16:creationId xmlns:a16="http://schemas.microsoft.com/office/drawing/2014/main" id="{449E60E4-9AC9-4862-8BAD-CE62762C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886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0" name="Line 34">
            <a:extLst>
              <a:ext uri="{FF2B5EF4-FFF2-40B4-BE49-F238E27FC236}">
                <a16:creationId xmlns:a16="http://schemas.microsoft.com/office/drawing/2014/main" id="{9C9C12EC-014D-4348-AAA9-815215BA02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4400" y="3657600"/>
            <a:ext cx="6096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0931" name="Line 35">
            <a:extLst>
              <a:ext uri="{FF2B5EF4-FFF2-40B4-BE49-F238E27FC236}">
                <a16:creationId xmlns:a16="http://schemas.microsoft.com/office/drawing/2014/main" id="{04C63E8F-87B1-4523-807E-3391B64F72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505200"/>
            <a:ext cx="17526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0932" name="Rectangle 36">
            <a:extLst>
              <a:ext uri="{FF2B5EF4-FFF2-40B4-BE49-F238E27FC236}">
                <a16:creationId xmlns:a16="http://schemas.microsoft.com/office/drawing/2014/main" id="{5C9ACA22-1EF5-4F9C-8FED-9312EDCF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4040188"/>
            <a:ext cx="27289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</a:rPr>
              <a:t>Nhãn / dán nhãn</a:t>
            </a:r>
          </a:p>
        </p:txBody>
      </p:sp>
      <p:sp>
        <p:nvSpPr>
          <p:cNvPr id="80933" name="Rectangle 37">
            <a:extLst>
              <a:ext uri="{FF2B5EF4-FFF2-40B4-BE49-F238E27FC236}">
                <a16:creationId xmlns:a16="http://schemas.microsoft.com/office/drawing/2014/main" id="{EA9BCBEF-C120-44D7-B268-EC96CF56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096000"/>
            <a:ext cx="2225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Label (n/v):</a:t>
            </a:r>
          </a:p>
        </p:txBody>
      </p:sp>
      <p:sp>
        <p:nvSpPr>
          <p:cNvPr id="80934" name="Rectangle 38">
            <a:extLst>
              <a:ext uri="{FF2B5EF4-FFF2-40B4-BE49-F238E27FC236}">
                <a16:creationId xmlns:a16="http://schemas.microsoft.com/office/drawing/2014/main" id="{2B0E3A10-8212-45CC-AECB-045EA213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76688"/>
            <a:ext cx="2532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- Label (n/v):</a:t>
            </a:r>
          </a:p>
        </p:txBody>
      </p:sp>
      <p:sp>
        <p:nvSpPr>
          <p:cNvPr id="80935" name="Text Box 39">
            <a:extLst>
              <a:ext uri="{FF2B5EF4-FFF2-40B4-BE49-F238E27FC236}">
                <a16:creationId xmlns:a16="http://schemas.microsoft.com/office/drawing/2014/main" id="{3982FD76-E26D-4DCE-950E-F0FFDD6E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- Innovation (n):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36" name="Text Box 40">
            <a:extLst>
              <a:ext uri="{FF2B5EF4-FFF2-40B4-BE49-F238E27FC236}">
                <a16:creationId xmlns:a16="http://schemas.microsoft.com/office/drawing/2014/main" id="{61CC6995-F681-4C33-BF26-D35123159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95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Công cuộc đổi mới</a:t>
            </a:r>
          </a:p>
        </p:txBody>
      </p:sp>
      <p:pic>
        <p:nvPicPr>
          <p:cNvPr id="80937" name="Picture 41">
            <a:extLst>
              <a:ext uri="{FF2B5EF4-FFF2-40B4-BE49-F238E27FC236}">
                <a16:creationId xmlns:a16="http://schemas.microsoft.com/office/drawing/2014/main" id="{A042FE12-CB89-4EF8-8261-384AC17F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8" name="Text Box 42">
            <a:extLst>
              <a:ext uri="{FF2B5EF4-FFF2-40B4-BE49-F238E27FC236}">
                <a16:creationId xmlns:a16="http://schemas.microsoft.com/office/drawing/2014/main" id="{C338779A-1FB3-4D94-ABB7-D0BB57EFF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9296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We should turn off the lights and television to save electricity. Therefore, we can </a:t>
            </a:r>
            <a:r>
              <a:rPr lang="en-US" altLang="en-US" sz="2600" b="1" u="sng">
                <a:solidFill>
                  <a:srgbClr val="0000FF"/>
                </a:solidFill>
              </a:rPr>
              <a:t>conserve</a:t>
            </a:r>
            <a:r>
              <a:rPr lang="en-US" altLang="en-US" sz="2600"/>
              <a:t> natural resources</a:t>
            </a:r>
            <a:r>
              <a:rPr lang="en-US" altLang="en-US" sz="2800"/>
              <a:t>.</a:t>
            </a:r>
          </a:p>
        </p:txBody>
      </p:sp>
      <p:sp>
        <p:nvSpPr>
          <p:cNvPr id="80939" name="Text Box 43">
            <a:extLst>
              <a:ext uri="{FF2B5EF4-FFF2-40B4-BE49-F238E27FC236}">
                <a16:creationId xmlns:a16="http://schemas.microsoft.com/office/drawing/2014/main" id="{652A9CC7-A51B-4452-9131-1BEB39CC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- Conserve (v):</a:t>
            </a:r>
            <a:r>
              <a:rPr lang="en-US" altLang="en-US" sz="2800">
                <a:solidFill>
                  <a:srgbClr val="FF0000"/>
                </a:solidFill>
              </a:rPr>
              <a:t>   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80940" name="Text Box 44">
            <a:extLst>
              <a:ext uri="{FF2B5EF4-FFF2-40B4-BE49-F238E27FC236}">
                <a16:creationId xmlns:a16="http://schemas.microsoft.com/office/drawing/2014/main" id="{A2610DFD-8EA8-4C26-B04B-02CC5507A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043488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Save (v)</a:t>
            </a:r>
          </a:p>
        </p:txBody>
      </p:sp>
      <p:pic>
        <p:nvPicPr>
          <p:cNvPr id="80941" name="Picture 45">
            <a:hlinkClick r:id="" action="ppaction://media"/>
            <a:extLst>
              <a:ext uri="{FF2B5EF4-FFF2-40B4-BE49-F238E27FC236}">
                <a16:creationId xmlns:a16="http://schemas.microsoft.com/office/drawing/2014/main" id="{C8A60CC9-558D-42D4-B1FD-48EECA68958A}"/>
              </a:ext>
            </a:extLst>
          </p:cNvPr>
          <p:cNvPicPr>
            <a:picLocks noRot="1" noChangeAspect="1" noChangeArrowheads="1"/>
          </p:cNvPicPr>
          <p:nvPr>
            <a:wavAudioFile r:embed="rId1" name="consumer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2" name="Picture 46">
            <a:hlinkClick r:id="" action="ppaction://media"/>
            <a:extLst>
              <a:ext uri="{FF2B5EF4-FFF2-40B4-BE49-F238E27FC236}">
                <a16:creationId xmlns:a16="http://schemas.microsoft.com/office/drawing/2014/main" id="{B7F842BB-C634-4921-8F27-F05D732F5C3B}"/>
              </a:ext>
            </a:extLst>
          </p:cNvPr>
          <p:cNvPicPr>
            <a:picLocks noRot="1" noChangeAspect="1" noChangeArrowheads="1"/>
          </p:cNvPicPr>
          <p:nvPr>
            <a:wavAudioFile r:embed="rId2" name="account for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3" name="Picture 47">
            <a:hlinkClick r:id="" action="ppaction://media"/>
            <a:extLst>
              <a:ext uri="{FF2B5EF4-FFF2-40B4-BE49-F238E27FC236}">
                <a16:creationId xmlns:a16="http://schemas.microsoft.com/office/drawing/2014/main" id="{D8EFD5F6-0EBF-4D86-A658-F11157C3F747}"/>
              </a:ext>
            </a:extLst>
          </p:cNvPr>
          <p:cNvPicPr>
            <a:picLocks noRot="1" noChangeAspect="1" noChangeArrowheads="1"/>
          </p:cNvPicPr>
          <p:nvPr>
            <a:wavAudioFile r:embed="rId3" name="energy saving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5" name="Picture 49">
            <a:hlinkClick r:id="" action="ppaction://media"/>
            <a:extLst>
              <a:ext uri="{FF2B5EF4-FFF2-40B4-BE49-F238E27FC236}">
                <a16:creationId xmlns:a16="http://schemas.microsoft.com/office/drawing/2014/main" id="{DFC83762-A500-4DBF-B187-AB14FA05D567}"/>
              </a:ext>
            </a:extLst>
          </p:cNvPr>
          <p:cNvPicPr>
            <a:picLocks noRot="1" noChangeAspect="1" noChangeArrowheads="1"/>
          </p:cNvPicPr>
          <p:nvPr>
            <a:wavAudioFile r:embed="rId4" name="label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6" name="Picture 50">
            <a:hlinkClick r:id="" action="ppaction://media"/>
            <a:extLst>
              <a:ext uri="{FF2B5EF4-FFF2-40B4-BE49-F238E27FC236}">
                <a16:creationId xmlns:a16="http://schemas.microsoft.com/office/drawing/2014/main" id="{595AE564-90EB-4337-BDC1-2243FE5A6FED}"/>
              </a:ext>
            </a:extLst>
          </p:cNvPr>
          <p:cNvPicPr>
            <a:picLocks noRot="1" noChangeAspect="1" noChangeArrowheads="1"/>
          </p:cNvPicPr>
          <p:nvPr>
            <a:wavAudioFile r:embed="rId5" name="innovation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7" name="Picture 51">
            <a:hlinkClick r:id="" action="ppaction://media"/>
            <a:extLst>
              <a:ext uri="{FF2B5EF4-FFF2-40B4-BE49-F238E27FC236}">
                <a16:creationId xmlns:a16="http://schemas.microsoft.com/office/drawing/2014/main" id="{5058CF06-B30A-4EED-8075-A7155032FFE1}"/>
              </a:ext>
            </a:extLst>
          </p:cNvPr>
          <p:cNvPicPr>
            <a:picLocks noRot="1" noChangeAspect="1" noChangeArrowheads="1"/>
          </p:cNvPicPr>
          <p:nvPr>
            <a:wavAudioFile r:embed="rId6" name="conserve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8" name="Picture 52">
            <a:hlinkClick r:id="" action="ppaction://media"/>
            <a:extLst>
              <a:ext uri="{FF2B5EF4-FFF2-40B4-BE49-F238E27FC236}">
                <a16:creationId xmlns:a16="http://schemas.microsoft.com/office/drawing/2014/main" id="{F0E84F91-B4B2-4B88-9C46-38F9600213B7}"/>
              </a:ext>
            </a:extLst>
          </p:cNvPr>
          <p:cNvPicPr>
            <a:picLocks noRot="1" noChangeAspect="1" noChangeArrowheads="1"/>
          </p:cNvPicPr>
          <p:nvPr>
            <a:wavAudioFile r:embed="rId7" name="category.wav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5" name="Text Box 54">
            <a:extLst>
              <a:ext uri="{FF2B5EF4-FFF2-40B4-BE49-F238E27FC236}">
                <a16:creationId xmlns:a16="http://schemas.microsoft.com/office/drawing/2014/main" id="{20C45BA4-8FCE-4311-8115-614852CD7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2425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Unit 7:  </a:t>
            </a:r>
            <a:r>
              <a:rPr lang="en-US" altLang="en-US" sz="3200" b="1">
                <a:latin typeface=".VnTimeH" panose="020B7200000000000000" pitchFamily="34" charset="0"/>
                <a:cs typeface="Arial" panose="020B0604020202020204" pitchFamily="34" charset="0"/>
              </a:rPr>
              <a:t>Saving energy</a:t>
            </a:r>
          </a:p>
        </p:txBody>
      </p:sp>
      <p:sp>
        <p:nvSpPr>
          <p:cNvPr id="80951" name="Text Box 55">
            <a:extLst>
              <a:ext uri="{FF2B5EF4-FFF2-40B4-BE49-F238E27FC236}">
                <a16:creationId xmlns:a16="http://schemas.microsoft.com/office/drawing/2014/main" id="{46D4D9F5-2D73-4A64-990C-3269EBCEE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63588"/>
            <a:ext cx="6705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5. READ</a:t>
            </a:r>
          </a:p>
        </p:txBody>
      </p:sp>
      <p:sp>
        <p:nvSpPr>
          <p:cNvPr id="80952" name="Rectangle 56">
            <a:extLst>
              <a:ext uri="{FF2B5EF4-FFF2-40B4-BE49-F238E27FC236}">
                <a16:creationId xmlns:a16="http://schemas.microsoft.com/office/drawing/2014/main" id="{E8774595-9DC5-4602-BF06-8055B4B43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76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53" name="Rectangle 57">
            <a:extLst>
              <a:ext uri="{FF2B5EF4-FFF2-40B4-BE49-F238E27FC236}">
                <a16:creationId xmlns:a16="http://schemas.microsoft.com/office/drawing/2014/main" id="{8CAC973C-D161-483B-86BC-94C32B9D6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54" name="Rectangle 58">
            <a:extLst>
              <a:ext uri="{FF2B5EF4-FFF2-40B4-BE49-F238E27FC236}">
                <a16:creationId xmlns:a16="http://schemas.microsoft.com/office/drawing/2014/main" id="{5732EDA2-CDC8-4EE7-B489-4D969EC25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14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55" name="Rectangle 59">
            <a:extLst>
              <a:ext uri="{FF2B5EF4-FFF2-40B4-BE49-F238E27FC236}">
                <a16:creationId xmlns:a16="http://schemas.microsoft.com/office/drawing/2014/main" id="{71DD79B4-CB5F-44D7-9AA1-CE4E02E46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05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56" name="Rectangle 60">
            <a:extLst>
              <a:ext uri="{FF2B5EF4-FFF2-40B4-BE49-F238E27FC236}">
                <a16:creationId xmlns:a16="http://schemas.microsoft.com/office/drawing/2014/main" id="{CCAF0589-007D-47FA-9FE6-5C384A2E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40481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57" name="Rectangle 61">
            <a:extLst>
              <a:ext uri="{FF2B5EF4-FFF2-40B4-BE49-F238E27FC236}">
                <a16:creationId xmlns:a16="http://schemas.microsoft.com/office/drawing/2014/main" id="{30491C54-02E6-4A53-A87D-B448D0E2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456247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58" name="Rectangle 62">
            <a:extLst>
              <a:ext uri="{FF2B5EF4-FFF2-40B4-BE49-F238E27FC236}">
                <a16:creationId xmlns:a16="http://schemas.microsoft.com/office/drawing/2014/main" id="{AC2010FF-AEC5-48F1-B6D6-E744402CF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100638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0959" name="bulb.mp3">
            <a:hlinkClick r:id="" action="ppaction://media"/>
            <a:extLst>
              <a:ext uri="{FF2B5EF4-FFF2-40B4-BE49-F238E27FC236}">
                <a16:creationId xmlns:a16="http://schemas.microsoft.com/office/drawing/2014/main" id="{59448C11-AFA7-4EAD-B64A-23892300875B}"/>
              </a:ext>
            </a:extLst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3.4104E-6 C 0.025 -0.31422 0.00938 -0.62659 -0.02395 -0.74867 C -0.05729 -0.87006 -0.10833 -0.80232 -0.15833 -0.73388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43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10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7746 C -0.26979 -0.05457 -0.53281 -0.18659 -0.61232 -0.28393 C -0.69166 -0.38127 -0.58767 -0.4437 -0.48368 -0.50589 " pathEditMode="relative" rAng="0" ptsTypes="aaA">
                                      <p:cBhvr>
                                        <p:cTn id="166" dur="20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71" y="-29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8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decel="100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900" decel="100000" fill="hold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5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6" dur="10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8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8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41"/>
                </p:tgtEl>
              </p:cMediaNode>
            </p:audio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80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 nodeType="clickPar">
                      <p:stCondLst>
                        <p:cond delay="0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3" dur="800" fill="hold"/>
                                        <p:tgtEl>
                                          <p:spTgt spid="80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5"/>
                  </p:tgtEl>
                </p:cond>
              </p:nextCondLst>
            </p:seq>
            <p:audio>
              <p:cMediaNode>
                <p:cTn id="3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42"/>
                </p:tgtEl>
              </p:cMediaNode>
            </p:audio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80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 nodeType="clickPar">
                      <p:stCondLst>
                        <p:cond delay="0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9" dur="900" fill="hold"/>
                                        <p:tgtEl>
                                          <p:spTgt spid="80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1"/>
                  </p:tgtEl>
                </p:cond>
              </p:nextCondLst>
            </p:seq>
            <p:audio>
              <p:cMediaNode>
                <p:cTn id="3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43"/>
                </p:tgtEl>
              </p:cMediaNode>
            </p:audio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80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 nodeType="clickPar">
                      <p:stCondLst>
                        <p:cond delay="0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1200" fill="hold"/>
                                        <p:tgtEl>
                                          <p:spTgt spid="80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8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80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 nodeType="clickPar">
                      <p:stCondLst>
                        <p:cond delay="0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0" dur="1440" fill="hold"/>
                                        <p:tgtEl>
                                          <p:spTgt spid="809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26"/>
                  </p:tgtEl>
                </p:cond>
              </p:nextCondLst>
            </p:seq>
            <p:audio>
              <p:cMediaNode>
                <p:cTn id="3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45"/>
                </p:tgtEl>
              </p:cMediaNode>
            </p:audio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80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 nodeType="clickPar">
                      <p:stCondLst>
                        <p:cond delay="0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6" dur="600" fill="hold"/>
                                        <p:tgtEl>
                                          <p:spTgt spid="809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34"/>
                  </p:tgtEl>
                </p:cond>
              </p:nextCondLst>
            </p:seq>
            <p:audio>
              <p:cMediaNode>
                <p:cTn id="3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46"/>
                </p:tgtEl>
              </p:cMediaNode>
            </p:audio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80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 nodeType="clickPar">
                      <p:stCondLst>
                        <p:cond delay="0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2" dur="900" fill="hold"/>
                                        <p:tgtEl>
                                          <p:spTgt spid="809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35"/>
                  </p:tgtEl>
                </p:cond>
              </p:nextCondLst>
            </p:seq>
            <p:audio>
              <p:cMediaNode>
                <p:cTn id="3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47"/>
                </p:tgtEl>
              </p:cMediaNode>
            </p:audio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0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 nodeType="clickPar">
                      <p:stCondLst>
                        <p:cond delay="0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8" dur="845" fill="hold"/>
                                        <p:tgtEl>
                                          <p:spTgt spid="809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39"/>
                  </p:tgtEl>
                </p:cond>
              </p:nextCondLst>
            </p:seq>
            <p:audio>
              <p:cMediaNode>
                <p:cTn id="3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48"/>
                </p:tgtEl>
              </p:cMediaNode>
            </p:audio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80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4" dur="827" fill="hold"/>
                                        <p:tgtEl>
                                          <p:spTgt spid="80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22"/>
                  </p:tgtEl>
                </p:cond>
              </p:nextCondLst>
            </p:seq>
            <p:audio>
              <p:cMediaNode>
                <p:cTn id="3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59"/>
                </p:tgtEl>
              </p:cMediaNode>
            </p:audio>
          </p:childTnLst>
        </p:cTn>
      </p:par>
    </p:tnLst>
    <p:bldLst>
      <p:bldP spid="80904" grpId="0"/>
      <p:bldP spid="80905" grpId="0"/>
      <p:bldP spid="80908" grpId="0"/>
      <p:bldP spid="80908" grpId="1"/>
      <p:bldP spid="80909" grpId="0"/>
      <p:bldP spid="80909" grpId="1"/>
      <p:bldP spid="80910" grpId="0"/>
      <p:bldP spid="80911" grpId="0"/>
      <p:bldP spid="80914" grpId="0"/>
      <p:bldP spid="80914" grpId="1"/>
      <p:bldP spid="80915" grpId="0"/>
      <p:bldP spid="80915" grpId="1"/>
      <p:bldP spid="80916" grpId="0"/>
      <p:bldP spid="80916" grpId="1"/>
      <p:bldP spid="80917" grpId="0"/>
      <p:bldP spid="80917" grpId="1"/>
      <p:bldP spid="80918" grpId="0"/>
      <p:bldP spid="80919" grpId="0"/>
      <p:bldP spid="80922" grpId="0"/>
      <p:bldP spid="80923" grpId="0"/>
      <p:bldP spid="80924" grpId="0"/>
      <p:bldP spid="80924" grpId="1"/>
      <p:bldP spid="80925" grpId="0"/>
      <p:bldP spid="80925" grpId="1"/>
      <p:bldP spid="80926" grpId="0"/>
      <p:bldP spid="80927" grpId="0"/>
      <p:bldP spid="80932" grpId="0"/>
      <p:bldP spid="80933" grpId="0"/>
      <p:bldP spid="80933" grpId="1"/>
      <p:bldP spid="80934" grpId="0"/>
      <p:bldP spid="80935" grpId="0"/>
      <p:bldP spid="80936" grpId="0"/>
      <p:bldP spid="80938" grpId="0"/>
      <p:bldP spid="80938" grpId="1"/>
      <p:bldP spid="80939" grpId="0"/>
      <p:bldP spid="809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0EBB476-3B36-4E6D-9BCD-02D3858E6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3F9BD2D9-7379-4AC6-BF75-FBA622F93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9144000" cy="63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         </a:t>
            </a:r>
            <a:r>
              <a:rPr lang="en-US" altLang="en-US" sz="2500">
                <a:latin typeface="Times New Roman" panose="02020603050405020304" pitchFamily="18" charset="0"/>
              </a:rPr>
              <a:t>In Western countries, electricity, gas, and water are not luxuries but necessities. Companies now realize that consumers want products that will not only work effectively, but also save money.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 For most North American households, lighting accounts for 10 percent to 15 percent of the electricity bill. However, this amount can be reduced by replacing an ordinary 100-watt light bulb with an energy-saving bulb. These bulbs use a quarter of the electricity of standard bulbs and last eight times longer. Therefore consumers can save about US$7 to US$21 per bulb.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In Europe, there is a labeling scheme for refrigerators, freezers, washing machines and tumble dryers. The label tells the consumers how much energy efficiency each model has, compared with other appliances in the same category.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Ultimately, these innovations will save money as well as conserve the Earth’s resources.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46C1223-C5D2-4CF6-856E-A86800CF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6">
            <a:extLst>
              <a:ext uri="{FF2B5EF4-FFF2-40B4-BE49-F238E27FC236}">
                <a16:creationId xmlns:a16="http://schemas.microsoft.com/office/drawing/2014/main" id="{F57F150D-BF83-4675-A91D-5B4672DB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Unit 7:  </a:t>
            </a:r>
            <a:r>
              <a:rPr lang="en-US" altLang="en-US" sz="3200" b="1">
                <a:latin typeface=".VnTimeH" panose="020B7200000000000000" pitchFamily="34" charset="0"/>
                <a:cs typeface="Arial" panose="020B0604020202020204" pitchFamily="34" charset="0"/>
              </a:rPr>
              <a:t>Saving energy</a:t>
            </a:r>
          </a:p>
        </p:txBody>
      </p:sp>
      <p:sp>
        <p:nvSpPr>
          <p:cNvPr id="70703" name="Text Box 47">
            <a:extLst>
              <a:ext uri="{FF2B5EF4-FFF2-40B4-BE49-F238E27FC236}">
                <a16:creationId xmlns:a16="http://schemas.microsoft.com/office/drawing/2014/main" id="{EDA068D4-B267-4A50-99B2-54E1A813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92163"/>
            <a:ext cx="6705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5. READ</a:t>
            </a:r>
          </a:p>
        </p:txBody>
      </p:sp>
      <p:sp>
        <p:nvSpPr>
          <p:cNvPr id="6149" name="Text Box 48">
            <a:extLst>
              <a:ext uri="{FF2B5EF4-FFF2-40B4-BE49-F238E27FC236}">
                <a16:creationId xmlns:a16="http://schemas.microsoft.com/office/drawing/2014/main" id="{0E5CCB73-555D-4DEE-8A18-B269C316A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6324600" cy="1282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00"/>
                </a:solidFill>
                <a:latin typeface=".VnTime" panose="020B7200000000000000" pitchFamily="34" charset="0"/>
              </a:rPr>
              <a:t>*True or False? Check (v) the boxes. Then correct the false sentences and write them in your exercise book</a:t>
            </a:r>
          </a:p>
        </p:txBody>
      </p:sp>
      <p:graphicFrame>
        <p:nvGraphicFramePr>
          <p:cNvPr id="70705" name="Group 49">
            <a:extLst>
              <a:ext uri="{FF2B5EF4-FFF2-40B4-BE49-F238E27FC236}">
                <a16:creationId xmlns:a16="http://schemas.microsoft.com/office/drawing/2014/main" id="{A184184F-44B9-4DFA-98B0-D974EF37F21E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1143000"/>
          <a:ext cx="2286000" cy="51816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Guess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After reading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729" name="Oval 73">
            <a:extLst>
              <a:ext uri="{FF2B5EF4-FFF2-40B4-BE49-F238E27FC236}">
                <a16:creationId xmlns:a16="http://schemas.microsoft.com/office/drawing/2014/main" id="{8384CD0D-FBE2-4A90-841A-3C8B39C20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276600"/>
            <a:ext cx="533400" cy="609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0730" name="Oval 74">
            <a:extLst>
              <a:ext uri="{FF2B5EF4-FFF2-40B4-BE49-F238E27FC236}">
                <a16:creationId xmlns:a16="http://schemas.microsoft.com/office/drawing/2014/main" id="{7EE99B04-DF15-4C43-BA11-307C9BCB9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0" y="4343400"/>
            <a:ext cx="5334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66"/>
                </a:solidFill>
              </a:rPr>
              <a:t>T</a:t>
            </a:r>
          </a:p>
        </p:txBody>
      </p:sp>
      <p:sp>
        <p:nvSpPr>
          <p:cNvPr id="70731" name="Oval 75">
            <a:extLst>
              <a:ext uri="{FF2B5EF4-FFF2-40B4-BE49-F238E27FC236}">
                <a16:creationId xmlns:a16="http://schemas.microsoft.com/office/drawing/2014/main" id="{7702CAA4-E197-42F1-8830-4B40EC12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562600"/>
            <a:ext cx="533400" cy="609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6177" name="Text Box 76">
            <a:extLst>
              <a:ext uri="{FF2B5EF4-FFF2-40B4-BE49-F238E27FC236}">
                <a16:creationId xmlns:a16="http://schemas.microsoft.com/office/drawing/2014/main" id="{A80B2334-5305-4114-92EC-0249AF991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87650"/>
            <a:ext cx="609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1. Electricity, gas, and water are necessities in Western countries.</a:t>
            </a:r>
          </a:p>
        </p:txBody>
      </p:sp>
      <p:sp>
        <p:nvSpPr>
          <p:cNvPr id="6178" name="Text Box 77">
            <a:extLst>
              <a:ext uri="{FF2B5EF4-FFF2-40B4-BE49-F238E27FC236}">
                <a16:creationId xmlns:a16="http://schemas.microsoft.com/office/drawing/2014/main" id="{AD864B17-F2CE-41AF-8F13-04BD48B53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54450"/>
            <a:ext cx="617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2. An energy-saving bulb uses half of the electricity of a standard bulb.</a:t>
            </a:r>
          </a:p>
        </p:txBody>
      </p:sp>
      <p:sp>
        <p:nvSpPr>
          <p:cNvPr id="6179" name="Text Box 78">
            <a:extLst>
              <a:ext uri="{FF2B5EF4-FFF2-40B4-BE49-F238E27FC236}">
                <a16:creationId xmlns:a16="http://schemas.microsoft.com/office/drawing/2014/main" id="{8ADFD4C9-5453-4CD4-9622-70BFB732F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45050"/>
            <a:ext cx="647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3. In Europe, there is a labeling scheme for some household appliances.</a:t>
            </a:r>
          </a:p>
        </p:txBody>
      </p:sp>
      <p:sp>
        <p:nvSpPr>
          <p:cNvPr id="6180" name="Text Box 79">
            <a:extLst>
              <a:ext uri="{FF2B5EF4-FFF2-40B4-BE49-F238E27FC236}">
                <a16:creationId xmlns:a16="http://schemas.microsoft.com/office/drawing/2014/main" id="{225B921C-6F05-4196-85CC-5F761845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35650"/>
            <a:ext cx="624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4. We can’t conserve natural resources by saving energy.</a:t>
            </a:r>
          </a:p>
        </p:txBody>
      </p:sp>
      <p:sp>
        <p:nvSpPr>
          <p:cNvPr id="70736" name="Oval 80">
            <a:extLst>
              <a:ext uri="{FF2B5EF4-FFF2-40B4-BE49-F238E27FC236}">
                <a16:creationId xmlns:a16="http://schemas.microsoft.com/office/drawing/2014/main" id="{43215E0C-A039-4F3D-9088-8E0753FA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362200"/>
            <a:ext cx="5334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66"/>
                </a:solidFill>
              </a:rPr>
              <a:t>T</a:t>
            </a:r>
          </a:p>
        </p:txBody>
      </p:sp>
      <p:sp>
        <p:nvSpPr>
          <p:cNvPr id="70737" name="Line 81">
            <a:extLst>
              <a:ext uri="{FF2B5EF4-FFF2-40B4-BE49-F238E27FC236}">
                <a16:creationId xmlns:a16="http://schemas.microsoft.com/office/drawing/2014/main" id="{28D97254-96B0-4E64-B80E-0EA756CB7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343400"/>
            <a:ext cx="6858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0738" name="Text Box 82">
            <a:extLst>
              <a:ext uri="{FF2B5EF4-FFF2-40B4-BE49-F238E27FC236}">
                <a16:creationId xmlns:a16="http://schemas.microsoft.com/office/drawing/2014/main" id="{7186BF98-487C-473C-93CE-828B7652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194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a quarter</a:t>
            </a:r>
          </a:p>
        </p:txBody>
      </p:sp>
      <p:sp>
        <p:nvSpPr>
          <p:cNvPr id="70739" name="Line 83">
            <a:extLst>
              <a:ext uri="{FF2B5EF4-FFF2-40B4-BE49-F238E27FC236}">
                <a16:creationId xmlns:a16="http://schemas.microsoft.com/office/drawing/2014/main" id="{7085DCBF-9D81-4B8C-A79B-20FC73A14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6324600"/>
            <a:ext cx="7620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0740" name="Text Box 84">
            <a:extLst>
              <a:ext uri="{FF2B5EF4-FFF2-40B4-BE49-F238E27FC236}">
                <a16:creationId xmlns:a16="http://schemas.microsoft.com/office/drawing/2014/main" id="{A36AD509-5232-42F0-B63D-E5C15C55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5768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can</a:t>
            </a:r>
          </a:p>
        </p:txBody>
      </p:sp>
      <p:pic>
        <p:nvPicPr>
          <p:cNvPr id="6186" name="Picture 85">
            <a:hlinkClick r:id="rId8" action="ppaction://hlinksldjump"/>
            <a:extLst>
              <a:ext uri="{FF2B5EF4-FFF2-40B4-BE49-F238E27FC236}">
                <a16:creationId xmlns:a16="http://schemas.microsoft.com/office/drawing/2014/main" id="{21303FBB-D8F1-4888-AFBD-29D2376C73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7" name="Rectangle 86">
            <a:hlinkClick r:id="rId10" action="ppaction://hlinksldjump"/>
            <a:extLst>
              <a:ext uri="{FF2B5EF4-FFF2-40B4-BE49-F238E27FC236}">
                <a16:creationId xmlns:a16="http://schemas.microsoft.com/office/drawing/2014/main" id="{0653F901-4341-4FD6-81B8-5593972BE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400800"/>
            <a:ext cx="838200" cy="4572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96" name="TextBox1" r:id="rId2" imgW="838080" imgH="695160"/>
        </mc:Choice>
        <mc:Fallback>
          <p:control name="TextBox1" r:id="rId2" imgW="838080" imgH="695160">
            <p:pic>
              <p:nvPicPr>
                <p:cNvPr id="6170" name="TextBox1">
                  <a:extLst>
                    <a:ext uri="{FF2B5EF4-FFF2-40B4-BE49-F238E27FC236}">
                      <a16:creationId xmlns:a16="http://schemas.microsoft.com/office/drawing/2014/main" id="{3E7985C6-C151-4851-8D1E-3B15D018221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6553200" y="2362200"/>
                  <a:ext cx="838200" cy="698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7" name="TextBox2" r:id="rId3" imgW="771480" imgH="695160"/>
        </mc:Choice>
        <mc:Fallback>
          <p:control name="TextBox2" r:id="rId3" imgW="771480" imgH="695160">
            <p:pic>
              <p:nvPicPr>
                <p:cNvPr id="6171" name="TextBox2">
                  <a:extLst>
                    <a:ext uri="{FF2B5EF4-FFF2-40B4-BE49-F238E27FC236}">
                      <a16:creationId xmlns:a16="http://schemas.microsoft.com/office/drawing/2014/main" id="{443C504D-ED6D-4312-9B48-C1B8C542C61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6553200" y="4419600"/>
                  <a:ext cx="774700" cy="698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8" name="TextBox3" r:id="rId4" imgW="762120" imgH="600120"/>
        </mc:Choice>
        <mc:Fallback>
          <p:control name="TextBox3" r:id="rId4" imgW="762120" imgH="600120">
            <p:pic>
              <p:nvPicPr>
                <p:cNvPr id="6172" name="TextBox3">
                  <a:extLst>
                    <a:ext uri="{FF2B5EF4-FFF2-40B4-BE49-F238E27FC236}">
                      <a16:creationId xmlns:a16="http://schemas.microsoft.com/office/drawing/2014/main" id="{A3C1AE73-2652-41FE-B0BC-A69C76664A0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6553200" y="5651500"/>
                  <a:ext cx="762000" cy="596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9" name="TextBox4" r:id="rId5" imgW="790560" imgH="695160"/>
        </mc:Choice>
        <mc:Fallback>
          <p:control name="TextBox4" r:id="rId5" imgW="790560" imgH="695160">
            <p:pic>
              <p:nvPicPr>
                <p:cNvPr id="6173" name="TextBox4">
                  <a:extLst>
                    <a:ext uri="{FF2B5EF4-FFF2-40B4-BE49-F238E27FC236}">
                      <a16:creationId xmlns:a16="http://schemas.microsoft.com/office/drawing/2014/main" id="{E95933C1-30DB-4049-9046-B53F37B4EB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6553200" y="3352800"/>
                  <a:ext cx="787400" cy="698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9" grpId="0" animBg="1"/>
      <p:bldP spid="70730" grpId="0" animBg="1"/>
      <p:bldP spid="70731" grpId="0" animBg="1"/>
      <p:bldP spid="70736" grpId="0" animBg="1"/>
      <p:bldP spid="70738" grpId="0"/>
      <p:bldP spid="707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48552934-494A-4C30-8194-2CE0BDF3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>
            <a:extLst>
              <a:ext uri="{FF2B5EF4-FFF2-40B4-BE49-F238E27FC236}">
                <a16:creationId xmlns:a16="http://schemas.microsoft.com/office/drawing/2014/main" id="{05532491-014A-49D1-A3E0-D0E495B0A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63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         </a:t>
            </a:r>
            <a:r>
              <a:rPr lang="en-US" altLang="en-US" sz="2500">
                <a:latin typeface="Times New Roman" panose="02020603050405020304" pitchFamily="18" charset="0"/>
              </a:rPr>
              <a:t>In Western countries, electricity, gas, and water are not luxuries but necessities. Companies now realize that consumers want products that will not only work effectively, but also save money.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 For most North American households, lighting accounts for 10 percent to 15 percent of the electricity bill. However, this amount can be reduced by replacing an ordinary 100-watt light bulb with an energy-saving bulb. These bulbs use a quarter of the electricity of standard bulbs and last eight times longer. Therefore consumers can save about US$7 to US$21 per bulb.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In Europe, there is a labeling scheme for refrigerators, freezers, washing machines and tumble dryers. The label tells the consumers how much energy efficiency each model has, compared with other appliances in the same category.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Ultimately, these innovations will save money as well as conserve the Earth’s resources.</a:t>
            </a:r>
          </a:p>
        </p:txBody>
      </p:sp>
      <p:sp>
        <p:nvSpPr>
          <p:cNvPr id="7172" name="Line 7">
            <a:extLst>
              <a:ext uri="{FF2B5EF4-FFF2-40B4-BE49-F238E27FC236}">
                <a16:creationId xmlns:a16="http://schemas.microsoft.com/office/drawing/2014/main" id="{EBB7ECA2-33D1-44D2-BBF4-7CD6283A0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0850" y="1073150"/>
            <a:ext cx="1447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173" name="Line 8">
            <a:extLst>
              <a:ext uri="{FF2B5EF4-FFF2-40B4-BE49-F238E27FC236}">
                <a16:creationId xmlns:a16="http://schemas.microsoft.com/office/drawing/2014/main" id="{D8091B86-8F24-492D-8EB5-4C882D7E9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057400"/>
            <a:ext cx="121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174" name="Line 9">
            <a:extLst>
              <a:ext uri="{FF2B5EF4-FFF2-40B4-BE49-F238E27FC236}">
                <a16:creationId xmlns:a16="http://schemas.microsoft.com/office/drawing/2014/main" id="{9670C4C8-5C3D-451B-BA9C-3A4D6C9E0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2004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175" name="Line 10">
            <a:extLst>
              <a:ext uri="{FF2B5EF4-FFF2-40B4-BE49-F238E27FC236}">
                <a16:creationId xmlns:a16="http://schemas.microsoft.com/office/drawing/2014/main" id="{3BECA841-7DBE-43EB-ABDA-4672E8F0D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8768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176" name="Line 11">
            <a:extLst>
              <a:ext uri="{FF2B5EF4-FFF2-40B4-BE49-F238E27FC236}">
                <a16:creationId xmlns:a16="http://schemas.microsoft.com/office/drawing/2014/main" id="{85955B45-A93A-4162-AEDA-F33DEA09D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715000"/>
            <a:ext cx="121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177" name="Line 12">
            <a:extLst>
              <a:ext uri="{FF2B5EF4-FFF2-40B4-BE49-F238E27FC236}">
                <a16:creationId xmlns:a16="http://schemas.microsoft.com/office/drawing/2014/main" id="{F1B21CE9-5333-4409-8CCE-6ECB6E0B8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248400"/>
            <a:ext cx="1447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178" name="Line 14">
            <a:extLst>
              <a:ext uri="{FF2B5EF4-FFF2-40B4-BE49-F238E27FC236}">
                <a16:creationId xmlns:a16="http://schemas.microsoft.com/office/drawing/2014/main" id="{AFE88F86-C01A-4650-80F8-2CC31F984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629400"/>
            <a:ext cx="121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7179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AE077202-B755-4B64-AB18-10A1A8AE1B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626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Line 17">
            <a:extLst>
              <a:ext uri="{FF2B5EF4-FFF2-40B4-BE49-F238E27FC236}">
                <a16:creationId xmlns:a16="http://schemas.microsoft.com/office/drawing/2014/main" id="{8BB3231D-F7A4-4A87-84BF-7C3E56DCC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3200400"/>
            <a:ext cx="1676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697BBFF5-6B70-4A74-9CBE-FFAF1B4C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63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         </a:t>
            </a:r>
            <a:r>
              <a:rPr lang="en-US" altLang="en-US" sz="2500">
                <a:latin typeface="Times New Roman" panose="02020603050405020304" pitchFamily="18" charset="0"/>
              </a:rPr>
              <a:t>In Western countries, electricity, gas, and water are not luxuries but necessities. </a:t>
            </a:r>
            <a:r>
              <a:rPr lang="en-US" altLang="en-US" sz="2500">
                <a:solidFill>
                  <a:srgbClr val="0000FF"/>
                </a:solidFill>
                <a:latin typeface="Times New Roman" panose="02020603050405020304" pitchFamily="18" charset="0"/>
              </a:rPr>
              <a:t>Companies now realize that consumers want products that will not only work effectively, but also save money.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 For most North American households, lighting accounts for 10 percent to 15 percent of the electricity bill. However, this amount can be reduced by replacing an ordinary 100-watt light bulb with an energy-saving bulb. These bulbs use a quarter of the electricity of standard bulbs and last eight times longer. Therefore consumers can save about US$7 to US$21 per bulb.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In Europe, there is a labeling scheme for refrigerators, freezers, washing machines and tumble dryers. The label tells the consumers how much energy efficiency each model has, compared with other appliances in the same category.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Ultimately, these innovations will save money as well as conserve the Earth’s resources.</a:t>
            </a:r>
          </a:p>
        </p:txBody>
      </p:sp>
      <p:sp>
        <p:nvSpPr>
          <p:cNvPr id="4115" name="Line 19">
            <a:extLst>
              <a:ext uri="{FF2B5EF4-FFF2-40B4-BE49-F238E27FC236}">
                <a16:creationId xmlns:a16="http://schemas.microsoft.com/office/drawing/2014/main" id="{49CE28E5-F7EB-4032-88FB-34207B000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4478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7F99FF80-7509-4EF1-A733-54B2E582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63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         </a:t>
            </a:r>
            <a:r>
              <a:rPr lang="en-US" altLang="en-US" sz="2500">
                <a:latin typeface="Times New Roman" panose="02020603050405020304" pitchFamily="18" charset="0"/>
              </a:rPr>
              <a:t>In Western countries, electricity, gas, and water are not luxuries but necessities. </a:t>
            </a:r>
            <a:r>
              <a:rPr lang="en-US" altLang="en-US" sz="2500">
                <a:solidFill>
                  <a:srgbClr val="0000FF"/>
                </a:solidFill>
                <a:latin typeface="Times New Roman" panose="02020603050405020304" pitchFamily="18" charset="0"/>
              </a:rPr>
              <a:t>Companies now realize that consumers want products that will not only work effectively, but also save money.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 For most North American households, lighting accounts for 10 percent to 15 percent of the electricity bill. However, this amount can be reduced by replacing an ordinary 100-watt light bulb with an energy-saving bulb. These bulbs use a quarter of the electricity of standard bulbs and last eight times longer. Therefore consumers can save about US$7 to US$21 per bulb.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In Europe, there is a labeling scheme for refrigerators, freezers, washing machines and tumble dryers. </a:t>
            </a:r>
            <a:r>
              <a:rPr lang="en-US" altLang="en-US" sz="2500">
                <a:solidFill>
                  <a:srgbClr val="0000FF"/>
                </a:solidFill>
                <a:latin typeface="Times New Roman" panose="02020603050405020304" pitchFamily="18" charset="0"/>
              </a:rPr>
              <a:t>The label tells the consumers how much energy efficiency each model has, compared with other appliances in the same category.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          Ultimately, these innovations will save money as well as conserve the Earth’s resources.</a:t>
            </a:r>
          </a:p>
        </p:txBody>
      </p:sp>
      <p:sp>
        <p:nvSpPr>
          <p:cNvPr id="4117" name="Line 21">
            <a:extLst>
              <a:ext uri="{FF2B5EF4-FFF2-40B4-BE49-F238E27FC236}">
                <a16:creationId xmlns:a16="http://schemas.microsoft.com/office/drawing/2014/main" id="{B54E6EC3-D1D9-40DA-B368-07CCE7A2F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2578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1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662B43D-1BE5-4761-90A8-F033BAE3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9829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>
            <a:extLst>
              <a:ext uri="{FF2B5EF4-FFF2-40B4-BE49-F238E27FC236}">
                <a16:creationId xmlns:a16="http://schemas.microsoft.com/office/drawing/2014/main" id="{36B9CE3A-B34D-4C43-83F3-2861658F5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Unit 7:  </a:t>
            </a:r>
            <a:r>
              <a:rPr lang="en-US" altLang="en-US" sz="3200" b="1">
                <a:latin typeface=".VnTimeH" panose="020B7200000000000000" pitchFamily="34" charset="0"/>
                <a:cs typeface="Arial" panose="020B0604020202020204" pitchFamily="34" charset="0"/>
              </a:rPr>
              <a:t>Saving energy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339CA0CA-56DD-4DE7-8F40-1CE7FA9C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92163"/>
            <a:ext cx="6705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5. READ</a:t>
            </a:r>
          </a:p>
        </p:txBody>
      </p:sp>
      <p:sp>
        <p:nvSpPr>
          <p:cNvPr id="8197" name="Text Box 45">
            <a:extLst>
              <a:ext uri="{FF2B5EF4-FFF2-40B4-BE49-F238E27FC236}">
                <a16:creationId xmlns:a16="http://schemas.microsoft.com/office/drawing/2014/main" id="{D0ECD96C-BDC4-4855-B3FA-C53847DDC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505200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3. North American and European countries are interested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    in saving money and natural resources.</a:t>
            </a:r>
          </a:p>
        </p:txBody>
      </p:sp>
      <p:sp>
        <p:nvSpPr>
          <p:cNvPr id="71726" name="Text Box 46">
            <a:extLst>
              <a:ext uri="{FF2B5EF4-FFF2-40B4-BE49-F238E27FC236}">
                <a16:creationId xmlns:a16="http://schemas.microsoft.com/office/drawing/2014/main" id="{F1AC0029-0BE3-401C-9693-67227B100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505200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3. North American and European countries are interested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in saving money and natural resources.</a:t>
            </a:r>
          </a:p>
        </p:txBody>
      </p:sp>
      <p:sp>
        <p:nvSpPr>
          <p:cNvPr id="71727" name="Text Box 47">
            <a:extLst>
              <a:ext uri="{FF2B5EF4-FFF2-40B4-BE49-F238E27FC236}">
                <a16:creationId xmlns:a16="http://schemas.microsoft.com/office/drawing/2014/main" id="{BC122F2A-AAD8-4280-8EB7-F60F30FF3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62488"/>
            <a:ext cx="822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4. Labeling schemes help save energy.</a:t>
            </a:r>
          </a:p>
        </p:txBody>
      </p:sp>
      <p:sp>
        <p:nvSpPr>
          <p:cNvPr id="71728" name="Text Box 48">
            <a:extLst>
              <a:ext uri="{FF2B5EF4-FFF2-40B4-BE49-F238E27FC236}">
                <a16:creationId xmlns:a16="http://schemas.microsoft.com/office/drawing/2014/main" id="{C89D9C1D-F7AA-436C-BD46-913928605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06650"/>
            <a:ext cx="8686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2. In Western countries electricity, gas, and water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    are necessities.</a:t>
            </a:r>
          </a:p>
        </p:txBody>
      </p:sp>
      <p:sp>
        <p:nvSpPr>
          <p:cNvPr id="71729" name="Text Box 49">
            <a:extLst>
              <a:ext uri="{FF2B5EF4-FFF2-40B4-BE49-F238E27FC236}">
                <a16:creationId xmlns:a16="http://schemas.microsoft.com/office/drawing/2014/main" id="{7C7F752A-2700-4213-BDA2-E91D3448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949450"/>
            <a:ext cx="8950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.VnTime" panose="020B7200000000000000" pitchFamily="34" charset="0"/>
              </a:rPr>
              <a:t>1. Energy-saving bulbs should be used to save electricity.</a:t>
            </a:r>
          </a:p>
        </p:txBody>
      </p:sp>
      <p:sp>
        <p:nvSpPr>
          <p:cNvPr id="71730" name="Text Box 50">
            <a:extLst>
              <a:ext uri="{FF2B5EF4-FFF2-40B4-BE49-F238E27FC236}">
                <a16:creationId xmlns:a16="http://schemas.microsoft.com/office/drawing/2014/main" id="{2EF446E9-03BE-44F3-89E9-43D38D61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4464050"/>
            <a:ext cx="152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sym typeface="Wingdings 2" panose="05020102010507070707" pitchFamily="18" charset="2"/>
              </a:rPr>
              <a:t></a:t>
            </a:r>
          </a:p>
        </p:txBody>
      </p:sp>
      <p:sp>
        <p:nvSpPr>
          <p:cNvPr id="71731" name="Text Box 51">
            <a:extLst>
              <a:ext uri="{FF2B5EF4-FFF2-40B4-BE49-F238E27FC236}">
                <a16:creationId xmlns:a16="http://schemas.microsoft.com/office/drawing/2014/main" id="{8E784FF0-26EE-47D3-AC71-02FEC173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2254250"/>
            <a:ext cx="152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sym typeface="Wingdings 2" panose="05020102010507070707" pitchFamily="18" charset="2"/>
              </a:rPr>
              <a:t></a:t>
            </a:r>
          </a:p>
        </p:txBody>
      </p:sp>
      <p:sp>
        <p:nvSpPr>
          <p:cNvPr id="71732" name="Text Box 52">
            <a:extLst>
              <a:ext uri="{FF2B5EF4-FFF2-40B4-BE49-F238E27FC236}">
                <a16:creationId xmlns:a16="http://schemas.microsoft.com/office/drawing/2014/main" id="{5A2D3455-B36E-4E4D-BC1C-2A3C139C8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797050"/>
            <a:ext cx="152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sym typeface="Wingdings 2" panose="05020102010507070707" pitchFamily="18" charset="2"/>
              </a:rPr>
              <a:t></a:t>
            </a:r>
          </a:p>
        </p:txBody>
      </p:sp>
      <p:sp>
        <p:nvSpPr>
          <p:cNvPr id="8205" name="Text Box 53">
            <a:extLst>
              <a:ext uri="{FF2B5EF4-FFF2-40B4-BE49-F238E27FC236}">
                <a16:creationId xmlns:a16="http://schemas.microsoft.com/office/drawing/2014/main" id="{07BF9580-3F7E-4631-BAB5-691703FE2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295400"/>
            <a:ext cx="9525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i="1">
                <a:solidFill>
                  <a:srgbClr val="0000FF"/>
                </a:solidFill>
                <a:latin typeface="Times New Roman" panose="02020603050405020304" pitchFamily="18" charset="0"/>
              </a:rPr>
              <a:t>a) Which of the following is the best summary of the passage ?</a:t>
            </a:r>
          </a:p>
        </p:txBody>
      </p:sp>
      <p:sp>
        <p:nvSpPr>
          <p:cNvPr id="71735" name="Oval 55">
            <a:extLst>
              <a:ext uri="{FF2B5EF4-FFF2-40B4-BE49-F238E27FC236}">
                <a16:creationId xmlns:a16="http://schemas.microsoft.com/office/drawing/2014/main" id="{E041C6CB-AA29-4644-B94C-554634957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3450"/>
            <a:ext cx="533400" cy="533400"/>
          </a:xfrm>
          <a:prstGeom prst="ellipse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6" name="Text Box 56">
            <a:extLst>
              <a:ext uri="{FF2B5EF4-FFF2-40B4-BE49-F238E27FC236}">
                <a16:creationId xmlns:a16="http://schemas.microsoft.com/office/drawing/2014/main" id="{16301EA5-FC5A-4184-97CC-5FF5565E9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8112125" cy="94615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?What should Vietnamese people do to save money and natural resources ?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1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7"/>
                  </p:tgtEl>
                </p:cond>
              </p:nextCondLst>
            </p:seq>
          </p:childTnLst>
        </p:cTn>
      </p:par>
    </p:tnLst>
    <p:bldLst>
      <p:bldP spid="71726" grpId="0"/>
      <p:bldP spid="71730" grpId="0"/>
      <p:bldP spid="71731" grpId="0"/>
      <p:bldP spid="71732" grpId="0"/>
      <p:bldP spid="717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>
            <a:extLst>
              <a:ext uri="{FF2B5EF4-FFF2-40B4-BE49-F238E27FC236}">
                <a16:creationId xmlns:a16="http://schemas.microsoft.com/office/drawing/2014/main" id="{7170387E-A2FB-4181-A9B7-5B4BC5D3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533400"/>
            <a:ext cx="10896600" cy="751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3">
            <a:extLst>
              <a:ext uri="{FF2B5EF4-FFF2-40B4-BE49-F238E27FC236}">
                <a16:creationId xmlns:a16="http://schemas.microsoft.com/office/drawing/2014/main" id="{B3B0A611-4BCE-4BE0-8132-973B8A497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76200"/>
            <a:ext cx="952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i="1">
                <a:solidFill>
                  <a:srgbClr val="0000FF"/>
                </a:solidFill>
                <a:latin typeface=".VnTime" panose="020B7200000000000000" pitchFamily="34" charset="0"/>
              </a:rPr>
              <a:t>3- Answer these questions. Write the answer in your exercise book.</a:t>
            </a:r>
          </a:p>
        </p:txBody>
      </p:sp>
      <p:sp>
        <p:nvSpPr>
          <p:cNvPr id="9220" name="Text Box 24">
            <a:extLst>
              <a:ext uri="{FF2B5EF4-FFF2-40B4-BE49-F238E27FC236}">
                <a16:creationId xmlns:a16="http://schemas.microsoft.com/office/drawing/2014/main" id="{D3A8401D-6791-4974-AB1E-CEAD965E1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1. What are Western consumers interested in?</a:t>
            </a:r>
          </a:p>
        </p:txBody>
      </p:sp>
      <p:sp>
        <p:nvSpPr>
          <p:cNvPr id="9221" name="Text Box 25">
            <a:extLst>
              <a:ext uri="{FF2B5EF4-FFF2-40B4-BE49-F238E27FC236}">
                <a16:creationId xmlns:a16="http://schemas.microsoft.com/office/drawing/2014/main" id="{D42941F1-1981-432A-B919-59F9F3E46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49225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2. What can we do to spend less on lighting?</a:t>
            </a:r>
          </a:p>
        </p:txBody>
      </p:sp>
      <p:sp>
        <p:nvSpPr>
          <p:cNvPr id="9222" name="Text Box 26">
            <a:extLst>
              <a:ext uri="{FF2B5EF4-FFF2-40B4-BE49-F238E27FC236}">
                <a16:creationId xmlns:a16="http://schemas.microsoft.com/office/drawing/2014/main" id="{AF007BA0-15A3-47D1-875E-6F952F9C9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08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3. Mrs. Jones uses only two ordinary bulbs and she </a:t>
            </a:r>
          </a:p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    pays US$8 for lighting. How much will she pay if </a:t>
            </a:r>
          </a:p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    she uses two energy-saving bulbs instead ?</a:t>
            </a: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51E3B127-9623-4B9A-BC1C-B01D4C52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.VnTime" panose="020B7200000000000000" pitchFamily="34" charset="0"/>
              </a:rPr>
              <a:t>-&gt; We can replace ordinary 100 watt light bulbs with energy-saving bulbs.</a:t>
            </a:r>
          </a:p>
        </p:txBody>
      </p:sp>
      <p:sp>
        <p:nvSpPr>
          <p:cNvPr id="7197" name="Text Box 29">
            <a:extLst>
              <a:ext uri="{FF2B5EF4-FFF2-40B4-BE49-F238E27FC236}">
                <a16:creationId xmlns:a16="http://schemas.microsoft.com/office/drawing/2014/main" id="{17E4585D-750F-4980-AD1A-F04B970C3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7338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.VnTime" panose="020B7200000000000000" pitchFamily="34" charset="0"/>
              </a:rPr>
              <a:t>-&gt; She will pay US$2 for lighting.</a:t>
            </a:r>
          </a:p>
        </p:txBody>
      </p:sp>
      <p:sp>
        <p:nvSpPr>
          <p:cNvPr id="9225" name="Text Box 30">
            <a:extLst>
              <a:ext uri="{FF2B5EF4-FFF2-40B4-BE49-F238E27FC236}">
                <a16:creationId xmlns:a16="http://schemas.microsoft.com/office/drawing/2014/main" id="{8651292B-9FAD-42A2-A6C2-4DC44F4A0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0705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5. Why should we save energy?</a:t>
            </a: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BBE75BC6-5F96-4B58-AD63-7984988A7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721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.VnTime" panose="020B7200000000000000" pitchFamily="34" charset="0"/>
              </a:rPr>
              <a:t>-&gt; We should save energy to save money and conserve /save our natural resources.</a:t>
            </a:r>
          </a:p>
        </p:txBody>
      </p:sp>
      <p:sp>
        <p:nvSpPr>
          <p:cNvPr id="9227" name="Text Box 32">
            <a:extLst>
              <a:ext uri="{FF2B5EF4-FFF2-40B4-BE49-F238E27FC236}">
                <a16:creationId xmlns:a16="http://schemas.microsoft.com/office/drawing/2014/main" id="{6F4D5EC1-87A6-487B-981E-635725D4A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4114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4. What is the purpose of labeling schemes?</a:t>
            </a:r>
          </a:p>
        </p:txBody>
      </p:sp>
      <p:sp>
        <p:nvSpPr>
          <p:cNvPr id="7201" name="Text Box 33">
            <a:extLst>
              <a:ext uri="{FF2B5EF4-FFF2-40B4-BE49-F238E27FC236}">
                <a16:creationId xmlns:a16="http://schemas.microsoft.com/office/drawing/2014/main" id="{D1C0B76D-8BE9-4199-A233-400E0805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432300"/>
            <a:ext cx="8267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i="1">
                <a:solidFill>
                  <a:srgbClr val="0000FF"/>
                </a:solidFill>
                <a:latin typeface=".VnTime" panose="020B7200000000000000" pitchFamily="34" charset="0"/>
              </a:rPr>
              <a:t>-&gt; The labeling scheme tells the consumers how much  energy efficiency each model has, compared with other appliances in the same category.</a:t>
            </a:r>
          </a:p>
        </p:txBody>
      </p:sp>
      <p:sp>
        <p:nvSpPr>
          <p:cNvPr id="7203" name="Text Box 35">
            <a:extLst>
              <a:ext uri="{FF2B5EF4-FFF2-40B4-BE49-F238E27FC236}">
                <a16:creationId xmlns:a16="http://schemas.microsoft.com/office/drawing/2014/main" id="{959E6E47-55B4-4BCB-AEC6-48F888C83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.VnTime" panose="020B7200000000000000" pitchFamily="34" charset="0"/>
              </a:rPr>
              <a:t>-&gt; They are interested in products that will not only work effectively but also save moneys.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6" grpId="0"/>
      <p:bldP spid="7197" grpId="0"/>
      <p:bldP spid="7199" grpId="0"/>
      <p:bldP spid="7201" grpId="0"/>
      <p:bldP spid="72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2108007-CA46-403D-8182-FC08553E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74638"/>
            <a:ext cx="10058400" cy="72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6">
            <a:extLst>
              <a:ext uri="{FF2B5EF4-FFF2-40B4-BE49-F238E27FC236}">
                <a16:creationId xmlns:a16="http://schemas.microsoft.com/office/drawing/2014/main" id="{5D35A9ED-FBF1-483F-B83B-FF0152AE6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43600"/>
            <a:ext cx="90678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We should use solar energy instead of electricity.</a:t>
            </a: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2E32B0D4-431D-4146-AB04-6292138B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64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id="{824BD7D0-44D2-42D9-BA5B-E14E3F8C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6713"/>
            <a:ext cx="434340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9">
            <a:extLst>
              <a:ext uri="{FF2B5EF4-FFF2-40B4-BE49-F238E27FC236}">
                <a16:creationId xmlns:a16="http://schemas.microsoft.com/office/drawing/2014/main" id="{67FF271F-F608-4467-A1FE-C52669169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05400"/>
            <a:ext cx="90678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 / use solar energy instead / electricity.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76&quot;/&gt;&lt;/object&gt;&lt;object type=&quot;3&quot; unique_id=&quot;10005&quot;&gt;&lt;property id=&quot;20148&quot; value=&quot;5&quot;/&gt;&lt;property id=&quot;20300&quot; value=&quot;Slide 3&quot;/&gt;&lt;property id=&quot;20307&quot; value=&quot;271&quot;/&gt;&lt;/object&gt;&lt;object type=&quot;3&quot; unique_id=&quot;10006&quot;&gt;&lt;property id=&quot;20148&quot; value=&quot;5&quot;/&gt;&lt;property id=&quot;20300&quot; value=&quot;Slide 6&quot;/&gt;&lt;property id=&quot;20307&quot; value=&quot;266&quot;/&gt;&lt;/object&gt;&lt;object type=&quot;3&quot; unique_id=&quot;10007&quot;&gt;&lt;property id=&quot;20148&quot; value=&quot;5&quot;/&gt;&lt;property id=&quot;20300&quot; value=&quot;Slide 7&quot;/&gt;&lt;property id=&quot;20307&quot; value=&quot;269&quot;/&gt;&lt;/object&gt;&lt;object type=&quot;3&quot; unique_id=&quot;10008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10&quot;/&gt;&lt;property id=&quot;20307&quot; value=&quot;265&quot;/&gt;&lt;/object&gt;&lt;object type=&quot;3&quot; unique_id=&quot;10012&quot;&gt;&lt;property id=&quot;20148&quot; value=&quot;5&quot;/&gt;&lt;property id=&quot;20300&quot; value=&quot;Slide 4&quot;/&gt;&lt;property id=&quot;20307&quot; value=&quot;272&quot;/&gt;&lt;/object&gt;&lt;object type=&quot;3&quot; unique_id=&quot;10013&quot;&gt;&lt;property id=&quot;20148&quot; value=&quot;5&quot;/&gt;&lt;property id=&quot;20300&quot; value=&quot;Slide 11&quot;/&gt;&lt;property id=&quot;20307&quot; value=&quot;273&quot;/&gt;&lt;/object&gt;&lt;object type=&quot;3&quot; unique_id=&quot;10014&quot;&gt;&lt;property id=&quot;20148&quot; value=&quot;5&quot;/&gt;&lt;property id=&quot;20300&quot; value=&quot;Slide 12&quot;/&gt;&lt;property id=&quot;20307&quot; value=&quot;258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59&quot;/&gt;&lt;/object&gt;&lt;object type=&quot;3&quot; unique_id=&quot;10017&quot;&gt;&lt;property id=&quot;20148&quot; value=&quot;5&quot;/&gt;&lt;property id=&quot;20300&quot; value=&quot;Slide 15&quot;/&gt;&lt;property id=&quot;20307&quot; value=&quot;260&quot;/&gt;&lt;/object&gt;&lt;object type=&quot;3&quot; unique_id=&quot;10018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0&quot;/&gt;&lt;/object&gt;&lt;object type=&quot;3&quot; unique_id=&quot;10104&quot;&gt;&lt;property id=&quot;20148&quot; value=&quot;5&quot;/&gt;&lt;property id=&quot;20300&quot; value=&quot;Slide 16 - &amp;quot; Homework:&amp;quot;&quot;/&gt;&lt;property id=&quot;20307&quot; value=&quot;279&quot;/&gt;&lt;/object&gt;&lt;object type=&quot;3&quot; unique_id=&quot;10105&quot;&gt;&lt;property id=&quot;20148&quot; value=&quot;5&quot;/&gt;&lt;property id=&quot;20300&quot; value=&quot;Slide 17&quot;/&gt;&lt;property id=&quot;20307&quot; value=&quot;278&quot;/&gt;&lt;/object&gt;&lt;object type=&quot;3&quot; unique_id=&quot;10246&quot;&gt;&lt;property id=&quot;20148&quot; value=&quot;5&quot;/&gt;&lt;property id=&quot;20300&quot; value=&quot;Slide 9&quot;/&gt;&lt;property id=&quot;20307&quot; value=&quot;281&quot;/&gt;&lt;/object&gt;&lt;object type=&quot;3&quot; unique_id=&quot;10325&quot;&gt;&lt;property id=&quot;20148&quot; value=&quot;5&quot;/&gt;&lt;property id=&quot;20300&quot; value=&quot;Slide 5&quot;/&gt;&lt;property id=&quot;20307&quot; value=&quot;282&quot;/&gt;&lt;/object&gt;&lt;object type=&quot;3&quot; unique_id=&quot;10367&quot;&gt;&lt;property id=&quot;20148&quot; value=&quot;5&quot;/&gt;&lt;property id=&quot;20300&quot; value=&quot;Slide 1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1500</Words>
  <Application>Microsoft Office PowerPoint</Application>
  <PresentationFormat>On-screen Show (4:3)</PresentationFormat>
  <Paragraphs>140</Paragraphs>
  <Slides>17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.VnMysticalH</vt:lpstr>
      <vt:lpstr>.VnTime</vt:lpstr>
      <vt:lpstr>.VnTimeH</vt:lpstr>
      <vt:lpstr>Arial</vt:lpstr>
      <vt:lpstr>Arial Narrow</vt:lpstr>
      <vt:lpstr>Impact</vt:lpstr>
      <vt:lpstr>Times New Roman</vt:lpstr>
      <vt:lpstr>Verdana</vt:lpstr>
      <vt:lpstr>VNI-Timfani-Heavy</vt:lpstr>
      <vt:lpstr>Wingdings 2</vt:lpstr>
      <vt:lpstr>Default Design</vt:lpstr>
      <vt:lpstr>ENGLISH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>hui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142</cp:revision>
  <dcterms:created xsi:type="dcterms:W3CDTF">2008-01-10T22:22:54Z</dcterms:created>
  <dcterms:modified xsi:type="dcterms:W3CDTF">2022-08-21T13:58:24Z</dcterms:modified>
</cp:coreProperties>
</file>