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67" r:id="rId3"/>
    <p:sldId id="270" r:id="rId4"/>
    <p:sldId id="269" r:id="rId5"/>
    <p:sldId id="271" r:id="rId6"/>
    <p:sldId id="264" r:id="rId7"/>
    <p:sldId id="268" r:id="rId8"/>
    <p:sldId id="272" r:id="rId9"/>
    <p:sldId id="265" r:id="rId10"/>
    <p:sldId id="273" r:id="rId11"/>
    <p:sldId id="256" r:id="rId12"/>
    <p:sldId id="257" r:id="rId13"/>
    <p:sldId id="275" r:id="rId14"/>
    <p:sldId id="281" r:id="rId15"/>
    <p:sldId id="274" r:id="rId16"/>
    <p:sldId id="280" r:id="rId17"/>
    <p:sldId id="266" r:id="rId18"/>
    <p:sldId id="276" r:id="rId19"/>
    <p:sldId id="279" r:id="rId20"/>
    <p:sldId id="278" r:id="rId21"/>
    <p:sldId id="258" r:id="rId22"/>
    <p:sldId id="25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E3E4BA"/>
    <a:srgbClr val="F6A8E2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0E4C5BC-8184-42F3-95CC-D2D0145D94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64CD726-721A-446D-ABD6-2A46BD0EF3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128F49D-D72B-4901-9687-5754624B50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048DB6B6-4E26-480C-8491-2BD609C3AF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DE687DFE-599D-4397-921C-88EAE06129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6A0D2D14-09B6-4B65-B4CA-2BBDF1515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00C477-CCBA-4505-8898-CE8BF307A2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AD0B78-3457-4F6C-9685-D05E71278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93B9E-34D2-4EF6-A0F8-D82CAFA5B54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5D234096-C137-4290-9E0E-F9A5B7351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1AA129A-1A5F-4A96-A881-ABCAF4885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C612-8FAD-4DBD-9499-113B8C2E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4C7C-2073-4698-93AD-5EC3D6C2F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99F3F-5245-478E-BE23-5E79553B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53546-6742-404E-994E-D9A4AE8A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126B-5D5E-44EE-B1E9-6DFE5851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8A621-D148-44F3-B4FD-587EFE989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20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CB04-EE79-4195-8AF9-60516601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8E1F6-DD91-4FEE-94B9-0AFA6FA20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FE54B-E960-4E60-B4B6-E33CCBEE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1B834-1C5D-4047-819C-226F0D3A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98C6-F515-4E1D-AC22-AD368745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D9148-6637-4C7F-B9BD-0D366330E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5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744E1-6FF2-4CFC-8003-C826E372F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3F5D3-A840-4154-81CD-10686B816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56D7A-5B2E-47D7-A6D8-43F2BBA4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FD9F9-BD12-4DE1-9FA7-CF4DACD7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7DE58-F340-42C4-AA73-9E94C98B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85ED-57EA-43EA-BA00-9DDD85126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8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7432-FB97-4EC1-AE67-3CBCBAFC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62D8-352B-4C39-B0A0-8D91C3C2A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84DF8-37FF-43A5-8049-D7A948F0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3018F-5B82-4A6E-AA0F-FDEF17E7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F72EB-7ADB-45F1-8400-DAE6A8F1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C1278-5C9F-4722-8DE3-654134D52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45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7E67-F01A-4B0C-BAA3-5781C8C3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9A919-2AD7-4741-B16A-67205AC2A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408B6-0D2F-405D-8CA9-973972E3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E493F-7F40-4AEE-8F40-7897390C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778F6-A83D-4E4B-B461-968C71C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65DCE-11D6-4C1A-AE93-603CAC1C7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26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6D7D-F7C4-4D1A-9F8B-2868D982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FAC5-D2F6-4D88-B0B2-AE49BD4E6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7390D-22C3-4085-8DD0-E22A01ED7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CF61F-4880-4BC9-AF6C-B5169A47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ECDF4-2E10-46B8-A5A1-51D621B3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BA490-823E-4368-A92D-3CD638AE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D973E-CB33-4F2B-A91A-74183303F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93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115B-B79F-42E7-97ED-6BC63B87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F2042-8D3D-487A-8DDD-A77AEDD03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BDCA7-1C87-4C47-8AB8-B66D26DE6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9BEA8-960E-427D-A99C-C310A95F3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C371E-312B-4FBA-84A1-F271DFE8B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6B0674-182E-4BEB-ADDA-6D63CCC8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14A64-ED7B-497C-B473-AB81A677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65224-B5D0-419E-8D37-1B8E934A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896A2-1CCD-46E7-8E1F-8F9A46531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5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9F40-64C8-44C3-A3A0-DFA5BDD2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62FF3-62C9-49A0-AD08-9FB6BEC6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61700-DBC6-4B59-9388-2ACA3E31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A7DEA-1ADC-43D7-8AC3-A68DA761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BB1BC-E67C-4FDC-BC69-C8DC394C8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AED19-FB90-4153-AF2B-8BDB9FDA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E3F22-A99F-410F-BAE0-7B856280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21142-4E83-4E3A-838A-BA7A76EF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000B-B117-46CC-A950-1F665C47C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45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9581-4B0C-4BE8-A141-2358E503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EA8C-5C9D-4419-B98F-F48C9C57D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35672-FC24-4926-9AB1-18B128A4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578EA-10DB-4B35-9CA5-A3A6E2A0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4D33C-085C-4697-AF4C-56556195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6A2DB-0F71-47B7-A8EA-2BBBA75C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F7267-9396-4ED3-A109-2F2C88DCD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4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7C67-F447-4AD6-BC62-51B4E172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496CE-DD48-447C-9777-E8F8D7837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E2F0E-6335-4AE2-9C86-9AE544785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65B3D-767D-4EE1-A263-5F7824D7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ACA4D-C254-4E3C-8C8D-2BBF2B58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0E630-3F84-4ADD-85FC-B8CE6BD6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82E9B-4083-4FCB-8CD1-A4C58E783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97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B38EC5-5DF2-4DAF-ADD6-898257539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A01288-3F3A-48DE-B8C5-8791B57A6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4E35CD-06D1-460F-BF8C-BC97F6CDA5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A6AC48-DBF5-4463-BBE0-B725BD84FF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595885-32FF-4A68-97A2-6C72C9CB9E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71C15-5040-40FF-BE45-7A5AD45653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9.gif"/><Relationship Id="rId7" Type="http://schemas.openxmlformats.org/officeDocument/2006/relationships/image" Target="../media/image3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f.tin247.com/44850/M%C3%A0u+xanh+trong+thi%C3%AAn+nhi%C3%AAn.html" TargetMode="External"/><Relationship Id="rId9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9.gif"/><Relationship Id="rId7" Type="http://schemas.openxmlformats.org/officeDocument/2006/relationships/image" Target="../media/image3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f.tin247.com/44850/M%C3%A0u+xanh+trong+thi%C3%AAn+nhi%C3%AAn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3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8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http://www.vietnamwebsite.net/avatar/2007/avatar_586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8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http://www.vietnamwebsite.net/avatar/2007/avatar_586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>
                <a:solidFill>
                  <a:srgbClr val="FFC000"/>
                </a:solidFill>
              </a:rPr>
              <a:t>ENGLISH 9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1">
            <a:extLst>
              <a:ext uri="{FF2B5EF4-FFF2-40B4-BE49-F238E27FC236}">
                <a16:creationId xmlns:a16="http://schemas.microsoft.com/office/drawing/2014/main" id="{6A87DBD6-8E59-461F-A31D-91A14421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blumen-pflanzen148">
            <a:extLst>
              <a:ext uri="{FF2B5EF4-FFF2-40B4-BE49-F238E27FC236}">
                <a16:creationId xmlns:a16="http://schemas.microsoft.com/office/drawing/2014/main" id="{382F851E-4C24-48F9-BAB0-6DFC2054E7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lumen-pflanzen127">
            <a:extLst>
              <a:ext uri="{FF2B5EF4-FFF2-40B4-BE49-F238E27FC236}">
                <a16:creationId xmlns:a16="http://schemas.microsoft.com/office/drawing/2014/main" id="{383A8A4F-4B39-4FF4-9E2E-6C8BBEAEEB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0"/>
            <a:ext cx="1389062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2F941EC9-C3C8-4773-9C98-4141016FF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8991600" cy="49672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     A complaint letter has five sections </a:t>
            </a:r>
          </a:p>
          <a:p>
            <a:r>
              <a:rPr lang="en-US" altLang="en-US">
                <a:solidFill>
                  <a:srgbClr val="CC0066"/>
                </a:solidFill>
              </a:rPr>
              <a:t> </a:t>
            </a:r>
          </a:p>
          <a:p>
            <a:r>
              <a:rPr lang="en-US" altLang="en-US">
                <a:solidFill>
                  <a:srgbClr val="CC0066"/>
                </a:solidFill>
              </a:rPr>
              <a:t> Situation                   state the reason for writing</a:t>
            </a:r>
          </a:p>
          <a:p>
            <a:r>
              <a:rPr lang="en-US" altLang="en-US">
                <a:solidFill>
                  <a:srgbClr val="CC0066"/>
                </a:solidFill>
              </a:rPr>
              <a:t> Complication            mention the problem</a:t>
            </a:r>
          </a:p>
          <a:p>
            <a:r>
              <a:rPr lang="en-US" altLang="en-US">
                <a:solidFill>
                  <a:srgbClr val="CC0066"/>
                </a:solidFill>
              </a:rPr>
              <a:t> Resolution                make a suggestion</a:t>
            </a:r>
          </a:p>
          <a:p>
            <a:r>
              <a:rPr lang="en-US" altLang="en-US">
                <a:solidFill>
                  <a:srgbClr val="CC0066"/>
                </a:solidFill>
              </a:rPr>
              <a:t> Action                       talks about future action</a:t>
            </a:r>
          </a:p>
          <a:p>
            <a:r>
              <a:rPr lang="en-US" altLang="en-US">
                <a:solidFill>
                  <a:srgbClr val="CC0066"/>
                </a:solidFill>
              </a:rPr>
              <a:t> Politeness                ends the letter politely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3735071B-4A9D-4C6C-A7C1-EF879245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1.Format of a complaint letter </a:t>
            </a:r>
          </a:p>
        </p:txBody>
      </p:sp>
      <p:pic>
        <p:nvPicPr>
          <p:cNvPr id="21514" name="Picture 10">
            <a:extLst>
              <a:ext uri="{FF2B5EF4-FFF2-40B4-BE49-F238E27FC236}">
                <a16:creationId xmlns:a16="http://schemas.microsoft.com/office/drawing/2014/main" id="{1C64DB6E-DBE9-43DC-B8FB-1AEA90E0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6810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3E5596A-AFB1-4D6E-8F40-2281AC40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6810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FACAF8A1-7FCD-441D-BDC5-1F4400C8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6810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851DE422-D8E8-4B8A-B09F-F1A64543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6810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1D725FD1-B4DD-4442-B810-11353D069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6810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5DBF8709-90E2-47BE-819D-96A922DD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1" name="Picture 17" descr="sachvo">
            <a:extLst>
              <a:ext uri="{FF2B5EF4-FFF2-40B4-BE49-F238E27FC236}">
                <a16:creationId xmlns:a16="http://schemas.microsoft.com/office/drawing/2014/main" id="{170DA943-9B0C-4AF8-8A3F-295BFB4077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12192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hong_canh27">
            <a:extLst>
              <a:ext uri="{FF2B5EF4-FFF2-40B4-BE49-F238E27FC236}">
                <a16:creationId xmlns:a16="http://schemas.microsoft.com/office/drawing/2014/main" id="{25D23ACE-F2C1-4EA2-9C1C-83D819A0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3192" r="2922" b="4256"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10B08605-62B3-4C75-813E-D1A7B4E5D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320040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C0066"/>
                </a:solidFill>
              </a:rPr>
              <a:t>These days, many people begin to catch fish in the lake behind your house . What make you worried most is they use electricity to catch fish . A lot of small fish died</a:t>
            </a:r>
            <a:r>
              <a:rPr lang="en-US" altLang="en-US">
                <a:solidFill>
                  <a:srgbClr val="CC0066"/>
                </a:solidFill>
              </a:rPr>
              <a:t> …………….</a:t>
            </a:r>
          </a:p>
        </p:txBody>
      </p:sp>
      <p:pic>
        <p:nvPicPr>
          <p:cNvPr id="2054" name="Picture 6" descr="POINSET2">
            <a:extLst>
              <a:ext uri="{FF2B5EF4-FFF2-40B4-BE49-F238E27FC236}">
                <a16:creationId xmlns:a16="http://schemas.microsoft.com/office/drawing/2014/main" id="{DE8629E7-16DA-4194-B838-E40FC429F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OINSET2">
            <a:extLst>
              <a:ext uri="{FF2B5EF4-FFF2-40B4-BE49-F238E27FC236}">
                <a16:creationId xmlns:a16="http://schemas.microsoft.com/office/drawing/2014/main" id="{D77FD44A-AAE7-4534-8191-42EC06A7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OINSET2">
            <a:extLst>
              <a:ext uri="{FF2B5EF4-FFF2-40B4-BE49-F238E27FC236}">
                <a16:creationId xmlns:a16="http://schemas.microsoft.com/office/drawing/2014/main" id="{46D0AD33-98A9-4938-88EA-96E32AD5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700" y="575310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90121ca13">
            <a:extLst>
              <a:ext uri="{FF2B5EF4-FFF2-40B4-BE49-F238E27FC236}">
                <a16:creationId xmlns:a16="http://schemas.microsoft.com/office/drawing/2014/main" id="{38C15A21-6395-4777-8C24-AD29A1B1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8975"/>
            <a:ext cx="3352800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4">
            <a:extLst>
              <a:ext uri="{FF2B5EF4-FFF2-40B4-BE49-F238E27FC236}">
                <a16:creationId xmlns:a16="http://schemas.microsoft.com/office/drawing/2014/main" id="{000D3DBA-6C44-4068-8920-DAF8B4E09E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206"/>
            <a:chExt cx="5958" cy="4622"/>
          </a:xfrm>
        </p:grpSpPr>
        <p:grpSp>
          <p:nvGrpSpPr>
            <p:cNvPr id="3077" name="Group 5">
              <a:extLst>
                <a:ext uri="{FF2B5EF4-FFF2-40B4-BE49-F238E27FC236}">
                  <a16:creationId xmlns:a16="http://schemas.microsoft.com/office/drawing/2014/main" id="{58D1193D-C648-4062-BF35-DCE4FAF28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3078" name="Group 6">
                <a:extLst>
                  <a:ext uri="{FF2B5EF4-FFF2-40B4-BE49-F238E27FC236}">
                    <a16:creationId xmlns:a16="http://schemas.microsoft.com/office/drawing/2014/main" id="{2371580E-45D6-477C-ACA4-1274D413C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3079" name="Picture 7" descr="n3">
                  <a:extLst>
                    <a:ext uri="{FF2B5EF4-FFF2-40B4-BE49-F238E27FC236}">
                      <a16:creationId xmlns:a16="http://schemas.microsoft.com/office/drawing/2014/main" id="{CEB5ED9F-9F20-4804-BD28-7B2F6AED5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80" name="Picture 8" descr="n3">
                  <a:extLst>
                    <a:ext uri="{FF2B5EF4-FFF2-40B4-BE49-F238E27FC236}">
                      <a16:creationId xmlns:a16="http://schemas.microsoft.com/office/drawing/2014/main" id="{5D2644A6-58CA-4F77-B52A-800CECC6C6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081" name="Picture 9" descr="n3">
                <a:extLst>
                  <a:ext uri="{FF2B5EF4-FFF2-40B4-BE49-F238E27FC236}">
                    <a16:creationId xmlns:a16="http://schemas.microsoft.com/office/drawing/2014/main" id="{A2963BFB-71D6-4669-BEDC-3B874AD60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2" name="Picture 10" descr="n3">
                <a:extLst>
                  <a:ext uri="{FF2B5EF4-FFF2-40B4-BE49-F238E27FC236}">
                    <a16:creationId xmlns:a16="http://schemas.microsoft.com/office/drawing/2014/main" id="{B012341E-6975-4949-8C91-07384C4CC3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83" name="Group 11">
              <a:extLst>
                <a:ext uri="{FF2B5EF4-FFF2-40B4-BE49-F238E27FC236}">
                  <a16:creationId xmlns:a16="http://schemas.microsoft.com/office/drawing/2014/main" id="{DFAF84EE-11FE-475F-9561-7643DAF69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3084" name="Group 12">
                <a:extLst>
                  <a:ext uri="{FF2B5EF4-FFF2-40B4-BE49-F238E27FC236}">
                    <a16:creationId xmlns:a16="http://schemas.microsoft.com/office/drawing/2014/main" id="{BDBA7351-BFA5-41A1-A2F3-B29DEAED1D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3085" name="Picture 13" descr="n3">
                  <a:extLst>
                    <a:ext uri="{FF2B5EF4-FFF2-40B4-BE49-F238E27FC236}">
                      <a16:creationId xmlns:a16="http://schemas.microsoft.com/office/drawing/2014/main" id="{A61ACC3B-B65F-4AB3-9E13-DD771883D5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86" name="Picture 14" descr="n3">
                  <a:extLst>
                    <a:ext uri="{FF2B5EF4-FFF2-40B4-BE49-F238E27FC236}">
                      <a16:creationId xmlns:a16="http://schemas.microsoft.com/office/drawing/2014/main" id="{203CD0C0-DCC0-4844-BD8E-A7203D5EE9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087" name="Picture 15" descr="n3">
                <a:extLst>
                  <a:ext uri="{FF2B5EF4-FFF2-40B4-BE49-F238E27FC236}">
                    <a16:creationId xmlns:a16="http://schemas.microsoft.com/office/drawing/2014/main" id="{86DBA4B3-B7B4-403C-95C1-5121826036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8" name="Picture 16" descr="n3">
                <a:extLst>
                  <a:ext uri="{FF2B5EF4-FFF2-40B4-BE49-F238E27FC236}">
                    <a16:creationId xmlns:a16="http://schemas.microsoft.com/office/drawing/2014/main" id="{FC415416-C420-4076-A0E2-8D584E576F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089" name="Picture 17" descr="hoa-no">
            <a:extLst>
              <a:ext uri="{FF2B5EF4-FFF2-40B4-BE49-F238E27FC236}">
                <a16:creationId xmlns:a16="http://schemas.microsoft.com/office/drawing/2014/main" id="{A5F2D673-3604-4B7A-B865-D4986D0415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oa-no">
            <a:extLst>
              <a:ext uri="{FF2B5EF4-FFF2-40B4-BE49-F238E27FC236}">
                <a16:creationId xmlns:a16="http://schemas.microsoft.com/office/drawing/2014/main" id="{57F13848-EF06-498A-B326-C5BDACA4A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816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oa-no">
            <a:extLst>
              <a:ext uri="{FF2B5EF4-FFF2-40B4-BE49-F238E27FC236}">
                <a16:creationId xmlns:a16="http://schemas.microsoft.com/office/drawing/2014/main" id="{BED8E5F0-49DF-44B0-8DF5-08E4BB14F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oa-no">
            <a:extLst>
              <a:ext uri="{FF2B5EF4-FFF2-40B4-BE49-F238E27FC236}">
                <a16:creationId xmlns:a16="http://schemas.microsoft.com/office/drawing/2014/main" id="{C8FCD267-3DE0-4475-BA55-97D3EA78F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Text Box 21">
            <a:extLst>
              <a:ext uri="{FF2B5EF4-FFF2-40B4-BE49-F238E27FC236}">
                <a16:creationId xmlns:a16="http://schemas.microsoft.com/office/drawing/2014/main" id="{123877D6-72C1-4E2D-A92C-91FABFC90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2. Vocabulary :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B324BD3F-AFDA-43F2-9998-347E99C8E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0"/>
            <a:ext cx="2209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frog</a:t>
            </a:r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0A36636B-E209-481A-980C-5610F8DA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7400"/>
            <a:ext cx="2209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Toad </a:t>
            </a:r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1DBC256A-1F70-4375-A096-A426C4A3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743200"/>
            <a:ext cx="2209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float </a:t>
            </a:r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id="{6DE26C9C-4604-4379-A572-071130AB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52800"/>
            <a:ext cx="4114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Electric shock waves  </a:t>
            </a: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id="{692C467E-2D5F-4189-AA29-966563203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38600"/>
            <a:ext cx="4114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authority  </a:t>
            </a:r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id="{36EB3BE9-8E52-4317-886D-5C7624A7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4114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prohibit  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id="{AE3571C4-D195-4137-B252-73BF1E20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0"/>
            <a:ext cx="4114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Fine (v) </a:t>
            </a:r>
          </a:p>
        </p:txBody>
      </p:sp>
      <p:pic>
        <p:nvPicPr>
          <p:cNvPr id="3101" name="Picture 29" descr="Màu xanh trong thiên nhiên">
            <a:hlinkClick r:id="rId4"/>
            <a:extLst>
              <a:ext uri="{FF2B5EF4-FFF2-40B4-BE49-F238E27FC236}">
                <a16:creationId xmlns:a16="http://schemas.microsoft.com/office/drawing/2014/main" id="{6CE58850-2894-4867-85B6-EF1352EA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5146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Chớ thấy con cóc… mà ghê !">
            <a:extLst>
              <a:ext uri="{FF2B5EF4-FFF2-40B4-BE49-F238E27FC236}">
                <a16:creationId xmlns:a16="http://schemas.microsoft.com/office/drawing/2014/main" id="{A10E7732-2434-4E7F-B650-D54B2C10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s15">
            <a:extLst>
              <a:ext uri="{FF2B5EF4-FFF2-40B4-BE49-F238E27FC236}">
                <a16:creationId xmlns:a16="http://schemas.microsoft.com/office/drawing/2014/main" id="{B654033B-C8AF-4676-8C73-BDDC7157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90121ca13">
            <a:extLst>
              <a:ext uri="{FF2B5EF4-FFF2-40B4-BE49-F238E27FC236}">
                <a16:creationId xmlns:a16="http://schemas.microsoft.com/office/drawing/2014/main" id="{CDC28744-00ED-4CF6-BDD6-84640CE6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505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7" name="Text Box 35">
            <a:extLst>
              <a:ext uri="{FF2B5EF4-FFF2-40B4-BE49-F238E27FC236}">
                <a16:creationId xmlns:a16="http://schemas.microsoft.com/office/drawing/2014/main" id="{B96F56D4-423E-43D0-A139-77CC0721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038600"/>
            <a:ext cx="3352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Nhµ chøc tr¸ch</a:t>
            </a:r>
          </a:p>
        </p:txBody>
      </p:sp>
      <p:sp>
        <p:nvSpPr>
          <p:cNvPr id="3110" name="Text Box 38">
            <a:extLst>
              <a:ext uri="{FF2B5EF4-FFF2-40B4-BE49-F238E27FC236}">
                <a16:creationId xmlns:a16="http://schemas.microsoft.com/office/drawing/2014/main" id="{92EBCEE4-79A1-4043-8C2D-89DBE3753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876800"/>
            <a:ext cx="27432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cÊm ®o¸n</a:t>
            </a:r>
          </a:p>
        </p:txBody>
      </p:sp>
      <p:sp>
        <p:nvSpPr>
          <p:cNvPr id="3111" name="Text Box 39">
            <a:extLst>
              <a:ext uri="{FF2B5EF4-FFF2-40B4-BE49-F238E27FC236}">
                <a16:creationId xmlns:a16="http://schemas.microsoft.com/office/drawing/2014/main" id="{71B4F132-053E-4C32-A860-7AC58EC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24384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TiÒn ph¹t</a:t>
            </a:r>
          </a:p>
        </p:txBody>
      </p:sp>
      <p:pic>
        <p:nvPicPr>
          <p:cNvPr id="3112" name="Picture 40" descr="sachvo">
            <a:extLst>
              <a:ext uri="{FF2B5EF4-FFF2-40B4-BE49-F238E27FC236}">
                <a16:creationId xmlns:a16="http://schemas.microsoft.com/office/drawing/2014/main" id="{1A7DDD86-BD6F-4BB6-B1F3-4D7A405A4A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12192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7" grpId="0" animBg="1"/>
      <p:bldP spid="3107" grpId="1" animBg="1"/>
      <p:bldP spid="3110" grpId="0" animBg="1"/>
      <p:bldP spid="3110" grpId="1" animBg="1"/>
      <p:bldP spid="3111" grpId="0" animBg="1"/>
      <p:bldP spid="31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4">
            <a:extLst>
              <a:ext uri="{FF2B5EF4-FFF2-40B4-BE49-F238E27FC236}">
                <a16:creationId xmlns:a16="http://schemas.microsoft.com/office/drawing/2014/main" id="{E104BDAB-D042-4B8D-BD94-2BFB7F26B5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206"/>
            <a:chExt cx="5958" cy="4622"/>
          </a:xfrm>
        </p:grpSpPr>
        <p:grpSp>
          <p:nvGrpSpPr>
            <p:cNvPr id="23557" name="Group 5">
              <a:extLst>
                <a:ext uri="{FF2B5EF4-FFF2-40B4-BE49-F238E27FC236}">
                  <a16:creationId xmlns:a16="http://schemas.microsoft.com/office/drawing/2014/main" id="{D7A0BBC1-6ACB-4900-977C-61625DB68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23558" name="Group 6">
                <a:extLst>
                  <a:ext uri="{FF2B5EF4-FFF2-40B4-BE49-F238E27FC236}">
                    <a16:creationId xmlns:a16="http://schemas.microsoft.com/office/drawing/2014/main" id="{A239E86F-DC8B-4847-A8F7-1864104C0D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23559" name="Picture 7" descr="n3">
                  <a:extLst>
                    <a:ext uri="{FF2B5EF4-FFF2-40B4-BE49-F238E27FC236}">
                      <a16:creationId xmlns:a16="http://schemas.microsoft.com/office/drawing/2014/main" id="{BC45889B-D716-441A-AEC9-06B41B827D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560" name="Picture 8" descr="n3">
                  <a:extLst>
                    <a:ext uri="{FF2B5EF4-FFF2-40B4-BE49-F238E27FC236}">
                      <a16:creationId xmlns:a16="http://schemas.microsoft.com/office/drawing/2014/main" id="{5C9896C8-A1BC-40BB-9347-25363F30EA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3561" name="Picture 9" descr="n3">
                <a:extLst>
                  <a:ext uri="{FF2B5EF4-FFF2-40B4-BE49-F238E27FC236}">
                    <a16:creationId xmlns:a16="http://schemas.microsoft.com/office/drawing/2014/main" id="{54F2C7F5-DA3D-40C1-B109-03C96BDF0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62" name="Picture 10" descr="n3">
                <a:extLst>
                  <a:ext uri="{FF2B5EF4-FFF2-40B4-BE49-F238E27FC236}">
                    <a16:creationId xmlns:a16="http://schemas.microsoft.com/office/drawing/2014/main" id="{5D1118E7-9B5C-4AE7-B8D4-2BC34FAA38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3563" name="Group 11">
              <a:extLst>
                <a:ext uri="{FF2B5EF4-FFF2-40B4-BE49-F238E27FC236}">
                  <a16:creationId xmlns:a16="http://schemas.microsoft.com/office/drawing/2014/main" id="{F44DF522-7CAF-4D3F-8DFF-84E4F57D6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23564" name="Group 12">
                <a:extLst>
                  <a:ext uri="{FF2B5EF4-FFF2-40B4-BE49-F238E27FC236}">
                    <a16:creationId xmlns:a16="http://schemas.microsoft.com/office/drawing/2014/main" id="{48DCEE18-F509-46B4-A4C9-EF0521225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23565" name="Picture 13" descr="n3">
                  <a:extLst>
                    <a:ext uri="{FF2B5EF4-FFF2-40B4-BE49-F238E27FC236}">
                      <a16:creationId xmlns:a16="http://schemas.microsoft.com/office/drawing/2014/main" id="{EE9F6C46-E20B-4355-B3E2-33D80AA26B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566" name="Picture 14" descr="n3">
                  <a:extLst>
                    <a:ext uri="{FF2B5EF4-FFF2-40B4-BE49-F238E27FC236}">
                      <a16:creationId xmlns:a16="http://schemas.microsoft.com/office/drawing/2014/main" id="{ADB36432-F035-492B-AC88-6AC9575E0E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3567" name="Picture 15" descr="n3">
                <a:extLst>
                  <a:ext uri="{FF2B5EF4-FFF2-40B4-BE49-F238E27FC236}">
                    <a16:creationId xmlns:a16="http://schemas.microsoft.com/office/drawing/2014/main" id="{C4602156-E772-4B60-A121-15A7536C2B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68" name="Picture 16" descr="n3">
                <a:extLst>
                  <a:ext uri="{FF2B5EF4-FFF2-40B4-BE49-F238E27FC236}">
                    <a16:creationId xmlns:a16="http://schemas.microsoft.com/office/drawing/2014/main" id="{4BBD2253-850A-4204-9967-747E8373F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3569" name="Picture 17" descr="hoa-no">
            <a:extLst>
              <a:ext uri="{FF2B5EF4-FFF2-40B4-BE49-F238E27FC236}">
                <a16:creationId xmlns:a16="http://schemas.microsoft.com/office/drawing/2014/main" id="{AB4B2ECE-DF67-4EBC-BE79-831FB741F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hoa-no">
            <a:extLst>
              <a:ext uri="{FF2B5EF4-FFF2-40B4-BE49-F238E27FC236}">
                <a16:creationId xmlns:a16="http://schemas.microsoft.com/office/drawing/2014/main" id="{A4A77EEB-3DD0-4BDE-ACAE-3F8D4DCF96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1" name="Picture 19" descr="hoa-no">
            <a:extLst>
              <a:ext uri="{FF2B5EF4-FFF2-40B4-BE49-F238E27FC236}">
                <a16:creationId xmlns:a16="http://schemas.microsoft.com/office/drawing/2014/main" id="{E40505AB-9747-41C8-A272-F9DA9355CE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 descr="hoa-no">
            <a:extLst>
              <a:ext uri="{FF2B5EF4-FFF2-40B4-BE49-F238E27FC236}">
                <a16:creationId xmlns:a16="http://schemas.microsoft.com/office/drawing/2014/main" id="{56D399F8-1D43-4B1F-8060-88003CF87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816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3" name="Picture 21" descr="hoa-no">
            <a:extLst>
              <a:ext uri="{FF2B5EF4-FFF2-40B4-BE49-F238E27FC236}">
                <a16:creationId xmlns:a16="http://schemas.microsoft.com/office/drawing/2014/main" id="{29937B37-AE8F-409D-B6A8-02BD7E1762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5" name="Text Box 23">
            <a:extLst>
              <a:ext uri="{FF2B5EF4-FFF2-40B4-BE49-F238E27FC236}">
                <a16:creationId xmlns:a16="http://schemas.microsoft.com/office/drawing/2014/main" id="{0220D94F-EDDD-4CA3-BED9-42E47C271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2209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Toad </a:t>
            </a:r>
          </a:p>
        </p:txBody>
      </p:sp>
      <p:sp>
        <p:nvSpPr>
          <p:cNvPr id="23576" name="Text Box 24">
            <a:extLst>
              <a:ext uri="{FF2B5EF4-FFF2-40B4-BE49-F238E27FC236}">
                <a16:creationId xmlns:a16="http://schemas.microsoft.com/office/drawing/2014/main" id="{CF976D3E-E4E8-4175-B735-132A6F42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2209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frog</a:t>
            </a:r>
          </a:p>
        </p:txBody>
      </p:sp>
      <p:sp>
        <p:nvSpPr>
          <p:cNvPr id="23577" name="Text Box 25">
            <a:extLst>
              <a:ext uri="{FF2B5EF4-FFF2-40B4-BE49-F238E27FC236}">
                <a16:creationId xmlns:a16="http://schemas.microsoft.com/office/drawing/2014/main" id="{A0FF1289-6884-4148-ABD9-0827F5493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2209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float </a:t>
            </a:r>
          </a:p>
        </p:txBody>
      </p:sp>
      <p:sp>
        <p:nvSpPr>
          <p:cNvPr id="23578" name="Text Box 26">
            <a:extLst>
              <a:ext uri="{FF2B5EF4-FFF2-40B4-BE49-F238E27FC236}">
                <a16:creationId xmlns:a16="http://schemas.microsoft.com/office/drawing/2014/main" id="{905BA208-ED28-425C-AA25-8386820F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2895600" cy="1311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Electric shock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waves  </a:t>
            </a:r>
          </a:p>
        </p:txBody>
      </p:sp>
      <p:sp>
        <p:nvSpPr>
          <p:cNvPr id="23579" name="Text Box 27">
            <a:extLst>
              <a:ext uri="{FF2B5EF4-FFF2-40B4-BE49-F238E27FC236}">
                <a16:creationId xmlns:a16="http://schemas.microsoft.com/office/drawing/2014/main" id="{0F3BE206-CDE0-4C5D-AA5B-02D0B4DC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0"/>
            <a:ext cx="2209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authority  </a:t>
            </a:r>
          </a:p>
        </p:txBody>
      </p:sp>
      <p:sp>
        <p:nvSpPr>
          <p:cNvPr id="23580" name="Text Box 28">
            <a:extLst>
              <a:ext uri="{FF2B5EF4-FFF2-40B4-BE49-F238E27FC236}">
                <a16:creationId xmlns:a16="http://schemas.microsoft.com/office/drawing/2014/main" id="{9076A91E-5322-4B28-ABDD-B1CB51B2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22860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prohibit  </a:t>
            </a:r>
          </a:p>
        </p:txBody>
      </p:sp>
      <p:sp>
        <p:nvSpPr>
          <p:cNvPr id="23581" name="Text Box 29">
            <a:extLst>
              <a:ext uri="{FF2B5EF4-FFF2-40B4-BE49-F238E27FC236}">
                <a16:creationId xmlns:a16="http://schemas.microsoft.com/office/drawing/2014/main" id="{60D37A76-77CF-49A3-8305-848CBE587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2209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Fine (v) </a:t>
            </a:r>
          </a:p>
        </p:txBody>
      </p:sp>
      <p:sp>
        <p:nvSpPr>
          <p:cNvPr id="23582" name="Text Box 30">
            <a:extLst>
              <a:ext uri="{FF2B5EF4-FFF2-40B4-BE49-F238E27FC236}">
                <a16:creationId xmlns:a16="http://schemas.microsoft.com/office/drawing/2014/main" id="{2F061CB3-1630-401D-B708-1373703F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334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Check voc. : Matching</a:t>
            </a:r>
          </a:p>
        </p:txBody>
      </p:sp>
      <p:pic>
        <p:nvPicPr>
          <p:cNvPr id="23583" name="Picture 31" descr="Màu xanh trong thiên nhiên">
            <a:hlinkClick r:id="rId4"/>
            <a:extLst>
              <a:ext uri="{FF2B5EF4-FFF2-40B4-BE49-F238E27FC236}">
                <a16:creationId xmlns:a16="http://schemas.microsoft.com/office/drawing/2014/main" id="{4CA4FFCD-3283-4B3D-AB46-B094E44D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9138"/>
            <a:ext cx="2209800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4" name="Picture 32" descr="Chớ thấy con cóc… mà ghê !">
            <a:extLst>
              <a:ext uri="{FF2B5EF4-FFF2-40B4-BE49-F238E27FC236}">
                <a16:creationId xmlns:a16="http://schemas.microsoft.com/office/drawing/2014/main" id="{51F22FA3-7C4F-455A-B0AF-ED1B3D14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1981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5" name="Picture 33" descr="s15">
            <a:extLst>
              <a:ext uri="{FF2B5EF4-FFF2-40B4-BE49-F238E27FC236}">
                <a16:creationId xmlns:a16="http://schemas.microsoft.com/office/drawing/2014/main" id="{75649683-2E2B-4FAF-97C4-37205858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7716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6" name="Picture 34" descr="90121ca13">
            <a:extLst>
              <a:ext uri="{FF2B5EF4-FFF2-40B4-BE49-F238E27FC236}">
                <a16:creationId xmlns:a16="http://schemas.microsoft.com/office/drawing/2014/main" id="{780A838F-C901-42E9-B362-FC0885A0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1981200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7" name="Text Box 35">
            <a:extLst>
              <a:ext uri="{FF2B5EF4-FFF2-40B4-BE49-F238E27FC236}">
                <a16:creationId xmlns:a16="http://schemas.microsoft.com/office/drawing/2014/main" id="{3B940BD9-722D-41A0-8392-7AE93076A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648200"/>
            <a:ext cx="26670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Nhµ chøc tr¸ch</a:t>
            </a:r>
          </a:p>
        </p:txBody>
      </p:sp>
      <p:sp>
        <p:nvSpPr>
          <p:cNvPr id="23588" name="Text Box 36">
            <a:extLst>
              <a:ext uri="{FF2B5EF4-FFF2-40B4-BE49-F238E27FC236}">
                <a16:creationId xmlns:a16="http://schemas.microsoft.com/office/drawing/2014/main" id="{E448A95B-0B8B-474C-87A7-24A4077D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257800"/>
            <a:ext cx="19812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cÊm ®o¸n</a:t>
            </a:r>
          </a:p>
        </p:txBody>
      </p:sp>
      <p:sp>
        <p:nvSpPr>
          <p:cNvPr id="23589" name="Text Box 37">
            <a:extLst>
              <a:ext uri="{FF2B5EF4-FFF2-40B4-BE49-F238E27FC236}">
                <a16:creationId xmlns:a16="http://schemas.microsoft.com/office/drawing/2014/main" id="{C70C4B2B-00CA-4EBC-9E30-46B0625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867400"/>
            <a:ext cx="19050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TiÒn ph¹t</a:t>
            </a:r>
          </a:p>
        </p:txBody>
      </p:sp>
      <p:sp>
        <p:nvSpPr>
          <p:cNvPr id="23590" name="Line 38">
            <a:extLst>
              <a:ext uri="{FF2B5EF4-FFF2-40B4-BE49-F238E27FC236}">
                <a16:creationId xmlns:a16="http://schemas.microsoft.com/office/drawing/2014/main" id="{7761E68A-0384-408E-84D1-30D00CD6C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752600"/>
            <a:ext cx="3886200" cy="2133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3591" name="Line 39">
            <a:extLst>
              <a:ext uri="{FF2B5EF4-FFF2-40B4-BE49-F238E27FC236}">
                <a16:creationId xmlns:a16="http://schemas.microsoft.com/office/drawing/2014/main" id="{73FFA7D4-3A8E-4BF5-9DCA-CFA5F7678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362200"/>
            <a:ext cx="1600200" cy="3810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3592" name="Line 40">
            <a:extLst>
              <a:ext uri="{FF2B5EF4-FFF2-40B4-BE49-F238E27FC236}">
                <a16:creationId xmlns:a16="http://schemas.microsoft.com/office/drawing/2014/main" id="{DA1E0FBB-B89F-40E8-94E5-6A78504D3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0040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3593" name="Line 41">
            <a:extLst>
              <a:ext uri="{FF2B5EF4-FFF2-40B4-BE49-F238E27FC236}">
                <a16:creationId xmlns:a16="http://schemas.microsoft.com/office/drawing/2014/main" id="{0F77157F-66D4-4AF2-9CEB-C9B694CCE9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286000"/>
            <a:ext cx="4191000" cy="2133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3594" name="Line 42">
            <a:extLst>
              <a:ext uri="{FF2B5EF4-FFF2-40B4-BE49-F238E27FC236}">
                <a16:creationId xmlns:a16="http://schemas.microsoft.com/office/drawing/2014/main" id="{260400A8-4F4D-4E5C-B35C-3B0874A99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953000"/>
            <a:ext cx="914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3595" name="Line 43">
            <a:extLst>
              <a:ext uri="{FF2B5EF4-FFF2-40B4-BE49-F238E27FC236}">
                <a16:creationId xmlns:a16="http://schemas.microsoft.com/office/drawing/2014/main" id="{D6876EF4-C93C-4EED-9FB3-477290EAB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905000"/>
            <a:ext cx="1219200" cy="3657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3596" name="Line 44">
            <a:extLst>
              <a:ext uri="{FF2B5EF4-FFF2-40B4-BE49-F238E27FC236}">
                <a16:creationId xmlns:a16="http://schemas.microsoft.com/office/drawing/2014/main" id="{09C26EC8-877D-491A-A324-8934E30FC8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5562600"/>
            <a:ext cx="137160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>
            <a:extLst>
              <a:ext uri="{FF2B5EF4-FFF2-40B4-BE49-F238E27FC236}">
                <a16:creationId xmlns:a16="http://schemas.microsoft.com/office/drawing/2014/main" id="{0A1869B8-00C9-4B1B-8F30-DBAC7DEAA4D9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304800" y="152400"/>
            <a:ext cx="779463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D4A6B6E4-9970-4436-9964-11BD1FDB8460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304800" y="5410200"/>
            <a:ext cx="779463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7629B921-710D-4FEA-84E7-56E38B1AEC0F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8364538" y="0"/>
            <a:ext cx="779462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id="{86050575-5559-4F66-B844-7E9D6A00788F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7848600" y="5562600"/>
            <a:ext cx="779463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grpSp>
        <p:nvGrpSpPr>
          <p:cNvPr id="29704" name="Group 8">
            <a:extLst>
              <a:ext uri="{FF2B5EF4-FFF2-40B4-BE49-F238E27FC236}">
                <a16:creationId xmlns:a16="http://schemas.microsoft.com/office/drawing/2014/main" id="{D47C4CC0-5E8A-4A6C-8959-A77F9B607A58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066800"/>
            <a:ext cx="8877300" cy="5981700"/>
            <a:chOff x="43" y="431"/>
            <a:chExt cx="5592" cy="3768"/>
          </a:xfrm>
        </p:grpSpPr>
        <p:sp>
          <p:nvSpPr>
            <p:cNvPr id="29705" name="Line 9">
              <a:extLst>
                <a:ext uri="{FF2B5EF4-FFF2-40B4-BE49-F238E27FC236}">
                  <a16:creationId xmlns:a16="http://schemas.microsoft.com/office/drawing/2014/main" id="{B1E99610-1AA2-4079-B592-127FC17ED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6" y="490"/>
              <a:ext cx="206" cy="3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06" name="Freeform 10">
              <a:extLst>
                <a:ext uri="{FF2B5EF4-FFF2-40B4-BE49-F238E27FC236}">
                  <a16:creationId xmlns:a16="http://schemas.microsoft.com/office/drawing/2014/main" id="{328DE785-2863-4A7F-BDEB-3F09B5C7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521"/>
              <a:ext cx="202" cy="17"/>
            </a:xfrm>
            <a:custGeom>
              <a:avLst/>
              <a:gdLst>
                <a:gd name="T0" fmla="*/ 0 w 202"/>
                <a:gd name="T1" fmla="*/ 0 h 17"/>
                <a:gd name="T2" fmla="*/ 8 w 202"/>
                <a:gd name="T3" fmla="*/ 3 h 17"/>
                <a:gd name="T4" fmla="*/ 34 w 202"/>
                <a:gd name="T5" fmla="*/ 7 h 17"/>
                <a:gd name="T6" fmla="*/ 64 w 202"/>
                <a:gd name="T7" fmla="*/ 7 h 17"/>
                <a:gd name="T8" fmla="*/ 103 w 202"/>
                <a:gd name="T9" fmla="*/ 10 h 17"/>
                <a:gd name="T10" fmla="*/ 137 w 202"/>
                <a:gd name="T11" fmla="*/ 14 h 17"/>
                <a:gd name="T12" fmla="*/ 172 w 202"/>
                <a:gd name="T13" fmla="*/ 17 h 17"/>
                <a:gd name="T14" fmla="*/ 193 w 202"/>
                <a:gd name="T15" fmla="*/ 17 h 17"/>
                <a:gd name="T16" fmla="*/ 202 w 20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7">
                  <a:moveTo>
                    <a:pt x="0" y="0"/>
                  </a:moveTo>
                  <a:lnTo>
                    <a:pt x="8" y="3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0"/>
                  </a:lnTo>
                  <a:lnTo>
                    <a:pt x="137" y="14"/>
                  </a:lnTo>
                  <a:lnTo>
                    <a:pt x="172" y="17"/>
                  </a:lnTo>
                  <a:lnTo>
                    <a:pt x="193" y="17"/>
                  </a:lnTo>
                  <a:lnTo>
                    <a:pt x="202" y="17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07" name="Freeform 11">
              <a:extLst>
                <a:ext uri="{FF2B5EF4-FFF2-40B4-BE49-F238E27FC236}">
                  <a16:creationId xmlns:a16="http://schemas.microsoft.com/office/drawing/2014/main" id="{3501E18B-1BB5-44EA-B86D-898BAE5BB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455"/>
              <a:ext cx="150" cy="21"/>
            </a:xfrm>
            <a:custGeom>
              <a:avLst/>
              <a:gdLst>
                <a:gd name="T0" fmla="*/ 0 w 150"/>
                <a:gd name="T1" fmla="*/ 0 h 21"/>
                <a:gd name="T2" fmla="*/ 8 w 150"/>
                <a:gd name="T3" fmla="*/ 4 h 21"/>
                <a:gd name="T4" fmla="*/ 30 w 150"/>
                <a:gd name="T5" fmla="*/ 7 h 21"/>
                <a:gd name="T6" fmla="*/ 81 w 150"/>
                <a:gd name="T7" fmla="*/ 14 h 21"/>
                <a:gd name="T8" fmla="*/ 129 w 150"/>
                <a:gd name="T9" fmla="*/ 21 h 21"/>
                <a:gd name="T10" fmla="*/ 146 w 150"/>
                <a:gd name="T11" fmla="*/ 21 h 21"/>
                <a:gd name="T12" fmla="*/ 150 w 15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1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4"/>
                  </a:lnTo>
                  <a:lnTo>
                    <a:pt x="129" y="21"/>
                  </a:lnTo>
                  <a:lnTo>
                    <a:pt x="146" y="21"/>
                  </a:lnTo>
                  <a:lnTo>
                    <a:pt x="150" y="21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08" name="Line 12">
              <a:extLst>
                <a:ext uri="{FF2B5EF4-FFF2-40B4-BE49-F238E27FC236}">
                  <a16:creationId xmlns:a16="http://schemas.microsoft.com/office/drawing/2014/main" id="{9EFB2EFF-15F9-4325-8167-9450A44EC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3" y="441"/>
              <a:ext cx="112" cy="69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09" name="Freeform 13">
              <a:extLst>
                <a:ext uri="{FF2B5EF4-FFF2-40B4-BE49-F238E27FC236}">
                  <a16:creationId xmlns:a16="http://schemas.microsoft.com/office/drawing/2014/main" id="{B645AF34-94D8-4AEA-B075-C00F23E7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441"/>
              <a:ext cx="524" cy="163"/>
            </a:xfrm>
            <a:custGeom>
              <a:avLst/>
              <a:gdLst>
                <a:gd name="T0" fmla="*/ 0 w 524"/>
                <a:gd name="T1" fmla="*/ 0 h 163"/>
                <a:gd name="T2" fmla="*/ 9 w 524"/>
                <a:gd name="T3" fmla="*/ 4 h 163"/>
                <a:gd name="T4" fmla="*/ 26 w 524"/>
                <a:gd name="T5" fmla="*/ 11 h 163"/>
                <a:gd name="T6" fmla="*/ 52 w 524"/>
                <a:gd name="T7" fmla="*/ 18 h 163"/>
                <a:gd name="T8" fmla="*/ 86 w 524"/>
                <a:gd name="T9" fmla="*/ 28 h 163"/>
                <a:gd name="T10" fmla="*/ 125 w 524"/>
                <a:gd name="T11" fmla="*/ 42 h 163"/>
                <a:gd name="T12" fmla="*/ 168 w 524"/>
                <a:gd name="T13" fmla="*/ 56 h 163"/>
                <a:gd name="T14" fmla="*/ 267 w 524"/>
                <a:gd name="T15" fmla="*/ 83 h 163"/>
                <a:gd name="T16" fmla="*/ 361 w 524"/>
                <a:gd name="T17" fmla="*/ 114 h 163"/>
                <a:gd name="T18" fmla="*/ 404 w 524"/>
                <a:gd name="T19" fmla="*/ 128 h 163"/>
                <a:gd name="T20" fmla="*/ 443 w 524"/>
                <a:gd name="T21" fmla="*/ 138 h 163"/>
                <a:gd name="T22" fmla="*/ 477 w 524"/>
                <a:gd name="T23" fmla="*/ 149 h 163"/>
                <a:gd name="T24" fmla="*/ 503 w 524"/>
                <a:gd name="T25" fmla="*/ 156 h 163"/>
                <a:gd name="T26" fmla="*/ 520 w 524"/>
                <a:gd name="T27" fmla="*/ 163 h 163"/>
                <a:gd name="T28" fmla="*/ 524 w 524"/>
                <a:gd name="T2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163">
                  <a:moveTo>
                    <a:pt x="0" y="0"/>
                  </a:moveTo>
                  <a:lnTo>
                    <a:pt x="9" y="4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8"/>
                  </a:lnTo>
                  <a:lnTo>
                    <a:pt x="125" y="42"/>
                  </a:lnTo>
                  <a:lnTo>
                    <a:pt x="168" y="56"/>
                  </a:lnTo>
                  <a:lnTo>
                    <a:pt x="267" y="83"/>
                  </a:lnTo>
                  <a:lnTo>
                    <a:pt x="361" y="114"/>
                  </a:lnTo>
                  <a:lnTo>
                    <a:pt x="404" y="128"/>
                  </a:lnTo>
                  <a:lnTo>
                    <a:pt x="443" y="138"/>
                  </a:lnTo>
                  <a:lnTo>
                    <a:pt x="477" y="149"/>
                  </a:lnTo>
                  <a:lnTo>
                    <a:pt x="503" y="156"/>
                  </a:lnTo>
                  <a:lnTo>
                    <a:pt x="520" y="163"/>
                  </a:lnTo>
                  <a:lnTo>
                    <a:pt x="524" y="163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0" name="Freeform 14">
              <a:extLst>
                <a:ext uri="{FF2B5EF4-FFF2-40B4-BE49-F238E27FC236}">
                  <a16:creationId xmlns:a16="http://schemas.microsoft.com/office/drawing/2014/main" id="{2339955F-B6E2-4BF4-8BEA-97CC630E5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431"/>
              <a:ext cx="26" cy="21"/>
            </a:xfrm>
            <a:custGeom>
              <a:avLst/>
              <a:gdLst>
                <a:gd name="T0" fmla="*/ 17 w 26"/>
                <a:gd name="T1" fmla="*/ 21 h 21"/>
                <a:gd name="T2" fmla="*/ 4 w 26"/>
                <a:gd name="T3" fmla="*/ 21 h 21"/>
                <a:gd name="T4" fmla="*/ 0 w 26"/>
                <a:gd name="T5" fmla="*/ 17 h 21"/>
                <a:gd name="T6" fmla="*/ 0 w 26"/>
                <a:gd name="T7" fmla="*/ 7 h 21"/>
                <a:gd name="T8" fmla="*/ 9 w 26"/>
                <a:gd name="T9" fmla="*/ 3 h 21"/>
                <a:gd name="T10" fmla="*/ 22 w 26"/>
                <a:gd name="T11" fmla="*/ 0 h 21"/>
                <a:gd name="T12" fmla="*/ 26 w 26"/>
                <a:gd name="T13" fmla="*/ 7 h 21"/>
                <a:gd name="T14" fmla="*/ 26 w 26"/>
                <a:gd name="T15" fmla="*/ 17 h 21"/>
                <a:gd name="T16" fmla="*/ 17 w 2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">
                  <a:moveTo>
                    <a:pt x="17" y="21"/>
                  </a:moveTo>
                  <a:lnTo>
                    <a:pt x="4" y="21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3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7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1" name="Freeform 15">
              <a:extLst>
                <a:ext uri="{FF2B5EF4-FFF2-40B4-BE49-F238E27FC236}">
                  <a16:creationId xmlns:a16="http://schemas.microsoft.com/office/drawing/2014/main" id="{8BE664B1-3CBD-4D77-AAA5-33260A3A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" y="431"/>
              <a:ext cx="25" cy="21"/>
            </a:xfrm>
            <a:custGeom>
              <a:avLst/>
              <a:gdLst>
                <a:gd name="T0" fmla="*/ 17 w 25"/>
                <a:gd name="T1" fmla="*/ 21 h 21"/>
                <a:gd name="T2" fmla="*/ 4 w 25"/>
                <a:gd name="T3" fmla="*/ 21 h 21"/>
                <a:gd name="T4" fmla="*/ 0 w 25"/>
                <a:gd name="T5" fmla="*/ 14 h 21"/>
                <a:gd name="T6" fmla="*/ 0 w 25"/>
                <a:gd name="T7" fmla="*/ 7 h 21"/>
                <a:gd name="T8" fmla="*/ 8 w 25"/>
                <a:gd name="T9" fmla="*/ 0 h 21"/>
                <a:gd name="T10" fmla="*/ 21 w 25"/>
                <a:gd name="T11" fmla="*/ 0 h 21"/>
                <a:gd name="T12" fmla="*/ 25 w 25"/>
                <a:gd name="T13" fmla="*/ 7 h 21"/>
                <a:gd name="T14" fmla="*/ 25 w 25"/>
                <a:gd name="T15" fmla="*/ 14 h 21"/>
                <a:gd name="T16" fmla="*/ 17 w 25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1">
                  <a:moveTo>
                    <a:pt x="17" y="21"/>
                  </a:moveTo>
                  <a:lnTo>
                    <a:pt x="4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2" name="Freeform 16">
              <a:extLst>
                <a:ext uri="{FF2B5EF4-FFF2-40B4-BE49-F238E27FC236}">
                  <a16:creationId xmlns:a16="http://schemas.microsoft.com/office/drawing/2014/main" id="{6886850A-8040-4D4C-A331-64A8B8A55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438"/>
              <a:ext cx="30" cy="21"/>
            </a:xfrm>
            <a:custGeom>
              <a:avLst/>
              <a:gdLst>
                <a:gd name="T0" fmla="*/ 17 w 30"/>
                <a:gd name="T1" fmla="*/ 21 h 21"/>
                <a:gd name="T2" fmla="*/ 9 w 30"/>
                <a:gd name="T3" fmla="*/ 21 h 21"/>
                <a:gd name="T4" fmla="*/ 0 w 30"/>
                <a:gd name="T5" fmla="*/ 14 h 21"/>
                <a:gd name="T6" fmla="*/ 4 w 30"/>
                <a:gd name="T7" fmla="*/ 7 h 21"/>
                <a:gd name="T8" fmla="*/ 13 w 30"/>
                <a:gd name="T9" fmla="*/ 0 h 21"/>
                <a:gd name="T10" fmla="*/ 26 w 30"/>
                <a:gd name="T11" fmla="*/ 0 h 21"/>
                <a:gd name="T12" fmla="*/ 30 w 30"/>
                <a:gd name="T13" fmla="*/ 7 h 21"/>
                <a:gd name="T14" fmla="*/ 30 w 30"/>
                <a:gd name="T15" fmla="*/ 14 h 21"/>
                <a:gd name="T16" fmla="*/ 17 w 30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17" y="21"/>
                  </a:moveTo>
                  <a:lnTo>
                    <a:pt x="9" y="21"/>
                  </a:lnTo>
                  <a:lnTo>
                    <a:pt x="0" y="14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4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3" name="Freeform 17">
              <a:extLst>
                <a:ext uri="{FF2B5EF4-FFF2-40B4-BE49-F238E27FC236}">
                  <a16:creationId xmlns:a16="http://schemas.microsoft.com/office/drawing/2014/main" id="{D029FFF4-42AE-48B6-97BE-A5CFB78FA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479"/>
              <a:ext cx="30" cy="21"/>
            </a:xfrm>
            <a:custGeom>
              <a:avLst/>
              <a:gdLst>
                <a:gd name="T0" fmla="*/ 17 w 30"/>
                <a:gd name="T1" fmla="*/ 21 h 21"/>
                <a:gd name="T2" fmla="*/ 8 w 30"/>
                <a:gd name="T3" fmla="*/ 21 h 21"/>
                <a:gd name="T4" fmla="*/ 0 w 30"/>
                <a:gd name="T5" fmla="*/ 18 h 21"/>
                <a:gd name="T6" fmla="*/ 4 w 30"/>
                <a:gd name="T7" fmla="*/ 7 h 21"/>
                <a:gd name="T8" fmla="*/ 13 w 30"/>
                <a:gd name="T9" fmla="*/ 0 h 21"/>
                <a:gd name="T10" fmla="*/ 21 w 30"/>
                <a:gd name="T11" fmla="*/ 0 h 21"/>
                <a:gd name="T12" fmla="*/ 30 w 30"/>
                <a:gd name="T13" fmla="*/ 7 h 21"/>
                <a:gd name="T14" fmla="*/ 25 w 30"/>
                <a:gd name="T15" fmla="*/ 14 h 21"/>
                <a:gd name="T16" fmla="*/ 17 w 30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17" y="21"/>
                  </a:moveTo>
                  <a:lnTo>
                    <a:pt x="8" y="21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4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4" name="Freeform 18">
              <a:extLst>
                <a:ext uri="{FF2B5EF4-FFF2-40B4-BE49-F238E27FC236}">
                  <a16:creationId xmlns:a16="http://schemas.microsoft.com/office/drawing/2014/main" id="{A0FAC64A-8137-4678-8635-9FDC3823E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510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8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5" name="Line 19">
              <a:extLst>
                <a:ext uri="{FF2B5EF4-FFF2-40B4-BE49-F238E27FC236}">
                  <a16:creationId xmlns:a16="http://schemas.microsoft.com/office/drawing/2014/main" id="{7525BFC0-996B-48C8-9DB2-FDBB24C41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7" y="4054"/>
              <a:ext cx="154" cy="10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6" name="Freeform 20">
              <a:extLst>
                <a:ext uri="{FF2B5EF4-FFF2-40B4-BE49-F238E27FC236}">
                  <a16:creationId xmlns:a16="http://schemas.microsoft.com/office/drawing/2014/main" id="{CDCE3C32-60FE-4D72-9B18-B7F71F0FA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4012"/>
              <a:ext cx="163" cy="93"/>
            </a:xfrm>
            <a:custGeom>
              <a:avLst/>
              <a:gdLst>
                <a:gd name="T0" fmla="*/ 0 w 163"/>
                <a:gd name="T1" fmla="*/ 93 h 93"/>
                <a:gd name="T2" fmla="*/ 8 w 163"/>
                <a:gd name="T3" fmla="*/ 90 h 93"/>
                <a:gd name="T4" fmla="*/ 25 w 163"/>
                <a:gd name="T5" fmla="*/ 80 h 93"/>
                <a:gd name="T6" fmla="*/ 85 w 163"/>
                <a:gd name="T7" fmla="*/ 49 h 93"/>
                <a:gd name="T8" fmla="*/ 137 w 163"/>
                <a:gd name="T9" fmla="*/ 14 h 93"/>
                <a:gd name="T10" fmla="*/ 158 w 163"/>
                <a:gd name="T11" fmla="*/ 4 h 93"/>
                <a:gd name="T12" fmla="*/ 163 w 16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93">
                  <a:moveTo>
                    <a:pt x="0" y="93"/>
                  </a:moveTo>
                  <a:lnTo>
                    <a:pt x="8" y="90"/>
                  </a:lnTo>
                  <a:lnTo>
                    <a:pt x="25" y="80"/>
                  </a:lnTo>
                  <a:lnTo>
                    <a:pt x="85" y="49"/>
                  </a:lnTo>
                  <a:lnTo>
                    <a:pt x="137" y="14"/>
                  </a:lnTo>
                  <a:lnTo>
                    <a:pt x="158" y="4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7" name="Freeform 21">
              <a:extLst>
                <a:ext uri="{FF2B5EF4-FFF2-40B4-BE49-F238E27FC236}">
                  <a16:creationId xmlns:a16="http://schemas.microsoft.com/office/drawing/2014/main" id="{E16D8DAD-000F-4260-B1B8-4910DB2F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4071"/>
              <a:ext cx="137" cy="62"/>
            </a:xfrm>
            <a:custGeom>
              <a:avLst/>
              <a:gdLst>
                <a:gd name="T0" fmla="*/ 0 w 137"/>
                <a:gd name="T1" fmla="*/ 62 h 62"/>
                <a:gd name="T2" fmla="*/ 9 w 137"/>
                <a:gd name="T3" fmla="*/ 59 h 62"/>
                <a:gd name="T4" fmla="*/ 26 w 137"/>
                <a:gd name="T5" fmla="*/ 48 h 62"/>
                <a:gd name="T6" fmla="*/ 73 w 137"/>
                <a:gd name="T7" fmla="*/ 28 h 62"/>
                <a:gd name="T8" fmla="*/ 116 w 137"/>
                <a:gd name="T9" fmla="*/ 7 h 62"/>
                <a:gd name="T10" fmla="*/ 129 w 137"/>
                <a:gd name="T11" fmla="*/ 0 h 62"/>
                <a:gd name="T12" fmla="*/ 137 w 1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2">
                  <a:moveTo>
                    <a:pt x="0" y="62"/>
                  </a:moveTo>
                  <a:lnTo>
                    <a:pt x="9" y="59"/>
                  </a:lnTo>
                  <a:lnTo>
                    <a:pt x="26" y="48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8" name="Line 22">
              <a:extLst>
                <a:ext uri="{FF2B5EF4-FFF2-40B4-BE49-F238E27FC236}">
                  <a16:creationId xmlns:a16="http://schemas.microsoft.com/office/drawing/2014/main" id="{8D7EB8DD-1410-4916-A883-464BD5D74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" y="4030"/>
              <a:ext cx="141" cy="6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9" name="Freeform 23">
              <a:extLst>
                <a:ext uri="{FF2B5EF4-FFF2-40B4-BE49-F238E27FC236}">
                  <a16:creationId xmlns:a16="http://schemas.microsoft.com/office/drawing/2014/main" id="{7F1F3064-A9B9-4908-AF55-F910EDE2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3912"/>
              <a:ext cx="1018" cy="183"/>
            </a:xfrm>
            <a:custGeom>
              <a:avLst/>
              <a:gdLst>
                <a:gd name="T0" fmla="*/ 0 w 1018"/>
                <a:gd name="T1" fmla="*/ 183 h 183"/>
                <a:gd name="T2" fmla="*/ 8 w 1018"/>
                <a:gd name="T3" fmla="*/ 180 h 183"/>
                <a:gd name="T4" fmla="*/ 30 w 1018"/>
                <a:gd name="T5" fmla="*/ 176 h 183"/>
                <a:gd name="T6" fmla="*/ 56 w 1018"/>
                <a:gd name="T7" fmla="*/ 169 h 183"/>
                <a:gd name="T8" fmla="*/ 90 w 1018"/>
                <a:gd name="T9" fmla="*/ 159 h 183"/>
                <a:gd name="T10" fmla="*/ 176 w 1018"/>
                <a:gd name="T11" fmla="*/ 135 h 183"/>
                <a:gd name="T12" fmla="*/ 270 w 1018"/>
                <a:gd name="T13" fmla="*/ 107 h 183"/>
                <a:gd name="T14" fmla="*/ 369 w 1018"/>
                <a:gd name="T15" fmla="*/ 80 h 183"/>
                <a:gd name="T16" fmla="*/ 412 w 1018"/>
                <a:gd name="T17" fmla="*/ 69 h 183"/>
                <a:gd name="T18" fmla="*/ 451 w 1018"/>
                <a:gd name="T19" fmla="*/ 59 h 183"/>
                <a:gd name="T20" fmla="*/ 485 w 1018"/>
                <a:gd name="T21" fmla="*/ 45 h 183"/>
                <a:gd name="T22" fmla="*/ 511 w 1018"/>
                <a:gd name="T23" fmla="*/ 38 h 183"/>
                <a:gd name="T24" fmla="*/ 524 w 1018"/>
                <a:gd name="T25" fmla="*/ 35 h 183"/>
                <a:gd name="T26" fmla="*/ 532 w 1018"/>
                <a:gd name="T27" fmla="*/ 31 h 183"/>
                <a:gd name="T28" fmla="*/ 601 w 1018"/>
                <a:gd name="T29" fmla="*/ 21 h 183"/>
                <a:gd name="T30" fmla="*/ 661 w 1018"/>
                <a:gd name="T31" fmla="*/ 14 h 183"/>
                <a:gd name="T32" fmla="*/ 717 w 1018"/>
                <a:gd name="T33" fmla="*/ 7 h 183"/>
                <a:gd name="T34" fmla="*/ 769 w 1018"/>
                <a:gd name="T35" fmla="*/ 4 h 183"/>
                <a:gd name="T36" fmla="*/ 812 w 1018"/>
                <a:gd name="T37" fmla="*/ 4 h 183"/>
                <a:gd name="T38" fmla="*/ 850 w 1018"/>
                <a:gd name="T39" fmla="*/ 0 h 183"/>
                <a:gd name="T40" fmla="*/ 885 w 1018"/>
                <a:gd name="T41" fmla="*/ 0 h 183"/>
                <a:gd name="T42" fmla="*/ 915 w 1018"/>
                <a:gd name="T43" fmla="*/ 4 h 183"/>
                <a:gd name="T44" fmla="*/ 962 w 1018"/>
                <a:gd name="T45" fmla="*/ 7 h 183"/>
                <a:gd name="T46" fmla="*/ 992 w 1018"/>
                <a:gd name="T47" fmla="*/ 14 h 183"/>
                <a:gd name="T48" fmla="*/ 1009 w 1018"/>
                <a:gd name="T49" fmla="*/ 21 h 183"/>
                <a:gd name="T50" fmla="*/ 1018 w 1018"/>
                <a:gd name="T51" fmla="*/ 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8" h="183">
                  <a:moveTo>
                    <a:pt x="0" y="183"/>
                  </a:moveTo>
                  <a:lnTo>
                    <a:pt x="8" y="180"/>
                  </a:lnTo>
                  <a:lnTo>
                    <a:pt x="30" y="176"/>
                  </a:lnTo>
                  <a:lnTo>
                    <a:pt x="56" y="169"/>
                  </a:lnTo>
                  <a:lnTo>
                    <a:pt x="90" y="159"/>
                  </a:lnTo>
                  <a:lnTo>
                    <a:pt x="176" y="135"/>
                  </a:lnTo>
                  <a:lnTo>
                    <a:pt x="270" y="107"/>
                  </a:lnTo>
                  <a:lnTo>
                    <a:pt x="369" y="80"/>
                  </a:lnTo>
                  <a:lnTo>
                    <a:pt x="412" y="69"/>
                  </a:lnTo>
                  <a:lnTo>
                    <a:pt x="451" y="59"/>
                  </a:lnTo>
                  <a:lnTo>
                    <a:pt x="485" y="45"/>
                  </a:lnTo>
                  <a:lnTo>
                    <a:pt x="511" y="38"/>
                  </a:lnTo>
                  <a:lnTo>
                    <a:pt x="524" y="35"/>
                  </a:lnTo>
                  <a:lnTo>
                    <a:pt x="532" y="31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4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0" name="Freeform 24">
              <a:extLst>
                <a:ext uri="{FF2B5EF4-FFF2-40B4-BE49-F238E27FC236}">
                  <a16:creationId xmlns:a16="http://schemas.microsoft.com/office/drawing/2014/main" id="{438B5B22-AFFE-46FA-8F35-1E37CCE75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4026"/>
              <a:ext cx="22" cy="24"/>
            </a:xfrm>
            <a:custGeom>
              <a:avLst/>
              <a:gdLst>
                <a:gd name="T0" fmla="*/ 22 w 22"/>
                <a:gd name="T1" fmla="*/ 17 h 24"/>
                <a:gd name="T2" fmla="*/ 13 w 22"/>
                <a:gd name="T3" fmla="*/ 24 h 24"/>
                <a:gd name="T4" fmla="*/ 4 w 22"/>
                <a:gd name="T5" fmla="*/ 24 h 24"/>
                <a:gd name="T6" fmla="*/ 0 w 22"/>
                <a:gd name="T7" fmla="*/ 14 h 24"/>
                <a:gd name="T8" fmla="*/ 0 w 22"/>
                <a:gd name="T9" fmla="*/ 7 h 24"/>
                <a:gd name="T10" fmla="*/ 9 w 22"/>
                <a:gd name="T11" fmla="*/ 0 h 24"/>
                <a:gd name="T12" fmla="*/ 17 w 22"/>
                <a:gd name="T13" fmla="*/ 0 h 24"/>
                <a:gd name="T14" fmla="*/ 22 w 22"/>
                <a:gd name="T15" fmla="*/ 7 h 24"/>
                <a:gd name="T16" fmla="*/ 22 w 22"/>
                <a:gd name="T1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lnTo>
                    <a:pt x="13" y="24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1" name="Freeform 25">
              <a:extLst>
                <a:ext uri="{FF2B5EF4-FFF2-40B4-BE49-F238E27FC236}">
                  <a16:creationId xmlns:a16="http://schemas.microsoft.com/office/drawing/2014/main" id="{05187BD4-33A8-464C-B921-42BF77BB0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4081"/>
              <a:ext cx="26" cy="24"/>
            </a:xfrm>
            <a:custGeom>
              <a:avLst/>
              <a:gdLst>
                <a:gd name="T0" fmla="*/ 22 w 26"/>
                <a:gd name="T1" fmla="*/ 18 h 24"/>
                <a:gd name="T2" fmla="*/ 13 w 26"/>
                <a:gd name="T3" fmla="*/ 24 h 24"/>
                <a:gd name="T4" fmla="*/ 4 w 26"/>
                <a:gd name="T5" fmla="*/ 24 h 24"/>
                <a:gd name="T6" fmla="*/ 0 w 26"/>
                <a:gd name="T7" fmla="*/ 18 h 24"/>
                <a:gd name="T8" fmla="*/ 0 w 26"/>
                <a:gd name="T9" fmla="*/ 7 h 24"/>
                <a:gd name="T10" fmla="*/ 9 w 26"/>
                <a:gd name="T11" fmla="*/ 0 h 24"/>
                <a:gd name="T12" fmla="*/ 17 w 26"/>
                <a:gd name="T13" fmla="*/ 4 h 24"/>
                <a:gd name="T14" fmla="*/ 26 w 26"/>
                <a:gd name="T15" fmla="*/ 11 h 24"/>
                <a:gd name="T16" fmla="*/ 22 w 26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2" y="18"/>
                  </a:moveTo>
                  <a:lnTo>
                    <a:pt x="13" y="24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2" name="Freeform 26">
              <a:extLst>
                <a:ext uri="{FF2B5EF4-FFF2-40B4-BE49-F238E27FC236}">
                  <a16:creationId xmlns:a16="http://schemas.microsoft.com/office/drawing/2014/main" id="{44FFC175-F7FC-4B0B-968F-222F3F73E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4112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8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3" name="Freeform 27">
              <a:extLst>
                <a:ext uri="{FF2B5EF4-FFF2-40B4-BE49-F238E27FC236}">
                  <a16:creationId xmlns:a16="http://schemas.microsoft.com/office/drawing/2014/main" id="{16810AFF-C487-4093-BBFB-BA30E83E0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4147"/>
              <a:ext cx="26" cy="24"/>
            </a:xfrm>
            <a:custGeom>
              <a:avLst/>
              <a:gdLst>
                <a:gd name="T0" fmla="*/ 26 w 26"/>
                <a:gd name="T1" fmla="*/ 17 h 24"/>
                <a:gd name="T2" fmla="*/ 17 w 26"/>
                <a:gd name="T3" fmla="*/ 24 h 24"/>
                <a:gd name="T4" fmla="*/ 4 w 26"/>
                <a:gd name="T5" fmla="*/ 24 h 24"/>
                <a:gd name="T6" fmla="*/ 0 w 26"/>
                <a:gd name="T7" fmla="*/ 17 h 24"/>
                <a:gd name="T8" fmla="*/ 4 w 26"/>
                <a:gd name="T9" fmla="*/ 7 h 24"/>
                <a:gd name="T10" fmla="*/ 13 w 26"/>
                <a:gd name="T11" fmla="*/ 0 h 24"/>
                <a:gd name="T12" fmla="*/ 21 w 26"/>
                <a:gd name="T13" fmla="*/ 3 h 24"/>
                <a:gd name="T14" fmla="*/ 26 w 26"/>
                <a:gd name="T15" fmla="*/ 10 h 24"/>
                <a:gd name="T16" fmla="*/ 26 w 26"/>
                <a:gd name="T1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17"/>
                  </a:moveTo>
                  <a:lnTo>
                    <a:pt x="17" y="24"/>
                  </a:lnTo>
                  <a:lnTo>
                    <a:pt x="4" y="24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3"/>
                  </a:lnTo>
                  <a:lnTo>
                    <a:pt x="26" y="10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4" name="Freeform 28">
              <a:extLst>
                <a:ext uri="{FF2B5EF4-FFF2-40B4-BE49-F238E27FC236}">
                  <a16:creationId xmlns:a16="http://schemas.microsoft.com/office/drawing/2014/main" id="{93F2534B-0459-493B-B07A-1EFB0AC30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4099"/>
              <a:ext cx="26" cy="24"/>
            </a:xfrm>
            <a:custGeom>
              <a:avLst/>
              <a:gdLst>
                <a:gd name="T0" fmla="*/ 26 w 26"/>
                <a:gd name="T1" fmla="*/ 17 h 24"/>
                <a:gd name="T2" fmla="*/ 17 w 26"/>
                <a:gd name="T3" fmla="*/ 24 h 24"/>
                <a:gd name="T4" fmla="*/ 4 w 26"/>
                <a:gd name="T5" fmla="*/ 20 h 24"/>
                <a:gd name="T6" fmla="*/ 0 w 26"/>
                <a:gd name="T7" fmla="*/ 13 h 24"/>
                <a:gd name="T8" fmla="*/ 4 w 26"/>
                <a:gd name="T9" fmla="*/ 3 h 24"/>
                <a:gd name="T10" fmla="*/ 13 w 26"/>
                <a:gd name="T11" fmla="*/ 0 h 24"/>
                <a:gd name="T12" fmla="*/ 22 w 26"/>
                <a:gd name="T13" fmla="*/ 0 h 24"/>
                <a:gd name="T14" fmla="*/ 26 w 26"/>
                <a:gd name="T15" fmla="*/ 6 h 24"/>
                <a:gd name="T16" fmla="*/ 26 w 26"/>
                <a:gd name="T1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17"/>
                  </a:moveTo>
                  <a:lnTo>
                    <a:pt x="17" y="24"/>
                  </a:lnTo>
                  <a:lnTo>
                    <a:pt x="4" y="20"/>
                  </a:lnTo>
                  <a:lnTo>
                    <a:pt x="0" y="13"/>
                  </a:lnTo>
                  <a:lnTo>
                    <a:pt x="4" y="3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6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5" name="Freeform 29">
              <a:extLst>
                <a:ext uri="{FF2B5EF4-FFF2-40B4-BE49-F238E27FC236}">
                  <a16:creationId xmlns:a16="http://schemas.microsoft.com/office/drawing/2014/main" id="{E2078629-36D7-493B-9BCA-C0A6B3BD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67"/>
              <a:ext cx="726" cy="332"/>
            </a:xfrm>
            <a:custGeom>
              <a:avLst/>
              <a:gdLst>
                <a:gd name="T0" fmla="*/ 288 w 726"/>
                <a:gd name="T1" fmla="*/ 52 h 332"/>
                <a:gd name="T2" fmla="*/ 326 w 726"/>
                <a:gd name="T3" fmla="*/ 55 h 332"/>
                <a:gd name="T4" fmla="*/ 352 w 726"/>
                <a:gd name="T5" fmla="*/ 55 h 332"/>
                <a:gd name="T6" fmla="*/ 369 w 726"/>
                <a:gd name="T7" fmla="*/ 55 h 332"/>
                <a:gd name="T8" fmla="*/ 395 w 726"/>
                <a:gd name="T9" fmla="*/ 52 h 332"/>
                <a:gd name="T10" fmla="*/ 434 w 726"/>
                <a:gd name="T11" fmla="*/ 49 h 332"/>
                <a:gd name="T12" fmla="*/ 477 w 726"/>
                <a:gd name="T13" fmla="*/ 45 h 332"/>
                <a:gd name="T14" fmla="*/ 515 w 726"/>
                <a:gd name="T15" fmla="*/ 38 h 332"/>
                <a:gd name="T16" fmla="*/ 558 w 726"/>
                <a:gd name="T17" fmla="*/ 42 h 332"/>
                <a:gd name="T18" fmla="*/ 644 w 726"/>
                <a:gd name="T19" fmla="*/ 49 h 332"/>
                <a:gd name="T20" fmla="*/ 726 w 726"/>
                <a:gd name="T21" fmla="*/ 69 h 332"/>
                <a:gd name="T22" fmla="*/ 726 w 726"/>
                <a:gd name="T23" fmla="*/ 59 h 332"/>
                <a:gd name="T24" fmla="*/ 726 w 726"/>
                <a:gd name="T25" fmla="*/ 52 h 332"/>
                <a:gd name="T26" fmla="*/ 670 w 726"/>
                <a:gd name="T27" fmla="*/ 42 h 332"/>
                <a:gd name="T28" fmla="*/ 558 w 726"/>
                <a:gd name="T29" fmla="*/ 31 h 332"/>
                <a:gd name="T30" fmla="*/ 541 w 726"/>
                <a:gd name="T31" fmla="*/ 28 h 332"/>
                <a:gd name="T32" fmla="*/ 524 w 726"/>
                <a:gd name="T33" fmla="*/ 28 h 332"/>
                <a:gd name="T34" fmla="*/ 502 w 726"/>
                <a:gd name="T35" fmla="*/ 28 h 332"/>
                <a:gd name="T36" fmla="*/ 485 w 726"/>
                <a:gd name="T37" fmla="*/ 31 h 332"/>
                <a:gd name="T38" fmla="*/ 425 w 726"/>
                <a:gd name="T39" fmla="*/ 35 h 332"/>
                <a:gd name="T40" fmla="*/ 365 w 726"/>
                <a:gd name="T41" fmla="*/ 31 h 332"/>
                <a:gd name="T42" fmla="*/ 77 w 726"/>
                <a:gd name="T43" fmla="*/ 0 h 332"/>
                <a:gd name="T44" fmla="*/ 47 w 726"/>
                <a:gd name="T45" fmla="*/ 4 h 332"/>
                <a:gd name="T46" fmla="*/ 21 w 726"/>
                <a:gd name="T47" fmla="*/ 14 h 332"/>
                <a:gd name="T48" fmla="*/ 4 w 726"/>
                <a:gd name="T49" fmla="*/ 35 h 332"/>
                <a:gd name="T50" fmla="*/ 0 w 726"/>
                <a:gd name="T51" fmla="*/ 62 h 332"/>
                <a:gd name="T52" fmla="*/ 8 w 726"/>
                <a:gd name="T53" fmla="*/ 107 h 332"/>
                <a:gd name="T54" fmla="*/ 30 w 726"/>
                <a:gd name="T55" fmla="*/ 169 h 332"/>
                <a:gd name="T56" fmla="*/ 47 w 726"/>
                <a:gd name="T57" fmla="*/ 207 h 332"/>
                <a:gd name="T58" fmla="*/ 77 w 726"/>
                <a:gd name="T59" fmla="*/ 235 h 332"/>
                <a:gd name="T60" fmla="*/ 111 w 726"/>
                <a:gd name="T61" fmla="*/ 263 h 332"/>
                <a:gd name="T62" fmla="*/ 159 w 726"/>
                <a:gd name="T63" fmla="*/ 283 h 332"/>
                <a:gd name="T64" fmla="*/ 202 w 726"/>
                <a:gd name="T65" fmla="*/ 304 h 332"/>
                <a:gd name="T66" fmla="*/ 245 w 726"/>
                <a:gd name="T67" fmla="*/ 332 h 332"/>
                <a:gd name="T68" fmla="*/ 236 w 726"/>
                <a:gd name="T69" fmla="*/ 308 h 332"/>
                <a:gd name="T70" fmla="*/ 227 w 726"/>
                <a:gd name="T71" fmla="*/ 287 h 332"/>
                <a:gd name="T72" fmla="*/ 219 w 726"/>
                <a:gd name="T73" fmla="*/ 276 h 332"/>
                <a:gd name="T74" fmla="*/ 206 w 726"/>
                <a:gd name="T75" fmla="*/ 266 h 332"/>
                <a:gd name="T76" fmla="*/ 167 w 726"/>
                <a:gd name="T77" fmla="*/ 242 h 332"/>
                <a:gd name="T78" fmla="*/ 146 w 726"/>
                <a:gd name="T79" fmla="*/ 225 h 332"/>
                <a:gd name="T80" fmla="*/ 116 w 726"/>
                <a:gd name="T81" fmla="*/ 200 h 332"/>
                <a:gd name="T82" fmla="*/ 86 w 726"/>
                <a:gd name="T83" fmla="*/ 169 h 332"/>
                <a:gd name="T84" fmla="*/ 77 w 726"/>
                <a:gd name="T85" fmla="*/ 152 h 332"/>
                <a:gd name="T86" fmla="*/ 68 w 726"/>
                <a:gd name="T87" fmla="*/ 135 h 332"/>
                <a:gd name="T88" fmla="*/ 64 w 726"/>
                <a:gd name="T89" fmla="*/ 114 h 332"/>
                <a:gd name="T90" fmla="*/ 60 w 726"/>
                <a:gd name="T91" fmla="*/ 87 h 332"/>
                <a:gd name="T92" fmla="*/ 68 w 726"/>
                <a:gd name="T93" fmla="*/ 59 h 332"/>
                <a:gd name="T94" fmla="*/ 81 w 726"/>
                <a:gd name="T95" fmla="*/ 52 h 332"/>
                <a:gd name="T96" fmla="*/ 94 w 726"/>
                <a:gd name="T97" fmla="*/ 45 h 332"/>
                <a:gd name="T98" fmla="*/ 150 w 726"/>
                <a:gd name="T99" fmla="*/ 42 h 332"/>
                <a:gd name="T100" fmla="*/ 210 w 726"/>
                <a:gd name="T101" fmla="*/ 45 h 332"/>
                <a:gd name="T102" fmla="*/ 288 w 726"/>
                <a:gd name="T103" fmla="*/ 5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6" h="332">
                  <a:moveTo>
                    <a:pt x="288" y="52"/>
                  </a:moveTo>
                  <a:lnTo>
                    <a:pt x="326" y="55"/>
                  </a:lnTo>
                  <a:lnTo>
                    <a:pt x="352" y="55"/>
                  </a:lnTo>
                  <a:lnTo>
                    <a:pt x="369" y="55"/>
                  </a:lnTo>
                  <a:lnTo>
                    <a:pt x="395" y="52"/>
                  </a:lnTo>
                  <a:lnTo>
                    <a:pt x="434" y="49"/>
                  </a:lnTo>
                  <a:lnTo>
                    <a:pt x="477" y="45"/>
                  </a:lnTo>
                  <a:lnTo>
                    <a:pt x="515" y="38"/>
                  </a:lnTo>
                  <a:lnTo>
                    <a:pt x="558" y="42"/>
                  </a:lnTo>
                  <a:lnTo>
                    <a:pt x="644" y="49"/>
                  </a:lnTo>
                  <a:lnTo>
                    <a:pt x="726" y="69"/>
                  </a:lnTo>
                  <a:lnTo>
                    <a:pt x="726" y="59"/>
                  </a:lnTo>
                  <a:lnTo>
                    <a:pt x="726" y="52"/>
                  </a:lnTo>
                  <a:lnTo>
                    <a:pt x="670" y="42"/>
                  </a:lnTo>
                  <a:lnTo>
                    <a:pt x="558" y="31"/>
                  </a:lnTo>
                  <a:lnTo>
                    <a:pt x="541" y="28"/>
                  </a:lnTo>
                  <a:lnTo>
                    <a:pt x="524" y="28"/>
                  </a:lnTo>
                  <a:lnTo>
                    <a:pt x="502" y="28"/>
                  </a:lnTo>
                  <a:lnTo>
                    <a:pt x="485" y="31"/>
                  </a:lnTo>
                  <a:lnTo>
                    <a:pt x="425" y="35"/>
                  </a:lnTo>
                  <a:lnTo>
                    <a:pt x="365" y="31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4"/>
                  </a:lnTo>
                  <a:lnTo>
                    <a:pt x="4" y="35"/>
                  </a:lnTo>
                  <a:lnTo>
                    <a:pt x="0" y="62"/>
                  </a:lnTo>
                  <a:lnTo>
                    <a:pt x="8" y="107"/>
                  </a:lnTo>
                  <a:lnTo>
                    <a:pt x="30" y="169"/>
                  </a:lnTo>
                  <a:lnTo>
                    <a:pt x="47" y="207"/>
                  </a:lnTo>
                  <a:lnTo>
                    <a:pt x="77" y="235"/>
                  </a:lnTo>
                  <a:lnTo>
                    <a:pt x="111" y="263"/>
                  </a:lnTo>
                  <a:lnTo>
                    <a:pt x="159" y="283"/>
                  </a:lnTo>
                  <a:lnTo>
                    <a:pt x="202" y="304"/>
                  </a:lnTo>
                  <a:lnTo>
                    <a:pt x="245" y="332"/>
                  </a:lnTo>
                  <a:lnTo>
                    <a:pt x="236" y="308"/>
                  </a:lnTo>
                  <a:lnTo>
                    <a:pt x="227" y="287"/>
                  </a:lnTo>
                  <a:lnTo>
                    <a:pt x="219" y="276"/>
                  </a:lnTo>
                  <a:lnTo>
                    <a:pt x="206" y="266"/>
                  </a:lnTo>
                  <a:lnTo>
                    <a:pt x="167" y="242"/>
                  </a:lnTo>
                  <a:lnTo>
                    <a:pt x="146" y="225"/>
                  </a:lnTo>
                  <a:lnTo>
                    <a:pt x="116" y="200"/>
                  </a:lnTo>
                  <a:lnTo>
                    <a:pt x="86" y="169"/>
                  </a:lnTo>
                  <a:lnTo>
                    <a:pt x="77" y="152"/>
                  </a:lnTo>
                  <a:lnTo>
                    <a:pt x="68" y="135"/>
                  </a:lnTo>
                  <a:lnTo>
                    <a:pt x="64" y="114"/>
                  </a:lnTo>
                  <a:lnTo>
                    <a:pt x="60" y="87"/>
                  </a:lnTo>
                  <a:lnTo>
                    <a:pt x="68" y="59"/>
                  </a:lnTo>
                  <a:lnTo>
                    <a:pt x="81" y="52"/>
                  </a:lnTo>
                  <a:lnTo>
                    <a:pt x="94" y="45"/>
                  </a:lnTo>
                  <a:lnTo>
                    <a:pt x="150" y="42"/>
                  </a:lnTo>
                  <a:lnTo>
                    <a:pt x="210" y="45"/>
                  </a:lnTo>
                  <a:lnTo>
                    <a:pt x="288" y="52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6" name="Freeform 30">
              <a:extLst>
                <a:ext uri="{FF2B5EF4-FFF2-40B4-BE49-F238E27FC236}">
                  <a16:creationId xmlns:a16="http://schemas.microsoft.com/office/drawing/2014/main" id="{FB406234-6615-4B85-A440-423094BAC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895"/>
              <a:ext cx="219" cy="300"/>
            </a:xfrm>
            <a:custGeom>
              <a:avLst/>
              <a:gdLst>
                <a:gd name="T0" fmla="*/ 219 w 219"/>
                <a:gd name="T1" fmla="*/ 300 h 300"/>
                <a:gd name="T2" fmla="*/ 202 w 219"/>
                <a:gd name="T3" fmla="*/ 266 h 300"/>
                <a:gd name="T4" fmla="*/ 189 w 219"/>
                <a:gd name="T5" fmla="*/ 248 h 300"/>
                <a:gd name="T6" fmla="*/ 176 w 219"/>
                <a:gd name="T7" fmla="*/ 235 h 300"/>
                <a:gd name="T8" fmla="*/ 146 w 219"/>
                <a:gd name="T9" fmla="*/ 217 h 300"/>
                <a:gd name="T10" fmla="*/ 129 w 219"/>
                <a:gd name="T11" fmla="*/ 204 h 300"/>
                <a:gd name="T12" fmla="*/ 112 w 219"/>
                <a:gd name="T13" fmla="*/ 193 h 300"/>
                <a:gd name="T14" fmla="*/ 103 w 219"/>
                <a:gd name="T15" fmla="*/ 183 h 300"/>
                <a:gd name="T16" fmla="*/ 86 w 219"/>
                <a:gd name="T17" fmla="*/ 169 h 300"/>
                <a:gd name="T18" fmla="*/ 65 w 219"/>
                <a:gd name="T19" fmla="*/ 152 h 300"/>
                <a:gd name="T20" fmla="*/ 52 w 219"/>
                <a:gd name="T21" fmla="*/ 135 h 300"/>
                <a:gd name="T22" fmla="*/ 47 w 219"/>
                <a:gd name="T23" fmla="*/ 121 h 300"/>
                <a:gd name="T24" fmla="*/ 39 w 219"/>
                <a:gd name="T25" fmla="*/ 103 h 300"/>
                <a:gd name="T26" fmla="*/ 35 w 219"/>
                <a:gd name="T27" fmla="*/ 79 h 300"/>
                <a:gd name="T28" fmla="*/ 35 w 219"/>
                <a:gd name="T29" fmla="*/ 62 h 300"/>
                <a:gd name="T30" fmla="*/ 39 w 219"/>
                <a:gd name="T31" fmla="*/ 48 h 300"/>
                <a:gd name="T32" fmla="*/ 47 w 219"/>
                <a:gd name="T33" fmla="*/ 27 h 300"/>
                <a:gd name="T34" fmla="*/ 65 w 219"/>
                <a:gd name="T35" fmla="*/ 17 h 300"/>
                <a:gd name="T36" fmla="*/ 90 w 219"/>
                <a:gd name="T37" fmla="*/ 14 h 300"/>
                <a:gd name="T38" fmla="*/ 116 w 219"/>
                <a:gd name="T39" fmla="*/ 10 h 300"/>
                <a:gd name="T40" fmla="*/ 163 w 219"/>
                <a:gd name="T41" fmla="*/ 14 h 300"/>
                <a:gd name="T42" fmla="*/ 43 w 219"/>
                <a:gd name="T43" fmla="*/ 0 h 300"/>
                <a:gd name="T44" fmla="*/ 22 w 219"/>
                <a:gd name="T45" fmla="*/ 3 h 300"/>
                <a:gd name="T46" fmla="*/ 9 w 219"/>
                <a:gd name="T47" fmla="*/ 10 h 300"/>
                <a:gd name="T48" fmla="*/ 0 w 219"/>
                <a:gd name="T49" fmla="*/ 38 h 300"/>
                <a:gd name="T50" fmla="*/ 0 w 219"/>
                <a:gd name="T51" fmla="*/ 62 h 300"/>
                <a:gd name="T52" fmla="*/ 9 w 219"/>
                <a:gd name="T53" fmla="*/ 90 h 300"/>
                <a:gd name="T54" fmla="*/ 22 w 219"/>
                <a:gd name="T55" fmla="*/ 114 h 300"/>
                <a:gd name="T56" fmla="*/ 52 w 219"/>
                <a:gd name="T57" fmla="*/ 159 h 300"/>
                <a:gd name="T58" fmla="*/ 86 w 219"/>
                <a:gd name="T59" fmla="*/ 186 h 300"/>
                <a:gd name="T60" fmla="*/ 121 w 219"/>
                <a:gd name="T61" fmla="*/ 214 h 300"/>
                <a:gd name="T62" fmla="*/ 159 w 219"/>
                <a:gd name="T63" fmla="*/ 242 h 300"/>
                <a:gd name="T64" fmla="*/ 189 w 219"/>
                <a:gd name="T65" fmla="*/ 269 h 300"/>
                <a:gd name="T66" fmla="*/ 219 w 219"/>
                <a:gd name="T6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300">
                  <a:moveTo>
                    <a:pt x="219" y="300"/>
                  </a:moveTo>
                  <a:lnTo>
                    <a:pt x="202" y="266"/>
                  </a:lnTo>
                  <a:lnTo>
                    <a:pt x="189" y="248"/>
                  </a:lnTo>
                  <a:lnTo>
                    <a:pt x="176" y="235"/>
                  </a:lnTo>
                  <a:lnTo>
                    <a:pt x="146" y="217"/>
                  </a:lnTo>
                  <a:lnTo>
                    <a:pt x="129" y="204"/>
                  </a:lnTo>
                  <a:lnTo>
                    <a:pt x="112" y="193"/>
                  </a:lnTo>
                  <a:lnTo>
                    <a:pt x="103" y="183"/>
                  </a:lnTo>
                  <a:lnTo>
                    <a:pt x="86" y="169"/>
                  </a:lnTo>
                  <a:lnTo>
                    <a:pt x="65" y="152"/>
                  </a:lnTo>
                  <a:lnTo>
                    <a:pt x="52" y="135"/>
                  </a:lnTo>
                  <a:lnTo>
                    <a:pt x="47" y="121"/>
                  </a:lnTo>
                  <a:lnTo>
                    <a:pt x="39" y="103"/>
                  </a:lnTo>
                  <a:lnTo>
                    <a:pt x="35" y="79"/>
                  </a:lnTo>
                  <a:lnTo>
                    <a:pt x="35" y="62"/>
                  </a:lnTo>
                  <a:lnTo>
                    <a:pt x="39" y="48"/>
                  </a:lnTo>
                  <a:lnTo>
                    <a:pt x="47" y="27"/>
                  </a:lnTo>
                  <a:lnTo>
                    <a:pt x="65" y="17"/>
                  </a:lnTo>
                  <a:lnTo>
                    <a:pt x="90" y="14"/>
                  </a:lnTo>
                  <a:lnTo>
                    <a:pt x="116" y="10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3"/>
                  </a:lnTo>
                  <a:lnTo>
                    <a:pt x="9" y="10"/>
                  </a:lnTo>
                  <a:lnTo>
                    <a:pt x="0" y="38"/>
                  </a:lnTo>
                  <a:lnTo>
                    <a:pt x="0" y="62"/>
                  </a:lnTo>
                  <a:lnTo>
                    <a:pt x="9" y="90"/>
                  </a:lnTo>
                  <a:lnTo>
                    <a:pt x="22" y="114"/>
                  </a:lnTo>
                  <a:lnTo>
                    <a:pt x="52" y="159"/>
                  </a:lnTo>
                  <a:lnTo>
                    <a:pt x="86" y="186"/>
                  </a:lnTo>
                  <a:lnTo>
                    <a:pt x="121" y="214"/>
                  </a:lnTo>
                  <a:lnTo>
                    <a:pt x="159" y="242"/>
                  </a:lnTo>
                  <a:lnTo>
                    <a:pt x="189" y="269"/>
                  </a:lnTo>
                  <a:lnTo>
                    <a:pt x="219" y="300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7" name="Freeform 31">
              <a:extLst>
                <a:ext uri="{FF2B5EF4-FFF2-40B4-BE49-F238E27FC236}">
                  <a16:creationId xmlns:a16="http://schemas.microsoft.com/office/drawing/2014/main" id="{DEACDFCA-63AF-43D8-A6FC-BD2863C0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3860"/>
              <a:ext cx="1292" cy="321"/>
            </a:xfrm>
            <a:custGeom>
              <a:avLst/>
              <a:gdLst>
                <a:gd name="T0" fmla="*/ 1292 w 1292"/>
                <a:gd name="T1" fmla="*/ 14 h 321"/>
                <a:gd name="T2" fmla="*/ 1280 w 1292"/>
                <a:gd name="T3" fmla="*/ 18 h 321"/>
                <a:gd name="T4" fmla="*/ 1254 w 1292"/>
                <a:gd name="T5" fmla="*/ 21 h 321"/>
                <a:gd name="T6" fmla="*/ 1228 w 1292"/>
                <a:gd name="T7" fmla="*/ 28 h 321"/>
                <a:gd name="T8" fmla="*/ 1194 w 1292"/>
                <a:gd name="T9" fmla="*/ 35 h 321"/>
                <a:gd name="T10" fmla="*/ 1112 w 1292"/>
                <a:gd name="T11" fmla="*/ 56 h 321"/>
                <a:gd name="T12" fmla="*/ 1022 w 1292"/>
                <a:gd name="T13" fmla="*/ 73 h 321"/>
                <a:gd name="T14" fmla="*/ 927 w 1292"/>
                <a:gd name="T15" fmla="*/ 94 h 321"/>
                <a:gd name="T16" fmla="*/ 846 w 1292"/>
                <a:gd name="T17" fmla="*/ 114 h 321"/>
                <a:gd name="T18" fmla="*/ 807 w 1292"/>
                <a:gd name="T19" fmla="*/ 125 h 321"/>
                <a:gd name="T20" fmla="*/ 773 w 1292"/>
                <a:gd name="T21" fmla="*/ 135 h 321"/>
                <a:gd name="T22" fmla="*/ 747 w 1292"/>
                <a:gd name="T23" fmla="*/ 142 h 321"/>
                <a:gd name="T24" fmla="*/ 725 w 1292"/>
                <a:gd name="T25" fmla="*/ 149 h 321"/>
                <a:gd name="T26" fmla="*/ 502 w 1292"/>
                <a:gd name="T27" fmla="*/ 245 h 321"/>
                <a:gd name="T28" fmla="*/ 442 w 1292"/>
                <a:gd name="T29" fmla="*/ 266 h 321"/>
                <a:gd name="T30" fmla="*/ 390 w 1292"/>
                <a:gd name="T31" fmla="*/ 283 h 321"/>
                <a:gd name="T32" fmla="*/ 335 w 1292"/>
                <a:gd name="T33" fmla="*/ 294 h 321"/>
                <a:gd name="T34" fmla="*/ 270 w 1292"/>
                <a:gd name="T35" fmla="*/ 304 h 321"/>
                <a:gd name="T36" fmla="*/ 201 w 1292"/>
                <a:gd name="T37" fmla="*/ 311 h 321"/>
                <a:gd name="T38" fmla="*/ 141 w 1292"/>
                <a:gd name="T39" fmla="*/ 318 h 321"/>
                <a:gd name="T40" fmla="*/ 98 w 1292"/>
                <a:gd name="T41" fmla="*/ 318 h 321"/>
                <a:gd name="T42" fmla="*/ 64 w 1292"/>
                <a:gd name="T43" fmla="*/ 321 h 321"/>
                <a:gd name="T44" fmla="*/ 42 w 1292"/>
                <a:gd name="T45" fmla="*/ 318 h 321"/>
                <a:gd name="T46" fmla="*/ 21 w 1292"/>
                <a:gd name="T47" fmla="*/ 315 h 321"/>
                <a:gd name="T48" fmla="*/ 0 w 1292"/>
                <a:gd name="T49" fmla="*/ 304 h 321"/>
                <a:gd name="T50" fmla="*/ 4 w 1292"/>
                <a:gd name="T51" fmla="*/ 304 h 321"/>
                <a:gd name="T52" fmla="*/ 12 w 1292"/>
                <a:gd name="T53" fmla="*/ 304 h 321"/>
                <a:gd name="T54" fmla="*/ 42 w 1292"/>
                <a:gd name="T55" fmla="*/ 297 h 321"/>
                <a:gd name="T56" fmla="*/ 120 w 1292"/>
                <a:gd name="T57" fmla="*/ 270 h 321"/>
                <a:gd name="T58" fmla="*/ 158 w 1292"/>
                <a:gd name="T59" fmla="*/ 259 h 321"/>
                <a:gd name="T60" fmla="*/ 189 w 1292"/>
                <a:gd name="T61" fmla="*/ 249 h 321"/>
                <a:gd name="T62" fmla="*/ 206 w 1292"/>
                <a:gd name="T63" fmla="*/ 242 h 321"/>
                <a:gd name="T64" fmla="*/ 210 w 1292"/>
                <a:gd name="T65" fmla="*/ 242 h 321"/>
                <a:gd name="T66" fmla="*/ 206 w 1292"/>
                <a:gd name="T67" fmla="*/ 242 h 321"/>
                <a:gd name="T68" fmla="*/ 373 w 1292"/>
                <a:gd name="T69" fmla="*/ 194 h 321"/>
                <a:gd name="T70" fmla="*/ 403 w 1292"/>
                <a:gd name="T71" fmla="*/ 194 h 321"/>
                <a:gd name="T72" fmla="*/ 420 w 1292"/>
                <a:gd name="T73" fmla="*/ 190 h 321"/>
                <a:gd name="T74" fmla="*/ 442 w 1292"/>
                <a:gd name="T75" fmla="*/ 187 h 321"/>
                <a:gd name="T76" fmla="*/ 463 w 1292"/>
                <a:gd name="T77" fmla="*/ 183 h 321"/>
                <a:gd name="T78" fmla="*/ 485 w 1292"/>
                <a:gd name="T79" fmla="*/ 180 h 321"/>
                <a:gd name="T80" fmla="*/ 515 w 1292"/>
                <a:gd name="T81" fmla="*/ 180 h 321"/>
                <a:gd name="T82" fmla="*/ 597 w 1292"/>
                <a:gd name="T83" fmla="*/ 180 h 321"/>
                <a:gd name="T84" fmla="*/ 648 w 1292"/>
                <a:gd name="T85" fmla="*/ 166 h 321"/>
                <a:gd name="T86" fmla="*/ 704 w 1292"/>
                <a:gd name="T87" fmla="*/ 142 h 321"/>
                <a:gd name="T88" fmla="*/ 756 w 1292"/>
                <a:gd name="T89" fmla="*/ 121 h 321"/>
                <a:gd name="T90" fmla="*/ 807 w 1292"/>
                <a:gd name="T91" fmla="*/ 104 h 321"/>
                <a:gd name="T92" fmla="*/ 829 w 1292"/>
                <a:gd name="T93" fmla="*/ 100 h 321"/>
                <a:gd name="T94" fmla="*/ 854 w 1292"/>
                <a:gd name="T95" fmla="*/ 94 h 321"/>
                <a:gd name="T96" fmla="*/ 923 w 1292"/>
                <a:gd name="T97" fmla="*/ 80 h 321"/>
                <a:gd name="T98" fmla="*/ 1082 w 1292"/>
                <a:gd name="T99" fmla="*/ 45 h 321"/>
                <a:gd name="T100" fmla="*/ 1155 w 1292"/>
                <a:gd name="T101" fmla="*/ 28 h 321"/>
                <a:gd name="T102" fmla="*/ 1219 w 1292"/>
                <a:gd name="T103" fmla="*/ 14 h 321"/>
                <a:gd name="T104" fmla="*/ 1241 w 1292"/>
                <a:gd name="T105" fmla="*/ 7 h 321"/>
                <a:gd name="T106" fmla="*/ 1258 w 1292"/>
                <a:gd name="T107" fmla="*/ 4 h 321"/>
                <a:gd name="T108" fmla="*/ 1271 w 1292"/>
                <a:gd name="T109" fmla="*/ 4 h 321"/>
                <a:gd name="T110" fmla="*/ 1275 w 1292"/>
                <a:gd name="T111" fmla="*/ 0 h 321"/>
                <a:gd name="T112" fmla="*/ 1292 w 1292"/>
                <a:gd name="T113" fmla="*/ 1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321">
                  <a:moveTo>
                    <a:pt x="1292" y="14"/>
                  </a:moveTo>
                  <a:lnTo>
                    <a:pt x="1280" y="18"/>
                  </a:lnTo>
                  <a:lnTo>
                    <a:pt x="1254" y="21"/>
                  </a:lnTo>
                  <a:lnTo>
                    <a:pt x="1228" y="28"/>
                  </a:lnTo>
                  <a:lnTo>
                    <a:pt x="1194" y="35"/>
                  </a:lnTo>
                  <a:lnTo>
                    <a:pt x="1112" y="56"/>
                  </a:lnTo>
                  <a:lnTo>
                    <a:pt x="1022" y="73"/>
                  </a:lnTo>
                  <a:lnTo>
                    <a:pt x="927" y="94"/>
                  </a:lnTo>
                  <a:lnTo>
                    <a:pt x="846" y="114"/>
                  </a:lnTo>
                  <a:lnTo>
                    <a:pt x="807" y="125"/>
                  </a:lnTo>
                  <a:lnTo>
                    <a:pt x="773" y="135"/>
                  </a:lnTo>
                  <a:lnTo>
                    <a:pt x="747" y="142"/>
                  </a:lnTo>
                  <a:lnTo>
                    <a:pt x="725" y="149"/>
                  </a:lnTo>
                  <a:lnTo>
                    <a:pt x="502" y="245"/>
                  </a:lnTo>
                  <a:lnTo>
                    <a:pt x="442" y="266"/>
                  </a:lnTo>
                  <a:lnTo>
                    <a:pt x="390" y="283"/>
                  </a:lnTo>
                  <a:lnTo>
                    <a:pt x="335" y="294"/>
                  </a:lnTo>
                  <a:lnTo>
                    <a:pt x="270" y="304"/>
                  </a:lnTo>
                  <a:lnTo>
                    <a:pt x="201" y="311"/>
                  </a:lnTo>
                  <a:lnTo>
                    <a:pt x="141" y="318"/>
                  </a:lnTo>
                  <a:lnTo>
                    <a:pt x="98" y="318"/>
                  </a:lnTo>
                  <a:lnTo>
                    <a:pt x="64" y="321"/>
                  </a:lnTo>
                  <a:lnTo>
                    <a:pt x="42" y="318"/>
                  </a:lnTo>
                  <a:lnTo>
                    <a:pt x="21" y="315"/>
                  </a:lnTo>
                  <a:lnTo>
                    <a:pt x="0" y="304"/>
                  </a:lnTo>
                  <a:lnTo>
                    <a:pt x="4" y="304"/>
                  </a:lnTo>
                  <a:lnTo>
                    <a:pt x="12" y="304"/>
                  </a:lnTo>
                  <a:lnTo>
                    <a:pt x="42" y="297"/>
                  </a:lnTo>
                  <a:lnTo>
                    <a:pt x="120" y="270"/>
                  </a:lnTo>
                  <a:lnTo>
                    <a:pt x="158" y="259"/>
                  </a:lnTo>
                  <a:lnTo>
                    <a:pt x="189" y="249"/>
                  </a:lnTo>
                  <a:lnTo>
                    <a:pt x="206" y="242"/>
                  </a:lnTo>
                  <a:lnTo>
                    <a:pt x="210" y="242"/>
                  </a:lnTo>
                  <a:lnTo>
                    <a:pt x="206" y="242"/>
                  </a:lnTo>
                  <a:lnTo>
                    <a:pt x="373" y="194"/>
                  </a:lnTo>
                  <a:lnTo>
                    <a:pt x="403" y="194"/>
                  </a:lnTo>
                  <a:lnTo>
                    <a:pt x="420" y="190"/>
                  </a:lnTo>
                  <a:lnTo>
                    <a:pt x="442" y="187"/>
                  </a:lnTo>
                  <a:lnTo>
                    <a:pt x="463" y="183"/>
                  </a:lnTo>
                  <a:lnTo>
                    <a:pt x="485" y="180"/>
                  </a:lnTo>
                  <a:lnTo>
                    <a:pt x="515" y="180"/>
                  </a:lnTo>
                  <a:lnTo>
                    <a:pt x="597" y="180"/>
                  </a:lnTo>
                  <a:lnTo>
                    <a:pt x="648" y="166"/>
                  </a:lnTo>
                  <a:lnTo>
                    <a:pt x="704" y="142"/>
                  </a:lnTo>
                  <a:lnTo>
                    <a:pt x="756" y="121"/>
                  </a:lnTo>
                  <a:lnTo>
                    <a:pt x="807" y="104"/>
                  </a:lnTo>
                  <a:lnTo>
                    <a:pt x="829" y="100"/>
                  </a:lnTo>
                  <a:lnTo>
                    <a:pt x="854" y="94"/>
                  </a:lnTo>
                  <a:lnTo>
                    <a:pt x="923" y="80"/>
                  </a:lnTo>
                  <a:lnTo>
                    <a:pt x="1082" y="45"/>
                  </a:lnTo>
                  <a:lnTo>
                    <a:pt x="1155" y="28"/>
                  </a:lnTo>
                  <a:lnTo>
                    <a:pt x="1219" y="14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8" name="Freeform 32">
              <a:extLst>
                <a:ext uri="{FF2B5EF4-FFF2-40B4-BE49-F238E27FC236}">
                  <a16:creationId xmlns:a16="http://schemas.microsoft.com/office/drawing/2014/main" id="{F26C780F-428E-4081-A787-C9750AA5D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2845"/>
              <a:ext cx="370" cy="611"/>
            </a:xfrm>
            <a:custGeom>
              <a:avLst/>
              <a:gdLst>
                <a:gd name="T0" fmla="*/ 370 w 370"/>
                <a:gd name="T1" fmla="*/ 0 h 611"/>
                <a:gd name="T2" fmla="*/ 254 w 370"/>
                <a:gd name="T3" fmla="*/ 162 h 611"/>
                <a:gd name="T4" fmla="*/ 142 w 370"/>
                <a:gd name="T5" fmla="*/ 328 h 611"/>
                <a:gd name="T6" fmla="*/ 95 w 370"/>
                <a:gd name="T7" fmla="*/ 407 h 611"/>
                <a:gd name="T8" fmla="*/ 56 w 370"/>
                <a:gd name="T9" fmla="*/ 480 h 611"/>
                <a:gd name="T10" fmla="*/ 26 w 370"/>
                <a:gd name="T11" fmla="*/ 549 h 611"/>
                <a:gd name="T12" fmla="*/ 9 w 370"/>
                <a:gd name="T13" fmla="*/ 611 h 611"/>
                <a:gd name="T14" fmla="*/ 0 w 370"/>
                <a:gd name="T15" fmla="*/ 611 h 611"/>
                <a:gd name="T16" fmla="*/ 13 w 370"/>
                <a:gd name="T17" fmla="*/ 577 h 611"/>
                <a:gd name="T18" fmla="*/ 26 w 370"/>
                <a:gd name="T19" fmla="*/ 546 h 611"/>
                <a:gd name="T20" fmla="*/ 35 w 370"/>
                <a:gd name="T21" fmla="*/ 525 h 611"/>
                <a:gd name="T22" fmla="*/ 39 w 370"/>
                <a:gd name="T23" fmla="*/ 508 h 611"/>
                <a:gd name="T24" fmla="*/ 52 w 370"/>
                <a:gd name="T25" fmla="*/ 480 h 611"/>
                <a:gd name="T26" fmla="*/ 60 w 370"/>
                <a:gd name="T27" fmla="*/ 459 h 611"/>
                <a:gd name="T28" fmla="*/ 159 w 370"/>
                <a:gd name="T29" fmla="*/ 290 h 611"/>
                <a:gd name="T30" fmla="*/ 211 w 370"/>
                <a:gd name="T31" fmla="*/ 211 h 611"/>
                <a:gd name="T32" fmla="*/ 258 w 370"/>
                <a:gd name="T33" fmla="*/ 142 h 611"/>
                <a:gd name="T34" fmla="*/ 301 w 370"/>
                <a:gd name="T35" fmla="*/ 83 h 611"/>
                <a:gd name="T36" fmla="*/ 318 w 370"/>
                <a:gd name="T37" fmla="*/ 59 h 611"/>
                <a:gd name="T38" fmla="*/ 335 w 370"/>
                <a:gd name="T39" fmla="*/ 38 h 611"/>
                <a:gd name="T40" fmla="*/ 348 w 370"/>
                <a:gd name="T41" fmla="*/ 21 h 611"/>
                <a:gd name="T42" fmla="*/ 357 w 370"/>
                <a:gd name="T43" fmla="*/ 10 h 611"/>
                <a:gd name="T44" fmla="*/ 365 w 370"/>
                <a:gd name="T45" fmla="*/ 0 h 611"/>
                <a:gd name="T46" fmla="*/ 365 w 370"/>
                <a:gd name="T47" fmla="*/ 0 h 611"/>
                <a:gd name="T48" fmla="*/ 370 w 370"/>
                <a:gd name="T49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0" h="611">
                  <a:moveTo>
                    <a:pt x="370" y="0"/>
                  </a:moveTo>
                  <a:lnTo>
                    <a:pt x="254" y="162"/>
                  </a:lnTo>
                  <a:lnTo>
                    <a:pt x="142" y="328"/>
                  </a:lnTo>
                  <a:lnTo>
                    <a:pt x="95" y="407"/>
                  </a:lnTo>
                  <a:lnTo>
                    <a:pt x="56" y="480"/>
                  </a:lnTo>
                  <a:lnTo>
                    <a:pt x="26" y="549"/>
                  </a:lnTo>
                  <a:lnTo>
                    <a:pt x="9" y="611"/>
                  </a:lnTo>
                  <a:lnTo>
                    <a:pt x="0" y="611"/>
                  </a:lnTo>
                  <a:lnTo>
                    <a:pt x="13" y="577"/>
                  </a:lnTo>
                  <a:lnTo>
                    <a:pt x="26" y="546"/>
                  </a:lnTo>
                  <a:lnTo>
                    <a:pt x="35" y="525"/>
                  </a:lnTo>
                  <a:lnTo>
                    <a:pt x="39" y="508"/>
                  </a:lnTo>
                  <a:lnTo>
                    <a:pt x="52" y="480"/>
                  </a:lnTo>
                  <a:lnTo>
                    <a:pt x="60" y="459"/>
                  </a:lnTo>
                  <a:lnTo>
                    <a:pt x="159" y="290"/>
                  </a:lnTo>
                  <a:lnTo>
                    <a:pt x="211" y="211"/>
                  </a:lnTo>
                  <a:lnTo>
                    <a:pt x="258" y="142"/>
                  </a:lnTo>
                  <a:lnTo>
                    <a:pt x="301" y="83"/>
                  </a:lnTo>
                  <a:lnTo>
                    <a:pt x="318" y="59"/>
                  </a:lnTo>
                  <a:lnTo>
                    <a:pt x="335" y="38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29" name="Freeform 33">
              <a:extLst>
                <a:ext uri="{FF2B5EF4-FFF2-40B4-BE49-F238E27FC236}">
                  <a16:creationId xmlns:a16="http://schemas.microsoft.com/office/drawing/2014/main" id="{11310F7E-02EC-425A-8B2E-9E430BF2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810"/>
              <a:ext cx="81" cy="59"/>
            </a:xfrm>
            <a:custGeom>
              <a:avLst/>
              <a:gdLst>
                <a:gd name="T0" fmla="*/ 30 w 81"/>
                <a:gd name="T1" fmla="*/ 25 h 59"/>
                <a:gd name="T2" fmla="*/ 55 w 81"/>
                <a:gd name="T3" fmla="*/ 25 h 59"/>
                <a:gd name="T4" fmla="*/ 68 w 81"/>
                <a:gd name="T5" fmla="*/ 28 h 59"/>
                <a:gd name="T6" fmla="*/ 81 w 81"/>
                <a:gd name="T7" fmla="*/ 35 h 59"/>
                <a:gd name="T8" fmla="*/ 60 w 81"/>
                <a:gd name="T9" fmla="*/ 38 h 59"/>
                <a:gd name="T10" fmla="*/ 42 w 81"/>
                <a:gd name="T11" fmla="*/ 35 h 59"/>
                <a:gd name="T12" fmla="*/ 30 w 81"/>
                <a:gd name="T13" fmla="*/ 25 h 59"/>
                <a:gd name="T14" fmla="*/ 34 w 81"/>
                <a:gd name="T15" fmla="*/ 35 h 59"/>
                <a:gd name="T16" fmla="*/ 34 w 81"/>
                <a:gd name="T17" fmla="*/ 49 h 59"/>
                <a:gd name="T18" fmla="*/ 30 w 81"/>
                <a:gd name="T19" fmla="*/ 59 h 59"/>
                <a:gd name="T20" fmla="*/ 17 w 81"/>
                <a:gd name="T21" fmla="*/ 49 h 59"/>
                <a:gd name="T22" fmla="*/ 17 w 81"/>
                <a:gd name="T23" fmla="*/ 42 h 59"/>
                <a:gd name="T24" fmla="*/ 30 w 81"/>
                <a:gd name="T25" fmla="*/ 25 h 59"/>
                <a:gd name="T26" fmla="*/ 12 w 81"/>
                <a:gd name="T27" fmla="*/ 25 h 59"/>
                <a:gd name="T28" fmla="*/ 0 w 81"/>
                <a:gd name="T29" fmla="*/ 21 h 59"/>
                <a:gd name="T30" fmla="*/ 8 w 81"/>
                <a:gd name="T31" fmla="*/ 18 h 59"/>
                <a:gd name="T32" fmla="*/ 12 w 81"/>
                <a:gd name="T33" fmla="*/ 18 h 59"/>
                <a:gd name="T34" fmla="*/ 25 w 81"/>
                <a:gd name="T35" fmla="*/ 25 h 59"/>
                <a:gd name="T36" fmla="*/ 25 w 81"/>
                <a:gd name="T37" fmla="*/ 11 h 59"/>
                <a:gd name="T38" fmla="*/ 34 w 81"/>
                <a:gd name="T39" fmla="*/ 0 h 59"/>
                <a:gd name="T40" fmla="*/ 38 w 81"/>
                <a:gd name="T41" fmla="*/ 7 h 59"/>
                <a:gd name="T42" fmla="*/ 34 w 81"/>
                <a:gd name="T43" fmla="*/ 14 h 59"/>
                <a:gd name="T44" fmla="*/ 25 w 81"/>
                <a:gd name="T45" fmla="*/ 28 h 59"/>
                <a:gd name="T46" fmla="*/ 60 w 81"/>
                <a:gd name="T47" fmla="*/ 7 h 59"/>
                <a:gd name="T48" fmla="*/ 68 w 81"/>
                <a:gd name="T49" fmla="*/ 7 h 59"/>
                <a:gd name="T50" fmla="*/ 68 w 81"/>
                <a:gd name="T51" fmla="*/ 14 h 59"/>
                <a:gd name="T52" fmla="*/ 60 w 81"/>
                <a:gd name="T53" fmla="*/ 21 h 59"/>
                <a:gd name="T54" fmla="*/ 42 w 81"/>
                <a:gd name="T55" fmla="*/ 21 h 59"/>
                <a:gd name="T56" fmla="*/ 30 w 81"/>
                <a:gd name="T57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59">
                  <a:moveTo>
                    <a:pt x="30" y="25"/>
                  </a:moveTo>
                  <a:lnTo>
                    <a:pt x="55" y="25"/>
                  </a:lnTo>
                  <a:lnTo>
                    <a:pt x="68" y="28"/>
                  </a:lnTo>
                  <a:lnTo>
                    <a:pt x="81" y="35"/>
                  </a:lnTo>
                  <a:lnTo>
                    <a:pt x="60" y="38"/>
                  </a:lnTo>
                  <a:lnTo>
                    <a:pt x="42" y="35"/>
                  </a:lnTo>
                  <a:lnTo>
                    <a:pt x="30" y="25"/>
                  </a:lnTo>
                  <a:lnTo>
                    <a:pt x="34" y="35"/>
                  </a:lnTo>
                  <a:lnTo>
                    <a:pt x="34" y="49"/>
                  </a:lnTo>
                  <a:lnTo>
                    <a:pt x="30" y="59"/>
                  </a:lnTo>
                  <a:lnTo>
                    <a:pt x="17" y="49"/>
                  </a:lnTo>
                  <a:lnTo>
                    <a:pt x="17" y="42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8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0" name="Freeform 34">
              <a:extLst>
                <a:ext uri="{FF2B5EF4-FFF2-40B4-BE49-F238E27FC236}">
                  <a16:creationId xmlns:a16="http://schemas.microsoft.com/office/drawing/2014/main" id="{7BAACE6B-C236-4426-857D-A9976F577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866"/>
              <a:ext cx="78" cy="62"/>
            </a:xfrm>
            <a:custGeom>
              <a:avLst/>
              <a:gdLst>
                <a:gd name="T0" fmla="*/ 26 w 78"/>
                <a:gd name="T1" fmla="*/ 24 h 62"/>
                <a:gd name="T2" fmla="*/ 56 w 78"/>
                <a:gd name="T3" fmla="*/ 27 h 62"/>
                <a:gd name="T4" fmla="*/ 69 w 78"/>
                <a:gd name="T5" fmla="*/ 31 h 62"/>
                <a:gd name="T6" fmla="*/ 78 w 78"/>
                <a:gd name="T7" fmla="*/ 38 h 62"/>
                <a:gd name="T8" fmla="*/ 56 w 78"/>
                <a:gd name="T9" fmla="*/ 41 h 62"/>
                <a:gd name="T10" fmla="*/ 43 w 78"/>
                <a:gd name="T11" fmla="*/ 38 h 62"/>
                <a:gd name="T12" fmla="*/ 30 w 78"/>
                <a:gd name="T13" fmla="*/ 27 h 62"/>
                <a:gd name="T14" fmla="*/ 35 w 78"/>
                <a:gd name="T15" fmla="*/ 34 h 62"/>
                <a:gd name="T16" fmla="*/ 35 w 78"/>
                <a:gd name="T17" fmla="*/ 48 h 62"/>
                <a:gd name="T18" fmla="*/ 26 w 78"/>
                <a:gd name="T19" fmla="*/ 62 h 62"/>
                <a:gd name="T20" fmla="*/ 18 w 78"/>
                <a:gd name="T21" fmla="*/ 51 h 62"/>
                <a:gd name="T22" fmla="*/ 18 w 78"/>
                <a:gd name="T23" fmla="*/ 45 h 62"/>
                <a:gd name="T24" fmla="*/ 30 w 78"/>
                <a:gd name="T25" fmla="*/ 24 h 62"/>
                <a:gd name="T26" fmla="*/ 13 w 78"/>
                <a:gd name="T27" fmla="*/ 27 h 62"/>
                <a:gd name="T28" fmla="*/ 0 w 78"/>
                <a:gd name="T29" fmla="*/ 24 h 62"/>
                <a:gd name="T30" fmla="*/ 5 w 78"/>
                <a:gd name="T31" fmla="*/ 20 h 62"/>
                <a:gd name="T32" fmla="*/ 13 w 78"/>
                <a:gd name="T33" fmla="*/ 20 h 62"/>
                <a:gd name="T34" fmla="*/ 26 w 78"/>
                <a:gd name="T35" fmla="*/ 27 h 62"/>
                <a:gd name="T36" fmla="*/ 26 w 78"/>
                <a:gd name="T37" fmla="*/ 10 h 62"/>
                <a:gd name="T38" fmla="*/ 35 w 78"/>
                <a:gd name="T39" fmla="*/ 0 h 62"/>
                <a:gd name="T40" fmla="*/ 39 w 78"/>
                <a:gd name="T41" fmla="*/ 7 h 62"/>
                <a:gd name="T42" fmla="*/ 35 w 78"/>
                <a:gd name="T43" fmla="*/ 13 h 62"/>
                <a:gd name="T44" fmla="*/ 26 w 78"/>
                <a:gd name="T45" fmla="*/ 27 h 62"/>
                <a:gd name="T46" fmla="*/ 56 w 78"/>
                <a:gd name="T47" fmla="*/ 10 h 62"/>
                <a:gd name="T48" fmla="*/ 69 w 78"/>
                <a:gd name="T49" fmla="*/ 10 h 62"/>
                <a:gd name="T50" fmla="*/ 69 w 78"/>
                <a:gd name="T51" fmla="*/ 13 h 62"/>
                <a:gd name="T52" fmla="*/ 56 w 78"/>
                <a:gd name="T53" fmla="*/ 20 h 62"/>
                <a:gd name="T54" fmla="*/ 43 w 78"/>
                <a:gd name="T55" fmla="*/ 24 h 62"/>
                <a:gd name="T56" fmla="*/ 26 w 78"/>
                <a:gd name="T5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2">
                  <a:moveTo>
                    <a:pt x="26" y="24"/>
                  </a:moveTo>
                  <a:lnTo>
                    <a:pt x="56" y="27"/>
                  </a:lnTo>
                  <a:lnTo>
                    <a:pt x="69" y="31"/>
                  </a:lnTo>
                  <a:lnTo>
                    <a:pt x="78" y="38"/>
                  </a:lnTo>
                  <a:lnTo>
                    <a:pt x="56" y="41"/>
                  </a:lnTo>
                  <a:lnTo>
                    <a:pt x="43" y="38"/>
                  </a:lnTo>
                  <a:lnTo>
                    <a:pt x="30" y="27"/>
                  </a:lnTo>
                  <a:lnTo>
                    <a:pt x="35" y="34"/>
                  </a:lnTo>
                  <a:lnTo>
                    <a:pt x="35" y="48"/>
                  </a:lnTo>
                  <a:lnTo>
                    <a:pt x="26" y="62"/>
                  </a:lnTo>
                  <a:lnTo>
                    <a:pt x="18" y="51"/>
                  </a:lnTo>
                  <a:lnTo>
                    <a:pt x="18" y="45"/>
                  </a:lnTo>
                  <a:lnTo>
                    <a:pt x="30" y="24"/>
                  </a:lnTo>
                  <a:lnTo>
                    <a:pt x="13" y="27"/>
                  </a:lnTo>
                  <a:lnTo>
                    <a:pt x="0" y="24"/>
                  </a:lnTo>
                  <a:lnTo>
                    <a:pt x="5" y="20"/>
                  </a:lnTo>
                  <a:lnTo>
                    <a:pt x="13" y="20"/>
                  </a:lnTo>
                  <a:lnTo>
                    <a:pt x="26" y="27"/>
                  </a:lnTo>
                  <a:lnTo>
                    <a:pt x="26" y="10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3"/>
                  </a:lnTo>
                  <a:lnTo>
                    <a:pt x="26" y="27"/>
                  </a:lnTo>
                  <a:lnTo>
                    <a:pt x="56" y="10"/>
                  </a:lnTo>
                  <a:lnTo>
                    <a:pt x="69" y="10"/>
                  </a:lnTo>
                  <a:lnTo>
                    <a:pt x="69" y="13"/>
                  </a:lnTo>
                  <a:lnTo>
                    <a:pt x="56" y="20"/>
                  </a:lnTo>
                  <a:lnTo>
                    <a:pt x="43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1" name="Freeform 35">
              <a:extLst>
                <a:ext uri="{FF2B5EF4-FFF2-40B4-BE49-F238E27FC236}">
                  <a16:creationId xmlns:a16="http://schemas.microsoft.com/office/drawing/2014/main" id="{D721E07A-4608-463E-BB3F-8BF8AC863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2841"/>
              <a:ext cx="65" cy="52"/>
            </a:xfrm>
            <a:custGeom>
              <a:avLst/>
              <a:gdLst>
                <a:gd name="T0" fmla="*/ 26 w 65"/>
                <a:gd name="T1" fmla="*/ 35 h 52"/>
                <a:gd name="T2" fmla="*/ 39 w 65"/>
                <a:gd name="T3" fmla="*/ 14 h 52"/>
                <a:gd name="T4" fmla="*/ 48 w 65"/>
                <a:gd name="T5" fmla="*/ 4 h 52"/>
                <a:gd name="T6" fmla="*/ 61 w 65"/>
                <a:gd name="T7" fmla="*/ 0 h 52"/>
                <a:gd name="T8" fmla="*/ 56 w 65"/>
                <a:gd name="T9" fmla="*/ 18 h 52"/>
                <a:gd name="T10" fmla="*/ 43 w 65"/>
                <a:gd name="T11" fmla="*/ 28 h 52"/>
                <a:gd name="T12" fmla="*/ 26 w 65"/>
                <a:gd name="T13" fmla="*/ 35 h 52"/>
                <a:gd name="T14" fmla="*/ 39 w 65"/>
                <a:gd name="T15" fmla="*/ 32 h 52"/>
                <a:gd name="T16" fmla="*/ 65 w 65"/>
                <a:gd name="T17" fmla="*/ 49 h 52"/>
                <a:gd name="T18" fmla="*/ 52 w 65"/>
                <a:gd name="T19" fmla="*/ 52 h 52"/>
                <a:gd name="T20" fmla="*/ 39 w 65"/>
                <a:gd name="T21" fmla="*/ 49 h 52"/>
                <a:gd name="T22" fmla="*/ 26 w 65"/>
                <a:gd name="T23" fmla="*/ 32 h 52"/>
                <a:gd name="T24" fmla="*/ 22 w 65"/>
                <a:gd name="T25" fmla="*/ 45 h 52"/>
                <a:gd name="T26" fmla="*/ 9 w 65"/>
                <a:gd name="T27" fmla="*/ 52 h 52"/>
                <a:gd name="T28" fmla="*/ 9 w 65"/>
                <a:gd name="T29" fmla="*/ 45 h 52"/>
                <a:gd name="T30" fmla="*/ 13 w 65"/>
                <a:gd name="T31" fmla="*/ 42 h 52"/>
                <a:gd name="T32" fmla="*/ 26 w 65"/>
                <a:gd name="T33" fmla="*/ 35 h 52"/>
                <a:gd name="T34" fmla="*/ 9 w 65"/>
                <a:gd name="T35" fmla="*/ 32 h 52"/>
                <a:gd name="T36" fmla="*/ 0 w 65"/>
                <a:gd name="T37" fmla="*/ 18 h 52"/>
                <a:gd name="T38" fmla="*/ 9 w 65"/>
                <a:gd name="T39" fmla="*/ 18 h 52"/>
                <a:gd name="T40" fmla="*/ 18 w 65"/>
                <a:gd name="T41" fmla="*/ 25 h 52"/>
                <a:gd name="T42" fmla="*/ 31 w 65"/>
                <a:gd name="T43" fmla="*/ 38 h 52"/>
                <a:gd name="T44" fmla="*/ 22 w 65"/>
                <a:gd name="T45" fmla="*/ 21 h 52"/>
                <a:gd name="T46" fmla="*/ 18 w 65"/>
                <a:gd name="T47" fmla="*/ 4 h 52"/>
                <a:gd name="T48" fmla="*/ 26 w 65"/>
                <a:gd name="T49" fmla="*/ 0 h 52"/>
                <a:gd name="T50" fmla="*/ 31 w 65"/>
                <a:gd name="T51" fmla="*/ 0 h 52"/>
                <a:gd name="T52" fmla="*/ 35 w 65"/>
                <a:gd name="T53" fmla="*/ 11 h 52"/>
                <a:gd name="T54" fmla="*/ 31 w 65"/>
                <a:gd name="T55" fmla="*/ 21 h 52"/>
                <a:gd name="T56" fmla="*/ 26 w 65"/>
                <a:gd name="T57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" h="52">
                  <a:moveTo>
                    <a:pt x="26" y="35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8"/>
                  </a:lnTo>
                  <a:lnTo>
                    <a:pt x="26" y="35"/>
                  </a:lnTo>
                  <a:lnTo>
                    <a:pt x="39" y="32"/>
                  </a:lnTo>
                  <a:lnTo>
                    <a:pt x="65" y="49"/>
                  </a:lnTo>
                  <a:lnTo>
                    <a:pt x="52" y="52"/>
                  </a:lnTo>
                  <a:lnTo>
                    <a:pt x="39" y="49"/>
                  </a:lnTo>
                  <a:lnTo>
                    <a:pt x="26" y="32"/>
                  </a:lnTo>
                  <a:lnTo>
                    <a:pt x="22" y="45"/>
                  </a:lnTo>
                  <a:lnTo>
                    <a:pt x="9" y="52"/>
                  </a:lnTo>
                  <a:lnTo>
                    <a:pt x="9" y="45"/>
                  </a:lnTo>
                  <a:lnTo>
                    <a:pt x="13" y="42"/>
                  </a:lnTo>
                  <a:lnTo>
                    <a:pt x="26" y="35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8"/>
                  </a:lnTo>
                  <a:lnTo>
                    <a:pt x="22" y="21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1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2" name="Freeform 36">
              <a:extLst>
                <a:ext uri="{FF2B5EF4-FFF2-40B4-BE49-F238E27FC236}">
                  <a16:creationId xmlns:a16="http://schemas.microsoft.com/office/drawing/2014/main" id="{CB151578-9E21-4592-8180-65373D936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2911"/>
              <a:ext cx="77" cy="62"/>
            </a:xfrm>
            <a:custGeom>
              <a:avLst/>
              <a:gdLst>
                <a:gd name="T0" fmla="*/ 39 w 77"/>
                <a:gd name="T1" fmla="*/ 24 h 62"/>
                <a:gd name="T2" fmla="*/ 52 w 77"/>
                <a:gd name="T3" fmla="*/ 41 h 62"/>
                <a:gd name="T4" fmla="*/ 56 w 77"/>
                <a:gd name="T5" fmla="*/ 51 h 62"/>
                <a:gd name="T6" fmla="*/ 52 w 77"/>
                <a:gd name="T7" fmla="*/ 62 h 62"/>
                <a:gd name="T8" fmla="*/ 39 w 77"/>
                <a:gd name="T9" fmla="*/ 51 h 62"/>
                <a:gd name="T10" fmla="*/ 34 w 77"/>
                <a:gd name="T11" fmla="*/ 38 h 62"/>
                <a:gd name="T12" fmla="*/ 39 w 77"/>
                <a:gd name="T13" fmla="*/ 24 h 62"/>
                <a:gd name="T14" fmla="*/ 30 w 77"/>
                <a:gd name="T15" fmla="*/ 31 h 62"/>
                <a:gd name="T16" fmla="*/ 17 w 77"/>
                <a:gd name="T17" fmla="*/ 38 h 62"/>
                <a:gd name="T18" fmla="*/ 0 w 77"/>
                <a:gd name="T19" fmla="*/ 38 h 62"/>
                <a:gd name="T20" fmla="*/ 4 w 77"/>
                <a:gd name="T21" fmla="*/ 27 h 62"/>
                <a:gd name="T22" fmla="*/ 17 w 77"/>
                <a:gd name="T23" fmla="*/ 24 h 62"/>
                <a:gd name="T24" fmla="*/ 39 w 77"/>
                <a:gd name="T25" fmla="*/ 24 h 62"/>
                <a:gd name="T26" fmla="*/ 30 w 77"/>
                <a:gd name="T27" fmla="*/ 13 h 62"/>
                <a:gd name="T28" fmla="*/ 30 w 77"/>
                <a:gd name="T29" fmla="*/ 0 h 62"/>
                <a:gd name="T30" fmla="*/ 34 w 77"/>
                <a:gd name="T31" fmla="*/ 3 h 62"/>
                <a:gd name="T32" fmla="*/ 39 w 77"/>
                <a:gd name="T33" fmla="*/ 10 h 62"/>
                <a:gd name="T34" fmla="*/ 34 w 77"/>
                <a:gd name="T35" fmla="*/ 20 h 62"/>
                <a:gd name="T36" fmla="*/ 52 w 77"/>
                <a:gd name="T37" fmla="*/ 13 h 62"/>
                <a:gd name="T38" fmla="*/ 60 w 77"/>
                <a:gd name="T39" fmla="*/ 10 h 62"/>
                <a:gd name="T40" fmla="*/ 69 w 77"/>
                <a:gd name="T41" fmla="*/ 13 h 62"/>
                <a:gd name="T42" fmla="*/ 65 w 77"/>
                <a:gd name="T43" fmla="*/ 20 h 62"/>
                <a:gd name="T44" fmla="*/ 56 w 77"/>
                <a:gd name="T45" fmla="*/ 20 h 62"/>
                <a:gd name="T46" fmla="*/ 34 w 77"/>
                <a:gd name="T47" fmla="*/ 20 h 62"/>
                <a:gd name="T48" fmla="*/ 73 w 77"/>
                <a:gd name="T49" fmla="*/ 34 h 62"/>
                <a:gd name="T50" fmla="*/ 77 w 77"/>
                <a:gd name="T51" fmla="*/ 41 h 62"/>
                <a:gd name="T52" fmla="*/ 73 w 77"/>
                <a:gd name="T53" fmla="*/ 41 h 62"/>
                <a:gd name="T54" fmla="*/ 60 w 77"/>
                <a:gd name="T55" fmla="*/ 41 h 62"/>
                <a:gd name="T56" fmla="*/ 47 w 77"/>
                <a:gd name="T57" fmla="*/ 31 h 62"/>
                <a:gd name="T58" fmla="*/ 39 w 77"/>
                <a:gd name="T59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62">
                  <a:moveTo>
                    <a:pt x="39" y="24"/>
                  </a:moveTo>
                  <a:lnTo>
                    <a:pt x="52" y="41"/>
                  </a:lnTo>
                  <a:lnTo>
                    <a:pt x="56" y="51"/>
                  </a:lnTo>
                  <a:lnTo>
                    <a:pt x="52" y="62"/>
                  </a:lnTo>
                  <a:lnTo>
                    <a:pt x="39" y="51"/>
                  </a:lnTo>
                  <a:lnTo>
                    <a:pt x="34" y="38"/>
                  </a:lnTo>
                  <a:lnTo>
                    <a:pt x="39" y="24"/>
                  </a:lnTo>
                  <a:lnTo>
                    <a:pt x="30" y="31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4" y="27"/>
                  </a:lnTo>
                  <a:lnTo>
                    <a:pt x="17" y="24"/>
                  </a:lnTo>
                  <a:lnTo>
                    <a:pt x="39" y="24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0"/>
                  </a:lnTo>
                  <a:lnTo>
                    <a:pt x="52" y="13"/>
                  </a:lnTo>
                  <a:lnTo>
                    <a:pt x="60" y="10"/>
                  </a:lnTo>
                  <a:lnTo>
                    <a:pt x="69" y="13"/>
                  </a:lnTo>
                  <a:lnTo>
                    <a:pt x="65" y="20"/>
                  </a:lnTo>
                  <a:lnTo>
                    <a:pt x="56" y="20"/>
                  </a:lnTo>
                  <a:lnTo>
                    <a:pt x="34" y="20"/>
                  </a:lnTo>
                  <a:lnTo>
                    <a:pt x="73" y="34"/>
                  </a:lnTo>
                  <a:lnTo>
                    <a:pt x="77" y="41"/>
                  </a:lnTo>
                  <a:lnTo>
                    <a:pt x="73" y="41"/>
                  </a:lnTo>
                  <a:lnTo>
                    <a:pt x="60" y="41"/>
                  </a:lnTo>
                  <a:lnTo>
                    <a:pt x="47" y="31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3" name="Freeform 37">
              <a:extLst>
                <a:ext uri="{FF2B5EF4-FFF2-40B4-BE49-F238E27FC236}">
                  <a16:creationId xmlns:a16="http://schemas.microsoft.com/office/drawing/2014/main" id="{F94DE7B2-69E4-4CCD-81EA-387371B4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2966"/>
              <a:ext cx="82" cy="48"/>
            </a:xfrm>
            <a:custGeom>
              <a:avLst/>
              <a:gdLst>
                <a:gd name="T0" fmla="*/ 39 w 82"/>
                <a:gd name="T1" fmla="*/ 17 h 48"/>
                <a:gd name="T2" fmla="*/ 56 w 82"/>
                <a:gd name="T3" fmla="*/ 31 h 48"/>
                <a:gd name="T4" fmla="*/ 60 w 82"/>
                <a:gd name="T5" fmla="*/ 38 h 48"/>
                <a:gd name="T6" fmla="*/ 56 w 82"/>
                <a:gd name="T7" fmla="*/ 48 h 48"/>
                <a:gd name="T8" fmla="*/ 43 w 82"/>
                <a:gd name="T9" fmla="*/ 41 h 48"/>
                <a:gd name="T10" fmla="*/ 34 w 82"/>
                <a:gd name="T11" fmla="*/ 31 h 48"/>
                <a:gd name="T12" fmla="*/ 39 w 82"/>
                <a:gd name="T13" fmla="*/ 17 h 48"/>
                <a:gd name="T14" fmla="*/ 30 w 82"/>
                <a:gd name="T15" fmla="*/ 27 h 48"/>
                <a:gd name="T16" fmla="*/ 0 w 82"/>
                <a:gd name="T17" fmla="*/ 41 h 48"/>
                <a:gd name="T18" fmla="*/ 4 w 82"/>
                <a:gd name="T19" fmla="*/ 31 h 48"/>
                <a:gd name="T20" fmla="*/ 13 w 82"/>
                <a:gd name="T21" fmla="*/ 24 h 48"/>
                <a:gd name="T22" fmla="*/ 39 w 82"/>
                <a:gd name="T23" fmla="*/ 17 h 48"/>
                <a:gd name="T24" fmla="*/ 30 w 82"/>
                <a:gd name="T25" fmla="*/ 10 h 48"/>
                <a:gd name="T26" fmla="*/ 26 w 82"/>
                <a:gd name="T27" fmla="*/ 0 h 48"/>
                <a:gd name="T28" fmla="*/ 34 w 82"/>
                <a:gd name="T29" fmla="*/ 0 h 48"/>
                <a:gd name="T30" fmla="*/ 39 w 82"/>
                <a:gd name="T31" fmla="*/ 7 h 48"/>
                <a:gd name="T32" fmla="*/ 34 w 82"/>
                <a:gd name="T33" fmla="*/ 17 h 48"/>
                <a:gd name="T34" fmla="*/ 52 w 82"/>
                <a:gd name="T35" fmla="*/ 7 h 48"/>
                <a:gd name="T36" fmla="*/ 73 w 82"/>
                <a:gd name="T37" fmla="*/ 0 h 48"/>
                <a:gd name="T38" fmla="*/ 69 w 82"/>
                <a:gd name="T39" fmla="*/ 7 h 48"/>
                <a:gd name="T40" fmla="*/ 56 w 82"/>
                <a:gd name="T41" fmla="*/ 14 h 48"/>
                <a:gd name="T42" fmla="*/ 34 w 82"/>
                <a:gd name="T43" fmla="*/ 17 h 48"/>
                <a:gd name="T44" fmla="*/ 77 w 82"/>
                <a:gd name="T45" fmla="*/ 21 h 48"/>
                <a:gd name="T46" fmla="*/ 82 w 82"/>
                <a:gd name="T47" fmla="*/ 24 h 48"/>
                <a:gd name="T48" fmla="*/ 77 w 82"/>
                <a:gd name="T49" fmla="*/ 27 h 48"/>
                <a:gd name="T50" fmla="*/ 60 w 82"/>
                <a:gd name="T51" fmla="*/ 27 h 48"/>
                <a:gd name="T52" fmla="*/ 52 w 82"/>
                <a:gd name="T53" fmla="*/ 21 h 48"/>
                <a:gd name="T54" fmla="*/ 39 w 82"/>
                <a:gd name="T55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" h="48">
                  <a:moveTo>
                    <a:pt x="39" y="17"/>
                  </a:moveTo>
                  <a:lnTo>
                    <a:pt x="56" y="31"/>
                  </a:lnTo>
                  <a:lnTo>
                    <a:pt x="60" y="38"/>
                  </a:lnTo>
                  <a:lnTo>
                    <a:pt x="56" y="48"/>
                  </a:lnTo>
                  <a:lnTo>
                    <a:pt x="43" y="41"/>
                  </a:lnTo>
                  <a:lnTo>
                    <a:pt x="34" y="31"/>
                  </a:lnTo>
                  <a:lnTo>
                    <a:pt x="39" y="17"/>
                  </a:lnTo>
                  <a:lnTo>
                    <a:pt x="30" y="27"/>
                  </a:lnTo>
                  <a:lnTo>
                    <a:pt x="0" y="41"/>
                  </a:lnTo>
                  <a:lnTo>
                    <a:pt x="4" y="31"/>
                  </a:lnTo>
                  <a:lnTo>
                    <a:pt x="13" y="24"/>
                  </a:lnTo>
                  <a:lnTo>
                    <a:pt x="39" y="17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7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7"/>
                  </a:lnTo>
                  <a:lnTo>
                    <a:pt x="77" y="21"/>
                  </a:lnTo>
                  <a:lnTo>
                    <a:pt x="82" y="24"/>
                  </a:lnTo>
                  <a:lnTo>
                    <a:pt x="77" y="27"/>
                  </a:lnTo>
                  <a:lnTo>
                    <a:pt x="60" y="27"/>
                  </a:lnTo>
                  <a:lnTo>
                    <a:pt x="52" y="21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4" name="Freeform 38">
              <a:extLst>
                <a:ext uri="{FF2B5EF4-FFF2-40B4-BE49-F238E27FC236}">
                  <a16:creationId xmlns:a16="http://schemas.microsoft.com/office/drawing/2014/main" id="{4164604A-E1F1-4AB7-962B-56C55D4E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" y="2966"/>
              <a:ext cx="69" cy="72"/>
            </a:xfrm>
            <a:custGeom>
              <a:avLst/>
              <a:gdLst>
                <a:gd name="T0" fmla="*/ 47 w 69"/>
                <a:gd name="T1" fmla="*/ 41 h 72"/>
                <a:gd name="T2" fmla="*/ 22 w 69"/>
                <a:gd name="T3" fmla="*/ 48 h 72"/>
                <a:gd name="T4" fmla="*/ 13 w 69"/>
                <a:gd name="T5" fmla="*/ 48 h 72"/>
                <a:gd name="T6" fmla="*/ 0 w 69"/>
                <a:gd name="T7" fmla="*/ 41 h 72"/>
                <a:gd name="T8" fmla="*/ 13 w 69"/>
                <a:gd name="T9" fmla="*/ 34 h 72"/>
                <a:gd name="T10" fmla="*/ 26 w 69"/>
                <a:gd name="T11" fmla="*/ 31 h 72"/>
                <a:gd name="T12" fmla="*/ 43 w 69"/>
                <a:gd name="T13" fmla="*/ 38 h 72"/>
                <a:gd name="T14" fmla="*/ 34 w 69"/>
                <a:gd name="T15" fmla="*/ 31 h 72"/>
                <a:gd name="T16" fmla="*/ 26 w 69"/>
                <a:gd name="T17" fmla="*/ 17 h 72"/>
                <a:gd name="T18" fmla="*/ 26 w 69"/>
                <a:gd name="T19" fmla="*/ 0 h 72"/>
                <a:gd name="T20" fmla="*/ 39 w 69"/>
                <a:gd name="T21" fmla="*/ 7 h 72"/>
                <a:gd name="T22" fmla="*/ 43 w 69"/>
                <a:gd name="T23" fmla="*/ 17 h 72"/>
                <a:gd name="T24" fmla="*/ 43 w 69"/>
                <a:gd name="T25" fmla="*/ 41 h 72"/>
                <a:gd name="T26" fmla="*/ 52 w 69"/>
                <a:gd name="T27" fmla="*/ 34 h 72"/>
                <a:gd name="T28" fmla="*/ 60 w 69"/>
                <a:gd name="T29" fmla="*/ 34 h 72"/>
                <a:gd name="T30" fmla="*/ 69 w 69"/>
                <a:gd name="T31" fmla="*/ 38 h 72"/>
                <a:gd name="T32" fmla="*/ 65 w 69"/>
                <a:gd name="T33" fmla="*/ 41 h 72"/>
                <a:gd name="T34" fmla="*/ 60 w 69"/>
                <a:gd name="T35" fmla="*/ 45 h 72"/>
                <a:gd name="T36" fmla="*/ 47 w 69"/>
                <a:gd name="T37" fmla="*/ 38 h 72"/>
                <a:gd name="T38" fmla="*/ 52 w 69"/>
                <a:gd name="T39" fmla="*/ 55 h 72"/>
                <a:gd name="T40" fmla="*/ 52 w 69"/>
                <a:gd name="T41" fmla="*/ 72 h 72"/>
                <a:gd name="T42" fmla="*/ 47 w 69"/>
                <a:gd name="T43" fmla="*/ 65 h 72"/>
                <a:gd name="T44" fmla="*/ 43 w 69"/>
                <a:gd name="T45" fmla="*/ 55 h 72"/>
                <a:gd name="T46" fmla="*/ 47 w 69"/>
                <a:gd name="T47" fmla="*/ 34 h 72"/>
                <a:gd name="T48" fmla="*/ 30 w 69"/>
                <a:gd name="T49" fmla="*/ 69 h 72"/>
                <a:gd name="T50" fmla="*/ 22 w 69"/>
                <a:gd name="T51" fmla="*/ 69 h 72"/>
                <a:gd name="T52" fmla="*/ 22 w 69"/>
                <a:gd name="T53" fmla="*/ 65 h 72"/>
                <a:gd name="T54" fmla="*/ 26 w 69"/>
                <a:gd name="T55" fmla="*/ 55 h 72"/>
                <a:gd name="T56" fmla="*/ 34 w 69"/>
                <a:gd name="T57" fmla="*/ 48 h 72"/>
                <a:gd name="T58" fmla="*/ 47 w 69"/>
                <a:gd name="T59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47" y="41"/>
                  </a:moveTo>
                  <a:lnTo>
                    <a:pt x="22" y="48"/>
                  </a:lnTo>
                  <a:lnTo>
                    <a:pt x="13" y="48"/>
                  </a:lnTo>
                  <a:lnTo>
                    <a:pt x="0" y="41"/>
                  </a:lnTo>
                  <a:lnTo>
                    <a:pt x="13" y="34"/>
                  </a:lnTo>
                  <a:lnTo>
                    <a:pt x="26" y="31"/>
                  </a:lnTo>
                  <a:lnTo>
                    <a:pt x="43" y="38"/>
                  </a:lnTo>
                  <a:lnTo>
                    <a:pt x="34" y="31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7"/>
                  </a:lnTo>
                  <a:lnTo>
                    <a:pt x="43" y="41"/>
                  </a:lnTo>
                  <a:lnTo>
                    <a:pt x="52" y="34"/>
                  </a:lnTo>
                  <a:lnTo>
                    <a:pt x="60" y="34"/>
                  </a:lnTo>
                  <a:lnTo>
                    <a:pt x="69" y="38"/>
                  </a:lnTo>
                  <a:lnTo>
                    <a:pt x="65" y="41"/>
                  </a:lnTo>
                  <a:lnTo>
                    <a:pt x="60" y="45"/>
                  </a:lnTo>
                  <a:lnTo>
                    <a:pt x="47" y="38"/>
                  </a:lnTo>
                  <a:lnTo>
                    <a:pt x="52" y="55"/>
                  </a:lnTo>
                  <a:lnTo>
                    <a:pt x="52" y="72"/>
                  </a:lnTo>
                  <a:lnTo>
                    <a:pt x="47" y="65"/>
                  </a:lnTo>
                  <a:lnTo>
                    <a:pt x="43" y="55"/>
                  </a:lnTo>
                  <a:lnTo>
                    <a:pt x="47" y="34"/>
                  </a:lnTo>
                  <a:lnTo>
                    <a:pt x="30" y="69"/>
                  </a:lnTo>
                  <a:lnTo>
                    <a:pt x="22" y="69"/>
                  </a:lnTo>
                  <a:lnTo>
                    <a:pt x="22" y="65"/>
                  </a:lnTo>
                  <a:lnTo>
                    <a:pt x="26" y="55"/>
                  </a:lnTo>
                  <a:lnTo>
                    <a:pt x="34" y="48"/>
                  </a:lnTo>
                  <a:lnTo>
                    <a:pt x="47" y="4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5" name="Freeform 39">
              <a:extLst>
                <a:ext uri="{FF2B5EF4-FFF2-40B4-BE49-F238E27FC236}">
                  <a16:creationId xmlns:a16="http://schemas.microsoft.com/office/drawing/2014/main" id="{106D208E-C7A8-4526-B2CA-3906FE048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004"/>
              <a:ext cx="69" cy="55"/>
            </a:xfrm>
            <a:custGeom>
              <a:avLst/>
              <a:gdLst>
                <a:gd name="T0" fmla="*/ 26 w 69"/>
                <a:gd name="T1" fmla="*/ 55 h 55"/>
                <a:gd name="T2" fmla="*/ 17 w 69"/>
                <a:gd name="T3" fmla="*/ 48 h 55"/>
                <a:gd name="T4" fmla="*/ 13 w 69"/>
                <a:gd name="T5" fmla="*/ 45 h 55"/>
                <a:gd name="T6" fmla="*/ 17 w 69"/>
                <a:gd name="T7" fmla="*/ 38 h 55"/>
                <a:gd name="T8" fmla="*/ 26 w 69"/>
                <a:gd name="T9" fmla="*/ 27 h 55"/>
                <a:gd name="T10" fmla="*/ 13 w 69"/>
                <a:gd name="T11" fmla="*/ 31 h 55"/>
                <a:gd name="T12" fmla="*/ 0 w 69"/>
                <a:gd name="T13" fmla="*/ 24 h 55"/>
                <a:gd name="T14" fmla="*/ 4 w 69"/>
                <a:gd name="T15" fmla="*/ 21 h 55"/>
                <a:gd name="T16" fmla="*/ 13 w 69"/>
                <a:gd name="T17" fmla="*/ 21 h 55"/>
                <a:gd name="T18" fmla="*/ 21 w 69"/>
                <a:gd name="T19" fmla="*/ 27 h 55"/>
                <a:gd name="T20" fmla="*/ 26 w 69"/>
                <a:gd name="T21" fmla="*/ 14 h 55"/>
                <a:gd name="T22" fmla="*/ 34 w 69"/>
                <a:gd name="T23" fmla="*/ 0 h 55"/>
                <a:gd name="T24" fmla="*/ 38 w 69"/>
                <a:gd name="T25" fmla="*/ 7 h 55"/>
                <a:gd name="T26" fmla="*/ 34 w 69"/>
                <a:gd name="T27" fmla="*/ 14 h 55"/>
                <a:gd name="T28" fmla="*/ 26 w 69"/>
                <a:gd name="T29" fmla="*/ 27 h 55"/>
                <a:gd name="T30" fmla="*/ 60 w 69"/>
                <a:gd name="T31" fmla="*/ 10 h 55"/>
                <a:gd name="T32" fmla="*/ 69 w 69"/>
                <a:gd name="T33" fmla="*/ 14 h 55"/>
                <a:gd name="T34" fmla="*/ 69 w 69"/>
                <a:gd name="T35" fmla="*/ 14 h 55"/>
                <a:gd name="T36" fmla="*/ 56 w 69"/>
                <a:gd name="T37" fmla="*/ 24 h 55"/>
                <a:gd name="T38" fmla="*/ 43 w 69"/>
                <a:gd name="T39" fmla="*/ 24 h 55"/>
                <a:gd name="T40" fmla="*/ 30 w 69"/>
                <a:gd name="T41" fmla="*/ 27 h 55"/>
                <a:gd name="T42" fmla="*/ 51 w 69"/>
                <a:gd name="T43" fmla="*/ 27 h 55"/>
                <a:gd name="T44" fmla="*/ 56 w 69"/>
                <a:gd name="T45" fmla="*/ 31 h 55"/>
                <a:gd name="T46" fmla="*/ 64 w 69"/>
                <a:gd name="T47" fmla="*/ 41 h 55"/>
                <a:gd name="T48" fmla="*/ 64 w 69"/>
                <a:gd name="T49" fmla="*/ 41 h 55"/>
                <a:gd name="T50" fmla="*/ 60 w 69"/>
                <a:gd name="T51" fmla="*/ 41 h 55"/>
                <a:gd name="T52" fmla="*/ 47 w 69"/>
                <a:gd name="T53" fmla="*/ 41 h 55"/>
                <a:gd name="T54" fmla="*/ 38 w 69"/>
                <a:gd name="T55" fmla="*/ 38 h 55"/>
                <a:gd name="T56" fmla="*/ 30 w 69"/>
                <a:gd name="T57" fmla="*/ 31 h 55"/>
                <a:gd name="T58" fmla="*/ 26 w 69"/>
                <a:gd name="T59" fmla="*/ 31 h 55"/>
                <a:gd name="T60" fmla="*/ 30 w 69"/>
                <a:gd name="T61" fmla="*/ 45 h 55"/>
                <a:gd name="T62" fmla="*/ 30 w 69"/>
                <a:gd name="T63" fmla="*/ 52 h 55"/>
                <a:gd name="T64" fmla="*/ 30 w 69"/>
                <a:gd name="T65" fmla="*/ 55 h 55"/>
                <a:gd name="T66" fmla="*/ 26 w 69"/>
                <a:gd name="T6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55">
                  <a:moveTo>
                    <a:pt x="26" y="55"/>
                  </a:moveTo>
                  <a:lnTo>
                    <a:pt x="17" y="48"/>
                  </a:lnTo>
                  <a:lnTo>
                    <a:pt x="13" y="45"/>
                  </a:lnTo>
                  <a:lnTo>
                    <a:pt x="17" y="38"/>
                  </a:lnTo>
                  <a:lnTo>
                    <a:pt x="26" y="27"/>
                  </a:lnTo>
                  <a:lnTo>
                    <a:pt x="13" y="31"/>
                  </a:lnTo>
                  <a:lnTo>
                    <a:pt x="0" y="24"/>
                  </a:lnTo>
                  <a:lnTo>
                    <a:pt x="4" y="21"/>
                  </a:lnTo>
                  <a:lnTo>
                    <a:pt x="13" y="21"/>
                  </a:lnTo>
                  <a:lnTo>
                    <a:pt x="21" y="27"/>
                  </a:lnTo>
                  <a:lnTo>
                    <a:pt x="26" y="1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6" y="27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56" y="24"/>
                  </a:lnTo>
                  <a:lnTo>
                    <a:pt x="43" y="24"/>
                  </a:lnTo>
                  <a:lnTo>
                    <a:pt x="30" y="27"/>
                  </a:lnTo>
                  <a:lnTo>
                    <a:pt x="51" y="27"/>
                  </a:lnTo>
                  <a:lnTo>
                    <a:pt x="56" y="3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47" y="41"/>
                  </a:lnTo>
                  <a:lnTo>
                    <a:pt x="38" y="38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30" y="45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6" name="Freeform 40">
              <a:extLst>
                <a:ext uri="{FF2B5EF4-FFF2-40B4-BE49-F238E27FC236}">
                  <a16:creationId xmlns:a16="http://schemas.microsoft.com/office/drawing/2014/main" id="{08D51B8E-B7B8-4391-BE9A-2216DEB4A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011"/>
              <a:ext cx="73" cy="62"/>
            </a:xfrm>
            <a:custGeom>
              <a:avLst/>
              <a:gdLst>
                <a:gd name="T0" fmla="*/ 73 w 73"/>
                <a:gd name="T1" fmla="*/ 38 h 62"/>
                <a:gd name="T2" fmla="*/ 65 w 73"/>
                <a:gd name="T3" fmla="*/ 31 h 62"/>
                <a:gd name="T4" fmla="*/ 56 w 73"/>
                <a:gd name="T5" fmla="*/ 27 h 62"/>
                <a:gd name="T6" fmla="*/ 30 w 73"/>
                <a:gd name="T7" fmla="*/ 27 h 62"/>
                <a:gd name="T8" fmla="*/ 43 w 73"/>
                <a:gd name="T9" fmla="*/ 24 h 62"/>
                <a:gd name="T10" fmla="*/ 56 w 73"/>
                <a:gd name="T11" fmla="*/ 20 h 62"/>
                <a:gd name="T12" fmla="*/ 69 w 73"/>
                <a:gd name="T13" fmla="*/ 14 h 62"/>
                <a:gd name="T14" fmla="*/ 69 w 73"/>
                <a:gd name="T15" fmla="*/ 10 h 62"/>
                <a:gd name="T16" fmla="*/ 60 w 73"/>
                <a:gd name="T17" fmla="*/ 10 h 62"/>
                <a:gd name="T18" fmla="*/ 26 w 73"/>
                <a:gd name="T19" fmla="*/ 31 h 62"/>
                <a:gd name="T20" fmla="*/ 35 w 73"/>
                <a:gd name="T21" fmla="*/ 14 h 62"/>
                <a:gd name="T22" fmla="*/ 39 w 73"/>
                <a:gd name="T23" fmla="*/ 7 h 62"/>
                <a:gd name="T24" fmla="*/ 35 w 73"/>
                <a:gd name="T25" fmla="*/ 0 h 62"/>
                <a:gd name="T26" fmla="*/ 26 w 73"/>
                <a:gd name="T27" fmla="*/ 14 h 62"/>
                <a:gd name="T28" fmla="*/ 26 w 73"/>
                <a:gd name="T29" fmla="*/ 27 h 62"/>
                <a:gd name="T30" fmla="*/ 13 w 73"/>
                <a:gd name="T31" fmla="*/ 20 h 62"/>
                <a:gd name="T32" fmla="*/ 9 w 73"/>
                <a:gd name="T33" fmla="*/ 20 h 62"/>
                <a:gd name="T34" fmla="*/ 0 w 73"/>
                <a:gd name="T35" fmla="*/ 20 h 62"/>
                <a:gd name="T36" fmla="*/ 13 w 73"/>
                <a:gd name="T37" fmla="*/ 27 h 62"/>
                <a:gd name="T38" fmla="*/ 30 w 73"/>
                <a:gd name="T39" fmla="*/ 24 h 62"/>
                <a:gd name="T40" fmla="*/ 18 w 73"/>
                <a:gd name="T41" fmla="*/ 41 h 62"/>
                <a:gd name="T42" fmla="*/ 18 w 73"/>
                <a:gd name="T43" fmla="*/ 52 h 62"/>
                <a:gd name="T44" fmla="*/ 26 w 73"/>
                <a:gd name="T45" fmla="*/ 62 h 62"/>
                <a:gd name="T46" fmla="*/ 26 w 73"/>
                <a:gd name="T47" fmla="*/ 62 h 62"/>
                <a:gd name="T48" fmla="*/ 30 w 73"/>
                <a:gd name="T49" fmla="*/ 52 h 62"/>
                <a:gd name="T50" fmla="*/ 30 w 73"/>
                <a:gd name="T51" fmla="*/ 38 h 62"/>
                <a:gd name="T52" fmla="*/ 30 w 73"/>
                <a:gd name="T53" fmla="*/ 27 h 62"/>
                <a:gd name="T54" fmla="*/ 43 w 73"/>
                <a:gd name="T55" fmla="*/ 38 h 62"/>
                <a:gd name="T56" fmla="*/ 60 w 73"/>
                <a:gd name="T57" fmla="*/ 41 h 62"/>
                <a:gd name="T58" fmla="*/ 73 w 73"/>
                <a:gd name="T5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62">
                  <a:moveTo>
                    <a:pt x="73" y="38"/>
                  </a:moveTo>
                  <a:lnTo>
                    <a:pt x="65" y="31"/>
                  </a:lnTo>
                  <a:lnTo>
                    <a:pt x="56" y="27"/>
                  </a:lnTo>
                  <a:lnTo>
                    <a:pt x="30" y="27"/>
                  </a:lnTo>
                  <a:lnTo>
                    <a:pt x="43" y="24"/>
                  </a:lnTo>
                  <a:lnTo>
                    <a:pt x="56" y="20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1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7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13" y="27"/>
                  </a:lnTo>
                  <a:lnTo>
                    <a:pt x="30" y="24"/>
                  </a:lnTo>
                  <a:lnTo>
                    <a:pt x="18" y="41"/>
                  </a:lnTo>
                  <a:lnTo>
                    <a:pt x="18" y="5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30" y="52"/>
                  </a:lnTo>
                  <a:lnTo>
                    <a:pt x="30" y="38"/>
                  </a:lnTo>
                  <a:lnTo>
                    <a:pt x="30" y="27"/>
                  </a:lnTo>
                  <a:lnTo>
                    <a:pt x="43" y="38"/>
                  </a:lnTo>
                  <a:lnTo>
                    <a:pt x="60" y="41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7" name="Freeform 41">
              <a:extLst>
                <a:ext uri="{FF2B5EF4-FFF2-40B4-BE49-F238E27FC236}">
                  <a16:creationId xmlns:a16="http://schemas.microsoft.com/office/drawing/2014/main" id="{44F039C8-C1D6-45B4-A8F3-3A3AEBD30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042"/>
              <a:ext cx="91" cy="24"/>
            </a:xfrm>
            <a:custGeom>
              <a:avLst/>
              <a:gdLst>
                <a:gd name="T0" fmla="*/ 91 w 91"/>
                <a:gd name="T1" fmla="*/ 17 h 24"/>
                <a:gd name="T2" fmla="*/ 73 w 91"/>
                <a:gd name="T3" fmla="*/ 14 h 24"/>
                <a:gd name="T4" fmla="*/ 48 w 91"/>
                <a:gd name="T5" fmla="*/ 17 h 24"/>
                <a:gd name="T6" fmla="*/ 60 w 91"/>
                <a:gd name="T7" fmla="*/ 7 h 24"/>
                <a:gd name="T8" fmla="*/ 60 w 91"/>
                <a:gd name="T9" fmla="*/ 3 h 24"/>
                <a:gd name="T10" fmla="*/ 52 w 91"/>
                <a:gd name="T11" fmla="*/ 0 h 24"/>
                <a:gd name="T12" fmla="*/ 52 w 91"/>
                <a:gd name="T13" fmla="*/ 0 h 24"/>
                <a:gd name="T14" fmla="*/ 48 w 91"/>
                <a:gd name="T15" fmla="*/ 3 h 24"/>
                <a:gd name="T16" fmla="*/ 48 w 91"/>
                <a:gd name="T17" fmla="*/ 10 h 24"/>
                <a:gd name="T18" fmla="*/ 52 w 91"/>
                <a:gd name="T19" fmla="*/ 17 h 24"/>
                <a:gd name="T20" fmla="*/ 26 w 91"/>
                <a:gd name="T21" fmla="*/ 14 h 24"/>
                <a:gd name="T22" fmla="*/ 13 w 91"/>
                <a:gd name="T23" fmla="*/ 17 h 24"/>
                <a:gd name="T24" fmla="*/ 0 w 91"/>
                <a:gd name="T25" fmla="*/ 24 h 24"/>
                <a:gd name="T26" fmla="*/ 91 w 91"/>
                <a:gd name="T2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4">
                  <a:moveTo>
                    <a:pt x="91" y="17"/>
                  </a:moveTo>
                  <a:lnTo>
                    <a:pt x="73" y="14"/>
                  </a:lnTo>
                  <a:lnTo>
                    <a:pt x="48" y="1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7"/>
                  </a:lnTo>
                  <a:lnTo>
                    <a:pt x="26" y="14"/>
                  </a:lnTo>
                  <a:lnTo>
                    <a:pt x="13" y="17"/>
                  </a:lnTo>
                  <a:lnTo>
                    <a:pt x="0" y="24"/>
                  </a:lnTo>
                  <a:lnTo>
                    <a:pt x="91" y="1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8" name="Freeform 42">
              <a:extLst>
                <a:ext uri="{FF2B5EF4-FFF2-40B4-BE49-F238E27FC236}">
                  <a16:creationId xmlns:a16="http://schemas.microsoft.com/office/drawing/2014/main" id="{02D2A73B-4FA7-498D-A7ED-997F3FE8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042"/>
              <a:ext cx="91" cy="24"/>
            </a:xfrm>
            <a:custGeom>
              <a:avLst/>
              <a:gdLst>
                <a:gd name="T0" fmla="*/ 91 w 91"/>
                <a:gd name="T1" fmla="*/ 17 h 24"/>
                <a:gd name="T2" fmla="*/ 73 w 91"/>
                <a:gd name="T3" fmla="*/ 14 h 24"/>
                <a:gd name="T4" fmla="*/ 48 w 91"/>
                <a:gd name="T5" fmla="*/ 17 h 24"/>
                <a:gd name="T6" fmla="*/ 60 w 91"/>
                <a:gd name="T7" fmla="*/ 7 h 24"/>
                <a:gd name="T8" fmla="*/ 60 w 91"/>
                <a:gd name="T9" fmla="*/ 3 h 24"/>
                <a:gd name="T10" fmla="*/ 52 w 91"/>
                <a:gd name="T11" fmla="*/ 0 h 24"/>
                <a:gd name="T12" fmla="*/ 52 w 91"/>
                <a:gd name="T13" fmla="*/ 0 h 24"/>
                <a:gd name="T14" fmla="*/ 48 w 91"/>
                <a:gd name="T15" fmla="*/ 3 h 24"/>
                <a:gd name="T16" fmla="*/ 48 w 91"/>
                <a:gd name="T17" fmla="*/ 10 h 24"/>
                <a:gd name="T18" fmla="*/ 52 w 91"/>
                <a:gd name="T19" fmla="*/ 17 h 24"/>
                <a:gd name="T20" fmla="*/ 26 w 91"/>
                <a:gd name="T21" fmla="*/ 14 h 24"/>
                <a:gd name="T22" fmla="*/ 13 w 91"/>
                <a:gd name="T23" fmla="*/ 17 h 24"/>
                <a:gd name="T24" fmla="*/ 0 w 91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24">
                  <a:moveTo>
                    <a:pt x="91" y="17"/>
                  </a:moveTo>
                  <a:lnTo>
                    <a:pt x="73" y="14"/>
                  </a:lnTo>
                  <a:lnTo>
                    <a:pt x="48" y="1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7"/>
                  </a:lnTo>
                  <a:lnTo>
                    <a:pt x="26" y="14"/>
                  </a:lnTo>
                  <a:lnTo>
                    <a:pt x="13" y="17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39" name="Freeform 43">
              <a:extLst>
                <a:ext uri="{FF2B5EF4-FFF2-40B4-BE49-F238E27FC236}">
                  <a16:creationId xmlns:a16="http://schemas.microsoft.com/office/drawing/2014/main" id="{BB39B3CB-9BDD-4BAF-A37A-11C13F2B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059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4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7 h 28"/>
                <a:gd name="T22" fmla="*/ 82 w 91"/>
                <a:gd name="T23" fmla="*/ 24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4 h 28"/>
                <a:gd name="T32" fmla="*/ 82 w 91"/>
                <a:gd name="T33" fmla="*/ 4 h 28"/>
                <a:gd name="T34" fmla="*/ 91 w 91"/>
                <a:gd name="T35" fmla="*/ 0 h 28"/>
                <a:gd name="T36" fmla="*/ 0 w 91"/>
                <a:gd name="T3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4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4"/>
                  </a:lnTo>
                  <a:lnTo>
                    <a:pt x="82" y="4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40" name="Freeform 44">
              <a:extLst>
                <a:ext uri="{FF2B5EF4-FFF2-40B4-BE49-F238E27FC236}">
                  <a16:creationId xmlns:a16="http://schemas.microsoft.com/office/drawing/2014/main" id="{08B3CBAF-61C7-4BFA-BD42-9DA817427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059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4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7 h 28"/>
                <a:gd name="T22" fmla="*/ 82 w 91"/>
                <a:gd name="T23" fmla="*/ 24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4 h 28"/>
                <a:gd name="T32" fmla="*/ 82 w 91"/>
                <a:gd name="T33" fmla="*/ 4 h 28"/>
                <a:gd name="T34" fmla="*/ 91 w 91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4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4"/>
                  </a:lnTo>
                  <a:lnTo>
                    <a:pt x="82" y="4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41" name="Freeform 45">
              <a:extLst>
                <a:ext uri="{FF2B5EF4-FFF2-40B4-BE49-F238E27FC236}">
                  <a16:creationId xmlns:a16="http://schemas.microsoft.com/office/drawing/2014/main" id="{1273A757-85DE-4EF7-986B-3E52B513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3059"/>
              <a:ext cx="74" cy="62"/>
            </a:xfrm>
            <a:custGeom>
              <a:avLst/>
              <a:gdLst>
                <a:gd name="T0" fmla="*/ 39 w 74"/>
                <a:gd name="T1" fmla="*/ 21 h 62"/>
                <a:gd name="T2" fmla="*/ 52 w 74"/>
                <a:gd name="T3" fmla="*/ 42 h 62"/>
                <a:gd name="T4" fmla="*/ 52 w 74"/>
                <a:gd name="T5" fmla="*/ 52 h 62"/>
                <a:gd name="T6" fmla="*/ 52 w 74"/>
                <a:gd name="T7" fmla="*/ 62 h 62"/>
                <a:gd name="T8" fmla="*/ 35 w 74"/>
                <a:gd name="T9" fmla="*/ 52 h 62"/>
                <a:gd name="T10" fmla="*/ 31 w 74"/>
                <a:gd name="T11" fmla="*/ 38 h 62"/>
                <a:gd name="T12" fmla="*/ 35 w 74"/>
                <a:gd name="T13" fmla="*/ 21 h 62"/>
                <a:gd name="T14" fmla="*/ 31 w 74"/>
                <a:gd name="T15" fmla="*/ 31 h 62"/>
                <a:gd name="T16" fmla="*/ 13 w 74"/>
                <a:gd name="T17" fmla="*/ 38 h 62"/>
                <a:gd name="T18" fmla="*/ 0 w 74"/>
                <a:gd name="T19" fmla="*/ 38 h 62"/>
                <a:gd name="T20" fmla="*/ 5 w 74"/>
                <a:gd name="T21" fmla="*/ 28 h 62"/>
                <a:gd name="T22" fmla="*/ 13 w 74"/>
                <a:gd name="T23" fmla="*/ 21 h 62"/>
                <a:gd name="T24" fmla="*/ 39 w 74"/>
                <a:gd name="T25" fmla="*/ 21 h 62"/>
                <a:gd name="T26" fmla="*/ 26 w 74"/>
                <a:gd name="T27" fmla="*/ 14 h 62"/>
                <a:gd name="T28" fmla="*/ 26 w 74"/>
                <a:gd name="T29" fmla="*/ 0 h 62"/>
                <a:gd name="T30" fmla="*/ 35 w 74"/>
                <a:gd name="T31" fmla="*/ 4 h 62"/>
                <a:gd name="T32" fmla="*/ 35 w 74"/>
                <a:gd name="T33" fmla="*/ 7 h 62"/>
                <a:gd name="T34" fmla="*/ 35 w 74"/>
                <a:gd name="T35" fmla="*/ 21 h 62"/>
                <a:gd name="T36" fmla="*/ 52 w 74"/>
                <a:gd name="T37" fmla="*/ 14 h 62"/>
                <a:gd name="T38" fmla="*/ 61 w 74"/>
                <a:gd name="T39" fmla="*/ 10 h 62"/>
                <a:gd name="T40" fmla="*/ 69 w 74"/>
                <a:gd name="T41" fmla="*/ 14 h 62"/>
                <a:gd name="T42" fmla="*/ 65 w 74"/>
                <a:gd name="T43" fmla="*/ 21 h 62"/>
                <a:gd name="T44" fmla="*/ 52 w 74"/>
                <a:gd name="T45" fmla="*/ 21 h 62"/>
                <a:gd name="T46" fmla="*/ 31 w 74"/>
                <a:gd name="T47" fmla="*/ 21 h 62"/>
                <a:gd name="T48" fmla="*/ 74 w 74"/>
                <a:gd name="T49" fmla="*/ 35 h 62"/>
                <a:gd name="T50" fmla="*/ 74 w 74"/>
                <a:gd name="T51" fmla="*/ 42 h 62"/>
                <a:gd name="T52" fmla="*/ 69 w 74"/>
                <a:gd name="T53" fmla="*/ 45 h 62"/>
                <a:gd name="T54" fmla="*/ 56 w 74"/>
                <a:gd name="T55" fmla="*/ 38 h 62"/>
                <a:gd name="T56" fmla="*/ 48 w 74"/>
                <a:gd name="T57" fmla="*/ 31 h 62"/>
                <a:gd name="T58" fmla="*/ 39 w 74"/>
                <a:gd name="T59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62">
                  <a:moveTo>
                    <a:pt x="39" y="21"/>
                  </a:moveTo>
                  <a:lnTo>
                    <a:pt x="52" y="42"/>
                  </a:lnTo>
                  <a:lnTo>
                    <a:pt x="52" y="52"/>
                  </a:lnTo>
                  <a:lnTo>
                    <a:pt x="52" y="62"/>
                  </a:lnTo>
                  <a:lnTo>
                    <a:pt x="35" y="52"/>
                  </a:lnTo>
                  <a:lnTo>
                    <a:pt x="31" y="38"/>
                  </a:lnTo>
                  <a:lnTo>
                    <a:pt x="35" y="21"/>
                  </a:lnTo>
                  <a:lnTo>
                    <a:pt x="31" y="31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2"/>
                  </a:lnTo>
                  <a:lnTo>
                    <a:pt x="69" y="45"/>
                  </a:lnTo>
                  <a:lnTo>
                    <a:pt x="56" y="38"/>
                  </a:lnTo>
                  <a:lnTo>
                    <a:pt x="48" y="31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42" name="Freeform 46">
              <a:extLst>
                <a:ext uri="{FF2B5EF4-FFF2-40B4-BE49-F238E27FC236}">
                  <a16:creationId xmlns:a16="http://schemas.microsoft.com/office/drawing/2014/main" id="{B691839A-1ABD-4F05-B191-F8DC6DD8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3076"/>
              <a:ext cx="73" cy="59"/>
            </a:xfrm>
            <a:custGeom>
              <a:avLst/>
              <a:gdLst>
                <a:gd name="T0" fmla="*/ 22 w 73"/>
                <a:gd name="T1" fmla="*/ 25 h 59"/>
                <a:gd name="T2" fmla="*/ 52 w 73"/>
                <a:gd name="T3" fmla="*/ 35 h 59"/>
                <a:gd name="T4" fmla="*/ 60 w 73"/>
                <a:gd name="T5" fmla="*/ 45 h 59"/>
                <a:gd name="T6" fmla="*/ 69 w 73"/>
                <a:gd name="T7" fmla="*/ 56 h 59"/>
                <a:gd name="T8" fmla="*/ 47 w 73"/>
                <a:gd name="T9" fmla="*/ 52 h 59"/>
                <a:gd name="T10" fmla="*/ 30 w 73"/>
                <a:gd name="T11" fmla="*/ 42 h 59"/>
                <a:gd name="T12" fmla="*/ 22 w 73"/>
                <a:gd name="T13" fmla="*/ 25 h 59"/>
                <a:gd name="T14" fmla="*/ 26 w 73"/>
                <a:gd name="T15" fmla="*/ 35 h 59"/>
                <a:gd name="T16" fmla="*/ 17 w 73"/>
                <a:gd name="T17" fmla="*/ 49 h 59"/>
                <a:gd name="T18" fmla="*/ 4 w 73"/>
                <a:gd name="T19" fmla="*/ 59 h 59"/>
                <a:gd name="T20" fmla="*/ 0 w 73"/>
                <a:gd name="T21" fmla="*/ 45 h 59"/>
                <a:gd name="T22" fmla="*/ 4 w 73"/>
                <a:gd name="T23" fmla="*/ 35 h 59"/>
                <a:gd name="T24" fmla="*/ 26 w 73"/>
                <a:gd name="T25" fmla="*/ 25 h 59"/>
                <a:gd name="T26" fmla="*/ 9 w 73"/>
                <a:gd name="T27" fmla="*/ 21 h 59"/>
                <a:gd name="T28" fmla="*/ 0 w 73"/>
                <a:gd name="T29" fmla="*/ 11 h 59"/>
                <a:gd name="T30" fmla="*/ 9 w 73"/>
                <a:gd name="T31" fmla="*/ 7 h 59"/>
                <a:gd name="T32" fmla="*/ 13 w 73"/>
                <a:gd name="T33" fmla="*/ 14 h 59"/>
                <a:gd name="T34" fmla="*/ 22 w 73"/>
                <a:gd name="T35" fmla="*/ 25 h 59"/>
                <a:gd name="T36" fmla="*/ 30 w 73"/>
                <a:gd name="T37" fmla="*/ 11 h 59"/>
                <a:gd name="T38" fmla="*/ 34 w 73"/>
                <a:gd name="T39" fmla="*/ 4 h 59"/>
                <a:gd name="T40" fmla="*/ 43 w 73"/>
                <a:gd name="T41" fmla="*/ 0 h 59"/>
                <a:gd name="T42" fmla="*/ 43 w 73"/>
                <a:gd name="T43" fmla="*/ 11 h 59"/>
                <a:gd name="T44" fmla="*/ 39 w 73"/>
                <a:gd name="T45" fmla="*/ 14 h 59"/>
                <a:gd name="T46" fmla="*/ 17 w 73"/>
                <a:gd name="T47" fmla="*/ 25 h 59"/>
                <a:gd name="T48" fmla="*/ 39 w 73"/>
                <a:gd name="T49" fmla="*/ 21 h 59"/>
                <a:gd name="T50" fmla="*/ 64 w 73"/>
                <a:gd name="T51" fmla="*/ 18 h 59"/>
                <a:gd name="T52" fmla="*/ 73 w 73"/>
                <a:gd name="T53" fmla="*/ 25 h 59"/>
                <a:gd name="T54" fmla="*/ 69 w 73"/>
                <a:gd name="T55" fmla="*/ 28 h 59"/>
                <a:gd name="T56" fmla="*/ 56 w 73"/>
                <a:gd name="T57" fmla="*/ 31 h 59"/>
                <a:gd name="T58" fmla="*/ 39 w 73"/>
                <a:gd name="T59" fmla="*/ 28 h 59"/>
                <a:gd name="T60" fmla="*/ 22 w 73"/>
                <a:gd name="T6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59">
                  <a:moveTo>
                    <a:pt x="22" y="25"/>
                  </a:moveTo>
                  <a:lnTo>
                    <a:pt x="52" y="35"/>
                  </a:lnTo>
                  <a:lnTo>
                    <a:pt x="60" y="45"/>
                  </a:lnTo>
                  <a:lnTo>
                    <a:pt x="69" y="56"/>
                  </a:lnTo>
                  <a:lnTo>
                    <a:pt x="47" y="52"/>
                  </a:lnTo>
                  <a:lnTo>
                    <a:pt x="30" y="42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49"/>
                  </a:lnTo>
                  <a:lnTo>
                    <a:pt x="4" y="59"/>
                  </a:lnTo>
                  <a:lnTo>
                    <a:pt x="0" y="45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1"/>
                  </a:lnTo>
                  <a:lnTo>
                    <a:pt x="34" y="4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8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1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43" name="Freeform 47">
              <a:extLst>
                <a:ext uri="{FF2B5EF4-FFF2-40B4-BE49-F238E27FC236}">
                  <a16:creationId xmlns:a16="http://schemas.microsoft.com/office/drawing/2014/main" id="{BE75315B-E9DB-41F2-B6C1-5B0D14DC8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" y="3943"/>
              <a:ext cx="198" cy="59"/>
            </a:xfrm>
            <a:custGeom>
              <a:avLst/>
              <a:gdLst>
                <a:gd name="T0" fmla="*/ 198 w 198"/>
                <a:gd name="T1" fmla="*/ 4 h 59"/>
                <a:gd name="T2" fmla="*/ 189 w 198"/>
                <a:gd name="T3" fmla="*/ 11 h 59"/>
                <a:gd name="T4" fmla="*/ 172 w 198"/>
                <a:gd name="T5" fmla="*/ 28 h 59"/>
                <a:gd name="T6" fmla="*/ 159 w 198"/>
                <a:gd name="T7" fmla="*/ 38 h 59"/>
                <a:gd name="T8" fmla="*/ 142 w 198"/>
                <a:gd name="T9" fmla="*/ 45 h 59"/>
                <a:gd name="T10" fmla="*/ 125 w 198"/>
                <a:gd name="T11" fmla="*/ 52 h 59"/>
                <a:gd name="T12" fmla="*/ 112 w 198"/>
                <a:gd name="T13" fmla="*/ 55 h 59"/>
                <a:gd name="T14" fmla="*/ 82 w 198"/>
                <a:gd name="T15" fmla="*/ 59 h 59"/>
                <a:gd name="T16" fmla="*/ 56 w 198"/>
                <a:gd name="T17" fmla="*/ 59 h 59"/>
                <a:gd name="T18" fmla="*/ 39 w 198"/>
                <a:gd name="T19" fmla="*/ 52 h 59"/>
                <a:gd name="T20" fmla="*/ 17 w 198"/>
                <a:gd name="T21" fmla="*/ 31 h 59"/>
                <a:gd name="T22" fmla="*/ 0 w 198"/>
                <a:gd name="T23" fmla="*/ 0 h 59"/>
                <a:gd name="T24" fmla="*/ 26 w 198"/>
                <a:gd name="T25" fmla="*/ 11 h 59"/>
                <a:gd name="T26" fmla="*/ 60 w 198"/>
                <a:gd name="T27" fmla="*/ 28 h 59"/>
                <a:gd name="T28" fmla="*/ 82 w 198"/>
                <a:gd name="T29" fmla="*/ 31 h 59"/>
                <a:gd name="T30" fmla="*/ 95 w 198"/>
                <a:gd name="T31" fmla="*/ 28 h 59"/>
                <a:gd name="T32" fmla="*/ 125 w 198"/>
                <a:gd name="T33" fmla="*/ 17 h 59"/>
                <a:gd name="T34" fmla="*/ 146 w 198"/>
                <a:gd name="T35" fmla="*/ 14 h 59"/>
                <a:gd name="T36" fmla="*/ 163 w 198"/>
                <a:gd name="T37" fmla="*/ 11 h 59"/>
                <a:gd name="T38" fmla="*/ 185 w 198"/>
                <a:gd name="T39" fmla="*/ 7 h 59"/>
                <a:gd name="T40" fmla="*/ 198 w 198"/>
                <a:gd name="T4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8" h="59">
                  <a:moveTo>
                    <a:pt x="198" y="4"/>
                  </a:moveTo>
                  <a:lnTo>
                    <a:pt x="189" y="11"/>
                  </a:lnTo>
                  <a:lnTo>
                    <a:pt x="172" y="28"/>
                  </a:lnTo>
                  <a:lnTo>
                    <a:pt x="159" y="38"/>
                  </a:lnTo>
                  <a:lnTo>
                    <a:pt x="142" y="45"/>
                  </a:lnTo>
                  <a:lnTo>
                    <a:pt x="125" y="52"/>
                  </a:lnTo>
                  <a:lnTo>
                    <a:pt x="112" y="55"/>
                  </a:lnTo>
                  <a:lnTo>
                    <a:pt x="82" y="59"/>
                  </a:lnTo>
                  <a:lnTo>
                    <a:pt x="56" y="59"/>
                  </a:lnTo>
                  <a:lnTo>
                    <a:pt x="39" y="52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8"/>
                  </a:lnTo>
                  <a:lnTo>
                    <a:pt x="82" y="31"/>
                  </a:lnTo>
                  <a:lnTo>
                    <a:pt x="95" y="28"/>
                  </a:lnTo>
                  <a:lnTo>
                    <a:pt x="125" y="17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44" name="Freeform 48">
              <a:extLst>
                <a:ext uri="{FF2B5EF4-FFF2-40B4-BE49-F238E27FC236}">
                  <a16:creationId xmlns:a16="http://schemas.microsoft.com/office/drawing/2014/main" id="{B6F2897C-5ECA-4AEF-B8AE-A5F83CC8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3764"/>
              <a:ext cx="666" cy="241"/>
            </a:xfrm>
            <a:custGeom>
              <a:avLst/>
              <a:gdLst>
                <a:gd name="T0" fmla="*/ 0 w 666"/>
                <a:gd name="T1" fmla="*/ 228 h 241"/>
                <a:gd name="T2" fmla="*/ 5 w 666"/>
                <a:gd name="T3" fmla="*/ 228 h 241"/>
                <a:gd name="T4" fmla="*/ 13 w 666"/>
                <a:gd name="T5" fmla="*/ 217 h 241"/>
                <a:gd name="T6" fmla="*/ 73 w 666"/>
                <a:gd name="T7" fmla="*/ 196 h 241"/>
                <a:gd name="T8" fmla="*/ 134 w 666"/>
                <a:gd name="T9" fmla="*/ 179 h 241"/>
                <a:gd name="T10" fmla="*/ 189 w 666"/>
                <a:gd name="T11" fmla="*/ 165 h 241"/>
                <a:gd name="T12" fmla="*/ 237 w 666"/>
                <a:gd name="T13" fmla="*/ 152 h 241"/>
                <a:gd name="T14" fmla="*/ 267 w 666"/>
                <a:gd name="T15" fmla="*/ 145 h 241"/>
                <a:gd name="T16" fmla="*/ 293 w 666"/>
                <a:gd name="T17" fmla="*/ 138 h 241"/>
                <a:gd name="T18" fmla="*/ 340 w 666"/>
                <a:gd name="T19" fmla="*/ 124 h 241"/>
                <a:gd name="T20" fmla="*/ 383 w 666"/>
                <a:gd name="T21" fmla="*/ 114 h 241"/>
                <a:gd name="T22" fmla="*/ 430 w 666"/>
                <a:gd name="T23" fmla="*/ 100 h 241"/>
                <a:gd name="T24" fmla="*/ 486 w 666"/>
                <a:gd name="T25" fmla="*/ 79 h 241"/>
                <a:gd name="T26" fmla="*/ 546 w 666"/>
                <a:gd name="T27" fmla="*/ 55 h 241"/>
                <a:gd name="T28" fmla="*/ 593 w 666"/>
                <a:gd name="T29" fmla="*/ 31 h 241"/>
                <a:gd name="T30" fmla="*/ 610 w 666"/>
                <a:gd name="T31" fmla="*/ 24 h 241"/>
                <a:gd name="T32" fmla="*/ 619 w 666"/>
                <a:gd name="T33" fmla="*/ 20 h 241"/>
                <a:gd name="T34" fmla="*/ 632 w 666"/>
                <a:gd name="T35" fmla="*/ 13 h 241"/>
                <a:gd name="T36" fmla="*/ 666 w 666"/>
                <a:gd name="T37" fmla="*/ 0 h 241"/>
                <a:gd name="T38" fmla="*/ 649 w 666"/>
                <a:gd name="T39" fmla="*/ 6 h 241"/>
                <a:gd name="T40" fmla="*/ 628 w 666"/>
                <a:gd name="T41" fmla="*/ 20 h 241"/>
                <a:gd name="T42" fmla="*/ 602 w 666"/>
                <a:gd name="T43" fmla="*/ 38 h 241"/>
                <a:gd name="T44" fmla="*/ 572 w 666"/>
                <a:gd name="T45" fmla="*/ 58 h 241"/>
                <a:gd name="T46" fmla="*/ 499 w 666"/>
                <a:gd name="T47" fmla="*/ 93 h 241"/>
                <a:gd name="T48" fmla="*/ 469 w 666"/>
                <a:gd name="T49" fmla="*/ 107 h 241"/>
                <a:gd name="T50" fmla="*/ 439 w 666"/>
                <a:gd name="T51" fmla="*/ 117 h 241"/>
                <a:gd name="T52" fmla="*/ 374 w 666"/>
                <a:gd name="T53" fmla="*/ 134 h 241"/>
                <a:gd name="T54" fmla="*/ 323 w 666"/>
                <a:gd name="T55" fmla="*/ 152 h 241"/>
                <a:gd name="T56" fmla="*/ 284 w 666"/>
                <a:gd name="T57" fmla="*/ 158 h 241"/>
                <a:gd name="T58" fmla="*/ 267 w 666"/>
                <a:gd name="T59" fmla="*/ 165 h 241"/>
                <a:gd name="T60" fmla="*/ 224 w 666"/>
                <a:gd name="T61" fmla="*/ 176 h 241"/>
                <a:gd name="T62" fmla="*/ 194 w 666"/>
                <a:gd name="T63" fmla="*/ 183 h 241"/>
                <a:gd name="T64" fmla="*/ 151 w 666"/>
                <a:gd name="T65" fmla="*/ 196 h 241"/>
                <a:gd name="T66" fmla="*/ 61 w 666"/>
                <a:gd name="T67" fmla="*/ 221 h 241"/>
                <a:gd name="T68" fmla="*/ 43 w 666"/>
                <a:gd name="T69" fmla="*/ 224 h 241"/>
                <a:gd name="T70" fmla="*/ 35 w 666"/>
                <a:gd name="T71" fmla="*/ 231 h 241"/>
                <a:gd name="T72" fmla="*/ 26 w 666"/>
                <a:gd name="T73" fmla="*/ 234 h 241"/>
                <a:gd name="T74" fmla="*/ 9 w 666"/>
                <a:gd name="T75" fmla="*/ 241 h 241"/>
                <a:gd name="T76" fmla="*/ 0 w 666"/>
                <a:gd name="T77" fmla="*/ 2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6" h="241">
                  <a:moveTo>
                    <a:pt x="0" y="228"/>
                  </a:moveTo>
                  <a:lnTo>
                    <a:pt x="5" y="228"/>
                  </a:lnTo>
                  <a:lnTo>
                    <a:pt x="13" y="217"/>
                  </a:lnTo>
                  <a:lnTo>
                    <a:pt x="73" y="196"/>
                  </a:lnTo>
                  <a:lnTo>
                    <a:pt x="134" y="179"/>
                  </a:lnTo>
                  <a:lnTo>
                    <a:pt x="189" y="165"/>
                  </a:lnTo>
                  <a:lnTo>
                    <a:pt x="237" y="152"/>
                  </a:lnTo>
                  <a:lnTo>
                    <a:pt x="267" y="145"/>
                  </a:lnTo>
                  <a:lnTo>
                    <a:pt x="293" y="138"/>
                  </a:lnTo>
                  <a:lnTo>
                    <a:pt x="340" y="124"/>
                  </a:lnTo>
                  <a:lnTo>
                    <a:pt x="383" y="114"/>
                  </a:lnTo>
                  <a:lnTo>
                    <a:pt x="430" y="100"/>
                  </a:lnTo>
                  <a:lnTo>
                    <a:pt x="486" y="79"/>
                  </a:lnTo>
                  <a:lnTo>
                    <a:pt x="546" y="55"/>
                  </a:lnTo>
                  <a:lnTo>
                    <a:pt x="593" y="31"/>
                  </a:lnTo>
                  <a:lnTo>
                    <a:pt x="610" y="24"/>
                  </a:lnTo>
                  <a:lnTo>
                    <a:pt x="619" y="20"/>
                  </a:lnTo>
                  <a:lnTo>
                    <a:pt x="632" y="13"/>
                  </a:lnTo>
                  <a:lnTo>
                    <a:pt x="666" y="0"/>
                  </a:lnTo>
                  <a:lnTo>
                    <a:pt x="649" y="6"/>
                  </a:lnTo>
                  <a:lnTo>
                    <a:pt x="628" y="20"/>
                  </a:lnTo>
                  <a:lnTo>
                    <a:pt x="602" y="38"/>
                  </a:lnTo>
                  <a:lnTo>
                    <a:pt x="572" y="58"/>
                  </a:lnTo>
                  <a:lnTo>
                    <a:pt x="499" y="93"/>
                  </a:lnTo>
                  <a:lnTo>
                    <a:pt x="469" y="107"/>
                  </a:lnTo>
                  <a:lnTo>
                    <a:pt x="439" y="117"/>
                  </a:lnTo>
                  <a:lnTo>
                    <a:pt x="374" y="134"/>
                  </a:lnTo>
                  <a:lnTo>
                    <a:pt x="323" y="152"/>
                  </a:lnTo>
                  <a:lnTo>
                    <a:pt x="284" y="158"/>
                  </a:lnTo>
                  <a:lnTo>
                    <a:pt x="267" y="165"/>
                  </a:lnTo>
                  <a:lnTo>
                    <a:pt x="224" y="176"/>
                  </a:lnTo>
                  <a:lnTo>
                    <a:pt x="194" y="183"/>
                  </a:lnTo>
                  <a:lnTo>
                    <a:pt x="151" y="196"/>
                  </a:lnTo>
                  <a:lnTo>
                    <a:pt x="61" y="221"/>
                  </a:lnTo>
                  <a:lnTo>
                    <a:pt x="43" y="224"/>
                  </a:lnTo>
                  <a:lnTo>
                    <a:pt x="35" y="231"/>
                  </a:lnTo>
                  <a:lnTo>
                    <a:pt x="26" y="234"/>
                  </a:lnTo>
                  <a:lnTo>
                    <a:pt x="9" y="241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45" name="Freeform 49">
              <a:extLst>
                <a:ext uri="{FF2B5EF4-FFF2-40B4-BE49-F238E27FC236}">
                  <a16:creationId xmlns:a16="http://schemas.microsoft.com/office/drawing/2014/main" id="{14C3ACDA-12FF-4782-A4D4-98EC0AC3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3943"/>
              <a:ext cx="288" cy="159"/>
            </a:xfrm>
            <a:custGeom>
              <a:avLst/>
              <a:gdLst>
                <a:gd name="T0" fmla="*/ 103 w 288"/>
                <a:gd name="T1" fmla="*/ 149 h 159"/>
                <a:gd name="T2" fmla="*/ 181 w 288"/>
                <a:gd name="T3" fmla="*/ 159 h 159"/>
                <a:gd name="T4" fmla="*/ 194 w 288"/>
                <a:gd name="T5" fmla="*/ 159 h 159"/>
                <a:gd name="T6" fmla="*/ 206 w 288"/>
                <a:gd name="T7" fmla="*/ 152 h 159"/>
                <a:gd name="T8" fmla="*/ 275 w 288"/>
                <a:gd name="T9" fmla="*/ 97 h 159"/>
                <a:gd name="T10" fmla="*/ 288 w 288"/>
                <a:gd name="T11" fmla="*/ 73 h 159"/>
                <a:gd name="T12" fmla="*/ 288 w 288"/>
                <a:gd name="T13" fmla="*/ 52 h 159"/>
                <a:gd name="T14" fmla="*/ 279 w 288"/>
                <a:gd name="T15" fmla="*/ 42 h 159"/>
                <a:gd name="T16" fmla="*/ 262 w 288"/>
                <a:gd name="T17" fmla="*/ 35 h 159"/>
                <a:gd name="T18" fmla="*/ 228 w 288"/>
                <a:gd name="T19" fmla="*/ 21 h 159"/>
                <a:gd name="T20" fmla="*/ 224 w 288"/>
                <a:gd name="T21" fmla="*/ 7 h 159"/>
                <a:gd name="T22" fmla="*/ 224 w 288"/>
                <a:gd name="T23" fmla="*/ 4 h 159"/>
                <a:gd name="T24" fmla="*/ 219 w 288"/>
                <a:gd name="T25" fmla="*/ 0 h 159"/>
                <a:gd name="T26" fmla="*/ 202 w 288"/>
                <a:gd name="T27" fmla="*/ 0 h 159"/>
                <a:gd name="T28" fmla="*/ 189 w 288"/>
                <a:gd name="T29" fmla="*/ 7 h 159"/>
                <a:gd name="T30" fmla="*/ 163 w 288"/>
                <a:gd name="T31" fmla="*/ 31 h 159"/>
                <a:gd name="T32" fmla="*/ 142 w 288"/>
                <a:gd name="T33" fmla="*/ 42 h 159"/>
                <a:gd name="T34" fmla="*/ 125 w 288"/>
                <a:gd name="T35" fmla="*/ 52 h 159"/>
                <a:gd name="T36" fmla="*/ 82 w 288"/>
                <a:gd name="T37" fmla="*/ 59 h 159"/>
                <a:gd name="T38" fmla="*/ 39 w 288"/>
                <a:gd name="T39" fmla="*/ 73 h 159"/>
                <a:gd name="T40" fmla="*/ 17 w 288"/>
                <a:gd name="T41" fmla="*/ 83 h 159"/>
                <a:gd name="T42" fmla="*/ 0 w 288"/>
                <a:gd name="T43" fmla="*/ 100 h 159"/>
                <a:gd name="T44" fmla="*/ 0 w 288"/>
                <a:gd name="T45" fmla="*/ 104 h 159"/>
                <a:gd name="T46" fmla="*/ 5 w 288"/>
                <a:gd name="T47" fmla="*/ 107 h 159"/>
                <a:gd name="T48" fmla="*/ 30 w 288"/>
                <a:gd name="T49" fmla="*/ 100 h 159"/>
                <a:gd name="T50" fmla="*/ 52 w 288"/>
                <a:gd name="T51" fmla="*/ 90 h 159"/>
                <a:gd name="T52" fmla="*/ 56 w 288"/>
                <a:gd name="T53" fmla="*/ 90 h 159"/>
                <a:gd name="T54" fmla="*/ 52 w 288"/>
                <a:gd name="T55" fmla="*/ 93 h 159"/>
                <a:gd name="T56" fmla="*/ 43 w 288"/>
                <a:gd name="T57" fmla="*/ 100 h 159"/>
                <a:gd name="T58" fmla="*/ 30 w 288"/>
                <a:gd name="T59" fmla="*/ 107 h 159"/>
                <a:gd name="T60" fmla="*/ 17 w 288"/>
                <a:gd name="T61" fmla="*/ 114 h 159"/>
                <a:gd name="T62" fmla="*/ 13 w 288"/>
                <a:gd name="T63" fmla="*/ 121 h 159"/>
                <a:gd name="T64" fmla="*/ 17 w 288"/>
                <a:gd name="T65" fmla="*/ 128 h 159"/>
                <a:gd name="T66" fmla="*/ 26 w 288"/>
                <a:gd name="T67" fmla="*/ 135 h 159"/>
                <a:gd name="T68" fmla="*/ 65 w 288"/>
                <a:gd name="T69" fmla="*/ 145 h 159"/>
                <a:gd name="T70" fmla="*/ 103 w 288"/>
                <a:gd name="T7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159">
                  <a:moveTo>
                    <a:pt x="103" y="149"/>
                  </a:moveTo>
                  <a:lnTo>
                    <a:pt x="181" y="159"/>
                  </a:lnTo>
                  <a:lnTo>
                    <a:pt x="194" y="159"/>
                  </a:lnTo>
                  <a:lnTo>
                    <a:pt x="206" y="152"/>
                  </a:lnTo>
                  <a:lnTo>
                    <a:pt x="275" y="97"/>
                  </a:lnTo>
                  <a:lnTo>
                    <a:pt x="288" y="73"/>
                  </a:lnTo>
                  <a:lnTo>
                    <a:pt x="288" y="52"/>
                  </a:lnTo>
                  <a:lnTo>
                    <a:pt x="279" y="42"/>
                  </a:lnTo>
                  <a:lnTo>
                    <a:pt x="262" y="35"/>
                  </a:lnTo>
                  <a:lnTo>
                    <a:pt x="228" y="21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1"/>
                  </a:lnTo>
                  <a:lnTo>
                    <a:pt x="142" y="42"/>
                  </a:lnTo>
                  <a:lnTo>
                    <a:pt x="125" y="52"/>
                  </a:lnTo>
                  <a:lnTo>
                    <a:pt x="82" y="59"/>
                  </a:lnTo>
                  <a:lnTo>
                    <a:pt x="39" y="73"/>
                  </a:lnTo>
                  <a:lnTo>
                    <a:pt x="17" y="83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5" y="107"/>
                  </a:lnTo>
                  <a:lnTo>
                    <a:pt x="30" y="100"/>
                  </a:lnTo>
                  <a:lnTo>
                    <a:pt x="52" y="90"/>
                  </a:lnTo>
                  <a:lnTo>
                    <a:pt x="56" y="90"/>
                  </a:lnTo>
                  <a:lnTo>
                    <a:pt x="52" y="93"/>
                  </a:lnTo>
                  <a:lnTo>
                    <a:pt x="43" y="100"/>
                  </a:lnTo>
                  <a:lnTo>
                    <a:pt x="30" y="107"/>
                  </a:lnTo>
                  <a:lnTo>
                    <a:pt x="17" y="114"/>
                  </a:lnTo>
                  <a:lnTo>
                    <a:pt x="13" y="121"/>
                  </a:lnTo>
                  <a:lnTo>
                    <a:pt x="17" y="128"/>
                  </a:lnTo>
                  <a:lnTo>
                    <a:pt x="26" y="135"/>
                  </a:lnTo>
                  <a:lnTo>
                    <a:pt x="65" y="145"/>
                  </a:lnTo>
                  <a:lnTo>
                    <a:pt x="103" y="149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46" name="Freeform 50">
              <a:extLst>
                <a:ext uri="{FF2B5EF4-FFF2-40B4-BE49-F238E27FC236}">
                  <a16:creationId xmlns:a16="http://schemas.microsoft.com/office/drawing/2014/main" id="{86A74A87-910F-4E9C-BD2E-92887E350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3978"/>
              <a:ext cx="210" cy="148"/>
            </a:xfrm>
            <a:custGeom>
              <a:avLst/>
              <a:gdLst>
                <a:gd name="T0" fmla="*/ 210 w 210"/>
                <a:gd name="T1" fmla="*/ 17 h 148"/>
                <a:gd name="T2" fmla="*/ 206 w 210"/>
                <a:gd name="T3" fmla="*/ 48 h 148"/>
                <a:gd name="T4" fmla="*/ 197 w 210"/>
                <a:gd name="T5" fmla="*/ 76 h 148"/>
                <a:gd name="T6" fmla="*/ 180 w 210"/>
                <a:gd name="T7" fmla="*/ 100 h 148"/>
                <a:gd name="T8" fmla="*/ 150 w 210"/>
                <a:gd name="T9" fmla="*/ 117 h 148"/>
                <a:gd name="T10" fmla="*/ 107 w 210"/>
                <a:gd name="T11" fmla="*/ 127 h 148"/>
                <a:gd name="T12" fmla="*/ 73 w 210"/>
                <a:gd name="T13" fmla="*/ 134 h 148"/>
                <a:gd name="T14" fmla="*/ 43 w 210"/>
                <a:gd name="T15" fmla="*/ 141 h 148"/>
                <a:gd name="T16" fmla="*/ 17 w 210"/>
                <a:gd name="T17" fmla="*/ 148 h 148"/>
                <a:gd name="T18" fmla="*/ 0 w 210"/>
                <a:gd name="T19" fmla="*/ 148 h 148"/>
                <a:gd name="T20" fmla="*/ 13 w 210"/>
                <a:gd name="T21" fmla="*/ 141 h 148"/>
                <a:gd name="T22" fmla="*/ 17 w 210"/>
                <a:gd name="T23" fmla="*/ 134 h 148"/>
                <a:gd name="T24" fmla="*/ 13 w 210"/>
                <a:gd name="T25" fmla="*/ 131 h 148"/>
                <a:gd name="T26" fmla="*/ 21 w 210"/>
                <a:gd name="T27" fmla="*/ 127 h 148"/>
                <a:gd name="T28" fmla="*/ 34 w 210"/>
                <a:gd name="T29" fmla="*/ 121 h 148"/>
                <a:gd name="T30" fmla="*/ 51 w 210"/>
                <a:gd name="T31" fmla="*/ 110 h 148"/>
                <a:gd name="T32" fmla="*/ 129 w 210"/>
                <a:gd name="T33" fmla="*/ 52 h 148"/>
                <a:gd name="T34" fmla="*/ 142 w 210"/>
                <a:gd name="T35" fmla="*/ 27 h 148"/>
                <a:gd name="T36" fmla="*/ 154 w 210"/>
                <a:gd name="T37" fmla="*/ 14 h 148"/>
                <a:gd name="T38" fmla="*/ 176 w 210"/>
                <a:gd name="T39" fmla="*/ 0 h 148"/>
                <a:gd name="T40" fmla="*/ 193 w 210"/>
                <a:gd name="T41" fmla="*/ 0 h 148"/>
                <a:gd name="T42" fmla="*/ 206 w 210"/>
                <a:gd name="T43" fmla="*/ 7 h 148"/>
                <a:gd name="T44" fmla="*/ 210 w 210"/>
                <a:gd name="T4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148">
                  <a:moveTo>
                    <a:pt x="210" y="17"/>
                  </a:moveTo>
                  <a:lnTo>
                    <a:pt x="206" y="48"/>
                  </a:lnTo>
                  <a:lnTo>
                    <a:pt x="197" y="76"/>
                  </a:lnTo>
                  <a:lnTo>
                    <a:pt x="180" y="100"/>
                  </a:lnTo>
                  <a:lnTo>
                    <a:pt x="150" y="117"/>
                  </a:lnTo>
                  <a:lnTo>
                    <a:pt x="107" y="127"/>
                  </a:lnTo>
                  <a:lnTo>
                    <a:pt x="73" y="134"/>
                  </a:lnTo>
                  <a:lnTo>
                    <a:pt x="43" y="141"/>
                  </a:lnTo>
                  <a:lnTo>
                    <a:pt x="17" y="148"/>
                  </a:lnTo>
                  <a:lnTo>
                    <a:pt x="0" y="148"/>
                  </a:lnTo>
                  <a:lnTo>
                    <a:pt x="13" y="141"/>
                  </a:lnTo>
                  <a:lnTo>
                    <a:pt x="17" y="134"/>
                  </a:lnTo>
                  <a:lnTo>
                    <a:pt x="13" y="131"/>
                  </a:lnTo>
                  <a:lnTo>
                    <a:pt x="21" y="127"/>
                  </a:lnTo>
                  <a:lnTo>
                    <a:pt x="34" y="121"/>
                  </a:lnTo>
                  <a:lnTo>
                    <a:pt x="51" y="110"/>
                  </a:lnTo>
                  <a:lnTo>
                    <a:pt x="129" y="52"/>
                  </a:lnTo>
                  <a:lnTo>
                    <a:pt x="142" y="27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47" name="Freeform 51">
              <a:extLst>
                <a:ext uri="{FF2B5EF4-FFF2-40B4-BE49-F238E27FC236}">
                  <a16:creationId xmlns:a16="http://schemas.microsoft.com/office/drawing/2014/main" id="{984F1C02-06D9-47A0-96D7-68A6DC12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922"/>
              <a:ext cx="1469" cy="218"/>
            </a:xfrm>
            <a:custGeom>
              <a:avLst/>
              <a:gdLst>
                <a:gd name="T0" fmla="*/ 1452 w 1469"/>
                <a:gd name="T1" fmla="*/ 87 h 218"/>
                <a:gd name="T2" fmla="*/ 1392 w 1469"/>
                <a:gd name="T3" fmla="*/ 83 h 218"/>
                <a:gd name="T4" fmla="*/ 1323 w 1469"/>
                <a:gd name="T5" fmla="*/ 73 h 218"/>
                <a:gd name="T6" fmla="*/ 1177 w 1469"/>
                <a:gd name="T7" fmla="*/ 52 h 218"/>
                <a:gd name="T8" fmla="*/ 1108 w 1469"/>
                <a:gd name="T9" fmla="*/ 38 h 218"/>
                <a:gd name="T10" fmla="*/ 1044 w 1469"/>
                <a:gd name="T11" fmla="*/ 28 h 218"/>
                <a:gd name="T12" fmla="*/ 992 w 1469"/>
                <a:gd name="T13" fmla="*/ 18 h 218"/>
                <a:gd name="T14" fmla="*/ 950 w 1469"/>
                <a:gd name="T15" fmla="*/ 7 h 218"/>
                <a:gd name="T16" fmla="*/ 864 w 1469"/>
                <a:gd name="T17" fmla="*/ 18 h 218"/>
                <a:gd name="T18" fmla="*/ 821 w 1469"/>
                <a:gd name="T19" fmla="*/ 21 h 218"/>
                <a:gd name="T20" fmla="*/ 773 w 1469"/>
                <a:gd name="T21" fmla="*/ 21 h 218"/>
                <a:gd name="T22" fmla="*/ 645 w 1469"/>
                <a:gd name="T23" fmla="*/ 7 h 218"/>
                <a:gd name="T24" fmla="*/ 520 w 1469"/>
                <a:gd name="T25" fmla="*/ 0 h 218"/>
                <a:gd name="T26" fmla="*/ 486 w 1469"/>
                <a:gd name="T27" fmla="*/ 0 h 218"/>
                <a:gd name="T28" fmla="*/ 451 w 1469"/>
                <a:gd name="T29" fmla="*/ 4 h 218"/>
                <a:gd name="T30" fmla="*/ 387 w 1469"/>
                <a:gd name="T31" fmla="*/ 21 h 218"/>
                <a:gd name="T32" fmla="*/ 322 w 1469"/>
                <a:gd name="T33" fmla="*/ 49 h 218"/>
                <a:gd name="T34" fmla="*/ 271 w 1469"/>
                <a:gd name="T35" fmla="*/ 87 h 218"/>
                <a:gd name="T36" fmla="*/ 206 w 1469"/>
                <a:gd name="T37" fmla="*/ 128 h 218"/>
                <a:gd name="T38" fmla="*/ 142 w 1469"/>
                <a:gd name="T39" fmla="*/ 163 h 218"/>
                <a:gd name="T40" fmla="*/ 73 w 1469"/>
                <a:gd name="T41" fmla="*/ 190 h 218"/>
                <a:gd name="T42" fmla="*/ 0 w 1469"/>
                <a:gd name="T43" fmla="*/ 218 h 218"/>
                <a:gd name="T44" fmla="*/ 39 w 1469"/>
                <a:gd name="T45" fmla="*/ 211 h 218"/>
                <a:gd name="T46" fmla="*/ 82 w 1469"/>
                <a:gd name="T47" fmla="*/ 208 h 218"/>
                <a:gd name="T48" fmla="*/ 159 w 1469"/>
                <a:gd name="T49" fmla="*/ 208 h 218"/>
                <a:gd name="T50" fmla="*/ 194 w 1469"/>
                <a:gd name="T51" fmla="*/ 201 h 218"/>
                <a:gd name="T52" fmla="*/ 224 w 1469"/>
                <a:gd name="T53" fmla="*/ 187 h 218"/>
                <a:gd name="T54" fmla="*/ 262 w 1469"/>
                <a:gd name="T55" fmla="*/ 166 h 218"/>
                <a:gd name="T56" fmla="*/ 288 w 1469"/>
                <a:gd name="T57" fmla="*/ 142 h 218"/>
                <a:gd name="T58" fmla="*/ 314 w 1469"/>
                <a:gd name="T59" fmla="*/ 125 h 218"/>
                <a:gd name="T60" fmla="*/ 443 w 1469"/>
                <a:gd name="T61" fmla="*/ 94 h 218"/>
                <a:gd name="T62" fmla="*/ 503 w 1469"/>
                <a:gd name="T63" fmla="*/ 76 h 218"/>
                <a:gd name="T64" fmla="*/ 563 w 1469"/>
                <a:gd name="T65" fmla="*/ 56 h 218"/>
                <a:gd name="T66" fmla="*/ 602 w 1469"/>
                <a:gd name="T67" fmla="*/ 42 h 218"/>
                <a:gd name="T68" fmla="*/ 640 w 1469"/>
                <a:gd name="T69" fmla="*/ 32 h 218"/>
                <a:gd name="T70" fmla="*/ 688 w 1469"/>
                <a:gd name="T71" fmla="*/ 28 h 218"/>
                <a:gd name="T72" fmla="*/ 735 w 1469"/>
                <a:gd name="T73" fmla="*/ 32 h 218"/>
                <a:gd name="T74" fmla="*/ 829 w 1469"/>
                <a:gd name="T75" fmla="*/ 38 h 218"/>
                <a:gd name="T76" fmla="*/ 881 w 1469"/>
                <a:gd name="T77" fmla="*/ 35 h 218"/>
                <a:gd name="T78" fmla="*/ 937 w 1469"/>
                <a:gd name="T79" fmla="*/ 25 h 218"/>
                <a:gd name="T80" fmla="*/ 958 w 1469"/>
                <a:gd name="T81" fmla="*/ 21 h 218"/>
                <a:gd name="T82" fmla="*/ 980 w 1469"/>
                <a:gd name="T83" fmla="*/ 25 h 218"/>
                <a:gd name="T84" fmla="*/ 1023 w 1469"/>
                <a:gd name="T85" fmla="*/ 35 h 218"/>
                <a:gd name="T86" fmla="*/ 1053 w 1469"/>
                <a:gd name="T87" fmla="*/ 35 h 218"/>
                <a:gd name="T88" fmla="*/ 1078 w 1469"/>
                <a:gd name="T89" fmla="*/ 38 h 218"/>
                <a:gd name="T90" fmla="*/ 1194 w 1469"/>
                <a:gd name="T91" fmla="*/ 59 h 218"/>
                <a:gd name="T92" fmla="*/ 1199 w 1469"/>
                <a:gd name="T93" fmla="*/ 59 h 218"/>
                <a:gd name="T94" fmla="*/ 1207 w 1469"/>
                <a:gd name="T95" fmla="*/ 63 h 218"/>
                <a:gd name="T96" fmla="*/ 1242 w 1469"/>
                <a:gd name="T97" fmla="*/ 66 h 218"/>
                <a:gd name="T98" fmla="*/ 1285 w 1469"/>
                <a:gd name="T99" fmla="*/ 73 h 218"/>
                <a:gd name="T100" fmla="*/ 1332 w 1469"/>
                <a:gd name="T101" fmla="*/ 80 h 218"/>
                <a:gd name="T102" fmla="*/ 1383 w 1469"/>
                <a:gd name="T103" fmla="*/ 87 h 218"/>
                <a:gd name="T104" fmla="*/ 1426 w 1469"/>
                <a:gd name="T105" fmla="*/ 94 h 218"/>
                <a:gd name="T106" fmla="*/ 1456 w 1469"/>
                <a:gd name="T107" fmla="*/ 97 h 218"/>
                <a:gd name="T108" fmla="*/ 1465 w 1469"/>
                <a:gd name="T109" fmla="*/ 101 h 218"/>
                <a:gd name="T110" fmla="*/ 1469 w 1469"/>
                <a:gd name="T111" fmla="*/ 101 h 218"/>
                <a:gd name="T112" fmla="*/ 1452 w 1469"/>
                <a:gd name="T113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9" h="218">
                  <a:moveTo>
                    <a:pt x="1452" y="87"/>
                  </a:moveTo>
                  <a:lnTo>
                    <a:pt x="1392" y="83"/>
                  </a:lnTo>
                  <a:lnTo>
                    <a:pt x="1323" y="73"/>
                  </a:lnTo>
                  <a:lnTo>
                    <a:pt x="1177" y="52"/>
                  </a:lnTo>
                  <a:lnTo>
                    <a:pt x="1108" y="38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4"/>
                  </a:lnTo>
                  <a:lnTo>
                    <a:pt x="387" y="21"/>
                  </a:lnTo>
                  <a:lnTo>
                    <a:pt x="322" y="49"/>
                  </a:lnTo>
                  <a:lnTo>
                    <a:pt x="271" y="87"/>
                  </a:lnTo>
                  <a:lnTo>
                    <a:pt x="206" y="128"/>
                  </a:lnTo>
                  <a:lnTo>
                    <a:pt x="142" y="163"/>
                  </a:lnTo>
                  <a:lnTo>
                    <a:pt x="73" y="190"/>
                  </a:lnTo>
                  <a:lnTo>
                    <a:pt x="0" y="218"/>
                  </a:lnTo>
                  <a:lnTo>
                    <a:pt x="39" y="211"/>
                  </a:lnTo>
                  <a:lnTo>
                    <a:pt x="82" y="208"/>
                  </a:lnTo>
                  <a:lnTo>
                    <a:pt x="159" y="208"/>
                  </a:lnTo>
                  <a:lnTo>
                    <a:pt x="194" y="201"/>
                  </a:lnTo>
                  <a:lnTo>
                    <a:pt x="224" y="187"/>
                  </a:lnTo>
                  <a:lnTo>
                    <a:pt x="262" y="166"/>
                  </a:lnTo>
                  <a:lnTo>
                    <a:pt x="288" y="142"/>
                  </a:lnTo>
                  <a:lnTo>
                    <a:pt x="314" y="125"/>
                  </a:lnTo>
                  <a:lnTo>
                    <a:pt x="443" y="94"/>
                  </a:lnTo>
                  <a:lnTo>
                    <a:pt x="503" y="76"/>
                  </a:lnTo>
                  <a:lnTo>
                    <a:pt x="563" y="56"/>
                  </a:lnTo>
                  <a:lnTo>
                    <a:pt x="602" y="42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8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8"/>
                  </a:lnTo>
                  <a:lnTo>
                    <a:pt x="1194" y="59"/>
                  </a:lnTo>
                  <a:lnTo>
                    <a:pt x="1199" y="59"/>
                  </a:lnTo>
                  <a:lnTo>
                    <a:pt x="1207" y="63"/>
                  </a:lnTo>
                  <a:lnTo>
                    <a:pt x="1242" y="66"/>
                  </a:lnTo>
                  <a:lnTo>
                    <a:pt x="1285" y="73"/>
                  </a:lnTo>
                  <a:lnTo>
                    <a:pt x="1332" y="80"/>
                  </a:lnTo>
                  <a:lnTo>
                    <a:pt x="1383" y="87"/>
                  </a:lnTo>
                  <a:lnTo>
                    <a:pt x="1426" y="94"/>
                  </a:lnTo>
                  <a:lnTo>
                    <a:pt x="1456" y="97"/>
                  </a:lnTo>
                  <a:lnTo>
                    <a:pt x="1465" y="101"/>
                  </a:lnTo>
                  <a:lnTo>
                    <a:pt x="1469" y="101"/>
                  </a:lnTo>
                  <a:lnTo>
                    <a:pt x="1452" y="87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48" name="Freeform 52">
              <a:extLst>
                <a:ext uri="{FF2B5EF4-FFF2-40B4-BE49-F238E27FC236}">
                  <a16:creationId xmlns:a16="http://schemas.microsoft.com/office/drawing/2014/main" id="{2C2E4903-440E-49C4-B829-C47CADFBC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943"/>
              <a:ext cx="894" cy="190"/>
            </a:xfrm>
            <a:custGeom>
              <a:avLst/>
              <a:gdLst>
                <a:gd name="T0" fmla="*/ 30 w 894"/>
                <a:gd name="T1" fmla="*/ 183 h 190"/>
                <a:gd name="T2" fmla="*/ 43 w 894"/>
                <a:gd name="T3" fmla="*/ 180 h 190"/>
                <a:gd name="T4" fmla="*/ 82 w 894"/>
                <a:gd name="T5" fmla="*/ 180 h 190"/>
                <a:gd name="T6" fmla="*/ 116 w 894"/>
                <a:gd name="T7" fmla="*/ 173 h 190"/>
                <a:gd name="T8" fmla="*/ 159 w 894"/>
                <a:gd name="T9" fmla="*/ 159 h 190"/>
                <a:gd name="T10" fmla="*/ 211 w 894"/>
                <a:gd name="T11" fmla="*/ 131 h 190"/>
                <a:gd name="T12" fmla="*/ 241 w 894"/>
                <a:gd name="T13" fmla="*/ 107 h 190"/>
                <a:gd name="T14" fmla="*/ 318 w 894"/>
                <a:gd name="T15" fmla="*/ 59 h 190"/>
                <a:gd name="T16" fmla="*/ 408 w 894"/>
                <a:gd name="T17" fmla="*/ 38 h 190"/>
                <a:gd name="T18" fmla="*/ 434 w 894"/>
                <a:gd name="T19" fmla="*/ 35 h 190"/>
                <a:gd name="T20" fmla="*/ 460 w 894"/>
                <a:gd name="T21" fmla="*/ 28 h 190"/>
                <a:gd name="T22" fmla="*/ 498 w 894"/>
                <a:gd name="T23" fmla="*/ 21 h 190"/>
                <a:gd name="T24" fmla="*/ 567 w 894"/>
                <a:gd name="T25" fmla="*/ 4 h 190"/>
                <a:gd name="T26" fmla="*/ 601 w 894"/>
                <a:gd name="T27" fmla="*/ 0 h 190"/>
                <a:gd name="T28" fmla="*/ 653 w 894"/>
                <a:gd name="T29" fmla="*/ 0 h 190"/>
                <a:gd name="T30" fmla="*/ 726 w 894"/>
                <a:gd name="T31" fmla="*/ 4 h 190"/>
                <a:gd name="T32" fmla="*/ 752 w 894"/>
                <a:gd name="T33" fmla="*/ 7 h 190"/>
                <a:gd name="T34" fmla="*/ 889 w 894"/>
                <a:gd name="T35" fmla="*/ 4 h 190"/>
                <a:gd name="T36" fmla="*/ 846 w 894"/>
                <a:gd name="T37" fmla="*/ 14 h 190"/>
                <a:gd name="T38" fmla="*/ 778 w 894"/>
                <a:gd name="T39" fmla="*/ 14 h 190"/>
                <a:gd name="T40" fmla="*/ 735 w 894"/>
                <a:gd name="T41" fmla="*/ 11 h 190"/>
                <a:gd name="T42" fmla="*/ 649 w 894"/>
                <a:gd name="T43" fmla="*/ 7 h 190"/>
                <a:gd name="T44" fmla="*/ 619 w 894"/>
                <a:gd name="T45" fmla="*/ 7 h 190"/>
                <a:gd name="T46" fmla="*/ 559 w 894"/>
                <a:gd name="T47" fmla="*/ 28 h 190"/>
                <a:gd name="T48" fmla="*/ 473 w 894"/>
                <a:gd name="T49" fmla="*/ 59 h 190"/>
                <a:gd name="T50" fmla="*/ 425 w 894"/>
                <a:gd name="T51" fmla="*/ 69 h 190"/>
                <a:gd name="T52" fmla="*/ 348 w 894"/>
                <a:gd name="T53" fmla="*/ 87 h 190"/>
                <a:gd name="T54" fmla="*/ 292 w 894"/>
                <a:gd name="T55" fmla="*/ 104 h 190"/>
                <a:gd name="T56" fmla="*/ 254 w 894"/>
                <a:gd name="T57" fmla="*/ 135 h 190"/>
                <a:gd name="T58" fmla="*/ 193 w 894"/>
                <a:gd name="T59" fmla="*/ 173 h 190"/>
                <a:gd name="T60" fmla="*/ 108 w 894"/>
                <a:gd name="T61" fmla="*/ 187 h 190"/>
                <a:gd name="T62" fmla="*/ 17 w 894"/>
                <a:gd name="T63" fmla="*/ 187 h 190"/>
                <a:gd name="T64" fmla="*/ 0 w 894"/>
                <a:gd name="T6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4" h="190">
                  <a:moveTo>
                    <a:pt x="4" y="190"/>
                  </a:moveTo>
                  <a:lnTo>
                    <a:pt x="30" y="183"/>
                  </a:lnTo>
                  <a:lnTo>
                    <a:pt x="39" y="183"/>
                  </a:lnTo>
                  <a:lnTo>
                    <a:pt x="43" y="180"/>
                  </a:lnTo>
                  <a:lnTo>
                    <a:pt x="69" y="180"/>
                  </a:lnTo>
                  <a:lnTo>
                    <a:pt x="82" y="180"/>
                  </a:lnTo>
                  <a:lnTo>
                    <a:pt x="99" y="176"/>
                  </a:lnTo>
                  <a:lnTo>
                    <a:pt x="116" y="173"/>
                  </a:lnTo>
                  <a:lnTo>
                    <a:pt x="129" y="169"/>
                  </a:lnTo>
                  <a:lnTo>
                    <a:pt x="159" y="159"/>
                  </a:lnTo>
                  <a:lnTo>
                    <a:pt x="176" y="152"/>
                  </a:lnTo>
                  <a:lnTo>
                    <a:pt x="211" y="131"/>
                  </a:lnTo>
                  <a:lnTo>
                    <a:pt x="228" y="118"/>
                  </a:lnTo>
                  <a:lnTo>
                    <a:pt x="241" y="107"/>
                  </a:lnTo>
                  <a:lnTo>
                    <a:pt x="262" y="93"/>
                  </a:lnTo>
                  <a:lnTo>
                    <a:pt x="318" y="59"/>
                  </a:lnTo>
                  <a:lnTo>
                    <a:pt x="387" y="42"/>
                  </a:lnTo>
                  <a:lnTo>
                    <a:pt x="408" y="38"/>
                  </a:lnTo>
                  <a:lnTo>
                    <a:pt x="421" y="38"/>
                  </a:lnTo>
                  <a:lnTo>
                    <a:pt x="434" y="35"/>
                  </a:lnTo>
                  <a:lnTo>
                    <a:pt x="451" y="31"/>
                  </a:lnTo>
                  <a:lnTo>
                    <a:pt x="460" y="28"/>
                  </a:lnTo>
                  <a:lnTo>
                    <a:pt x="477" y="24"/>
                  </a:lnTo>
                  <a:lnTo>
                    <a:pt x="498" y="21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7"/>
                  </a:lnTo>
                  <a:lnTo>
                    <a:pt x="559" y="28"/>
                  </a:lnTo>
                  <a:lnTo>
                    <a:pt x="533" y="38"/>
                  </a:lnTo>
                  <a:lnTo>
                    <a:pt x="473" y="59"/>
                  </a:lnTo>
                  <a:lnTo>
                    <a:pt x="455" y="62"/>
                  </a:lnTo>
                  <a:lnTo>
                    <a:pt x="425" y="69"/>
                  </a:lnTo>
                  <a:lnTo>
                    <a:pt x="370" y="83"/>
                  </a:lnTo>
                  <a:lnTo>
                    <a:pt x="348" y="87"/>
                  </a:lnTo>
                  <a:lnTo>
                    <a:pt x="318" y="93"/>
                  </a:lnTo>
                  <a:lnTo>
                    <a:pt x="292" y="104"/>
                  </a:lnTo>
                  <a:lnTo>
                    <a:pt x="275" y="118"/>
                  </a:lnTo>
                  <a:lnTo>
                    <a:pt x="254" y="135"/>
                  </a:lnTo>
                  <a:lnTo>
                    <a:pt x="224" y="159"/>
                  </a:lnTo>
                  <a:lnTo>
                    <a:pt x="193" y="173"/>
                  </a:lnTo>
                  <a:lnTo>
                    <a:pt x="146" y="187"/>
                  </a:lnTo>
                  <a:lnTo>
                    <a:pt x="108" y="187"/>
                  </a:lnTo>
                  <a:lnTo>
                    <a:pt x="35" y="187"/>
                  </a:lnTo>
                  <a:lnTo>
                    <a:pt x="17" y="187"/>
                  </a:lnTo>
                  <a:lnTo>
                    <a:pt x="4" y="190"/>
                  </a:lnTo>
                  <a:lnTo>
                    <a:pt x="0" y="190"/>
                  </a:lnTo>
                  <a:lnTo>
                    <a:pt x="4" y="190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49" name="Freeform 53">
              <a:extLst>
                <a:ext uri="{FF2B5EF4-FFF2-40B4-BE49-F238E27FC236}">
                  <a16:creationId xmlns:a16="http://schemas.microsoft.com/office/drawing/2014/main" id="{5F7A03D7-7C1B-424B-B57A-0212F7997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3518"/>
              <a:ext cx="657" cy="436"/>
            </a:xfrm>
            <a:custGeom>
              <a:avLst/>
              <a:gdLst>
                <a:gd name="T0" fmla="*/ 4 w 657"/>
                <a:gd name="T1" fmla="*/ 0 h 436"/>
                <a:gd name="T2" fmla="*/ 171 w 657"/>
                <a:gd name="T3" fmla="*/ 132 h 436"/>
                <a:gd name="T4" fmla="*/ 348 w 657"/>
                <a:gd name="T5" fmla="*/ 256 h 436"/>
                <a:gd name="T6" fmla="*/ 433 w 657"/>
                <a:gd name="T7" fmla="*/ 311 h 436"/>
                <a:gd name="T8" fmla="*/ 511 w 657"/>
                <a:gd name="T9" fmla="*/ 363 h 436"/>
                <a:gd name="T10" fmla="*/ 588 w 657"/>
                <a:gd name="T11" fmla="*/ 401 h 436"/>
                <a:gd name="T12" fmla="*/ 657 w 657"/>
                <a:gd name="T13" fmla="*/ 429 h 436"/>
                <a:gd name="T14" fmla="*/ 657 w 657"/>
                <a:gd name="T15" fmla="*/ 436 h 436"/>
                <a:gd name="T16" fmla="*/ 614 w 657"/>
                <a:gd name="T17" fmla="*/ 418 h 436"/>
                <a:gd name="T18" fmla="*/ 584 w 657"/>
                <a:gd name="T19" fmla="*/ 401 h 436"/>
                <a:gd name="T20" fmla="*/ 558 w 657"/>
                <a:gd name="T21" fmla="*/ 391 h 436"/>
                <a:gd name="T22" fmla="*/ 537 w 657"/>
                <a:gd name="T23" fmla="*/ 380 h 436"/>
                <a:gd name="T24" fmla="*/ 506 w 657"/>
                <a:gd name="T25" fmla="*/ 366 h 436"/>
                <a:gd name="T26" fmla="*/ 485 w 657"/>
                <a:gd name="T27" fmla="*/ 353 h 436"/>
                <a:gd name="T28" fmla="*/ 391 w 657"/>
                <a:gd name="T29" fmla="*/ 294 h 436"/>
                <a:gd name="T30" fmla="*/ 300 w 657"/>
                <a:gd name="T31" fmla="*/ 232 h 436"/>
                <a:gd name="T32" fmla="*/ 219 w 657"/>
                <a:gd name="T33" fmla="*/ 173 h 436"/>
                <a:gd name="T34" fmla="*/ 150 w 657"/>
                <a:gd name="T35" fmla="*/ 121 h 436"/>
                <a:gd name="T36" fmla="*/ 90 w 657"/>
                <a:gd name="T37" fmla="*/ 73 h 436"/>
                <a:gd name="T38" fmla="*/ 43 w 657"/>
                <a:gd name="T39" fmla="*/ 38 h 436"/>
                <a:gd name="T40" fmla="*/ 25 w 657"/>
                <a:gd name="T41" fmla="*/ 25 h 436"/>
                <a:gd name="T42" fmla="*/ 13 w 657"/>
                <a:gd name="T43" fmla="*/ 11 h 436"/>
                <a:gd name="T44" fmla="*/ 4 w 657"/>
                <a:gd name="T45" fmla="*/ 7 h 436"/>
                <a:gd name="T46" fmla="*/ 0 w 657"/>
                <a:gd name="T47" fmla="*/ 4 h 436"/>
                <a:gd name="T48" fmla="*/ 4 w 657"/>
                <a:gd name="T4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7" h="436">
                  <a:moveTo>
                    <a:pt x="4" y="0"/>
                  </a:moveTo>
                  <a:lnTo>
                    <a:pt x="171" y="132"/>
                  </a:lnTo>
                  <a:lnTo>
                    <a:pt x="348" y="256"/>
                  </a:lnTo>
                  <a:lnTo>
                    <a:pt x="433" y="311"/>
                  </a:lnTo>
                  <a:lnTo>
                    <a:pt x="511" y="363"/>
                  </a:lnTo>
                  <a:lnTo>
                    <a:pt x="588" y="401"/>
                  </a:lnTo>
                  <a:lnTo>
                    <a:pt x="657" y="429"/>
                  </a:lnTo>
                  <a:lnTo>
                    <a:pt x="657" y="436"/>
                  </a:lnTo>
                  <a:lnTo>
                    <a:pt x="614" y="418"/>
                  </a:lnTo>
                  <a:lnTo>
                    <a:pt x="584" y="401"/>
                  </a:lnTo>
                  <a:lnTo>
                    <a:pt x="558" y="391"/>
                  </a:lnTo>
                  <a:lnTo>
                    <a:pt x="537" y="380"/>
                  </a:lnTo>
                  <a:lnTo>
                    <a:pt x="506" y="366"/>
                  </a:lnTo>
                  <a:lnTo>
                    <a:pt x="485" y="353"/>
                  </a:lnTo>
                  <a:lnTo>
                    <a:pt x="391" y="294"/>
                  </a:lnTo>
                  <a:lnTo>
                    <a:pt x="300" y="232"/>
                  </a:lnTo>
                  <a:lnTo>
                    <a:pt x="219" y="173"/>
                  </a:lnTo>
                  <a:lnTo>
                    <a:pt x="150" y="121"/>
                  </a:lnTo>
                  <a:lnTo>
                    <a:pt x="90" y="73"/>
                  </a:lnTo>
                  <a:lnTo>
                    <a:pt x="43" y="38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0" name="Freeform 54">
              <a:extLst>
                <a:ext uri="{FF2B5EF4-FFF2-40B4-BE49-F238E27FC236}">
                  <a16:creationId xmlns:a16="http://schemas.microsoft.com/office/drawing/2014/main" id="{4992FD94-9C22-4906-89D6-308E4434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3480"/>
              <a:ext cx="73" cy="59"/>
            </a:xfrm>
            <a:custGeom>
              <a:avLst/>
              <a:gdLst>
                <a:gd name="T0" fmla="*/ 30 w 73"/>
                <a:gd name="T1" fmla="*/ 38 h 59"/>
                <a:gd name="T2" fmla="*/ 39 w 73"/>
                <a:gd name="T3" fmla="*/ 18 h 59"/>
                <a:gd name="T4" fmla="*/ 43 w 73"/>
                <a:gd name="T5" fmla="*/ 7 h 59"/>
                <a:gd name="T6" fmla="*/ 56 w 73"/>
                <a:gd name="T7" fmla="*/ 0 h 59"/>
                <a:gd name="T8" fmla="*/ 56 w 73"/>
                <a:gd name="T9" fmla="*/ 18 h 59"/>
                <a:gd name="T10" fmla="*/ 47 w 73"/>
                <a:gd name="T11" fmla="*/ 28 h 59"/>
                <a:gd name="T12" fmla="*/ 30 w 73"/>
                <a:gd name="T13" fmla="*/ 38 h 59"/>
                <a:gd name="T14" fmla="*/ 43 w 73"/>
                <a:gd name="T15" fmla="*/ 35 h 59"/>
                <a:gd name="T16" fmla="*/ 60 w 73"/>
                <a:gd name="T17" fmla="*/ 38 h 59"/>
                <a:gd name="T18" fmla="*/ 73 w 73"/>
                <a:gd name="T19" fmla="*/ 49 h 59"/>
                <a:gd name="T20" fmla="*/ 60 w 73"/>
                <a:gd name="T21" fmla="*/ 52 h 59"/>
                <a:gd name="T22" fmla="*/ 47 w 73"/>
                <a:gd name="T23" fmla="*/ 49 h 59"/>
                <a:gd name="T24" fmla="*/ 30 w 73"/>
                <a:gd name="T25" fmla="*/ 38 h 59"/>
                <a:gd name="T26" fmla="*/ 30 w 73"/>
                <a:gd name="T27" fmla="*/ 49 h 59"/>
                <a:gd name="T28" fmla="*/ 21 w 73"/>
                <a:gd name="T29" fmla="*/ 59 h 59"/>
                <a:gd name="T30" fmla="*/ 17 w 73"/>
                <a:gd name="T31" fmla="*/ 52 h 59"/>
                <a:gd name="T32" fmla="*/ 17 w 73"/>
                <a:gd name="T33" fmla="*/ 49 h 59"/>
                <a:gd name="T34" fmla="*/ 30 w 73"/>
                <a:gd name="T35" fmla="*/ 42 h 59"/>
                <a:gd name="T36" fmla="*/ 13 w 73"/>
                <a:gd name="T37" fmla="*/ 38 h 59"/>
                <a:gd name="T38" fmla="*/ 0 w 73"/>
                <a:gd name="T39" fmla="*/ 28 h 59"/>
                <a:gd name="T40" fmla="*/ 9 w 73"/>
                <a:gd name="T41" fmla="*/ 25 h 59"/>
                <a:gd name="T42" fmla="*/ 17 w 73"/>
                <a:gd name="T43" fmla="*/ 28 h 59"/>
                <a:gd name="T44" fmla="*/ 30 w 73"/>
                <a:gd name="T45" fmla="*/ 42 h 59"/>
                <a:gd name="T46" fmla="*/ 17 w 73"/>
                <a:gd name="T47" fmla="*/ 11 h 59"/>
                <a:gd name="T48" fmla="*/ 21 w 73"/>
                <a:gd name="T49" fmla="*/ 4 h 59"/>
                <a:gd name="T50" fmla="*/ 26 w 73"/>
                <a:gd name="T51" fmla="*/ 4 h 59"/>
                <a:gd name="T52" fmla="*/ 30 w 73"/>
                <a:gd name="T53" fmla="*/ 14 h 59"/>
                <a:gd name="T54" fmla="*/ 30 w 73"/>
                <a:gd name="T55" fmla="*/ 25 h 59"/>
                <a:gd name="T56" fmla="*/ 30 w 73"/>
                <a:gd name="T57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59">
                  <a:moveTo>
                    <a:pt x="30" y="38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8"/>
                  </a:lnTo>
                  <a:lnTo>
                    <a:pt x="30" y="38"/>
                  </a:lnTo>
                  <a:lnTo>
                    <a:pt x="43" y="35"/>
                  </a:lnTo>
                  <a:lnTo>
                    <a:pt x="60" y="38"/>
                  </a:lnTo>
                  <a:lnTo>
                    <a:pt x="73" y="49"/>
                  </a:lnTo>
                  <a:lnTo>
                    <a:pt x="60" y="52"/>
                  </a:lnTo>
                  <a:lnTo>
                    <a:pt x="47" y="49"/>
                  </a:lnTo>
                  <a:lnTo>
                    <a:pt x="30" y="38"/>
                  </a:lnTo>
                  <a:lnTo>
                    <a:pt x="30" y="49"/>
                  </a:lnTo>
                  <a:lnTo>
                    <a:pt x="21" y="59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30" y="42"/>
                  </a:lnTo>
                  <a:lnTo>
                    <a:pt x="13" y="38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7" y="28"/>
                  </a:lnTo>
                  <a:lnTo>
                    <a:pt x="30" y="4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1" name="Freeform 55">
              <a:extLst>
                <a:ext uri="{FF2B5EF4-FFF2-40B4-BE49-F238E27FC236}">
                  <a16:creationId xmlns:a16="http://schemas.microsoft.com/office/drawing/2014/main" id="{57E74789-7626-4584-9119-165B67B8C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3508"/>
              <a:ext cx="73" cy="59"/>
            </a:xfrm>
            <a:custGeom>
              <a:avLst/>
              <a:gdLst>
                <a:gd name="T0" fmla="*/ 35 w 73"/>
                <a:gd name="T1" fmla="*/ 38 h 59"/>
                <a:gd name="T2" fmla="*/ 39 w 73"/>
                <a:gd name="T3" fmla="*/ 17 h 59"/>
                <a:gd name="T4" fmla="*/ 43 w 73"/>
                <a:gd name="T5" fmla="*/ 7 h 59"/>
                <a:gd name="T6" fmla="*/ 56 w 73"/>
                <a:gd name="T7" fmla="*/ 0 h 59"/>
                <a:gd name="T8" fmla="*/ 56 w 73"/>
                <a:gd name="T9" fmla="*/ 17 h 59"/>
                <a:gd name="T10" fmla="*/ 48 w 73"/>
                <a:gd name="T11" fmla="*/ 31 h 59"/>
                <a:gd name="T12" fmla="*/ 35 w 73"/>
                <a:gd name="T13" fmla="*/ 38 h 59"/>
                <a:gd name="T14" fmla="*/ 43 w 73"/>
                <a:gd name="T15" fmla="*/ 35 h 59"/>
                <a:gd name="T16" fmla="*/ 73 w 73"/>
                <a:gd name="T17" fmla="*/ 48 h 59"/>
                <a:gd name="T18" fmla="*/ 61 w 73"/>
                <a:gd name="T19" fmla="*/ 52 h 59"/>
                <a:gd name="T20" fmla="*/ 48 w 73"/>
                <a:gd name="T21" fmla="*/ 52 h 59"/>
                <a:gd name="T22" fmla="*/ 35 w 73"/>
                <a:gd name="T23" fmla="*/ 38 h 59"/>
                <a:gd name="T24" fmla="*/ 30 w 73"/>
                <a:gd name="T25" fmla="*/ 48 h 59"/>
                <a:gd name="T26" fmla="*/ 22 w 73"/>
                <a:gd name="T27" fmla="*/ 59 h 59"/>
                <a:gd name="T28" fmla="*/ 18 w 73"/>
                <a:gd name="T29" fmla="*/ 52 h 59"/>
                <a:gd name="T30" fmla="*/ 22 w 73"/>
                <a:gd name="T31" fmla="*/ 48 h 59"/>
                <a:gd name="T32" fmla="*/ 35 w 73"/>
                <a:gd name="T33" fmla="*/ 41 h 59"/>
                <a:gd name="T34" fmla="*/ 13 w 73"/>
                <a:gd name="T35" fmla="*/ 38 h 59"/>
                <a:gd name="T36" fmla="*/ 0 w 73"/>
                <a:gd name="T37" fmla="*/ 28 h 59"/>
                <a:gd name="T38" fmla="*/ 9 w 73"/>
                <a:gd name="T39" fmla="*/ 24 h 59"/>
                <a:gd name="T40" fmla="*/ 22 w 73"/>
                <a:gd name="T41" fmla="*/ 31 h 59"/>
                <a:gd name="T42" fmla="*/ 35 w 73"/>
                <a:gd name="T43" fmla="*/ 41 h 59"/>
                <a:gd name="T44" fmla="*/ 18 w 73"/>
                <a:gd name="T45" fmla="*/ 10 h 59"/>
                <a:gd name="T46" fmla="*/ 22 w 73"/>
                <a:gd name="T47" fmla="*/ 3 h 59"/>
                <a:gd name="T48" fmla="*/ 26 w 73"/>
                <a:gd name="T49" fmla="*/ 3 h 59"/>
                <a:gd name="T50" fmla="*/ 30 w 73"/>
                <a:gd name="T51" fmla="*/ 14 h 59"/>
                <a:gd name="T52" fmla="*/ 30 w 73"/>
                <a:gd name="T53" fmla="*/ 24 h 59"/>
                <a:gd name="T54" fmla="*/ 35 w 73"/>
                <a:gd name="T55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59">
                  <a:moveTo>
                    <a:pt x="35" y="38"/>
                  </a:moveTo>
                  <a:lnTo>
                    <a:pt x="39" y="17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7"/>
                  </a:lnTo>
                  <a:lnTo>
                    <a:pt x="48" y="31"/>
                  </a:lnTo>
                  <a:lnTo>
                    <a:pt x="35" y="38"/>
                  </a:lnTo>
                  <a:lnTo>
                    <a:pt x="43" y="35"/>
                  </a:lnTo>
                  <a:lnTo>
                    <a:pt x="73" y="48"/>
                  </a:lnTo>
                  <a:lnTo>
                    <a:pt x="61" y="52"/>
                  </a:lnTo>
                  <a:lnTo>
                    <a:pt x="48" y="52"/>
                  </a:lnTo>
                  <a:lnTo>
                    <a:pt x="35" y="38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8" y="52"/>
                  </a:lnTo>
                  <a:lnTo>
                    <a:pt x="22" y="48"/>
                  </a:lnTo>
                  <a:lnTo>
                    <a:pt x="35" y="41"/>
                  </a:lnTo>
                  <a:lnTo>
                    <a:pt x="13" y="38"/>
                  </a:lnTo>
                  <a:lnTo>
                    <a:pt x="0" y="28"/>
                  </a:lnTo>
                  <a:lnTo>
                    <a:pt x="9" y="24"/>
                  </a:lnTo>
                  <a:lnTo>
                    <a:pt x="22" y="31"/>
                  </a:lnTo>
                  <a:lnTo>
                    <a:pt x="35" y="41"/>
                  </a:lnTo>
                  <a:lnTo>
                    <a:pt x="18" y="10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35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2" name="Freeform 56">
              <a:extLst>
                <a:ext uri="{FF2B5EF4-FFF2-40B4-BE49-F238E27FC236}">
                  <a16:creationId xmlns:a16="http://schemas.microsoft.com/office/drawing/2014/main" id="{8AA1FCEA-7FE4-419C-9F79-9B551937A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3553"/>
              <a:ext cx="69" cy="52"/>
            </a:xfrm>
            <a:custGeom>
              <a:avLst/>
              <a:gdLst>
                <a:gd name="T0" fmla="*/ 43 w 69"/>
                <a:gd name="T1" fmla="*/ 34 h 52"/>
                <a:gd name="T2" fmla="*/ 22 w 69"/>
                <a:gd name="T3" fmla="*/ 21 h 52"/>
                <a:gd name="T4" fmla="*/ 13 w 69"/>
                <a:gd name="T5" fmla="*/ 10 h 52"/>
                <a:gd name="T6" fmla="*/ 13 w 69"/>
                <a:gd name="T7" fmla="*/ 0 h 52"/>
                <a:gd name="T8" fmla="*/ 30 w 69"/>
                <a:gd name="T9" fmla="*/ 7 h 52"/>
                <a:gd name="T10" fmla="*/ 39 w 69"/>
                <a:gd name="T11" fmla="*/ 17 h 52"/>
                <a:gd name="T12" fmla="*/ 43 w 69"/>
                <a:gd name="T13" fmla="*/ 31 h 52"/>
                <a:gd name="T14" fmla="*/ 43 w 69"/>
                <a:gd name="T15" fmla="*/ 24 h 52"/>
                <a:gd name="T16" fmla="*/ 56 w 69"/>
                <a:gd name="T17" fmla="*/ 14 h 52"/>
                <a:gd name="T18" fmla="*/ 69 w 69"/>
                <a:gd name="T19" fmla="*/ 7 h 52"/>
                <a:gd name="T20" fmla="*/ 69 w 69"/>
                <a:gd name="T21" fmla="*/ 17 h 52"/>
                <a:gd name="T22" fmla="*/ 65 w 69"/>
                <a:gd name="T23" fmla="*/ 24 h 52"/>
                <a:gd name="T24" fmla="*/ 43 w 69"/>
                <a:gd name="T25" fmla="*/ 34 h 52"/>
                <a:gd name="T26" fmla="*/ 56 w 69"/>
                <a:gd name="T27" fmla="*/ 38 h 52"/>
                <a:gd name="T28" fmla="*/ 65 w 69"/>
                <a:gd name="T29" fmla="*/ 52 h 52"/>
                <a:gd name="T30" fmla="*/ 52 w 69"/>
                <a:gd name="T31" fmla="*/ 45 h 52"/>
                <a:gd name="T32" fmla="*/ 47 w 69"/>
                <a:gd name="T33" fmla="*/ 34 h 52"/>
                <a:gd name="T34" fmla="*/ 35 w 69"/>
                <a:gd name="T35" fmla="*/ 45 h 52"/>
                <a:gd name="T36" fmla="*/ 22 w 69"/>
                <a:gd name="T37" fmla="*/ 52 h 52"/>
                <a:gd name="T38" fmla="*/ 22 w 69"/>
                <a:gd name="T39" fmla="*/ 41 h 52"/>
                <a:gd name="T40" fmla="*/ 30 w 69"/>
                <a:gd name="T41" fmla="*/ 38 h 52"/>
                <a:gd name="T42" fmla="*/ 47 w 69"/>
                <a:gd name="T43" fmla="*/ 34 h 52"/>
                <a:gd name="T44" fmla="*/ 26 w 69"/>
                <a:gd name="T45" fmla="*/ 34 h 52"/>
                <a:gd name="T46" fmla="*/ 4 w 69"/>
                <a:gd name="T47" fmla="*/ 31 h 52"/>
                <a:gd name="T48" fmla="*/ 0 w 69"/>
                <a:gd name="T49" fmla="*/ 28 h 52"/>
                <a:gd name="T50" fmla="*/ 4 w 69"/>
                <a:gd name="T51" fmla="*/ 24 h 52"/>
                <a:gd name="T52" fmla="*/ 17 w 69"/>
                <a:gd name="T53" fmla="*/ 24 h 52"/>
                <a:gd name="T54" fmla="*/ 30 w 69"/>
                <a:gd name="T55" fmla="*/ 28 h 52"/>
                <a:gd name="T56" fmla="*/ 43 w 69"/>
                <a:gd name="T57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52">
                  <a:moveTo>
                    <a:pt x="43" y="34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7"/>
                  </a:lnTo>
                  <a:lnTo>
                    <a:pt x="43" y="31"/>
                  </a:lnTo>
                  <a:lnTo>
                    <a:pt x="43" y="24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7"/>
                  </a:lnTo>
                  <a:lnTo>
                    <a:pt x="65" y="24"/>
                  </a:lnTo>
                  <a:lnTo>
                    <a:pt x="43" y="34"/>
                  </a:lnTo>
                  <a:lnTo>
                    <a:pt x="56" y="38"/>
                  </a:lnTo>
                  <a:lnTo>
                    <a:pt x="65" y="52"/>
                  </a:lnTo>
                  <a:lnTo>
                    <a:pt x="52" y="45"/>
                  </a:lnTo>
                  <a:lnTo>
                    <a:pt x="47" y="34"/>
                  </a:lnTo>
                  <a:lnTo>
                    <a:pt x="35" y="45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30" y="38"/>
                  </a:lnTo>
                  <a:lnTo>
                    <a:pt x="47" y="34"/>
                  </a:lnTo>
                  <a:lnTo>
                    <a:pt x="26" y="34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7" y="24"/>
                  </a:lnTo>
                  <a:lnTo>
                    <a:pt x="30" y="28"/>
                  </a:lnTo>
                  <a:lnTo>
                    <a:pt x="43" y="34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3" name="Freeform 57">
              <a:extLst>
                <a:ext uri="{FF2B5EF4-FFF2-40B4-BE49-F238E27FC236}">
                  <a16:creationId xmlns:a16="http://schemas.microsoft.com/office/drawing/2014/main" id="{50588575-6AD3-4E74-99D8-0877FDC8B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556"/>
              <a:ext cx="82" cy="63"/>
            </a:xfrm>
            <a:custGeom>
              <a:avLst/>
              <a:gdLst>
                <a:gd name="T0" fmla="*/ 30 w 82"/>
                <a:gd name="T1" fmla="*/ 28 h 63"/>
                <a:gd name="T2" fmla="*/ 56 w 82"/>
                <a:gd name="T3" fmla="*/ 21 h 63"/>
                <a:gd name="T4" fmla="*/ 69 w 82"/>
                <a:gd name="T5" fmla="*/ 21 h 63"/>
                <a:gd name="T6" fmla="*/ 82 w 82"/>
                <a:gd name="T7" fmla="*/ 28 h 63"/>
                <a:gd name="T8" fmla="*/ 65 w 82"/>
                <a:gd name="T9" fmla="*/ 35 h 63"/>
                <a:gd name="T10" fmla="*/ 48 w 82"/>
                <a:gd name="T11" fmla="*/ 35 h 63"/>
                <a:gd name="T12" fmla="*/ 30 w 82"/>
                <a:gd name="T13" fmla="*/ 28 h 63"/>
                <a:gd name="T14" fmla="*/ 39 w 82"/>
                <a:gd name="T15" fmla="*/ 35 h 63"/>
                <a:gd name="T16" fmla="*/ 43 w 82"/>
                <a:gd name="T17" fmla="*/ 49 h 63"/>
                <a:gd name="T18" fmla="*/ 39 w 82"/>
                <a:gd name="T19" fmla="*/ 63 h 63"/>
                <a:gd name="T20" fmla="*/ 26 w 82"/>
                <a:gd name="T21" fmla="*/ 56 h 63"/>
                <a:gd name="T22" fmla="*/ 26 w 82"/>
                <a:gd name="T23" fmla="*/ 45 h 63"/>
                <a:gd name="T24" fmla="*/ 30 w 82"/>
                <a:gd name="T25" fmla="*/ 28 h 63"/>
                <a:gd name="T26" fmla="*/ 18 w 82"/>
                <a:gd name="T27" fmla="*/ 31 h 63"/>
                <a:gd name="T28" fmla="*/ 0 w 82"/>
                <a:gd name="T29" fmla="*/ 31 h 63"/>
                <a:gd name="T30" fmla="*/ 5 w 82"/>
                <a:gd name="T31" fmla="*/ 25 h 63"/>
                <a:gd name="T32" fmla="*/ 13 w 82"/>
                <a:gd name="T33" fmla="*/ 25 h 63"/>
                <a:gd name="T34" fmla="*/ 26 w 82"/>
                <a:gd name="T35" fmla="*/ 31 h 63"/>
                <a:gd name="T36" fmla="*/ 22 w 82"/>
                <a:gd name="T37" fmla="*/ 14 h 63"/>
                <a:gd name="T38" fmla="*/ 26 w 82"/>
                <a:gd name="T39" fmla="*/ 0 h 63"/>
                <a:gd name="T40" fmla="*/ 35 w 82"/>
                <a:gd name="T41" fmla="*/ 7 h 63"/>
                <a:gd name="T42" fmla="*/ 30 w 82"/>
                <a:gd name="T43" fmla="*/ 14 h 63"/>
                <a:gd name="T44" fmla="*/ 26 w 82"/>
                <a:gd name="T45" fmla="*/ 31 h 63"/>
                <a:gd name="T46" fmla="*/ 52 w 82"/>
                <a:gd name="T47" fmla="*/ 4 h 63"/>
                <a:gd name="T48" fmla="*/ 61 w 82"/>
                <a:gd name="T49" fmla="*/ 4 h 63"/>
                <a:gd name="T50" fmla="*/ 65 w 82"/>
                <a:gd name="T51" fmla="*/ 7 h 63"/>
                <a:gd name="T52" fmla="*/ 56 w 82"/>
                <a:gd name="T53" fmla="*/ 18 h 63"/>
                <a:gd name="T54" fmla="*/ 43 w 82"/>
                <a:gd name="T55" fmla="*/ 21 h 63"/>
                <a:gd name="T56" fmla="*/ 30 w 82"/>
                <a:gd name="T5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63">
                  <a:moveTo>
                    <a:pt x="30" y="28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0" y="28"/>
                  </a:lnTo>
                  <a:lnTo>
                    <a:pt x="39" y="35"/>
                  </a:lnTo>
                  <a:lnTo>
                    <a:pt x="43" y="49"/>
                  </a:lnTo>
                  <a:lnTo>
                    <a:pt x="39" y="63"/>
                  </a:lnTo>
                  <a:lnTo>
                    <a:pt x="26" y="56"/>
                  </a:lnTo>
                  <a:lnTo>
                    <a:pt x="26" y="45"/>
                  </a:lnTo>
                  <a:lnTo>
                    <a:pt x="30" y="28"/>
                  </a:lnTo>
                  <a:lnTo>
                    <a:pt x="18" y="31"/>
                  </a:lnTo>
                  <a:lnTo>
                    <a:pt x="0" y="31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1"/>
                  </a:lnTo>
                  <a:lnTo>
                    <a:pt x="22" y="14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4"/>
                  </a:lnTo>
                  <a:lnTo>
                    <a:pt x="26" y="31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1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4" name="Freeform 58">
              <a:extLst>
                <a:ext uri="{FF2B5EF4-FFF2-40B4-BE49-F238E27FC236}">
                  <a16:creationId xmlns:a16="http://schemas.microsoft.com/office/drawing/2014/main" id="{8209F62B-C1D8-4971-8B16-41BD746D3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3598"/>
              <a:ext cx="69" cy="69"/>
            </a:xfrm>
            <a:custGeom>
              <a:avLst/>
              <a:gdLst>
                <a:gd name="T0" fmla="*/ 22 w 69"/>
                <a:gd name="T1" fmla="*/ 31 h 69"/>
                <a:gd name="T2" fmla="*/ 43 w 69"/>
                <a:gd name="T3" fmla="*/ 21 h 69"/>
                <a:gd name="T4" fmla="*/ 56 w 69"/>
                <a:gd name="T5" fmla="*/ 21 h 69"/>
                <a:gd name="T6" fmla="*/ 69 w 69"/>
                <a:gd name="T7" fmla="*/ 24 h 69"/>
                <a:gd name="T8" fmla="*/ 56 w 69"/>
                <a:gd name="T9" fmla="*/ 34 h 69"/>
                <a:gd name="T10" fmla="*/ 39 w 69"/>
                <a:gd name="T11" fmla="*/ 38 h 69"/>
                <a:gd name="T12" fmla="*/ 22 w 69"/>
                <a:gd name="T13" fmla="*/ 31 h 69"/>
                <a:gd name="T14" fmla="*/ 35 w 69"/>
                <a:gd name="T15" fmla="*/ 38 h 69"/>
                <a:gd name="T16" fmla="*/ 39 w 69"/>
                <a:gd name="T17" fmla="*/ 55 h 69"/>
                <a:gd name="T18" fmla="*/ 43 w 69"/>
                <a:gd name="T19" fmla="*/ 69 h 69"/>
                <a:gd name="T20" fmla="*/ 30 w 69"/>
                <a:gd name="T21" fmla="*/ 62 h 69"/>
                <a:gd name="T22" fmla="*/ 26 w 69"/>
                <a:gd name="T23" fmla="*/ 52 h 69"/>
                <a:gd name="T24" fmla="*/ 22 w 69"/>
                <a:gd name="T25" fmla="*/ 31 h 69"/>
                <a:gd name="T26" fmla="*/ 13 w 69"/>
                <a:gd name="T27" fmla="*/ 38 h 69"/>
                <a:gd name="T28" fmla="*/ 9 w 69"/>
                <a:gd name="T29" fmla="*/ 38 h 69"/>
                <a:gd name="T30" fmla="*/ 0 w 69"/>
                <a:gd name="T31" fmla="*/ 34 h 69"/>
                <a:gd name="T32" fmla="*/ 5 w 69"/>
                <a:gd name="T33" fmla="*/ 31 h 69"/>
                <a:gd name="T34" fmla="*/ 9 w 69"/>
                <a:gd name="T35" fmla="*/ 31 h 69"/>
                <a:gd name="T36" fmla="*/ 22 w 69"/>
                <a:gd name="T37" fmla="*/ 34 h 69"/>
                <a:gd name="T38" fmla="*/ 13 w 69"/>
                <a:gd name="T39" fmla="*/ 17 h 69"/>
                <a:gd name="T40" fmla="*/ 13 w 69"/>
                <a:gd name="T41" fmla="*/ 0 h 69"/>
                <a:gd name="T42" fmla="*/ 17 w 69"/>
                <a:gd name="T43" fmla="*/ 7 h 69"/>
                <a:gd name="T44" fmla="*/ 22 w 69"/>
                <a:gd name="T45" fmla="*/ 17 h 69"/>
                <a:gd name="T46" fmla="*/ 22 w 69"/>
                <a:gd name="T47" fmla="*/ 34 h 69"/>
                <a:gd name="T48" fmla="*/ 35 w 69"/>
                <a:gd name="T49" fmla="*/ 3 h 69"/>
                <a:gd name="T50" fmla="*/ 43 w 69"/>
                <a:gd name="T51" fmla="*/ 0 h 69"/>
                <a:gd name="T52" fmla="*/ 43 w 69"/>
                <a:gd name="T53" fmla="*/ 3 h 69"/>
                <a:gd name="T54" fmla="*/ 43 w 69"/>
                <a:gd name="T55" fmla="*/ 14 h 69"/>
                <a:gd name="T56" fmla="*/ 30 w 69"/>
                <a:gd name="T57" fmla="*/ 21 h 69"/>
                <a:gd name="T58" fmla="*/ 22 w 69"/>
                <a:gd name="T59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69">
                  <a:moveTo>
                    <a:pt x="22" y="31"/>
                  </a:moveTo>
                  <a:lnTo>
                    <a:pt x="43" y="21"/>
                  </a:lnTo>
                  <a:lnTo>
                    <a:pt x="56" y="21"/>
                  </a:lnTo>
                  <a:lnTo>
                    <a:pt x="69" y="24"/>
                  </a:lnTo>
                  <a:lnTo>
                    <a:pt x="56" y="34"/>
                  </a:lnTo>
                  <a:lnTo>
                    <a:pt x="39" y="38"/>
                  </a:lnTo>
                  <a:lnTo>
                    <a:pt x="22" y="31"/>
                  </a:lnTo>
                  <a:lnTo>
                    <a:pt x="35" y="38"/>
                  </a:lnTo>
                  <a:lnTo>
                    <a:pt x="39" y="55"/>
                  </a:lnTo>
                  <a:lnTo>
                    <a:pt x="43" y="69"/>
                  </a:lnTo>
                  <a:lnTo>
                    <a:pt x="30" y="62"/>
                  </a:lnTo>
                  <a:lnTo>
                    <a:pt x="26" y="52"/>
                  </a:lnTo>
                  <a:lnTo>
                    <a:pt x="22" y="31"/>
                  </a:lnTo>
                  <a:lnTo>
                    <a:pt x="13" y="38"/>
                  </a:lnTo>
                  <a:lnTo>
                    <a:pt x="9" y="38"/>
                  </a:lnTo>
                  <a:lnTo>
                    <a:pt x="0" y="34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22" y="34"/>
                  </a:lnTo>
                  <a:lnTo>
                    <a:pt x="13" y="17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7"/>
                  </a:lnTo>
                  <a:lnTo>
                    <a:pt x="22" y="34"/>
                  </a:lnTo>
                  <a:lnTo>
                    <a:pt x="35" y="3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3" y="14"/>
                  </a:lnTo>
                  <a:lnTo>
                    <a:pt x="30" y="21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5" name="Freeform 59">
              <a:extLst>
                <a:ext uri="{FF2B5EF4-FFF2-40B4-BE49-F238E27FC236}">
                  <a16:creationId xmlns:a16="http://schemas.microsoft.com/office/drawing/2014/main" id="{E078D244-3B8C-4692-BB22-33D72C86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3670"/>
              <a:ext cx="90" cy="52"/>
            </a:xfrm>
            <a:custGeom>
              <a:avLst/>
              <a:gdLst>
                <a:gd name="T0" fmla="*/ 52 w 90"/>
                <a:gd name="T1" fmla="*/ 18 h 52"/>
                <a:gd name="T2" fmla="*/ 56 w 90"/>
                <a:gd name="T3" fmla="*/ 38 h 52"/>
                <a:gd name="T4" fmla="*/ 52 w 90"/>
                <a:gd name="T5" fmla="*/ 45 h 52"/>
                <a:gd name="T6" fmla="*/ 43 w 90"/>
                <a:gd name="T7" fmla="*/ 52 h 52"/>
                <a:gd name="T8" fmla="*/ 34 w 90"/>
                <a:gd name="T9" fmla="*/ 38 h 52"/>
                <a:gd name="T10" fmla="*/ 39 w 90"/>
                <a:gd name="T11" fmla="*/ 28 h 52"/>
                <a:gd name="T12" fmla="*/ 52 w 90"/>
                <a:gd name="T13" fmla="*/ 18 h 52"/>
                <a:gd name="T14" fmla="*/ 39 w 90"/>
                <a:gd name="T15" fmla="*/ 25 h 52"/>
                <a:gd name="T16" fmla="*/ 17 w 90"/>
                <a:gd name="T17" fmla="*/ 25 h 52"/>
                <a:gd name="T18" fmla="*/ 0 w 90"/>
                <a:gd name="T19" fmla="*/ 21 h 52"/>
                <a:gd name="T20" fmla="*/ 13 w 90"/>
                <a:gd name="T21" fmla="*/ 14 h 52"/>
                <a:gd name="T22" fmla="*/ 26 w 90"/>
                <a:gd name="T23" fmla="*/ 11 h 52"/>
                <a:gd name="T24" fmla="*/ 52 w 90"/>
                <a:gd name="T25" fmla="*/ 18 h 52"/>
                <a:gd name="T26" fmla="*/ 47 w 90"/>
                <a:gd name="T27" fmla="*/ 7 h 52"/>
                <a:gd name="T28" fmla="*/ 47 w 90"/>
                <a:gd name="T29" fmla="*/ 4 h 52"/>
                <a:gd name="T30" fmla="*/ 52 w 90"/>
                <a:gd name="T31" fmla="*/ 0 h 52"/>
                <a:gd name="T32" fmla="*/ 60 w 90"/>
                <a:gd name="T33" fmla="*/ 4 h 52"/>
                <a:gd name="T34" fmla="*/ 60 w 90"/>
                <a:gd name="T35" fmla="*/ 7 h 52"/>
                <a:gd name="T36" fmla="*/ 47 w 90"/>
                <a:gd name="T37" fmla="*/ 18 h 52"/>
                <a:gd name="T38" fmla="*/ 73 w 90"/>
                <a:gd name="T39" fmla="*/ 14 h 52"/>
                <a:gd name="T40" fmla="*/ 90 w 90"/>
                <a:gd name="T41" fmla="*/ 21 h 52"/>
                <a:gd name="T42" fmla="*/ 82 w 90"/>
                <a:gd name="T43" fmla="*/ 25 h 52"/>
                <a:gd name="T44" fmla="*/ 69 w 90"/>
                <a:gd name="T45" fmla="*/ 21 h 52"/>
                <a:gd name="T46" fmla="*/ 47 w 90"/>
                <a:gd name="T47" fmla="*/ 18 h 52"/>
                <a:gd name="T48" fmla="*/ 82 w 90"/>
                <a:gd name="T49" fmla="*/ 38 h 52"/>
                <a:gd name="T50" fmla="*/ 82 w 90"/>
                <a:gd name="T51" fmla="*/ 45 h 52"/>
                <a:gd name="T52" fmla="*/ 77 w 90"/>
                <a:gd name="T53" fmla="*/ 45 h 52"/>
                <a:gd name="T54" fmla="*/ 64 w 90"/>
                <a:gd name="T55" fmla="*/ 38 h 52"/>
                <a:gd name="T56" fmla="*/ 60 w 90"/>
                <a:gd name="T57" fmla="*/ 28 h 52"/>
                <a:gd name="T58" fmla="*/ 52 w 90"/>
                <a:gd name="T5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52">
                  <a:moveTo>
                    <a:pt x="52" y="18"/>
                  </a:moveTo>
                  <a:lnTo>
                    <a:pt x="56" y="38"/>
                  </a:lnTo>
                  <a:lnTo>
                    <a:pt x="52" y="45"/>
                  </a:lnTo>
                  <a:lnTo>
                    <a:pt x="43" y="52"/>
                  </a:lnTo>
                  <a:lnTo>
                    <a:pt x="34" y="38"/>
                  </a:lnTo>
                  <a:lnTo>
                    <a:pt x="39" y="28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1"/>
                  </a:lnTo>
                  <a:lnTo>
                    <a:pt x="13" y="14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4"/>
                  </a:lnTo>
                  <a:lnTo>
                    <a:pt x="90" y="21"/>
                  </a:lnTo>
                  <a:lnTo>
                    <a:pt x="82" y="25"/>
                  </a:lnTo>
                  <a:lnTo>
                    <a:pt x="69" y="21"/>
                  </a:lnTo>
                  <a:lnTo>
                    <a:pt x="47" y="18"/>
                  </a:lnTo>
                  <a:lnTo>
                    <a:pt x="82" y="38"/>
                  </a:lnTo>
                  <a:lnTo>
                    <a:pt x="82" y="45"/>
                  </a:lnTo>
                  <a:lnTo>
                    <a:pt x="77" y="45"/>
                  </a:lnTo>
                  <a:lnTo>
                    <a:pt x="64" y="38"/>
                  </a:lnTo>
                  <a:lnTo>
                    <a:pt x="60" y="28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6" name="Freeform 60">
              <a:extLst>
                <a:ext uri="{FF2B5EF4-FFF2-40B4-BE49-F238E27FC236}">
                  <a16:creationId xmlns:a16="http://schemas.microsoft.com/office/drawing/2014/main" id="{0627623F-FFF9-4E8F-A28F-EDD7897B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587"/>
              <a:ext cx="65" cy="56"/>
            </a:xfrm>
            <a:custGeom>
              <a:avLst/>
              <a:gdLst>
                <a:gd name="T0" fmla="*/ 65 w 65"/>
                <a:gd name="T1" fmla="*/ 38 h 56"/>
                <a:gd name="T2" fmla="*/ 52 w 65"/>
                <a:gd name="T3" fmla="*/ 49 h 56"/>
                <a:gd name="T4" fmla="*/ 43 w 65"/>
                <a:gd name="T5" fmla="*/ 49 h 56"/>
                <a:gd name="T6" fmla="*/ 39 w 65"/>
                <a:gd name="T7" fmla="*/ 45 h 56"/>
                <a:gd name="T8" fmla="*/ 30 w 65"/>
                <a:gd name="T9" fmla="*/ 35 h 56"/>
                <a:gd name="T10" fmla="*/ 26 w 65"/>
                <a:gd name="T11" fmla="*/ 45 h 56"/>
                <a:gd name="T12" fmla="*/ 13 w 65"/>
                <a:gd name="T13" fmla="*/ 56 h 56"/>
                <a:gd name="T14" fmla="*/ 13 w 65"/>
                <a:gd name="T15" fmla="*/ 49 h 56"/>
                <a:gd name="T16" fmla="*/ 13 w 65"/>
                <a:gd name="T17" fmla="*/ 45 h 56"/>
                <a:gd name="T18" fmla="*/ 26 w 65"/>
                <a:gd name="T19" fmla="*/ 35 h 56"/>
                <a:gd name="T20" fmla="*/ 9 w 65"/>
                <a:gd name="T21" fmla="*/ 32 h 56"/>
                <a:gd name="T22" fmla="*/ 0 w 65"/>
                <a:gd name="T23" fmla="*/ 21 h 56"/>
                <a:gd name="T24" fmla="*/ 9 w 65"/>
                <a:gd name="T25" fmla="*/ 21 h 56"/>
                <a:gd name="T26" fmla="*/ 13 w 65"/>
                <a:gd name="T27" fmla="*/ 25 h 56"/>
                <a:gd name="T28" fmla="*/ 26 w 65"/>
                <a:gd name="T29" fmla="*/ 35 h 56"/>
                <a:gd name="T30" fmla="*/ 18 w 65"/>
                <a:gd name="T31" fmla="*/ 21 h 56"/>
                <a:gd name="T32" fmla="*/ 13 w 65"/>
                <a:gd name="T33" fmla="*/ 4 h 56"/>
                <a:gd name="T34" fmla="*/ 18 w 65"/>
                <a:gd name="T35" fmla="*/ 0 h 56"/>
                <a:gd name="T36" fmla="*/ 22 w 65"/>
                <a:gd name="T37" fmla="*/ 0 h 56"/>
                <a:gd name="T38" fmla="*/ 30 w 65"/>
                <a:gd name="T39" fmla="*/ 11 h 56"/>
                <a:gd name="T40" fmla="*/ 26 w 65"/>
                <a:gd name="T41" fmla="*/ 21 h 56"/>
                <a:gd name="T42" fmla="*/ 26 w 65"/>
                <a:gd name="T43" fmla="*/ 32 h 56"/>
                <a:gd name="T44" fmla="*/ 35 w 65"/>
                <a:gd name="T45" fmla="*/ 18 h 56"/>
                <a:gd name="T46" fmla="*/ 39 w 65"/>
                <a:gd name="T47" fmla="*/ 11 h 56"/>
                <a:gd name="T48" fmla="*/ 52 w 65"/>
                <a:gd name="T49" fmla="*/ 4 h 56"/>
                <a:gd name="T50" fmla="*/ 52 w 65"/>
                <a:gd name="T51" fmla="*/ 4 h 56"/>
                <a:gd name="T52" fmla="*/ 52 w 65"/>
                <a:gd name="T53" fmla="*/ 11 h 56"/>
                <a:gd name="T54" fmla="*/ 52 w 65"/>
                <a:gd name="T55" fmla="*/ 21 h 56"/>
                <a:gd name="T56" fmla="*/ 43 w 65"/>
                <a:gd name="T57" fmla="*/ 28 h 56"/>
                <a:gd name="T58" fmla="*/ 35 w 65"/>
                <a:gd name="T59" fmla="*/ 32 h 56"/>
                <a:gd name="T60" fmla="*/ 30 w 65"/>
                <a:gd name="T61" fmla="*/ 35 h 56"/>
                <a:gd name="T62" fmla="*/ 48 w 65"/>
                <a:gd name="T63" fmla="*/ 35 h 56"/>
                <a:gd name="T64" fmla="*/ 65 w 65"/>
                <a:gd name="T65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56">
                  <a:moveTo>
                    <a:pt x="65" y="38"/>
                  </a:moveTo>
                  <a:lnTo>
                    <a:pt x="52" y="49"/>
                  </a:lnTo>
                  <a:lnTo>
                    <a:pt x="43" y="49"/>
                  </a:lnTo>
                  <a:lnTo>
                    <a:pt x="39" y="45"/>
                  </a:lnTo>
                  <a:lnTo>
                    <a:pt x="30" y="35"/>
                  </a:lnTo>
                  <a:lnTo>
                    <a:pt x="26" y="45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3" y="45"/>
                  </a:lnTo>
                  <a:lnTo>
                    <a:pt x="26" y="35"/>
                  </a:lnTo>
                  <a:lnTo>
                    <a:pt x="9" y="32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13" y="25"/>
                  </a:lnTo>
                  <a:lnTo>
                    <a:pt x="26" y="35"/>
                  </a:lnTo>
                  <a:lnTo>
                    <a:pt x="18" y="21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1"/>
                  </a:lnTo>
                  <a:lnTo>
                    <a:pt x="43" y="28"/>
                  </a:lnTo>
                  <a:lnTo>
                    <a:pt x="35" y="32"/>
                  </a:lnTo>
                  <a:lnTo>
                    <a:pt x="30" y="35"/>
                  </a:lnTo>
                  <a:lnTo>
                    <a:pt x="48" y="35"/>
                  </a:lnTo>
                  <a:lnTo>
                    <a:pt x="65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7" name="Freeform 61">
              <a:extLst>
                <a:ext uri="{FF2B5EF4-FFF2-40B4-BE49-F238E27FC236}">
                  <a16:creationId xmlns:a16="http://schemas.microsoft.com/office/drawing/2014/main" id="{F5DE9143-DECA-4253-B57B-46DE2613F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3636"/>
              <a:ext cx="68" cy="55"/>
            </a:xfrm>
            <a:custGeom>
              <a:avLst/>
              <a:gdLst>
                <a:gd name="T0" fmla="*/ 51 w 68"/>
                <a:gd name="T1" fmla="*/ 3 h 55"/>
                <a:gd name="T2" fmla="*/ 38 w 68"/>
                <a:gd name="T3" fmla="*/ 7 h 55"/>
                <a:gd name="T4" fmla="*/ 34 w 68"/>
                <a:gd name="T5" fmla="*/ 17 h 55"/>
                <a:gd name="T6" fmla="*/ 26 w 68"/>
                <a:gd name="T7" fmla="*/ 38 h 55"/>
                <a:gd name="T8" fmla="*/ 26 w 68"/>
                <a:gd name="T9" fmla="*/ 24 h 55"/>
                <a:gd name="T10" fmla="*/ 30 w 68"/>
                <a:gd name="T11" fmla="*/ 14 h 55"/>
                <a:gd name="T12" fmla="*/ 21 w 68"/>
                <a:gd name="T13" fmla="*/ 3 h 55"/>
                <a:gd name="T14" fmla="*/ 17 w 68"/>
                <a:gd name="T15" fmla="*/ 0 h 55"/>
                <a:gd name="T16" fmla="*/ 17 w 68"/>
                <a:gd name="T17" fmla="*/ 7 h 55"/>
                <a:gd name="T18" fmla="*/ 21 w 68"/>
                <a:gd name="T19" fmla="*/ 24 h 55"/>
                <a:gd name="T20" fmla="*/ 30 w 68"/>
                <a:gd name="T21" fmla="*/ 41 h 55"/>
                <a:gd name="T22" fmla="*/ 17 w 68"/>
                <a:gd name="T23" fmla="*/ 27 h 55"/>
                <a:gd name="T24" fmla="*/ 8 w 68"/>
                <a:gd name="T25" fmla="*/ 24 h 55"/>
                <a:gd name="T26" fmla="*/ 0 w 68"/>
                <a:gd name="T27" fmla="*/ 24 h 55"/>
                <a:gd name="T28" fmla="*/ 8 w 68"/>
                <a:gd name="T29" fmla="*/ 34 h 55"/>
                <a:gd name="T30" fmla="*/ 30 w 68"/>
                <a:gd name="T31" fmla="*/ 38 h 55"/>
                <a:gd name="T32" fmla="*/ 17 w 68"/>
                <a:gd name="T33" fmla="*/ 45 h 55"/>
                <a:gd name="T34" fmla="*/ 13 w 68"/>
                <a:gd name="T35" fmla="*/ 52 h 55"/>
                <a:gd name="T36" fmla="*/ 17 w 68"/>
                <a:gd name="T37" fmla="*/ 55 h 55"/>
                <a:gd name="T38" fmla="*/ 26 w 68"/>
                <a:gd name="T39" fmla="*/ 48 h 55"/>
                <a:gd name="T40" fmla="*/ 26 w 68"/>
                <a:gd name="T41" fmla="*/ 34 h 55"/>
                <a:gd name="T42" fmla="*/ 43 w 68"/>
                <a:gd name="T43" fmla="*/ 48 h 55"/>
                <a:gd name="T44" fmla="*/ 56 w 68"/>
                <a:gd name="T45" fmla="*/ 48 h 55"/>
                <a:gd name="T46" fmla="*/ 68 w 68"/>
                <a:gd name="T47" fmla="*/ 45 h 55"/>
                <a:gd name="T48" fmla="*/ 68 w 68"/>
                <a:gd name="T49" fmla="*/ 45 h 55"/>
                <a:gd name="T50" fmla="*/ 60 w 68"/>
                <a:gd name="T51" fmla="*/ 38 h 55"/>
                <a:gd name="T52" fmla="*/ 43 w 68"/>
                <a:gd name="T53" fmla="*/ 34 h 55"/>
                <a:gd name="T54" fmla="*/ 30 w 68"/>
                <a:gd name="T55" fmla="*/ 34 h 55"/>
                <a:gd name="T56" fmla="*/ 43 w 68"/>
                <a:gd name="T57" fmla="*/ 27 h 55"/>
                <a:gd name="T58" fmla="*/ 51 w 68"/>
                <a:gd name="T59" fmla="*/ 14 h 55"/>
                <a:gd name="T60" fmla="*/ 56 w 68"/>
                <a:gd name="T61" fmla="*/ 3 h 55"/>
                <a:gd name="T62" fmla="*/ 51 w 68"/>
                <a:gd name="T6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55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8"/>
                  </a:lnTo>
                  <a:lnTo>
                    <a:pt x="26" y="24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4"/>
                  </a:lnTo>
                  <a:lnTo>
                    <a:pt x="30" y="41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4"/>
                  </a:lnTo>
                  <a:lnTo>
                    <a:pt x="30" y="38"/>
                  </a:lnTo>
                  <a:lnTo>
                    <a:pt x="17" y="45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6" y="48"/>
                  </a:lnTo>
                  <a:lnTo>
                    <a:pt x="26" y="34"/>
                  </a:lnTo>
                  <a:lnTo>
                    <a:pt x="43" y="48"/>
                  </a:lnTo>
                  <a:lnTo>
                    <a:pt x="56" y="48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0" y="38"/>
                  </a:lnTo>
                  <a:lnTo>
                    <a:pt x="43" y="34"/>
                  </a:lnTo>
                  <a:lnTo>
                    <a:pt x="30" y="34"/>
                  </a:lnTo>
                  <a:lnTo>
                    <a:pt x="43" y="27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8" name="Freeform 62">
              <a:extLst>
                <a:ext uri="{FF2B5EF4-FFF2-40B4-BE49-F238E27FC236}">
                  <a16:creationId xmlns:a16="http://schemas.microsoft.com/office/drawing/2014/main" id="{FEE3FAED-48DD-40D3-A7EE-04FC1F70B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684"/>
              <a:ext cx="30" cy="73"/>
            </a:xfrm>
            <a:custGeom>
              <a:avLst/>
              <a:gdLst>
                <a:gd name="T0" fmla="*/ 30 w 30"/>
                <a:gd name="T1" fmla="*/ 0 h 73"/>
                <a:gd name="T2" fmla="*/ 22 w 30"/>
                <a:gd name="T3" fmla="*/ 14 h 73"/>
                <a:gd name="T4" fmla="*/ 17 w 30"/>
                <a:gd name="T5" fmla="*/ 35 h 73"/>
                <a:gd name="T6" fmla="*/ 9 w 30"/>
                <a:gd name="T7" fmla="*/ 24 h 73"/>
                <a:gd name="T8" fmla="*/ 5 w 30"/>
                <a:gd name="T9" fmla="*/ 24 h 73"/>
                <a:gd name="T10" fmla="*/ 0 w 30"/>
                <a:gd name="T11" fmla="*/ 28 h 73"/>
                <a:gd name="T12" fmla="*/ 0 w 30"/>
                <a:gd name="T13" fmla="*/ 28 h 73"/>
                <a:gd name="T14" fmla="*/ 9 w 30"/>
                <a:gd name="T15" fmla="*/ 35 h 73"/>
                <a:gd name="T16" fmla="*/ 22 w 30"/>
                <a:gd name="T17" fmla="*/ 28 h 73"/>
                <a:gd name="T18" fmla="*/ 13 w 30"/>
                <a:gd name="T19" fmla="*/ 52 h 73"/>
                <a:gd name="T20" fmla="*/ 9 w 30"/>
                <a:gd name="T21" fmla="*/ 62 h 73"/>
                <a:gd name="T22" fmla="*/ 17 w 30"/>
                <a:gd name="T23" fmla="*/ 73 h 73"/>
                <a:gd name="T24" fmla="*/ 30 w 30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73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2"/>
                  </a:lnTo>
                  <a:lnTo>
                    <a:pt x="9" y="62"/>
                  </a:lnTo>
                  <a:lnTo>
                    <a:pt x="17" y="7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59" name="Freeform 63">
              <a:extLst>
                <a:ext uri="{FF2B5EF4-FFF2-40B4-BE49-F238E27FC236}">
                  <a16:creationId xmlns:a16="http://schemas.microsoft.com/office/drawing/2014/main" id="{C89A59FF-AB09-4777-960C-21EF4ED6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684"/>
              <a:ext cx="30" cy="73"/>
            </a:xfrm>
            <a:custGeom>
              <a:avLst/>
              <a:gdLst>
                <a:gd name="T0" fmla="*/ 30 w 30"/>
                <a:gd name="T1" fmla="*/ 0 h 73"/>
                <a:gd name="T2" fmla="*/ 22 w 30"/>
                <a:gd name="T3" fmla="*/ 14 h 73"/>
                <a:gd name="T4" fmla="*/ 17 w 30"/>
                <a:gd name="T5" fmla="*/ 35 h 73"/>
                <a:gd name="T6" fmla="*/ 9 w 30"/>
                <a:gd name="T7" fmla="*/ 24 h 73"/>
                <a:gd name="T8" fmla="*/ 5 w 30"/>
                <a:gd name="T9" fmla="*/ 24 h 73"/>
                <a:gd name="T10" fmla="*/ 0 w 30"/>
                <a:gd name="T11" fmla="*/ 28 h 73"/>
                <a:gd name="T12" fmla="*/ 0 w 30"/>
                <a:gd name="T13" fmla="*/ 28 h 73"/>
                <a:gd name="T14" fmla="*/ 9 w 30"/>
                <a:gd name="T15" fmla="*/ 35 h 73"/>
                <a:gd name="T16" fmla="*/ 22 w 30"/>
                <a:gd name="T17" fmla="*/ 28 h 73"/>
                <a:gd name="T18" fmla="*/ 13 w 30"/>
                <a:gd name="T19" fmla="*/ 52 h 73"/>
                <a:gd name="T20" fmla="*/ 9 w 30"/>
                <a:gd name="T21" fmla="*/ 62 h 73"/>
                <a:gd name="T22" fmla="*/ 17 w 30"/>
                <a:gd name="T2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73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2"/>
                  </a:lnTo>
                  <a:lnTo>
                    <a:pt x="9" y="62"/>
                  </a:lnTo>
                  <a:lnTo>
                    <a:pt x="17" y="73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0" name="Freeform 64">
              <a:extLst>
                <a:ext uri="{FF2B5EF4-FFF2-40B4-BE49-F238E27FC236}">
                  <a16:creationId xmlns:a16="http://schemas.microsoft.com/office/drawing/2014/main" id="{8FB222B8-5CB2-4755-9259-D823AFEF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3684"/>
              <a:ext cx="39" cy="73"/>
            </a:xfrm>
            <a:custGeom>
              <a:avLst/>
              <a:gdLst>
                <a:gd name="T0" fmla="*/ 0 w 39"/>
                <a:gd name="T1" fmla="*/ 73 h 73"/>
                <a:gd name="T2" fmla="*/ 9 w 39"/>
                <a:gd name="T3" fmla="*/ 55 h 73"/>
                <a:gd name="T4" fmla="*/ 9 w 39"/>
                <a:gd name="T5" fmla="*/ 42 h 73"/>
                <a:gd name="T6" fmla="*/ 5 w 39"/>
                <a:gd name="T7" fmla="*/ 31 h 73"/>
                <a:gd name="T8" fmla="*/ 13 w 39"/>
                <a:gd name="T9" fmla="*/ 42 h 73"/>
                <a:gd name="T10" fmla="*/ 30 w 39"/>
                <a:gd name="T11" fmla="*/ 45 h 73"/>
                <a:gd name="T12" fmla="*/ 35 w 39"/>
                <a:gd name="T13" fmla="*/ 45 h 73"/>
                <a:gd name="T14" fmla="*/ 26 w 39"/>
                <a:gd name="T15" fmla="*/ 35 h 73"/>
                <a:gd name="T16" fmla="*/ 22 w 39"/>
                <a:gd name="T17" fmla="*/ 31 h 73"/>
                <a:gd name="T18" fmla="*/ 5 w 39"/>
                <a:gd name="T19" fmla="*/ 31 h 73"/>
                <a:gd name="T20" fmla="*/ 18 w 39"/>
                <a:gd name="T21" fmla="*/ 24 h 73"/>
                <a:gd name="T22" fmla="*/ 30 w 39"/>
                <a:gd name="T23" fmla="*/ 21 h 73"/>
                <a:gd name="T24" fmla="*/ 39 w 39"/>
                <a:gd name="T25" fmla="*/ 14 h 73"/>
                <a:gd name="T26" fmla="*/ 35 w 39"/>
                <a:gd name="T27" fmla="*/ 14 h 73"/>
                <a:gd name="T28" fmla="*/ 18 w 39"/>
                <a:gd name="T29" fmla="*/ 21 h 73"/>
                <a:gd name="T30" fmla="*/ 0 w 39"/>
                <a:gd name="T31" fmla="*/ 35 h 73"/>
                <a:gd name="T32" fmla="*/ 13 w 39"/>
                <a:gd name="T33" fmla="*/ 14 h 73"/>
                <a:gd name="T34" fmla="*/ 13 w 39"/>
                <a:gd name="T35" fmla="*/ 7 h 73"/>
                <a:gd name="T36" fmla="*/ 13 w 39"/>
                <a:gd name="T37" fmla="*/ 0 h 73"/>
                <a:gd name="T38" fmla="*/ 0 w 39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73">
                  <a:moveTo>
                    <a:pt x="0" y="73"/>
                  </a:moveTo>
                  <a:lnTo>
                    <a:pt x="9" y="55"/>
                  </a:lnTo>
                  <a:lnTo>
                    <a:pt x="9" y="42"/>
                  </a:lnTo>
                  <a:lnTo>
                    <a:pt x="5" y="31"/>
                  </a:lnTo>
                  <a:lnTo>
                    <a:pt x="13" y="42"/>
                  </a:lnTo>
                  <a:lnTo>
                    <a:pt x="30" y="45"/>
                  </a:lnTo>
                  <a:lnTo>
                    <a:pt x="35" y="45"/>
                  </a:lnTo>
                  <a:lnTo>
                    <a:pt x="26" y="35"/>
                  </a:lnTo>
                  <a:lnTo>
                    <a:pt x="22" y="31"/>
                  </a:lnTo>
                  <a:lnTo>
                    <a:pt x="5" y="31"/>
                  </a:lnTo>
                  <a:lnTo>
                    <a:pt x="18" y="24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1" name="Freeform 65">
              <a:extLst>
                <a:ext uri="{FF2B5EF4-FFF2-40B4-BE49-F238E27FC236}">
                  <a16:creationId xmlns:a16="http://schemas.microsoft.com/office/drawing/2014/main" id="{B7242798-1995-4809-A352-554F30183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3684"/>
              <a:ext cx="39" cy="73"/>
            </a:xfrm>
            <a:custGeom>
              <a:avLst/>
              <a:gdLst>
                <a:gd name="T0" fmla="*/ 0 w 39"/>
                <a:gd name="T1" fmla="*/ 73 h 73"/>
                <a:gd name="T2" fmla="*/ 9 w 39"/>
                <a:gd name="T3" fmla="*/ 55 h 73"/>
                <a:gd name="T4" fmla="*/ 9 w 39"/>
                <a:gd name="T5" fmla="*/ 42 h 73"/>
                <a:gd name="T6" fmla="*/ 5 w 39"/>
                <a:gd name="T7" fmla="*/ 31 h 73"/>
                <a:gd name="T8" fmla="*/ 13 w 39"/>
                <a:gd name="T9" fmla="*/ 42 h 73"/>
                <a:gd name="T10" fmla="*/ 30 w 39"/>
                <a:gd name="T11" fmla="*/ 45 h 73"/>
                <a:gd name="T12" fmla="*/ 35 w 39"/>
                <a:gd name="T13" fmla="*/ 45 h 73"/>
                <a:gd name="T14" fmla="*/ 26 w 39"/>
                <a:gd name="T15" fmla="*/ 35 h 73"/>
                <a:gd name="T16" fmla="*/ 22 w 39"/>
                <a:gd name="T17" fmla="*/ 31 h 73"/>
                <a:gd name="T18" fmla="*/ 5 w 39"/>
                <a:gd name="T19" fmla="*/ 31 h 73"/>
                <a:gd name="T20" fmla="*/ 18 w 39"/>
                <a:gd name="T21" fmla="*/ 24 h 73"/>
                <a:gd name="T22" fmla="*/ 30 w 39"/>
                <a:gd name="T23" fmla="*/ 21 h 73"/>
                <a:gd name="T24" fmla="*/ 39 w 39"/>
                <a:gd name="T25" fmla="*/ 14 h 73"/>
                <a:gd name="T26" fmla="*/ 35 w 39"/>
                <a:gd name="T27" fmla="*/ 14 h 73"/>
                <a:gd name="T28" fmla="*/ 18 w 39"/>
                <a:gd name="T29" fmla="*/ 21 h 73"/>
                <a:gd name="T30" fmla="*/ 0 w 39"/>
                <a:gd name="T31" fmla="*/ 35 h 73"/>
                <a:gd name="T32" fmla="*/ 13 w 39"/>
                <a:gd name="T33" fmla="*/ 14 h 73"/>
                <a:gd name="T34" fmla="*/ 13 w 39"/>
                <a:gd name="T35" fmla="*/ 7 h 73"/>
                <a:gd name="T36" fmla="*/ 13 w 39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73">
                  <a:moveTo>
                    <a:pt x="0" y="73"/>
                  </a:moveTo>
                  <a:lnTo>
                    <a:pt x="9" y="55"/>
                  </a:lnTo>
                  <a:lnTo>
                    <a:pt x="9" y="42"/>
                  </a:lnTo>
                  <a:lnTo>
                    <a:pt x="5" y="31"/>
                  </a:lnTo>
                  <a:lnTo>
                    <a:pt x="13" y="42"/>
                  </a:lnTo>
                  <a:lnTo>
                    <a:pt x="30" y="45"/>
                  </a:lnTo>
                  <a:lnTo>
                    <a:pt x="35" y="45"/>
                  </a:lnTo>
                  <a:lnTo>
                    <a:pt x="26" y="35"/>
                  </a:lnTo>
                  <a:lnTo>
                    <a:pt x="22" y="31"/>
                  </a:lnTo>
                  <a:lnTo>
                    <a:pt x="5" y="31"/>
                  </a:lnTo>
                  <a:lnTo>
                    <a:pt x="18" y="24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2" name="Freeform 66">
              <a:extLst>
                <a:ext uri="{FF2B5EF4-FFF2-40B4-BE49-F238E27FC236}">
                  <a16:creationId xmlns:a16="http://schemas.microsoft.com/office/drawing/2014/main" id="{438C926F-91A1-44DD-9C1A-7AF11F960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601"/>
              <a:ext cx="82" cy="59"/>
            </a:xfrm>
            <a:custGeom>
              <a:avLst/>
              <a:gdLst>
                <a:gd name="T0" fmla="*/ 26 w 82"/>
                <a:gd name="T1" fmla="*/ 24 h 59"/>
                <a:gd name="T2" fmla="*/ 56 w 82"/>
                <a:gd name="T3" fmla="*/ 21 h 59"/>
                <a:gd name="T4" fmla="*/ 69 w 82"/>
                <a:gd name="T5" fmla="*/ 21 h 59"/>
                <a:gd name="T6" fmla="*/ 82 w 82"/>
                <a:gd name="T7" fmla="*/ 28 h 59"/>
                <a:gd name="T8" fmla="*/ 65 w 82"/>
                <a:gd name="T9" fmla="*/ 31 h 59"/>
                <a:gd name="T10" fmla="*/ 43 w 82"/>
                <a:gd name="T11" fmla="*/ 35 h 59"/>
                <a:gd name="T12" fmla="*/ 31 w 82"/>
                <a:gd name="T13" fmla="*/ 28 h 59"/>
                <a:gd name="T14" fmla="*/ 39 w 82"/>
                <a:gd name="T15" fmla="*/ 31 h 59"/>
                <a:gd name="T16" fmla="*/ 43 w 82"/>
                <a:gd name="T17" fmla="*/ 45 h 59"/>
                <a:gd name="T18" fmla="*/ 39 w 82"/>
                <a:gd name="T19" fmla="*/ 59 h 59"/>
                <a:gd name="T20" fmla="*/ 26 w 82"/>
                <a:gd name="T21" fmla="*/ 52 h 59"/>
                <a:gd name="T22" fmla="*/ 22 w 82"/>
                <a:gd name="T23" fmla="*/ 45 h 59"/>
                <a:gd name="T24" fmla="*/ 31 w 82"/>
                <a:gd name="T25" fmla="*/ 24 h 59"/>
                <a:gd name="T26" fmla="*/ 13 w 82"/>
                <a:gd name="T27" fmla="*/ 31 h 59"/>
                <a:gd name="T28" fmla="*/ 0 w 82"/>
                <a:gd name="T29" fmla="*/ 28 h 59"/>
                <a:gd name="T30" fmla="*/ 5 w 82"/>
                <a:gd name="T31" fmla="*/ 24 h 59"/>
                <a:gd name="T32" fmla="*/ 13 w 82"/>
                <a:gd name="T33" fmla="*/ 24 h 59"/>
                <a:gd name="T34" fmla="*/ 26 w 82"/>
                <a:gd name="T35" fmla="*/ 28 h 59"/>
                <a:gd name="T36" fmla="*/ 22 w 82"/>
                <a:gd name="T37" fmla="*/ 14 h 59"/>
                <a:gd name="T38" fmla="*/ 22 w 82"/>
                <a:gd name="T39" fmla="*/ 7 h 59"/>
                <a:gd name="T40" fmla="*/ 26 w 82"/>
                <a:gd name="T41" fmla="*/ 0 h 59"/>
                <a:gd name="T42" fmla="*/ 31 w 82"/>
                <a:gd name="T43" fmla="*/ 7 h 59"/>
                <a:gd name="T44" fmla="*/ 31 w 82"/>
                <a:gd name="T45" fmla="*/ 14 h 59"/>
                <a:gd name="T46" fmla="*/ 26 w 82"/>
                <a:gd name="T47" fmla="*/ 28 h 59"/>
                <a:gd name="T48" fmla="*/ 52 w 82"/>
                <a:gd name="T49" fmla="*/ 4 h 59"/>
                <a:gd name="T50" fmla="*/ 61 w 82"/>
                <a:gd name="T51" fmla="*/ 0 h 59"/>
                <a:gd name="T52" fmla="*/ 65 w 82"/>
                <a:gd name="T53" fmla="*/ 4 h 59"/>
                <a:gd name="T54" fmla="*/ 56 w 82"/>
                <a:gd name="T55" fmla="*/ 14 h 59"/>
                <a:gd name="T56" fmla="*/ 43 w 82"/>
                <a:gd name="T57" fmla="*/ 21 h 59"/>
                <a:gd name="T58" fmla="*/ 26 w 82"/>
                <a:gd name="T59" fmla="*/ 2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59">
                  <a:moveTo>
                    <a:pt x="26" y="24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1"/>
                  </a:lnTo>
                  <a:lnTo>
                    <a:pt x="43" y="35"/>
                  </a:lnTo>
                  <a:lnTo>
                    <a:pt x="31" y="28"/>
                  </a:lnTo>
                  <a:lnTo>
                    <a:pt x="39" y="31"/>
                  </a:lnTo>
                  <a:lnTo>
                    <a:pt x="43" y="45"/>
                  </a:lnTo>
                  <a:lnTo>
                    <a:pt x="39" y="59"/>
                  </a:lnTo>
                  <a:lnTo>
                    <a:pt x="26" y="52"/>
                  </a:lnTo>
                  <a:lnTo>
                    <a:pt x="22" y="45"/>
                  </a:lnTo>
                  <a:lnTo>
                    <a:pt x="31" y="24"/>
                  </a:lnTo>
                  <a:lnTo>
                    <a:pt x="13" y="31"/>
                  </a:lnTo>
                  <a:lnTo>
                    <a:pt x="0" y="28"/>
                  </a:lnTo>
                  <a:lnTo>
                    <a:pt x="5" y="24"/>
                  </a:lnTo>
                  <a:lnTo>
                    <a:pt x="13" y="24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3" name="Freeform 67">
              <a:extLst>
                <a:ext uri="{FF2B5EF4-FFF2-40B4-BE49-F238E27FC236}">
                  <a16:creationId xmlns:a16="http://schemas.microsoft.com/office/drawing/2014/main" id="{ECFA4DA2-8302-44F6-A9A0-6C52A9843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3653"/>
              <a:ext cx="73" cy="66"/>
            </a:xfrm>
            <a:custGeom>
              <a:avLst/>
              <a:gdLst>
                <a:gd name="T0" fmla="*/ 26 w 73"/>
                <a:gd name="T1" fmla="*/ 38 h 66"/>
                <a:gd name="T2" fmla="*/ 43 w 73"/>
                <a:gd name="T3" fmla="*/ 21 h 66"/>
                <a:gd name="T4" fmla="*/ 56 w 73"/>
                <a:gd name="T5" fmla="*/ 14 h 66"/>
                <a:gd name="T6" fmla="*/ 73 w 73"/>
                <a:gd name="T7" fmla="*/ 14 h 66"/>
                <a:gd name="T8" fmla="*/ 64 w 73"/>
                <a:gd name="T9" fmla="*/ 28 h 66"/>
                <a:gd name="T10" fmla="*/ 47 w 73"/>
                <a:gd name="T11" fmla="*/ 38 h 66"/>
                <a:gd name="T12" fmla="*/ 26 w 73"/>
                <a:gd name="T13" fmla="*/ 38 h 66"/>
                <a:gd name="T14" fmla="*/ 39 w 73"/>
                <a:gd name="T15" fmla="*/ 42 h 66"/>
                <a:gd name="T16" fmla="*/ 52 w 73"/>
                <a:gd name="T17" fmla="*/ 52 h 66"/>
                <a:gd name="T18" fmla="*/ 60 w 73"/>
                <a:gd name="T19" fmla="*/ 66 h 66"/>
                <a:gd name="T20" fmla="*/ 43 w 73"/>
                <a:gd name="T21" fmla="*/ 62 h 66"/>
                <a:gd name="T22" fmla="*/ 34 w 73"/>
                <a:gd name="T23" fmla="*/ 59 h 66"/>
                <a:gd name="T24" fmla="*/ 26 w 73"/>
                <a:gd name="T25" fmla="*/ 38 h 66"/>
                <a:gd name="T26" fmla="*/ 17 w 73"/>
                <a:gd name="T27" fmla="*/ 52 h 66"/>
                <a:gd name="T28" fmla="*/ 0 w 73"/>
                <a:gd name="T29" fmla="*/ 55 h 66"/>
                <a:gd name="T30" fmla="*/ 0 w 73"/>
                <a:gd name="T31" fmla="*/ 48 h 66"/>
                <a:gd name="T32" fmla="*/ 9 w 73"/>
                <a:gd name="T33" fmla="*/ 45 h 66"/>
                <a:gd name="T34" fmla="*/ 26 w 73"/>
                <a:gd name="T35" fmla="*/ 42 h 66"/>
                <a:gd name="T36" fmla="*/ 9 w 73"/>
                <a:gd name="T37" fmla="*/ 31 h 66"/>
                <a:gd name="T38" fmla="*/ 0 w 73"/>
                <a:gd name="T39" fmla="*/ 24 h 66"/>
                <a:gd name="T40" fmla="*/ 0 w 73"/>
                <a:gd name="T41" fmla="*/ 17 h 66"/>
                <a:gd name="T42" fmla="*/ 13 w 73"/>
                <a:gd name="T43" fmla="*/ 21 h 66"/>
                <a:gd name="T44" fmla="*/ 17 w 73"/>
                <a:gd name="T45" fmla="*/ 28 h 66"/>
                <a:gd name="T46" fmla="*/ 26 w 73"/>
                <a:gd name="T47" fmla="*/ 45 h 66"/>
                <a:gd name="T48" fmla="*/ 26 w 73"/>
                <a:gd name="T49" fmla="*/ 24 h 66"/>
                <a:gd name="T50" fmla="*/ 30 w 73"/>
                <a:gd name="T51" fmla="*/ 7 h 66"/>
                <a:gd name="T52" fmla="*/ 34 w 73"/>
                <a:gd name="T53" fmla="*/ 0 h 66"/>
                <a:gd name="T54" fmla="*/ 39 w 73"/>
                <a:gd name="T55" fmla="*/ 4 h 66"/>
                <a:gd name="T56" fmla="*/ 39 w 73"/>
                <a:gd name="T57" fmla="*/ 17 h 66"/>
                <a:gd name="T58" fmla="*/ 30 w 73"/>
                <a:gd name="T59" fmla="*/ 28 h 66"/>
                <a:gd name="T60" fmla="*/ 26 w 73"/>
                <a:gd name="T61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66">
                  <a:moveTo>
                    <a:pt x="26" y="38"/>
                  </a:moveTo>
                  <a:lnTo>
                    <a:pt x="43" y="21"/>
                  </a:lnTo>
                  <a:lnTo>
                    <a:pt x="56" y="14"/>
                  </a:lnTo>
                  <a:lnTo>
                    <a:pt x="73" y="14"/>
                  </a:lnTo>
                  <a:lnTo>
                    <a:pt x="64" y="28"/>
                  </a:lnTo>
                  <a:lnTo>
                    <a:pt x="47" y="38"/>
                  </a:lnTo>
                  <a:lnTo>
                    <a:pt x="26" y="38"/>
                  </a:lnTo>
                  <a:lnTo>
                    <a:pt x="39" y="42"/>
                  </a:lnTo>
                  <a:lnTo>
                    <a:pt x="52" y="52"/>
                  </a:lnTo>
                  <a:lnTo>
                    <a:pt x="60" y="66"/>
                  </a:lnTo>
                  <a:lnTo>
                    <a:pt x="43" y="62"/>
                  </a:lnTo>
                  <a:lnTo>
                    <a:pt x="34" y="59"/>
                  </a:lnTo>
                  <a:lnTo>
                    <a:pt x="26" y="38"/>
                  </a:lnTo>
                  <a:lnTo>
                    <a:pt x="17" y="52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9" y="45"/>
                  </a:lnTo>
                  <a:lnTo>
                    <a:pt x="26" y="42"/>
                  </a:lnTo>
                  <a:lnTo>
                    <a:pt x="9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3" y="21"/>
                  </a:lnTo>
                  <a:lnTo>
                    <a:pt x="17" y="28"/>
                  </a:lnTo>
                  <a:lnTo>
                    <a:pt x="26" y="45"/>
                  </a:lnTo>
                  <a:lnTo>
                    <a:pt x="26" y="24"/>
                  </a:lnTo>
                  <a:lnTo>
                    <a:pt x="30" y="7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7"/>
                  </a:lnTo>
                  <a:lnTo>
                    <a:pt x="30" y="2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4" name="Freeform 68">
              <a:extLst>
                <a:ext uri="{FF2B5EF4-FFF2-40B4-BE49-F238E27FC236}">
                  <a16:creationId xmlns:a16="http://schemas.microsoft.com/office/drawing/2014/main" id="{732F86B1-6EDF-41C9-9611-69487E1A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3691"/>
              <a:ext cx="794" cy="238"/>
            </a:xfrm>
            <a:custGeom>
              <a:avLst/>
              <a:gdLst>
                <a:gd name="T0" fmla="*/ 0 w 794"/>
                <a:gd name="T1" fmla="*/ 0 h 238"/>
                <a:gd name="T2" fmla="*/ 210 w 794"/>
                <a:gd name="T3" fmla="*/ 76 h 238"/>
                <a:gd name="T4" fmla="*/ 429 w 794"/>
                <a:gd name="T5" fmla="*/ 152 h 238"/>
                <a:gd name="T6" fmla="*/ 528 w 794"/>
                <a:gd name="T7" fmla="*/ 183 h 238"/>
                <a:gd name="T8" fmla="*/ 627 w 794"/>
                <a:gd name="T9" fmla="*/ 204 h 238"/>
                <a:gd name="T10" fmla="*/ 717 w 794"/>
                <a:gd name="T11" fmla="*/ 225 h 238"/>
                <a:gd name="T12" fmla="*/ 794 w 794"/>
                <a:gd name="T13" fmla="*/ 231 h 238"/>
                <a:gd name="T14" fmla="*/ 790 w 794"/>
                <a:gd name="T15" fmla="*/ 238 h 238"/>
                <a:gd name="T16" fmla="*/ 747 w 794"/>
                <a:gd name="T17" fmla="*/ 231 h 238"/>
                <a:gd name="T18" fmla="*/ 708 w 794"/>
                <a:gd name="T19" fmla="*/ 225 h 238"/>
                <a:gd name="T20" fmla="*/ 683 w 794"/>
                <a:gd name="T21" fmla="*/ 221 h 238"/>
                <a:gd name="T22" fmla="*/ 657 w 794"/>
                <a:gd name="T23" fmla="*/ 218 h 238"/>
                <a:gd name="T24" fmla="*/ 622 w 794"/>
                <a:gd name="T25" fmla="*/ 211 h 238"/>
                <a:gd name="T26" fmla="*/ 597 w 794"/>
                <a:gd name="T27" fmla="*/ 204 h 238"/>
                <a:gd name="T28" fmla="*/ 378 w 794"/>
                <a:gd name="T29" fmla="*/ 142 h 238"/>
                <a:gd name="T30" fmla="*/ 275 w 794"/>
                <a:gd name="T31" fmla="*/ 107 h 238"/>
                <a:gd name="T32" fmla="*/ 184 w 794"/>
                <a:gd name="T33" fmla="*/ 76 h 238"/>
                <a:gd name="T34" fmla="*/ 107 w 794"/>
                <a:gd name="T35" fmla="*/ 48 h 238"/>
                <a:gd name="T36" fmla="*/ 77 w 794"/>
                <a:gd name="T37" fmla="*/ 35 h 238"/>
                <a:gd name="T38" fmla="*/ 47 w 794"/>
                <a:gd name="T39" fmla="*/ 24 h 238"/>
                <a:gd name="T40" fmla="*/ 25 w 794"/>
                <a:gd name="T41" fmla="*/ 14 h 238"/>
                <a:gd name="T42" fmla="*/ 13 w 794"/>
                <a:gd name="T43" fmla="*/ 7 h 238"/>
                <a:gd name="T44" fmla="*/ 0 w 794"/>
                <a:gd name="T45" fmla="*/ 4 h 238"/>
                <a:gd name="T46" fmla="*/ 0 w 794"/>
                <a:gd name="T47" fmla="*/ 4 h 238"/>
                <a:gd name="T48" fmla="*/ 0 w 794"/>
                <a:gd name="T4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4" h="238">
                  <a:moveTo>
                    <a:pt x="0" y="0"/>
                  </a:moveTo>
                  <a:lnTo>
                    <a:pt x="210" y="76"/>
                  </a:lnTo>
                  <a:lnTo>
                    <a:pt x="429" y="152"/>
                  </a:lnTo>
                  <a:lnTo>
                    <a:pt x="528" y="183"/>
                  </a:lnTo>
                  <a:lnTo>
                    <a:pt x="627" y="204"/>
                  </a:lnTo>
                  <a:lnTo>
                    <a:pt x="717" y="225"/>
                  </a:lnTo>
                  <a:lnTo>
                    <a:pt x="794" y="231"/>
                  </a:lnTo>
                  <a:lnTo>
                    <a:pt x="790" y="238"/>
                  </a:lnTo>
                  <a:lnTo>
                    <a:pt x="747" y="231"/>
                  </a:lnTo>
                  <a:lnTo>
                    <a:pt x="708" y="225"/>
                  </a:lnTo>
                  <a:lnTo>
                    <a:pt x="683" y="221"/>
                  </a:lnTo>
                  <a:lnTo>
                    <a:pt x="657" y="218"/>
                  </a:lnTo>
                  <a:lnTo>
                    <a:pt x="622" y="211"/>
                  </a:lnTo>
                  <a:lnTo>
                    <a:pt x="597" y="204"/>
                  </a:lnTo>
                  <a:lnTo>
                    <a:pt x="378" y="142"/>
                  </a:lnTo>
                  <a:lnTo>
                    <a:pt x="275" y="107"/>
                  </a:lnTo>
                  <a:lnTo>
                    <a:pt x="184" y="76"/>
                  </a:lnTo>
                  <a:lnTo>
                    <a:pt x="107" y="48"/>
                  </a:lnTo>
                  <a:lnTo>
                    <a:pt x="77" y="35"/>
                  </a:lnTo>
                  <a:lnTo>
                    <a:pt x="47" y="24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5" name="Freeform 69">
              <a:extLst>
                <a:ext uri="{FF2B5EF4-FFF2-40B4-BE49-F238E27FC236}">
                  <a16:creationId xmlns:a16="http://schemas.microsoft.com/office/drawing/2014/main" id="{0F34DE6E-3096-4D11-9DFA-B9B19F9B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3650"/>
              <a:ext cx="78" cy="65"/>
            </a:xfrm>
            <a:custGeom>
              <a:avLst/>
              <a:gdLst>
                <a:gd name="T0" fmla="*/ 35 w 78"/>
                <a:gd name="T1" fmla="*/ 41 h 65"/>
                <a:gd name="T2" fmla="*/ 30 w 78"/>
                <a:gd name="T3" fmla="*/ 20 h 65"/>
                <a:gd name="T4" fmla="*/ 35 w 78"/>
                <a:gd name="T5" fmla="*/ 10 h 65"/>
                <a:gd name="T6" fmla="*/ 43 w 78"/>
                <a:gd name="T7" fmla="*/ 0 h 65"/>
                <a:gd name="T8" fmla="*/ 48 w 78"/>
                <a:gd name="T9" fmla="*/ 17 h 65"/>
                <a:gd name="T10" fmla="*/ 48 w 78"/>
                <a:gd name="T11" fmla="*/ 31 h 65"/>
                <a:gd name="T12" fmla="*/ 35 w 78"/>
                <a:gd name="T13" fmla="*/ 41 h 65"/>
                <a:gd name="T14" fmla="*/ 43 w 78"/>
                <a:gd name="T15" fmla="*/ 38 h 65"/>
                <a:gd name="T16" fmla="*/ 65 w 78"/>
                <a:gd name="T17" fmla="*/ 38 h 65"/>
                <a:gd name="T18" fmla="*/ 78 w 78"/>
                <a:gd name="T19" fmla="*/ 41 h 65"/>
                <a:gd name="T20" fmla="*/ 65 w 78"/>
                <a:gd name="T21" fmla="*/ 48 h 65"/>
                <a:gd name="T22" fmla="*/ 56 w 78"/>
                <a:gd name="T23" fmla="*/ 51 h 65"/>
                <a:gd name="T24" fmla="*/ 35 w 78"/>
                <a:gd name="T25" fmla="*/ 41 h 65"/>
                <a:gd name="T26" fmla="*/ 39 w 78"/>
                <a:gd name="T27" fmla="*/ 55 h 65"/>
                <a:gd name="T28" fmla="*/ 30 w 78"/>
                <a:gd name="T29" fmla="*/ 65 h 65"/>
                <a:gd name="T30" fmla="*/ 26 w 78"/>
                <a:gd name="T31" fmla="*/ 62 h 65"/>
                <a:gd name="T32" fmla="*/ 26 w 78"/>
                <a:gd name="T33" fmla="*/ 55 h 65"/>
                <a:gd name="T34" fmla="*/ 35 w 78"/>
                <a:gd name="T35" fmla="*/ 45 h 65"/>
                <a:gd name="T36" fmla="*/ 18 w 78"/>
                <a:gd name="T37" fmla="*/ 48 h 65"/>
                <a:gd name="T38" fmla="*/ 0 w 78"/>
                <a:gd name="T39" fmla="*/ 41 h 65"/>
                <a:gd name="T40" fmla="*/ 9 w 78"/>
                <a:gd name="T41" fmla="*/ 38 h 65"/>
                <a:gd name="T42" fmla="*/ 18 w 78"/>
                <a:gd name="T43" fmla="*/ 38 h 65"/>
                <a:gd name="T44" fmla="*/ 39 w 78"/>
                <a:gd name="T45" fmla="*/ 45 h 65"/>
                <a:gd name="T46" fmla="*/ 9 w 78"/>
                <a:gd name="T47" fmla="*/ 20 h 65"/>
                <a:gd name="T48" fmla="*/ 13 w 78"/>
                <a:gd name="T49" fmla="*/ 13 h 65"/>
                <a:gd name="T50" fmla="*/ 18 w 78"/>
                <a:gd name="T51" fmla="*/ 13 h 65"/>
                <a:gd name="T52" fmla="*/ 26 w 78"/>
                <a:gd name="T53" fmla="*/ 20 h 65"/>
                <a:gd name="T54" fmla="*/ 30 w 78"/>
                <a:gd name="T55" fmla="*/ 31 h 65"/>
                <a:gd name="T56" fmla="*/ 35 w 78"/>
                <a:gd name="T57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5">
                  <a:moveTo>
                    <a:pt x="35" y="41"/>
                  </a:moveTo>
                  <a:lnTo>
                    <a:pt x="30" y="20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1"/>
                  </a:lnTo>
                  <a:lnTo>
                    <a:pt x="35" y="41"/>
                  </a:lnTo>
                  <a:lnTo>
                    <a:pt x="43" y="38"/>
                  </a:lnTo>
                  <a:lnTo>
                    <a:pt x="65" y="38"/>
                  </a:lnTo>
                  <a:lnTo>
                    <a:pt x="78" y="41"/>
                  </a:lnTo>
                  <a:lnTo>
                    <a:pt x="65" y="48"/>
                  </a:lnTo>
                  <a:lnTo>
                    <a:pt x="56" y="51"/>
                  </a:lnTo>
                  <a:lnTo>
                    <a:pt x="35" y="41"/>
                  </a:lnTo>
                  <a:lnTo>
                    <a:pt x="39" y="55"/>
                  </a:lnTo>
                  <a:lnTo>
                    <a:pt x="30" y="65"/>
                  </a:lnTo>
                  <a:lnTo>
                    <a:pt x="26" y="62"/>
                  </a:lnTo>
                  <a:lnTo>
                    <a:pt x="26" y="55"/>
                  </a:lnTo>
                  <a:lnTo>
                    <a:pt x="35" y="45"/>
                  </a:lnTo>
                  <a:lnTo>
                    <a:pt x="18" y="48"/>
                  </a:lnTo>
                  <a:lnTo>
                    <a:pt x="0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39" y="45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26" y="20"/>
                  </a:lnTo>
                  <a:lnTo>
                    <a:pt x="30" y="31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6" name="Freeform 70">
              <a:extLst>
                <a:ext uri="{FF2B5EF4-FFF2-40B4-BE49-F238E27FC236}">
                  <a16:creationId xmlns:a16="http://schemas.microsoft.com/office/drawing/2014/main" id="{A1562F4E-B576-4A27-BE75-08397FB2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660"/>
              <a:ext cx="78" cy="66"/>
            </a:xfrm>
            <a:custGeom>
              <a:avLst/>
              <a:gdLst>
                <a:gd name="T0" fmla="*/ 35 w 78"/>
                <a:gd name="T1" fmla="*/ 41 h 66"/>
                <a:gd name="T2" fmla="*/ 30 w 78"/>
                <a:gd name="T3" fmla="*/ 21 h 66"/>
                <a:gd name="T4" fmla="*/ 35 w 78"/>
                <a:gd name="T5" fmla="*/ 10 h 66"/>
                <a:gd name="T6" fmla="*/ 43 w 78"/>
                <a:gd name="T7" fmla="*/ 0 h 66"/>
                <a:gd name="T8" fmla="*/ 48 w 78"/>
                <a:gd name="T9" fmla="*/ 17 h 66"/>
                <a:gd name="T10" fmla="*/ 48 w 78"/>
                <a:gd name="T11" fmla="*/ 31 h 66"/>
                <a:gd name="T12" fmla="*/ 35 w 78"/>
                <a:gd name="T13" fmla="*/ 41 h 66"/>
                <a:gd name="T14" fmla="*/ 43 w 78"/>
                <a:gd name="T15" fmla="*/ 38 h 66"/>
                <a:gd name="T16" fmla="*/ 61 w 78"/>
                <a:gd name="T17" fmla="*/ 35 h 66"/>
                <a:gd name="T18" fmla="*/ 78 w 78"/>
                <a:gd name="T19" fmla="*/ 38 h 66"/>
                <a:gd name="T20" fmla="*/ 65 w 78"/>
                <a:gd name="T21" fmla="*/ 48 h 66"/>
                <a:gd name="T22" fmla="*/ 56 w 78"/>
                <a:gd name="T23" fmla="*/ 48 h 66"/>
                <a:gd name="T24" fmla="*/ 35 w 78"/>
                <a:gd name="T25" fmla="*/ 41 h 66"/>
                <a:gd name="T26" fmla="*/ 39 w 78"/>
                <a:gd name="T27" fmla="*/ 55 h 66"/>
                <a:gd name="T28" fmla="*/ 30 w 78"/>
                <a:gd name="T29" fmla="*/ 66 h 66"/>
                <a:gd name="T30" fmla="*/ 26 w 78"/>
                <a:gd name="T31" fmla="*/ 59 h 66"/>
                <a:gd name="T32" fmla="*/ 26 w 78"/>
                <a:gd name="T33" fmla="*/ 55 h 66"/>
                <a:gd name="T34" fmla="*/ 35 w 78"/>
                <a:gd name="T35" fmla="*/ 45 h 66"/>
                <a:gd name="T36" fmla="*/ 18 w 78"/>
                <a:gd name="T37" fmla="*/ 45 h 66"/>
                <a:gd name="T38" fmla="*/ 0 w 78"/>
                <a:gd name="T39" fmla="*/ 41 h 66"/>
                <a:gd name="T40" fmla="*/ 9 w 78"/>
                <a:gd name="T41" fmla="*/ 38 h 66"/>
                <a:gd name="T42" fmla="*/ 18 w 78"/>
                <a:gd name="T43" fmla="*/ 38 h 66"/>
                <a:gd name="T44" fmla="*/ 39 w 78"/>
                <a:gd name="T45" fmla="*/ 45 h 66"/>
                <a:gd name="T46" fmla="*/ 9 w 78"/>
                <a:gd name="T47" fmla="*/ 21 h 66"/>
                <a:gd name="T48" fmla="*/ 9 w 78"/>
                <a:gd name="T49" fmla="*/ 14 h 66"/>
                <a:gd name="T50" fmla="*/ 13 w 78"/>
                <a:gd name="T51" fmla="*/ 14 h 66"/>
                <a:gd name="T52" fmla="*/ 26 w 78"/>
                <a:gd name="T53" fmla="*/ 21 h 66"/>
                <a:gd name="T54" fmla="*/ 26 w 78"/>
                <a:gd name="T55" fmla="*/ 31 h 66"/>
                <a:gd name="T56" fmla="*/ 35 w 78"/>
                <a:gd name="T57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6">
                  <a:moveTo>
                    <a:pt x="35" y="41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1"/>
                  </a:lnTo>
                  <a:lnTo>
                    <a:pt x="35" y="41"/>
                  </a:lnTo>
                  <a:lnTo>
                    <a:pt x="43" y="38"/>
                  </a:lnTo>
                  <a:lnTo>
                    <a:pt x="61" y="35"/>
                  </a:lnTo>
                  <a:lnTo>
                    <a:pt x="78" y="38"/>
                  </a:lnTo>
                  <a:lnTo>
                    <a:pt x="65" y="48"/>
                  </a:lnTo>
                  <a:lnTo>
                    <a:pt x="56" y="48"/>
                  </a:lnTo>
                  <a:lnTo>
                    <a:pt x="35" y="41"/>
                  </a:lnTo>
                  <a:lnTo>
                    <a:pt x="39" y="55"/>
                  </a:lnTo>
                  <a:lnTo>
                    <a:pt x="30" y="66"/>
                  </a:lnTo>
                  <a:lnTo>
                    <a:pt x="26" y="59"/>
                  </a:lnTo>
                  <a:lnTo>
                    <a:pt x="26" y="55"/>
                  </a:lnTo>
                  <a:lnTo>
                    <a:pt x="35" y="45"/>
                  </a:lnTo>
                  <a:lnTo>
                    <a:pt x="18" y="45"/>
                  </a:lnTo>
                  <a:lnTo>
                    <a:pt x="0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39" y="45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1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7" name="Freeform 71">
              <a:extLst>
                <a:ext uri="{FF2B5EF4-FFF2-40B4-BE49-F238E27FC236}">
                  <a16:creationId xmlns:a16="http://schemas.microsoft.com/office/drawing/2014/main" id="{E33A98FB-19B5-4015-B449-038DEB400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3719"/>
              <a:ext cx="69" cy="55"/>
            </a:xfrm>
            <a:custGeom>
              <a:avLst/>
              <a:gdLst>
                <a:gd name="T0" fmla="*/ 43 w 69"/>
                <a:gd name="T1" fmla="*/ 31 h 55"/>
                <a:gd name="T2" fmla="*/ 18 w 69"/>
                <a:gd name="T3" fmla="*/ 24 h 55"/>
                <a:gd name="T4" fmla="*/ 9 w 69"/>
                <a:gd name="T5" fmla="*/ 17 h 55"/>
                <a:gd name="T6" fmla="*/ 5 w 69"/>
                <a:gd name="T7" fmla="*/ 7 h 55"/>
                <a:gd name="T8" fmla="*/ 22 w 69"/>
                <a:gd name="T9" fmla="*/ 10 h 55"/>
                <a:gd name="T10" fmla="*/ 39 w 69"/>
                <a:gd name="T11" fmla="*/ 17 h 55"/>
                <a:gd name="T12" fmla="*/ 43 w 69"/>
                <a:gd name="T13" fmla="*/ 31 h 55"/>
                <a:gd name="T14" fmla="*/ 43 w 69"/>
                <a:gd name="T15" fmla="*/ 20 h 55"/>
                <a:gd name="T16" fmla="*/ 48 w 69"/>
                <a:gd name="T17" fmla="*/ 7 h 55"/>
                <a:gd name="T18" fmla="*/ 60 w 69"/>
                <a:gd name="T19" fmla="*/ 0 h 55"/>
                <a:gd name="T20" fmla="*/ 65 w 69"/>
                <a:gd name="T21" fmla="*/ 10 h 55"/>
                <a:gd name="T22" fmla="*/ 65 w 69"/>
                <a:gd name="T23" fmla="*/ 17 h 55"/>
                <a:gd name="T24" fmla="*/ 43 w 69"/>
                <a:gd name="T25" fmla="*/ 31 h 55"/>
                <a:gd name="T26" fmla="*/ 60 w 69"/>
                <a:gd name="T27" fmla="*/ 34 h 55"/>
                <a:gd name="T28" fmla="*/ 69 w 69"/>
                <a:gd name="T29" fmla="*/ 41 h 55"/>
                <a:gd name="T30" fmla="*/ 65 w 69"/>
                <a:gd name="T31" fmla="*/ 45 h 55"/>
                <a:gd name="T32" fmla="*/ 56 w 69"/>
                <a:gd name="T33" fmla="*/ 41 h 55"/>
                <a:gd name="T34" fmla="*/ 48 w 69"/>
                <a:gd name="T35" fmla="*/ 31 h 55"/>
                <a:gd name="T36" fmla="*/ 43 w 69"/>
                <a:gd name="T37" fmla="*/ 45 h 55"/>
                <a:gd name="T38" fmla="*/ 30 w 69"/>
                <a:gd name="T39" fmla="*/ 55 h 55"/>
                <a:gd name="T40" fmla="*/ 30 w 69"/>
                <a:gd name="T41" fmla="*/ 45 h 55"/>
                <a:gd name="T42" fmla="*/ 35 w 69"/>
                <a:gd name="T43" fmla="*/ 41 h 55"/>
                <a:gd name="T44" fmla="*/ 52 w 69"/>
                <a:gd name="T45" fmla="*/ 31 h 55"/>
                <a:gd name="T46" fmla="*/ 9 w 69"/>
                <a:gd name="T47" fmla="*/ 41 h 55"/>
                <a:gd name="T48" fmla="*/ 0 w 69"/>
                <a:gd name="T49" fmla="*/ 34 h 55"/>
                <a:gd name="T50" fmla="*/ 5 w 69"/>
                <a:gd name="T51" fmla="*/ 34 h 55"/>
                <a:gd name="T52" fmla="*/ 18 w 69"/>
                <a:gd name="T53" fmla="*/ 27 h 55"/>
                <a:gd name="T54" fmla="*/ 30 w 69"/>
                <a:gd name="T55" fmla="*/ 31 h 55"/>
                <a:gd name="T56" fmla="*/ 43 w 69"/>
                <a:gd name="T57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55">
                  <a:moveTo>
                    <a:pt x="43" y="31"/>
                  </a:moveTo>
                  <a:lnTo>
                    <a:pt x="18" y="24"/>
                  </a:lnTo>
                  <a:lnTo>
                    <a:pt x="9" y="17"/>
                  </a:lnTo>
                  <a:lnTo>
                    <a:pt x="5" y="7"/>
                  </a:lnTo>
                  <a:lnTo>
                    <a:pt x="22" y="10"/>
                  </a:lnTo>
                  <a:lnTo>
                    <a:pt x="39" y="17"/>
                  </a:lnTo>
                  <a:lnTo>
                    <a:pt x="43" y="31"/>
                  </a:lnTo>
                  <a:lnTo>
                    <a:pt x="43" y="20"/>
                  </a:lnTo>
                  <a:lnTo>
                    <a:pt x="48" y="7"/>
                  </a:lnTo>
                  <a:lnTo>
                    <a:pt x="60" y="0"/>
                  </a:lnTo>
                  <a:lnTo>
                    <a:pt x="65" y="10"/>
                  </a:lnTo>
                  <a:lnTo>
                    <a:pt x="65" y="17"/>
                  </a:lnTo>
                  <a:lnTo>
                    <a:pt x="43" y="31"/>
                  </a:lnTo>
                  <a:lnTo>
                    <a:pt x="60" y="34"/>
                  </a:lnTo>
                  <a:lnTo>
                    <a:pt x="69" y="41"/>
                  </a:lnTo>
                  <a:lnTo>
                    <a:pt x="65" y="45"/>
                  </a:lnTo>
                  <a:lnTo>
                    <a:pt x="56" y="41"/>
                  </a:lnTo>
                  <a:lnTo>
                    <a:pt x="48" y="31"/>
                  </a:lnTo>
                  <a:lnTo>
                    <a:pt x="43" y="45"/>
                  </a:lnTo>
                  <a:lnTo>
                    <a:pt x="30" y="55"/>
                  </a:lnTo>
                  <a:lnTo>
                    <a:pt x="30" y="45"/>
                  </a:lnTo>
                  <a:lnTo>
                    <a:pt x="35" y="41"/>
                  </a:lnTo>
                  <a:lnTo>
                    <a:pt x="52" y="31"/>
                  </a:lnTo>
                  <a:lnTo>
                    <a:pt x="9" y="41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18" y="27"/>
                  </a:lnTo>
                  <a:lnTo>
                    <a:pt x="30" y="31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8" name="Freeform 72">
              <a:extLst>
                <a:ext uri="{FF2B5EF4-FFF2-40B4-BE49-F238E27FC236}">
                  <a16:creationId xmlns:a16="http://schemas.microsoft.com/office/drawing/2014/main" id="{9BD319DF-3589-44F2-A61D-FF00A8DD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3695"/>
              <a:ext cx="73" cy="62"/>
            </a:xfrm>
            <a:custGeom>
              <a:avLst/>
              <a:gdLst>
                <a:gd name="T0" fmla="*/ 25 w 73"/>
                <a:gd name="T1" fmla="*/ 31 h 62"/>
                <a:gd name="T2" fmla="*/ 47 w 73"/>
                <a:gd name="T3" fmla="*/ 20 h 62"/>
                <a:gd name="T4" fmla="*/ 60 w 73"/>
                <a:gd name="T5" fmla="*/ 17 h 62"/>
                <a:gd name="T6" fmla="*/ 73 w 73"/>
                <a:gd name="T7" fmla="*/ 17 h 62"/>
                <a:gd name="T8" fmla="*/ 60 w 73"/>
                <a:gd name="T9" fmla="*/ 31 h 62"/>
                <a:gd name="T10" fmla="*/ 43 w 73"/>
                <a:gd name="T11" fmla="*/ 34 h 62"/>
                <a:gd name="T12" fmla="*/ 25 w 73"/>
                <a:gd name="T13" fmla="*/ 34 h 62"/>
                <a:gd name="T14" fmla="*/ 38 w 73"/>
                <a:gd name="T15" fmla="*/ 38 h 62"/>
                <a:gd name="T16" fmla="*/ 47 w 73"/>
                <a:gd name="T17" fmla="*/ 48 h 62"/>
                <a:gd name="T18" fmla="*/ 51 w 73"/>
                <a:gd name="T19" fmla="*/ 62 h 62"/>
                <a:gd name="T20" fmla="*/ 34 w 73"/>
                <a:gd name="T21" fmla="*/ 58 h 62"/>
                <a:gd name="T22" fmla="*/ 30 w 73"/>
                <a:gd name="T23" fmla="*/ 51 h 62"/>
                <a:gd name="T24" fmla="*/ 25 w 73"/>
                <a:gd name="T25" fmla="*/ 31 h 62"/>
                <a:gd name="T26" fmla="*/ 12 w 73"/>
                <a:gd name="T27" fmla="*/ 41 h 62"/>
                <a:gd name="T28" fmla="*/ 0 w 73"/>
                <a:gd name="T29" fmla="*/ 41 h 62"/>
                <a:gd name="T30" fmla="*/ 4 w 73"/>
                <a:gd name="T31" fmla="*/ 38 h 62"/>
                <a:gd name="T32" fmla="*/ 8 w 73"/>
                <a:gd name="T33" fmla="*/ 34 h 62"/>
                <a:gd name="T34" fmla="*/ 25 w 73"/>
                <a:gd name="T35" fmla="*/ 34 h 62"/>
                <a:gd name="T36" fmla="*/ 12 w 73"/>
                <a:gd name="T37" fmla="*/ 24 h 62"/>
                <a:gd name="T38" fmla="*/ 8 w 73"/>
                <a:gd name="T39" fmla="*/ 17 h 62"/>
                <a:gd name="T40" fmla="*/ 12 w 73"/>
                <a:gd name="T41" fmla="*/ 10 h 62"/>
                <a:gd name="T42" fmla="*/ 21 w 73"/>
                <a:gd name="T43" fmla="*/ 13 h 62"/>
                <a:gd name="T44" fmla="*/ 21 w 73"/>
                <a:gd name="T45" fmla="*/ 20 h 62"/>
                <a:gd name="T46" fmla="*/ 25 w 73"/>
                <a:gd name="T47" fmla="*/ 38 h 62"/>
                <a:gd name="T48" fmla="*/ 30 w 73"/>
                <a:gd name="T49" fmla="*/ 20 h 62"/>
                <a:gd name="T50" fmla="*/ 38 w 73"/>
                <a:gd name="T51" fmla="*/ 3 h 62"/>
                <a:gd name="T52" fmla="*/ 47 w 73"/>
                <a:gd name="T53" fmla="*/ 0 h 62"/>
                <a:gd name="T54" fmla="*/ 51 w 73"/>
                <a:gd name="T55" fmla="*/ 3 h 62"/>
                <a:gd name="T56" fmla="*/ 47 w 73"/>
                <a:gd name="T57" fmla="*/ 13 h 62"/>
                <a:gd name="T58" fmla="*/ 34 w 73"/>
                <a:gd name="T59" fmla="*/ 24 h 62"/>
                <a:gd name="T60" fmla="*/ 25 w 73"/>
                <a:gd name="T6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62">
                  <a:moveTo>
                    <a:pt x="25" y="31"/>
                  </a:moveTo>
                  <a:lnTo>
                    <a:pt x="47" y="20"/>
                  </a:lnTo>
                  <a:lnTo>
                    <a:pt x="60" y="17"/>
                  </a:lnTo>
                  <a:lnTo>
                    <a:pt x="73" y="17"/>
                  </a:lnTo>
                  <a:lnTo>
                    <a:pt x="60" y="31"/>
                  </a:lnTo>
                  <a:lnTo>
                    <a:pt x="43" y="34"/>
                  </a:lnTo>
                  <a:lnTo>
                    <a:pt x="25" y="34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1" y="62"/>
                  </a:lnTo>
                  <a:lnTo>
                    <a:pt x="34" y="58"/>
                  </a:lnTo>
                  <a:lnTo>
                    <a:pt x="30" y="51"/>
                  </a:lnTo>
                  <a:lnTo>
                    <a:pt x="25" y="31"/>
                  </a:lnTo>
                  <a:lnTo>
                    <a:pt x="12" y="41"/>
                  </a:lnTo>
                  <a:lnTo>
                    <a:pt x="0" y="41"/>
                  </a:lnTo>
                  <a:lnTo>
                    <a:pt x="4" y="38"/>
                  </a:lnTo>
                  <a:lnTo>
                    <a:pt x="8" y="34"/>
                  </a:lnTo>
                  <a:lnTo>
                    <a:pt x="25" y="34"/>
                  </a:lnTo>
                  <a:lnTo>
                    <a:pt x="12" y="24"/>
                  </a:lnTo>
                  <a:lnTo>
                    <a:pt x="8" y="17"/>
                  </a:lnTo>
                  <a:lnTo>
                    <a:pt x="12" y="10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25" y="38"/>
                  </a:lnTo>
                  <a:lnTo>
                    <a:pt x="30" y="20"/>
                  </a:lnTo>
                  <a:lnTo>
                    <a:pt x="38" y="3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47" y="13"/>
                  </a:lnTo>
                  <a:lnTo>
                    <a:pt x="34" y="24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69" name="Freeform 73">
              <a:extLst>
                <a:ext uri="{FF2B5EF4-FFF2-40B4-BE49-F238E27FC236}">
                  <a16:creationId xmlns:a16="http://schemas.microsoft.com/office/drawing/2014/main" id="{4799AA87-1F35-4736-A94B-8D413FA4F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3722"/>
              <a:ext cx="60" cy="66"/>
            </a:xfrm>
            <a:custGeom>
              <a:avLst/>
              <a:gdLst>
                <a:gd name="T0" fmla="*/ 22 w 60"/>
                <a:gd name="T1" fmla="*/ 35 h 66"/>
                <a:gd name="T2" fmla="*/ 39 w 60"/>
                <a:gd name="T3" fmla="*/ 17 h 66"/>
                <a:gd name="T4" fmla="*/ 48 w 60"/>
                <a:gd name="T5" fmla="*/ 14 h 66"/>
                <a:gd name="T6" fmla="*/ 60 w 60"/>
                <a:gd name="T7" fmla="*/ 17 h 66"/>
                <a:gd name="T8" fmla="*/ 56 w 60"/>
                <a:gd name="T9" fmla="*/ 31 h 66"/>
                <a:gd name="T10" fmla="*/ 43 w 60"/>
                <a:gd name="T11" fmla="*/ 35 h 66"/>
                <a:gd name="T12" fmla="*/ 22 w 60"/>
                <a:gd name="T13" fmla="*/ 35 h 66"/>
                <a:gd name="T14" fmla="*/ 35 w 60"/>
                <a:gd name="T15" fmla="*/ 38 h 66"/>
                <a:gd name="T16" fmla="*/ 60 w 60"/>
                <a:gd name="T17" fmla="*/ 66 h 66"/>
                <a:gd name="T18" fmla="*/ 43 w 60"/>
                <a:gd name="T19" fmla="*/ 62 h 66"/>
                <a:gd name="T20" fmla="*/ 35 w 60"/>
                <a:gd name="T21" fmla="*/ 52 h 66"/>
                <a:gd name="T22" fmla="*/ 22 w 60"/>
                <a:gd name="T23" fmla="*/ 35 h 66"/>
                <a:gd name="T24" fmla="*/ 17 w 60"/>
                <a:gd name="T25" fmla="*/ 45 h 66"/>
                <a:gd name="T26" fmla="*/ 5 w 60"/>
                <a:gd name="T27" fmla="*/ 45 h 66"/>
                <a:gd name="T28" fmla="*/ 5 w 60"/>
                <a:gd name="T29" fmla="*/ 38 h 66"/>
                <a:gd name="T30" fmla="*/ 9 w 60"/>
                <a:gd name="T31" fmla="*/ 38 h 66"/>
                <a:gd name="T32" fmla="*/ 22 w 60"/>
                <a:gd name="T33" fmla="*/ 38 h 66"/>
                <a:gd name="T34" fmla="*/ 9 w 60"/>
                <a:gd name="T35" fmla="*/ 24 h 66"/>
                <a:gd name="T36" fmla="*/ 0 w 60"/>
                <a:gd name="T37" fmla="*/ 11 h 66"/>
                <a:gd name="T38" fmla="*/ 9 w 60"/>
                <a:gd name="T39" fmla="*/ 14 h 66"/>
                <a:gd name="T40" fmla="*/ 13 w 60"/>
                <a:gd name="T41" fmla="*/ 21 h 66"/>
                <a:gd name="T42" fmla="*/ 22 w 60"/>
                <a:gd name="T43" fmla="*/ 38 h 66"/>
                <a:gd name="T44" fmla="*/ 22 w 60"/>
                <a:gd name="T45" fmla="*/ 4 h 66"/>
                <a:gd name="T46" fmla="*/ 26 w 60"/>
                <a:gd name="T47" fmla="*/ 0 h 66"/>
                <a:gd name="T48" fmla="*/ 30 w 60"/>
                <a:gd name="T49" fmla="*/ 0 h 66"/>
                <a:gd name="T50" fmla="*/ 35 w 60"/>
                <a:gd name="T51" fmla="*/ 14 h 66"/>
                <a:gd name="T52" fmla="*/ 26 w 60"/>
                <a:gd name="T53" fmla="*/ 24 h 66"/>
                <a:gd name="T54" fmla="*/ 22 w 60"/>
                <a:gd name="T55" fmla="*/ 3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66">
                  <a:moveTo>
                    <a:pt x="22" y="35"/>
                  </a:moveTo>
                  <a:lnTo>
                    <a:pt x="39" y="17"/>
                  </a:lnTo>
                  <a:lnTo>
                    <a:pt x="48" y="14"/>
                  </a:lnTo>
                  <a:lnTo>
                    <a:pt x="60" y="17"/>
                  </a:lnTo>
                  <a:lnTo>
                    <a:pt x="56" y="31"/>
                  </a:lnTo>
                  <a:lnTo>
                    <a:pt x="43" y="35"/>
                  </a:lnTo>
                  <a:lnTo>
                    <a:pt x="22" y="35"/>
                  </a:lnTo>
                  <a:lnTo>
                    <a:pt x="35" y="38"/>
                  </a:lnTo>
                  <a:lnTo>
                    <a:pt x="60" y="66"/>
                  </a:lnTo>
                  <a:lnTo>
                    <a:pt x="43" y="62"/>
                  </a:lnTo>
                  <a:lnTo>
                    <a:pt x="35" y="52"/>
                  </a:lnTo>
                  <a:lnTo>
                    <a:pt x="22" y="35"/>
                  </a:lnTo>
                  <a:lnTo>
                    <a:pt x="17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9" y="38"/>
                  </a:lnTo>
                  <a:lnTo>
                    <a:pt x="22" y="38"/>
                  </a:lnTo>
                  <a:lnTo>
                    <a:pt x="9" y="24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1"/>
                  </a:lnTo>
                  <a:lnTo>
                    <a:pt x="22" y="38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4"/>
                  </a:lnTo>
                  <a:lnTo>
                    <a:pt x="22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0" name="Freeform 74">
              <a:extLst>
                <a:ext uri="{FF2B5EF4-FFF2-40B4-BE49-F238E27FC236}">
                  <a16:creationId xmlns:a16="http://schemas.microsoft.com/office/drawing/2014/main" id="{C1A22EA8-D54F-407A-87C4-18506FCE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3791"/>
              <a:ext cx="86" cy="52"/>
            </a:xfrm>
            <a:custGeom>
              <a:avLst/>
              <a:gdLst>
                <a:gd name="T0" fmla="*/ 47 w 86"/>
                <a:gd name="T1" fmla="*/ 17 h 52"/>
                <a:gd name="T2" fmla="*/ 60 w 86"/>
                <a:gd name="T3" fmla="*/ 35 h 52"/>
                <a:gd name="T4" fmla="*/ 60 w 86"/>
                <a:gd name="T5" fmla="*/ 42 h 52"/>
                <a:gd name="T6" fmla="*/ 52 w 86"/>
                <a:gd name="T7" fmla="*/ 52 h 52"/>
                <a:gd name="T8" fmla="*/ 39 w 86"/>
                <a:gd name="T9" fmla="*/ 42 h 52"/>
                <a:gd name="T10" fmla="*/ 39 w 86"/>
                <a:gd name="T11" fmla="*/ 31 h 52"/>
                <a:gd name="T12" fmla="*/ 47 w 86"/>
                <a:gd name="T13" fmla="*/ 17 h 52"/>
                <a:gd name="T14" fmla="*/ 39 w 86"/>
                <a:gd name="T15" fmla="*/ 24 h 52"/>
                <a:gd name="T16" fmla="*/ 17 w 86"/>
                <a:gd name="T17" fmla="*/ 31 h 52"/>
                <a:gd name="T18" fmla="*/ 0 w 86"/>
                <a:gd name="T19" fmla="*/ 35 h 52"/>
                <a:gd name="T20" fmla="*/ 9 w 86"/>
                <a:gd name="T21" fmla="*/ 24 h 52"/>
                <a:gd name="T22" fmla="*/ 22 w 86"/>
                <a:gd name="T23" fmla="*/ 17 h 52"/>
                <a:gd name="T24" fmla="*/ 47 w 86"/>
                <a:gd name="T25" fmla="*/ 17 h 52"/>
                <a:gd name="T26" fmla="*/ 39 w 86"/>
                <a:gd name="T27" fmla="*/ 11 h 52"/>
                <a:gd name="T28" fmla="*/ 39 w 86"/>
                <a:gd name="T29" fmla="*/ 0 h 52"/>
                <a:gd name="T30" fmla="*/ 47 w 86"/>
                <a:gd name="T31" fmla="*/ 0 h 52"/>
                <a:gd name="T32" fmla="*/ 52 w 86"/>
                <a:gd name="T33" fmla="*/ 7 h 52"/>
                <a:gd name="T34" fmla="*/ 43 w 86"/>
                <a:gd name="T35" fmla="*/ 17 h 52"/>
                <a:gd name="T36" fmla="*/ 65 w 86"/>
                <a:gd name="T37" fmla="*/ 11 h 52"/>
                <a:gd name="T38" fmla="*/ 86 w 86"/>
                <a:gd name="T39" fmla="*/ 11 h 52"/>
                <a:gd name="T40" fmla="*/ 77 w 86"/>
                <a:gd name="T41" fmla="*/ 14 h 52"/>
                <a:gd name="T42" fmla="*/ 65 w 86"/>
                <a:gd name="T43" fmla="*/ 17 h 52"/>
                <a:gd name="T44" fmla="*/ 43 w 86"/>
                <a:gd name="T45" fmla="*/ 17 h 52"/>
                <a:gd name="T46" fmla="*/ 86 w 86"/>
                <a:gd name="T47" fmla="*/ 28 h 52"/>
                <a:gd name="T48" fmla="*/ 86 w 86"/>
                <a:gd name="T49" fmla="*/ 31 h 52"/>
                <a:gd name="T50" fmla="*/ 82 w 86"/>
                <a:gd name="T51" fmla="*/ 35 h 52"/>
                <a:gd name="T52" fmla="*/ 69 w 86"/>
                <a:gd name="T53" fmla="*/ 31 h 52"/>
                <a:gd name="T54" fmla="*/ 56 w 86"/>
                <a:gd name="T55" fmla="*/ 24 h 52"/>
                <a:gd name="T56" fmla="*/ 47 w 86"/>
                <a:gd name="T5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52">
                  <a:moveTo>
                    <a:pt x="47" y="17"/>
                  </a:moveTo>
                  <a:lnTo>
                    <a:pt x="60" y="35"/>
                  </a:lnTo>
                  <a:lnTo>
                    <a:pt x="60" y="42"/>
                  </a:lnTo>
                  <a:lnTo>
                    <a:pt x="52" y="52"/>
                  </a:lnTo>
                  <a:lnTo>
                    <a:pt x="39" y="42"/>
                  </a:lnTo>
                  <a:lnTo>
                    <a:pt x="39" y="31"/>
                  </a:lnTo>
                  <a:lnTo>
                    <a:pt x="47" y="17"/>
                  </a:lnTo>
                  <a:lnTo>
                    <a:pt x="39" y="24"/>
                  </a:lnTo>
                  <a:lnTo>
                    <a:pt x="17" y="31"/>
                  </a:lnTo>
                  <a:lnTo>
                    <a:pt x="0" y="35"/>
                  </a:lnTo>
                  <a:lnTo>
                    <a:pt x="9" y="24"/>
                  </a:lnTo>
                  <a:lnTo>
                    <a:pt x="22" y="17"/>
                  </a:lnTo>
                  <a:lnTo>
                    <a:pt x="47" y="17"/>
                  </a:lnTo>
                  <a:lnTo>
                    <a:pt x="39" y="11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7"/>
                  </a:lnTo>
                  <a:lnTo>
                    <a:pt x="65" y="11"/>
                  </a:lnTo>
                  <a:lnTo>
                    <a:pt x="86" y="11"/>
                  </a:lnTo>
                  <a:lnTo>
                    <a:pt x="77" y="14"/>
                  </a:lnTo>
                  <a:lnTo>
                    <a:pt x="65" y="17"/>
                  </a:lnTo>
                  <a:lnTo>
                    <a:pt x="43" y="17"/>
                  </a:lnTo>
                  <a:lnTo>
                    <a:pt x="86" y="28"/>
                  </a:lnTo>
                  <a:lnTo>
                    <a:pt x="86" y="31"/>
                  </a:lnTo>
                  <a:lnTo>
                    <a:pt x="82" y="35"/>
                  </a:lnTo>
                  <a:lnTo>
                    <a:pt x="69" y="31"/>
                  </a:lnTo>
                  <a:lnTo>
                    <a:pt x="56" y="24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1" name="Freeform 75">
              <a:extLst>
                <a:ext uri="{FF2B5EF4-FFF2-40B4-BE49-F238E27FC236}">
                  <a16:creationId xmlns:a16="http://schemas.microsoft.com/office/drawing/2014/main" id="{65B56218-B926-4C28-B1BD-E67EF9928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698"/>
              <a:ext cx="68" cy="55"/>
            </a:xfrm>
            <a:custGeom>
              <a:avLst/>
              <a:gdLst>
                <a:gd name="T0" fmla="*/ 68 w 68"/>
                <a:gd name="T1" fmla="*/ 31 h 55"/>
                <a:gd name="T2" fmla="*/ 60 w 68"/>
                <a:gd name="T3" fmla="*/ 41 h 55"/>
                <a:gd name="T4" fmla="*/ 55 w 68"/>
                <a:gd name="T5" fmla="*/ 45 h 55"/>
                <a:gd name="T6" fmla="*/ 47 w 68"/>
                <a:gd name="T7" fmla="*/ 41 h 55"/>
                <a:gd name="T8" fmla="*/ 34 w 68"/>
                <a:gd name="T9" fmla="*/ 35 h 55"/>
                <a:gd name="T10" fmla="*/ 38 w 68"/>
                <a:gd name="T11" fmla="*/ 45 h 55"/>
                <a:gd name="T12" fmla="*/ 30 w 68"/>
                <a:gd name="T13" fmla="*/ 55 h 55"/>
                <a:gd name="T14" fmla="*/ 25 w 68"/>
                <a:gd name="T15" fmla="*/ 52 h 55"/>
                <a:gd name="T16" fmla="*/ 25 w 68"/>
                <a:gd name="T17" fmla="*/ 45 h 55"/>
                <a:gd name="T18" fmla="*/ 34 w 68"/>
                <a:gd name="T19" fmla="*/ 35 h 55"/>
                <a:gd name="T20" fmla="*/ 17 w 68"/>
                <a:gd name="T21" fmla="*/ 38 h 55"/>
                <a:gd name="T22" fmla="*/ 0 w 68"/>
                <a:gd name="T23" fmla="*/ 31 h 55"/>
                <a:gd name="T24" fmla="*/ 8 w 68"/>
                <a:gd name="T25" fmla="*/ 24 h 55"/>
                <a:gd name="T26" fmla="*/ 17 w 68"/>
                <a:gd name="T27" fmla="*/ 28 h 55"/>
                <a:gd name="T28" fmla="*/ 30 w 68"/>
                <a:gd name="T29" fmla="*/ 35 h 55"/>
                <a:gd name="T30" fmla="*/ 8 w 68"/>
                <a:gd name="T31" fmla="*/ 10 h 55"/>
                <a:gd name="T32" fmla="*/ 8 w 68"/>
                <a:gd name="T33" fmla="*/ 3 h 55"/>
                <a:gd name="T34" fmla="*/ 17 w 68"/>
                <a:gd name="T35" fmla="*/ 3 h 55"/>
                <a:gd name="T36" fmla="*/ 25 w 68"/>
                <a:gd name="T37" fmla="*/ 10 h 55"/>
                <a:gd name="T38" fmla="*/ 25 w 68"/>
                <a:gd name="T39" fmla="*/ 21 h 55"/>
                <a:gd name="T40" fmla="*/ 30 w 68"/>
                <a:gd name="T41" fmla="*/ 31 h 55"/>
                <a:gd name="T42" fmla="*/ 30 w 68"/>
                <a:gd name="T43" fmla="*/ 14 h 55"/>
                <a:gd name="T44" fmla="*/ 34 w 68"/>
                <a:gd name="T45" fmla="*/ 7 h 55"/>
                <a:gd name="T46" fmla="*/ 47 w 68"/>
                <a:gd name="T47" fmla="*/ 0 h 55"/>
                <a:gd name="T48" fmla="*/ 47 w 68"/>
                <a:gd name="T49" fmla="*/ 0 h 55"/>
                <a:gd name="T50" fmla="*/ 47 w 68"/>
                <a:gd name="T51" fmla="*/ 7 h 55"/>
                <a:gd name="T52" fmla="*/ 51 w 68"/>
                <a:gd name="T53" fmla="*/ 14 h 55"/>
                <a:gd name="T54" fmla="*/ 47 w 68"/>
                <a:gd name="T55" fmla="*/ 24 h 55"/>
                <a:gd name="T56" fmla="*/ 38 w 68"/>
                <a:gd name="T57" fmla="*/ 31 h 55"/>
                <a:gd name="T58" fmla="*/ 38 w 68"/>
                <a:gd name="T59" fmla="*/ 35 h 55"/>
                <a:gd name="T60" fmla="*/ 55 w 68"/>
                <a:gd name="T61" fmla="*/ 28 h 55"/>
                <a:gd name="T62" fmla="*/ 64 w 68"/>
                <a:gd name="T63" fmla="*/ 28 h 55"/>
                <a:gd name="T64" fmla="*/ 68 w 68"/>
                <a:gd name="T65" fmla="*/ 28 h 55"/>
                <a:gd name="T66" fmla="*/ 68 w 68"/>
                <a:gd name="T67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5">
                  <a:moveTo>
                    <a:pt x="68" y="31"/>
                  </a:moveTo>
                  <a:lnTo>
                    <a:pt x="60" y="41"/>
                  </a:lnTo>
                  <a:lnTo>
                    <a:pt x="55" y="45"/>
                  </a:lnTo>
                  <a:lnTo>
                    <a:pt x="47" y="41"/>
                  </a:lnTo>
                  <a:lnTo>
                    <a:pt x="34" y="35"/>
                  </a:lnTo>
                  <a:lnTo>
                    <a:pt x="38" y="45"/>
                  </a:lnTo>
                  <a:lnTo>
                    <a:pt x="30" y="55"/>
                  </a:lnTo>
                  <a:lnTo>
                    <a:pt x="25" y="52"/>
                  </a:lnTo>
                  <a:lnTo>
                    <a:pt x="25" y="45"/>
                  </a:lnTo>
                  <a:lnTo>
                    <a:pt x="34" y="35"/>
                  </a:lnTo>
                  <a:lnTo>
                    <a:pt x="17" y="38"/>
                  </a:lnTo>
                  <a:lnTo>
                    <a:pt x="0" y="31"/>
                  </a:lnTo>
                  <a:lnTo>
                    <a:pt x="8" y="24"/>
                  </a:lnTo>
                  <a:lnTo>
                    <a:pt x="17" y="28"/>
                  </a:lnTo>
                  <a:lnTo>
                    <a:pt x="30" y="35"/>
                  </a:lnTo>
                  <a:lnTo>
                    <a:pt x="8" y="10"/>
                  </a:lnTo>
                  <a:lnTo>
                    <a:pt x="8" y="3"/>
                  </a:lnTo>
                  <a:lnTo>
                    <a:pt x="17" y="3"/>
                  </a:lnTo>
                  <a:lnTo>
                    <a:pt x="25" y="10"/>
                  </a:lnTo>
                  <a:lnTo>
                    <a:pt x="25" y="21"/>
                  </a:lnTo>
                  <a:lnTo>
                    <a:pt x="30" y="31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4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55" y="28"/>
                  </a:lnTo>
                  <a:lnTo>
                    <a:pt x="64" y="28"/>
                  </a:lnTo>
                  <a:lnTo>
                    <a:pt x="68" y="28"/>
                  </a:lnTo>
                  <a:lnTo>
                    <a:pt x="68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2" name="Freeform 76">
              <a:extLst>
                <a:ext uri="{FF2B5EF4-FFF2-40B4-BE49-F238E27FC236}">
                  <a16:creationId xmlns:a16="http://schemas.microsoft.com/office/drawing/2014/main" id="{FC357298-6A7C-4BA6-B4B8-D83C9F2F7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743"/>
              <a:ext cx="78" cy="62"/>
            </a:xfrm>
            <a:custGeom>
              <a:avLst/>
              <a:gdLst>
                <a:gd name="T0" fmla="*/ 43 w 78"/>
                <a:gd name="T1" fmla="*/ 0 h 62"/>
                <a:gd name="T2" fmla="*/ 35 w 78"/>
                <a:gd name="T3" fmla="*/ 10 h 62"/>
                <a:gd name="T4" fmla="*/ 30 w 78"/>
                <a:gd name="T5" fmla="*/ 17 h 62"/>
                <a:gd name="T6" fmla="*/ 35 w 78"/>
                <a:gd name="T7" fmla="*/ 38 h 62"/>
                <a:gd name="T8" fmla="*/ 30 w 78"/>
                <a:gd name="T9" fmla="*/ 27 h 62"/>
                <a:gd name="T10" fmla="*/ 26 w 78"/>
                <a:gd name="T11" fmla="*/ 14 h 62"/>
                <a:gd name="T12" fmla="*/ 13 w 78"/>
                <a:gd name="T13" fmla="*/ 7 h 62"/>
                <a:gd name="T14" fmla="*/ 9 w 78"/>
                <a:gd name="T15" fmla="*/ 7 h 62"/>
                <a:gd name="T16" fmla="*/ 9 w 78"/>
                <a:gd name="T17" fmla="*/ 14 h 62"/>
                <a:gd name="T18" fmla="*/ 39 w 78"/>
                <a:gd name="T19" fmla="*/ 41 h 62"/>
                <a:gd name="T20" fmla="*/ 18 w 78"/>
                <a:gd name="T21" fmla="*/ 34 h 62"/>
                <a:gd name="T22" fmla="*/ 9 w 78"/>
                <a:gd name="T23" fmla="*/ 31 h 62"/>
                <a:gd name="T24" fmla="*/ 0 w 78"/>
                <a:gd name="T25" fmla="*/ 34 h 62"/>
                <a:gd name="T26" fmla="*/ 18 w 78"/>
                <a:gd name="T27" fmla="*/ 41 h 62"/>
                <a:gd name="T28" fmla="*/ 35 w 78"/>
                <a:gd name="T29" fmla="*/ 41 h 62"/>
                <a:gd name="T30" fmla="*/ 30 w 78"/>
                <a:gd name="T31" fmla="*/ 52 h 62"/>
                <a:gd name="T32" fmla="*/ 30 w 78"/>
                <a:gd name="T33" fmla="*/ 55 h 62"/>
                <a:gd name="T34" fmla="*/ 35 w 78"/>
                <a:gd name="T35" fmla="*/ 62 h 62"/>
                <a:gd name="T36" fmla="*/ 39 w 78"/>
                <a:gd name="T37" fmla="*/ 48 h 62"/>
                <a:gd name="T38" fmla="*/ 35 w 78"/>
                <a:gd name="T39" fmla="*/ 38 h 62"/>
                <a:gd name="T40" fmla="*/ 56 w 78"/>
                <a:gd name="T41" fmla="*/ 45 h 62"/>
                <a:gd name="T42" fmla="*/ 65 w 78"/>
                <a:gd name="T43" fmla="*/ 45 h 62"/>
                <a:gd name="T44" fmla="*/ 78 w 78"/>
                <a:gd name="T45" fmla="*/ 38 h 62"/>
                <a:gd name="T46" fmla="*/ 78 w 78"/>
                <a:gd name="T47" fmla="*/ 34 h 62"/>
                <a:gd name="T48" fmla="*/ 65 w 78"/>
                <a:gd name="T49" fmla="*/ 34 h 62"/>
                <a:gd name="T50" fmla="*/ 48 w 78"/>
                <a:gd name="T51" fmla="*/ 34 h 62"/>
                <a:gd name="T52" fmla="*/ 35 w 78"/>
                <a:gd name="T53" fmla="*/ 38 h 62"/>
                <a:gd name="T54" fmla="*/ 48 w 78"/>
                <a:gd name="T55" fmla="*/ 27 h 62"/>
                <a:gd name="T56" fmla="*/ 52 w 78"/>
                <a:gd name="T57" fmla="*/ 10 h 62"/>
                <a:gd name="T58" fmla="*/ 43 w 78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62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8"/>
                  </a:lnTo>
                  <a:lnTo>
                    <a:pt x="30" y="27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1"/>
                  </a:lnTo>
                  <a:lnTo>
                    <a:pt x="18" y="34"/>
                  </a:lnTo>
                  <a:lnTo>
                    <a:pt x="9" y="31"/>
                  </a:lnTo>
                  <a:lnTo>
                    <a:pt x="0" y="34"/>
                  </a:lnTo>
                  <a:lnTo>
                    <a:pt x="18" y="41"/>
                  </a:lnTo>
                  <a:lnTo>
                    <a:pt x="35" y="41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5" y="62"/>
                  </a:lnTo>
                  <a:lnTo>
                    <a:pt x="39" y="48"/>
                  </a:lnTo>
                  <a:lnTo>
                    <a:pt x="35" y="38"/>
                  </a:lnTo>
                  <a:lnTo>
                    <a:pt x="56" y="45"/>
                  </a:lnTo>
                  <a:lnTo>
                    <a:pt x="65" y="45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65" y="34"/>
                  </a:lnTo>
                  <a:lnTo>
                    <a:pt x="48" y="34"/>
                  </a:lnTo>
                  <a:lnTo>
                    <a:pt x="35" y="38"/>
                  </a:lnTo>
                  <a:lnTo>
                    <a:pt x="48" y="27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3" name="Freeform 77">
              <a:extLst>
                <a:ext uri="{FF2B5EF4-FFF2-40B4-BE49-F238E27FC236}">
                  <a16:creationId xmlns:a16="http://schemas.microsoft.com/office/drawing/2014/main" id="{70710756-70AF-4C1F-B70D-8714CE0F3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788"/>
              <a:ext cx="39" cy="72"/>
            </a:xfrm>
            <a:custGeom>
              <a:avLst/>
              <a:gdLst>
                <a:gd name="T0" fmla="*/ 18 w 39"/>
                <a:gd name="T1" fmla="*/ 0 h 72"/>
                <a:gd name="T2" fmla="*/ 18 w 39"/>
                <a:gd name="T3" fmla="*/ 17 h 72"/>
                <a:gd name="T4" fmla="*/ 22 w 39"/>
                <a:gd name="T5" fmla="*/ 34 h 72"/>
                <a:gd name="T6" fmla="*/ 13 w 39"/>
                <a:gd name="T7" fmla="*/ 27 h 72"/>
                <a:gd name="T8" fmla="*/ 5 w 39"/>
                <a:gd name="T9" fmla="*/ 27 h 72"/>
                <a:gd name="T10" fmla="*/ 0 w 39"/>
                <a:gd name="T11" fmla="*/ 31 h 72"/>
                <a:gd name="T12" fmla="*/ 0 w 39"/>
                <a:gd name="T13" fmla="*/ 34 h 72"/>
                <a:gd name="T14" fmla="*/ 9 w 39"/>
                <a:gd name="T15" fmla="*/ 38 h 72"/>
                <a:gd name="T16" fmla="*/ 18 w 39"/>
                <a:gd name="T17" fmla="*/ 38 h 72"/>
                <a:gd name="T18" fmla="*/ 26 w 39"/>
                <a:gd name="T19" fmla="*/ 31 h 72"/>
                <a:gd name="T20" fmla="*/ 22 w 39"/>
                <a:gd name="T21" fmla="*/ 52 h 72"/>
                <a:gd name="T22" fmla="*/ 26 w 39"/>
                <a:gd name="T23" fmla="*/ 62 h 72"/>
                <a:gd name="T24" fmla="*/ 39 w 39"/>
                <a:gd name="T25" fmla="*/ 72 h 72"/>
                <a:gd name="T26" fmla="*/ 18 w 39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72">
                  <a:moveTo>
                    <a:pt x="18" y="0"/>
                  </a:moveTo>
                  <a:lnTo>
                    <a:pt x="18" y="17"/>
                  </a:lnTo>
                  <a:lnTo>
                    <a:pt x="22" y="34"/>
                  </a:lnTo>
                  <a:lnTo>
                    <a:pt x="13" y="27"/>
                  </a:lnTo>
                  <a:lnTo>
                    <a:pt x="5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26" y="31"/>
                  </a:lnTo>
                  <a:lnTo>
                    <a:pt x="22" y="52"/>
                  </a:lnTo>
                  <a:lnTo>
                    <a:pt x="26" y="62"/>
                  </a:lnTo>
                  <a:lnTo>
                    <a:pt x="39" y="7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4" name="Freeform 78">
              <a:extLst>
                <a:ext uri="{FF2B5EF4-FFF2-40B4-BE49-F238E27FC236}">
                  <a16:creationId xmlns:a16="http://schemas.microsoft.com/office/drawing/2014/main" id="{A513168B-F500-4B12-8495-3616F24D7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788"/>
              <a:ext cx="39" cy="72"/>
            </a:xfrm>
            <a:custGeom>
              <a:avLst/>
              <a:gdLst>
                <a:gd name="T0" fmla="*/ 18 w 39"/>
                <a:gd name="T1" fmla="*/ 0 h 72"/>
                <a:gd name="T2" fmla="*/ 18 w 39"/>
                <a:gd name="T3" fmla="*/ 17 h 72"/>
                <a:gd name="T4" fmla="*/ 22 w 39"/>
                <a:gd name="T5" fmla="*/ 34 h 72"/>
                <a:gd name="T6" fmla="*/ 13 w 39"/>
                <a:gd name="T7" fmla="*/ 27 h 72"/>
                <a:gd name="T8" fmla="*/ 5 w 39"/>
                <a:gd name="T9" fmla="*/ 27 h 72"/>
                <a:gd name="T10" fmla="*/ 0 w 39"/>
                <a:gd name="T11" fmla="*/ 31 h 72"/>
                <a:gd name="T12" fmla="*/ 0 w 39"/>
                <a:gd name="T13" fmla="*/ 34 h 72"/>
                <a:gd name="T14" fmla="*/ 9 w 39"/>
                <a:gd name="T15" fmla="*/ 38 h 72"/>
                <a:gd name="T16" fmla="*/ 18 w 39"/>
                <a:gd name="T17" fmla="*/ 38 h 72"/>
                <a:gd name="T18" fmla="*/ 26 w 39"/>
                <a:gd name="T19" fmla="*/ 31 h 72"/>
                <a:gd name="T20" fmla="*/ 22 w 39"/>
                <a:gd name="T21" fmla="*/ 52 h 72"/>
                <a:gd name="T22" fmla="*/ 26 w 39"/>
                <a:gd name="T23" fmla="*/ 62 h 72"/>
                <a:gd name="T24" fmla="*/ 39 w 3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72">
                  <a:moveTo>
                    <a:pt x="18" y="0"/>
                  </a:moveTo>
                  <a:lnTo>
                    <a:pt x="18" y="17"/>
                  </a:lnTo>
                  <a:lnTo>
                    <a:pt x="22" y="34"/>
                  </a:lnTo>
                  <a:lnTo>
                    <a:pt x="13" y="27"/>
                  </a:lnTo>
                  <a:lnTo>
                    <a:pt x="5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26" y="31"/>
                  </a:lnTo>
                  <a:lnTo>
                    <a:pt x="22" y="52"/>
                  </a:lnTo>
                  <a:lnTo>
                    <a:pt x="26" y="62"/>
                  </a:lnTo>
                  <a:lnTo>
                    <a:pt x="39" y="72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5" name="Freeform 79">
              <a:extLst>
                <a:ext uri="{FF2B5EF4-FFF2-40B4-BE49-F238E27FC236}">
                  <a16:creationId xmlns:a16="http://schemas.microsoft.com/office/drawing/2014/main" id="{66BCD7B7-A548-4B4D-A7A2-C942249DB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788"/>
              <a:ext cx="43" cy="72"/>
            </a:xfrm>
            <a:custGeom>
              <a:avLst/>
              <a:gdLst>
                <a:gd name="T0" fmla="*/ 21 w 43"/>
                <a:gd name="T1" fmla="*/ 72 h 72"/>
                <a:gd name="T2" fmla="*/ 21 w 43"/>
                <a:gd name="T3" fmla="*/ 55 h 72"/>
                <a:gd name="T4" fmla="*/ 17 w 43"/>
                <a:gd name="T5" fmla="*/ 38 h 72"/>
                <a:gd name="T6" fmla="*/ 8 w 43"/>
                <a:gd name="T7" fmla="*/ 31 h 72"/>
                <a:gd name="T8" fmla="*/ 21 w 43"/>
                <a:gd name="T9" fmla="*/ 38 h 72"/>
                <a:gd name="T10" fmla="*/ 38 w 43"/>
                <a:gd name="T11" fmla="*/ 38 h 72"/>
                <a:gd name="T12" fmla="*/ 43 w 43"/>
                <a:gd name="T13" fmla="*/ 38 h 72"/>
                <a:gd name="T14" fmla="*/ 30 w 43"/>
                <a:gd name="T15" fmla="*/ 27 h 72"/>
                <a:gd name="T16" fmla="*/ 25 w 43"/>
                <a:gd name="T17" fmla="*/ 27 h 72"/>
                <a:gd name="T18" fmla="*/ 8 w 43"/>
                <a:gd name="T19" fmla="*/ 31 h 72"/>
                <a:gd name="T20" fmla="*/ 17 w 43"/>
                <a:gd name="T21" fmla="*/ 20 h 72"/>
                <a:gd name="T22" fmla="*/ 30 w 43"/>
                <a:gd name="T23" fmla="*/ 17 h 72"/>
                <a:gd name="T24" fmla="*/ 34 w 43"/>
                <a:gd name="T25" fmla="*/ 3 h 72"/>
                <a:gd name="T26" fmla="*/ 30 w 43"/>
                <a:gd name="T27" fmla="*/ 7 h 72"/>
                <a:gd name="T28" fmla="*/ 12 w 43"/>
                <a:gd name="T29" fmla="*/ 17 h 72"/>
                <a:gd name="T30" fmla="*/ 4 w 43"/>
                <a:gd name="T31" fmla="*/ 34 h 72"/>
                <a:gd name="T32" fmla="*/ 8 w 43"/>
                <a:gd name="T33" fmla="*/ 14 h 72"/>
                <a:gd name="T34" fmla="*/ 8 w 43"/>
                <a:gd name="T35" fmla="*/ 7 h 72"/>
                <a:gd name="T36" fmla="*/ 0 w 43"/>
                <a:gd name="T37" fmla="*/ 0 h 72"/>
                <a:gd name="T38" fmla="*/ 21 w 43"/>
                <a:gd name="T3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72">
                  <a:moveTo>
                    <a:pt x="21" y="72"/>
                  </a:moveTo>
                  <a:lnTo>
                    <a:pt x="21" y="55"/>
                  </a:lnTo>
                  <a:lnTo>
                    <a:pt x="17" y="38"/>
                  </a:lnTo>
                  <a:lnTo>
                    <a:pt x="8" y="31"/>
                  </a:lnTo>
                  <a:lnTo>
                    <a:pt x="21" y="38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30" y="27"/>
                  </a:lnTo>
                  <a:lnTo>
                    <a:pt x="25" y="27"/>
                  </a:lnTo>
                  <a:lnTo>
                    <a:pt x="8" y="31"/>
                  </a:lnTo>
                  <a:lnTo>
                    <a:pt x="17" y="20"/>
                  </a:lnTo>
                  <a:lnTo>
                    <a:pt x="30" y="17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12" y="17"/>
                  </a:lnTo>
                  <a:lnTo>
                    <a:pt x="4" y="34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6" name="Freeform 80">
              <a:extLst>
                <a:ext uri="{FF2B5EF4-FFF2-40B4-BE49-F238E27FC236}">
                  <a16:creationId xmlns:a16="http://schemas.microsoft.com/office/drawing/2014/main" id="{A28DA6EC-037E-4514-9270-E773091FE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788"/>
              <a:ext cx="43" cy="72"/>
            </a:xfrm>
            <a:custGeom>
              <a:avLst/>
              <a:gdLst>
                <a:gd name="T0" fmla="*/ 21 w 43"/>
                <a:gd name="T1" fmla="*/ 72 h 72"/>
                <a:gd name="T2" fmla="*/ 21 w 43"/>
                <a:gd name="T3" fmla="*/ 55 h 72"/>
                <a:gd name="T4" fmla="*/ 17 w 43"/>
                <a:gd name="T5" fmla="*/ 38 h 72"/>
                <a:gd name="T6" fmla="*/ 8 w 43"/>
                <a:gd name="T7" fmla="*/ 31 h 72"/>
                <a:gd name="T8" fmla="*/ 21 w 43"/>
                <a:gd name="T9" fmla="*/ 38 h 72"/>
                <a:gd name="T10" fmla="*/ 38 w 43"/>
                <a:gd name="T11" fmla="*/ 38 h 72"/>
                <a:gd name="T12" fmla="*/ 43 w 43"/>
                <a:gd name="T13" fmla="*/ 38 h 72"/>
                <a:gd name="T14" fmla="*/ 30 w 43"/>
                <a:gd name="T15" fmla="*/ 27 h 72"/>
                <a:gd name="T16" fmla="*/ 25 w 43"/>
                <a:gd name="T17" fmla="*/ 27 h 72"/>
                <a:gd name="T18" fmla="*/ 8 w 43"/>
                <a:gd name="T19" fmla="*/ 31 h 72"/>
                <a:gd name="T20" fmla="*/ 17 w 43"/>
                <a:gd name="T21" fmla="*/ 20 h 72"/>
                <a:gd name="T22" fmla="*/ 30 w 43"/>
                <a:gd name="T23" fmla="*/ 17 h 72"/>
                <a:gd name="T24" fmla="*/ 34 w 43"/>
                <a:gd name="T25" fmla="*/ 3 h 72"/>
                <a:gd name="T26" fmla="*/ 30 w 43"/>
                <a:gd name="T27" fmla="*/ 7 h 72"/>
                <a:gd name="T28" fmla="*/ 12 w 43"/>
                <a:gd name="T29" fmla="*/ 17 h 72"/>
                <a:gd name="T30" fmla="*/ 4 w 43"/>
                <a:gd name="T31" fmla="*/ 34 h 72"/>
                <a:gd name="T32" fmla="*/ 8 w 43"/>
                <a:gd name="T33" fmla="*/ 14 h 72"/>
                <a:gd name="T34" fmla="*/ 8 w 43"/>
                <a:gd name="T35" fmla="*/ 7 h 72"/>
                <a:gd name="T36" fmla="*/ 0 w 43"/>
                <a:gd name="T3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2">
                  <a:moveTo>
                    <a:pt x="21" y="72"/>
                  </a:moveTo>
                  <a:lnTo>
                    <a:pt x="21" y="55"/>
                  </a:lnTo>
                  <a:lnTo>
                    <a:pt x="17" y="38"/>
                  </a:lnTo>
                  <a:lnTo>
                    <a:pt x="8" y="31"/>
                  </a:lnTo>
                  <a:lnTo>
                    <a:pt x="21" y="38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30" y="27"/>
                  </a:lnTo>
                  <a:lnTo>
                    <a:pt x="25" y="27"/>
                  </a:lnTo>
                  <a:lnTo>
                    <a:pt x="8" y="31"/>
                  </a:lnTo>
                  <a:lnTo>
                    <a:pt x="17" y="20"/>
                  </a:lnTo>
                  <a:lnTo>
                    <a:pt x="30" y="17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12" y="17"/>
                  </a:lnTo>
                  <a:lnTo>
                    <a:pt x="4" y="34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7" name="Freeform 81">
              <a:extLst>
                <a:ext uri="{FF2B5EF4-FFF2-40B4-BE49-F238E27FC236}">
                  <a16:creationId xmlns:a16="http://schemas.microsoft.com/office/drawing/2014/main" id="{4131ABE8-709F-4A07-AD83-73751FE8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691"/>
              <a:ext cx="78" cy="59"/>
            </a:xfrm>
            <a:custGeom>
              <a:avLst/>
              <a:gdLst>
                <a:gd name="T0" fmla="*/ 26 w 78"/>
                <a:gd name="T1" fmla="*/ 31 h 59"/>
                <a:gd name="T2" fmla="*/ 48 w 78"/>
                <a:gd name="T3" fmla="*/ 17 h 59"/>
                <a:gd name="T4" fmla="*/ 60 w 78"/>
                <a:gd name="T5" fmla="*/ 14 h 59"/>
                <a:gd name="T6" fmla="*/ 78 w 78"/>
                <a:gd name="T7" fmla="*/ 17 h 59"/>
                <a:gd name="T8" fmla="*/ 60 w 78"/>
                <a:gd name="T9" fmla="*/ 28 h 59"/>
                <a:gd name="T10" fmla="*/ 43 w 78"/>
                <a:gd name="T11" fmla="*/ 35 h 59"/>
                <a:gd name="T12" fmla="*/ 26 w 78"/>
                <a:gd name="T13" fmla="*/ 31 h 59"/>
                <a:gd name="T14" fmla="*/ 39 w 78"/>
                <a:gd name="T15" fmla="*/ 35 h 59"/>
                <a:gd name="T16" fmla="*/ 48 w 78"/>
                <a:gd name="T17" fmla="*/ 48 h 59"/>
                <a:gd name="T18" fmla="*/ 52 w 78"/>
                <a:gd name="T19" fmla="*/ 59 h 59"/>
                <a:gd name="T20" fmla="*/ 35 w 78"/>
                <a:gd name="T21" fmla="*/ 55 h 59"/>
                <a:gd name="T22" fmla="*/ 26 w 78"/>
                <a:gd name="T23" fmla="*/ 48 h 59"/>
                <a:gd name="T24" fmla="*/ 26 w 78"/>
                <a:gd name="T25" fmla="*/ 31 h 59"/>
                <a:gd name="T26" fmla="*/ 17 w 78"/>
                <a:gd name="T27" fmla="*/ 38 h 59"/>
                <a:gd name="T28" fmla="*/ 0 w 78"/>
                <a:gd name="T29" fmla="*/ 42 h 59"/>
                <a:gd name="T30" fmla="*/ 9 w 78"/>
                <a:gd name="T31" fmla="*/ 31 h 59"/>
                <a:gd name="T32" fmla="*/ 22 w 78"/>
                <a:gd name="T33" fmla="*/ 35 h 59"/>
                <a:gd name="T34" fmla="*/ 13 w 78"/>
                <a:gd name="T35" fmla="*/ 21 h 59"/>
                <a:gd name="T36" fmla="*/ 9 w 78"/>
                <a:gd name="T37" fmla="*/ 14 h 59"/>
                <a:gd name="T38" fmla="*/ 13 w 78"/>
                <a:gd name="T39" fmla="*/ 7 h 59"/>
                <a:gd name="T40" fmla="*/ 22 w 78"/>
                <a:gd name="T41" fmla="*/ 10 h 59"/>
                <a:gd name="T42" fmla="*/ 22 w 78"/>
                <a:gd name="T43" fmla="*/ 17 h 59"/>
                <a:gd name="T44" fmla="*/ 26 w 78"/>
                <a:gd name="T45" fmla="*/ 35 h 59"/>
                <a:gd name="T46" fmla="*/ 30 w 78"/>
                <a:gd name="T47" fmla="*/ 17 h 59"/>
                <a:gd name="T48" fmla="*/ 39 w 78"/>
                <a:gd name="T49" fmla="*/ 4 h 59"/>
                <a:gd name="T50" fmla="*/ 48 w 78"/>
                <a:gd name="T51" fmla="*/ 0 h 59"/>
                <a:gd name="T52" fmla="*/ 48 w 78"/>
                <a:gd name="T53" fmla="*/ 4 h 59"/>
                <a:gd name="T54" fmla="*/ 48 w 78"/>
                <a:gd name="T55" fmla="*/ 14 h 59"/>
                <a:gd name="T56" fmla="*/ 35 w 78"/>
                <a:gd name="T57" fmla="*/ 21 h 59"/>
                <a:gd name="T58" fmla="*/ 26 w 78"/>
                <a:gd name="T5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59">
                  <a:moveTo>
                    <a:pt x="26" y="31"/>
                  </a:moveTo>
                  <a:lnTo>
                    <a:pt x="48" y="17"/>
                  </a:lnTo>
                  <a:lnTo>
                    <a:pt x="60" y="14"/>
                  </a:lnTo>
                  <a:lnTo>
                    <a:pt x="78" y="17"/>
                  </a:lnTo>
                  <a:lnTo>
                    <a:pt x="60" y="28"/>
                  </a:lnTo>
                  <a:lnTo>
                    <a:pt x="43" y="35"/>
                  </a:lnTo>
                  <a:lnTo>
                    <a:pt x="26" y="31"/>
                  </a:lnTo>
                  <a:lnTo>
                    <a:pt x="39" y="35"/>
                  </a:lnTo>
                  <a:lnTo>
                    <a:pt x="48" y="48"/>
                  </a:lnTo>
                  <a:lnTo>
                    <a:pt x="52" y="59"/>
                  </a:lnTo>
                  <a:lnTo>
                    <a:pt x="35" y="55"/>
                  </a:lnTo>
                  <a:lnTo>
                    <a:pt x="26" y="48"/>
                  </a:lnTo>
                  <a:lnTo>
                    <a:pt x="26" y="31"/>
                  </a:lnTo>
                  <a:lnTo>
                    <a:pt x="17" y="38"/>
                  </a:lnTo>
                  <a:lnTo>
                    <a:pt x="0" y="42"/>
                  </a:lnTo>
                  <a:lnTo>
                    <a:pt x="9" y="31"/>
                  </a:lnTo>
                  <a:lnTo>
                    <a:pt x="22" y="35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6" y="35"/>
                  </a:lnTo>
                  <a:lnTo>
                    <a:pt x="30" y="17"/>
                  </a:lnTo>
                  <a:lnTo>
                    <a:pt x="39" y="4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8" name="Freeform 82">
              <a:extLst>
                <a:ext uri="{FF2B5EF4-FFF2-40B4-BE49-F238E27FC236}">
                  <a16:creationId xmlns:a16="http://schemas.microsoft.com/office/drawing/2014/main" id="{386823DB-71AA-4780-BC14-DD8F2F8B2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743"/>
              <a:ext cx="77" cy="62"/>
            </a:xfrm>
            <a:custGeom>
              <a:avLst/>
              <a:gdLst>
                <a:gd name="T0" fmla="*/ 30 w 77"/>
                <a:gd name="T1" fmla="*/ 38 h 62"/>
                <a:gd name="T2" fmla="*/ 43 w 77"/>
                <a:gd name="T3" fmla="*/ 17 h 62"/>
                <a:gd name="T4" fmla="*/ 52 w 77"/>
                <a:gd name="T5" fmla="*/ 7 h 62"/>
                <a:gd name="T6" fmla="*/ 64 w 77"/>
                <a:gd name="T7" fmla="*/ 3 h 62"/>
                <a:gd name="T8" fmla="*/ 60 w 77"/>
                <a:gd name="T9" fmla="*/ 21 h 62"/>
                <a:gd name="T10" fmla="*/ 52 w 77"/>
                <a:gd name="T11" fmla="*/ 31 h 62"/>
                <a:gd name="T12" fmla="*/ 34 w 77"/>
                <a:gd name="T13" fmla="*/ 38 h 62"/>
                <a:gd name="T14" fmla="*/ 47 w 77"/>
                <a:gd name="T15" fmla="*/ 38 h 62"/>
                <a:gd name="T16" fmla="*/ 64 w 77"/>
                <a:gd name="T17" fmla="*/ 45 h 62"/>
                <a:gd name="T18" fmla="*/ 77 w 77"/>
                <a:gd name="T19" fmla="*/ 52 h 62"/>
                <a:gd name="T20" fmla="*/ 60 w 77"/>
                <a:gd name="T21" fmla="*/ 59 h 62"/>
                <a:gd name="T22" fmla="*/ 52 w 77"/>
                <a:gd name="T23" fmla="*/ 55 h 62"/>
                <a:gd name="T24" fmla="*/ 30 w 77"/>
                <a:gd name="T25" fmla="*/ 38 h 62"/>
                <a:gd name="T26" fmla="*/ 30 w 77"/>
                <a:gd name="T27" fmla="*/ 52 h 62"/>
                <a:gd name="T28" fmla="*/ 17 w 77"/>
                <a:gd name="T29" fmla="*/ 62 h 62"/>
                <a:gd name="T30" fmla="*/ 17 w 77"/>
                <a:gd name="T31" fmla="*/ 55 h 62"/>
                <a:gd name="T32" fmla="*/ 22 w 77"/>
                <a:gd name="T33" fmla="*/ 48 h 62"/>
                <a:gd name="T34" fmla="*/ 34 w 77"/>
                <a:gd name="T35" fmla="*/ 41 h 62"/>
                <a:gd name="T36" fmla="*/ 13 w 77"/>
                <a:gd name="T37" fmla="*/ 38 h 62"/>
                <a:gd name="T38" fmla="*/ 0 w 77"/>
                <a:gd name="T39" fmla="*/ 24 h 62"/>
                <a:gd name="T40" fmla="*/ 13 w 77"/>
                <a:gd name="T41" fmla="*/ 24 h 62"/>
                <a:gd name="T42" fmla="*/ 17 w 77"/>
                <a:gd name="T43" fmla="*/ 27 h 62"/>
                <a:gd name="T44" fmla="*/ 34 w 77"/>
                <a:gd name="T45" fmla="*/ 45 h 62"/>
                <a:gd name="T46" fmla="*/ 26 w 77"/>
                <a:gd name="T47" fmla="*/ 27 h 62"/>
                <a:gd name="T48" fmla="*/ 22 w 77"/>
                <a:gd name="T49" fmla="*/ 7 h 62"/>
                <a:gd name="T50" fmla="*/ 26 w 77"/>
                <a:gd name="T51" fmla="*/ 0 h 62"/>
                <a:gd name="T52" fmla="*/ 30 w 77"/>
                <a:gd name="T53" fmla="*/ 3 h 62"/>
                <a:gd name="T54" fmla="*/ 34 w 77"/>
                <a:gd name="T55" fmla="*/ 14 h 62"/>
                <a:gd name="T56" fmla="*/ 34 w 77"/>
                <a:gd name="T57" fmla="*/ 24 h 62"/>
                <a:gd name="T58" fmla="*/ 30 w 77"/>
                <a:gd name="T5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62">
                  <a:moveTo>
                    <a:pt x="30" y="38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1"/>
                  </a:lnTo>
                  <a:lnTo>
                    <a:pt x="34" y="38"/>
                  </a:lnTo>
                  <a:lnTo>
                    <a:pt x="47" y="38"/>
                  </a:lnTo>
                  <a:lnTo>
                    <a:pt x="64" y="45"/>
                  </a:lnTo>
                  <a:lnTo>
                    <a:pt x="77" y="52"/>
                  </a:lnTo>
                  <a:lnTo>
                    <a:pt x="60" y="59"/>
                  </a:lnTo>
                  <a:lnTo>
                    <a:pt x="52" y="55"/>
                  </a:lnTo>
                  <a:lnTo>
                    <a:pt x="30" y="38"/>
                  </a:lnTo>
                  <a:lnTo>
                    <a:pt x="30" y="52"/>
                  </a:lnTo>
                  <a:lnTo>
                    <a:pt x="17" y="62"/>
                  </a:lnTo>
                  <a:lnTo>
                    <a:pt x="17" y="55"/>
                  </a:lnTo>
                  <a:lnTo>
                    <a:pt x="22" y="48"/>
                  </a:lnTo>
                  <a:lnTo>
                    <a:pt x="34" y="41"/>
                  </a:lnTo>
                  <a:lnTo>
                    <a:pt x="13" y="38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7" y="27"/>
                  </a:lnTo>
                  <a:lnTo>
                    <a:pt x="34" y="45"/>
                  </a:lnTo>
                  <a:lnTo>
                    <a:pt x="26" y="27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79" name="Freeform 83">
              <a:extLst>
                <a:ext uri="{FF2B5EF4-FFF2-40B4-BE49-F238E27FC236}">
                  <a16:creationId xmlns:a16="http://schemas.microsoft.com/office/drawing/2014/main" id="{FD9AFAB0-EDE8-452B-A1C7-125BD034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3063"/>
              <a:ext cx="90" cy="155"/>
            </a:xfrm>
            <a:custGeom>
              <a:avLst/>
              <a:gdLst>
                <a:gd name="T0" fmla="*/ 90 w 90"/>
                <a:gd name="T1" fmla="*/ 155 h 155"/>
                <a:gd name="T2" fmla="*/ 81 w 90"/>
                <a:gd name="T3" fmla="*/ 151 h 155"/>
                <a:gd name="T4" fmla="*/ 56 w 90"/>
                <a:gd name="T5" fmla="*/ 138 h 155"/>
                <a:gd name="T6" fmla="*/ 43 w 90"/>
                <a:gd name="T7" fmla="*/ 131 h 155"/>
                <a:gd name="T8" fmla="*/ 21 w 90"/>
                <a:gd name="T9" fmla="*/ 103 h 155"/>
                <a:gd name="T10" fmla="*/ 13 w 90"/>
                <a:gd name="T11" fmla="*/ 96 h 155"/>
                <a:gd name="T12" fmla="*/ 4 w 90"/>
                <a:gd name="T13" fmla="*/ 75 h 155"/>
                <a:gd name="T14" fmla="*/ 0 w 90"/>
                <a:gd name="T15" fmla="*/ 55 h 155"/>
                <a:gd name="T16" fmla="*/ 8 w 90"/>
                <a:gd name="T17" fmla="*/ 38 h 155"/>
                <a:gd name="T18" fmla="*/ 30 w 90"/>
                <a:gd name="T19" fmla="*/ 17 h 155"/>
                <a:gd name="T20" fmla="*/ 64 w 90"/>
                <a:gd name="T21" fmla="*/ 0 h 155"/>
                <a:gd name="T22" fmla="*/ 56 w 90"/>
                <a:gd name="T23" fmla="*/ 20 h 155"/>
                <a:gd name="T24" fmla="*/ 43 w 90"/>
                <a:gd name="T25" fmla="*/ 34 h 155"/>
                <a:gd name="T26" fmla="*/ 38 w 90"/>
                <a:gd name="T27" fmla="*/ 51 h 155"/>
                <a:gd name="T28" fmla="*/ 38 w 90"/>
                <a:gd name="T29" fmla="*/ 58 h 155"/>
                <a:gd name="T30" fmla="*/ 43 w 90"/>
                <a:gd name="T31" fmla="*/ 69 h 155"/>
                <a:gd name="T32" fmla="*/ 47 w 90"/>
                <a:gd name="T33" fmla="*/ 79 h 155"/>
                <a:gd name="T34" fmla="*/ 60 w 90"/>
                <a:gd name="T35" fmla="*/ 103 h 155"/>
                <a:gd name="T36" fmla="*/ 68 w 90"/>
                <a:gd name="T37" fmla="*/ 117 h 155"/>
                <a:gd name="T38" fmla="*/ 73 w 90"/>
                <a:gd name="T39" fmla="*/ 131 h 155"/>
                <a:gd name="T40" fmla="*/ 86 w 90"/>
                <a:gd name="T41" fmla="*/ 145 h 155"/>
                <a:gd name="T42" fmla="*/ 90 w 90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55">
                  <a:moveTo>
                    <a:pt x="90" y="155"/>
                  </a:moveTo>
                  <a:lnTo>
                    <a:pt x="81" y="151"/>
                  </a:lnTo>
                  <a:lnTo>
                    <a:pt x="56" y="138"/>
                  </a:lnTo>
                  <a:lnTo>
                    <a:pt x="43" y="131"/>
                  </a:lnTo>
                  <a:lnTo>
                    <a:pt x="21" y="103"/>
                  </a:lnTo>
                  <a:lnTo>
                    <a:pt x="13" y="96"/>
                  </a:lnTo>
                  <a:lnTo>
                    <a:pt x="4" y="75"/>
                  </a:lnTo>
                  <a:lnTo>
                    <a:pt x="0" y="55"/>
                  </a:lnTo>
                  <a:lnTo>
                    <a:pt x="8" y="38"/>
                  </a:lnTo>
                  <a:lnTo>
                    <a:pt x="30" y="17"/>
                  </a:lnTo>
                  <a:lnTo>
                    <a:pt x="64" y="0"/>
                  </a:lnTo>
                  <a:lnTo>
                    <a:pt x="56" y="20"/>
                  </a:lnTo>
                  <a:lnTo>
                    <a:pt x="43" y="34"/>
                  </a:lnTo>
                  <a:lnTo>
                    <a:pt x="38" y="51"/>
                  </a:lnTo>
                  <a:lnTo>
                    <a:pt x="38" y="58"/>
                  </a:lnTo>
                  <a:lnTo>
                    <a:pt x="43" y="69"/>
                  </a:lnTo>
                  <a:lnTo>
                    <a:pt x="47" y="79"/>
                  </a:lnTo>
                  <a:lnTo>
                    <a:pt x="60" y="103"/>
                  </a:lnTo>
                  <a:lnTo>
                    <a:pt x="68" y="117"/>
                  </a:lnTo>
                  <a:lnTo>
                    <a:pt x="73" y="131"/>
                  </a:lnTo>
                  <a:lnTo>
                    <a:pt x="86" y="145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80" name="Freeform 84">
              <a:extLst>
                <a:ext uri="{FF2B5EF4-FFF2-40B4-BE49-F238E27FC236}">
                  <a16:creationId xmlns:a16="http://schemas.microsoft.com/office/drawing/2014/main" id="{CF659B01-563F-4F6B-9EC2-5E76B82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3280"/>
              <a:ext cx="391" cy="494"/>
            </a:xfrm>
            <a:custGeom>
              <a:avLst/>
              <a:gdLst>
                <a:gd name="T0" fmla="*/ 13 w 391"/>
                <a:gd name="T1" fmla="*/ 0 h 494"/>
                <a:gd name="T2" fmla="*/ 17 w 391"/>
                <a:gd name="T3" fmla="*/ 4 h 494"/>
                <a:gd name="T4" fmla="*/ 26 w 391"/>
                <a:gd name="T5" fmla="*/ 10 h 494"/>
                <a:gd name="T6" fmla="*/ 60 w 391"/>
                <a:gd name="T7" fmla="*/ 52 h 494"/>
                <a:gd name="T8" fmla="*/ 90 w 391"/>
                <a:gd name="T9" fmla="*/ 97 h 494"/>
                <a:gd name="T10" fmla="*/ 116 w 391"/>
                <a:gd name="T11" fmla="*/ 142 h 494"/>
                <a:gd name="T12" fmla="*/ 138 w 391"/>
                <a:gd name="T13" fmla="*/ 176 h 494"/>
                <a:gd name="T14" fmla="*/ 155 w 391"/>
                <a:gd name="T15" fmla="*/ 200 h 494"/>
                <a:gd name="T16" fmla="*/ 168 w 391"/>
                <a:gd name="T17" fmla="*/ 221 h 494"/>
                <a:gd name="T18" fmla="*/ 189 w 391"/>
                <a:gd name="T19" fmla="*/ 256 h 494"/>
                <a:gd name="T20" fmla="*/ 211 w 391"/>
                <a:gd name="T21" fmla="*/ 287 h 494"/>
                <a:gd name="T22" fmla="*/ 232 w 391"/>
                <a:gd name="T23" fmla="*/ 321 h 494"/>
                <a:gd name="T24" fmla="*/ 266 w 391"/>
                <a:gd name="T25" fmla="*/ 363 h 494"/>
                <a:gd name="T26" fmla="*/ 305 w 391"/>
                <a:gd name="T27" fmla="*/ 408 h 494"/>
                <a:gd name="T28" fmla="*/ 339 w 391"/>
                <a:gd name="T29" fmla="*/ 442 h 494"/>
                <a:gd name="T30" fmla="*/ 352 w 391"/>
                <a:gd name="T31" fmla="*/ 456 h 494"/>
                <a:gd name="T32" fmla="*/ 361 w 391"/>
                <a:gd name="T33" fmla="*/ 459 h 494"/>
                <a:gd name="T34" fmla="*/ 369 w 391"/>
                <a:gd name="T35" fmla="*/ 473 h 494"/>
                <a:gd name="T36" fmla="*/ 391 w 391"/>
                <a:gd name="T37" fmla="*/ 494 h 494"/>
                <a:gd name="T38" fmla="*/ 378 w 391"/>
                <a:gd name="T39" fmla="*/ 484 h 494"/>
                <a:gd name="T40" fmla="*/ 361 w 391"/>
                <a:gd name="T41" fmla="*/ 470 h 494"/>
                <a:gd name="T42" fmla="*/ 305 w 391"/>
                <a:gd name="T43" fmla="*/ 425 h 494"/>
                <a:gd name="T44" fmla="*/ 254 w 391"/>
                <a:gd name="T45" fmla="*/ 377 h 494"/>
                <a:gd name="T46" fmla="*/ 228 w 391"/>
                <a:gd name="T47" fmla="*/ 356 h 494"/>
                <a:gd name="T48" fmla="*/ 215 w 391"/>
                <a:gd name="T49" fmla="*/ 332 h 494"/>
                <a:gd name="T50" fmla="*/ 180 w 391"/>
                <a:gd name="T51" fmla="*/ 283 h 494"/>
                <a:gd name="T52" fmla="*/ 155 w 391"/>
                <a:gd name="T53" fmla="*/ 242 h 494"/>
                <a:gd name="T54" fmla="*/ 138 w 391"/>
                <a:gd name="T55" fmla="*/ 218 h 494"/>
                <a:gd name="T56" fmla="*/ 129 w 391"/>
                <a:gd name="T57" fmla="*/ 200 h 494"/>
                <a:gd name="T58" fmla="*/ 107 w 391"/>
                <a:gd name="T59" fmla="*/ 169 h 494"/>
                <a:gd name="T60" fmla="*/ 95 w 391"/>
                <a:gd name="T61" fmla="*/ 145 h 494"/>
                <a:gd name="T62" fmla="*/ 73 w 391"/>
                <a:gd name="T63" fmla="*/ 114 h 494"/>
                <a:gd name="T64" fmla="*/ 30 w 391"/>
                <a:gd name="T65" fmla="*/ 48 h 494"/>
                <a:gd name="T66" fmla="*/ 22 w 391"/>
                <a:gd name="T67" fmla="*/ 35 h 494"/>
                <a:gd name="T68" fmla="*/ 13 w 391"/>
                <a:gd name="T69" fmla="*/ 28 h 494"/>
                <a:gd name="T70" fmla="*/ 9 w 391"/>
                <a:gd name="T71" fmla="*/ 24 h 494"/>
                <a:gd name="T72" fmla="*/ 0 w 391"/>
                <a:gd name="T73" fmla="*/ 10 h 494"/>
                <a:gd name="T74" fmla="*/ 13 w 391"/>
                <a:gd name="T75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1" h="494">
                  <a:moveTo>
                    <a:pt x="13" y="0"/>
                  </a:moveTo>
                  <a:lnTo>
                    <a:pt x="17" y="4"/>
                  </a:lnTo>
                  <a:lnTo>
                    <a:pt x="26" y="10"/>
                  </a:lnTo>
                  <a:lnTo>
                    <a:pt x="60" y="52"/>
                  </a:lnTo>
                  <a:lnTo>
                    <a:pt x="90" y="97"/>
                  </a:lnTo>
                  <a:lnTo>
                    <a:pt x="116" y="142"/>
                  </a:lnTo>
                  <a:lnTo>
                    <a:pt x="138" y="176"/>
                  </a:lnTo>
                  <a:lnTo>
                    <a:pt x="155" y="200"/>
                  </a:lnTo>
                  <a:lnTo>
                    <a:pt x="168" y="221"/>
                  </a:lnTo>
                  <a:lnTo>
                    <a:pt x="189" y="256"/>
                  </a:lnTo>
                  <a:lnTo>
                    <a:pt x="211" y="287"/>
                  </a:lnTo>
                  <a:lnTo>
                    <a:pt x="232" y="321"/>
                  </a:lnTo>
                  <a:lnTo>
                    <a:pt x="266" y="363"/>
                  </a:lnTo>
                  <a:lnTo>
                    <a:pt x="305" y="408"/>
                  </a:lnTo>
                  <a:lnTo>
                    <a:pt x="339" y="442"/>
                  </a:lnTo>
                  <a:lnTo>
                    <a:pt x="352" y="456"/>
                  </a:lnTo>
                  <a:lnTo>
                    <a:pt x="361" y="459"/>
                  </a:lnTo>
                  <a:lnTo>
                    <a:pt x="369" y="473"/>
                  </a:lnTo>
                  <a:lnTo>
                    <a:pt x="391" y="494"/>
                  </a:lnTo>
                  <a:lnTo>
                    <a:pt x="378" y="484"/>
                  </a:lnTo>
                  <a:lnTo>
                    <a:pt x="361" y="470"/>
                  </a:lnTo>
                  <a:lnTo>
                    <a:pt x="305" y="425"/>
                  </a:lnTo>
                  <a:lnTo>
                    <a:pt x="254" y="377"/>
                  </a:lnTo>
                  <a:lnTo>
                    <a:pt x="228" y="356"/>
                  </a:lnTo>
                  <a:lnTo>
                    <a:pt x="215" y="332"/>
                  </a:lnTo>
                  <a:lnTo>
                    <a:pt x="180" y="283"/>
                  </a:lnTo>
                  <a:lnTo>
                    <a:pt x="155" y="242"/>
                  </a:lnTo>
                  <a:lnTo>
                    <a:pt x="138" y="218"/>
                  </a:lnTo>
                  <a:lnTo>
                    <a:pt x="129" y="200"/>
                  </a:lnTo>
                  <a:lnTo>
                    <a:pt x="107" y="169"/>
                  </a:lnTo>
                  <a:lnTo>
                    <a:pt x="95" y="145"/>
                  </a:lnTo>
                  <a:lnTo>
                    <a:pt x="73" y="114"/>
                  </a:lnTo>
                  <a:lnTo>
                    <a:pt x="30" y="48"/>
                  </a:lnTo>
                  <a:lnTo>
                    <a:pt x="22" y="35"/>
                  </a:lnTo>
                  <a:lnTo>
                    <a:pt x="13" y="28"/>
                  </a:lnTo>
                  <a:lnTo>
                    <a:pt x="9" y="24"/>
                  </a:lnTo>
                  <a:lnTo>
                    <a:pt x="0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81" name="Freeform 85">
              <a:extLst>
                <a:ext uri="{FF2B5EF4-FFF2-40B4-BE49-F238E27FC236}">
                  <a16:creationId xmlns:a16="http://schemas.microsoft.com/office/drawing/2014/main" id="{61F851DB-2847-46B1-B1CB-1F456BA3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066"/>
              <a:ext cx="207" cy="228"/>
            </a:xfrm>
            <a:custGeom>
              <a:avLst/>
              <a:gdLst>
                <a:gd name="T0" fmla="*/ 5 w 207"/>
                <a:gd name="T1" fmla="*/ 90 h 228"/>
                <a:gd name="T2" fmla="*/ 0 w 207"/>
                <a:gd name="T3" fmla="*/ 152 h 228"/>
                <a:gd name="T4" fmla="*/ 5 w 207"/>
                <a:gd name="T5" fmla="*/ 166 h 228"/>
                <a:gd name="T6" fmla="*/ 18 w 207"/>
                <a:gd name="T7" fmla="*/ 173 h 228"/>
                <a:gd name="T8" fmla="*/ 95 w 207"/>
                <a:gd name="T9" fmla="*/ 218 h 228"/>
                <a:gd name="T10" fmla="*/ 125 w 207"/>
                <a:gd name="T11" fmla="*/ 228 h 228"/>
                <a:gd name="T12" fmla="*/ 151 w 207"/>
                <a:gd name="T13" fmla="*/ 224 h 228"/>
                <a:gd name="T14" fmla="*/ 164 w 207"/>
                <a:gd name="T15" fmla="*/ 214 h 228"/>
                <a:gd name="T16" fmla="*/ 168 w 207"/>
                <a:gd name="T17" fmla="*/ 200 h 228"/>
                <a:gd name="T18" fmla="*/ 181 w 207"/>
                <a:gd name="T19" fmla="*/ 169 h 228"/>
                <a:gd name="T20" fmla="*/ 198 w 207"/>
                <a:gd name="T21" fmla="*/ 166 h 228"/>
                <a:gd name="T22" fmla="*/ 207 w 207"/>
                <a:gd name="T23" fmla="*/ 159 h 228"/>
                <a:gd name="T24" fmla="*/ 202 w 207"/>
                <a:gd name="T25" fmla="*/ 145 h 228"/>
                <a:gd name="T26" fmla="*/ 189 w 207"/>
                <a:gd name="T27" fmla="*/ 135 h 228"/>
                <a:gd name="T28" fmla="*/ 159 w 207"/>
                <a:gd name="T29" fmla="*/ 121 h 228"/>
                <a:gd name="T30" fmla="*/ 142 w 207"/>
                <a:gd name="T31" fmla="*/ 107 h 228"/>
                <a:gd name="T32" fmla="*/ 125 w 207"/>
                <a:gd name="T33" fmla="*/ 90 h 228"/>
                <a:gd name="T34" fmla="*/ 108 w 207"/>
                <a:gd name="T35" fmla="*/ 59 h 228"/>
                <a:gd name="T36" fmla="*/ 91 w 207"/>
                <a:gd name="T37" fmla="*/ 28 h 228"/>
                <a:gd name="T38" fmla="*/ 73 w 207"/>
                <a:gd name="T39" fmla="*/ 14 h 228"/>
                <a:gd name="T40" fmla="*/ 48 w 207"/>
                <a:gd name="T41" fmla="*/ 0 h 228"/>
                <a:gd name="T42" fmla="*/ 43 w 207"/>
                <a:gd name="T43" fmla="*/ 3 h 228"/>
                <a:gd name="T44" fmla="*/ 43 w 207"/>
                <a:gd name="T45" fmla="*/ 7 h 228"/>
                <a:gd name="T46" fmla="*/ 56 w 207"/>
                <a:gd name="T47" fmla="*/ 24 h 228"/>
                <a:gd name="T48" fmla="*/ 65 w 207"/>
                <a:gd name="T49" fmla="*/ 41 h 228"/>
                <a:gd name="T50" fmla="*/ 69 w 207"/>
                <a:gd name="T51" fmla="*/ 45 h 228"/>
                <a:gd name="T52" fmla="*/ 65 w 207"/>
                <a:gd name="T53" fmla="*/ 41 h 228"/>
                <a:gd name="T54" fmla="*/ 56 w 207"/>
                <a:gd name="T55" fmla="*/ 35 h 228"/>
                <a:gd name="T56" fmla="*/ 43 w 207"/>
                <a:gd name="T57" fmla="*/ 28 h 228"/>
                <a:gd name="T58" fmla="*/ 35 w 207"/>
                <a:gd name="T59" fmla="*/ 17 h 228"/>
                <a:gd name="T60" fmla="*/ 26 w 207"/>
                <a:gd name="T61" fmla="*/ 14 h 228"/>
                <a:gd name="T62" fmla="*/ 9 w 207"/>
                <a:gd name="T63" fmla="*/ 28 h 228"/>
                <a:gd name="T64" fmla="*/ 5 w 207"/>
                <a:gd name="T65" fmla="*/ 59 h 228"/>
                <a:gd name="T66" fmla="*/ 5 w 207"/>
                <a:gd name="T67" fmla="*/ 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7" h="228">
                  <a:moveTo>
                    <a:pt x="5" y="90"/>
                  </a:moveTo>
                  <a:lnTo>
                    <a:pt x="0" y="152"/>
                  </a:lnTo>
                  <a:lnTo>
                    <a:pt x="5" y="166"/>
                  </a:lnTo>
                  <a:lnTo>
                    <a:pt x="18" y="173"/>
                  </a:lnTo>
                  <a:lnTo>
                    <a:pt x="95" y="218"/>
                  </a:lnTo>
                  <a:lnTo>
                    <a:pt x="125" y="228"/>
                  </a:lnTo>
                  <a:lnTo>
                    <a:pt x="151" y="224"/>
                  </a:lnTo>
                  <a:lnTo>
                    <a:pt x="164" y="214"/>
                  </a:lnTo>
                  <a:lnTo>
                    <a:pt x="168" y="200"/>
                  </a:lnTo>
                  <a:lnTo>
                    <a:pt x="181" y="169"/>
                  </a:lnTo>
                  <a:lnTo>
                    <a:pt x="198" y="166"/>
                  </a:lnTo>
                  <a:lnTo>
                    <a:pt x="207" y="159"/>
                  </a:lnTo>
                  <a:lnTo>
                    <a:pt x="202" y="145"/>
                  </a:lnTo>
                  <a:lnTo>
                    <a:pt x="189" y="135"/>
                  </a:lnTo>
                  <a:lnTo>
                    <a:pt x="159" y="121"/>
                  </a:lnTo>
                  <a:lnTo>
                    <a:pt x="142" y="107"/>
                  </a:lnTo>
                  <a:lnTo>
                    <a:pt x="125" y="90"/>
                  </a:lnTo>
                  <a:lnTo>
                    <a:pt x="108" y="59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4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65" y="41"/>
                  </a:lnTo>
                  <a:lnTo>
                    <a:pt x="56" y="35"/>
                  </a:lnTo>
                  <a:lnTo>
                    <a:pt x="43" y="28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59"/>
                  </a:lnTo>
                  <a:lnTo>
                    <a:pt x="5" y="9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82" name="Freeform 86">
              <a:extLst>
                <a:ext uri="{FF2B5EF4-FFF2-40B4-BE49-F238E27FC236}">
                  <a16:creationId xmlns:a16="http://schemas.microsoft.com/office/drawing/2014/main" id="{87D2BE78-0E0A-4053-B623-6F44B98E3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" y="3145"/>
              <a:ext cx="215" cy="149"/>
            </a:xfrm>
            <a:custGeom>
              <a:avLst/>
              <a:gdLst>
                <a:gd name="T0" fmla="*/ 194 w 215"/>
                <a:gd name="T1" fmla="*/ 149 h 149"/>
                <a:gd name="T2" fmla="*/ 155 w 215"/>
                <a:gd name="T3" fmla="*/ 149 h 149"/>
                <a:gd name="T4" fmla="*/ 121 w 215"/>
                <a:gd name="T5" fmla="*/ 145 h 149"/>
                <a:gd name="T6" fmla="*/ 91 w 215"/>
                <a:gd name="T7" fmla="*/ 135 h 149"/>
                <a:gd name="T8" fmla="*/ 61 w 215"/>
                <a:gd name="T9" fmla="*/ 114 h 149"/>
                <a:gd name="T10" fmla="*/ 43 w 215"/>
                <a:gd name="T11" fmla="*/ 83 h 149"/>
                <a:gd name="T12" fmla="*/ 26 w 215"/>
                <a:gd name="T13" fmla="*/ 56 h 149"/>
                <a:gd name="T14" fmla="*/ 18 w 215"/>
                <a:gd name="T15" fmla="*/ 31 h 149"/>
                <a:gd name="T16" fmla="*/ 5 w 215"/>
                <a:gd name="T17" fmla="*/ 11 h 149"/>
                <a:gd name="T18" fmla="*/ 0 w 215"/>
                <a:gd name="T19" fmla="*/ 0 h 149"/>
                <a:gd name="T20" fmla="*/ 13 w 215"/>
                <a:gd name="T21" fmla="*/ 11 h 149"/>
                <a:gd name="T22" fmla="*/ 18 w 215"/>
                <a:gd name="T23" fmla="*/ 11 h 149"/>
                <a:gd name="T24" fmla="*/ 26 w 215"/>
                <a:gd name="T25" fmla="*/ 7 h 149"/>
                <a:gd name="T26" fmla="*/ 39 w 215"/>
                <a:gd name="T27" fmla="*/ 21 h 149"/>
                <a:gd name="T28" fmla="*/ 52 w 215"/>
                <a:gd name="T29" fmla="*/ 35 h 149"/>
                <a:gd name="T30" fmla="*/ 142 w 215"/>
                <a:gd name="T31" fmla="*/ 87 h 149"/>
                <a:gd name="T32" fmla="*/ 172 w 215"/>
                <a:gd name="T33" fmla="*/ 94 h 149"/>
                <a:gd name="T34" fmla="*/ 194 w 215"/>
                <a:gd name="T35" fmla="*/ 101 h 149"/>
                <a:gd name="T36" fmla="*/ 207 w 215"/>
                <a:gd name="T37" fmla="*/ 114 h 149"/>
                <a:gd name="T38" fmla="*/ 215 w 215"/>
                <a:gd name="T39" fmla="*/ 128 h 149"/>
                <a:gd name="T40" fmla="*/ 207 w 215"/>
                <a:gd name="T41" fmla="*/ 142 h 149"/>
                <a:gd name="T42" fmla="*/ 194 w 215"/>
                <a:gd name="T4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49">
                  <a:moveTo>
                    <a:pt x="194" y="149"/>
                  </a:moveTo>
                  <a:lnTo>
                    <a:pt x="155" y="149"/>
                  </a:lnTo>
                  <a:lnTo>
                    <a:pt x="121" y="145"/>
                  </a:lnTo>
                  <a:lnTo>
                    <a:pt x="91" y="135"/>
                  </a:lnTo>
                  <a:lnTo>
                    <a:pt x="61" y="114"/>
                  </a:lnTo>
                  <a:lnTo>
                    <a:pt x="43" y="83"/>
                  </a:lnTo>
                  <a:lnTo>
                    <a:pt x="26" y="56"/>
                  </a:lnTo>
                  <a:lnTo>
                    <a:pt x="18" y="31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1"/>
                  </a:lnTo>
                  <a:lnTo>
                    <a:pt x="52" y="35"/>
                  </a:lnTo>
                  <a:lnTo>
                    <a:pt x="142" y="87"/>
                  </a:lnTo>
                  <a:lnTo>
                    <a:pt x="172" y="94"/>
                  </a:lnTo>
                  <a:lnTo>
                    <a:pt x="194" y="101"/>
                  </a:lnTo>
                  <a:lnTo>
                    <a:pt x="207" y="114"/>
                  </a:lnTo>
                  <a:lnTo>
                    <a:pt x="215" y="128"/>
                  </a:lnTo>
                  <a:lnTo>
                    <a:pt x="207" y="142"/>
                  </a:lnTo>
                  <a:lnTo>
                    <a:pt x="194" y="149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83" name="Freeform 87">
              <a:extLst>
                <a:ext uri="{FF2B5EF4-FFF2-40B4-BE49-F238E27FC236}">
                  <a16:creationId xmlns:a16="http://schemas.microsoft.com/office/drawing/2014/main" id="{BF6EDB19-48BD-4CB8-97E1-16B868F9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947"/>
              <a:ext cx="197" cy="65"/>
            </a:xfrm>
            <a:custGeom>
              <a:avLst/>
              <a:gdLst>
                <a:gd name="T0" fmla="*/ 197 w 197"/>
                <a:gd name="T1" fmla="*/ 13 h 65"/>
                <a:gd name="T2" fmla="*/ 189 w 197"/>
                <a:gd name="T3" fmla="*/ 17 h 65"/>
                <a:gd name="T4" fmla="*/ 167 w 197"/>
                <a:gd name="T5" fmla="*/ 34 h 65"/>
                <a:gd name="T6" fmla="*/ 154 w 197"/>
                <a:gd name="T7" fmla="*/ 45 h 65"/>
                <a:gd name="T8" fmla="*/ 137 w 197"/>
                <a:gd name="T9" fmla="*/ 51 h 65"/>
                <a:gd name="T10" fmla="*/ 120 w 197"/>
                <a:gd name="T11" fmla="*/ 58 h 65"/>
                <a:gd name="T12" fmla="*/ 107 w 197"/>
                <a:gd name="T13" fmla="*/ 62 h 65"/>
                <a:gd name="T14" fmla="*/ 77 w 197"/>
                <a:gd name="T15" fmla="*/ 65 h 65"/>
                <a:gd name="T16" fmla="*/ 51 w 197"/>
                <a:gd name="T17" fmla="*/ 62 h 65"/>
                <a:gd name="T18" fmla="*/ 34 w 197"/>
                <a:gd name="T19" fmla="*/ 51 h 65"/>
                <a:gd name="T20" fmla="*/ 13 w 197"/>
                <a:gd name="T21" fmla="*/ 31 h 65"/>
                <a:gd name="T22" fmla="*/ 0 w 197"/>
                <a:gd name="T23" fmla="*/ 0 h 65"/>
                <a:gd name="T24" fmla="*/ 26 w 197"/>
                <a:gd name="T25" fmla="*/ 13 h 65"/>
                <a:gd name="T26" fmla="*/ 56 w 197"/>
                <a:gd name="T27" fmla="*/ 31 h 65"/>
                <a:gd name="T28" fmla="*/ 77 w 197"/>
                <a:gd name="T29" fmla="*/ 34 h 65"/>
                <a:gd name="T30" fmla="*/ 94 w 197"/>
                <a:gd name="T31" fmla="*/ 31 h 65"/>
                <a:gd name="T32" fmla="*/ 124 w 197"/>
                <a:gd name="T33" fmla="*/ 24 h 65"/>
                <a:gd name="T34" fmla="*/ 146 w 197"/>
                <a:gd name="T35" fmla="*/ 24 h 65"/>
                <a:gd name="T36" fmla="*/ 163 w 197"/>
                <a:gd name="T37" fmla="*/ 20 h 65"/>
                <a:gd name="T38" fmla="*/ 184 w 197"/>
                <a:gd name="T39" fmla="*/ 17 h 65"/>
                <a:gd name="T40" fmla="*/ 197 w 197"/>
                <a:gd name="T41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65">
                  <a:moveTo>
                    <a:pt x="197" y="13"/>
                  </a:moveTo>
                  <a:lnTo>
                    <a:pt x="189" y="17"/>
                  </a:lnTo>
                  <a:lnTo>
                    <a:pt x="167" y="34"/>
                  </a:lnTo>
                  <a:lnTo>
                    <a:pt x="154" y="45"/>
                  </a:lnTo>
                  <a:lnTo>
                    <a:pt x="137" y="51"/>
                  </a:lnTo>
                  <a:lnTo>
                    <a:pt x="120" y="58"/>
                  </a:lnTo>
                  <a:lnTo>
                    <a:pt x="107" y="62"/>
                  </a:lnTo>
                  <a:lnTo>
                    <a:pt x="77" y="65"/>
                  </a:lnTo>
                  <a:lnTo>
                    <a:pt x="51" y="62"/>
                  </a:lnTo>
                  <a:lnTo>
                    <a:pt x="34" y="51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6" y="13"/>
                  </a:lnTo>
                  <a:lnTo>
                    <a:pt x="56" y="31"/>
                  </a:lnTo>
                  <a:lnTo>
                    <a:pt x="77" y="34"/>
                  </a:lnTo>
                  <a:lnTo>
                    <a:pt x="94" y="31"/>
                  </a:lnTo>
                  <a:lnTo>
                    <a:pt x="124" y="24"/>
                  </a:lnTo>
                  <a:lnTo>
                    <a:pt x="146" y="24"/>
                  </a:lnTo>
                  <a:lnTo>
                    <a:pt x="163" y="20"/>
                  </a:lnTo>
                  <a:lnTo>
                    <a:pt x="184" y="17"/>
                  </a:lnTo>
                  <a:lnTo>
                    <a:pt x="197" y="1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84" name="Freeform 88">
              <a:extLst>
                <a:ext uri="{FF2B5EF4-FFF2-40B4-BE49-F238E27FC236}">
                  <a16:creationId xmlns:a16="http://schemas.microsoft.com/office/drawing/2014/main" id="{F5385726-DA5A-4BD4-9724-E417BF74C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815"/>
              <a:ext cx="683" cy="204"/>
            </a:xfrm>
            <a:custGeom>
              <a:avLst/>
              <a:gdLst>
                <a:gd name="T0" fmla="*/ 0 w 683"/>
                <a:gd name="T1" fmla="*/ 194 h 204"/>
                <a:gd name="T2" fmla="*/ 4 w 683"/>
                <a:gd name="T3" fmla="*/ 190 h 204"/>
                <a:gd name="T4" fmla="*/ 17 w 683"/>
                <a:gd name="T5" fmla="*/ 187 h 204"/>
                <a:gd name="T6" fmla="*/ 73 w 683"/>
                <a:gd name="T7" fmla="*/ 166 h 204"/>
                <a:gd name="T8" fmla="*/ 137 w 683"/>
                <a:gd name="T9" fmla="*/ 152 h 204"/>
                <a:gd name="T10" fmla="*/ 193 w 683"/>
                <a:gd name="T11" fmla="*/ 142 h 204"/>
                <a:gd name="T12" fmla="*/ 240 w 683"/>
                <a:gd name="T13" fmla="*/ 132 h 204"/>
                <a:gd name="T14" fmla="*/ 275 w 683"/>
                <a:gd name="T15" fmla="*/ 125 h 204"/>
                <a:gd name="T16" fmla="*/ 300 w 683"/>
                <a:gd name="T17" fmla="*/ 118 h 204"/>
                <a:gd name="T18" fmla="*/ 348 w 683"/>
                <a:gd name="T19" fmla="*/ 107 h 204"/>
                <a:gd name="T20" fmla="*/ 391 w 683"/>
                <a:gd name="T21" fmla="*/ 101 h 204"/>
                <a:gd name="T22" fmla="*/ 438 w 683"/>
                <a:gd name="T23" fmla="*/ 90 h 204"/>
                <a:gd name="T24" fmla="*/ 498 w 683"/>
                <a:gd name="T25" fmla="*/ 73 h 204"/>
                <a:gd name="T26" fmla="*/ 558 w 683"/>
                <a:gd name="T27" fmla="*/ 52 h 204"/>
                <a:gd name="T28" fmla="*/ 588 w 683"/>
                <a:gd name="T29" fmla="*/ 42 h 204"/>
                <a:gd name="T30" fmla="*/ 610 w 683"/>
                <a:gd name="T31" fmla="*/ 31 h 204"/>
                <a:gd name="T32" fmla="*/ 627 w 683"/>
                <a:gd name="T33" fmla="*/ 25 h 204"/>
                <a:gd name="T34" fmla="*/ 635 w 683"/>
                <a:gd name="T35" fmla="*/ 21 h 204"/>
                <a:gd name="T36" fmla="*/ 644 w 683"/>
                <a:gd name="T37" fmla="*/ 18 h 204"/>
                <a:gd name="T38" fmla="*/ 653 w 683"/>
                <a:gd name="T39" fmla="*/ 14 h 204"/>
                <a:gd name="T40" fmla="*/ 683 w 683"/>
                <a:gd name="T41" fmla="*/ 0 h 204"/>
                <a:gd name="T42" fmla="*/ 670 w 683"/>
                <a:gd name="T43" fmla="*/ 11 h 204"/>
                <a:gd name="T44" fmla="*/ 648 w 683"/>
                <a:gd name="T45" fmla="*/ 21 h 204"/>
                <a:gd name="T46" fmla="*/ 618 w 683"/>
                <a:gd name="T47" fmla="*/ 38 h 204"/>
                <a:gd name="T48" fmla="*/ 584 w 683"/>
                <a:gd name="T49" fmla="*/ 56 h 204"/>
                <a:gd name="T50" fmla="*/ 511 w 683"/>
                <a:gd name="T51" fmla="*/ 87 h 204"/>
                <a:gd name="T52" fmla="*/ 477 w 683"/>
                <a:gd name="T53" fmla="*/ 101 h 204"/>
                <a:gd name="T54" fmla="*/ 447 w 683"/>
                <a:gd name="T55" fmla="*/ 107 h 204"/>
                <a:gd name="T56" fmla="*/ 378 w 683"/>
                <a:gd name="T57" fmla="*/ 121 h 204"/>
                <a:gd name="T58" fmla="*/ 326 w 683"/>
                <a:gd name="T59" fmla="*/ 132 h 204"/>
                <a:gd name="T60" fmla="*/ 288 w 683"/>
                <a:gd name="T61" fmla="*/ 139 h 204"/>
                <a:gd name="T62" fmla="*/ 270 w 683"/>
                <a:gd name="T63" fmla="*/ 145 h 204"/>
                <a:gd name="T64" fmla="*/ 223 w 683"/>
                <a:gd name="T65" fmla="*/ 156 h 204"/>
                <a:gd name="T66" fmla="*/ 197 w 683"/>
                <a:gd name="T67" fmla="*/ 159 h 204"/>
                <a:gd name="T68" fmla="*/ 154 w 683"/>
                <a:gd name="T69" fmla="*/ 170 h 204"/>
                <a:gd name="T70" fmla="*/ 60 w 683"/>
                <a:gd name="T71" fmla="*/ 187 h 204"/>
                <a:gd name="T72" fmla="*/ 43 w 683"/>
                <a:gd name="T73" fmla="*/ 194 h 204"/>
                <a:gd name="T74" fmla="*/ 34 w 683"/>
                <a:gd name="T75" fmla="*/ 197 h 204"/>
                <a:gd name="T76" fmla="*/ 26 w 683"/>
                <a:gd name="T77" fmla="*/ 201 h 204"/>
                <a:gd name="T78" fmla="*/ 8 w 683"/>
                <a:gd name="T79" fmla="*/ 204 h 204"/>
                <a:gd name="T80" fmla="*/ 0 w 683"/>
                <a:gd name="T81" fmla="*/ 1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204">
                  <a:moveTo>
                    <a:pt x="0" y="194"/>
                  </a:moveTo>
                  <a:lnTo>
                    <a:pt x="4" y="190"/>
                  </a:lnTo>
                  <a:lnTo>
                    <a:pt x="17" y="187"/>
                  </a:lnTo>
                  <a:lnTo>
                    <a:pt x="73" y="166"/>
                  </a:lnTo>
                  <a:lnTo>
                    <a:pt x="137" y="152"/>
                  </a:lnTo>
                  <a:lnTo>
                    <a:pt x="193" y="142"/>
                  </a:lnTo>
                  <a:lnTo>
                    <a:pt x="240" y="132"/>
                  </a:lnTo>
                  <a:lnTo>
                    <a:pt x="275" y="125"/>
                  </a:lnTo>
                  <a:lnTo>
                    <a:pt x="300" y="118"/>
                  </a:lnTo>
                  <a:lnTo>
                    <a:pt x="348" y="107"/>
                  </a:lnTo>
                  <a:lnTo>
                    <a:pt x="391" y="101"/>
                  </a:lnTo>
                  <a:lnTo>
                    <a:pt x="438" y="90"/>
                  </a:lnTo>
                  <a:lnTo>
                    <a:pt x="498" y="73"/>
                  </a:lnTo>
                  <a:lnTo>
                    <a:pt x="558" y="52"/>
                  </a:lnTo>
                  <a:lnTo>
                    <a:pt x="588" y="42"/>
                  </a:lnTo>
                  <a:lnTo>
                    <a:pt x="610" y="31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1"/>
                  </a:lnTo>
                  <a:lnTo>
                    <a:pt x="648" y="21"/>
                  </a:lnTo>
                  <a:lnTo>
                    <a:pt x="618" y="38"/>
                  </a:lnTo>
                  <a:lnTo>
                    <a:pt x="584" y="56"/>
                  </a:lnTo>
                  <a:lnTo>
                    <a:pt x="511" y="87"/>
                  </a:lnTo>
                  <a:lnTo>
                    <a:pt x="477" y="101"/>
                  </a:lnTo>
                  <a:lnTo>
                    <a:pt x="447" y="107"/>
                  </a:lnTo>
                  <a:lnTo>
                    <a:pt x="378" y="121"/>
                  </a:lnTo>
                  <a:lnTo>
                    <a:pt x="326" y="132"/>
                  </a:lnTo>
                  <a:lnTo>
                    <a:pt x="288" y="139"/>
                  </a:lnTo>
                  <a:lnTo>
                    <a:pt x="270" y="145"/>
                  </a:lnTo>
                  <a:lnTo>
                    <a:pt x="223" y="156"/>
                  </a:lnTo>
                  <a:lnTo>
                    <a:pt x="197" y="159"/>
                  </a:lnTo>
                  <a:lnTo>
                    <a:pt x="154" y="170"/>
                  </a:lnTo>
                  <a:lnTo>
                    <a:pt x="60" y="187"/>
                  </a:lnTo>
                  <a:lnTo>
                    <a:pt x="43" y="194"/>
                  </a:lnTo>
                  <a:lnTo>
                    <a:pt x="34" y="197"/>
                  </a:lnTo>
                  <a:lnTo>
                    <a:pt x="26" y="201"/>
                  </a:lnTo>
                  <a:lnTo>
                    <a:pt x="8" y="20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85" name="Freeform 89">
              <a:extLst>
                <a:ext uri="{FF2B5EF4-FFF2-40B4-BE49-F238E27FC236}">
                  <a16:creationId xmlns:a16="http://schemas.microsoft.com/office/drawing/2014/main" id="{C7C949A6-0BDE-4994-BF10-8BAB33DAC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3954"/>
              <a:ext cx="292" cy="162"/>
            </a:xfrm>
            <a:custGeom>
              <a:avLst/>
              <a:gdLst>
                <a:gd name="T0" fmla="*/ 99 w 292"/>
                <a:gd name="T1" fmla="*/ 145 h 162"/>
                <a:gd name="T2" fmla="*/ 176 w 292"/>
                <a:gd name="T3" fmla="*/ 162 h 162"/>
                <a:gd name="T4" fmla="*/ 189 w 292"/>
                <a:gd name="T5" fmla="*/ 158 h 162"/>
                <a:gd name="T6" fmla="*/ 202 w 292"/>
                <a:gd name="T7" fmla="*/ 151 h 162"/>
                <a:gd name="T8" fmla="*/ 275 w 292"/>
                <a:gd name="T9" fmla="*/ 103 h 162"/>
                <a:gd name="T10" fmla="*/ 292 w 292"/>
                <a:gd name="T11" fmla="*/ 82 h 162"/>
                <a:gd name="T12" fmla="*/ 292 w 292"/>
                <a:gd name="T13" fmla="*/ 58 h 162"/>
                <a:gd name="T14" fmla="*/ 288 w 292"/>
                <a:gd name="T15" fmla="*/ 48 h 162"/>
                <a:gd name="T16" fmla="*/ 271 w 292"/>
                <a:gd name="T17" fmla="*/ 38 h 162"/>
                <a:gd name="T18" fmla="*/ 237 w 292"/>
                <a:gd name="T19" fmla="*/ 20 h 162"/>
                <a:gd name="T20" fmla="*/ 232 w 292"/>
                <a:gd name="T21" fmla="*/ 10 h 162"/>
                <a:gd name="T22" fmla="*/ 232 w 292"/>
                <a:gd name="T23" fmla="*/ 3 h 162"/>
                <a:gd name="T24" fmla="*/ 228 w 292"/>
                <a:gd name="T25" fmla="*/ 0 h 162"/>
                <a:gd name="T26" fmla="*/ 211 w 292"/>
                <a:gd name="T27" fmla="*/ 0 h 162"/>
                <a:gd name="T28" fmla="*/ 198 w 292"/>
                <a:gd name="T29" fmla="*/ 10 h 162"/>
                <a:gd name="T30" fmla="*/ 172 w 292"/>
                <a:gd name="T31" fmla="*/ 31 h 162"/>
                <a:gd name="T32" fmla="*/ 151 w 292"/>
                <a:gd name="T33" fmla="*/ 41 h 162"/>
                <a:gd name="T34" fmla="*/ 129 w 292"/>
                <a:gd name="T35" fmla="*/ 48 h 162"/>
                <a:gd name="T36" fmla="*/ 86 w 292"/>
                <a:gd name="T37" fmla="*/ 55 h 162"/>
                <a:gd name="T38" fmla="*/ 43 w 292"/>
                <a:gd name="T39" fmla="*/ 65 h 162"/>
                <a:gd name="T40" fmla="*/ 22 w 292"/>
                <a:gd name="T41" fmla="*/ 76 h 162"/>
                <a:gd name="T42" fmla="*/ 0 w 292"/>
                <a:gd name="T43" fmla="*/ 93 h 162"/>
                <a:gd name="T44" fmla="*/ 0 w 292"/>
                <a:gd name="T45" fmla="*/ 96 h 162"/>
                <a:gd name="T46" fmla="*/ 5 w 292"/>
                <a:gd name="T47" fmla="*/ 96 h 162"/>
                <a:gd name="T48" fmla="*/ 30 w 292"/>
                <a:gd name="T49" fmla="*/ 93 h 162"/>
                <a:gd name="T50" fmla="*/ 56 w 292"/>
                <a:gd name="T51" fmla="*/ 86 h 162"/>
                <a:gd name="T52" fmla="*/ 60 w 292"/>
                <a:gd name="T53" fmla="*/ 86 h 162"/>
                <a:gd name="T54" fmla="*/ 56 w 292"/>
                <a:gd name="T55" fmla="*/ 89 h 162"/>
                <a:gd name="T56" fmla="*/ 48 w 292"/>
                <a:gd name="T57" fmla="*/ 93 h 162"/>
                <a:gd name="T58" fmla="*/ 30 w 292"/>
                <a:gd name="T59" fmla="*/ 100 h 162"/>
                <a:gd name="T60" fmla="*/ 17 w 292"/>
                <a:gd name="T61" fmla="*/ 107 h 162"/>
                <a:gd name="T62" fmla="*/ 13 w 292"/>
                <a:gd name="T63" fmla="*/ 110 h 162"/>
                <a:gd name="T64" fmla="*/ 26 w 292"/>
                <a:gd name="T65" fmla="*/ 127 h 162"/>
                <a:gd name="T66" fmla="*/ 60 w 292"/>
                <a:gd name="T67" fmla="*/ 138 h 162"/>
                <a:gd name="T68" fmla="*/ 99 w 292"/>
                <a:gd name="T69" fmla="*/ 1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162">
                  <a:moveTo>
                    <a:pt x="99" y="145"/>
                  </a:moveTo>
                  <a:lnTo>
                    <a:pt x="176" y="162"/>
                  </a:lnTo>
                  <a:lnTo>
                    <a:pt x="189" y="158"/>
                  </a:lnTo>
                  <a:lnTo>
                    <a:pt x="202" y="151"/>
                  </a:lnTo>
                  <a:lnTo>
                    <a:pt x="275" y="103"/>
                  </a:lnTo>
                  <a:lnTo>
                    <a:pt x="292" y="82"/>
                  </a:lnTo>
                  <a:lnTo>
                    <a:pt x="292" y="58"/>
                  </a:lnTo>
                  <a:lnTo>
                    <a:pt x="288" y="48"/>
                  </a:lnTo>
                  <a:lnTo>
                    <a:pt x="271" y="38"/>
                  </a:lnTo>
                  <a:lnTo>
                    <a:pt x="237" y="20"/>
                  </a:lnTo>
                  <a:lnTo>
                    <a:pt x="232" y="10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0"/>
                  </a:lnTo>
                  <a:lnTo>
                    <a:pt x="172" y="31"/>
                  </a:lnTo>
                  <a:lnTo>
                    <a:pt x="151" y="41"/>
                  </a:lnTo>
                  <a:lnTo>
                    <a:pt x="129" y="48"/>
                  </a:lnTo>
                  <a:lnTo>
                    <a:pt x="86" y="55"/>
                  </a:lnTo>
                  <a:lnTo>
                    <a:pt x="43" y="65"/>
                  </a:lnTo>
                  <a:lnTo>
                    <a:pt x="22" y="76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" y="96"/>
                  </a:lnTo>
                  <a:lnTo>
                    <a:pt x="30" y="93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56" y="89"/>
                  </a:lnTo>
                  <a:lnTo>
                    <a:pt x="48" y="93"/>
                  </a:lnTo>
                  <a:lnTo>
                    <a:pt x="30" y="100"/>
                  </a:lnTo>
                  <a:lnTo>
                    <a:pt x="17" y="107"/>
                  </a:lnTo>
                  <a:lnTo>
                    <a:pt x="13" y="110"/>
                  </a:lnTo>
                  <a:lnTo>
                    <a:pt x="26" y="127"/>
                  </a:lnTo>
                  <a:lnTo>
                    <a:pt x="60" y="138"/>
                  </a:lnTo>
                  <a:lnTo>
                    <a:pt x="99" y="14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86" name="Freeform 90">
              <a:extLst>
                <a:ext uri="{FF2B5EF4-FFF2-40B4-BE49-F238E27FC236}">
                  <a16:creationId xmlns:a16="http://schemas.microsoft.com/office/drawing/2014/main" id="{AEEDD676-1702-4025-822D-57C51C6A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3992"/>
              <a:ext cx="219" cy="141"/>
            </a:xfrm>
            <a:custGeom>
              <a:avLst/>
              <a:gdLst>
                <a:gd name="T0" fmla="*/ 219 w 219"/>
                <a:gd name="T1" fmla="*/ 24 h 141"/>
                <a:gd name="T2" fmla="*/ 214 w 219"/>
                <a:gd name="T3" fmla="*/ 51 h 141"/>
                <a:gd name="T4" fmla="*/ 201 w 219"/>
                <a:gd name="T5" fmla="*/ 79 h 141"/>
                <a:gd name="T6" fmla="*/ 180 w 219"/>
                <a:gd name="T7" fmla="*/ 100 h 141"/>
                <a:gd name="T8" fmla="*/ 150 w 219"/>
                <a:gd name="T9" fmla="*/ 117 h 141"/>
                <a:gd name="T10" fmla="*/ 107 w 219"/>
                <a:gd name="T11" fmla="*/ 127 h 141"/>
                <a:gd name="T12" fmla="*/ 73 w 219"/>
                <a:gd name="T13" fmla="*/ 131 h 141"/>
                <a:gd name="T14" fmla="*/ 38 w 219"/>
                <a:gd name="T15" fmla="*/ 134 h 141"/>
                <a:gd name="T16" fmla="*/ 13 w 219"/>
                <a:gd name="T17" fmla="*/ 141 h 141"/>
                <a:gd name="T18" fmla="*/ 0 w 219"/>
                <a:gd name="T19" fmla="*/ 141 h 141"/>
                <a:gd name="T20" fmla="*/ 13 w 219"/>
                <a:gd name="T21" fmla="*/ 134 h 141"/>
                <a:gd name="T22" fmla="*/ 17 w 219"/>
                <a:gd name="T23" fmla="*/ 131 h 141"/>
                <a:gd name="T24" fmla="*/ 13 w 219"/>
                <a:gd name="T25" fmla="*/ 124 h 141"/>
                <a:gd name="T26" fmla="*/ 21 w 219"/>
                <a:gd name="T27" fmla="*/ 120 h 141"/>
                <a:gd name="T28" fmla="*/ 34 w 219"/>
                <a:gd name="T29" fmla="*/ 113 h 141"/>
                <a:gd name="T30" fmla="*/ 55 w 219"/>
                <a:gd name="T31" fmla="*/ 107 h 141"/>
                <a:gd name="T32" fmla="*/ 133 w 219"/>
                <a:gd name="T33" fmla="*/ 48 h 141"/>
                <a:gd name="T34" fmla="*/ 150 w 219"/>
                <a:gd name="T35" fmla="*/ 27 h 141"/>
                <a:gd name="T36" fmla="*/ 163 w 219"/>
                <a:gd name="T37" fmla="*/ 10 h 141"/>
                <a:gd name="T38" fmla="*/ 184 w 219"/>
                <a:gd name="T39" fmla="*/ 0 h 141"/>
                <a:gd name="T40" fmla="*/ 201 w 219"/>
                <a:gd name="T41" fmla="*/ 3 h 141"/>
                <a:gd name="T42" fmla="*/ 214 w 219"/>
                <a:gd name="T43" fmla="*/ 10 h 141"/>
                <a:gd name="T44" fmla="*/ 219 w 219"/>
                <a:gd name="T4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9" h="141">
                  <a:moveTo>
                    <a:pt x="219" y="24"/>
                  </a:moveTo>
                  <a:lnTo>
                    <a:pt x="214" y="51"/>
                  </a:lnTo>
                  <a:lnTo>
                    <a:pt x="201" y="79"/>
                  </a:lnTo>
                  <a:lnTo>
                    <a:pt x="180" y="100"/>
                  </a:lnTo>
                  <a:lnTo>
                    <a:pt x="150" y="117"/>
                  </a:lnTo>
                  <a:lnTo>
                    <a:pt x="107" y="127"/>
                  </a:lnTo>
                  <a:lnTo>
                    <a:pt x="73" y="131"/>
                  </a:lnTo>
                  <a:lnTo>
                    <a:pt x="38" y="134"/>
                  </a:lnTo>
                  <a:lnTo>
                    <a:pt x="13" y="141"/>
                  </a:lnTo>
                  <a:lnTo>
                    <a:pt x="0" y="141"/>
                  </a:lnTo>
                  <a:lnTo>
                    <a:pt x="13" y="134"/>
                  </a:lnTo>
                  <a:lnTo>
                    <a:pt x="17" y="131"/>
                  </a:lnTo>
                  <a:lnTo>
                    <a:pt x="13" y="124"/>
                  </a:lnTo>
                  <a:lnTo>
                    <a:pt x="21" y="120"/>
                  </a:lnTo>
                  <a:lnTo>
                    <a:pt x="34" y="113"/>
                  </a:lnTo>
                  <a:lnTo>
                    <a:pt x="55" y="107"/>
                  </a:lnTo>
                  <a:lnTo>
                    <a:pt x="133" y="48"/>
                  </a:lnTo>
                  <a:lnTo>
                    <a:pt x="150" y="27"/>
                  </a:lnTo>
                  <a:lnTo>
                    <a:pt x="163" y="10"/>
                  </a:lnTo>
                  <a:lnTo>
                    <a:pt x="184" y="0"/>
                  </a:lnTo>
                  <a:lnTo>
                    <a:pt x="201" y="3"/>
                  </a:lnTo>
                  <a:lnTo>
                    <a:pt x="214" y="10"/>
                  </a:lnTo>
                  <a:lnTo>
                    <a:pt x="219" y="2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87" name="Freeform 91">
              <a:extLst>
                <a:ext uri="{FF2B5EF4-FFF2-40B4-BE49-F238E27FC236}">
                  <a16:creationId xmlns:a16="http://schemas.microsoft.com/office/drawing/2014/main" id="{B7FAE458-10DC-4D85-B684-5B7789192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3950"/>
              <a:ext cx="197" cy="59"/>
            </a:xfrm>
            <a:custGeom>
              <a:avLst/>
              <a:gdLst>
                <a:gd name="T0" fmla="*/ 197 w 197"/>
                <a:gd name="T1" fmla="*/ 4 h 59"/>
                <a:gd name="T2" fmla="*/ 189 w 197"/>
                <a:gd name="T3" fmla="*/ 10 h 59"/>
                <a:gd name="T4" fmla="*/ 171 w 197"/>
                <a:gd name="T5" fmla="*/ 24 h 59"/>
                <a:gd name="T6" fmla="*/ 158 w 197"/>
                <a:gd name="T7" fmla="*/ 38 h 59"/>
                <a:gd name="T8" fmla="*/ 146 w 197"/>
                <a:gd name="T9" fmla="*/ 45 h 59"/>
                <a:gd name="T10" fmla="*/ 124 w 197"/>
                <a:gd name="T11" fmla="*/ 52 h 59"/>
                <a:gd name="T12" fmla="*/ 111 w 197"/>
                <a:gd name="T13" fmla="*/ 55 h 59"/>
                <a:gd name="T14" fmla="*/ 85 w 197"/>
                <a:gd name="T15" fmla="*/ 59 h 59"/>
                <a:gd name="T16" fmla="*/ 60 w 197"/>
                <a:gd name="T17" fmla="*/ 59 h 59"/>
                <a:gd name="T18" fmla="*/ 38 w 197"/>
                <a:gd name="T19" fmla="*/ 52 h 59"/>
                <a:gd name="T20" fmla="*/ 17 w 197"/>
                <a:gd name="T21" fmla="*/ 31 h 59"/>
                <a:gd name="T22" fmla="*/ 0 w 197"/>
                <a:gd name="T23" fmla="*/ 0 h 59"/>
                <a:gd name="T24" fmla="*/ 25 w 197"/>
                <a:gd name="T25" fmla="*/ 10 h 59"/>
                <a:gd name="T26" fmla="*/ 60 w 197"/>
                <a:gd name="T27" fmla="*/ 28 h 59"/>
                <a:gd name="T28" fmla="*/ 81 w 197"/>
                <a:gd name="T29" fmla="*/ 31 h 59"/>
                <a:gd name="T30" fmla="*/ 98 w 197"/>
                <a:gd name="T31" fmla="*/ 28 h 59"/>
                <a:gd name="T32" fmla="*/ 128 w 197"/>
                <a:gd name="T33" fmla="*/ 17 h 59"/>
                <a:gd name="T34" fmla="*/ 150 w 197"/>
                <a:gd name="T35" fmla="*/ 14 h 59"/>
                <a:gd name="T36" fmla="*/ 163 w 197"/>
                <a:gd name="T37" fmla="*/ 10 h 59"/>
                <a:gd name="T38" fmla="*/ 184 w 197"/>
                <a:gd name="T39" fmla="*/ 4 h 59"/>
                <a:gd name="T40" fmla="*/ 197 w 197"/>
                <a:gd name="T4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59">
                  <a:moveTo>
                    <a:pt x="197" y="4"/>
                  </a:moveTo>
                  <a:lnTo>
                    <a:pt x="189" y="10"/>
                  </a:lnTo>
                  <a:lnTo>
                    <a:pt x="171" y="24"/>
                  </a:lnTo>
                  <a:lnTo>
                    <a:pt x="158" y="38"/>
                  </a:lnTo>
                  <a:lnTo>
                    <a:pt x="146" y="45"/>
                  </a:lnTo>
                  <a:lnTo>
                    <a:pt x="124" y="52"/>
                  </a:lnTo>
                  <a:lnTo>
                    <a:pt x="111" y="55"/>
                  </a:lnTo>
                  <a:lnTo>
                    <a:pt x="85" y="59"/>
                  </a:lnTo>
                  <a:lnTo>
                    <a:pt x="60" y="59"/>
                  </a:lnTo>
                  <a:lnTo>
                    <a:pt x="38" y="52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25" y="10"/>
                  </a:lnTo>
                  <a:lnTo>
                    <a:pt x="60" y="28"/>
                  </a:lnTo>
                  <a:lnTo>
                    <a:pt x="81" y="31"/>
                  </a:lnTo>
                  <a:lnTo>
                    <a:pt x="98" y="28"/>
                  </a:lnTo>
                  <a:lnTo>
                    <a:pt x="128" y="17"/>
                  </a:lnTo>
                  <a:lnTo>
                    <a:pt x="150" y="14"/>
                  </a:lnTo>
                  <a:lnTo>
                    <a:pt x="163" y="10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88" name="Freeform 92">
              <a:extLst>
                <a:ext uri="{FF2B5EF4-FFF2-40B4-BE49-F238E27FC236}">
                  <a16:creationId xmlns:a16="http://schemas.microsoft.com/office/drawing/2014/main" id="{23308FD9-A282-4994-AB8E-985D63E50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3770"/>
              <a:ext cx="666" cy="239"/>
            </a:xfrm>
            <a:custGeom>
              <a:avLst/>
              <a:gdLst>
                <a:gd name="T0" fmla="*/ 0 w 666"/>
                <a:gd name="T1" fmla="*/ 228 h 239"/>
                <a:gd name="T2" fmla="*/ 4 w 666"/>
                <a:gd name="T3" fmla="*/ 225 h 239"/>
                <a:gd name="T4" fmla="*/ 17 w 666"/>
                <a:gd name="T5" fmla="*/ 218 h 239"/>
                <a:gd name="T6" fmla="*/ 73 w 666"/>
                <a:gd name="T7" fmla="*/ 197 h 239"/>
                <a:gd name="T8" fmla="*/ 133 w 666"/>
                <a:gd name="T9" fmla="*/ 180 h 239"/>
                <a:gd name="T10" fmla="*/ 189 w 666"/>
                <a:gd name="T11" fmla="*/ 166 h 239"/>
                <a:gd name="T12" fmla="*/ 236 w 666"/>
                <a:gd name="T13" fmla="*/ 152 h 239"/>
                <a:gd name="T14" fmla="*/ 266 w 666"/>
                <a:gd name="T15" fmla="*/ 142 h 239"/>
                <a:gd name="T16" fmla="*/ 296 w 666"/>
                <a:gd name="T17" fmla="*/ 135 h 239"/>
                <a:gd name="T18" fmla="*/ 339 w 666"/>
                <a:gd name="T19" fmla="*/ 125 h 239"/>
                <a:gd name="T20" fmla="*/ 382 w 666"/>
                <a:gd name="T21" fmla="*/ 114 h 239"/>
                <a:gd name="T22" fmla="*/ 429 w 666"/>
                <a:gd name="T23" fmla="*/ 101 h 239"/>
                <a:gd name="T24" fmla="*/ 490 w 666"/>
                <a:gd name="T25" fmla="*/ 80 h 239"/>
                <a:gd name="T26" fmla="*/ 550 w 666"/>
                <a:gd name="T27" fmla="*/ 56 h 239"/>
                <a:gd name="T28" fmla="*/ 593 w 666"/>
                <a:gd name="T29" fmla="*/ 32 h 239"/>
                <a:gd name="T30" fmla="*/ 610 w 666"/>
                <a:gd name="T31" fmla="*/ 25 h 239"/>
                <a:gd name="T32" fmla="*/ 623 w 666"/>
                <a:gd name="T33" fmla="*/ 21 h 239"/>
                <a:gd name="T34" fmla="*/ 636 w 666"/>
                <a:gd name="T35" fmla="*/ 14 h 239"/>
                <a:gd name="T36" fmla="*/ 666 w 666"/>
                <a:gd name="T37" fmla="*/ 0 h 239"/>
                <a:gd name="T38" fmla="*/ 653 w 666"/>
                <a:gd name="T39" fmla="*/ 7 h 239"/>
                <a:gd name="T40" fmla="*/ 631 w 666"/>
                <a:gd name="T41" fmla="*/ 21 h 239"/>
                <a:gd name="T42" fmla="*/ 605 w 666"/>
                <a:gd name="T43" fmla="*/ 38 h 239"/>
                <a:gd name="T44" fmla="*/ 571 w 666"/>
                <a:gd name="T45" fmla="*/ 59 h 239"/>
                <a:gd name="T46" fmla="*/ 502 w 666"/>
                <a:gd name="T47" fmla="*/ 94 h 239"/>
                <a:gd name="T48" fmla="*/ 468 w 666"/>
                <a:gd name="T49" fmla="*/ 108 h 239"/>
                <a:gd name="T50" fmla="*/ 442 w 666"/>
                <a:gd name="T51" fmla="*/ 118 h 239"/>
                <a:gd name="T52" fmla="*/ 374 w 666"/>
                <a:gd name="T53" fmla="*/ 135 h 239"/>
                <a:gd name="T54" fmla="*/ 322 w 666"/>
                <a:gd name="T55" fmla="*/ 149 h 239"/>
                <a:gd name="T56" fmla="*/ 288 w 666"/>
                <a:gd name="T57" fmla="*/ 159 h 239"/>
                <a:gd name="T58" fmla="*/ 266 w 666"/>
                <a:gd name="T59" fmla="*/ 163 h 239"/>
                <a:gd name="T60" fmla="*/ 223 w 666"/>
                <a:gd name="T61" fmla="*/ 177 h 239"/>
                <a:gd name="T62" fmla="*/ 193 w 666"/>
                <a:gd name="T63" fmla="*/ 184 h 239"/>
                <a:gd name="T64" fmla="*/ 150 w 666"/>
                <a:gd name="T65" fmla="*/ 197 h 239"/>
                <a:gd name="T66" fmla="*/ 64 w 666"/>
                <a:gd name="T67" fmla="*/ 222 h 239"/>
                <a:gd name="T68" fmla="*/ 47 w 666"/>
                <a:gd name="T69" fmla="*/ 225 h 239"/>
                <a:gd name="T70" fmla="*/ 38 w 666"/>
                <a:gd name="T71" fmla="*/ 232 h 239"/>
                <a:gd name="T72" fmla="*/ 30 w 666"/>
                <a:gd name="T73" fmla="*/ 235 h 239"/>
                <a:gd name="T74" fmla="*/ 13 w 666"/>
                <a:gd name="T75" fmla="*/ 239 h 239"/>
                <a:gd name="T76" fmla="*/ 0 w 666"/>
                <a:gd name="T77" fmla="*/ 22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6" h="239">
                  <a:moveTo>
                    <a:pt x="0" y="228"/>
                  </a:moveTo>
                  <a:lnTo>
                    <a:pt x="4" y="225"/>
                  </a:lnTo>
                  <a:lnTo>
                    <a:pt x="17" y="218"/>
                  </a:lnTo>
                  <a:lnTo>
                    <a:pt x="73" y="197"/>
                  </a:lnTo>
                  <a:lnTo>
                    <a:pt x="133" y="180"/>
                  </a:lnTo>
                  <a:lnTo>
                    <a:pt x="189" y="166"/>
                  </a:lnTo>
                  <a:lnTo>
                    <a:pt x="236" y="152"/>
                  </a:lnTo>
                  <a:lnTo>
                    <a:pt x="266" y="142"/>
                  </a:lnTo>
                  <a:lnTo>
                    <a:pt x="296" y="135"/>
                  </a:lnTo>
                  <a:lnTo>
                    <a:pt x="339" y="125"/>
                  </a:lnTo>
                  <a:lnTo>
                    <a:pt x="382" y="114"/>
                  </a:lnTo>
                  <a:lnTo>
                    <a:pt x="429" y="101"/>
                  </a:lnTo>
                  <a:lnTo>
                    <a:pt x="490" y="80"/>
                  </a:lnTo>
                  <a:lnTo>
                    <a:pt x="550" y="56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1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1"/>
                  </a:lnTo>
                  <a:lnTo>
                    <a:pt x="605" y="38"/>
                  </a:lnTo>
                  <a:lnTo>
                    <a:pt x="571" y="59"/>
                  </a:lnTo>
                  <a:lnTo>
                    <a:pt x="502" y="94"/>
                  </a:lnTo>
                  <a:lnTo>
                    <a:pt x="468" y="108"/>
                  </a:lnTo>
                  <a:lnTo>
                    <a:pt x="442" y="118"/>
                  </a:lnTo>
                  <a:lnTo>
                    <a:pt x="374" y="135"/>
                  </a:lnTo>
                  <a:lnTo>
                    <a:pt x="322" y="149"/>
                  </a:lnTo>
                  <a:lnTo>
                    <a:pt x="288" y="159"/>
                  </a:lnTo>
                  <a:lnTo>
                    <a:pt x="266" y="163"/>
                  </a:lnTo>
                  <a:lnTo>
                    <a:pt x="223" y="177"/>
                  </a:lnTo>
                  <a:lnTo>
                    <a:pt x="193" y="184"/>
                  </a:lnTo>
                  <a:lnTo>
                    <a:pt x="150" y="197"/>
                  </a:lnTo>
                  <a:lnTo>
                    <a:pt x="64" y="222"/>
                  </a:lnTo>
                  <a:lnTo>
                    <a:pt x="47" y="225"/>
                  </a:lnTo>
                  <a:lnTo>
                    <a:pt x="38" y="232"/>
                  </a:lnTo>
                  <a:lnTo>
                    <a:pt x="30" y="235"/>
                  </a:lnTo>
                  <a:lnTo>
                    <a:pt x="13" y="23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89" name="Freeform 93">
              <a:extLst>
                <a:ext uri="{FF2B5EF4-FFF2-40B4-BE49-F238E27FC236}">
                  <a16:creationId xmlns:a16="http://schemas.microsoft.com/office/drawing/2014/main" id="{5234617D-3B93-4058-A456-08A25B2C4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3947"/>
              <a:ext cx="292" cy="162"/>
            </a:xfrm>
            <a:custGeom>
              <a:avLst/>
              <a:gdLst>
                <a:gd name="T0" fmla="*/ 103 w 292"/>
                <a:gd name="T1" fmla="*/ 152 h 162"/>
                <a:gd name="T2" fmla="*/ 180 w 292"/>
                <a:gd name="T3" fmla="*/ 162 h 162"/>
                <a:gd name="T4" fmla="*/ 197 w 292"/>
                <a:gd name="T5" fmla="*/ 158 h 162"/>
                <a:gd name="T6" fmla="*/ 210 w 292"/>
                <a:gd name="T7" fmla="*/ 152 h 162"/>
                <a:gd name="T8" fmla="*/ 275 w 292"/>
                <a:gd name="T9" fmla="*/ 100 h 162"/>
                <a:gd name="T10" fmla="*/ 292 w 292"/>
                <a:gd name="T11" fmla="*/ 76 h 162"/>
                <a:gd name="T12" fmla="*/ 292 w 292"/>
                <a:gd name="T13" fmla="*/ 55 h 162"/>
                <a:gd name="T14" fmla="*/ 283 w 292"/>
                <a:gd name="T15" fmla="*/ 45 h 162"/>
                <a:gd name="T16" fmla="*/ 266 w 292"/>
                <a:gd name="T17" fmla="*/ 34 h 162"/>
                <a:gd name="T18" fmla="*/ 232 w 292"/>
                <a:gd name="T19" fmla="*/ 20 h 162"/>
                <a:gd name="T20" fmla="*/ 227 w 292"/>
                <a:gd name="T21" fmla="*/ 10 h 162"/>
                <a:gd name="T22" fmla="*/ 223 w 292"/>
                <a:gd name="T23" fmla="*/ 3 h 162"/>
                <a:gd name="T24" fmla="*/ 219 w 292"/>
                <a:gd name="T25" fmla="*/ 0 h 162"/>
                <a:gd name="T26" fmla="*/ 202 w 292"/>
                <a:gd name="T27" fmla="*/ 0 h 162"/>
                <a:gd name="T28" fmla="*/ 189 w 292"/>
                <a:gd name="T29" fmla="*/ 10 h 162"/>
                <a:gd name="T30" fmla="*/ 167 w 292"/>
                <a:gd name="T31" fmla="*/ 31 h 162"/>
                <a:gd name="T32" fmla="*/ 146 w 292"/>
                <a:gd name="T33" fmla="*/ 45 h 162"/>
                <a:gd name="T34" fmla="*/ 124 w 292"/>
                <a:gd name="T35" fmla="*/ 55 h 162"/>
                <a:gd name="T36" fmla="*/ 81 w 292"/>
                <a:gd name="T37" fmla="*/ 62 h 162"/>
                <a:gd name="T38" fmla="*/ 38 w 292"/>
                <a:gd name="T39" fmla="*/ 76 h 162"/>
                <a:gd name="T40" fmla="*/ 21 w 292"/>
                <a:gd name="T41" fmla="*/ 86 h 162"/>
                <a:gd name="T42" fmla="*/ 4 w 292"/>
                <a:gd name="T43" fmla="*/ 103 h 162"/>
                <a:gd name="T44" fmla="*/ 0 w 292"/>
                <a:gd name="T45" fmla="*/ 107 h 162"/>
                <a:gd name="T46" fmla="*/ 8 w 292"/>
                <a:gd name="T47" fmla="*/ 110 h 162"/>
                <a:gd name="T48" fmla="*/ 30 w 292"/>
                <a:gd name="T49" fmla="*/ 103 h 162"/>
                <a:gd name="T50" fmla="*/ 55 w 292"/>
                <a:gd name="T51" fmla="*/ 93 h 162"/>
                <a:gd name="T52" fmla="*/ 60 w 292"/>
                <a:gd name="T53" fmla="*/ 93 h 162"/>
                <a:gd name="T54" fmla="*/ 55 w 292"/>
                <a:gd name="T55" fmla="*/ 96 h 162"/>
                <a:gd name="T56" fmla="*/ 47 w 292"/>
                <a:gd name="T57" fmla="*/ 103 h 162"/>
                <a:gd name="T58" fmla="*/ 30 w 292"/>
                <a:gd name="T59" fmla="*/ 110 h 162"/>
                <a:gd name="T60" fmla="*/ 17 w 292"/>
                <a:gd name="T61" fmla="*/ 117 h 162"/>
                <a:gd name="T62" fmla="*/ 13 w 292"/>
                <a:gd name="T63" fmla="*/ 124 h 162"/>
                <a:gd name="T64" fmla="*/ 30 w 292"/>
                <a:gd name="T65" fmla="*/ 138 h 162"/>
                <a:gd name="T66" fmla="*/ 64 w 292"/>
                <a:gd name="T67" fmla="*/ 148 h 162"/>
                <a:gd name="T68" fmla="*/ 103 w 292"/>
                <a:gd name="T69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162">
                  <a:moveTo>
                    <a:pt x="103" y="152"/>
                  </a:moveTo>
                  <a:lnTo>
                    <a:pt x="180" y="162"/>
                  </a:lnTo>
                  <a:lnTo>
                    <a:pt x="197" y="158"/>
                  </a:lnTo>
                  <a:lnTo>
                    <a:pt x="210" y="152"/>
                  </a:lnTo>
                  <a:lnTo>
                    <a:pt x="275" y="100"/>
                  </a:lnTo>
                  <a:lnTo>
                    <a:pt x="292" y="76"/>
                  </a:lnTo>
                  <a:lnTo>
                    <a:pt x="292" y="55"/>
                  </a:lnTo>
                  <a:lnTo>
                    <a:pt x="283" y="45"/>
                  </a:lnTo>
                  <a:lnTo>
                    <a:pt x="266" y="34"/>
                  </a:lnTo>
                  <a:lnTo>
                    <a:pt x="232" y="20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1"/>
                  </a:lnTo>
                  <a:lnTo>
                    <a:pt x="146" y="45"/>
                  </a:lnTo>
                  <a:lnTo>
                    <a:pt x="124" y="55"/>
                  </a:lnTo>
                  <a:lnTo>
                    <a:pt x="81" y="62"/>
                  </a:lnTo>
                  <a:lnTo>
                    <a:pt x="38" y="76"/>
                  </a:lnTo>
                  <a:lnTo>
                    <a:pt x="21" y="86"/>
                  </a:lnTo>
                  <a:lnTo>
                    <a:pt x="4" y="103"/>
                  </a:lnTo>
                  <a:lnTo>
                    <a:pt x="0" y="107"/>
                  </a:lnTo>
                  <a:lnTo>
                    <a:pt x="8" y="110"/>
                  </a:lnTo>
                  <a:lnTo>
                    <a:pt x="30" y="103"/>
                  </a:lnTo>
                  <a:lnTo>
                    <a:pt x="55" y="93"/>
                  </a:lnTo>
                  <a:lnTo>
                    <a:pt x="60" y="93"/>
                  </a:lnTo>
                  <a:lnTo>
                    <a:pt x="55" y="96"/>
                  </a:lnTo>
                  <a:lnTo>
                    <a:pt x="47" y="103"/>
                  </a:lnTo>
                  <a:lnTo>
                    <a:pt x="30" y="110"/>
                  </a:lnTo>
                  <a:lnTo>
                    <a:pt x="17" y="117"/>
                  </a:lnTo>
                  <a:lnTo>
                    <a:pt x="13" y="124"/>
                  </a:lnTo>
                  <a:lnTo>
                    <a:pt x="30" y="138"/>
                  </a:lnTo>
                  <a:lnTo>
                    <a:pt x="64" y="148"/>
                  </a:lnTo>
                  <a:lnTo>
                    <a:pt x="103" y="152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90" name="Freeform 94">
              <a:extLst>
                <a:ext uri="{FF2B5EF4-FFF2-40B4-BE49-F238E27FC236}">
                  <a16:creationId xmlns:a16="http://schemas.microsoft.com/office/drawing/2014/main" id="{FA9AA5ED-F591-426B-898A-021A42037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3985"/>
              <a:ext cx="215" cy="148"/>
            </a:xfrm>
            <a:custGeom>
              <a:avLst/>
              <a:gdLst>
                <a:gd name="T0" fmla="*/ 215 w 215"/>
                <a:gd name="T1" fmla="*/ 17 h 148"/>
                <a:gd name="T2" fmla="*/ 211 w 215"/>
                <a:gd name="T3" fmla="*/ 48 h 148"/>
                <a:gd name="T4" fmla="*/ 198 w 215"/>
                <a:gd name="T5" fmla="*/ 76 h 148"/>
                <a:gd name="T6" fmla="*/ 181 w 215"/>
                <a:gd name="T7" fmla="*/ 100 h 148"/>
                <a:gd name="T8" fmla="*/ 151 w 215"/>
                <a:gd name="T9" fmla="*/ 114 h 148"/>
                <a:gd name="T10" fmla="*/ 112 w 215"/>
                <a:gd name="T11" fmla="*/ 127 h 148"/>
                <a:gd name="T12" fmla="*/ 78 w 215"/>
                <a:gd name="T13" fmla="*/ 134 h 148"/>
                <a:gd name="T14" fmla="*/ 17 w 215"/>
                <a:gd name="T15" fmla="*/ 148 h 148"/>
                <a:gd name="T16" fmla="*/ 0 w 215"/>
                <a:gd name="T17" fmla="*/ 148 h 148"/>
                <a:gd name="T18" fmla="*/ 17 w 215"/>
                <a:gd name="T19" fmla="*/ 141 h 148"/>
                <a:gd name="T20" fmla="*/ 17 w 215"/>
                <a:gd name="T21" fmla="*/ 134 h 148"/>
                <a:gd name="T22" fmla="*/ 13 w 215"/>
                <a:gd name="T23" fmla="*/ 131 h 148"/>
                <a:gd name="T24" fmla="*/ 26 w 215"/>
                <a:gd name="T25" fmla="*/ 127 h 148"/>
                <a:gd name="T26" fmla="*/ 35 w 215"/>
                <a:gd name="T27" fmla="*/ 120 h 148"/>
                <a:gd name="T28" fmla="*/ 56 w 215"/>
                <a:gd name="T29" fmla="*/ 110 h 148"/>
                <a:gd name="T30" fmla="*/ 129 w 215"/>
                <a:gd name="T31" fmla="*/ 48 h 148"/>
                <a:gd name="T32" fmla="*/ 142 w 215"/>
                <a:gd name="T33" fmla="*/ 24 h 148"/>
                <a:gd name="T34" fmla="*/ 159 w 215"/>
                <a:gd name="T35" fmla="*/ 10 h 148"/>
                <a:gd name="T36" fmla="*/ 176 w 215"/>
                <a:gd name="T37" fmla="*/ 0 h 148"/>
                <a:gd name="T38" fmla="*/ 194 w 215"/>
                <a:gd name="T39" fmla="*/ 0 h 148"/>
                <a:gd name="T40" fmla="*/ 211 w 215"/>
                <a:gd name="T41" fmla="*/ 7 h 148"/>
                <a:gd name="T42" fmla="*/ 215 w 215"/>
                <a:gd name="T43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48">
                  <a:moveTo>
                    <a:pt x="215" y="17"/>
                  </a:moveTo>
                  <a:lnTo>
                    <a:pt x="211" y="48"/>
                  </a:lnTo>
                  <a:lnTo>
                    <a:pt x="198" y="76"/>
                  </a:lnTo>
                  <a:lnTo>
                    <a:pt x="181" y="100"/>
                  </a:lnTo>
                  <a:lnTo>
                    <a:pt x="151" y="114"/>
                  </a:lnTo>
                  <a:lnTo>
                    <a:pt x="112" y="127"/>
                  </a:lnTo>
                  <a:lnTo>
                    <a:pt x="78" y="134"/>
                  </a:lnTo>
                  <a:lnTo>
                    <a:pt x="17" y="148"/>
                  </a:lnTo>
                  <a:lnTo>
                    <a:pt x="0" y="148"/>
                  </a:lnTo>
                  <a:lnTo>
                    <a:pt x="17" y="141"/>
                  </a:lnTo>
                  <a:lnTo>
                    <a:pt x="17" y="134"/>
                  </a:lnTo>
                  <a:lnTo>
                    <a:pt x="13" y="131"/>
                  </a:lnTo>
                  <a:lnTo>
                    <a:pt x="26" y="127"/>
                  </a:lnTo>
                  <a:lnTo>
                    <a:pt x="35" y="120"/>
                  </a:lnTo>
                  <a:lnTo>
                    <a:pt x="56" y="110"/>
                  </a:lnTo>
                  <a:lnTo>
                    <a:pt x="129" y="48"/>
                  </a:lnTo>
                  <a:lnTo>
                    <a:pt x="142" y="24"/>
                  </a:lnTo>
                  <a:lnTo>
                    <a:pt x="159" y="1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91" name="Freeform 95">
              <a:extLst>
                <a:ext uri="{FF2B5EF4-FFF2-40B4-BE49-F238E27FC236}">
                  <a16:creationId xmlns:a16="http://schemas.microsoft.com/office/drawing/2014/main" id="{15728A0C-5EF8-4E73-826E-A1E575260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67"/>
              <a:ext cx="167" cy="103"/>
            </a:xfrm>
            <a:custGeom>
              <a:avLst/>
              <a:gdLst>
                <a:gd name="T0" fmla="*/ 167 w 167"/>
                <a:gd name="T1" fmla="*/ 96 h 103"/>
                <a:gd name="T2" fmla="*/ 154 w 167"/>
                <a:gd name="T3" fmla="*/ 96 h 103"/>
                <a:gd name="T4" fmla="*/ 128 w 167"/>
                <a:gd name="T5" fmla="*/ 103 h 103"/>
                <a:gd name="T6" fmla="*/ 111 w 167"/>
                <a:gd name="T7" fmla="*/ 103 h 103"/>
                <a:gd name="T8" fmla="*/ 73 w 167"/>
                <a:gd name="T9" fmla="*/ 100 h 103"/>
                <a:gd name="T10" fmla="*/ 60 w 167"/>
                <a:gd name="T11" fmla="*/ 96 h 103"/>
                <a:gd name="T12" fmla="*/ 34 w 167"/>
                <a:gd name="T13" fmla="*/ 86 h 103"/>
                <a:gd name="T14" fmla="*/ 12 w 167"/>
                <a:gd name="T15" fmla="*/ 76 h 103"/>
                <a:gd name="T16" fmla="*/ 4 w 167"/>
                <a:gd name="T17" fmla="*/ 58 h 103"/>
                <a:gd name="T18" fmla="*/ 0 w 167"/>
                <a:gd name="T19" fmla="*/ 31 h 103"/>
                <a:gd name="T20" fmla="*/ 8 w 167"/>
                <a:gd name="T21" fmla="*/ 0 h 103"/>
                <a:gd name="T22" fmla="*/ 21 w 167"/>
                <a:gd name="T23" fmla="*/ 20 h 103"/>
                <a:gd name="T24" fmla="*/ 25 w 167"/>
                <a:gd name="T25" fmla="*/ 34 h 103"/>
                <a:gd name="T26" fmla="*/ 38 w 167"/>
                <a:gd name="T27" fmla="*/ 51 h 103"/>
                <a:gd name="T28" fmla="*/ 55 w 167"/>
                <a:gd name="T29" fmla="*/ 62 h 103"/>
                <a:gd name="T30" fmla="*/ 68 w 167"/>
                <a:gd name="T31" fmla="*/ 65 h 103"/>
                <a:gd name="T32" fmla="*/ 98 w 167"/>
                <a:gd name="T33" fmla="*/ 72 h 103"/>
                <a:gd name="T34" fmla="*/ 120 w 167"/>
                <a:gd name="T35" fmla="*/ 82 h 103"/>
                <a:gd name="T36" fmla="*/ 133 w 167"/>
                <a:gd name="T37" fmla="*/ 86 h 103"/>
                <a:gd name="T38" fmla="*/ 154 w 167"/>
                <a:gd name="T39" fmla="*/ 93 h 103"/>
                <a:gd name="T40" fmla="*/ 167 w 167"/>
                <a:gd name="T41" fmla="*/ 9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103">
                  <a:moveTo>
                    <a:pt x="167" y="96"/>
                  </a:moveTo>
                  <a:lnTo>
                    <a:pt x="154" y="96"/>
                  </a:lnTo>
                  <a:lnTo>
                    <a:pt x="128" y="103"/>
                  </a:lnTo>
                  <a:lnTo>
                    <a:pt x="111" y="103"/>
                  </a:lnTo>
                  <a:lnTo>
                    <a:pt x="73" y="100"/>
                  </a:lnTo>
                  <a:lnTo>
                    <a:pt x="60" y="96"/>
                  </a:lnTo>
                  <a:lnTo>
                    <a:pt x="34" y="86"/>
                  </a:lnTo>
                  <a:lnTo>
                    <a:pt x="12" y="76"/>
                  </a:lnTo>
                  <a:lnTo>
                    <a:pt x="4" y="58"/>
                  </a:lnTo>
                  <a:lnTo>
                    <a:pt x="0" y="31"/>
                  </a:lnTo>
                  <a:lnTo>
                    <a:pt x="8" y="0"/>
                  </a:lnTo>
                  <a:lnTo>
                    <a:pt x="21" y="20"/>
                  </a:lnTo>
                  <a:lnTo>
                    <a:pt x="25" y="34"/>
                  </a:lnTo>
                  <a:lnTo>
                    <a:pt x="38" y="51"/>
                  </a:lnTo>
                  <a:lnTo>
                    <a:pt x="55" y="62"/>
                  </a:lnTo>
                  <a:lnTo>
                    <a:pt x="68" y="65"/>
                  </a:lnTo>
                  <a:lnTo>
                    <a:pt x="98" y="72"/>
                  </a:lnTo>
                  <a:lnTo>
                    <a:pt x="120" y="82"/>
                  </a:lnTo>
                  <a:lnTo>
                    <a:pt x="133" y="86"/>
                  </a:lnTo>
                  <a:lnTo>
                    <a:pt x="154" y="93"/>
                  </a:lnTo>
                  <a:lnTo>
                    <a:pt x="167" y="9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92" name="Freeform 96">
              <a:extLst>
                <a:ext uri="{FF2B5EF4-FFF2-40B4-BE49-F238E27FC236}">
                  <a16:creationId xmlns:a16="http://schemas.microsoft.com/office/drawing/2014/main" id="{59E6EA13-E8A8-4541-9785-F214440D6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" y="3632"/>
              <a:ext cx="700" cy="145"/>
            </a:xfrm>
            <a:custGeom>
              <a:avLst/>
              <a:gdLst>
                <a:gd name="T0" fmla="*/ 5 w 700"/>
                <a:gd name="T1" fmla="*/ 0 h 145"/>
                <a:gd name="T2" fmla="*/ 9 w 700"/>
                <a:gd name="T3" fmla="*/ 0 h 145"/>
                <a:gd name="T4" fmla="*/ 22 w 700"/>
                <a:gd name="T5" fmla="*/ 4 h 145"/>
                <a:gd name="T6" fmla="*/ 82 w 700"/>
                <a:gd name="T7" fmla="*/ 11 h 145"/>
                <a:gd name="T8" fmla="*/ 146 w 700"/>
                <a:gd name="T9" fmla="*/ 28 h 145"/>
                <a:gd name="T10" fmla="*/ 202 w 700"/>
                <a:gd name="T11" fmla="*/ 45 h 145"/>
                <a:gd name="T12" fmla="*/ 245 w 700"/>
                <a:gd name="T13" fmla="*/ 59 h 145"/>
                <a:gd name="T14" fmla="*/ 279 w 700"/>
                <a:gd name="T15" fmla="*/ 66 h 145"/>
                <a:gd name="T16" fmla="*/ 305 w 700"/>
                <a:gd name="T17" fmla="*/ 73 h 145"/>
                <a:gd name="T18" fmla="*/ 348 w 700"/>
                <a:gd name="T19" fmla="*/ 83 h 145"/>
                <a:gd name="T20" fmla="*/ 391 w 700"/>
                <a:gd name="T21" fmla="*/ 97 h 145"/>
                <a:gd name="T22" fmla="*/ 438 w 700"/>
                <a:gd name="T23" fmla="*/ 107 h 145"/>
                <a:gd name="T24" fmla="*/ 499 w 700"/>
                <a:gd name="T25" fmla="*/ 121 h 145"/>
                <a:gd name="T26" fmla="*/ 567 w 700"/>
                <a:gd name="T27" fmla="*/ 132 h 145"/>
                <a:gd name="T28" fmla="*/ 597 w 700"/>
                <a:gd name="T29" fmla="*/ 135 h 145"/>
                <a:gd name="T30" fmla="*/ 623 w 700"/>
                <a:gd name="T31" fmla="*/ 135 h 145"/>
                <a:gd name="T32" fmla="*/ 640 w 700"/>
                <a:gd name="T33" fmla="*/ 138 h 145"/>
                <a:gd name="T34" fmla="*/ 649 w 700"/>
                <a:gd name="T35" fmla="*/ 138 h 145"/>
                <a:gd name="T36" fmla="*/ 657 w 700"/>
                <a:gd name="T37" fmla="*/ 138 h 145"/>
                <a:gd name="T38" fmla="*/ 666 w 700"/>
                <a:gd name="T39" fmla="*/ 142 h 145"/>
                <a:gd name="T40" fmla="*/ 700 w 700"/>
                <a:gd name="T41" fmla="*/ 145 h 145"/>
                <a:gd name="T42" fmla="*/ 688 w 700"/>
                <a:gd name="T43" fmla="*/ 145 h 145"/>
                <a:gd name="T44" fmla="*/ 657 w 700"/>
                <a:gd name="T45" fmla="*/ 145 h 145"/>
                <a:gd name="T46" fmla="*/ 623 w 700"/>
                <a:gd name="T47" fmla="*/ 145 h 145"/>
                <a:gd name="T48" fmla="*/ 584 w 700"/>
                <a:gd name="T49" fmla="*/ 145 h 145"/>
                <a:gd name="T50" fmla="*/ 503 w 700"/>
                <a:gd name="T51" fmla="*/ 138 h 145"/>
                <a:gd name="T52" fmla="*/ 464 w 700"/>
                <a:gd name="T53" fmla="*/ 135 h 145"/>
                <a:gd name="T54" fmla="*/ 434 w 700"/>
                <a:gd name="T55" fmla="*/ 128 h 145"/>
                <a:gd name="T56" fmla="*/ 365 w 700"/>
                <a:gd name="T57" fmla="*/ 111 h 145"/>
                <a:gd name="T58" fmla="*/ 318 w 700"/>
                <a:gd name="T59" fmla="*/ 97 h 145"/>
                <a:gd name="T60" fmla="*/ 279 w 700"/>
                <a:gd name="T61" fmla="*/ 83 h 145"/>
                <a:gd name="T62" fmla="*/ 262 w 700"/>
                <a:gd name="T63" fmla="*/ 80 h 145"/>
                <a:gd name="T64" fmla="*/ 219 w 700"/>
                <a:gd name="T65" fmla="*/ 69 h 145"/>
                <a:gd name="T66" fmla="*/ 189 w 700"/>
                <a:gd name="T67" fmla="*/ 59 h 145"/>
                <a:gd name="T68" fmla="*/ 146 w 700"/>
                <a:gd name="T69" fmla="*/ 49 h 145"/>
                <a:gd name="T70" fmla="*/ 56 w 700"/>
                <a:gd name="T71" fmla="*/ 25 h 145"/>
                <a:gd name="T72" fmla="*/ 39 w 700"/>
                <a:gd name="T73" fmla="*/ 21 h 145"/>
                <a:gd name="T74" fmla="*/ 30 w 700"/>
                <a:gd name="T75" fmla="*/ 21 h 145"/>
                <a:gd name="T76" fmla="*/ 17 w 700"/>
                <a:gd name="T77" fmla="*/ 21 h 145"/>
                <a:gd name="T78" fmla="*/ 0 w 700"/>
                <a:gd name="T79" fmla="*/ 14 h 145"/>
                <a:gd name="T80" fmla="*/ 5 w 700"/>
                <a:gd name="T8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0" h="145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8"/>
                  </a:lnTo>
                  <a:lnTo>
                    <a:pt x="202" y="45"/>
                  </a:lnTo>
                  <a:lnTo>
                    <a:pt x="245" y="59"/>
                  </a:lnTo>
                  <a:lnTo>
                    <a:pt x="279" y="66"/>
                  </a:lnTo>
                  <a:lnTo>
                    <a:pt x="305" y="73"/>
                  </a:lnTo>
                  <a:lnTo>
                    <a:pt x="348" y="83"/>
                  </a:lnTo>
                  <a:lnTo>
                    <a:pt x="391" y="97"/>
                  </a:lnTo>
                  <a:lnTo>
                    <a:pt x="438" y="107"/>
                  </a:lnTo>
                  <a:lnTo>
                    <a:pt x="499" y="121"/>
                  </a:lnTo>
                  <a:lnTo>
                    <a:pt x="567" y="132"/>
                  </a:lnTo>
                  <a:lnTo>
                    <a:pt x="597" y="135"/>
                  </a:lnTo>
                  <a:lnTo>
                    <a:pt x="623" y="135"/>
                  </a:lnTo>
                  <a:lnTo>
                    <a:pt x="640" y="138"/>
                  </a:lnTo>
                  <a:lnTo>
                    <a:pt x="649" y="138"/>
                  </a:lnTo>
                  <a:lnTo>
                    <a:pt x="657" y="138"/>
                  </a:lnTo>
                  <a:lnTo>
                    <a:pt x="666" y="142"/>
                  </a:lnTo>
                  <a:lnTo>
                    <a:pt x="700" y="145"/>
                  </a:lnTo>
                  <a:lnTo>
                    <a:pt x="688" y="145"/>
                  </a:lnTo>
                  <a:lnTo>
                    <a:pt x="657" y="145"/>
                  </a:lnTo>
                  <a:lnTo>
                    <a:pt x="623" y="145"/>
                  </a:lnTo>
                  <a:lnTo>
                    <a:pt x="584" y="145"/>
                  </a:lnTo>
                  <a:lnTo>
                    <a:pt x="503" y="138"/>
                  </a:lnTo>
                  <a:lnTo>
                    <a:pt x="464" y="135"/>
                  </a:lnTo>
                  <a:lnTo>
                    <a:pt x="434" y="128"/>
                  </a:lnTo>
                  <a:lnTo>
                    <a:pt x="365" y="111"/>
                  </a:lnTo>
                  <a:lnTo>
                    <a:pt x="318" y="97"/>
                  </a:lnTo>
                  <a:lnTo>
                    <a:pt x="279" y="83"/>
                  </a:lnTo>
                  <a:lnTo>
                    <a:pt x="262" y="80"/>
                  </a:lnTo>
                  <a:lnTo>
                    <a:pt x="219" y="69"/>
                  </a:lnTo>
                  <a:lnTo>
                    <a:pt x="189" y="59"/>
                  </a:lnTo>
                  <a:lnTo>
                    <a:pt x="146" y="49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93" name="Freeform 97">
              <a:extLst>
                <a:ext uri="{FF2B5EF4-FFF2-40B4-BE49-F238E27FC236}">
                  <a16:creationId xmlns:a16="http://schemas.microsoft.com/office/drawing/2014/main" id="{7472D2A2-FEA5-4EF3-BC05-94E2797F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" y="3536"/>
              <a:ext cx="275" cy="145"/>
            </a:xfrm>
            <a:custGeom>
              <a:avLst/>
              <a:gdLst>
                <a:gd name="T0" fmla="*/ 51 w 275"/>
                <a:gd name="T1" fmla="*/ 89 h 145"/>
                <a:gd name="T2" fmla="*/ 107 w 275"/>
                <a:gd name="T3" fmla="*/ 138 h 145"/>
                <a:gd name="T4" fmla="*/ 120 w 275"/>
                <a:gd name="T5" fmla="*/ 141 h 145"/>
                <a:gd name="T6" fmla="*/ 133 w 275"/>
                <a:gd name="T7" fmla="*/ 145 h 145"/>
                <a:gd name="T8" fmla="*/ 232 w 275"/>
                <a:gd name="T9" fmla="*/ 134 h 145"/>
                <a:gd name="T10" fmla="*/ 258 w 275"/>
                <a:gd name="T11" fmla="*/ 124 h 145"/>
                <a:gd name="T12" fmla="*/ 275 w 275"/>
                <a:gd name="T13" fmla="*/ 103 h 145"/>
                <a:gd name="T14" fmla="*/ 275 w 275"/>
                <a:gd name="T15" fmla="*/ 93 h 145"/>
                <a:gd name="T16" fmla="*/ 271 w 275"/>
                <a:gd name="T17" fmla="*/ 79 h 145"/>
                <a:gd name="T18" fmla="*/ 253 w 275"/>
                <a:gd name="T19" fmla="*/ 48 h 145"/>
                <a:gd name="T20" fmla="*/ 258 w 275"/>
                <a:gd name="T21" fmla="*/ 38 h 145"/>
                <a:gd name="T22" fmla="*/ 262 w 275"/>
                <a:gd name="T23" fmla="*/ 31 h 145"/>
                <a:gd name="T24" fmla="*/ 258 w 275"/>
                <a:gd name="T25" fmla="*/ 27 h 145"/>
                <a:gd name="T26" fmla="*/ 245 w 275"/>
                <a:gd name="T27" fmla="*/ 20 h 145"/>
                <a:gd name="T28" fmla="*/ 228 w 275"/>
                <a:gd name="T29" fmla="*/ 20 h 145"/>
                <a:gd name="T30" fmla="*/ 193 w 275"/>
                <a:gd name="T31" fmla="*/ 27 h 145"/>
                <a:gd name="T32" fmla="*/ 167 w 275"/>
                <a:gd name="T33" fmla="*/ 27 h 145"/>
                <a:gd name="T34" fmla="*/ 146 w 275"/>
                <a:gd name="T35" fmla="*/ 24 h 145"/>
                <a:gd name="T36" fmla="*/ 103 w 275"/>
                <a:gd name="T37" fmla="*/ 10 h 145"/>
                <a:gd name="T38" fmla="*/ 60 w 275"/>
                <a:gd name="T39" fmla="*/ 0 h 145"/>
                <a:gd name="T40" fmla="*/ 34 w 275"/>
                <a:gd name="T41" fmla="*/ 0 h 145"/>
                <a:gd name="T42" fmla="*/ 9 w 275"/>
                <a:gd name="T43" fmla="*/ 3 h 145"/>
                <a:gd name="T44" fmla="*/ 4 w 275"/>
                <a:gd name="T45" fmla="*/ 7 h 145"/>
                <a:gd name="T46" fmla="*/ 9 w 275"/>
                <a:gd name="T47" fmla="*/ 10 h 145"/>
                <a:gd name="T48" fmla="*/ 34 w 275"/>
                <a:gd name="T49" fmla="*/ 17 h 145"/>
                <a:gd name="T50" fmla="*/ 60 w 275"/>
                <a:gd name="T51" fmla="*/ 20 h 145"/>
                <a:gd name="T52" fmla="*/ 60 w 275"/>
                <a:gd name="T53" fmla="*/ 24 h 145"/>
                <a:gd name="T54" fmla="*/ 56 w 275"/>
                <a:gd name="T55" fmla="*/ 24 h 145"/>
                <a:gd name="T56" fmla="*/ 47 w 275"/>
                <a:gd name="T57" fmla="*/ 24 h 145"/>
                <a:gd name="T58" fmla="*/ 30 w 275"/>
                <a:gd name="T59" fmla="*/ 24 h 145"/>
                <a:gd name="T60" fmla="*/ 13 w 275"/>
                <a:gd name="T61" fmla="*/ 24 h 145"/>
                <a:gd name="T62" fmla="*/ 4 w 275"/>
                <a:gd name="T63" fmla="*/ 24 h 145"/>
                <a:gd name="T64" fmla="*/ 0 w 275"/>
                <a:gd name="T65" fmla="*/ 34 h 145"/>
                <a:gd name="T66" fmla="*/ 4 w 275"/>
                <a:gd name="T67" fmla="*/ 41 h 145"/>
                <a:gd name="T68" fmla="*/ 26 w 275"/>
                <a:gd name="T69" fmla="*/ 69 h 145"/>
                <a:gd name="T70" fmla="*/ 51 w 275"/>
                <a:gd name="T71" fmla="*/ 8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5" h="145">
                  <a:moveTo>
                    <a:pt x="51" y="89"/>
                  </a:moveTo>
                  <a:lnTo>
                    <a:pt x="107" y="138"/>
                  </a:lnTo>
                  <a:lnTo>
                    <a:pt x="120" y="141"/>
                  </a:lnTo>
                  <a:lnTo>
                    <a:pt x="133" y="145"/>
                  </a:lnTo>
                  <a:lnTo>
                    <a:pt x="232" y="134"/>
                  </a:lnTo>
                  <a:lnTo>
                    <a:pt x="258" y="124"/>
                  </a:lnTo>
                  <a:lnTo>
                    <a:pt x="275" y="103"/>
                  </a:lnTo>
                  <a:lnTo>
                    <a:pt x="275" y="93"/>
                  </a:lnTo>
                  <a:lnTo>
                    <a:pt x="271" y="79"/>
                  </a:lnTo>
                  <a:lnTo>
                    <a:pt x="253" y="48"/>
                  </a:lnTo>
                  <a:lnTo>
                    <a:pt x="258" y="38"/>
                  </a:lnTo>
                  <a:lnTo>
                    <a:pt x="262" y="31"/>
                  </a:lnTo>
                  <a:lnTo>
                    <a:pt x="258" y="27"/>
                  </a:lnTo>
                  <a:lnTo>
                    <a:pt x="245" y="20"/>
                  </a:lnTo>
                  <a:lnTo>
                    <a:pt x="228" y="20"/>
                  </a:lnTo>
                  <a:lnTo>
                    <a:pt x="193" y="27"/>
                  </a:lnTo>
                  <a:lnTo>
                    <a:pt x="167" y="27"/>
                  </a:lnTo>
                  <a:lnTo>
                    <a:pt x="146" y="24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7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47" y="24"/>
                  </a:lnTo>
                  <a:lnTo>
                    <a:pt x="30" y="24"/>
                  </a:lnTo>
                  <a:lnTo>
                    <a:pt x="13" y="24"/>
                  </a:lnTo>
                  <a:lnTo>
                    <a:pt x="4" y="24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26" y="69"/>
                  </a:lnTo>
                  <a:lnTo>
                    <a:pt x="51" y="89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94" name="Freeform 98">
              <a:extLst>
                <a:ext uri="{FF2B5EF4-FFF2-40B4-BE49-F238E27FC236}">
                  <a16:creationId xmlns:a16="http://schemas.microsoft.com/office/drawing/2014/main" id="{5700E7FD-79C3-473B-ABE1-60A3925C8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3612"/>
              <a:ext cx="274" cy="79"/>
            </a:xfrm>
            <a:custGeom>
              <a:avLst/>
              <a:gdLst>
                <a:gd name="T0" fmla="*/ 266 w 274"/>
                <a:gd name="T1" fmla="*/ 34 h 79"/>
                <a:gd name="T2" fmla="*/ 244 w 274"/>
                <a:gd name="T3" fmla="*/ 55 h 79"/>
                <a:gd name="T4" fmla="*/ 214 w 274"/>
                <a:gd name="T5" fmla="*/ 69 h 79"/>
                <a:gd name="T6" fmla="*/ 180 w 274"/>
                <a:gd name="T7" fmla="*/ 79 h 79"/>
                <a:gd name="T8" fmla="*/ 146 w 274"/>
                <a:gd name="T9" fmla="*/ 79 h 79"/>
                <a:gd name="T10" fmla="*/ 103 w 274"/>
                <a:gd name="T11" fmla="*/ 69 h 79"/>
                <a:gd name="T12" fmla="*/ 68 w 274"/>
                <a:gd name="T13" fmla="*/ 58 h 79"/>
                <a:gd name="T14" fmla="*/ 12 w 274"/>
                <a:gd name="T15" fmla="*/ 38 h 79"/>
                <a:gd name="T16" fmla="*/ 0 w 274"/>
                <a:gd name="T17" fmla="*/ 31 h 79"/>
                <a:gd name="T18" fmla="*/ 17 w 274"/>
                <a:gd name="T19" fmla="*/ 31 h 79"/>
                <a:gd name="T20" fmla="*/ 21 w 274"/>
                <a:gd name="T21" fmla="*/ 31 h 79"/>
                <a:gd name="T22" fmla="*/ 25 w 274"/>
                <a:gd name="T23" fmla="*/ 24 h 79"/>
                <a:gd name="T24" fmla="*/ 34 w 274"/>
                <a:gd name="T25" fmla="*/ 27 h 79"/>
                <a:gd name="T26" fmla="*/ 47 w 274"/>
                <a:gd name="T27" fmla="*/ 24 h 79"/>
                <a:gd name="T28" fmla="*/ 73 w 274"/>
                <a:gd name="T29" fmla="*/ 27 h 79"/>
                <a:gd name="T30" fmla="*/ 176 w 274"/>
                <a:gd name="T31" fmla="*/ 17 h 79"/>
                <a:gd name="T32" fmla="*/ 206 w 274"/>
                <a:gd name="T33" fmla="*/ 3 h 79"/>
                <a:gd name="T34" fmla="*/ 227 w 274"/>
                <a:gd name="T35" fmla="*/ 0 h 79"/>
                <a:gd name="T36" fmla="*/ 253 w 274"/>
                <a:gd name="T37" fmla="*/ 0 h 79"/>
                <a:gd name="T38" fmla="*/ 266 w 274"/>
                <a:gd name="T39" fmla="*/ 7 h 79"/>
                <a:gd name="T40" fmla="*/ 274 w 274"/>
                <a:gd name="T41" fmla="*/ 20 h 79"/>
                <a:gd name="T42" fmla="*/ 266 w 274"/>
                <a:gd name="T4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79">
                  <a:moveTo>
                    <a:pt x="266" y="34"/>
                  </a:moveTo>
                  <a:lnTo>
                    <a:pt x="244" y="55"/>
                  </a:lnTo>
                  <a:lnTo>
                    <a:pt x="214" y="69"/>
                  </a:lnTo>
                  <a:lnTo>
                    <a:pt x="180" y="79"/>
                  </a:lnTo>
                  <a:lnTo>
                    <a:pt x="146" y="79"/>
                  </a:lnTo>
                  <a:lnTo>
                    <a:pt x="103" y="69"/>
                  </a:lnTo>
                  <a:lnTo>
                    <a:pt x="68" y="58"/>
                  </a:lnTo>
                  <a:lnTo>
                    <a:pt x="12" y="38"/>
                  </a:lnTo>
                  <a:lnTo>
                    <a:pt x="0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5" y="24"/>
                  </a:lnTo>
                  <a:lnTo>
                    <a:pt x="34" y="27"/>
                  </a:lnTo>
                  <a:lnTo>
                    <a:pt x="47" y="24"/>
                  </a:lnTo>
                  <a:lnTo>
                    <a:pt x="73" y="27"/>
                  </a:lnTo>
                  <a:lnTo>
                    <a:pt x="176" y="17"/>
                  </a:lnTo>
                  <a:lnTo>
                    <a:pt x="206" y="3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7"/>
                  </a:lnTo>
                  <a:lnTo>
                    <a:pt x="274" y="20"/>
                  </a:lnTo>
                  <a:lnTo>
                    <a:pt x="266" y="3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795" name="Freeform 99">
              <a:extLst>
                <a:ext uri="{FF2B5EF4-FFF2-40B4-BE49-F238E27FC236}">
                  <a16:creationId xmlns:a16="http://schemas.microsoft.com/office/drawing/2014/main" id="{5AD66CC6-EE86-4E6A-B632-DF2E6897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3491"/>
              <a:ext cx="159" cy="90"/>
            </a:xfrm>
            <a:custGeom>
              <a:avLst/>
              <a:gdLst>
                <a:gd name="T0" fmla="*/ 159 w 159"/>
                <a:gd name="T1" fmla="*/ 83 h 90"/>
                <a:gd name="T2" fmla="*/ 154 w 159"/>
                <a:gd name="T3" fmla="*/ 76 h 90"/>
                <a:gd name="T4" fmla="*/ 146 w 159"/>
                <a:gd name="T5" fmla="*/ 62 h 90"/>
                <a:gd name="T6" fmla="*/ 124 w 159"/>
                <a:gd name="T7" fmla="*/ 48 h 90"/>
                <a:gd name="T8" fmla="*/ 103 w 159"/>
                <a:gd name="T9" fmla="*/ 31 h 90"/>
                <a:gd name="T10" fmla="*/ 47 w 159"/>
                <a:gd name="T11" fmla="*/ 7 h 90"/>
                <a:gd name="T12" fmla="*/ 25 w 159"/>
                <a:gd name="T13" fmla="*/ 0 h 90"/>
                <a:gd name="T14" fmla="*/ 0 w 159"/>
                <a:gd name="T15" fmla="*/ 0 h 90"/>
                <a:gd name="T16" fmla="*/ 38 w 159"/>
                <a:gd name="T17" fmla="*/ 17 h 90"/>
                <a:gd name="T18" fmla="*/ 55 w 159"/>
                <a:gd name="T19" fmla="*/ 31 h 90"/>
                <a:gd name="T20" fmla="*/ 68 w 159"/>
                <a:gd name="T21" fmla="*/ 41 h 90"/>
                <a:gd name="T22" fmla="*/ 90 w 159"/>
                <a:gd name="T23" fmla="*/ 58 h 90"/>
                <a:gd name="T24" fmla="*/ 111 w 159"/>
                <a:gd name="T25" fmla="*/ 76 h 90"/>
                <a:gd name="T26" fmla="*/ 137 w 159"/>
                <a:gd name="T27" fmla="*/ 90 h 90"/>
                <a:gd name="T28" fmla="*/ 150 w 159"/>
                <a:gd name="T29" fmla="*/ 90 h 90"/>
                <a:gd name="T30" fmla="*/ 159 w 159"/>
                <a:gd name="T31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90">
                  <a:moveTo>
                    <a:pt x="159" y="83"/>
                  </a:moveTo>
                  <a:lnTo>
                    <a:pt x="154" y="76"/>
                  </a:lnTo>
                  <a:lnTo>
                    <a:pt x="146" y="62"/>
                  </a:lnTo>
                  <a:lnTo>
                    <a:pt x="124" y="48"/>
                  </a:lnTo>
                  <a:lnTo>
                    <a:pt x="103" y="31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7"/>
                  </a:lnTo>
                  <a:lnTo>
                    <a:pt x="55" y="31"/>
                  </a:lnTo>
                  <a:lnTo>
                    <a:pt x="68" y="41"/>
                  </a:lnTo>
                  <a:lnTo>
                    <a:pt x="90" y="58"/>
                  </a:lnTo>
                  <a:lnTo>
                    <a:pt x="111" y="76"/>
                  </a:lnTo>
                  <a:lnTo>
                    <a:pt x="137" y="90"/>
                  </a:lnTo>
                  <a:lnTo>
                    <a:pt x="150" y="90"/>
                  </a:lnTo>
                  <a:lnTo>
                    <a:pt x="159" y="8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96" name="Freeform 100">
              <a:extLst>
                <a:ext uri="{FF2B5EF4-FFF2-40B4-BE49-F238E27FC236}">
                  <a16:creationId xmlns:a16="http://schemas.microsoft.com/office/drawing/2014/main" id="{FFA33779-AC17-4327-8870-1E4D64C3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3663"/>
              <a:ext cx="129" cy="156"/>
            </a:xfrm>
            <a:custGeom>
              <a:avLst/>
              <a:gdLst>
                <a:gd name="T0" fmla="*/ 30 w 129"/>
                <a:gd name="T1" fmla="*/ 156 h 156"/>
                <a:gd name="T2" fmla="*/ 56 w 129"/>
                <a:gd name="T3" fmla="*/ 145 h 156"/>
                <a:gd name="T4" fmla="*/ 77 w 129"/>
                <a:gd name="T5" fmla="*/ 128 h 156"/>
                <a:gd name="T6" fmla="*/ 103 w 129"/>
                <a:gd name="T7" fmla="*/ 107 h 156"/>
                <a:gd name="T8" fmla="*/ 120 w 129"/>
                <a:gd name="T9" fmla="*/ 87 h 156"/>
                <a:gd name="T10" fmla="*/ 129 w 129"/>
                <a:gd name="T11" fmla="*/ 63 h 156"/>
                <a:gd name="T12" fmla="*/ 125 w 129"/>
                <a:gd name="T13" fmla="*/ 38 h 156"/>
                <a:gd name="T14" fmla="*/ 108 w 129"/>
                <a:gd name="T15" fmla="*/ 21 h 156"/>
                <a:gd name="T16" fmla="*/ 90 w 129"/>
                <a:gd name="T17" fmla="*/ 11 h 156"/>
                <a:gd name="T18" fmla="*/ 73 w 129"/>
                <a:gd name="T19" fmla="*/ 4 h 156"/>
                <a:gd name="T20" fmla="*/ 56 w 129"/>
                <a:gd name="T21" fmla="*/ 0 h 156"/>
                <a:gd name="T22" fmla="*/ 39 w 129"/>
                <a:gd name="T23" fmla="*/ 0 h 156"/>
                <a:gd name="T24" fmla="*/ 17 w 129"/>
                <a:gd name="T25" fmla="*/ 11 h 156"/>
                <a:gd name="T26" fmla="*/ 4 w 129"/>
                <a:gd name="T27" fmla="*/ 28 h 156"/>
                <a:gd name="T28" fmla="*/ 0 w 129"/>
                <a:gd name="T29" fmla="*/ 56 h 156"/>
                <a:gd name="T30" fmla="*/ 0 w 129"/>
                <a:gd name="T31" fmla="*/ 83 h 156"/>
                <a:gd name="T32" fmla="*/ 4 w 129"/>
                <a:gd name="T33" fmla="*/ 114 h 156"/>
                <a:gd name="T34" fmla="*/ 13 w 129"/>
                <a:gd name="T35" fmla="*/ 139 h 156"/>
                <a:gd name="T36" fmla="*/ 30 w 129"/>
                <a:gd name="T3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56">
                  <a:moveTo>
                    <a:pt x="30" y="156"/>
                  </a:moveTo>
                  <a:lnTo>
                    <a:pt x="56" y="145"/>
                  </a:lnTo>
                  <a:lnTo>
                    <a:pt x="77" y="128"/>
                  </a:lnTo>
                  <a:lnTo>
                    <a:pt x="103" y="107"/>
                  </a:lnTo>
                  <a:lnTo>
                    <a:pt x="120" y="87"/>
                  </a:lnTo>
                  <a:lnTo>
                    <a:pt x="129" y="63"/>
                  </a:lnTo>
                  <a:lnTo>
                    <a:pt x="125" y="38"/>
                  </a:lnTo>
                  <a:lnTo>
                    <a:pt x="108" y="21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8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4" y="114"/>
                  </a:lnTo>
                  <a:lnTo>
                    <a:pt x="13" y="139"/>
                  </a:lnTo>
                  <a:lnTo>
                    <a:pt x="30" y="15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97" name="Freeform 101">
              <a:extLst>
                <a:ext uri="{FF2B5EF4-FFF2-40B4-BE49-F238E27FC236}">
                  <a16:creationId xmlns:a16="http://schemas.microsoft.com/office/drawing/2014/main" id="{CCA46C32-2642-4E7F-A82A-982BF9526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701"/>
              <a:ext cx="43" cy="80"/>
            </a:xfrm>
            <a:custGeom>
              <a:avLst/>
              <a:gdLst>
                <a:gd name="T0" fmla="*/ 0 w 43"/>
                <a:gd name="T1" fmla="*/ 80 h 80"/>
                <a:gd name="T2" fmla="*/ 34 w 43"/>
                <a:gd name="T3" fmla="*/ 45 h 80"/>
                <a:gd name="T4" fmla="*/ 43 w 43"/>
                <a:gd name="T5" fmla="*/ 28 h 80"/>
                <a:gd name="T6" fmla="*/ 43 w 43"/>
                <a:gd name="T7" fmla="*/ 14 h 80"/>
                <a:gd name="T8" fmla="*/ 34 w 43"/>
                <a:gd name="T9" fmla="*/ 0 h 80"/>
                <a:gd name="T10" fmla="*/ 0 w 43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0">
                  <a:moveTo>
                    <a:pt x="0" y="80"/>
                  </a:moveTo>
                  <a:lnTo>
                    <a:pt x="34" y="45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98" name="Freeform 102">
              <a:extLst>
                <a:ext uri="{FF2B5EF4-FFF2-40B4-BE49-F238E27FC236}">
                  <a16:creationId xmlns:a16="http://schemas.microsoft.com/office/drawing/2014/main" id="{A02B06A2-C5E3-43CF-BE9B-56A794349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701"/>
              <a:ext cx="43" cy="80"/>
            </a:xfrm>
            <a:custGeom>
              <a:avLst/>
              <a:gdLst>
                <a:gd name="T0" fmla="*/ 0 w 43"/>
                <a:gd name="T1" fmla="*/ 80 h 80"/>
                <a:gd name="T2" fmla="*/ 34 w 43"/>
                <a:gd name="T3" fmla="*/ 45 h 80"/>
                <a:gd name="T4" fmla="*/ 43 w 43"/>
                <a:gd name="T5" fmla="*/ 28 h 80"/>
                <a:gd name="T6" fmla="*/ 43 w 43"/>
                <a:gd name="T7" fmla="*/ 14 h 80"/>
                <a:gd name="T8" fmla="*/ 34 w 4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0">
                  <a:moveTo>
                    <a:pt x="0" y="80"/>
                  </a:moveTo>
                  <a:lnTo>
                    <a:pt x="34" y="45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99" name="Freeform 103">
              <a:extLst>
                <a:ext uri="{FF2B5EF4-FFF2-40B4-BE49-F238E27FC236}">
                  <a16:creationId xmlns:a16="http://schemas.microsoft.com/office/drawing/2014/main" id="{41DFC43F-BE62-4FBC-ADC8-7996AEF6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798"/>
              <a:ext cx="48" cy="128"/>
            </a:xfrm>
            <a:custGeom>
              <a:avLst/>
              <a:gdLst>
                <a:gd name="T0" fmla="*/ 18 w 48"/>
                <a:gd name="T1" fmla="*/ 0 h 128"/>
                <a:gd name="T2" fmla="*/ 13 w 48"/>
                <a:gd name="T3" fmla="*/ 0 h 128"/>
                <a:gd name="T4" fmla="*/ 5 w 48"/>
                <a:gd name="T5" fmla="*/ 10 h 128"/>
                <a:gd name="T6" fmla="*/ 0 w 48"/>
                <a:gd name="T7" fmla="*/ 21 h 128"/>
                <a:gd name="T8" fmla="*/ 0 w 48"/>
                <a:gd name="T9" fmla="*/ 38 h 128"/>
                <a:gd name="T10" fmla="*/ 0 w 48"/>
                <a:gd name="T11" fmla="*/ 55 h 128"/>
                <a:gd name="T12" fmla="*/ 9 w 48"/>
                <a:gd name="T13" fmla="*/ 76 h 128"/>
                <a:gd name="T14" fmla="*/ 22 w 48"/>
                <a:gd name="T15" fmla="*/ 104 h 128"/>
                <a:gd name="T16" fmla="*/ 43 w 48"/>
                <a:gd name="T17" fmla="*/ 128 h 128"/>
                <a:gd name="T18" fmla="*/ 48 w 48"/>
                <a:gd name="T19" fmla="*/ 114 h 128"/>
                <a:gd name="T20" fmla="*/ 48 w 48"/>
                <a:gd name="T21" fmla="*/ 93 h 128"/>
                <a:gd name="T22" fmla="*/ 43 w 48"/>
                <a:gd name="T23" fmla="*/ 52 h 128"/>
                <a:gd name="T24" fmla="*/ 39 w 48"/>
                <a:gd name="T25" fmla="*/ 31 h 128"/>
                <a:gd name="T26" fmla="*/ 35 w 48"/>
                <a:gd name="T27" fmla="*/ 14 h 128"/>
                <a:gd name="T28" fmla="*/ 26 w 48"/>
                <a:gd name="T29" fmla="*/ 4 h 128"/>
                <a:gd name="T30" fmla="*/ 18 w 48"/>
                <a:gd name="T3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28">
                  <a:moveTo>
                    <a:pt x="18" y="0"/>
                  </a:moveTo>
                  <a:lnTo>
                    <a:pt x="13" y="0"/>
                  </a:lnTo>
                  <a:lnTo>
                    <a:pt x="5" y="10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0" y="55"/>
                  </a:lnTo>
                  <a:lnTo>
                    <a:pt x="9" y="76"/>
                  </a:lnTo>
                  <a:lnTo>
                    <a:pt x="22" y="104"/>
                  </a:lnTo>
                  <a:lnTo>
                    <a:pt x="43" y="128"/>
                  </a:lnTo>
                  <a:lnTo>
                    <a:pt x="48" y="114"/>
                  </a:lnTo>
                  <a:lnTo>
                    <a:pt x="48" y="93"/>
                  </a:lnTo>
                  <a:lnTo>
                    <a:pt x="43" y="52"/>
                  </a:lnTo>
                  <a:lnTo>
                    <a:pt x="39" y="31"/>
                  </a:lnTo>
                  <a:lnTo>
                    <a:pt x="35" y="14"/>
                  </a:lnTo>
                  <a:lnTo>
                    <a:pt x="26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0" name="Freeform 104">
              <a:extLst>
                <a:ext uri="{FF2B5EF4-FFF2-40B4-BE49-F238E27FC236}">
                  <a16:creationId xmlns:a16="http://schemas.microsoft.com/office/drawing/2014/main" id="{47E895AE-4E85-46C0-B92C-7D9E386D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3795"/>
              <a:ext cx="103" cy="124"/>
            </a:xfrm>
            <a:custGeom>
              <a:avLst/>
              <a:gdLst>
                <a:gd name="T0" fmla="*/ 4 w 103"/>
                <a:gd name="T1" fmla="*/ 0 h 124"/>
                <a:gd name="T2" fmla="*/ 0 w 103"/>
                <a:gd name="T3" fmla="*/ 10 h 124"/>
                <a:gd name="T4" fmla="*/ 0 w 103"/>
                <a:gd name="T5" fmla="*/ 20 h 124"/>
                <a:gd name="T6" fmla="*/ 8 w 103"/>
                <a:gd name="T7" fmla="*/ 41 h 124"/>
                <a:gd name="T8" fmla="*/ 25 w 103"/>
                <a:gd name="T9" fmla="*/ 58 h 124"/>
                <a:gd name="T10" fmla="*/ 64 w 103"/>
                <a:gd name="T11" fmla="*/ 96 h 124"/>
                <a:gd name="T12" fmla="*/ 85 w 103"/>
                <a:gd name="T13" fmla="*/ 114 h 124"/>
                <a:gd name="T14" fmla="*/ 103 w 103"/>
                <a:gd name="T15" fmla="*/ 124 h 124"/>
                <a:gd name="T16" fmla="*/ 90 w 103"/>
                <a:gd name="T17" fmla="*/ 83 h 124"/>
                <a:gd name="T18" fmla="*/ 64 w 103"/>
                <a:gd name="T19" fmla="*/ 38 h 124"/>
                <a:gd name="T20" fmla="*/ 51 w 103"/>
                <a:gd name="T21" fmla="*/ 20 h 124"/>
                <a:gd name="T22" fmla="*/ 34 w 103"/>
                <a:gd name="T23" fmla="*/ 7 h 124"/>
                <a:gd name="T24" fmla="*/ 21 w 103"/>
                <a:gd name="T25" fmla="*/ 0 h 124"/>
                <a:gd name="T26" fmla="*/ 4 w 103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24">
                  <a:moveTo>
                    <a:pt x="4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8" y="41"/>
                  </a:lnTo>
                  <a:lnTo>
                    <a:pt x="25" y="58"/>
                  </a:lnTo>
                  <a:lnTo>
                    <a:pt x="64" y="96"/>
                  </a:lnTo>
                  <a:lnTo>
                    <a:pt x="85" y="114"/>
                  </a:lnTo>
                  <a:lnTo>
                    <a:pt x="103" y="124"/>
                  </a:lnTo>
                  <a:lnTo>
                    <a:pt x="90" y="83"/>
                  </a:lnTo>
                  <a:lnTo>
                    <a:pt x="64" y="38"/>
                  </a:lnTo>
                  <a:lnTo>
                    <a:pt x="51" y="20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1" name="Freeform 105">
              <a:extLst>
                <a:ext uri="{FF2B5EF4-FFF2-40B4-BE49-F238E27FC236}">
                  <a16:creationId xmlns:a16="http://schemas.microsoft.com/office/drawing/2014/main" id="{9592EADF-6FC7-45FB-BD7E-DCEBA29AC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3777"/>
              <a:ext cx="202" cy="52"/>
            </a:xfrm>
            <a:custGeom>
              <a:avLst/>
              <a:gdLst>
                <a:gd name="T0" fmla="*/ 5 w 202"/>
                <a:gd name="T1" fmla="*/ 25 h 52"/>
                <a:gd name="T2" fmla="*/ 0 w 202"/>
                <a:gd name="T3" fmla="*/ 11 h 52"/>
                <a:gd name="T4" fmla="*/ 5 w 202"/>
                <a:gd name="T5" fmla="*/ 4 h 52"/>
                <a:gd name="T6" fmla="*/ 22 w 202"/>
                <a:gd name="T7" fmla="*/ 0 h 52"/>
                <a:gd name="T8" fmla="*/ 52 w 202"/>
                <a:gd name="T9" fmla="*/ 0 h 52"/>
                <a:gd name="T10" fmla="*/ 86 w 202"/>
                <a:gd name="T11" fmla="*/ 7 h 52"/>
                <a:gd name="T12" fmla="*/ 159 w 202"/>
                <a:gd name="T13" fmla="*/ 28 h 52"/>
                <a:gd name="T14" fmla="*/ 185 w 202"/>
                <a:gd name="T15" fmla="*/ 31 h 52"/>
                <a:gd name="T16" fmla="*/ 202 w 202"/>
                <a:gd name="T17" fmla="*/ 31 h 52"/>
                <a:gd name="T18" fmla="*/ 189 w 202"/>
                <a:gd name="T19" fmla="*/ 35 h 52"/>
                <a:gd name="T20" fmla="*/ 168 w 202"/>
                <a:gd name="T21" fmla="*/ 42 h 52"/>
                <a:gd name="T22" fmla="*/ 121 w 202"/>
                <a:gd name="T23" fmla="*/ 52 h 52"/>
                <a:gd name="T24" fmla="*/ 91 w 202"/>
                <a:gd name="T25" fmla="*/ 52 h 52"/>
                <a:gd name="T26" fmla="*/ 61 w 202"/>
                <a:gd name="T27" fmla="*/ 49 h 52"/>
                <a:gd name="T28" fmla="*/ 30 w 202"/>
                <a:gd name="T29" fmla="*/ 38 h 52"/>
                <a:gd name="T30" fmla="*/ 5 w 202"/>
                <a:gd name="T31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52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8"/>
                  </a:lnTo>
                  <a:lnTo>
                    <a:pt x="185" y="31"/>
                  </a:lnTo>
                  <a:lnTo>
                    <a:pt x="202" y="31"/>
                  </a:lnTo>
                  <a:lnTo>
                    <a:pt x="189" y="35"/>
                  </a:lnTo>
                  <a:lnTo>
                    <a:pt x="168" y="42"/>
                  </a:lnTo>
                  <a:lnTo>
                    <a:pt x="121" y="52"/>
                  </a:lnTo>
                  <a:lnTo>
                    <a:pt x="91" y="52"/>
                  </a:lnTo>
                  <a:lnTo>
                    <a:pt x="61" y="49"/>
                  </a:lnTo>
                  <a:lnTo>
                    <a:pt x="30" y="3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2" name="Freeform 106">
              <a:extLst>
                <a:ext uri="{FF2B5EF4-FFF2-40B4-BE49-F238E27FC236}">
                  <a16:creationId xmlns:a16="http://schemas.microsoft.com/office/drawing/2014/main" id="{84C0F635-491D-4299-A539-656CA464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3815"/>
              <a:ext cx="56" cy="128"/>
            </a:xfrm>
            <a:custGeom>
              <a:avLst/>
              <a:gdLst>
                <a:gd name="T0" fmla="*/ 8 w 56"/>
                <a:gd name="T1" fmla="*/ 128 h 128"/>
                <a:gd name="T2" fmla="*/ 17 w 56"/>
                <a:gd name="T3" fmla="*/ 128 h 128"/>
                <a:gd name="T4" fmla="*/ 26 w 56"/>
                <a:gd name="T5" fmla="*/ 125 h 128"/>
                <a:gd name="T6" fmla="*/ 38 w 56"/>
                <a:gd name="T7" fmla="*/ 114 h 128"/>
                <a:gd name="T8" fmla="*/ 47 w 56"/>
                <a:gd name="T9" fmla="*/ 101 h 128"/>
                <a:gd name="T10" fmla="*/ 56 w 56"/>
                <a:gd name="T11" fmla="*/ 83 h 128"/>
                <a:gd name="T12" fmla="*/ 56 w 56"/>
                <a:gd name="T13" fmla="*/ 59 h 128"/>
                <a:gd name="T14" fmla="*/ 56 w 56"/>
                <a:gd name="T15" fmla="*/ 31 h 128"/>
                <a:gd name="T16" fmla="*/ 47 w 56"/>
                <a:gd name="T17" fmla="*/ 0 h 128"/>
                <a:gd name="T18" fmla="*/ 30 w 56"/>
                <a:gd name="T19" fmla="*/ 31 h 128"/>
                <a:gd name="T20" fmla="*/ 13 w 56"/>
                <a:gd name="T21" fmla="*/ 73 h 128"/>
                <a:gd name="T22" fmla="*/ 0 w 56"/>
                <a:gd name="T23" fmla="*/ 107 h 128"/>
                <a:gd name="T24" fmla="*/ 0 w 56"/>
                <a:gd name="T25" fmla="*/ 121 h 128"/>
                <a:gd name="T26" fmla="*/ 8 w 56"/>
                <a:gd name="T2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28">
                  <a:moveTo>
                    <a:pt x="8" y="128"/>
                  </a:moveTo>
                  <a:lnTo>
                    <a:pt x="17" y="128"/>
                  </a:lnTo>
                  <a:lnTo>
                    <a:pt x="26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6" y="83"/>
                  </a:lnTo>
                  <a:lnTo>
                    <a:pt x="56" y="59"/>
                  </a:lnTo>
                  <a:lnTo>
                    <a:pt x="56" y="31"/>
                  </a:lnTo>
                  <a:lnTo>
                    <a:pt x="47" y="0"/>
                  </a:lnTo>
                  <a:lnTo>
                    <a:pt x="30" y="31"/>
                  </a:lnTo>
                  <a:lnTo>
                    <a:pt x="13" y="73"/>
                  </a:lnTo>
                  <a:lnTo>
                    <a:pt x="0" y="107"/>
                  </a:lnTo>
                  <a:lnTo>
                    <a:pt x="0" y="121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3" name="Freeform 107">
              <a:extLst>
                <a:ext uri="{FF2B5EF4-FFF2-40B4-BE49-F238E27FC236}">
                  <a16:creationId xmlns:a16="http://schemas.microsoft.com/office/drawing/2014/main" id="{98396763-B695-442E-BF0F-950997CA5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3798"/>
              <a:ext cx="51" cy="145"/>
            </a:xfrm>
            <a:custGeom>
              <a:avLst/>
              <a:gdLst>
                <a:gd name="T0" fmla="*/ 34 w 51"/>
                <a:gd name="T1" fmla="*/ 145 h 145"/>
                <a:gd name="T2" fmla="*/ 47 w 51"/>
                <a:gd name="T3" fmla="*/ 138 h 145"/>
                <a:gd name="T4" fmla="*/ 51 w 51"/>
                <a:gd name="T5" fmla="*/ 128 h 145"/>
                <a:gd name="T6" fmla="*/ 51 w 51"/>
                <a:gd name="T7" fmla="*/ 107 h 145"/>
                <a:gd name="T8" fmla="*/ 47 w 51"/>
                <a:gd name="T9" fmla="*/ 86 h 145"/>
                <a:gd name="T10" fmla="*/ 30 w 51"/>
                <a:gd name="T11" fmla="*/ 38 h 145"/>
                <a:gd name="T12" fmla="*/ 17 w 51"/>
                <a:gd name="T13" fmla="*/ 17 h 145"/>
                <a:gd name="T14" fmla="*/ 0 w 51"/>
                <a:gd name="T15" fmla="*/ 0 h 145"/>
                <a:gd name="T16" fmla="*/ 0 w 51"/>
                <a:gd name="T17" fmla="*/ 45 h 145"/>
                <a:gd name="T18" fmla="*/ 0 w 51"/>
                <a:gd name="T19" fmla="*/ 93 h 145"/>
                <a:gd name="T20" fmla="*/ 4 w 51"/>
                <a:gd name="T21" fmla="*/ 114 h 145"/>
                <a:gd name="T22" fmla="*/ 8 w 51"/>
                <a:gd name="T23" fmla="*/ 131 h 145"/>
                <a:gd name="T24" fmla="*/ 21 w 51"/>
                <a:gd name="T25" fmla="*/ 142 h 145"/>
                <a:gd name="T26" fmla="*/ 34 w 51"/>
                <a:gd name="T2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45">
                  <a:moveTo>
                    <a:pt x="34" y="145"/>
                  </a:moveTo>
                  <a:lnTo>
                    <a:pt x="47" y="138"/>
                  </a:lnTo>
                  <a:lnTo>
                    <a:pt x="51" y="128"/>
                  </a:lnTo>
                  <a:lnTo>
                    <a:pt x="51" y="107"/>
                  </a:lnTo>
                  <a:lnTo>
                    <a:pt x="47" y="86"/>
                  </a:lnTo>
                  <a:lnTo>
                    <a:pt x="30" y="38"/>
                  </a:lnTo>
                  <a:lnTo>
                    <a:pt x="17" y="17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93"/>
                  </a:lnTo>
                  <a:lnTo>
                    <a:pt x="4" y="114"/>
                  </a:lnTo>
                  <a:lnTo>
                    <a:pt x="8" y="131"/>
                  </a:lnTo>
                  <a:lnTo>
                    <a:pt x="21" y="142"/>
                  </a:lnTo>
                  <a:lnTo>
                    <a:pt x="34" y="14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4" name="Freeform 108">
              <a:extLst>
                <a:ext uri="{FF2B5EF4-FFF2-40B4-BE49-F238E27FC236}">
                  <a16:creationId xmlns:a16="http://schemas.microsoft.com/office/drawing/2014/main" id="{0F8A3E06-8F1C-42DF-AACA-19FC4B789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3867"/>
              <a:ext cx="176" cy="83"/>
            </a:xfrm>
            <a:custGeom>
              <a:avLst/>
              <a:gdLst>
                <a:gd name="T0" fmla="*/ 176 w 176"/>
                <a:gd name="T1" fmla="*/ 69 h 83"/>
                <a:gd name="T2" fmla="*/ 172 w 176"/>
                <a:gd name="T3" fmla="*/ 80 h 83"/>
                <a:gd name="T4" fmla="*/ 168 w 176"/>
                <a:gd name="T5" fmla="*/ 83 h 83"/>
                <a:gd name="T6" fmla="*/ 146 w 176"/>
                <a:gd name="T7" fmla="*/ 83 h 83"/>
                <a:gd name="T8" fmla="*/ 121 w 176"/>
                <a:gd name="T9" fmla="*/ 73 h 83"/>
                <a:gd name="T10" fmla="*/ 95 w 176"/>
                <a:gd name="T11" fmla="*/ 55 h 83"/>
                <a:gd name="T12" fmla="*/ 35 w 176"/>
                <a:gd name="T13" fmla="*/ 17 h 83"/>
                <a:gd name="T14" fmla="*/ 13 w 176"/>
                <a:gd name="T15" fmla="*/ 7 h 83"/>
                <a:gd name="T16" fmla="*/ 0 w 176"/>
                <a:gd name="T17" fmla="*/ 4 h 83"/>
                <a:gd name="T18" fmla="*/ 13 w 176"/>
                <a:gd name="T19" fmla="*/ 4 h 83"/>
                <a:gd name="T20" fmla="*/ 35 w 176"/>
                <a:gd name="T21" fmla="*/ 0 h 83"/>
                <a:gd name="T22" fmla="*/ 86 w 176"/>
                <a:gd name="T23" fmla="*/ 7 h 83"/>
                <a:gd name="T24" fmla="*/ 112 w 176"/>
                <a:gd name="T25" fmla="*/ 17 h 83"/>
                <a:gd name="T26" fmla="*/ 138 w 176"/>
                <a:gd name="T27" fmla="*/ 28 h 83"/>
                <a:gd name="T28" fmla="*/ 159 w 176"/>
                <a:gd name="T29" fmla="*/ 45 h 83"/>
                <a:gd name="T30" fmla="*/ 176 w 176"/>
                <a:gd name="T31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83">
                  <a:moveTo>
                    <a:pt x="176" y="69"/>
                  </a:moveTo>
                  <a:lnTo>
                    <a:pt x="172" y="80"/>
                  </a:lnTo>
                  <a:lnTo>
                    <a:pt x="168" y="83"/>
                  </a:lnTo>
                  <a:lnTo>
                    <a:pt x="146" y="83"/>
                  </a:lnTo>
                  <a:lnTo>
                    <a:pt x="121" y="73"/>
                  </a:lnTo>
                  <a:lnTo>
                    <a:pt x="95" y="55"/>
                  </a:lnTo>
                  <a:lnTo>
                    <a:pt x="35" y="17"/>
                  </a:lnTo>
                  <a:lnTo>
                    <a:pt x="13" y="7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7"/>
                  </a:lnTo>
                  <a:lnTo>
                    <a:pt x="112" y="17"/>
                  </a:lnTo>
                  <a:lnTo>
                    <a:pt x="138" y="28"/>
                  </a:lnTo>
                  <a:lnTo>
                    <a:pt x="159" y="45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5" name="Freeform 109">
              <a:extLst>
                <a:ext uri="{FF2B5EF4-FFF2-40B4-BE49-F238E27FC236}">
                  <a16:creationId xmlns:a16="http://schemas.microsoft.com/office/drawing/2014/main" id="{FBA01043-8215-4E1F-AD31-E398AB497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3808"/>
              <a:ext cx="99" cy="87"/>
            </a:xfrm>
            <a:custGeom>
              <a:avLst/>
              <a:gdLst>
                <a:gd name="T0" fmla="*/ 99 w 99"/>
                <a:gd name="T1" fmla="*/ 87 h 87"/>
                <a:gd name="T2" fmla="*/ 82 w 99"/>
                <a:gd name="T3" fmla="*/ 83 h 87"/>
                <a:gd name="T4" fmla="*/ 60 w 99"/>
                <a:gd name="T5" fmla="*/ 70 h 87"/>
                <a:gd name="T6" fmla="*/ 47 w 99"/>
                <a:gd name="T7" fmla="*/ 59 h 87"/>
                <a:gd name="T8" fmla="*/ 34 w 99"/>
                <a:gd name="T9" fmla="*/ 42 h 87"/>
                <a:gd name="T10" fmla="*/ 17 w 99"/>
                <a:gd name="T11" fmla="*/ 25 h 87"/>
                <a:gd name="T12" fmla="*/ 0 w 99"/>
                <a:gd name="T13" fmla="*/ 0 h 87"/>
                <a:gd name="T14" fmla="*/ 39 w 99"/>
                <a:gd name="T15" fmla="*/ 21 h 87"/>
                <a:gd name="T16" fmla="*/ 73 w 99"/>
                <a:gd name="T17" fmla="*/ 42 h 87"/>
                <a:gd name="T18" fmla="*/ 99 w 99"/>
                <a:gd name="T19" fmla="*/ 63 h 87"/>
                <a:gd name="T20" fmla="*/ 99 w 99"/>
                <a:gd name="T21" fmla="*/ 76 h 87"/>
                <a:gd name="T22" fmla="*/ 99 w 99"/>
                <a:gd name="T2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99" y="87"/>
                  </a:moveTo>
                  <a:lnTo>
                    <a:pt x="82" y="83"/>
                  </a:lnTo>
                  <a:lnTo>
                    <a:pt x="60" y="70"/>
                  </a:lnTo>
                  <a:lnTo>
                    <a:pt x="47" y="59"/>
                  </a:lnTo>
                  <a:lnTo>
                    <a:pt x="34" y="42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2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8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6" name="Freeform 110">
              <a:extLst>
                <a:ext uri="{FF2B5EF4-FFF2-40B4-BE49-F238E27FC236}">
                  <a16:creationId xmlns:a16="http://schemas.microsoft.com/office/drawing/2014/main" id="{BBBAED64-1784-4D8E-946C-B5EC30BC5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900"/>
              <a:ext cx="154" cy="90"/>
            </a:xfrm>
            <a:custGeom>
              <a:avLst/>
              <a:gdLst>
                <a:gd name="T0" fmla="*/ 154 w 154"/>
                <a:gd name="T1" fmla="*/ 83 h 90"/>
                <a:gd name="T2" fmla="*/ 154 w 154"/>
                <a:gd name="T3" fmla="*/ 76 h 90"/>
                <a:gd name="T4" fmla="*/ 141 w 154"/>
                <a:gd name="T5" fmla="*/ 62 h 90"/>
                <a:gd name="T6" fmla="*/ 124 w 154"/>
                <a:gd name="T7" fmla="*/ 49 h 90"/>
                <a:gd name="T8" fmla="*/ 98 w 154"/>
                <a:gd name="T9" fmla="*/ 31 h 90"/>
                <a:gd name="T10" fmla="*/ 47 w 154"/>
                <a:gd name="T11" fmla="*/ 4 h 90"/>
                <a:gd name="T12" fmla="*/ 21 w 154"/>
                <a:gd name="T13" fmla="*/ 0 h 90"/>
                <a:gd name="T14" fmla="*/ 0 w 154"/>
                <a:gd name="T15" fmla="*/ 0 h 90"/>
                <a:gd name="T16" fmla="*/ 38 w 154"/>
                <a:gd name="T17" fmla="*/ 17 h 90"/>
                <a:gd name="T18" fmla="*/ 56 w 154"/>
                <a:gd name="T19" fmla="*/ 28 h 90"/>
                <a:gd name="T20" fmla="*/ 68 w 154"/>
                <a:gd name="T21" fmla="*/ 42 h 90"/>
                <a:gd name="T22" fmla="*/ 86 w 154"/>
                <a:gd name="T23" fmla="*/ 55 h 90"/>
                <a:gd name="T24" fmla="*/ 111 w 154"/>
                <a:gd name="T25" fmla="*/ 76 h 90"/>
                <a:gd name="T26" fmla="*/ 137 w 154"/>
                <a:gd name="T27" fmla="*/ 90 h 90"/>
                <a:gd name="T28" fmla="*/ 146 w 154"/>
                <a:gd name="T29" fmla="*/ 90 h 90"/>
                <a:gd name="T30" fmla="*/ 154 w 154"/>
                <a:gd name="T31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90">
                  <a:moveTo>
                    <a:pt x="154" y="83"/>
                  </a:moveTo>
                  <a:lnTo>
                    <a:pt x="154" y="76"/>
                  </a:lnTo>
                  <a:lnTo>
                    <a:pt x="141" y="62"/>
                  </a:lnTo>
                  <a:lnTo>
                    <a:pt x="124" y="49"/>
                  </a:lnTo>
                  <a:lnTo>
                    <a:pt x="98" y="31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7"/>
                  </a:lnTo>
                  <a:lnTo>
                    <a:pt x="56" y="28"/>
                  </a:lnTo>
                  <a:lnTo>
                    <a:pt x="68" y="42"/>
                  </a:lnTo>
                  <a:lnTo>
                    <a:pt x="86" y="55"/>
                  </a:lnTo>
                  <a:lnTo>
                    <a:pt x="111" y="76"/>
                  </a:lnTo>
                  <a:lnTo>
                    <a:pt x="137" y="90"/>
                  </a:lnTo>
                  <a:lnTo>
                    <a:pt x="146" y="90"/>
                  </a:lnTo>
                  <a:lnTo>
                    <a:pt x="154" y="8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7" name="Freeform 111">
              <a:extLst>
                <a:ext uri="{FF2B5EF4-FFF2-40B4-BE49-F238E27FC236}">
                  <a16:creationId xmlns:a16="http://schemas.microsoft.com/office/drawing/2014/main" id="{231A85B5-9945-457F-A77A-43CCB987A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" y="3373"/>
              <a:ext cx="73" cy="132"/>
            </a:xfrm>
            <a:custGeom>
              <a:avLst/>
              <a:gdLst>
                <a:gd name="T0" fmla="*/ 30 w 73"/>
                <a:gd name="T1" fmla="*/ 132 h 132"/>
                <a:gd name="T2" fmla="*/ 21 w 73"/>
                <a:gd name="T3" fmla="*/ 128 h 132"/>
                <a:gd name="T4" fmla="*/ 12 w 73"/>
                <a:gd name="T5" fmla="*/ 118 h 132"/>
                <a:gd name="T6" fmla="*/ 4 w 73"/>
                <a:gd name="T7" fmla="*/ 104 h 132"/>
                <a:gd name="T8" fmla="*/ 0 w 73"/>
                <a:gd name="T9" fmla="*/ 90 h 132"/>
                <a:gd name="T10" fmla="*/ 4 w 73"/>
                <a:gd name="T11" fmla="*/ 69 h 132"/>
                <a:gd name="T12" fmla="*/ 17 w 73"/>
                <a:gd name="T13" fmla="*/ 49 h 132"/>
                <a:gd name="T14" fmla="*/ 38 w 73"/>
                <a:gd name="T15" fmla="*/ 25 h 132"/>
                <a:gd name="T16" fmla="*/ 73 w 73"/>
                <a:gd name="T17" fmla="*/ 0 h 132"/>
                <a:gd name="T18" fmla="*/ 64 w 73"/>
                <a:gd name="T19" fmla="*/ 49 h 132"/>
                <a:gd name="T20" fmla="*/ 51 w 73"/>
                <a:gd name="T21" fmla="*/ 87 h 132"/>
                <a:gd name="T22" fmla="*/ 43 w 73"/>
                <a:gd name="T23" fmla="*/ 114 h 132"/>
                <a:gd name="T24" fmla="*/ 30 w 73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32">
                  <a:moveTo>
                    <a:pt x="30" y="132"/>
                  </a:moveTo>
                  <a:lnTo>
                    <a:pt x="21" y="128"/>
                  </a:lnTo>
                  <a:lnTo>
                    <a:pt x="12" y="118"/>
                  </a:lnTo>
                  <a:lnTo>
                    <a:pt x="4" y="104"/>
                  </a:lnTo>
                  <a:lnTo>
                    <a:pt x="0" y="90"/>
                  </a:lnTo>
                  <a:lnTo>
                    <a:pt x="4" y="69"/>
                  </a:lnTo>
                  <a:lnTo>
                    <a:pt x="17" y="49"/>
                  </a:lnTo>
                  <a:lnTo>
                    <a:pt x="38" y="25"/>
                  </a:lnTo>
                  <a:lnTo>
                    <a:pt x="73" y="0"/>
                  </a:lnTo>
                  <a:lnTo>
                    <a:pt x="64" y="49"/>
                  </a:lnTo>
                  <a:lnTo>
                    <a:pt x="51" y="87"/>
                  </a:lnTo>
                  <a:lnTo>
                    <a:pt x="43" y="114"/>
                  </a:lnTo>
                  <a:lnTo>
                    <a:pt x="30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8" name="Freeform 112">
              <a:extLst>
                <a:ext uri="{FF2B5EF4-FFF2-40B4-BE49-F238E27FC236}">
                  <a16:creationId xmlns:a16="http://schemas.microsoft.com/office/drawing/2014/main" id="{73625E00-2C91-400A-BAB4-99EA8E0B7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3826"/>
              <a:ext cx="112" cy="76"/>
            </a:xfrm>
            <a:custGeom>
              <a:avLst/>
              <a:gdLst>
                <a:gd name="T0" fmla="*/ 0 w 112"/>
                <a:gd name="T1" fmla="*/ 3 h 76"/>
                <a:gd name="T2" fmla="*/ 17 w 112"/>
                <a:gd name="T3" fmla="*/ 0 h 76"/>
                <a:gd name="T4" fmla="*/ 43 w 112"/>
                <a:gd name="T5" fmla="*/ 3 h 76"/>
                <a:gd name="T6" fmla="*/ 60 w 112"/>
                <a:gd name="T7" fmla="*/ 14 h 76"/>
                <a:gd name="T8" fmla="*/ 73 w 112"/>
                <a:gd name="T9" fmla="*/ 27 h 76"/>
                <a:gd name="T10" fmla="*/ 90 w 112"/>
                <a:gd name="T11" fmla="*/ 48 h 76"/>
                <a:gd name="T12" fmla="*/ 112 w 112"/>
                <a:gd name="T13" fmla="*/ 76 h 76"/>
                <a:gd name="T14" fmla="*/ 34 w 112"/>
                <a:gd name="T15" fmla="*/ 41 h 76"/>
                <a:gd name="T16" fmla="*/ 9 w 112"/>
                <a:gd name="T17" fmla="*/ 20 h 76"/>
                <a:gd name="T18" fmla="*/ 0 w 112"/>
                <a:gd name="T19" fmla="*/ 14 h 76"/>
                <a:gd name="T20" fmla="*/ 0 w 112"/>
                <a:gd name="T21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6">
                  <a:moveTo>
                    <a:pt x="0" y="3"/>
                  </a:moveTo>
                  <a:lnTo>
                    <a:pt x="17" y="0"/>
                  </a:lnTo>
                  <a:lnTo>
                    <a:pt x="43" y="3"/>
                  </a:lnTo>
                  <a:lnTo>
                    <a:pt x="60" y="14"/>
                  </a:lnTo>
                  <a:lnTo>
                    <a:pt x="73" y="27"/>
                  </a:lnTo>
                  <a:lnTo>
                    <a:pt x="90" y="48"/>
                  </a:lnTo>
                  <a:lnTo>
                    <a:pt x="112" y="76"/>
                  </a:lnTo>
                  <a:lnTo>
                    <a:pt x="34" y="41"/>
                  </a:lnTo>
                  <a:lnTo>
                    <a:pt x="9" y="20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09" name="Freeform 113">
              <a:extLst>
                <a:ext uri="{FF2B5EF4-FFF2-40B4-BE49-F238E27FC236}">
                  <a16:creationId xmlns:a16="http://schemas.microsoft.com/office/drawing/2014/main" id="{DC643365-CBB7-469E-AB62-96CFD5E50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3784"/>
              <a:ext cx="56" cy="145"/>
            </a:xfrm>
            <a:custGeom>
              <a:avLst/>
              <a:gdLst>
                <a:gd name="T0" fmla="*/ 34 w 56"/>
                <a:gd name="T1" fmla="*/ 0 h 145"/>
                <a:gd name="T2" fmla="*/ 47 w 56"/>
                <a:gd name="T3" fmla="*/ 4 h 145"/>
                <a:gd name="T4" fmla="*/ 52 w 56"/>
                <a:gd name="T5" fmla="*/ 14 h 145"/>
                <a:gd name="T6" fmla="*/ 56 w 56"/>
                <a:gd name="T7" fmla="*/ 35 h 145"/>
                <a:gd name="T8" fmla="*/ 56 w 56"/>
                <a:gd name="T9" fmla="*/ 56 h 145"/>
                <a:gd name="T10" fmla="*/ 43 w 56"/>
                <a:gd name="T11" fmla="*/ 107 h 145"/>
                <a:gd name="T12" fmla="*/ 34 w 56"/>
                <a:gd name="T13" fmla="*/ 132 h 145"/>
                <a:gd name="T14" fmla="*/ 22 w 56"/>
                <a:gd name="T15" fmla="*/ 145 h 145"/>
                <a:gd name="T16" fmla="*/ 9 w 56"/>
                <a:gd name="T17" fmla="*/ 107 h 145"/>
                <a:gd name="T18" fmla="*/ 0 w 56"/>
                <a:gd name="T19" fmla="*/ 66 h 145"/>
                <a:gd name="T20" fmla="*/ 4 w 56"/>
                <a:gd name="T21" fmla="*/ 45 h 145"/>
                <a:gd name="T22" fmla="*/ 9 w 56"/>
                <a:gd name="T23" fmla="*/ 28 h 145"/>
                <a:gd name="T24" fmla="*/ 17 w 56"/>
                <a:gd name="T25" fmla="*/ 11 h 145"/>
                <a:gd name="T26" fmla="*/ 34 w 56"/>
                <a:gd name="T2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45">
                  <a:moveTo>
                    <a:pt x="34" y="0"/>
                  </a:moveTo>
                  <a:lnTo>
                    <a:pt x="47" y="4"/>
                  </a:lnTo>
                  <a:lnTo>
                    <a:pt x="52" y="14"/>
                  </a:lnTo>
                  <a:lnTo>
                    <a:pt x="56" y="35"/>
                  </a:lnTo>
                  <a:lnTo>
                    <a:pt x="56" y="56"/>
                  </a:lnTo>
                  <a:lnTo>
                    <a:pt x="43" y="107"/>
                  </a:lnTo>
                  <a:lnTo>
                    <a:pt x="34" y="132"/>
                  </a:lnTo>
                  <a:lnTo>
                    <a:pt x="22" y="145"/>
                  </a:lnTo>
                  <a:lnTo>
                    <a:pt x="9" y="107"/>
                  </a:lnTo>
                  <a:lnTo>
                    <a:pt x="0" y="66"/>
                  </a:lnTo>
                  <a:lnTo>
                    <a:pt x="4" y="45"/>
                  </a:lnTo>
                  <a:lnTo>
                    <a:pt x="9" y="28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0" name="Freeform 114">
              <a:extLst>
                <a:ext uri="{FF2B5EF4-FFF2-40B4-BE49-F238E27FC236}">
                  <a16:creationId xmlns:a16="http://schemas.microsoft.com/office/drawing/2014/main" id="{054DCF8E-5664-433F-B6AD-020612593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3487"/>
              <a:ext cx="103" cy="73"/>
            </a:xfrm>
            <a:custGeom>
              <a:avLst/>
              <a:gdLst>
                <a:gd name="T0" fmla="*/ 99 w 103"/>
                <a:gd name="T1" fmla="*/ 69 h 73"/>
                <a:gd name="T2" fmla="*/ 90 w 103"/>
                <a:gd name="T3" fmla="*/ 73 h 73"/>
                <a:gd name="T4" fmla="*/ 82 w 103"/>
                <a:gd name="T5" fmla="*/ 73 h 73"/>
                <a:gd name="T6" fmla="*/ 73 w 103"/>
                <a:gd name="T7" fmla="*/ 69 h 73"/>
                <a:gd name="T8" fmla="*/ 60 w 103"/>
                <a:gd name="T9" fmla="*/ 62 h 73"/>
                <a:gd name="T10" fmla="*/ 34 w 103"/>
                <a:gd name="T11" fmla="*/ 38 h 73"/>
                <a:gd name="T12" fmla="*/ 0 w 103"/>
                <a:gd name="T13" fmla="*/ 0 h 73"/>
                <a:gd name="T14" fmla="*/ 34 w 103"/>
                <a:gd name="T15" fmla="*/ 11 h 73"/>
                <a:gd name="T16" fmla="*/ 69 w 103"/>
                <a:gd name="T17" fmla="*/ 31 h 73"/>
                <a:gd name="T18" fmla="*/ 95 w 103"/>
                <a:gd name="T19" fmla="*/ 56 h 73"/>
                <a:gd name="T20" fmla="*/ 103 w 103"/>
                <a:gd name="T21" fmla="*/ 62 h 73"/>
                <a:gd name="T22" fmla="*/ 99 w 103"/>
                <a:gd name="T2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73">
                  <a:moveTo>
                    <a:pt x="99" y="69"/>
                  </a:moveTo>
                  <a:lnTo>
                    <a:pt x="90" y="73"/>
                  </a:lnTo>
                  <a:lnTo>
                    <a:pt x="82" y="73"/>
                  </a:lnTo>
                  <a:lnTo>
                    <a:pt x="73" y="69"/>
                  </a:lnTo>
                  <a:lnTo>
                    <a:pt x="60" y="62"/>
                  </a:lnTo>
                  <a:lnTo>
                    <a:pt x="34" y="38"/>
                  </a:lnTo>
                  <a:lnTo>
                    <a:pt x="0" y="0"/>
                  </a:lnTo>
                  <a:lnTo>
                    <a:pt x="34" y="11"/>
                  </a:lnTo>
                  <a:lnTo>
                    <a:pt x="69" y="31"/>
                  </a:lnTo>
                  <a:lnTo>
                    <a:pt x="95" y="56"/>
                  </a:lnTo>
                  <a:lnTo>
                    <a:pt x="103" y="62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1" name="Freeform 115">
              <a:extLst>
                <a:ext uri="{FF2B5EF4-FFF2-40B4-BE49-F238E27FC236}">
                  <a16:creationId xmlns:a16="http://schemas.microsoft.com/office/drawing/2014/main" id="{48BD108A-4AB1-469F-8CA6-7B2B25A39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3297"/>
              <a:ext cx="90" cy="42"/>
            </a:xfrm>
            <a:custGeom>
              <a:avLst/>
              <a:gdLst>
                <a:gd name="T0" fmla="*/ 90 w 90"/>
                <a:gd name="T1" fmla="*/ 28 h 42"/>
                <a:gd name="T2" fmla="*/ 73 w 90"/>
                <a:gd name="T3" fmla="*/ 11 h 42"/>
                <a:gd name="T4" fmla="*/ 52 w 90"/>
                <a:gd name="T5" fmla="*/ 0 h 42"/>
                <a:gd name="T6" fmla="*/ 26 w 90"/>
                <a:gd name="T7" fmla="*/ 0 h 42"/>
                <a:gd name="T8" fmla="*/ 0 w 90"/>
                <a:gd name="T9" fmla="*/ 4 h 42"/>
                <a:gd name="T10" fmla="*/ 17 w 90"/>
                <a:gd name="T11" fmla="*/ 18 h 42"/>
                <a:gd name="T12" fmla="*/ 39 w 90"/>
                <a:gd name="T13" fmla="*/ 35 h 42"/>
                <a:gd name="T14" fmla="*/ 65 w 90"/>
                <a:gd name="T15" fmla="*/ 42 h 42"/>
                <a:gd name="T16" fmla="*/ 78 w 90"/>
                <a:gd name="T17" fmla="*/ 38 h 42"/>
                <a:gd name="T18" fmla="*/ 90 w 90"/>
                <a:gd name="T1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42">
                  <a:moveTo>
                    <a:pt x="90" y="28"/>
                  </a:moveTo>
                  <a:lnTo>
                    <a:pt x="73" y="11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4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2"/>
                  </a:lnTo>
                  <a:lnTo>
                    <a:pt x="78" y="38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2" name="Freeform 116">
              <a:extLst>
                <a:ext uri="{FF2B5EF4-FFF2-40B4-BE49-F238E27FC236}">
                  <a16:creationId xmlns:a16="http://schemas.microsoft.com/office/drawing/2014/main" id="{80CFEA3A-8C6F-4264-BE35-48692ABD9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3729"/>
              <a:ext cx="39" cy="83"/>
            </a:xfrm>
            <a:custGeom>
              <a:avLst/>
              <a:gdLst>
                <a:gd name="T0" fmla="*/ 4 w 39"/>
                <a:gd name="T1" fmla="*/ 0 h 83"/>
                <a:gd name="T2" fmla="*/ 4 w 39"/>
                <a:gd name="T3" fmla="*/ 14 h 83"/>
                <a:gd name="T4" fmla="*/ 0 w 39"/>
                <a:gd name="T5" fmla="*/ 35 h 83"/>
                <a:gd name="T6" fmla="*/ 0 w 39"/>
                <a:gd name="T7" fmla="*/ 45 h 83"/>
                <a:gd name="T8" fmla="*/ 4 w 39"/>
                <a:gd name="T9" fmla="*/ 59 h 83"/>
                <a:gd name="T10" fmla="*/ 17 w 39"/>
                <a:gd name="T11" fmla="*/ 69 h 83"/>
                <a:gd name="T12" fmla="*/ 39 w 39"/>
                <a:gd name="T13" fmla="*/ 83 h 83"/>
                <a:gd name="T14" fmla="*/ 39 w 39"/>
                <a:gd name="T15" fmla="*/ 52 h 83"/>
                <a:gd name="T16" fmla="*/ 30 w 39"/>
                <a:gd name="T17" fmla="*/ 24 h 83"/>
                <a:gd name="T18" fmla="*/ 22 w 39"/>
                <a:gd name="T19" fmla="*/ 10 h 83"/>
                <a:gd name="T20" fmla="*/ 4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4" y="0"/>
                  </a:moveTo>
                  <a:lnTo>
                    <a:pt x="4" y="14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4" y="59"/>
                  </a:lnTo>
                  <a:lnTo>
                    <a:pt x="17" y="69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0" y="24"/>
                  </a:lnTo>
                  <a:lnTo>
                    <a:pt x="22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3" name="Freeform 117">
              <a:extLst>
                <a:ext uri="{FF2B5EF4-FFF2-40B4-BE49-F238E27FC236}">
                  <a16:creationId xmlns:a16="http://schemas.microsoft.com/office/drawing/2014/main" id="{46E78E0C-F512-4079-8A3F-FD13D8FD6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3484"/>
              <a:ext cx="94" cy="34"/>
            </a:xfrm>
            <a:custGeom>
              <a:avLst/>
              <a:gdLst>
                <a:gd name="T0" fmla="*/ 0 w 94"/>
                <a:gd name="T1" fmla="*/ 24 h 34"/>
                <a:gd name="T2" fmla="*/ 17 w 94"/>
                <a:gd name="T3" fmla="*/ 34 h 34"/>
                <a:gd name="T4" fmla="*/ 26 w 94"/>
                <a:gd name="T5" fmla="*/ 34 h 34"/>
                <a:gd name="T6" fmla="*/ 38 w 94"/>
                <a:gd name="T7" fmla="*/ 31 h 34"/>
                <a:gd name="T8" fmla="*/ 60 w 94"/>
                <a:gd name="T9" fmla="*/ 17 h 34"/>
                <a:gd name="T10" fmla="*/ 73 w 94"/>
                <a:gd name="T11" fmla="*/ 14 h 34"/>
                <a:gd name="T12" fmla="*/ 94 w 94"/>
                <a:gd name="T13" fmla="*/ 17 h 34"/>
                <a:gd name="T14" fmla="*/ 64 w 94"/>
                <a:gd name="T15" fmla="*/ 7 h 34"/>
                <a:gd name="T16" fmla="*/ 47 w 94"/>
                <a:gd name="T17" fmla="*/ 0 h 34"/>
                <a:gd name="T18" fmla="*/ 26 w 94"/>
                <a:gd name="T19" fmla="*/ 3 h 34"/>
                <a:gd name="T20" fmla="*/ 13 w 94"/>
                <a:gd name="T21" fmla="*/ 10 h 34"/>
                <a:gd name="T22" fmla="*/ 0 w 94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34">
                  <a:moveTo>
                    <a:pt x="0" y="24"/>
                  </a:moveTo>
                  <a:lnTo>
                    <a:pt x="17" y="34"/>
                  </a:lnTo>
                  <a:lnTo>
                    <a:pt x="26" y="34"/>
                  </a:lnTo>
                  <a:lnTo>
                    <a:pt x="38" y="31"/>
                  </a:lnTo>
                  <a:lnTo>
                    <a:pt x="60" y="17"/>
                  </a:lnTo>
                  <a:lnTo>
                    <a:pt x="73" y="14"/>
                  </a:lnTo>
                  <a:lnTo>
                    <a:pt x="94" y="17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4" name="Freeform 118">
              <a:extLst>
                <a:ext uri="{FF2B5EF4-FFF2-40B4-BE49-F238E27FC236}">
                  <a16:creationId xmlns:a16="http://schemas.microsoft.com/office/drawing/2014/main" id="{EC19D309-5AB0-48E9-A2D1-9B61BD1C6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3784"/>
              <a:ext cx="60" cy="59"/>
            </a:xfrm>
            <a:custGeom>
              <a:avLst/>
              <a:gdLst>
                <a:gd name="T0" fmla="*/ 0 w 60"/>
                <a:gd name="T1" fmla="*/ 59 h 59"/>
                <a:gd name="T2" fmla="*/ 21 w 60"/>
                <a:gd name="T3" fmla="*/ 56 h 59"/>
                <a:gd name="T4" fmla="*/ 30 w 60"/>
                <a:gd name="T5" fmla="*/ 52 h 59"/>
                <a:gd name="T6" fmla="*/ 34 w 60"/>
                <a:gd name="T7" fmla="*/ 42 h 59"/>
                <a:gd name="T8" fmla="*/ 34 w 60"/>
                <a:gd name="T9" fmla="*/ 18 h 59"/>
                <a:gd name="T10" fmla="*/ 43 w 60"/>
                <a:gd name="T11" fmla="*/ 7 h 59"/>
                <a:gd name="T12" fmla="*/ 60 w 60"/>
                <a:gd name="T13" fmla="*/ 0 h 59"/>
                <a:gd name="T14" fmla="*/ 30 w 60"/>
                <a:gd name="T15" fmla="*/ 7 h 59"/>
                <a:gd name="T16" fmla="*/ 9 w 60"/>
                <a:gd name="T17" fmla="*/ 18 h 59"/>
                <a:gd name="T18" fmla="*/ 0 w 60"/>
                <a:gd name="T19" fmla="*/ 31 h 59"/>
                <a:gd name="T20" fmla="*/ 0 w 60"/>
                <a:gd name="T21" fmla="*/ 42 h 59"/>
                <a:gd name="T22" fmla="*/ 0 w 60"/>
                <a:gd name="T2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9">
                  <a:moveTo>
                    <a:pt x="0" y="59"/>
                  </a:moveTo>
                  <a:lnTo>
                    <a:pt x="21" y="56"/>
                  </a:lnTo>
                  <a:lnTo>
                    <a:pt x="30" y="52"/>
                  </a:lnTo>
                  <a:lnTo>
                    <a:pt x="34" y="42"/>
                  </a:lnTo>
                  <a:lnTo>
                    <a:pt x="34" y="18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30" y="7"/>
                  </a:lnTo>
                  <a:lnTo>
                    <a:pt x="9" y="18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5" name="Freeform 119">
              <a:extLst>
                <a:ext uri="{FF2B5EF4-FFF2-40B4-BE49-F238E27FC236}">
                  <a16:creationId xmlns:a16="http://schemas.microsoft.com/office/drawing/2014/main" id="{8700D9A4-2186-45AB-A275-8ADF3B3A9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3715"/>
              <a:ext cx="77" cy="66"/>
            </a:xfrm>
            <a:custGeom>
              <a:avLst/>
              <a:gdLst>
                <a:gd name="T0" fmla="*/ 4 w 77"/>
                <a:gd name="T1" fmla="*/ 0 h 66"/>
                <a:gd name="T2" fmla="*/ 30 w 77"/>
                <a:gd name="T3" fmla="*/ 0 h 66"/>
                <a:gd name="T4" fmla="*/ 43 w 77"/>
                <a:gd name="T5" fmla="*/ 7 h 66"/>
                <a:gd name="T6" fmla="*/ 52 w 77"/>
                <a:gd name="T7" fmla="*/ 18 h 66"/>
                <a:gd name="T8" fmla="*/ 60 w 77"/>
                <a:gd name="T9" fmla="*/ 49 h 66"/>
                <a:gd name="T10" fmla="*/ 64 w 77"/>
                <a:gd name="T11" fmla="*/ 59 h 66"/>
                <a:gd name="T12" fmla="*/ 77 w 77"/>
                <a:gd name="T13" fmla="*/ 66 h 66"/>
                <a:gd name="T14" fmla="*/ 43 w 77"/>
                <a:gd name="T15" fmla="*/ 55 h 66"/>
                <a:gd name="T16" fmla="*/ 17 w 77"/>
                <a:gd name="T17" fmla="*/ 42 h 66"/>
                <a:gd name="T18" fmla="*/ 4 w 77"/>
                <a:gd name="T19" fmla="*/ 24 h 66"/>
                <a:gd name="T20" fmla="*/ 0 w 77"/>
                <a:gd name="T21" fmla="*/ 14 h 66"/>
                <a:gd name="T22" fmla="*/ 4 w 77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6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49"/>
                  </a:lnTo>
                  <a:lnTo>
                    <a:pt x="64" y="59"/>
                  </a:lnTo>
                  <a:lnTo>
                    <a:pt x="77" y="66"/>
                  </a:lnTo>
                  <a:lnTo>
                    <a:pt x="43" y="55"/>
                  </a:lnTo>
                  <a:lnTo>
                    <a:pt x="17" y="42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6" name="Freeform 120">
              <a:extLst>
                <a:ext uri="{FF2B5EF4-FFF2-40B4-BE49-F238E27FC236}">
                  <a16:creationId xmlns:a16="http://schemas.microsoft.com/office/drawing/2014/main" id="{A9E69932-D92D-4AB0-BB60-E84572B12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3909"/>
              <a:ext cx="73" cy="55"/>
            </a:xfrm>
            <a:custGeom>
              <a:avLst/>
              <a:gdLst>
                <a:gd name="T0" fmla="*/ 0 w 73"/>
                <a:gd name="T1" fmla="*/ 7 h 55"/>
                <a:gd name="T2" fmla="*/ 8 w 73"/>
                <a:gd name="T3" fmla="*/ 27 h 55"/>
                <a:gd name="T4" fmla="*/ 25 w 73"/>
                <a:gd name="T5" fmla="*/ 45 h 55"/>
                <a:gd name="T6" fmla="*/ 73 w 73"/>
                <a:gd name="T7" fmla="*/ 55 h 55"/>
                <a:gd name="T8" fmla="*/ 64 w 73"/>
                <a:gd name="T9" fmla="*/ 34 h 55"/>
                <a:gd name="T10" fmla="*/ 51 w 73"/>
                <a:gd name="T11" fmla="*/ 17 h 55"/>
                <a:gd name="T12" fmla="*/ 30 w 73"/>
                <a:gd name="T13" fmla="*/ 3 h 55"/>
                <a:gd name="T14" fmla="*/ 17 w 73"/>
                <a:gd name="T15" fmla="*/ 0 h 55"/>
                <a:gd name="T16" fmla="*/ 0 w 73"/>
                <a:gd name="T17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5">
                  <a:moveTo>
                    <a:pt x="0" y="7"/>
                  </a:moveTo>
                  <a:lnTo>
                    <a:pt x="8" y="27"/>
                  </a:lnTo>
                  <a:lnTo>
                    <a:pt x="25" y="45"/>
                  </a:lnTo>
                  <a:lnTo>
                    <a:pt x="73" y="55"/>
                  </a:lnTo>
                  <a:lnTo>
                    <a:pt x="64" y="34"/>
                  </a:lnTo>
                  <a:lnTo>
                    <a:pt x="51" y="17"/>
                  </a:lnTo>
                  <a:lnTo>
                    <a:pt x="30" y="3"/>
                  </a:lnTo>
                  <a:lnTo>
                    <a:pt x="1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7" name="Freeform 121">
              <a:extLst>
                <a:ext uri="{FF2B5EF4-FFF2-40B4-BE49-F238E27FC236}">
                  <a16:creationId xmlns:a16="http://schemas.microsoft.com/office/drawing/2014/main" id="{5311AA3F-28F5-4E07-82BA-6BDE24B9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" y="3280"/>
              <a:ext cx="91" cy="38"/>
            </a:xfrm>
            <a:custGeom>
              <a:avLst/>
              <a:gdLst>
                <a:gd name="T0" fmla="*/ 91 w 91"/>
                <a:gd name="T1" fmla="*/ 7 h 38"/>
                <a:gd name="T2" fmla="*/ 61 w 91"/>
                <a:gd name="T3" fmla="*/ 0 h 38"/>
                <a:gd name="T4" fmla="*/ 39 w 91"/>
                <a:gd name="T5" fmla="*/ 7 h 38"/>
                <a:gd name="T6" fmla="*/ 18 w 91"/>
                <a:gd name="T7" fmla="*/ 21 h 38"/>
                <a:gd name="T8" fmla="*/ 0 w 91"/>
                <a:gd name="T9" fmla="*/ 38 h 38"/>
                <a:gd name="T10" fmla="*/ 26 w 91"/>
                <a:gd name="T11" fmla="*/ 38 h 38"/>
                <a:gd name="T12" fmla="*/ 56 w 91"/>
                <a:gd name="T13" fmla="*/ 38 h 38"/>
                <a:gd name="T14" fmla="*/ 82 w 91"/>
                <a:gd name="T15" fmla="*/ 28 h 38"/>
                <a:gd name="T16" fmla="*/ 91 w 91"/>
                <a:gd name="T17" fmla="*/ 21 h 38"/>
                <a:gd name="T18" fmla="*/ 91 w 91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38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8"/>
                  </a:lnTo>
                  <a:lnTo>
                    <a:pt x="26" y="38"/>
                  </a:lnTo>
                  <a:lnTo>
                    <a:pt x="56" y="38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8" name="Freeform 122">
              <a:extLst>
                <a:ext uri="{FF2B5EF4-FFF2-40B4-BE49-F238E27FC236}">
                  <a16:creationId xmlns:a16="http://schemas.microsoft.com/office/drawing/2014/main" id="{4517B8AC-4228-4AAE-8E03-5D5AFD628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318"/>
              <a:ext cx="26" cy="59"/>
            </a:xfrm>
            <a:custGeom>
              <a:avLst/>
              <a:gdLst>
                <a:gd name="T0" fmla="*/ 26 w 26"/>
                <a:gd name="T1" fmla="*/ 59 h 59"/>
                <a:gd name="T2" fmla="*/ 26 w 26"/>
                <a:gd name="T3" fmla="*/ 31 h 59"/>
                <a:gd name="T4" fmla="*/ 17 w 26"/>
                <a:gd name="T5" fmla="*/ 14 h 59"/>
                <a:gd name="T6" fmla="*/ 0 w 26"/>
                <a:gd name="T7" fmla="*/ 0 h 59"/>
                <a:gd name="T8" fmla="*/ 0 w 26"/>
                <a:gd name="T9" fmla="*/ 35 h 59"/>
                <a:gd name="T10" fmla="*/ 9 w 26"/>
                <a:gd name="T11" fmla="*/ 48 h 59"/>
                <a:gd name="T12" fmla="*/ 26 w 2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9">
                  <a:moveTo>
                    <a:pt x="26" y="59"/>
                  </a:moveTo>
                  <a:lnTo>
                    <a:pt x="26" y="31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5"/>
                  </a:lnTo>
                  <a:lnTo>
                    <a:pt x="9" y="48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19" name="Freeform 123">
              <a:extLst>
                <a:ext uri="{FF2B5EF4-FFF2-40B4-BE49-F238E27FC236}">
                  <a16:creationId xmlns:a16="http://schemas.microsoft.com/office/drawing/2014/main" id="{1991779C-29AB-4DF2-BF9A-EB3C290E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815"/>
              <a:ext cx="30" cy="45"/>
            </a:xfrm>
            <a:custGeom>
              <a:avLst/>
              <a:gdLst>
                <a:gd name="T0" fmla="*/ 0 w 30"/>
                <a:gd name="T1" fmla="*/ 0 h 45"/>
                <a:gd name="T2" fmla="*/ 0 w 30"/>
                <a:gd name="T3" fmla="*/ 11 h 45"/>
                <a:gd name="T4" fmla="*/ 0 w 30"/>
                <a:gd name="T5" fmla="*/ 25 h 45"/>
                <a:gd name="T6" fmla="*/ 9 w 30"/>
                <a:gd name="T7" fmla="*/ 35 h 45"/>
                <a:gd name="T8" fmla="*/ 22 w 30"/>
                <a:gd name="T9" fmla="*/ 45 h 45"/>
                <a:gd name="T10" fmla="*/ 30 w 30"/>
                <a:gd name="T11" fmla="*/ 28 h 45"/>
                <a:gd name="T12" fmla="*/ 22 w 30"/>
                <a:gd name="T13" fmla="*/ 14 h 45"/>
                <a:gd name="T14" fmla="*/ 9 w 30"/>
                <a:gd name="T15" fmla="*/ 7 h 45"/>
                <a:gd name="T16" fmla="*/ 0 w 30"/>
                <a:gd name="T17" fmla="*/ 7 h 45"/>
                <a:gd name="T18" fmla="*/ 0 w 30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5">
                  <a:moveTo>
                    <a:pt x="0" y="0"/>
                  </a:moveTo>
                  <a:lnTo>
                    <a:pt x="0" y="11"/>
                  </a:lnTo>
                  <a:lnTo>
                    <a:pt x="0" y="25"/>
                  </a:lnTo>
                  <a:lnTo>
                    <a:pt x="9" y="35"/>
                  </a:lnTo>
                  <a:lnTo>
                    <a:pt x="22" y="45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820" name="Freeform 124">
              <a:extLst>
                <a:ext uri="{FF2B5EF4-FFF2-40B4-BE49-F238E27FC236}">
                  <a16:creationId xmlns:a16="http://schemas.microsoft.com/office/drawing/2014/main" id="{247B8974-44EB-40D8-BE45-9973296E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3674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7 h 21"/>
                <a:gd name="T12" fmla="*/ 73 w 73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21" name="Freeform 125">
              <a:extLst>
                <a:ext uri="{FF2B5EF4-FFF2-40B4-BE49-F238E27FC236}">
                  <a16:creationId xmlns:a16="http://schemas.microsoft.com/office/drawing/2014/main" id="{4B5C5DBF-3C89-4C73-9A51-AC1EC53A8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3905"/>
              <a:ext cx="86" cy="38"/>
            </a:xfrm>
            <a:custGeom>
              <a:avLst/>
              <a:gdLst>
                <a:gd name="T0" fmla="*/ 0 w 86"/>
                <a:gd name="T1" fmla="*/ 4 h 38"/>
                <a:gd name="T2" fmla="*/ 9 w 86"/>
                <a:gd name="T3" fmla="*/ 21 h 38"/>
                <a:gd name="T4" fmla="*/ 13 w 86"/>
                <a:gd name="T5" fmla="*/ 24 h 38"/>
                <a:gd name="T6" fmla="*/ 26 w 86"/>
                <a:gd name="T7" fmla="*/ 28 h 38"/>
                <a:gd name="T8" fmla="*/ 56 w 86"/>
                <a:gd name="T9" fmla="*/ 24 h 38"/>
                <a:gd name="T10" fmla="*/ 69 w 86"/>
                <a:gd name="T11" fmla="*/ 28 h 38"/>
                <a:gd name="T12" fmla="*/ 86 w 86"/>
                <a:gd name="T13" fmla="*/ 38 h 38"/>
                <a:gd name="T14" fmla="*/ 69 w 86"/>
                <a:gd name="T15" fmla="*/ 21 h 38"/>
                <a:gd name="T16" fmla="*/ 52 w 86"/>
                <a:gd name="T17" fmla="*/ 4 h 38"/>
                <a:gd name="T18" fmla="*/ 34 w 86"/>
                <a:gd name="T19" fmla="*/ 0 h 38"/>
                <a:gd name="T20" fmla="*/ 21 w 86"/>
                <a:gd name="T21" fmla="*/ 0 h 38"/>
                <a:gd name="T22" fmla="*/ 0 w 86"/>
                <a:gd name="T2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38">
                  <a:moveTo>
                    <a:pt x="0" y="4"/>
                  </a:moveTo>
                  <a:lnTo>
                    <a:pt x="9" y="21"/>
                  </a:lnTo>
                  <a:lnTo>
                    <a:pt x="13" y="24"/>
                  </a:lnTo>
                  <a:lnTo>
                    <a:pt x="26" y="28"/>
                  </a:lnTo>
                  <a:lnTo>
                    <a:pt x="56" y="24"/>
                  </a:lnTo>
                  <a:lnTo>
                    <a:pt x="69" y="28"/>
                  </a:lnTo>
                  <a:lnTo>
                    <a:pt x="86" y="38"/>
                  </a:lnTo>
                  <a:lnTo>
                    <a:pt x="69" y="21"/>
                  </a:lnTo>
                  <a:lnTo>
                    <a:pt x="52" y="4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22" name="Freeform 126">
              <a:extLst>
                <a:ext uri="{FF2B5EF4-FFF2-40B4-BE49-F238E27FC236}">
                  <a16:creationId xmlns:a16="http://schemas.microsoft.com/office/drawing/2014/main" id="{85E119E3-E4D0-49A6-9C96-DDD53A850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3871"/>
              <a:ext cx="168" cy="69"/>
            </a:xfrm>
            <a:custGeom>
              <a:avLst/>
              <a:gdLst>
                <a:gd name="T0" fmla="*/ 168 w 168"/>
                <a:gd name="T1" fmla="*/ 7 h 69"/>
                <a:gd name="T2" fmla="*/ 168 w 168"/>
                <a:gd name="T3" fmla="*/ 13 h 69"/>
                <a:gd name="T4" fmla="*/ 159 w 168"/>
                <a:gd name="T5" fmla="*/ 24 h 69"/>
                <a:gd name="T6" fmla="*/ 142 w 168"/>
                <a:gd name="T7" fmla="*/ 34 h 69"/>
                <a:gd name="T8" fmla="*/ 116 w 168"/>
                <a:gd name="T9" fmla="*/ 48 h 69"/>
                <a:gd name="T10" fmla="*/ 52 w 168"/>
                <a:gd name="T11" fmla="*/ 65 h 69"/>
                <a:gd name="T12" fmla="*/ 26 w 168"/>
                <a:gd name="T13" fmla="*/ 69 h 69"/>
                <a:gd name="T14" fmla="*/ 0 w 168"/>
                <a:gd name="T15" fmla="*/ 69 h 69"/>
                <a:gd name="T16" fmla="*/ 34 w 168"/>
                <a:gd name="T17" fmla="*/ 41 h 69"/>
                <a:gd name="T18" fmla="*/ 77 w 168"/>
                <a:gd name="T19" fmla="*/ 13 h 69"/>
                <a:gd name="T20" fmla="*/ 103 w 168"/>
                <a:gd name="T21" fmla="*/ 7 h 69"/>
                <a:gd name="T22" fmla="*/ 125 w 168"/>
                <a:gd name="T23" fmla="*/ 0 h 69"/>
                <a:gd name="T24" fmla="*/ 146 w 168"/>
                <a:gd name="T25" fmla="*/ 0 h 69"/>
                <a:gd name="T26" fmla="*/ 168 w 168"/>
                <a:gd name="T27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69">
                  <a:moveTo>
                    <a:pt x="168" y="7"/>
                  </a:moveTo>
                  <a:lnTo>
                    <a:pt x="168" y="13"/>
                  </a:lnTo>
                  <a:lnTo>
                    <a:pt x="159" y="24"/>
                  </a:lnTo>
                  <a:lnTo>
                    <a:pt x="142" y="34"/>
                  </a:lnTo>
                  <a:lnTo>
                    <a:pt x="116" y="48"/>
                  </a:lnTo>
                  <a:lnTo>
                    <a:pt x="52" y="65"/>
                  </a:lnTo>
                  <a:lnTo>
                    <a:pt x="26" y="69"/>
                  </a:lnTo>
                  <a:lnTo>
                    <a:pt x="0" y="69"/>
                  </a:lnTo>
                  <a:lnTo>
                    <a:pt x="34" y="41"/>
                  </a:lnTo>
                  <a:lnTo>
                    <a:pt x="77" y="13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23" name="Freeform 127">
              <a:extLst>
                <a:ext uri="{FF2B5EF4-FFF2-40B4-BE49-F238E27FC236}">
                  <a16:creationId xmlns:a16="http://schemas.microsoft.com/office/drawing/2014/main" id="{1A0A5DBE-7B9D-45C4-8E65-A0080EE7B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3746"/>
              <a:ext cx="107" cy="38"/>
            </a:xfrm>
            <a:custGeom>
              <a:avLst/>
              <a:gdLst>
                <a:gd name="T0" fmla="*/ 0 w 107"/>
                <a:gd name="T1" fmla="*/ 24 h 38"/>
                <a:gd name="T2" fmla="*/ 21 w 107"/>
                <a:gd name="T3" fmla="*/ 38 h 38"/>
                <a:gd name="T4" fmla="*/ 34 w 107"/>
                <a:gd name="T5" fmla="*/ 38 h 38"/>
                <a:gd name="T6" fmla="*/ 51 w 107"/>
                <a:gd name="T7" fmla="*/ 35 h 38"/>
                <a:gd name="T8" fmla="*/ 81 w 107"/>
                <a:gd name="T9" fmla="*/ 18 h 38"/>
                <a:gd name="T10" fmla="*/ 99 w 107"/>
                <a:gd name="T11" fmla="*/ 11 h 38"/>
                <a:gd name="T12" fmla="*/ 107 w 107"/>
                <a:gd name="T13" fmla="*/ 14 h 38"/>
                <a:gd name="T14" fmla="*/ 77 w 107"/>
                <a:gd name="T15" fmla="*/ 4 h 38"/>
                <a:gd name="T16" fmla="*/ 43 w 107"/>
                <a:gd name="T17" fmla="*/ 0 h 38"/>
                <a:gd name="T18" fmla="*/ 17 w 107"/>
                <a:gd name="T19" fmla="*/ 7 h 38"/>
                <a:gd name="T20" fmla="*/ 8 w 107"/>
                <a:gd name="T21" fmla="*/ 14 h 38"/>
                <a:gd name="T22" fmla="*/ 0 w 107"/>
                <a:gd name="T23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38">
                  <a:moveTo>
                    <a:pt x="0" y="24"/>
                  </a:moveTo>
                  <a:lnTo>
                    <a:pt x="21" y="38"/>
                  </a:lnTo>
                  <a:lnTo>
                    <a:pt x="34" y="38"/>
                  </a:lnTo>
                  <a:lnTo>
                    <a:pt x="51" y="35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24" name="Freeform 128">
              <a:extLst>
                <a:ext uri="{FF2B5EF4-FFF2-40B4-BE49-F238E27FC236}">
                  <a16:creationId xmlns:a16="http://schemas.microsoft.com/office/drawing/2014/main" id="{5F7A314C-9F2D-4DA1-9265-4C30B91F7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926"/>
              <a:ext cx="103" cy="38"/>
            </a:xfrm>
            <a:custGeom>
              <a:avLst/>
              <a:gdLst>
                <a:gd name="T0" fmla="*/ 103 w 103"/>
                <a:gd name="T1" fmla="*/ 7 h 38"/>
                <a:gd name="T2" fmla="*/ 81 w 103"/>
                <a:gd name="T3" fmla="*/ 0 h 38"/>
                <a:gd name="T4" fmla="*/ 64 w 103"/>
                <a:gd name="T5" fmla="*/ 0 h 38"/>
                <a:gd name="T6" fmla="*/ 51 w 103"/>
                <a:gd name="T7" fmla="*/ 7 h 38"/>
                <a:gd name="T8" fmla="*/ 21 w 103"/>
                <a:gd name="T9" fmla="*/ 28 h 38"/>
                <a:gd name="T10" fmla="*/ 12 w 103"/>
                <a:gd name="T11" fmla="*/ 34 h 38"/>
                <a:gd name="T12" fmla="*/ 0 w 103"/>
                <a:gd name="T13" fmla="*/ 34 h 38"/>
                <a:gd name="T14" fmla="*/ 34 w 103"/>
                <a:gd name="T15" fmla="*/ 38 h 38"/>
                <a:gd name="T16" fmla="*/ 64 w 103"/>
                <a:gd name="T17" fmla="*/ 38 h 38"/>
                <a:gd name="T18" fmla="*/ 90 w 103"/>
                <a:gd name="T19" fmla="*/ 28 h 38"/>
                <a:gd name="T20" fmla="*/ 103 w 103"/>
                <a:gd name="T21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38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2" y="34"/>
                  </a:lnTo>
                  <a:lnTo>
                    <a:pt x="0" y="34"/>
                  </a:lnTo>
                  <a:lnTo>
                    <a:pt x="34" y="38"/>
                  </a:lnTo>
                  <a:lnTo>
                    <a:pt x="64" y="38"/>
                  </a:lnTo>
                  <a:lnTo>
                    <a:pt x="90" y="28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25" name="Freeform 129">
              <a:extLst>
                <a:ext uri="{FF2B5EF4-FFF2-40B4-BE49-F238E27FC236}">
                  <a16:creationId xmlns:a16="http://schemas.microsoft.com/office/drawing/2014/main" id="{9E044DC0-E6DA-4665-A8A0-E3453BBEF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3477"/>
              <a:ext cx="103" cy="41"/>
            </a:xfrm>
            <a:custGeom>
              <a:avLst/>
              <a:gdLst>
                <a:gd name="T0" fmla="*/ 103 w 103"/>
                <a:gd name="T1" fmla="*/ 10 h 41"/>
                <a:gd name="T2" fmla="*/ 81 w 103"/>
                <a:gd name="T3" fmla="*/ 0 h 41"/>
                <a:gd name="T4" fmla="*/ 64 w 103"/>
                <a:gd name="T5" fmla="*/ 0 h 41"/>
                <a:gd name="T6" fmla="*/ 51 w 103"/>
                <a:gd name="T7" fmla="*/ 7 h 41"/>
                <a:gd name="T8" fmla="*/ 21 w 103"/>
                <a:gd name="T9" fmla="*/ 28 h 41"/>
                <a:gd name="T10" fmla="*/ 13 w 103"/>
                <a:gd name="T11" fmla="*/ 34 h 41"/>
                <a:gd name="T12" fmla="*/ 0 w 103"/>
                <a:gd name="T13" fmla="*/ 34 h 41"/>
                <a:gd name="T14" fmla="*/ 34 w 103"/>
                <a:gd name="T15" fmla="*/ 41 h 41"/>
                <a:gd name="T16" fmla="*/ 64 w 103"/>
                <a:gd name="T17" fmla="*/ 38 h 41"/>
                <a:gd name="T18" fmla="*/ 90 w 103"/>
                <a:gd name="T19" fmla="*/ 31 h 41"/>
                <a:gd name="T20" fmla="*/ 103 w 103"/>
                <a:gd name="T2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41">
                  <a:moveTo>
                    <a:pt x="103" y="10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4"/>
                  </a:lnTo>
                  <a:lnTo>
                    <a:pt x="0" y="34"/>
                  </a:lnTo>
                  <a:lnTo>
                    <a:pt x="34" y="41"/>
                  </a:lnTo>
                  <a:lnTo>
                    <a:pt x="64" y="38"/>
                  </a:lnTo>
                  <a:lnTo>
                    <a:pt x="90" y="31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26" name="Freeform 130">
              <a:extLst>
                <a:ext uri="{FF2B5EF4-FFF2-40B4-BE49-F238E27FC236}">
                  <a16:creationId xmlns:a16="http://schemas.microsoft.com/office/drawing/2014/main" id="{BE20A95D-C1B3-4704-9B67-15BB8A4C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3467"/>
              <a:ext cx="60" cy="41"/>
            </a:xfrm>
            <a:custGeom>
              <a:avLst/>
              <a:gdLst>
                <a:gd name="T0" fmla="*/ 0 w 60"/>
                <a:gd name="T1" fmla="*/ 0 h 41"/>
                <a:gd name="T2" fmla="*/ 4 w 60"/>
                <a:gd name="T3" fmla="*/ 13 h 41"/>
                <a:gd name="T4" fmla="*/ 17 w 60"/>
                <a:gd name="T5" fmla="*/ 24 h 41"/>
                <a:gd name="T6" fmla="*/ 34 w 60"/>
                <a:gd name="T7" fmla="*/ 34 h 41"/>
                <a:gd name="T8" fmla="*/ 60 w 60"/>
                <a:gd name="T9" fmla="*/ 41 h 41"/>
                <a:gd name="T10" fmla="*/ 51 w 60"/>
                <a:gd name="T11" fmla="*/ 17 h 41"/>
                <a:gd name="T12" fmla="*/ 43 w 60"/>
                <a:gd name="T13" fmla="*/ 10 h 41"/>
                <a:gd name="T14" fmla="*/ 34 w 60"/>
                <a:gd name="T15" fmla="*/ 6 h 41"/>
                <a:gd name="T16" fmla="*/ 13 w 60"/>
                <a:gd name="T17" fmla="*/ 6 h 41"/>
                <a:gd name="T18" fmla="*/ 4 w 60"/>
                <a:gd name="T19" fmla="*/ 6 h 41"/>
                <a:gd name="T20" fmla="*/ 0 w 60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0" y="0"/>
                  </a:moveTo>
                  <a:lnTo>
                    <a:pt x="4" y="13"/>
                  </a:lnTo>
                  <a:lnTo>
                    <a:pt x="17" y="24"/>
                  </a:lnTo>
                  <a:lnTo>
                    <a:pt x="34" y="34"/>
                  </a:lnTo>
                  <a:lnTo>
                    <a:pt x="60" y="41"/>
                  </a:lnTo>
                  <a:lnTo>
                    <a:pt x="51" y="17"/>
                  </a:lnTo>
                  <a:lnTo>
                    <a:pt x="43" y="10"/>
                  </a:lnTo>
                  <a:lnTo>
                    <a:pt x="34" y="6"/>
                  </a:lnTo>
                  <a:lnTo>
                    <a:pt x="13" y="6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27" name="Freeform 131">
              <a:extLst>
                <a:ext uri="{FF2B5EF4-FFF2-40B4-BE49-F238E27FC236}">
                  <a16:creationId xmlns:a16="http://schemas.microsoft.com/office/drawing/2014/main" id="{3615D2FD-6CF6-496B-A414-5B699B5DB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3508"/>
              <a:ext cx="60" cy="131"/>
            </a:xfrm>
            <a:custGeom>
              <a:avLst/>
              <a:gdLst>
                <a:gd name="T0" fmla="*/ 35 w 60"/>
                <a:gd name="T1" fmla="*/ 131 h 131"/>
                <a:gd name="T2" fmla="*/ 39 w 60"/>
                <a:gd name="T3" fmla="*/ 128 h 131"/>
                <a:gd name="T4" fmla="*/ 43 w 60"/>
                <a:gd name="T5" fmla="*/ 117 h 131"/>
                <a:gd name="T6" fmla="*/ 43 w 60"/>
                <a:gd name="T7" fmla="*/ 97 h 131"/>
                <a:gd name="T8" fmla="*/ 47 w 60"/>
                <a:gd name="T9" fmla="*/ 73 h 131"/>
                <a:gd name="T10" fmla="*/ 47 w 60"/>
                <a:gd name="T11" fmla="*/ 28 h 131"/>
                <a:gd name="T12" fmla="*/ 52 w 60"/>
                <a:gd name="T13" fmla="*/ 10 h 131"/>
                <a:gd name="T14" fmla="*/ 60 w 60"/>
                <a:gd name="T15" fmla="*/ 0 h 131"/>
                <a:gd name="T16" fmla="*/ 26 w 60"/>
                <a:gd name="T17" fmla="*/ 38 h 131"/>
                <a:gd name="T18" fmla="*/ 9 w 60"/>
                <a:gd name="T19" fmla="*/ 55 h 131"/>
                <a:gd name="T20" fmla="*/ 4 w 60"/>
                <a:gd name="T21" fmla="*/ 69 h 131"/>
                <a:gd name="T22" fmla="*/ 0 w 60"/>
                <a:gd name="T23" fmla="*/ 83 h 131"/>
                <a:gd name="T24" fmla="*/ 4 w 60"/>
                <a:gd name="T25" fmla="*/ 97 h 131"/>
                <a:gd name="T26" fmla="*/ 17 w 60"/>
                <a:gd name="T27" fmla="*/ 114 h 131"/>
                <a:gd name="T28" fmla="*/ 35 w 60"/>
                <a:gd name="T2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31">
                  <a:moveTo>
                    <a:pt x="35" y="131"/>
                  </a:moveTo>
                  <a:lnTo>
                    <a:pt x="39" y="128"/>
                  </a:lnTo>
                  <a:lnTo>
                    <a:pt x="43" y="117"/>
                  </a:lnTo>
                  <a:lnTo>
                    <a:pt x="43" y="97"/>
                  </a:lnTo>
                  <a:lnTo>
                    <a:pt x="47" y="73"/>
                  </a:lnTo>
                  <a:lnTo>
                    <a:pt x="47" y="28"/>
                  </a:lnTo>
                  <a:lnTo>
                    <a:pt x="52" y="10"/>
                  </a:lnTo>
                  <a:lnTo>
                    <a:pt x="60" y="0"/>
                  </a:lnTo>
                  <a:lnTo>
                    <a:pt x="26" y="38"/>
                  </a:lnTo>
                  <a:lnTo>
                    <a:pt x="9" y="55"/>
                  </a:lnTo>
                  <a:lnTo>
                    <a:pt x="4" y="69"/>
                  </a:lnTo>
                  <a:lnTo>
                    <a:pt x="0" y="83"/>
                  </a:lnTo>
                  <a:lnTo>
                    <a:pt x="4" y="97"/>
                  </a:lnTo>
                  <a:lnTo>
                    <a:pt x="17" y="114"/>
                  </a:lnTo>
                  <a:lnTo>
                    <a:pt x="35" y="13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28" name="Freeform 132">
              <a:extLst>
                <a:ext uri="{FF2B5EF4-FFF2-40B4-BE49-F238E27FC236}">
                  <a16:creationId xmlns:a16="http://schemas.microsoft.com/office/drawing/2014/main" id="{F574D434-C3F9-4524-A348-108C24386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" y="3522"/>
              <a:ext cx="17" cy="107"/>
            </a:xfrm>
            <a:custGeom>
              <a:avLst/>
              <a:gdLst>
                <a:gd name="T0" fmla="*/ 5 w 17"/>
                <a:gd name="T1" fmla="*/ 107 h 107"/>
                <a:gd name="T2" fmla="*/ 0 w 17"/>
                <a:gd name="T3" fmla="*/ 83 h 107"/>
                <a:gd name="T4" fmla="*/ 0 w 17"/>
                <a:gd name="T5" fmla="*/ 55 h 107"/>
                <a:gd name="T6" fmla="*/ 9 w 17"/>
                <a:gd name="T7" fmla="*/ 24 h 107"/>
                <a:gd name="T8" fmla="*/ 17 w 17"/>
                <a:gd name="T9" fmla="*/ 0 h 107"/>
                <a:gd name="T10" fmla="*/ 5 w 1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5" y="107"/>
                  </a:moveTo>
                  <a:lnTo>
                    <a:pt x="0" y="83"/>
                  </a:lnTo>
                  <a:lnTo>
                    <a:pt x="0" y="55"/>
                  </a:lnTo>
                  <a:lnTo>
                    <a:pt x="9" y="24"/>
                  </a:lnTo>
                  <a:lnTo>
                    <a:pt x="17" y="0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29" name="Freeform 133">
              <a:extLst>
                <a:ext uri="{FF2B5EF4-FFF2-40B4-BE49-F238E27FC236}">
                  <a16:creationId xmlns:a16="http://schemas.microsoft.com/office/drawing/2014/main" id="{D2EC642F-D490-4671-979C-737BD4863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" y="3522"/>
              <a:ext cx="17" cy="107"/>
            </a:xfrm>
            <a:custGeom>
              <a:avLst/>
              <a:gdLst>
                <a:gd name="T0" fmla="*/ 5 w 17"/>
                <a:gd name="T1" fmla="*/ 107 h 107"/>
                <a:gd name="T2" fmla="*/ 0 w 17"/>
                <a:gd name="T3" fmla="*/ 83 h 107"/>
                <a:gd name="T4" fmla="*/ 0 w 17"/>
                <a:gd name="T5" fmla="*/ 55 h 107"/>
                <a:gd name="T6" fmla="*/ 9 w 17"/>
                <a:gd name="T7" fmla="*/ 24 h 107"/>
                <a:gd name="T8" fmla="*/ 17 w 1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7">
                  <a:moveTo>
                    <a:pt x="5" y="107"/>
                  </a:moveTo>
                  <a:lnTo>
                    <a:pt x="0" y="83"/>
                  </a:lnTo>
                  <a:lnTo>
                    <a:pt x="0" y="55"/>
                  </a:lnTo>
                  <a:lnTo>
                    <a:pt x="9" y="24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0" name="Freeform 134">
              <a:extLst>
                <a:ext uri="{FF2B5EF4-FFF2-40B4-BE49-F238E27FC236}">
                  <a16:creationId xmlns:a16="http://schemas.microsoft.com/office/drawing/2014/main" id="{D195E3E9-CC81-4C9B-80D2-71BB40CFC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3719"/>
              <a:ext cx="69" cy="55"/>
            </a:xfrm>
            <a:custGeom>
              <a:avLst/>
              <a:gdLst>
                <a:gd name="T0" fmla="*/ 0 w 69"/>
                <a:gd name="T1" fmla="*/ 7 h 55"/>
                <a:gd name="T2" fmla="*/ 4 w 69"/>
                <a:gd name="T3" fmla="*/ 27 h 55"/>
                <a:gd name="T4" fmla="*/ 21 w 69"/>
                <a:gd name="T5" fmla="*/ 41 h 55"/>
                <a:gd name="T6" fmla="*/ 69 w 69"/>
                <a:gd name="T7" fmla="*/ 55 h 55"/>
                <a:gd name="T8" fmla="*/ 64 w 69"/>
                <a:gd name="T9" fmla="*/ 38 h 55"/>
                <a:gd name="T10" fmla="*/ 47 w 69"/>
                <a:gd name="T11" fmla="*/ 14 h 55"/>
                <a:gd name="T12" fmla="*/ 26 w 69"/>
                <a:gd name="T13" fmla="*/ 0 h 55"/>
                <a:gd name="T14" fmla="*/ 13 w 69"/>
                <a:gd name="T15" fmla="*/ 0 h 55"/>
                <a:gd name="T16" fmla="*/ 0 w 69"/>
                <a:gd name="T17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5">
                  <a:moveTo>
                    <a:pt x="0" y="7"/>
                  </a:moveTo>
                  <a:lnTo>
                    <a:pt x="4" y="27"/>
                  </a:lnTo>
                  <a:lnTo>
                    <a:pt x="21" y="41"/>
                  </a:lnTo>
                  <a:lnTo>
                    <a:pt x="69" y="55"/>
                  </a:lnTo>
                  <a:lnTo>
                    <a:pt x="64" y="38"/>
                  </a:lnTo>
                  <a:lnTo>
                    <a:pt x="47" y="14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1" name="Freeform 135">
              <a:extLst>
                <a:ext uri="{FF2B5EF4-FFF2-40B4-BE49-F238E27FC236}">
                  <a16:creationId xmlns:a16="http://schemas.microsoft.com/office/drawing/2014/main" id="{0EE23B67-0AE1-4609-BE87-07888942C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3791"/>
              <a:ext cx="39" cy="83"/>
            </a:xfrm>
            <a:custGeom>
              <a:avLst/>
              <a:gdLst>
                <a:gd name="T0" fmla="*/ 5 w 39"/>
                <a:gd name="T1" fmla="*/ 0 h 83"/>
                <a:gd name="T2" fmla="*/ 5 w 39"/>
                <a:gd name="T3" fmla="*/ 17 h 83"/>
                <a:gd name="T4" fmla="*/ 0 w 39"/>
                <a:gd name="T5" fmla="*/ 38 h 83"/>
                <a:gd name="T6" fmla="*/ 0 w 39"/>
                <a:gd name="T7" fmla="*/ 49 h 83"/>
                <a:gd name="T8" fmla="*/ 5 w 39"/>
                <a:gd name="T9" fmla="*/ 59 h 83"/>
                <a:gd name="T10" fmla="*/ 18 w 39"/>
                <a:gd name="T11" fmla="*/ 73 h 83"/>
                <a:gd name="T12" fmla="*/ 39 w 39"/>
                <a:gd name="T13" fmla="*/ 83 h 83"/>
                <a:gd name="T14" fmla="*/ 39 w 39"/>
                <a:gd name="T15" fmla="*/ 52 h 83"/>
                <a:gd name="T16" fmla="*/ 35 w 39"/>
                <a:gd name="T17" fmla="*/ 28 h 83"/>
                <a:gd name="T18" fmla="*/ 22 w 39"/>
                <a:gd name="T19" fmla="*/ 14 h 83"/>
                <a:gd name="T20" fmla="*/ 5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5" y="0"/>
                  </a:moveTo>
                  <a:lnTo>
                    <a:pt x="5" y="17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5" y="59"/>
                  </a:lnTo>
                  <a:lnTo>
                    <a:pt x="18" y="73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2" name="Freeform 136">
              <a:extLst>
                <a:ext uri="{FF2B5EF4-FFF2-40B4-BE49-F238E27FC236}">
                  <a16:creationId xmlns:a16="http://schemas.microsoft.com/office/drawing/2014/main" id="{03D7ACBA-2552-4D01-8BB4-DC39546D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3795"/>
              <a:ext cx="94" cy="34"/>
            </a:xfrm>
            <a:custGeom>
              <a:avLst/>
              <a:gdLst>
                <a:gd name="T0" fmla="*/ 0 w 94"/>
                <a:gd name="T1" fmla="*/ 24 h 34"/>
                <a:gd name="T2" fmla="*/ 17 w 94"/>
                <a:gd name="T3" fmla="*/ 34 h 34"/>
                <a:gd name="T4" fmla="*/ 30 w 94"/>
                <a:gd name="T5" fmla="*/ 34 h 34"/>
                <a:gd name="T6" fmla="*/ 39 w 94"/>
                <a:gd name="T7" fmla="*/ 31 h 34"/>
                <a:gd name="T8" fmla="*/ 64 w 94"/>
                <a:gd name="T9" fmla="*/ 17 h 34"/>
                <a:gd name="T10" fmla="*/ 77 w 94"/>
                <a:gd name="T11" fmla="*/ 13 h 34"/>
                <a:gd name="T12" fmla="*/ 94 w 94"/>
                <a:gd name="T13" fmla="*/ 17 h 34"/>
                <a:gd name="T14" fmla="*/ 64 w 94"/>
                <a:gd name="T15" fmla="*/ 7 h 34"/>
                <a:gd name="T16" fmla="*/ 47 w 94"/>
                <a:gd name="T17" fmla="*/ 0 h 34"/>
                <a:gd name="T18" fmla="*/ 26 w 94"/>
                <a:gd name="T19" fmla="*/ 3 h 34"/>
                <a:gd name="T20" fmla="*/ 17 w 94"/>
                <a:gd name="T21" fmla="*/ 10 h 34"/>
                <a:gd name="T22" fmla="*/ 0 w 94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34">
                  <a:moveTo>
                    <a:pt x="0" y="24"/>
                  </a:moveTo>
                  <a:lnTo>
                    <a:pt x="17" y="34"/>
                  </a:lnTo>
                  <a:lnTo>
                    <a:pt x="30" y="34"/>
                  </a:lnTo>
                  <a:lnTo>
                    <a:pt x="39" y="31"/>
                  </a:lnTo>
                  <a:lnTo>
                    <a:pt x="64" y="17"/>
                  </a:lnTo>
                  <a:lnTo>
                    <a:pt x="77" y="13"/>
                  </a:lnTo>
                  <a:lnTo>
                    <a:pt x="94" y="17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7" y="1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3" name="Freeform 137">
              <a:extLst>
                <a:ext uri="{FF2B5EF4-FFF2-40B4-BE49-F238E27FC236}">
                  <a16:creationId xmlns:a16="http://schemas.microsoft.com/office/drawing/2014/main" id="{62EAFA0C-F08F-4ACE-84A9-DC4503F93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594"/>
              <a:ext cx="43" cy="83"/>
            </a:xfrm>
            <a:custGeom>
              <a:avLst/>
              <a:gdLst>
                <a:gd name="T0" fmla="*/ 9 w 43"/>
                <a:gd name="T1" fmla="*/ 0 h 83"/>
                <a:gd name="T2" fmla="*/ 4 w 43"/>
                <a:gd name="T3" fmla="*/ 14 h 83"/>
                <a:gd name="T4" fmla="*/ 0 w 43"/>
                <a:gd name="T5" fmla="*/ 38 h 83"/>
                <a:gd name="T6" fmla="*/ 4 w 43"/>
                <a:gd name="T7" fmla="*/ 49 h 83"/>
                <a:gd name="T8" fmla="*/ 9 w 43"/>
                <a:gd name="T9" fmla="*/ 59 h 83"/>
                <a:gd name="T10" fmla="*/ 22 w 43"/>
                <a:gd name="T11" fmla="*/ 73 h 83"/>
                <a:gd name="T12" fmla="*/ 39 w 43"/>
                <a:gd name="T13" fmla="*/ 83 h 83"/>
                <a:gd name="T14" fmla="*/ 43 w 43"/>
                <a:gd name="T15" fmla="*/ 52 h 83"/>
                <a:gd name="T16" fmla="*/ 34 w 43"/>
                <a:gd name="T17" fmla="*/ 25 h 83"/>
                <a:gd name="T18" fmla="*/ 26 w 43"/>
                <a:gd name="T19" fmla="*/ 11 h 83"/>
                <a:gd name="T20" fmla="*/ 9 w 43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3">
                  <a:moveTo>
                    <a:pt x="9" y="0"/>
                  </a:moveTo>
                  <a:lnTo>
                    <a:pt x="4" y="14"/>
                  </a:lnTo>
                  <a:lnTo>
                    <a:pt x="0" y="38"/>
                  </a:lnTo>
                  <a:lnTo>
                    <a:pt x="4" y="49"/>
                  </a:lnTo>
                  <a:lnTo>
                    <a:pt x="9" y="59"/>
                  </a:lnTo>
                  <a:lnTo>
                    <a:pt x="22" y="73"/>
                  </a:lnTo>
                  <a:lnTo>
                    <a:pt x="39" y="83"/>
                  </a:lnTo>
                  <a:lnTo>
                    <a:pt x="43" y="52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4" name="Freeform 138">
              <a:extLst>
                <a:ext uri="{FF2B5EF4-FFF2-40B4-BE49-F238E27FC236}">
                  <a16:creationId xmlns:a16="http://schemas.microsoft.com/office/drawing/2014/main" id="{33679DF5-AB7C-4F85-8BFE-6402AAB4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3812"/>
              <a:ext cx="43" cy="76"/>
            </a:xfrm>
            <a:custGeom>
              <a:avLst/>
              <a:gdLst>
                <a:gd name="T0" fmla="*/ 17 w 43"/>
                <a:gd name="T1" fmla="*/ 0 h 76"/>
                <a:gd name="T2" fmla="*/ 4 w 43"/>
                <a:gd name="T3" fmla="*/ 14 h 76"/>
                <a:gd name="T4" fmla="*/ 0 w 43"/>
                <a:gd name="T5" fmla="*/ 21 h 76"/>
                <a:gd name="T6" fmla="*/ 4 w 43"/>
                <a:gd name="T7" fmla="*/ 28 h 76"/>
                <a:gd name="T8" fmla="*/ 21 w 43"/>
                <a:gd name="T9" fmla="*/ 48 h 76"/>
                <a:gd name="T10" fmla="*/ 25 w 43"/>
                <a:gd name="T11" fmla="*/ 62 h 76"/>
                <a:gd name="T12" fmla="*/ 21 w 43"/>
                <a:gd name="T13" fmla="*/ 76 h 76"/>
                <a:gd name="T14" fmla="*/ 34 w 43"/>
                <a:gd name="T15" fmla="*/ 52 h 76"/>
                <a:gd name="T16" fmla="*/ 43 w 43"/>
                <a:gd name="T17" fmla="*/ 34 h 76"/>
                <a:gd name="T18" fmla="*/ 43 w 43"/>
                <a:gd name="T19" fmla="*/ 21 h 76"/>
                <a:gd name="T20" fmla="*/ 34 w 43"/>
                <a:gd name="T21" fmla="*/ 10 h 76"/>
                <a:gd name="T22" fmla="*/ 17 w 43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6">
                  <a:moveTo>
                    <a:pt x="17" y="0"/>
                  </a:moveTo>
                  <a:lnTo>
                    <a:pt x="4" y="14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21" y="48"/>
                  </a:lnTo>
                  <a:lnTo>
                    <a:pt x="25" y="62"/>
                  </a:lnTo>
                  <a:lnTo>
                    <a:pt x="21" y="76"/>
                  </a:lnTo>
                  <a:lnTo>
                    <a:pt x="34" y="52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34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5" name="Freeform 139">
              <a:extLst>
                <a:ext uri="{FF2B5EF4-FFF2-40B4-BE49-F238E27FC236}">
                  <a16:creationId xmlns:a16="http://schemas.microsoft.com/office/drawing/2014/main" id="{694CEFE6-149E-4D27-8F05-CC6EC6587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2969"/>
              <a:ext cx="39" cy="83"/>
            </a:xfrm>
            <a:custGeom>
              <a:avLst/>
              <a:gdLst>
                <a:gd name="T0" fmla="*/ 4 w 39"/>
                <a:gd name="T1" fmla="*/ 0 h 83"/>
                <a:gd name="T2" fmla="*/ 0 w 39"/>
                <a:gd name="T3" fmla="*/ 14 h 83"/>
                <a:gd name="T4" fmla="*/ 0 w 39"/>
                <a:gd name="T5" fmla="*/ 35 h 83"/>
                <a:gd name="T6" fmla="*/ 0 w 39"/>
                <a:gd name="T7" fmla="*/ 45 h 83"/>
                <a:gd name="T8" fmla="*/ 4 w 39"/>
                <a:gd name="T9" fmla="*/ 59 h 83"/>
                <a:gd name="T10" fmla="*/ 17 w 39"/>
                <a:gd name="T11" fmla="*/ 69 h 83"/>
                <a:gd name="T12" fmla="*/ 34 w 39"/>
                <a:gd name="T13" fmla="*/ 83 h 83"/>
                <a:gd name="T14" fmla="*/ 39 w 39"/>
                <a:gd name="T15" fmla="*/ 52 h 83"/>
                <a:gd name="T16" fmla="*/ 30 w 39"/>
                <a:gd name="T17" fmla="*/ 24 h 83"/>
                <a:gd name="T18" fmla="*/ 21 w 39"/>
                <a:gd name="T19" fmla="*/ 11 h 83"/>
                <a:gd name="T20" fmla="*/ 4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4" y="59"/>
                  </a:lnTo>
                  <a:lnTo>
                    <a:pt x="17" y="69"/>
                  </a:lnTo>
                  <a:lnTo>
                    <a:pt x="34" y="83"/>
                  </a:lnTo>
                  <a:lnTo>
                    <a:pt x="39" y="52"/>
                  </a:lnTo>
                  <a:lnTo>
                    <a:pt x="30" y="24"/>
                  </a:lnTo>
                  <a:lnTo>
                    <a:pt x="21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6" name="Freeform 140">
              <a:extLst>
                <a:ext uri="{FF2B5EF4-FFF2-40B4-BE49-F238E27FC236}">
                  <a16:creationId xmlns:a16="http://schemas.microsoft.com/office/drawing/2014/main" id="{23136BBA-94E9-48B2-ADAC-B446B276E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985"/>
              <a:ext cx="43" cy="76"/>
            </a:xfrm>
            <a:custGeom>
              <a:avLst/>
              <a:gdLst>
                <a:gd name="T0" fmla="*/ 18 w 43"/>
                <a:gd name="T1" fmla="*/ 0 h 76"/>
                <a:gd name="T2" fmla="*/ 0 w 43"/>
                <a:gd name="T3" fmla="*/ 13 h 76"/>
                <a:gd name="T4" fmla="*/ 0 w 43"/>
                <a:gd name="T5" fmla="*/ 20 h 76"/>
                <a:gd name="T6" fmla="*/ 5 w 43"/>
                <a:gd name="T7" fmla="*/ 31 h 76"/>
                <a:gd name="T8" fmla="*/ 22 w 43"/>
                <a:gd name="T9" fmla="*/ 51 h 76"/>
                <a:gd name="T10" fmla="*/ 26 w 43"/>
                <a:gd name="T11" fmla="*/ 62 h 76"/>
                <a:gd name="T12" fmla="*/ 18 w 43"/>
                <a:gd name="T13" fmla="*/ 76 h 76"/>
                <a:gd name="T14" fmla="*/ 35 w 43"/>
                <a:gd name="T15" fmla="*/ 55 h 76"/>
                <a:gd name="T16" fmla="*/ 43 w 43"/>
                <a:gd name="T17" fmla="*/ 38 h 76"/>
                <a:gd name="T18" fmla="*/ 39 w 43"/>
                <a:gd name="T19" fmla="*/ 20 h 76"/>
                <a:gd name="T20" fmla="*/ 30 w 43"/>
                <a:gd name="T21" fmla="*/ 13 h 76"/>
                <a:gd name="T22" fmla="*/ 18 w 43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6">
                  <a:moveTo>
                    <a:pt x="18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5" y="31"/>
                  </a:lnTo>
                  <a:lnTo>
                    <a:pt x="22" y="51"/>
                  </a:lnTo>
                  <a:lnTo>
                    <a:pt x="26" y="62"/>
                  </a:lnTo>
                  <a:lnTo>
                    <a:pt x="18" y="76"/>
                  </a:lnTo>
                  <a:lnTo>
                    <a:pt x="35" y="55"/>
                  </a:lnTo>
                  <a:lnTo>
                    <a:pt x="43" y="38"/>
                  </a:lnTo>
                  <a:lnTo>
                    <a:pt x="39" y="20"/>
                  </a:lnTo>
                  <a:lnTo>
                    <a:pt x="30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7" name="Freeform 141">
              <a:extLst>
                <a:ext uri="{FF2B5EF4-FFF2-40B4-BE49-F238E27FC236}">
                  <a16:creationId xmlns:a16="http://schemas.microsoft.com/office/drawing/2014/main" id="{DE0CC5C6-CA90-4B0B-AA15-D4F4753D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840"/>
              <a:ext cx="39" cy="82"/>
            </a:xfrm>
            <a:custGeom>
              <a:avLst/>
              <a:gdLst>
                <a:gd name="T0" fmla="*/ 9 w 39"/>
                <a:gd name="T1" fmla="*/ 0 h 82"/>
                <a:gd name="T2" fmla="*/ 5 w 39"/>
                <a:gd name="T3" fmla="*/ 13 h 82"/>
                <a:gd name="T4" fmla="*/ 0 w 39"/>
                <a:gd name="T5" fmla="*/ 34 h 82"/>
                <a:gd name="T6" fmla="*/ 0 w 39"/>
                <a:gd name="T7" fmla="*/ 44 h 82"/>
                <a:gd name="T8" fmla="*/ 9 w 39"/>
                <a:gd name="T9" fmla="*/ 58 h 82"/>
                <a:gd name="T10" fmla="*/ 18 w 39"/>
                <a:gd name="T11" fmla="*/ 69 h 82"/>
                <a:gd name="T12" fmla="*/ 39 w 39"/>
                <a:gd name="T13" fmla="*/ 82 h 82"/>
                <a:gd name="T14" fmla="*/ 39 w 39"/>
                <a:gd name="T15" fmla="*/ 51 h 82"/>
                <a:gd name="T16" fmla="*/ 35 w 39"/>
                <a:gd name="T17" fmla="*/ 24 h 82"/>
                <a:gd name="T18" fmla="*/ 26 w 39"/>
                <a:gd name="T19" fmla="*/ 10 h 82"/>
                <a:gd name="T20" fmla="*/ 9 w 39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2">
                  <a:moveTo>
                    <a:pt x="9" y="0"/>
                  </a:moveTo>
                  <a:lnTo>
                    <a:pt x="5" y="1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9" y="58"/>
                  </a:lnTo>
                  <a:lnTo>
                    <a:pt x="18" y="69"/>
                  </a:lnTo>
                  <a:lnTo>
                    <a:pt x="39" y="82"/>
                  </a:lnTo>
                  <a:lnTo>
                    <a:pt x="39" y="51"/>
                  </a:lnTo>
                  <a:lnTo>
                    <a:pt x="35" y="24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8" name="Freeform 142">
              <a:extLst>
                <a:ext uri="{FF2B5EF4-FFF2-40B4-BE49-F238E27FC236}">
                  <a16:creationId xmlns:a16="http://schemas.microsoft.com/office/drawing/2014/main" id="{19945756-0940-473F-AC36-44608453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3746"/>
              <a:ext cx="43" cy="76"/>
            </a:xfrm>
            <a:custGeom>
              <a:avLst/>
              <a:gdLst>
                <a:gd name="T0" fmla="*/ 17 w 43"/>
                <a:gd name="T1" fmla="*/ 0 h 76"/>
                <a:gd name="T2" fmla="*/ 0 w 43"/>
                <a:gd name="T3" fmla="*/ 14 h 76"/>
                <a:gd name="T4" fmla="*/ 0 w 43"/>
                <a:gd name="T5" fmla="*/ 21 h 76"/>
                <a:gd name="T6" fmla="*/ 4 w 43"/>
                <a:gd name="T7" fmla="*/ 31 h 76"/>
                <a:gd name="T8" fmla="*/ 21 w 43"/>
                <a:gd name="T9" fmla="*/ 52 h 76"/>
                <a:gd name="T10" fmla="*/ 26 w 43"/>
                <a:gd name="T11" fmla="*/ 62 h 76"/>
                <a:gd name="T12" fmla="*/ 21 w 43"/>
                <a:gd name="T13" fmla="*/ 76 h 76"/>
                <a:gd name="T14" fmla="*/ 34 w 43"/>
                <a:gd name="T15" fmla="*/ 56 h 76"/>
                <a:gd name="T16" fmla="*/ 43 w 43"/>
                <a:gd name="T17" fmla="*/ 38 h 76"/>
                <a:gd name="T18" fmla="*/ 38 w 43"/>
                <a:gd name="T19" fmla="*/ 21 h 76"/>
                <a:gd name="T20" fmla="*/ 30 w 43"/>
                <a:gd name="T21" fmla="*/ 11 h 76"/>
                <a:gd name="T22" fmla="*/ 17 w 43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6">
                  <a:moveTo>
                    <a:pt x="17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4" y="31"/>
                  </a:lnTo>
                  <a:lnTo>
                    <a:pt x="21" y="52"/>
                  </a:lnTo>
                  <a:lnTo>
                    <a:pt x="26" y="62"/>
                  </a:lnTo>
                  <a:lnTo>
                    <a:pt x="21" y="76"/>
                  </a:lnTo>
                  <a:lnTo>
                    <a:pt x="34" y="56"/>
                  </a:lnTo>
                  <a:lnTo>
                    <a:pt x="43" y="38"/>
                  </a:lnTo>
                  <a:lnTo>
                    <a:pt x="38" y="21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39" name="Freeform 143">
              <a:extLst>
                <a:ext uri="{FF2B5EF4-FFF2-40B4-BE49-F238E27FC236}">
                  <a16:creationId xmlns:a16="http://schemas.microsoft.com/office/drawing/2014/main" id="{55C8B61F-447C-48E8-9F29-DE1CD827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3764"/>
              <a:ext cx="42" cy="82"/>
            </a:xfrm>
            <a:custGeom>
              <a:avLst/>
              <a:gdLst>
                <a:gd name="T0" fmla="*/ 8 w 42"/>
                <a:gd name="T1" fmla="*/ 0 h 82"/>
                <a:gd name="T2" fmla="*/ 4 w 42"/>
                <a:gd name="T3" fmla="*/ 17 h 82"/>
                <a:gd name="T4" fmla="*/ 0 w 42"/>
                <a:gd name="T5" fmla="*/ 34 h 82"/>
                <a:gd name="T6" fmla="*/ 4 w 42"/>
                <a:gd name="T7" fmla="*/ 48 h 82"/>
                <a:gd name="T8" fmla="*/ 8 w 42"/>
                <a:gd name="T9" fmla="*/ 58 h 82"/>
                <a:gd name="T10" fmla="*/ 21 w 42"/>
                <a:gd name="T11" fmla="*/ 72 h 82"/>
                <a:gd name="T12" fmla="*/ 38 w 42"/>
                <a:gd name="T13" fmla="*/ 82 h 82"/>
                <a:gd name="T14" fmla="*/ 42 w 42"/>
                <a:gd name="T15" fmla="*/ 51 h 82"/>
                <a:gd name="T16" fmla="*/ 34 w 42"/>
                <a:gd name="T17" fmla="*/ 27 h 82"/>
                <a:gd name="T18" fmla="*/ 25 w 42"/>
                <a:gd name="T19" fmla="*/ 13 h 82"/>
                <a:gd name="T20" fmla="*/ 8 w 42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2">
                  <a:moveTo>
                    <a:pt x="8" y="0"/>
                  </a:moveTo>
                  <a:lnTo>
                    <a:pt x="4" y="17"/>
                  </a:lnTo>
                  <a:lnTo>
                    <a:pt x="0" y="34"/>
                  </a:lnTo>
                  <a:lnTo>
                    <a:pt x="4" y="48"/>
                  </a:lnTo>
                  <a:lnTo>
                    <a:pt x="8" y="58"/>
                  </a:lnTo>
                  <a:lnTo>
                    <a:pt x="21" y="72"/>
                  </a:lnTo>
                  <a:lnTo>
                    <a:pt x="38" y="82"/>
                  </a:lnTo>
                  <a:lnTo>
                    <a:pt x="42" y="51"/>
                  </a:lnTo>
                  <a:lnTo>
                    <a:pt x="34" y="27"/>
                  </a:lnTo>
                  <a:lnTo>
                    <a:pt x="25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0" name="Freeform 144">
              <a:extLst>
                <a:ext uri="{FF2B5EF4-FFF2-40B4-BE49-F238E27FC236}">
                  <a16:creationId xmlns:a16="http://schemas.microsoft.com/office/drawing/2014/main" id="{F6F8C76C-FA7C-4BEC-AE20-6BBCF3D4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2907"/>
              <a:ext cx="43" cy="83"/>
            </a:xfrm>
            <a:custGeom>
              <a:avLst/>
              <a:gdLst>
                <a:gd name="T0" fmla="*/ 8 w 43"/>
                <a:gd name="T1" fmla="*/ 0 h 83"/>
                <a:gd name="T2" fmla="*/ 4 w 43"/>
                <a:gd name="T3" fmla="*/ 14 h 83"/>
                <a:gd name="T4" fmla="*/ 0 w 43"/>
                <a:gd name="T5" fmla="*/ 35 h 83"/>
                <a:gd name="T6" fmla="*/ 4 w 43"/>
                <a:gd name="T7" fmla="*/ 45 h 83"/>
                <a:gd name="T8" fmla="*/ 8 w 43"/>
                <a:gd name="T9" fmla="*/ 59 h 83"/>
                <a:gd name="T10" fmla="*/ 21 w 43"/>
                <a:gd name="T11" fmla="*/ 69 h 83"/>
                <a:gd name="T12" fmla="*/ 39 w 43"/>
                <a:gd name="T13" fmla="*/ 83 h 83"/>
                <a:gd name="T14" fmla="*/ 43 w 43"/>
                <a:gd name="T15" fmla="*/ 52 h 83"/>
                <a:gd name="T16" fmla="*/ 34 w 43"/>
                <a:gd name="T17" fmla="*/ 24 h 83"/>
                <a:gd name="T18" fmla="*/ 26 w 43"/>
                <a:gd name="T19" fmla="*/ 10 h 83"/>
                <a:gd name="T20" fmla="*/ 8 w 43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3">
                  <a:moveTo>
                    <a:pt x="8" y="0"/>
                  </a:moveTo>
                  <a:lnTo>
                    <a:pt x="4" y="14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8" y="59"/>
                  </a:lnTo>
                  <a:lnTo>
                    <a:pt x="21" y="69"/>
                  </a:lnTo>
                  <a:lnTo>
                    <a:pt x="39" y="83"/>
                  </a:lnTo>
                  <a:lnTo>
                    <a:pt x="43" y="52"/>
                  </a:lnTo>
                  <a:lnTo>
                    <a:pt x="34" y="24"/>
                  </a:lnTo>
                  <a:lnTo>
                    <a:pt x="26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1" name="Freeform 145">
              <a:extLst>
                <a:ext uri="{FF2B5EF4-FFF2-40B4-BE49-F238E27FC236}">
                  <a16:creationId xmlns:a16="http://schemas.microsoft.com/office/drawing/2014/main" id="{24DD8275-6974-437F-9FD4-3015E8C69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3795"/>
              <a:ext cx="104" cy="31"/>
            </a:xfrm>
            <a:custGeom>
              <a:avLst/>
              <a:gdLst>
                <a:gd name="T0" fmla="*/ 104 w 104"/>
                <a:gd name="T1" fmla="*/ 7 h 31"/>
                <a:gd name="T2" fmla="*/ 86 w 104"/>
                <a:gd name="T3" fmla="*/ 7 h 31"/>
                <a:gd name="T4" fmla="*/ 61 w 104"/>
                <a:gd name="T5" fmla="*/ 0 h 31"/>
                <a:gd name="T6" fmla="*/ 30 w 104"/>
                <a:gd name="T7" fmla="*/ 3 h 31"/>
                <a:gd name="T8" fmla="*/ 13 w 104"/>
                <a:gd name="T9" fmla="*/ 13 h 31"/>
                <a:gd name="T10" fmla="*/ 0 w 104"/>
                <a:gd name="T11" fmla="*/ 27 h 31"/>
                <a:gd name="T12" fmla="*/ 39 w 104"/>
                <a:gd name="T13" fmla="*/ 31 h 31"/>
                <a:gd name="T14" fmla="*/ 52 w 104"/>
                <a:gd name="T15" fmla="*/ 31 h 31"/>
                <a:gd name="T16" fmla="*/ 69 w 104"/>
                <a:gd name="T17" fmla="*/ 27 h 31"/>
                <a:gd name="T18" fmla="*/ 91 w 104"/>
                <a:gd name="T19" fmla="*/ 20 h 31"/>
                <a:gd name="T20" fmla="*/ 104 w 104"/>
                <a:gd name="T2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31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3"/>
                  </a:lnTo>
                  <a:lnTo>
                    <a:pt x="13" y="13"/>
                  </a:lnTo>
                  <a:lnTo>
                    <a:pt x="0" y="27"/>
                  </a:lnTo>
                  <a:lnTo>
                    <a:pt x="39" y="31"/>
                  </a:lnTo>
                  <a:lnTo>
                    <a:pt x="52" y="31"/>
                  </a:lnTo>
                  <a:lnTo>
                    <a:pt x="69" y="27"/>
                  </a:lnTo>
                  <a:lnTo>
                    <a:pt x="91" y="20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2" name="Freeform 146">
              <a:extLst>
                <a:ext uri="{FF2B5EF4-FFF2-40B4-BE49-F238E27FC236}">
                  <a16:creationId xmlns:a16="http://schemas.microsoft.com/office/drawing/2014/main" id="{3512A77C-9841-41BE-916E-CC14F650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949"/>
              <a:ext cx="47" cy="89"/>
            </a:xfrm>
            <a:custGeom>
              <a:avLst/>
              <a:gdLst>
                <a:gd name="T0" fmla="*/ 22 w 47"/>
                <a:gd name="T1" fmla="*/ 89 h 89"/>
                <a:gd name="T2" fmla="*/ 43 w 47"/>
                <a:gd name="T3" fmla="*/ 76 h 89"/>
                <a:gd name="T4" fmla="*/ 47 w 47"/>
                <a:gd name="T5" fmla="*/ 65 h 89"/>
                <a:gd name="T6" fmla="*/ 47 w 47"/>
                <a:gd name="T7" fmla="*/ 51 h 89"/>
                <a:gd name="T8" fmla="*/ 35 w 47"/>
                <a:gd name="T9" fmla="*/ 20 h 89"/>
                <a:gd name="T10" fmla="*/ 30 w 47"/>
                <a:gd name="T11" fmla="*/ 10 h 89"/>
                <a:gd name="T12" fmla="*/ 35 w 47"/>
                <a:gd name="T13" fmla="*/ 0 h 89"/>
                <a:gd name="T14" fmla="*/ 13 w 47"/>
                <a:gd name="T15" fmla="*/ 24 h 89"/>
                <a:gd name="T16" fmla="*/ 0 w 47"/>
                <a:gd name="T17" fmla="*/ 48 h 89"/>
                <a:gd name="T18" fmla="*/ 4 w 47"/>
                <a:gd name="T19" fmla="*/ 69 h 89"/>
                <a:gd name="T20" fmla="*/ 9 w 47"/>
                <a:gd name="T21" fmla="*/ 79 h 89"/>
                <a:gd name="T22" fmla="*/ 22 w 47"/>
                <a:gd name="T2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89">
                  <a:moveTo>
                    <a:pt x="22" y="89"/>
                  </a:moveTo>
                  <a:lnTo>
                    <a:pt x="43" y="76"/>
                  </a:lnTo>
                  <a:lnTo>
                    <a:pt x="47" y="65"/>
                  </a:lnTo>
                  <a:lnTo>
                    <a:pt x="47" y="51"/>
                  </a:lnTo>
                  <a:lnTo>
                    <a:pt x="35" y="20"/>
                  </a:lnTo>
                  <a:lnTo>
                    <a:pt x="30" y="10"/>
                  </a:lnTo>
                  <a:lnTo>
                    <a:pt x="35" y="0"/>
                  </a:lnTo>
                  <a:lnTo>
                    <a:pt x="13" y="24"/>
                  </a:lnTo>
                  <a:lnTo>
                    <a:pt x="0" y="48"/>
                  </a:lnTo>
                  <a:lnTo>
                    <a:pt x="4" y="69"/>
                  </a:lnTo>
                  <a:lnTo>
                    <a:pt x="9" y="79"/>
                  </a:lnTo>
                  <a:lnTo>
                    <a:pt x="22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3" name="Freeform 147">
              <a:extLst>
                <a:ext uri="{FF2B5EF4-FFF2-40B4-BE49-F238E27FC236}">
                  <a16:creationId xmlns:a16="http://schemas.microsoft.com/office/drawing/2014/main" id="{19D8D124-1944-4899-BDB8-C8BB216A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3909"/>
              <a:ext cx="56" cy="41"/>
            </a:xfrm>
            <a:custGeom>
              <a:avLst/>
              <a:gdLst>
                <a:gd name="T0" fmla="*/ 56 w 56"/>
                <a:gd name="T1" fmla="*/ 41 h 41"/>
                <a:gd name="T2" fmla="*/ 38 w 56"/>
                <a:gd name="T3" fmla="*/ 17 h 41"/>
                <a:gd name="T4" fmla="*/ 21 w 56"/>
                <a:gd name="T5" fmla="*/ 7 h 41"/>
                <a:gd name="T6" fmla="*/ 0 w 56"/>
                <a:gd name="T7" fmla="*/ 0 h 41"/>
                <a:gd name="T8" fmla="*/ 17 w 56"/>
                <a:gd name="T9" fmla="*/ 27 h 41"/>
                <a:gd name="T10" fmla="*/ 30 w 56"/>
                <a:gd name="T11" fmla="*/ 38 h 41"/>
                <a:gd name="T12" fmla="*/ 56 w 56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1">
                  <a:moveTo>
                    <a:pt x="56" y="41"/>
                  </a:moveTo>
                  <a:lnTo>
                    <a:pt x="38" y="17"/>
                  </a:lnTo>
                  <a:lnTo>
                    <a:pt x="21" y="7"/>
                  </a:lnTo>
                  <a:lnTo>
                    <a:pt x="0" y="0"/>
                  </a:lnTo>
                  <a:lnTo>
                    <a:pt x="17" y="27"/>
                  </a:lnTo>
                  <a:lnTo>
                    <a:pt x="30" y="38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4" name="Freeform 148">
              <a:extLst>
                <a:ext uri="{FF2B5EF4-FFF2-40B4-BE49-F238E27FC236}">
                  <a16:creationId xmlns:a16="http://schemas.microsoft.com/office/drawing/2014/main" id="{2647DC21-9BB1-4650-ABDD-42CA3DAC2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3874"/>
              <a:ext cx="68" cy="69"/>
            </a:xfrm>
            <a:custGeom>
              <a:avLst/>
              <a:gdLst>
                <a:gd name="T0" fmla="*/ 64 w 68"/>
                <a:gd name="T1" fmla="*/ 69 h 69"/>
                <a:gd name="T2" fmla="*/ 68 w 68"/>
                <a:gd name="T3" fmla="*/ 48 h 69"/>
                <a:gd name="T4" fmla="*/ 64 w 68"/>
                <a:gd name="T5" fmla="*/ 38 h 69"/>
                <a:gd name="T6" fmla="*/ 51 w 68"/>
                <a:gd name="T7" fmla="*/ 28 h 69"/>
                <a:gd name="T8" fmla="*/ 17 w 68"/>
                <a:gd name="T9" fmla="*/ 14 h 69"/>
                <a:gd name="T10" fmla="*/ 4 w 68"/>
                <a:gd name="T11" fmla="*/ 7 h 69"/>
                <a:gd name="T12" fmla="*/ 0 w 68"/>
                <a:gd name="T13" fmla="*/ 0 h 69"/>
                <a:gd name="T14" fmla="*/ 4 w 68"/>
                <a:gd name="T15" fmla="*/ 28 h 69"/>
                <a:gd name="T16" fmla="*/ 17 w 68"/>
                <a:gd name="T17" fmla="*/ 48 h 69"/>
                <a:gd name="T18" fmla="*/ 34 w 68"/>
                <a:gd name="T19" fmla="*/ 66 h 69"/>
                <a:gd name="T20" fmla="*/ 64 w 68"/>
                <a:gd name="T2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9">
                  <a:moveTo>
                    <a:pt x="64" y="69"/>
                  </a:moveTo>
                  <a:lnTo>
                    <a:pt x="68" y="48"/>
                  </a:lnTo>
                  <a:lnTo>
                    <a:pt x="64" y="38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48"/>
                  </a:lnTo>
                  <a:lnTo>
                    <a:pt x="34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5" name="Freeform 149">
              <a:extLst>
                <a:ext uri="{FF2B5EF4-FFF2-40B4-BE49-F238E27FC236}">
                  <a16:creationId xmlns:a16="http://schemas.microsoft.com/office/drawing/2014/main" id="{0D47F0C8-788E-4A92-940F-D326F94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3922"/>
              <a:ext cx="61" cy="42"/>
            </a:xfrm>
            <a:custGeom>
              <a:avLst/>
              <a:gdLst>
                <a:gd name="T0" fmla="*/ 0 w 61"/>
                <a:gd name="T1" fmla="*/ 0 h 42"/>
                <a:gd name="T2" fmla="*/ 5 w 61"/>
                <a:gd name="T3" fmla="*/ 14 h 42"/>
                <a:gd name="T4" fmla="*/ 18 w 61"/>
                <a:gd name="T5" fmla="*/ 25 h 42"/>
                <a:gd name="T6" fmla="*/ 39 w 61"/>
                <a:gd name="T7" fmla="*/ 35 h 42"/>
                <a:gd name="T8" fmla="*/ 61 w 61"/>
                <a:gd name="T9" fmla="*/ 42 h 42"/>
                <a:gd name="T10" fmla="*/ 52 w 61"/>
                <a:gd name="T11" fmla="*/ 18 h 42"/>
                <a:gd name="T12" fmla="*/ 48 w 61"/>
                <a:gd name="T13" fmla="*/ 11 h 42"/>
                <a:gd name="T14" fmla="*/ 35 w 61"/>
                <a:gd name="T15" fmla="*/ 7 h 42"/>
                <a:gd name="T16" fmla="*/ 13 w 61"/>
                <a:gd name="T17" fmla="*/ 7 h 42"/>
                <a:gd name="T18" fmla="*/ 5 w 61"/>
                <a:gd name="T19" fmla="*/ 7 h 42"/>
                <a:gd name="T20" fmla="*/ 0 w 61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2"/>
                  </a:lnTo>
                  <a:lnTo>
                    <a:pt x="52" y="18"/>
                  </a:lnTo>
                  <a:lnTo>
                    <a:pt x="48" y="11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6" name="Freeform 150">
              <a:extLst>
                <a:ext uri="{FF2B5EF4-FFF2-40B4-BE49-F238E27FC236}">
                  <a16:creationId xmlns:a16="http://schemas.microsoft.com/office/drawing/2014/main" id="{6687A768-983B-48C4-B2DA-A12BF1DB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922"/>
              <a:ext cx="43" cy="87"/>
            </a:xfrm>
            <a:custGeom>
              <a:avLst/>
              <a:gdLst>
                <a:gd name="T0" fmla="*/ 30 w 43"/>
                <a:gd name="T1" fmla="*/ 0 h 87"/>
                <a:gd name="T2" fmla="*/ 8 w 43"/>
                <a:gd name="T3" fmla="*/ 11 h 87"/>
                <a:gd name="T4" fmla="*/ 0 w 43"/>
                <a:gd name="T5" fmla="*/ 21 h 87"/>
                <a:gd name="T6" fmla="*/ 0 w 43"/>
                <a:gd name="T7" fmla="*/ 35 h 87"/>
                <a:gd name="T8" fmla="*/ 8 w 43"/>
                <a:gd name="T9" fmla="*/ 66 h 87"/>
                <a:gd name="T10" fmla="*/ 8 w 43"/>
                <a:gd name="T11" fmla="*/ 76 h 87"/>
                <a:gd name="T12" fmla="*/ 4 w 43"/>
                <a:gd name="T13" fmla="*/ 87 h 87"/>
                <a:gd name="T14" fmla="*/ 26 w 43"/>
                <a:gd name="T15" fmla="*/ 66 h 87"/>
                <a:gd name="T16" fmla="*/ 43 w 43"/>
                <a:gd name="T17" fmla="*/ 42 h 87"/>
                <a:gd name="T18" fmla="*/ 43 w 43"/>
                <a:gd name="T19" fmla="*/ 21 h 87"/>
                <a:gd name="T20" fmla="*/ 43 w 43"/>
                <a:gd name="T21" fmla="*/ 11 h 87"/>
                <a:gd name="T22" fmla="*/ 30 w 43"/>
                <a:gd name="T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87">
                  <a:moveTo>
                    <a:pt x="30" y="0"/>
                  </a:moveTo>
                  <a:lnTo>
                    <a:pt x="8" y="11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6"/>
                  </a:lnTo>
                  <a:lnTo>
                    <a:pt x="8" y="76"/>
                  </a:lnTo>
                  <a:lnTo>
                    <a:pt x="4" y="87"/>
                  </a:lnTo>
                  <a:lnTo>
                    <a:pt x="26" y="66"/>
                  </a:lnTo>
                  <a:lnTo>
                    <a:pt x="43" y="42"/>
                  </a:lnTo>
                  <a:lnTo>
                    <a:pt x="43" y="21"/>
                  </a:lnTo>
                  <a:lnTo>
                    <a:pt x="43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7" name="Freeform 151">
              <a:extLst>
                <a:ext uri="{FF2B5EF4-FFF2-40B4-BE49-F238E27FC236}">
                  <a16:creationId xmlns:a16="http://schemas.microsoft.com/office/drawing/2014/main" id="{7C6BA007-5D43-40DE-B194-FEBD44B8C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076"/>
              <a:ext cx="51" cy="87"/>
            </a:xfrm>
            <a:custGeom>
              <a:avLst/>
              <a:gdLst>
                <a:gd name="T0" fmla="*/ 17 w 51"/>
                <a:gd name="T1" fmla="*/ 0 h 87"/>
                <a:gd name="T2" fmla="*/ 0 w 51"/>
                <a:gd name="T3" fmla="*/ 18 h 87"/>
                <a:gd name="T4" fmla="*/ 0 w 51"/>
                <a:gd name="T5" fmla="*/ 31 h 87"/>
                <a:gd name="T6" fmla="*/ 8 w 51"/>
                <a:gd name="T7" fmla="*/ 42 h 87"/>
                <a:gd name="T8" fmla="*/ 34 w 51"/>
                <a:gd name="T9" fmla="*/ 66 h 87"/>
                <a:gd name="T10" fmla="*/ 43 w 51"/>
                <a:gd name="T11" fmla="*/ 76 h 87"/>
                <a:gd name="T12" fmla="*/ 43 w 51"/>
                <a:gd name="T13" fmla="*/ 87 h 87"/>
                <a:gd name="T14" fmla="*/ 47 w 51"/>
                <a:gd name="T15" fmla="*/ 59 h 87"/>
                <a:gd name="T16" fmla="*/ 51 w 51"/>
                <a:gd name="T17" fmla="*/ 35 h 87"/>
                <a:gd name="T18" fmla="*/ 38 w 51"/>
                <a:gd name="T19" fmla="*/ 14 h 87"/>
                <a:gd name="T20" fmla="*/ 17 w 51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87">
                  <a:moveTo>
                    <a:pt x="17" y="0"/>
                  </a:moveTo>
                  <a:lnTo>
                    <a:pt x="0" y="18"/>
                  </a:lnTo>
                  <a:lnTo>
                    <a:pt x="0" y="31"/>
                  </a:lnTo>
                  <a:lnTo>
                    <a:pt x="8" y="42"/>
                  </a:lnTo>
                  <a:lnTo>
                    <a:pt x="34" y="66"/>
                  </a:lnTo>
                  <a:lnTo>
                    <a:pt x="43" y="76"/>
                  </a:lnTo>
                  <a:lnTo>
                    <a:pt x="43" y="87"/>
                  </a:lnTo>
                  <a:lnTo>
                    <a:pt x="47" y="59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8" name="Freeform 152">
              <a:extLst>
                <a:ext uri="{FF2B5EF4-FFF2-40B4-BE49-F238E27FC236}">
                  <a16:creationId xmlns:a16="http://schemas.microsoft.com/office/drawing/2014/main" id="{496DB783-B12A-41E4-8A14-3C9092868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802"/>
              <a:ext cx="107" cy="89"/>
            </a:xfrm>
            <a:custGeom>
              <a:avLst/>
              <a:gdLst>
                <a:gd name="T0" fmla="*/ 103 w 107"/>
                <a:gd name="T1" fmla="*/ 89 h 89"/>
                <a:gd name="T2" fmla="*/ 90 w 107"/>
                <a:gd name="T3" fmla="*/ 86 h 89"/>
                <a:gd name="T4" fmla="*/ 64 w 107"/>
                <a:gd name="T5" fmla="*/ 72 h 89"/>
                <a:gd name="T6" fmla="*/ 51 w 107"/>
                <a:gd name="T7" fmla="*/ 62 h 89"/>
                <a:gd name="T8" fmla="*/ 38 w 107"/>
                <a:gd name="T9" fmla="*/ 44 h 89"/>
                <a:gd name="T10" fmla="*/ 21 w 107"/>
                <a:gd name="T11" fmla="*/ 24 h 89"/>
                <a:gd name="T12" fmla="*/ 0 w 107"/>
                <a:gd name="T13" fmla="*/ 0 h 89"/>
                <a:gd name="T14" fmla="*/ 43 w 107"/>
                <a:gd name="T15" fmla="*/ 24 h 89"/>
                <a:gd name="T16" fmla="*/ 81 w 107"/>
                <a:gd name="T17" fmla="*/ 44 h 89"/>
                <a:gd name="T18" fmla="*/ 103 w 107"/>
                <a:gd name="T19" fmla="*/ 65 h 89"/>
                <a:gd name="T20" fmla="*/ 107 w 107"/>
                <a:gd name="T21" fmla="*/ 76 h 89"/>
                <a:gd name="T22" fmla="*/ 103 w 107"/>
                <a:gd name="T2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89">
                  <a:moveTo>
                    <a:pt x="103" y="89"/>
                  </a:moveTo>
                  <a:lnTo>
                    <a:pt x="90" y="86"/>
                  </a:lnTo>
                  <a:lnTo>
                    <a:pt x="64" y="72"/>
                  </a:lnTo>
                  <a:lnTo>
                    <a:pt x="51" y="62"/>
                  </a:lnTo>
                  <a:lnTo>
                    <a:pt x="38" y="44"/>
                  </a:lnTo>
                  <a:lnTo>
                    <a:pt x="21" y="24"/>
                  </a:lnTo>
                  <a:lnTo>
                    <a:pt x="0" y="0"/>
                  </a:lnTo>
                  <a:lnTo>
                    <a:pt x="43" y="24"/>
                  </a:lnTo>
                  <a:lnTo>
                    <a:pt x="81" y="44"/>
                  </a:lnTo>
                  <a:lnTo>
                    <a:pt x="103" y="65"/>
                  </a:lnTo>
                  <a:lnTo>
                    <a:pt x="107" y="76"/>
                  </a:lnTo>
                  <a:lnTo>
                    <a:pt x="103" y="8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49" name="Freeform 153">
              <a:extLst>
                <a:ext uri="{FF2B5EF4-FFF2-40B4-BE49-F238E27FC236}">
                  <a16:creationId xmlns:a16="http://schemas.microsoft.com/office/drawing/2014/main" id="{19D3BF92-3E33-4E64-A955-E3F6BE760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3681"/>
              <a:ext cx="39" cy="83"/>
            </a:xfrm>
            <a:custGeom>
              <a:avLst/>
              <a:gdLst>
                <a:gd name="T0" fmla="*/ 9 w 39"/>
                <a:gd name="T1" fmla="*/ 0 h 83"/>
                <a:gd name="T2" fmla="*/ 5 w 39"/>
                <a:gd name="T3" fmla="*/ 17 h 83"/>
                <a:gd name="T4" fmla="*/ 0 w 39"/>
                <a:gd name="T5" fmla="*/ 38 h 83"/>
                <a:gd name="T6" fmla="*/ 0 w 39"/>
                <a:gd name="T7" fmla="*/ 48 h 83"/>
                <a:gd name="T8" fmla="*/ 9 w 39"/>
                <a:gd name="T9" fmla="*/ 58 h 83"/>
                <a:gd name="T10" fmla="*/ 17 w 39"/>
                <a:gd name="T11" fmla="*/ 72 h 83"/>
                <a:gd name="T12" fmla="*/ 39 w 39"/>
                <a:gd name="T13" fmla="*/ 83 h 83"/>
                <a:gd name="T14" fmla="*/ 39 w 39"/>
                <a:gd name="T15" fmla="*/ 52 h 83"/>
                <a:gd name="T16" fmla="*/ 35 w 39"/>
                <a:gd name="T17" fmla="*/ 27 h 83"/>
                <a:gd name="T18" fmla="*/ 26 w 39"/>
                <a:gd name="T19" fmla="*/ 14 h 83"/>
                <a:gd name="T20" fmla="*/ 9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9" y="0"/>
                  </a:moveTo>
                  <a:lnTo>
                    <a:pt x="5" y="17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9" y="58"/>
                  </a:lnTo>
                  <a:lnTo>
                    <a:pt x="17" y="72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5" y="27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0" name="Freeform 154">
              <a:extLst>
                <a:ext uri="{FF2B5EF4-FFF2-40B4-BE49-F238E27FC236}">
                  <a16:creationId xmlns:a16="http://schemas.microsoft.com/office/drawing/2014/main" id="{058D8EAC-18B3-4684-A4AA-424EA827C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3498"/>
              <a:ext cx="103" cy="41"/>
            </a:xfrm>
            <a:custGeom>
              <a:avLst/>
              <a:gdLst>
                <a:gd name="T0" fmla="*/ 103 w 103"/>
                <a:gd name="T1" fmla="*/ 10 h 41"/>
                <a:gd name="T2" fmla="*/ 77 w 103"/>
                <a:gd name="T3" fmla="*/ 0 h 41"/>
                <a:gd name="T4" fmla="*/ 64 w 103"/>
                <a:gd name="T5" fmla="*/ 0 h 41"/>
                <a:gd name="T6" fmla="*/ 47 w 103"/>
                <a:gd name="T7" fmla="*/ 7 h 41"/>
                <a:gd name="T8" fmla="*/ 21 w 103"/>
                <a:gd name="T9" fmla="*/ 27 h 41"/>
                <a:gd name="T10" fmla="*/ 8 w 103"/>
                <a:gd name="T11" fmla="*/ 34 h 41"/>
                <a:gd name="T12" fmla="*/ 0 w 103"/>
                <a:gd name="T13" fmla="*/ 38 h 41"/>
                <a:gd name="T14" fmla="*/ 34 w 103"/>
                <a:gd name="T15" fmla="*/ 41 h 41"/>
                <a:gd name="T16" fmla="*/ 64 w 103"/>
                <a:gd name="T17" fmla="*/ 38 h 41"/>
                <a:gd name="T18" fmla="*/ 86 w 103"/>
                <a:gd name="T19" fmla="*/ 31 h 41"/>
                <a:gd name="T20" fmla="*/ 103 w 103"/>
                <a:gd name="T2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41">
                  <a:moveTo>
                    <a:pt x="103" y="10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7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34" y="41"/>
                  </a:lnTo>
                  <a:lnTo>
                    <a:pt x="64" y="38"/>
                  </a:lnTo>
                  <a:lnTo>
                    <a:pt x="86" y="31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1" name="Freeform 155">
              <a:extLst>
                <a:ext uri="{FF2B5EF4-FFF2-40B4-BE49-F238E27FC236}">
                  <a16:creationId xmlns:a16="http://schemas.microsoft.com/office/drawing/2014/main" id="{E22FA7A4-EF82-4A80-85FD-6AB7F6A9D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3829"/>
              <a:ext cx="38" cy="83"/>
            </a:xfrm>
            <a:custGeom>
              <a:avLst/>
              <a:gdLst>
                <a:gd name="T0" fmla="*/ 8 w 38"/>
                <a:gd name="T1" fmla="*/ 0 h 83"/>
                <a:gd name="T2" fmla="*/ 4 w 38"/>
                <a:gd name="T3" fmla="*/ 17 h 83"/>
                <a:gd name="T4" fmla="*/ 0 w 38"/>
                <a:gd name="T5" fmla="*/ 35 h 83"/>
                <a:gd name="T6" fmla="*/ 0 w 38"/>
                <a:gd name="T7" fmla="*/ 49 h 83"/>
                <a:gd name="T8" fmla="*/ 8 w 38"/>
                <a:gd name="T9" fmla="*/ 59 h 83"/>
                <a:gd name="T10" fmla="*/ 17 w 38"/>
                <a:gd name="T11" fmla="*/ 73 h 83"/>
                <a:gd name="T12" fmla="*/ 38 w 38"/>
                <a:gd name="T13" fmla="*/ 83 h 83"/>
                <a:gd name="T14" fmla="*/ 38 w 38"/>
                <a:gd name="T15" fmla="*/ 52 h 83"/>
                <a:gd name="T16" fmla="*/ 34 w 38"/>
                <a:gd name="T17" fmla="*/ 28 h 83"/>
                <a:gd name="T18" fmla="*/ 21 w 38"/>
                <a:gd name="T19" fmla="*/ 14 h 83"/>
                <a:gd name="T20" fmla="*/ 8 w 38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83">
                  <a:moveTo>
                    <a:pt x="8" y="0"/>
                  </a:moveTo>
                  <a:lnTo>
                    <a:pt x="4" y="17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8" y="59"/>
                  </a:lnTo>
                  <a:lnTo>
                    <a:pt x="17" y="73"/>
                  </a:lnTo>
                  <a:lnTo>
                    <a:pt x="38" y="83"/>
                  </a:lnTo>
                  <a:lnTo>
                    <a:pt x="38" y="52"/>
                  </a:lnTo>
                  <a:lnTo>
                    <a:pt x="34" y="28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2" name="Freeform 156">
              <a:extLst>
                <a:ext uri="{FF2B5EF4-FFF2-40B4-BE49-F238E27FC236}">
                  <a16:creationId xmlns:a16="http://schemas.microsoft.com/office/drawing/2014/main" id="{B31324C0-09F0-460F-AC8B-902EF898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3753"/>
              <a:ext cx="108" cy="87"/>
            </a:xfrm>
            <a:custGeom>
              <a:avLst/>
              <a:gdLst>
                <a:gd name="T0" fmla="*/ 104 w 108"/>
                <a:gd name="T1" fmla="*/ 87 h 87"/>
                <a:gd name="T2" fmla="*/ 86 w 108"/>
                <a:gd name="T3" fmla="*/ 83 h 87"/>
                <a:gd name="T4" fmla="*/ 65 w 108"/>
                <a:gd name="T5" fmla="*/ 69 h 87"/>
                <a:gd name="T6" fmla="*/ 52 w 108"/>
                <a:gd name="T7" fmla="*/ 59 h 87"/>
                <a:gd name="T8" fmla="*/ 35 w 108"/>
                <a:gd name="T9" fmla="*/ 42 h 87"/>
                <a:gd name="T10" fmla="*/ 18 w 108"/>
                <a:gd name="T11" fmla="*/ 24 h 87"/>
                <a:gd name="T12" fmla="*/ 0 w 108"/>
                <a:gd name="T13" fmla="*/ 0 h 87"/>
                <a:gd name="T14" fmla="*/ 43 w 108"/>
                <a:gd name="T15" fmla="*/ 21 h 87"/>
                <a:gd name="T16" fmla="*/ 78 w 108"/>
                <a:gd name="T17" fmla="*/ 42 h 87"/>
                <a:gd name="T18" fmla="*/ 104 w 108"/>
                <a:gd name="T19" fmla="*/ 62 h 87"/>
                <a:gd name="T20" fmla="*/ 108 w 108"/>
                <a:gd name="T21" fmla="*/ 73 h 87"/>
                <a:gd name="T22" fmla="*/ 104 w 108"/>
                <a:gd name="T2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87">
                  <a:moveTo>
                    <a:pt x="104" y="87"/>
                  </a:moveTo>
                  <a:lnTo>
                    <a:pt x="86" y="83"/>
                  </a:lnTo>
                  <a:lnTo>
                    <a:pt x="65" y="69"/>
                  </a:lnTo>
                  <a:lnTo>
                    <a:pt x="52" y="59"/>
                  </a:lnTo>
                  <a:lnTo>
                    <a:pt x="35" y="42"/>
                  </a:lnTo>
                  <a:lnTo>
                    <a:pt x="18" y="24"/>
                  </a:lnTo>
                  <a:lnTo>
                    <a:pt x="0" y="0"/>
                  </a:lnTo>
                  <a:lnTo>
                    <a:pt x="43" y="21"/>
                  </a:lnTo>
                  <a:lnTo>
                    <a:pt x="78" y="42"/>
                  </a:lnTo>
                  <a:lnTo>
                    <a:pt x="104" y="62"/>
                  </a:lnTo>
                  <a:lnTo>
                    <a:pt x="108" y="73"/>
                  </a:lnTo>
                  <a:lnTo>
                    <a:pt x="104" y="8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3" name="Freeform 157">
              <a:extLst>
                <a:ext uri="{FF2B5EF4-FFF2-40B4-BE49-F238E27FC236}">
                  <a16:creationId xmlns:a16="http://schemas.microsoft.com/office/drawing/2014/main" id="{C0402534-0F3D-49AC-A1E0-B8715A26E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760"/>
              <a:ext cx="86" cy="73"/>
            </a:xfrm>
            <a:custGeom>
              <a:avLst/>
              <a:gdLst>
                <a:gd name="T0" fmla="*/ 86 w 86"/>
                <a:gd name="T1" fmla="*/ 73 h 73"/>
                <a:gd name="T2" fmla="*/ 69 w 86"/>
                <a:gd name="T3" fmla="*/ 59 h 73"/>
                <a:gd name="T4" fmla="*/ 43 w 86"/>
                <a:gd name="T5" fmla="*/ 38 h 73"/>
                <a:gd name="T6" fmla="*/ 18 w 86"/>
                <a:gd name="T7" fmla="*/ 17 h 73"/>
                <a:gd name="T8" fmla="*/ 0 w 86"/>
                <a:gd name="T9" fmla="*/ 0 h 73"/>
                <a:gd name="T10" fmla="*/ 86 w 86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3">
                  <a:moveTo>
                    <a:pt x="86" y="73"/>
                  </a:moveTo>
                  <a:lnTo>
                    <a:pt x="69" y="59"/>
                  </a:lnTo>
                  <a:lnTo>
                    <a:pt x="43" y="38"/>
                  </a:lnTo>
                  <a:lnTo>
                    <a:pt x="18" y="17"/>
                  </a:lnTo>
                  <a:lnTo>
                    <a:pt x="0" y="0"/>
                  </a:lnTo>
                  <a:lnTo>
                    <a:pt x="86" y="7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4" name="Freeform 158">
              <a:extLst>
                <a:ext uri="{FF2B5EF4-FFF2-40B4-BE49-F238E27FC236}">
                  <a16:creationId xmlns:a16="http://schemas.microsoft.com/office/drawing/2014/main" id="{EBDD8D5E-DB8B-4F39-BD59-91A11393F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760"/>
              <a:ext cx="86" cy="73"/>
            </a:xfrm>
            <a:custGeom>
              <a:avLst/>
              <a:gdLst>
                <a:gd name="T0" fmla="*/ 86 w 86"/>
                <a:gd name="T1" fmla="*/ 73 h 73"/>
                <a:gd name="T2" fmla="*/ 69 w 86"/>
                <a:gd name="T3" fmla="*/ 59 h 73"/>
                <a:gd name="T4" fmla="*/ 43 w 86"/>
                <a:gd name="T5" fmla="*/ 38 h 73"/>
                <a:gd name="T6" fmla="*/ 18 w 86"/>
                <a:gd name="T7" fmla="*/ 17 h 73"/>
                <a:gd name="T8" fmla="*/ 0 w 8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3">
                  <a:moveTo>
                    <a:pt x="86" y="73"/>
                  </a:moveTo>
                  <a:lnTo>
                    <a:pt x="69" y="59"/>
                  </a:lnTo>
                  <a:lnTo>
                    <a:pt x="43" y="38"/>
                  </a:lnTo>
                  <a:lnTo>
                    <a:pt x="18" y="1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5" name="Freeform 159">
              <a:extLst>
                <a:ext uri="{FF2B5EF4-FFF2-40B4-BE49-F238E27FC236}">
                  <a16:creationId xmlns:a16="http://schemas.microsoft.com/office/drawing/2014/main" id="{F810F6E1-27C7-4B30-8A7A-0686D3FA2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3857"/>
              <a:ext cx="43" cy="72"/>
            </a:xfrm>
            <a:custGeom>
              <a:avLst/>
              <a:gdLst>
                <a:gd name="T0" fmla="*/ 9 w 43"/>
                <a:gd name="T1" fmla="*/ 0 h 72"/>
                <a:gd name="T2" fmla="*/ 0 w 43"/>
                <a:gd name="T3" fmla="*/ 14 h 72"/>
                <a:gd name="T4" fmla="*/ 0 w 43"/>
                <a:gd name="T5" fmla="*/ 24 h 72"/>
                <a:gd name="T6" fmla="*/ 4 w 43"/>
                <a:gd name="T7" fmla="*/ 31 h 72"/>
                <a:gd name="T8" fmla="*/ 30 w 43"/>
                <a:gd name="T9" fmla="*/ 48 h 72"/>
                <a:gd name="T10" fmla="*/ 34 w 43"/>
                <a:gd name="T11" fmla="*/ 59 h 72"/>
                <a:gd name="T12" fmla="*/ 34 w 43"/>
                <a:gd name="T13" fmla="*/ 72 h 72"/>
                <a:gd name="T14" fmla="*/ 43 w 43"/>
                <a:gd name="T15" fmla="*/ 48 h 72"/>
                <a:gd name="T16" fmla="*/ 43 w 43"/>
                <a:gd name="T17" fmla="*/ 31 h 72"/>
                <a:gd name="T18" fmla="*/ 39 w 43"/>
                <a:gd name="T19" fmla="*/ 17 h 72"/>
                <a:gd name="T20" fmla="*/ 26 w 43"/>
                <a:gd name="T21" fmla="*/ 7 h 72"/>
                <a:gd name="T22" fmla="*/ 9 w 43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2">
                  <a:moveTo>
                    <a:pt x="9" y="0"/>
                  </a:moveTo>
                  <a:lnTo>
                    <a:pt x="0" y="14"/>
                  </a:lnTo>
                  <a:lnTo>
                    <a:pt x="0" y="24"/>
                  </a:lnTo>
                  <a:lnTo>
                    <a:pt x="4" y="31"/>
                  </a:lnTo>
                  <a:lnTo>
                    <a:pt x="30" y="48"/>
                  </a:lnTo>
                  <a:lnTo>
                    <a:pt x="34" y="59"/>
                  </a:lnTo>
                  <a:lnTo>
                    <a:pt x="34" y="72"/>
                  </a:lnTo>
                  <a:lnTo>
                    <a:pt x="43" y="48"/>
                  </a:lnTo>
                  <a:lnTo>
                    <a:pt x="43" y="31"/>
                  </a:lnTo>
                  <a:lnTo>
                    <a:pt x="39" y="17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6" name="Freeform 160">
              <a:extLst>
                <a:ext uri="{FF2B5EF4-FFF2-40B4-BE49-F238E27FC236}">
                  <a16:creationId xmlns:a16="http://schemas.microsoft.com/office/drawing/2014/main" id="{E02159A0-9587-4BA3-AD31-61EA0320E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3764"/>
              <a:ext cx="64" cy="58"/>
            </a:xfrm>
            <a:custGeom>
              <a:avLst/>
              <a:gdLst>
                <a:gd name="T0" fmla="*/ 0 w 64"/>
                <a:gd name="T1" fmla="*/ 58 h 58"/>
                <a:gd name="T2" fmla="*/ 21 w 64"/>
                <a:gd name="T3" fmla="*/ 58 h 58"/>
                <a:gd name="T4" fmla="*/ 30 w 64"/>
                <a:gd name="T5" fmla="*/ 51 h 58"/>
                <a:gd name="T6" fmla="*/ 34 w 64"/>
                <a:gd name="T7" fmla="*/ 44 h 58"/>
                <a:gd name="T8" fmla="*/ 39 w 64"/>
                <a:gd name="T9" fmla="*/ 20 h 58"/>
                <a:gd name="T10" fmla="*/ 47 w 64"/>
                <a:gd name="T11" fmla="*/ 10 h 58"/>
                <a:gd name="T12" fmla="*/ 64 w 64"/>
                <a:gd name="T13" fmla="*/ 0 h 58"/>
                <a:gd name="T14" fmla="*/ 34 w 64"/>
                <a:gd name="T15" fmla="*/ 10 h 58"/>
                <a:gd name="T16" fmla="*/ 13 w 64"/>
                <a:gd name="T17" fmla="*/ 17 h 58"/>
                <a:gd name="T18" fmla="*/ 0 w 64"/>
                <a:gd name="T19" fmla="*/ 31 h 58"/>
                <a:gd name="T20" fmla="*/ 0 w 64"/>
                <a:gd name="T21" fmla="*/ 41 h 58"/>
                <a:gd name="T22" fmla="*/ 0 w 64"/>
                <a:gd name="T2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58">
                  <a:moveTo>
                    <a:pt x="0" y="58"/>
                  </a:moveTo>
                  <a:lnTo>
                    <a:pt x="21" y="58"/>
                  </a:lnTo>
                  <a:lnTo>
                    <a:pt x="30" y="51"/>
                  </a:lnTo>
                  <a:lnTo>
                    <a:pt x="34" y="44"/>
                  </a:lnTo>
                  <a:lnTo>
                    <a:pt x="39" y="20"/>
                  </a:lnTo>
                  <a:lnTo>
                    <a:pt x="47" y="10"/>
                  </a:lnTo>
                  <a:lnTo>
                    <a:pt x="64" y="0"/>
                  </a:lnTo>
                  <a:lnTo>
                    <a:pt x="34" y="10"/>
                  </a:lnTo>
                  <a:lnTo>
                    <a:pt x="13" y="17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7" name="Freeform 161">
              <a:extLst>
                <a:ext uri="{FF2B5EF4-FFF2-40B4-BE49-F238E27FC236}">
                  <a16:creationId xmlns:a16="http://schemas.microsoft.com/office/drawing/2014/main" id="{16FA6FA9-117F-4064-82BC-B8387131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795"/>
              <a:ext cx="60" cy="58"/>
            </a:xfrm>
            <a:custGeom>
              <a:avLst/>
              <a:gdLst>
                <a:gd name="T0" fmla="*/ 0 w 60"/>
                <a:gd name="T1" fmla="*/ 58 h 58"/>
                <a:gd name="T2" fmla="*/ 22 w 60"/>
                <a:gd name="T3" fmla="*/ 55 h 58"/>
                <a:gd name="T4" fmla="*/ 30 w 60"/>
                <a:gd name="T5" fmla="*/ 51 h 58"/>
                <a:gd name="T6" fmla="*/ 35 w 60"/>
                <a:gd name="T7" fmla="*/ 41 h 58"/>
                <a:gd name="T8" fmla="*/ 39 w 60"/>
                <a:gd name="T9" fmla="*/ 20 h 58"/>
                <a:gd name="T10" fmla="*/ 43 w 60"/>
                <a:gd name="T11" fmla="*/ 10 h 58"/>
                <a:gd name="T12" fmla="*/ 60 w 60"/>
                <a:gd name="T13" fmla="*/ 0 h 58"/>
                <a:gd name="T14" fmla="*/ 35 w 60"/>
                <a:gd name="T15" fmla="*/ 10 h 58"/>
                <a:gd name="T16" fmla="*/ 13 w 60"/>
                <a:gd name="T17" fmla="*/ 17 h 58"/>
                <a:gd name="T18" fmla="*/ 5 w 60"/>
                <a:gd name="T19" fmla="*/ 31 h 58"/>
                <a:gd name="T20" fmla="*/ 0 w 60"/>
                <a:gd name="T21" fmla="*/ 41 h 58"/>
                <a:gd name="T22" fmla="*/ 0 w 60"/>
                <a:gd name="T2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8">
                  <a:moveTo>
                    <a:pt x="0" y="58"/>
                  </a:moveTo>
                  <a:lnTo>
                    <a:pt x="22" y="55"/>
                  </a:lnTo>
                  <a:lnTo>
                    <a:pt x="30" y="51"/>
                  </a:lnTo>
                  <a:lnTo>
                    <a:pt x="35" y="41"/>
                  </a:lnTo>
                  <a:lnTo>
                    <a:pt x="39" y="20"/>
                  </a:lnTo>
                  <a:lnTo>
                    <a:pt x="43" y="10"/>
                  </a:lnTo>
                  <a:lnTo>
                    <a:pt x="60" y="0"/>
                  </a:lnTo>
                  <a:lnTo>
                    <a:pt x="35" y="10"/>
                  </a:lnTo>
                  <a:lnTo>
                    <a:pt x="13" y="17"/>
                  </a:lnTo>
                  <a:lnTo>
                    <a:pt x="5" y="31"/>
                  </a:lnTo>
                  <a:lnTo>
                    <a:pt x="0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8" name="Freeform 162">
              <a:extLst>
                <a:ext uri="{FF2B5EF4-FFF2-40B4-BE49-F238E27FC236}">
                  <a16:creationId xmlns:a16="http://schemas.microsoft.com/office/drawing/2014/main" id="{801FA620-D02A-44BD-B35E-7681584FC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3974"/>
              <a:ext cx="94" cy="128"/>
            </a:xfrm>
            <a:custGeom>
              <a:avLst/>
              <a:gdLst>
                <a:gd name="T0" fmla="*/ 9 w 94"/>
                <a:gd name="T1" fmla="*/ 0 h 128"/>
                <a:gd name="T2" fmla="*/ 17 w 94"/>
                <a:gd name="T3" fmla="*/ 0 h 128"/>
                <a:gd name="T4" fmla="*/ 30 w 94"/>
                <a:gd name="T5" fmla="*/ 7 h 128"/>
                <a:gd name="T6" fmla="*/ 43 w 94"/>
                <a:gd name="T7" fmla="*/ 21 h 128"/>
                <a:gd name="T8" fmla="*/ 60 w 94"/>
                <a:gd name="T9" fmla="*/ 42 h 128"/>
                <a:gd name="T10" fmla="*/ 86 w 94"/>
                <a:gd name="T11" fmla="*/ 90 h 128"/>
                <a:gd name="T12" fmla="*/ 94 w 94"/>
                <a:gd name="T13" fmla="*/ 111 h 128"/>
                <a:gd name="T14" fmla="*/ 94 w 94"/>
                <a:gd name="T15" fmla="*/ 128 h 128"/>
                <a:gd name="T16" fmla="*/ 56 w 94"/>
                <a:gd name="T17" fmla="*/ 104 h 128"/>
                <a:gd name="T18" fmla="*/ 17 w 94"/>
                <a:gd name="T19" fmla="*/ 69 h 128"/>
                <a:gd name="T20" fmla="*/ 9 w 94"/>
                <a:gd name="T21" fmla="*/ 52 h 128"/>
                <a:gd name="T22" fmla="*/ 0 w 94"/>
                <a:gd name="T23" fmla="*/ 35 h 128"/>
                <a:gd name="T24" fmla="*/ 0 w 94"/>
                <a:gd name="T25" fmla="*/ 18 h 128"/>
                <a:gd name="T26" fmla="*/ 9 w 94"/>
                <a:gd name="T2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28">
                  <a:moveTo>
                    <a:pt x="9" y="0"/>
                  </a:moveTo>
                  <a:lnTo>
                    <a:pt x="17" y="0"/>
                  </a:lnTo>
                  <a:lnTo>
                    <a:pt x="30" y="7"/>
                  </a:lnTo>
                  <a:lnTo>
                    <a:pt x="43" y="21"/>
                  </a:lnTo>
                  <a:lnTo>
                    <a:pt x="60" y="42"/>
                  </a:lnTo>
                  <a:lnTo>
                    <a:pt x="86" y="90"/>
                  </a:lnTo>
                  <a:lnTo>
                    <a:pt x="94" y="111"/>
                  </a:lnTo>
                  <a:lnTo>
                    <a:pt x="94" y="128"/>
                  </a:lnTo>
                  <a:lnTo>
                    <a:pt x="56" y="104"/>
                  </a:lnTo>
                  <a:lnTo>
                    <a:pt x="17" y="69"/>
                  </a:lnTo>
                  <a:lnTo>
                    <a:pt x="9" y="52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59" name="Freeform 163">
              <a:extLst>
                <a:ext uri="{FF2B5EF4-FFF2-40B4-BE49-F238E27FC236}">
                  <a16:creationId xmlns:a16="http://schemas.microsoft.com/office/drawing/2014/main" id="{408ED372-0797-41BA-8C46-6BF92573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3684"/>
              <a:ext cx="73" cy="66"/>
            </a:xfrm>
            <a:custGeom>
              <a:avLst/>
              <a:gdLst>
                <a:gd name="T0" fmla="*/ 0 w 73"/>
                <a:gd name="T1" fmla="*/ 0 h 66"/>
                <a:gd name="T2" fmla="*/ 26 w 73"/>
                <a:gd name="T3" fmla="*/ 0 h 66"/>
                <a:gd name="T4" fmla="*/ 39 w 73"/>
                <a:gd name="T5" fmla="*/ 7 h 66"/>
                <a:gd name="T6" fmla="*/ 47 w 73"/>
                <a:gd name="T7" fmla="*/ 21 h 66"/>
                <a:gd name="T8" fmla="*/ 60 w 73"/>
                <a:gd name="T9" fmla="*/ 49 h 66"/>
                <a:gd name="T10" fmla="*/ 64 w 73"/>
                <a:gd name="T11" fmla="*/ 59 h 66"/>
                <a:gd name="T12" fmla="*/ 73 w 73"/>
                <a:gd name="T13" fmla="*/ 66 h 66"/>
                <a:gd name="T14" fmla="*/ 43 w 73"/>
                <a:gd name="T15" fmla="*/ 55 h 66"/>
                <a:gd name="T16" fmla="*/ 17 w 73"/>
                <a:gd name="T17" fmla="*/ 42 h 66"/>
                <a:gd name="T18" fmla="*/ 0 w 73"/>
                <a:gd name="T19" fmla="*/ 24 h 66"/>
                <a:gd name="T20" fmla="*/ 0 w 73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6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49"/>
                  </a:lnTo>
                  <a:lnTo>
                    <a:pt x="64" y="59"/>
                  </a:lnTo>
                  <a:lnTo>
                    <a:pt x="73" y="66"/>
                  </a:lnTo>
                  <a:lnTo>
                    <a:pt x="43" y="55"/>
                  </a:lnTo>
                  <a:lnTo>
                    <a:pt x="17" y="42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0" name="Freeform 164">
              <a:extLst>
                <a:ext uri="{FF2B5EF4-FFF2-40B4-BE49-F238E27FC236}">
                  <a16:creationId xmlns:a16="http://schemas.microsoft.com/office/drawing/2014/main" id="{68D1E5B2-2DF9-4A55-8B53-2E518B46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893"/>
              <a:ext cx="99" cy="73"/>
            </a:xfrm>
            <a:custGeom>
              <a:avLst/>
              <a:gdLst>
                <a:gd name="T0" fmla="*/ 94 w 99"/>
                <a:gd name="T1" fmla="*/ 69 h 73"/>
                <a:gd name="T2" fmla="*/ 90 w 99"/>
                <a:gd name="T3" fmla="*/ 73 h 73"/>
                <a:gd name="T4" fmla="*/ 77 w 99"/>
                <a:gd name="T5" fmla="*/ 73 h 73"/>
                <a:gd name="T6" fmla="*/ 69 w 99"/>
                <a:gd name="T7" fmla="*/ 69 h 73"/>
                <a:gd name="T8" fmla="*/ 60 w 99"/>
                <a:gd name="T9" fmla="*/ 62 h 73"/>
                <a:gd name="T10" fmla="*/ 30 w 99"/>
                <a:gd name="T11" fmla="*/ 38 h 73"/>
                <a:gd name="T12" fmla="*/ 0 w 99"/>
                <a:gd name="T13" fmla="*/ 0 h 73"/>
                <a:gd name="T14" fmla="*/ 34 w 99"/>
                <a:gd name="T15" fmla="*/ 14 h 73"/>
                <a:gd name="T16" fmla="*/ 69 w 99"/>
                <a:gd name="T17" fmla="*/ 31 h 73"/>
                <a:gd name="T18" fmla="*/ 94 w 99"/>
                <a:gd name="T19" fmla="*/ 56 h 73"/>
                <a:gd name="T20" fmla="*/ 99 w 99"/>
                <a:gd name="T21" fmla="*/ 62 h 73"/>
                <a:gd name="T22" fmla="*/ 94 w 99"/>
                <a:gd name="T2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3">
                  <a:moveTo>
                    <a:pt x="94" y="69"/>
                  </a:moveTo>
                  <a:lnTo>
                    <a:pt x="90" y="73"/>
                  </a:lnTo>
                  <a:lnTo>
                    <a:pt x="77" y="73"/>
                  </a:lnTo>
                  <a:lnTo>
                    <a:pt x="69" y="69"/>
                  </a:lnTo>
                  <a:lnTo>
                    <a:pt x="60" y="62"/>
                  </a:lnTo>
                  <a:lnTo>
                    <a:pt x="30" y="38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1"/>
                  </a:lnTo>
                  <a:lnTo>
                    <a:pt x="94" y="56"/>
                  </a:lnTo>
                  <a:lnTo>
                    <a:pt x="99" y="62"/>
                  </a:lnTo>
                  <a:lnTo>
                    <a:pt x="94" y="6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1" name="Freeform 165">
              <a:extLst>
                <a:ext uri="{FF2B5EF4-FFF2-40B4-BE49-F238E27FC236}">
                  <a16:creationId xmlns:a16="http://schemas.microsoft.com/office/drawing/2014/main" id="{A1F26C9D-3D67-4064-92AC-E56E2D9A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" y="3339"/>
              <a:ext cx="64" cy="69"/>
            </a:xfrm>
            <a:custGeom>
              <a:avLst/>
              <a:gdLst>
                <a:gd name="T0" fmla="*/ 0 w 64"/>
                <a:gd name="T1" fmla="*/ 0 h 69"/>
                <a:gd name="T2" fmla="*/ 4 w 64"/>
                <a:gd name="T3" fmla="*/ 14 h 69"/>
                <a:gd name="T4" fmla="*/ 9 w 64"/>
                <a:gd name="T5" fmla="*/ 34 h 69"/>
                <a:gd name="T6" fmla="*/ 26 w 64"/>
                <a:gd name="T7" fmla="*/ 52 h 69"/>
                <a:gd name="T8" fmla="*/ 39 w 64"/>
                <a:gd name="T9" fmla="*/ 62 h 69"/>
                <a:gd name="T10" fmla="*/ 64 w 64"/>
                <a:gd name="T11" fmla="*/ 69 h 69"/>
                <a:gd name="T12" fmla="*/ 52 w 64"/>
                <a:gd name="T13" fmla="*/ 38 h 69"/>
                <a:gd name="T14" fmla="*/ 47 w 64"/>
                <a:gd name="T15" fmla="*/ 27 h 69"/>
                <a:gd name="T16" fmla="*/ 34 w 64"/>
                <a:gd name="T17" fmla="*/ 14 h 69"/>
                <a:gd name="T18" fmla="*/ 21 w 64"/>
                <a:gd name="T19" fmla="*/ 3 h 69"/>
                <a:gd name="T20" fmla="*/ 0 w 64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9">
                  <a:moveTo>
                    <a:pt x="0" y="0"/>
                  </a:moveTo>
                  <a:lnTo>
                    <a:pt x="4" y="14"/>
                  </a:lnTo>
                  <a:lnTo>
                    <a:pt x="9" y="34"/>
                  </a:lnTo>
                  <a:lnTo>
                    <a:pt x="26" y="52"/>
                  </a:lnTo>
                  <a:lnTo>
                    <a:pt x="39" y="62"/>
                  </a:lnTo>
                  <a:lnTo>
                    <a:pt x="64" y="69"/>
                  </a:lnTo>
                  <a:lnTo>
                    <a:pt x="52" y="38"/>
                  </a:lnTo>
                  <a:lnTo>
                    <a:pt x="47" y="27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2" name="Freeform 166">
              <a:extLst>
                <a:ext uri="{FF2B5EF4-FFF2-40B4-BE49-F238E27FC236}">
                  <a16:creationId xmlns:a16="http://schemas.microsoft.com/office/drawing/2014/main" id="{FB4495C3-9974-4C3B-8E99-3DEFA798A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287"/>
              <a:ext cx="43" cy="83"/>
            </a:xfrm>
            <a:custGeom>
              <a:avLst/>
              <a:gdLst>
                <a:gd name="T0" fmla="*/ 9 w 43"/>
                <a:gd name="T1" fmla="*/ 0 h 83"/>
                <a:gd name="T2" fmla="*/ 4 w 43"/>
                <a:gd name="T3" fmla="*/ 14 h 83"/>
                <a:gd name="T4" fmla="*/ 0 w 43"/>
                <a:gd name="T5" fmla="*/ 35 h 83"/>
                <a:gd name="T6" fmla="*/ 4 w 43"/>
                <a:gd name="T7" fmla="*/ 45 h 83"/>
                <a:gd name="T8" fmla="*/ 9 w 43"/>
                <a:gd name="T9" fmla="*/ 55 h 83"/>
                <a:gd name="T10" fmla="*/ 22 w 43"/>
                <a:gd name="T11" fmla="*/ 69 h 83"/>
                <a:gd name="T12" fmla="*/ 39 w 43"/>
                <a:gd name="T13" fmla="*/ 83 h 83"/>
                <a:gd name="T14" fmla="*/ 39 w 43"/>
                <a:gd name="T15" fmla="*/ 66 h 83"/>
                <a:gd name="T16" fmla="*/ 43 w 43"/>
                <a:gd name="T17" fmla="*/ 48 h 83"/>
                <a:gd name="T18" fmla="*/ 34 w 43"/>
                <a:gd name="T19" fmla="*/ 24 h 83"/>
                <a:gd name="T20" fmla="*/ 26 w 43"/>
                <a:gd name="T21" fmla="*/ 10 h 83"/>
                <a:gd name="T22" fmla="*/ 9 w 43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83">
                  <a:moveTo>
                    <a:pt x="9" y="0"/>
                  </a:moveTo>
                  <a:lnTo>
                    <a:pt x="4" y="14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9" y="55"/>
                  </a:lnTo>
                  <a:lnTo>
                    <a:pt x="22" y="69"/>
                  </a:lnTo>
                  <a:lnTo>
                    <a:pt x="39" y="83"/>
                  </a:lnTo>
                  <a:lnTo>
                    <a:pt x="39" y="66"/>
                  </a:lnTo>
                  <a:lnTo>
                    <a:pt x="43" y="48"/>
                  </a:lnTo>
                  <a:lnTo>
                    <a:pt x="34" y="24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3" name="Freeform 167">
              <a:extLst>
                <a:ext uri="{FF2B5EF4-FFF2-40B4-BE49-F238E27FC236}">
                  <a16:creationId xmlns:a16="http://schemas.microsoft.com/office/drawing/2014/main" id="{9D829CC9-D919-4CD2-92AA-3174BFE5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3840"/>
              <a:ext cx="39" cy="76"/>
            </a:xfrm>
            <a:custGeom>
              <a:avLst/>
              <a:gdLst>
                <a:gd name="T0" fmla="*/ 18 w 39"/>
                <a:gd name="T1" fmla="*/ 0 h 76"/>
                <a:gd name="T2" fmla="*/ 0 w 39"/>
                <a:gd name="T3" fmla="*/ 13 h 76"/>
                <a:gd name="T4" fmla="*/ 0 w 39"/>
                <a:gd name="T5" fmla="*/ 20 h 76"/>
                <a:gd name="T6" fmla="*/ 5 w 39"/>
                <a:gd name="T7" fmla="*/ 27 h 76"/>
                <a:gd name="T8" fmla="*/ 22 w 39"/>
                <a:gd name="T9" fmla="*/ 48 h 76"/>
                <a:gd name="T10" fmla="*/ 22 w 39"/>
                <a:gd name="T11" fmla="*/ 62 h 76"/>
                <a:gd name="T12" fmla="*/ 18 w 39"/>
                <a:gd name="T13" fmla="*/ 76 h 76"/>
                <a:gd name="T14" fmla="*/ 30 w 39"/>
                <a:gd name="T15" fmla="*/ 55 h 76"/>
                <a:gd name="T16" fmla="*/ 39 w 39"/>
                <a:gd name="T17" fmla="*/ 38 h 76"/>
                <a:gd name="T18" fmla="*/ 39 w 39"/>
                <a:gd name="T19" fmla="*/ 20 h 76"/>
                <a:gd name="T20" fmla="*/ 30 w 39"/>
                <a:gd name="T21" fmla="*/ 10 h 76"/>
                <a:gd name="T22" fmla="*/ 18 w 39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76">
                  <a:moveTo>
                    <a:pt x="18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5" y="27"/>
                  </a:lnTo>
                  <a:lnTo>
                    <a:pt x="22" y="48"/>
                  </a:lnTo>
                  <a:lnTo>
                    <a:pt x="22" y="62"/>
                  </a:lnTo>
                  <a:lnTo>
                    <a:pt x="18" y="76"/>
                  </a:lnTo>
                  <a:lnTo>
                    <a:pt x="30" y="55"/>
                  </a:lnTo>
                  <a:lnTo>
                    <a:pt x="39" y="38"/>
                  </a:lnTo>
                  <a:lnTo>
                    <a:pt x="39" y="20"/>
                  </a:lnTo>
                  <a:lnTo>
                    <a:pt x="3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4" name="Freeform 168">
              <a:extLst>
                <a:ext uri="{FF2B5EF4-FFF2-40B4-BE49-F238E27FC236}">
                  <a16:creationId xmlns:a16="http://schemas.microsoft.com/office/drawing/2014/main" id="{9CEB693A-7E59-4FF2-8F90-714191081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3304"/>
              <a:ext cx="90" cy="38"/>
            </a:xfrm>
            <a:custGeom>
              <a:avLst/>
              <a:gdLst>
                <a:gd name="T0" fmla="*/ 0 w 90"/>
                <a:gd name="T1" fmla="*/ 31 h 38"/>
                <a:gd name="T2" fmla="*/ 21 w 90"/>
                <a:gd name="T3" fmla="*/ 38 h 38"/>
                <a:gd name="T4" fmla="*/ 30 w 90"/>
                <a:gd name="T5" fmla="*/ 38 h 38"/>
                <a:gd name="T6" fmla="*/ 39 w 90"/>
                <a:gd name="T7" fmla="*/ 31 h 38"/>
                <a:gd name="T8" fmla="*/ 56 w 90"/>
                <a:gd name="T9" fmla="*/ 11 h 38"/>
                <a:gd name="T10" fmla="*/ 69 w 90"/>
                <a:gd name="T11" fmla="*/ 4 h 38"/>
                <a:gd name="T12" fmla="*/ 90 w 90"/>
                <a:gd name="T13" fmla="*/ 4 h 38"/>
                <a:gd name="T14" fmla="*/ 60 w 90"/>
                <a:gd name="T15" fmla="*/ 0 h 38"/>
                <a:gd name="T16" fmla="*/ 39 w 90"/>
                <a:gd name="T17" fmla="*/ 0 h 38"/>
                <a:gd name="T18" fmla="*/ 17 w 90"/>
                <a:gd name="T19" fmla="*/ 7 h 38"/>
                <a:gd name="T20" fmla="*/ 9 w 90"/>
                <a:gd name="T21" fmla="*/ 18 h 38"/>
                <a:gd name="T22" fmla="*/ 0 w 90"/>
                <a:gd name="T23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38">
                  <a:moveTo>
                    <a:pt x="0" y="31"/>
                  </a:moveTo>
                  <a:lnTo>
                    <a:pt x="21" y="38"/>
                  </a:lnTo>
                  <a:lnTo>
                    <a:pt x="30" y="38"/>
                  </a:lnTo>
                  <a:lnTo>
                    <a:pt x="39" y="31"/>
                  </a:lnTo>
                  <a:lnTo>
                    <a:pt x="56" y="11"/>
                  </a:lnTo>
                  <a:lnTo>
                    <a:pt x="69" y="4"/>
                  </a:lnTo>
                  <a:lnTo>
                    <a:pt x="90" y="4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5" name="Freeform 169">
              <a:extLst>
                <a:ext uri="{FF2B5EF4-FFF2-40B4-BE49-F238E27FC236}">
                  <a16:creationId xmlns:a16="http://schemas.microsoft.com/office/drawing/2014/main" id="{A3770CE9-0E93-4245-97BC-4A4BB6F0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3342"/>
              <a:ext cx="94" cy="35"/>
            </a:xfrm>
            <a:custGeom>
              <a:avLst/>
              <a:gdLst>
                <a:gd name="T0" fmla="*/ 0 w 94"/>
                <a:gd name="T1" fmla="*/ 24 h 35"/>
                <a:gd name="T2" fmla="*/ 17 w 94"/>
                <a:gd name="T3" fmla="*/ 35 h 35"/>
                <a:gd name="T4" fmla="*/ 26 w 94"/>
                <a:gd name="T5" fmla="*/ 35 h 35"/>
                <a:gd name="T6" fmla="*/ 39 w 94"/>
                <a:gd name="T7" fmla="*/ 31 h 35"/>
                <a:gd name="T8" fmla="*/ 60 w 94"/>
                <a:gd name="T9" fmla="*/ 18 h 35"/>
                <a:gd name="T10" fmla="*/ 77 w 94"/>
                <a:gd name="T11" fmla="*/ 14 h 35"/>
                <a:gd name="T12" fmla="*/ 94 w 94"/>
                <a:gd name="T13" fmla="*/ 18 h 35"/>
                <a:gd name="T14" fmla="*/ 69 w 94"/>
                <a:gd name="T15" fmla="*/ 7 h 35"/>
                <a:gd name="T16" fmla="*/ 47 w 94"/>
                <a:gd name="T17" fmla="*/ 0 h 35"/>
                <a:gd name="T18" fmla="*/ 26 w 94"/>
                <a:gd name="T19" fmla="*/ 4 h 35"/>
                <a:gd name="T20" fmla="*/ 13 w 94"/>
                <a:gd name="T21" fmla="*/ 11 h 35"/>
                <a:gd name="T22" fmla="*/ 0 w 9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35">
                  <a:moveTo>
                    <a:pt x="0" y="24"/>
                  </a:moveTo>
                  <a:lnTo>
                    <a:pt x="17" y="35"/>
                  </a:lnTo>
                  <a:lnTo>
                    <a:pt x="26" y="35"/>
                  </a:lnTo>
                  <a:lnTo>
                    <a:pt x="39" y="31"/>
                  </a:lnTo>
                  <a:lnTo>
                    <a:pt x="60" y="18"/>
                  </a:lnTo>
                  <a:lnTo>
                    <a:pt x="77" y="14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6" name="Freeform 170">
              <a:extLst>
                <a:ext uri="{FF2B5EF4-FFF2-40B4-BE49-F238E27FC236}">
                  <a16:creationId xmlns:a16="http://schemas.microsoft.com/office/drawing/2014/main" id="{CAA00E5C-2DC6-47B1-B952-A529E5217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" y="3311"/>
              <a:ext cx="31" cy="55"/>
            </a:xfrm>
            <a:custGeom>
              <a:avLst/>
              <a:gdLst>
                <a:gd name="T0" fmla="*/ 31 w 31"/>
                <a:gd name="T1" fmla="*/ 55 h 55"/>
                <a:gd name="T2" fmla="*/ 26 w 31"/>
                <a:gd name="T3" fmla="*/ 28 h 55"/>
                <a:gd name="T4" fmla="*/ 18 w 31"/>
                <a:gd name="T5" fmla="*/ 14 h 55"/>
                <a:gd name="T6" fmla="*/ 0 w 31"/>
                <a:gd name="T7" fmla="*/ 0 h 55"/>
                <a:gd name="T8" fmla="*/ 0 w 31"/>
                <a:gd name="T9" fmla="*/ 31 h 55"/>
                <a:gd name="T10" fmla="*/ 13 w 31"/>
                <a:gd name="T11" fmla="*/ 45 h 55"/>
                <a:gd name="T12" fmla="*/ 31 w 3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5">
                  <a:moveTo>
                    <a:pt x="31" y="55"/>
                  </a:moveTo>
                  <a:lnTo>
                    <a:pt x="26" y="28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3" y="45"/>
                  </a:lnTo>
                  <a:lnTo>
                    <a:pt x="31" y="5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7" name="Freeform 171">
              <a:extLst>
                <a:ext uri="{FF2B5EF4-FFF2-40B4-BE49-F238E27FC236}">
                  <a16:creationId xmlns:a16="http://schemas.microsoft.com/office/drawing/2014/main" id="{ECEC3E47-9194-4653-962C-B6548F6F8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3235"/>
              <a:ext cx="35" cy="59"/>
            </a:xfrm>
            <a:custGeom>
              <a:avLst/>
              <a:gdLst>
                <a:gd name="T0" fmla="*/ 35 w 35"/>
                <a:gd name="T1" fmla="*/ 59 h 59"/>
                <a:gd name="T2" fmla="*/ 26 w 35"/>
                <a:gd name="T3" fmla="*/ 31 h 59"/>
                <a:gd name="T4" fmla="*/ 17 w 35"/>
                <a:gd name="T5" fmla="*/ 14 h 59"/>
                <a:gd name="T6" fmla="*/ 0 w 35"/>
                <a:gd name="T7" fmla="*/ 0 h 59"/>
                <a:gd name="T8" fmla="*/ 0 w 35"/>
                <a:gd name="T9" fmla="*/ 35 h 59"/>
                <a:gd name="T10" fmla="*/ 13 w 35"/>
                <a:gd name="T11" fmla="*/ 49 h 59"/>
                <a:gd name="T12" fmla="*/ 35 w 35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9">
                  <a:moveTo>
                    <a:pt x="35" y="59"/>
                  </a:moveTo>
                  <a:lnTo>
                    <a:pt x="26" y="31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3" y="49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8" name="Freeform 172">
              <a:extLst>
                <a:ext uri="{FF2B5EF4-FFF2-40B4-BE49-F238E27FC236}">
                  <a16:creationId xmlns:a16="http://schemas.microsoft.com/office/drawing/2014/main" id="{F1DC1932-900B-4130-88A9-47C04EA1A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370"/>
              <a:ext cx="47" cy="83"/>
            </a:xfrm>
            <a:custGeom>
              <a:avLst/>
              <a:gdLst>
                <a:gd name="T0" fmla="*/ 8 w 47"/>
                <a:gd name="T1" fmla="*/ 83 h 83"/>
                <a:gd name="T2" fmla="*/ 17 w 47"/>
                <a:gd name="T3" fmla="*/ 72 h 83"/>
                <a:gd name="T4" fmla="*/ 38 w 47"/>
                <a:gd name="T5" fmla="*/ 55 h 83"/>
                <a:gd name="T6" fmla="*/ 47 w 47"/>
                <a:gd name="T7" fmla="*/ 34 h 83"/>
                <a:gd name="T8" fmla="*/ 47 w 47"/>
                <a:gd name="T9" fmla="*/ 17 h 83"/>
                <a:gd name="T10" fmla="*/ 38 w 47"/>
                <a:gd name="T11" fmla="*/ 0 h 83"/>
                <a:gd name="T12" fmla="*/ 17 w 47"/>
                <a:gd name="T13" fmla="*/ 28 h 83"/>
                <a:gd name="T14" fmla="*/ 8 w 47"/>
                <a:gd name="T15" fmla="*/ 34 h 83"/>
                <a:gd name="T16" fmla="*/ 4 w 47"/>
                <a:gd name="T17" fmla="*/ 48 h 83"/>
                <a:gd name="T18" fmla="*/ 0 w 47"/>
                <a:gd name="T19" fmla="*/ 65 h 83"/>
                <a:gd name="T20" fmla="*/ 8 w 4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8" y="83"/>
                  </a:moveTo>
                  <a:lnTo>
                    <a:pt x="17" y="72"/>
                  </a:lnTo>
                  <a:lnTo>
                    <a:pt x="38" y="55"/>
                  </a:lnTo>
                  <a:lnTo>
                    <a:pt x="47" y="34"/>
                  </a:lnTo>
                  <a:lnTo>
                    <a:pt x="47" y="17"/>
                  </a:lnTo>
                  <a:lnTo>
                    <a:pt x="38" y="0"/>
                  </a:lnTo>
                  <a:lnTo>
                    <a:pt x="17" y="28"/>
                  </a:lnTo>
                  <a:lnTo>
                    <a:pt x="8" y="34"/>
                  </a:lnTo>
                  <a:lnTo>
                    <a:pt x="4" y="48"/>
                  </a:lnTo>
                  <a:lnTo>
                    <a:pt x="0" y="65"/>
                  </a:lnTo>
                  <a:lnTo>
                    <a:pt x="8" y="8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69" name="Freeform 173">
              <a:extLst>
                <a:ext uri="{FF2B5EF4-FFF2-40B4-BE49-F238E27FC236}">
                  <a16:creationId xmlns:a16="http://schemas.microsoft.com/office/drawing/2014/main" id="{2AF22051-8845-46B0-B81C-CF3CB85F5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" y="3259"/>
              <a:ext cx="26" cy="63"/>
            </a:xfrm>
            <a:custGeom>
              <a:avLst/>
              <a:gdLst>
                <a:gd name="T0" fmla="*/ 13 w 26"/>
                <a:gd name="T1" fmla="*/ 63 h 63"/>
                <a:gd name="T2" fmla="*/ 26 w 26"/>
                <a:gd name="T3" fmla="*/ 35 h 63"/>
                <a:gd name="T4" fmla="*/ 26 w 26"/>
                <a:gd name="T5" fmla="*/ 21 h 63"/>
                <a:gd name="T6" fmla="*/ 17 w 26"/>
                <a:gd name="T7" fmla="*/ 0 h 63"/>
                <a:gd name="T8" fmla="*/ 0 w 26"/>
                <a:gd name="T9" fmla="*/ 31 h 63"/>
                <a:gd name="T10" fmla="*/ 4 w 26"/>
                <a:gd name="T11" fmla="*/ 49 h 63"/>
                <a:gd name="T12" fmla="*/ 13 w 26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3">
                  <a:moveTo>
                    <a:pt x="13" y="63"/>
                  </a:moveTo>
                  <a:lnTo>
                    <a:pt x="26" y="35"/>
                  </a:lnTo>
                  <a:lnTo>
                    <a:pt x="26" y="21"/>
                  </a:lnTo>
                  <a:lnTo>
                    <a:pt x="17" y="0"/>
                  </a:lnTo>
                  <a:lnTo>
                    <a:pt x="0" y="31"/>
                  </a:lnTo>
                  <a:lnTo>
                    <a:pt x="4" y="49"/>
                  </a:lnTo>
                  <a:lnTo>
                    <a:pt x="13" y="6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0" name="Freeform 174">
              <a:extLst>
                <a:ext uri="{FF2B5EF4-FFF2-40B4-BE49-F238E27FC236}">
                  <a16:creationId xmlns:a16="http://schemas.microsoft.com/office/drawing/2014/main" id="{3F60A70E-BBCB-449E-8E76-CF4336F5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874"/>
              <a:ext cx="60" cy="62"/>
            </a:xfrm>
            <a:custGeom>
              <a:avLst/>
              <a:gdLst>
                <a:gd name="T0" fmla="*/ 60 w 60"/>
                <a:gd name="T1" fmla="*/ 62 h 62"/>
                <a:gd name="T2" fmla="*/ 56 w 60"/>
                <a:gd name="T3" fmla="*/ 38 h 62"/>
                <a:gd name="T4" fmla="*/ 43 w 60"/>
                <a:gd name="T5" fmla="*/ 21 h 62"/>
                <a:gd name="T6" fmla="*/ 0 w 60"/>
                <a:gd name="T7" fmla="*/ 0 h 62"/>
                <a:gd name="T8" fmla="*/ 4 w 60"/>
                <a:gd name="T9" fmla="*/ 21 h 62"/>
                <a:gd name="T10" fmla="*/ 13 w 60"/>
                <a:gd name="T11" fmla="*/ 45 h 62"/>
                <a:gd name="T12" fmla="*/ 30 w 60"/>
                <a:gd name="T13" fmla="*/ 59 h 62"/>
                <a:gd name="T14" fmla="*/ 43 w 60"/>
                <a:gd name="T15" fmla="*/ 62 h 62"/>
                <a:gd name="T16" fmla="*/ 60 w 6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2">
                  <a:moveTo>
                    <a:pt x="60" y="62"/>
                  </a:moveTo>
                  <a:lnTo>
                    <a:pt x="56" y="38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5"/>
                  </a:lnTo>
                  <a:lnTo>
                    <a:pt x="30" y="59"/>
                  </a:lnTo>
                  <a:lnTo>
                    <a:pt x="43" y="62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1" name="Freeform 175">
              <a:extLst>
                <a:ext uri="{FF2B5EF4-FFF2-40B4-BE49-F238E27FC236}">
                  <a16:creationId xmlns:a16="http://schemas.microsoft.com/office/drawing/2014/main" id="{2CDF3309-ACFE-4E3C-A2A0-9B1F097A0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3898"/>
              <a:ext cx="73" cy="145"/>
            </a:xfrm>
            <a:custGeom>
              <a:avLst/>
              <a:gdLst>
                <a:gd name="T0" fmla="*/ 60 w 73"/>
                <a:gd name="T1" fmla="*/ 0 h 145"/>
                <a:gd name="T2" fmla="*/ 51 w 73"/>
                <a:gd name="T3" fmla="*/ 4 h 145"/>
                <a:gd name="T4" fmla="*/ 38 w 73"/>
                <a:gd name="T5" fmla="*/ 18 h 145"/>
                <a:gd name="T6" fmla="*/ 26 w 73"/>
                <a:gd name="T7" fmla="*/ 35 h 145"/>
                <a:gd name="T8" fmla="*/ 17 w 73"/>
                <a:gd name="T9" fmla="*/ 59 h 145"/>
                <a:gd name="T10" fmla="*/ 0 w 73"/>
                <a:gd name="T11" fmla="*/ 107 h 145"/>
                <a:gd name="T12" fmla="*/ 0 w 73"/>
                <a:gd name="T13" fmla="*/ 128 h 145"/>
                <a:gd name="T14" fmla="*/ 8 w 73"/>
                <a:gd name="T15" fmla="*/ 145 h 145"/>
                <a:gd name="T16" fmla="*/ 17 w 73"/>
                <a:gd name="T17" fmla="*/ 111 h 145"/>
                <a:gd name="T18" fmla="*/ 26 w 73"/>
                <a:gd name="T19" fmla="*/ 94 h 145"/>
                <a:gd name="T20" fmla="*/ 34 w 73"/>
                <a:gd name="T21" fmla="*/ 80 h 145"/>
                <a:gd name="T22" fmla="*/ 47 w 73"/>
                <a:gd name="T23" fmla="*/ 62 h 145"/>
                <a:gd name="T24" fmla="*/ 64 w 73"/>
                <a:gd name="T25" fmla="*/ 38 h 145"/>
                <a:gd name="T26" fmla="*/ 73 w 73"/>
                <a:gd name="T27" fmla="*/ 14 h 145"/>
                <a:gd name="T28" fmla="*/ 69 w 73"/>
                <a:gd name="T29" fmla="*/ 4 h 145"/>
                <a:gd name="T30" fmla="*/ 60 w 73"/>
                <a:gd name="T3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45">
                  <a:moveTo>
                    <a:pt x="60" y="0"/>
                  </a:moveTo>
                  <a:lnTo>
                    <a:pt x="51" y="4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59"/>
                  </a:lnTo>
                  <a:lnTo>
                    <a:pt x="0" y="107"/>
                  </a:lnTo>
                  <a:lnTo>
                    <a:pt x="0" y="128"/>
                  </a:lnTo>
                  <a:lnTo>
                    <a:pt x="8" y="145"/>
                  </a:lnTo>
                  <a:lnTo>
                    <a:pt x="17" y="111"/>
                  </a:lnTo>
                  <a:lnTo>
                    <a:pt x="26" y="94"/>
                  </a:lnTo>
                  <a:lnTo>
                    <a:pt x="34" y="80"/>
                  </a:lnTo>
                  <a:lnTo>
                    <a:pt x="47" y="62"/>
                  </a:lnTo>
                  <a:lnTo>
                    <a:pt x="64" y="38"/>
                  </a:lnTo>
                  <a:lnTo>
                    <a:pt x="73" y="14"/>
                  </a:lnTo>
                  <a:lnTo>
                    <a:pt x="69" y="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2" name="Freeform 176">
              <a:extLst>
                <a:ext uri="{FF2B5EF4-FFF2-40B4-BE49-F238E27FC236}">
                  <a16:creationId xmlns:a16="http://schemas.microsoft.com/office/drawing/2014/main" id="{66A7FDB2-7D59-4164-9DBA-B4013A899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3981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3" name="Freeform 177">
              <a:extLst>
                <a:ext uri="{FF2B5EF4-FFF2-40B4-BE49-F238E27FC236}">
                  <a16:creationId xmlns:a16="http://schemas.microsoft.com/office/drawing/2014/main" id="{382408F4-6B97-458D-B8C7-0EF6B374F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3629"/>
              <a:ext cx="26" cy="59"/>
            </a:xfrm>
            <a:custGeom>
              <a:avLst/>
              <a:gdLst>
                <a:gd name="T0" fmla="*/ 26 w 26"/>
                <a:gd name="T1" fmla="*/ 59 h 59"/>
                <a:gd name="T2" fmla="*/ 26 w 26"/>
                <a:gd name="T3" fmla="*/ 31 h 59"/>
                <a:gd name="T4" fmla="*/ 21 w 26"/>
                <a:gd name="T5" fmla="*/ 14 h 59"/>
                <a:gd name="T6" fmla="*/ 8 w 26"/>
                <a:gd name="T7" fmla="*/ 0 h 59"/>
                <a:gd name="T8" fmla="*/ 0 w 26"/>
                <a:gd name="T9" fmla="*/ 31 h 59"/>
                <a:gd name="T10" fmla="*/ 8 w 26"/>
                <a:gd name="T11" fmla="*/ 45 h 59"/>
                <a:gd name="T12" fmla="*/ 26 w 2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9">
                  <a:moveTo>
                    <a:pt x="26" y="59"/>
                  </a:moveTo>
                  <a:lnTo>
                    <a:pt x="26" y="31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31"/>
                  </a:lnTo>
                  <a:lnTo>
                    <a:pt x="8" y="45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4" name="Freeform 178">
              <a:extLst>
                <a:ext uri="{FF2B5EF4-FFF2-40B4-BE49-F238E27FC236}">
                  <a16:creationId xmlns:a16="http://schemas.microsoft.com/office/drawing/2014/main" id="{9A7BA572-FA7D-485C-AD72-54CBDFF25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3895"/>
              <a:ext cx="43" cy="83"/>
            </a:xfrm>
            <a:custGeom>
              <a:avLst/>
              <a:gdLst>
                <a:gd name="T0" fmla="*/ 8 w 43"/>
                <a:gd name="T1" fmla="*/ 0 h 83"/>
                <a:gd name="T2" fmla="*/ 4 w 43"/>
                <a:gd name="T3" fmla="*/ 14 h 83"/>
                <a:gd name="T4" fmla="*/ 0 w 43"/>
                <a:gd name="T5" fmla="*/ 34 h 83"/>
                <a:gd name="T6" fmla="*/ 4 w 43"/>
                <a:gd name="T7" fmla="*/ 45 h 83"/>
                <a:gd name="T8" fmla="*/ 8 w 43"/>
                <a:gd name="T9" fmla="*/ 55 h 83"/>
                <a:gd name="T10" fmla="*/ 21 w 43"/>
                <a:gd name="T11" fmla="*/ 69 h 83"/>
                <a:gd name="T12" fmla="*/ 38 w 43"/>
                <a:gd name="T13" fmla="*/ 83 h 83"/>
                <a:gd name="T14" fmla="*/ 43 w 43"/>
                <a:gd name="T15" fmla="*/ 48 h 83"/>
                <a:gd name="T16" fmla="*/ 34 w 43"/>
                <a:gd name="T17" fmla="*/ 24 h 83"/>
                <a:gd name="T18" fmla="*/ 25 w 43"/>
                <a:gd name="T19" fmla="*/ 10 h 83"/>
                <a:gd name="T20" fmla="*/ 8 w 43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3">
                  <a:moveTo>
                    <a:pt x="8" y="0"/>
                  </a:moveTo>
                  <a:lnTo>
                    <a:pt x="4" y="14"/>
                  </a:lnTo>
                  <a:lnTo>
                    <a:pt x="0" y="34"/>
                  </a:lnTo>
                  <a:lnTo>
                    <a:pt x="4" y="45"/>
                  </a:lnTo>
                  <a:lnTo>
                    <a:pt x="8" y="55"/>
                  </a:lnTo>
                  <a:lnTo>
                    <a:pt x="21" y="69"/>
                  </a:lnTo>
                  <a:lnTo>
                    <a:pt x="38" y="83"/>
                  </a:lnTo>
                  <a:lnTo>
                    <a:pt x="43" y="48"/>
                  </a:lnTo>
                  <a:lnTo>
                    <a:pt x="34" y="24"/>
                  </a:lnTo>
                  <a:lnTo>
                    <a:pt x="25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5" name="Freeform 179">
              <a:extLst>
                <a:ext uri="{FF2B5EF4-FFF2-40B4-BE49-F238E27FC236}">
                  <a16:creationId xmlns:a16="http://schemas.microsoft.com/office/drawing/2014/main" id="{DBC7911E-B3BB-466E-A30F-343679EB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3553"/>
              <a:ext cx="69" cy="55"/>
            </a:xfrm>
            <a:custGeom>
              <a:avLst/>
              <a:gdLst>
                <a:gd name="T0" fmla="*/ 69 w 69"/>
                <a:gd name="T1" fmla="*/ 55 h 55"/>
                <a:gd name="T2" fmla="*/ 64 w 69"/>
                <a:gd name="T3" fmla="*/ 38 h 55"/>
                <a:gd name="T4" fmla="*/ 60 w 69"/>
                <a:gd name="T5" fmla="*/ 31 h 55"/>
                <a:gd name="T6" fmla="*/ 47 w 69"/>
                <a:gd name="T7" fmla="*/ 28 h 55"/>
                <a:gd name="T8" fmla="*/ 21 w 69"/>
                <a:gd name="T9" fmla="*/ 21 h 55"/>
                <a:gd name="T10" fmla="*/ 9 w 69"/>
                <a:gd name="T11" fmla="*/ 14 h 55"/>
                <a:gd name="T12" fmla="*/ 0 w 69"/>
                <a:gd name="T13" fmla="*/ 0 h 55"/>
                <a:gd name="T14" fmla="*/ 9 w 69"/>
                <a:gd name="T15" fmla="*/ 24 h 55"/>
                <a:gd name="T16" fmla="*/ 17 w 69"/>
                <a:gd name="T17" fmla="*/ 41 h 55"/>
                <a:gd name="T18" fmla="*/ 30 w 69"/>
                <a:gd name="T19" fmla="*/ 52 h 55"/>
                <a:gd name="T20" fmla="*/ 47 w 69"/>
                <a:gd name="T21" fmla="*/ 55 h 55"/>
                <a:gd name="T22" fmla="*/ 69 w 69"/>
                <a:gd name="T2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55">
                  <a:moveTo>
                    <a:pt x="69" y="55"/>
                  </a:moveTo>
                  <a:lnTo>
                    <a:pt x="64" y="38"/>
                  </a:lnTo>
                  <a:lnTo>
                    <a:pt x="60" y="31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4"/>
                  </a:lnTo>
                  <a:lnTo>
                    <a:pt x="17" y="41"/>
                  </a:lnTo>
                  <a:lnTo>
                    <a:pt x="30" y="52"/>
                  </a:lnTo>
                  <a:lnTo>
                    <a:pt x="47" y="55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6" name="Freeform 180">
              <a:extLst>
                <a:ext uri="{FF2B5EF4-FFF2-40B4-BE49-F238E27FC236}">
                  <a16:creationId xmlns:a16="http://schemas.microsoft.com/office/drawing/2014/main" id="{D03025D7-A5CE-40B9-AFCA-CE745C1DF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3753"/>
              <a:ext cx="30" cy="59"/>
            </a:xfrm>
            <a:custGeom>
              <a:avLst/>
              <a:gdLst>
                <a:gd name="T0" fmla="*/ 30 w 30"/>
                <a:gd name="T1" fmla="*/ 59 h 59"/>
                <a:gd name="T2" fmla="*/ 26 w 30"/>
                <a:gd name="T3" fmla="*/ 31 h 59"/>
                <a:gd name="T4" fmla="*/ 17 w 30"/>
                <a:gd name="T5" fmla="*/ 17 h 59"/>
                <a:gd name="T6" fmla="*/ 0 w 30"/>
                <a:gd name="T7" fmla="*/ 0 h 59"/>
                <a:gd name="T8" fmla="*/ 0 w 30"/>
                <a:gd name="T9" fmla="*/ 35 h 59"/>
                <a:gd name="T10" fmla="*/ 9 w 30"/>
                <a:gd name="T11" fmla="*/ 49 h 59"/>
                <a:gd name="T12" fmla="*/ 30 w 30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9">
                  <a:moveTo>
                    <a:pt x="30" y="59"/>
                  </a:moveTo>
                  <a:lnTo>
                    <a:pt x="26" y="31"/>
                  </a:lnTo>
                  <a:lnTo>
                    <a:pt x="17" y="17"/>
                  </a:lnTo>
                  <a:lnTo>
                    <a:pt x="0" y="0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30" y="5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7" name="Freeform 181">
              <a:extLst>
                <a:ext uri="{FF2B5EF4-FFF2-40B4-BE49-F238E27FC236}">
                  <a16:creationId xmlns:a16="http://schemas.microsoft.com/office/drawing/2014/main" id="{8CAEB7C3-012D-43BC-A3F5-5E210B52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3971"/>
              <a:ext cx="39" cy="79"/>
            </a:xfrm>
            <a:custGeom>
              <a:avLst/>
              <a:gdLst>
                <a:gd name="T0" fmla="*/ 4 w 39"/>
                <a:gd name="T1" fmla="*/ 0 h 79"/>
                <a:gd name="T2" fmla="*/ 4 w 39"/>
                <a:gd name="T3" fmla="*/ 14 h 79"/>
                <a:gd name="T4" fmla="*/ 0 w 39"/>
                <a:gd name="T5" fmla="*/ 34 h 79"/>
                <a:gd name="T6" fmla="*/ 0 w 39"/>
                <a:gd name="T7" fmla="*/ 45 h 79"/>
                <a:gd name="T8" fmla="*/ 4 w 39"/>
                <a:gd name="T9" fmla="*/ 55 h 79"/>
                <a:gd name="T10" fmla="*/ 17 w 39"/>
                <a:gd name="T11" fmla="*/ 69 h 79"/>
                <a:gd name="T12" fmla="*/ 39 w 39"/>
                <a:gd name="T13" fmla="*/ 79 h 79"/>
                <a:gd name="T14" fmla="*/ 39 w 39"/>
                <a:gd name="T15" fmla="*/ 48 h 79"/>
                <a:gd name="T16" fmla="*/ 35 w 39"/>
                <a:gd name="T17" fmla="*/ 24 h 79"/>
                <a:gd name="T18" fmla="*/ 22 w 39"/>
                <a:gd name="T19" fmla="*/ 10 h 79"/>
                <a:gd name="T20" fmla="*/ 4 w 39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79">
                  <a:moveTo>
                    <a:pt x="4" y="0"/>
                  </a:moveTo>
                  <a:lnTo>
                    <a:pt x="4" y="14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4" y="55"/>
                  </a:lnTo>
                  <a:lnTo>
                    <a:pt x="17" y="69"/>
                  </a:lnTo>
                  <a:lnTo>
                    <a:pt x="39" y="79"/>
                  </a:lnTo>
                  <a:lnTo>
                    <a:pt x="39" y="48"/>
                  </a:lnTo>
                  <a:lnTo>
                    <a:pt x="35" y="24"/>
                  </a:lnTo>
                  <a:lnTo>
                    <a:pt x="22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8" name="Freeform 182">
              <a:extLst>
                <a:ext uri="{FF2B5EF4-FFF2-40B4-BE49-F238E27FC236}">
                  <a16:creationId xmlns:a16="http://schemas.microsoft.com/office/drawing/2014/main" id="{66F89441-A458-4914-911B-F02F7B6F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864"/>
              <a:ext cx="47" cy="72"/>
            </a:xfrm>
            <a:custGeom>
              <a:avLst/>
              <a:gdLst>
                <a:gd name="T0" fmla="*/ 4 w 47"/>
                <a:gd name="T1" fmla="*/ 0 h 72"/>
                <a:gd name="T2" fmla="*/ 0 w 47"/>
                <a:gd name="T3" fmla="*/ 17 h 72"/>
                <a:gd name="T4" fmla="*/ 0 w 47"/>
                <a:gd name="T5" fmla="*/ 27 h 72"/>
                <a:gd name="T6" fmla="*/ 4 w 47"/>
                <a:gd name="T7" fmla="*/ 34 h 72"/>
                <a:gd name="T8" fmla="*/ 30 w 47"/>
                <a:gd name="T9" fmla="*/ 48 h 72"/>
                <a:gd name="T10" fmla="*/ 38 w 47"/>
                <a:gd name="T11" fmla="*/ 58 h 72"/>
                <a:gd name="T12" fmla="*/ 38 w 47"/>
                <a:gd name="T13" fmla="*/ 72 h 72"/>
                <a:gd name="T14" fmla="*/ 42 w 47"/>
                <a:gd name="T15" fmla="*/ 48 h 72"/>
                <a:gd name="T16" fmla="*/ 47 w 47"/>
                <a:gd name="T17" fmla="*/ 31 h 72"/>
                <a:gd name="T18" fmla="*/ 38 w 47"/>
                <a:gd name="T19" fmla="*/ 17 h 72"/>
                <a:gd name="T20" fmla="*/ 25 w 47"/>
                <a:gd name="T21" fmla="*/ 10 h 72"/>
                <a:gd name="T22" fmla="*/ 4 w 47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72">
                  <a:moveTo>
                    <a:pt x="4" y="0"/>
                  </a:moveTo>
                  <a:lnTo>
                    <a:pt x="0" y="17"/>
                  </a:lnTo>
                  <a:lnTo>
                    <a:pt x="0" y="27"/>
                  </a:lnTo>
                  <a:lnTo>
                    <a:pt x="4" y="34"/>
                  </a:lnTo>
                  <a:lnTo>
                    <a:pt x="30" y="48"/>
                  </a:lnTo>
                  <a:lnTo>
                    <a:pt x="38" y="58"/>
                  </a:lnTo>
                  <a:lnTo>
                    <a:pt x="38" y="72"/>
                  </a:lnTo>
                  <a:lnTo>
                    <a:pt x="42" y="48"/>
                  </a:lnTo>
                  <a:lnTo>
                    <a:pt x="47" y="31"/>
                  </a:lnTo>
                  <a:lnTo>
                    <a:pt x="38" y="17"/>
                  </a:lnTo>
                  <a:lnTo>
                    <a:pt x="25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79" name="Freeform 183">
              <a:extLst>
                <a:ext uri="{FF2B5EF4-FFF2-40B4-BE49-F238E27FC236}">
                  <a16:creationId xmlns:a16="http://schemas.microsoft.com/office/drawing/2014/main" id="{4D202AB7-314C-49BE-86E6-1D85CAA24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864"/>
              <a:ext cx="69" cy="55"/>
            </a:xfrm>
            <a:custGeom>
              <a:avLst/>
              <a:gdLst>
                <a:gd name="T0" fmla="*/ 69 w 69"/>
                <a:gd name="T1" fmla="*/ 0 h 55"/>
                <a:gd name="T2" fmla="*/ 43 w 69"/>
                <a:gd name="T3" fmla="*/ 0 h 55"/>
                <a:gd name="T4" fmla="*/ 35 w 69"/>
                <a:gd name="T5" fmla="*/ 3 h 55"/>
                <a:gd name="T6" fmla="*/ 31 w 69"/>
                <a:gd name="T7" fmla="*/ 14 h 55"/>
                <a:gd name="T8" fmla="*/ 26 w 69"/>
                <a:gd name="T9" fmla="*/ 38 h 55"/>
                <a:gd name="T10" fmla="*/ 18 w 69"/>
                <a:gd name="T11" fmla="*/ 48 h 55"/>
                <a:gd name="T12" fmla="*/ 0 w 69"/>
                <a:gd name="T13" fmla="*/ 55 h 55"/>
                <a:gd name="T14" fmla="*/ 31 w 69"/>
                <a:gd name="T15" fmla="*/ 48 h 55"/>
                <a:gd name="T16" fmla="*/ 48 w 69"/>
                <a:gd name="T17" fmla="*/ 41 h 55"/>
                <a:gd name="T18" fmla="*/ 61 w 69"/>
                <a:gd name="T19" fmla="*/ 27 h 55"/>
                <a:gd name="T20" fmla="*/ 65 w 69"/>
                <a:gd name="T21" fmla="*/ 17 h 55"/>
                <a:gd name="T22" fmla="*/ 69 w 69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55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8"/>
                  </a:lnTo>
                  <a:lnTo>
                    <a:pt x="18" y="48"/>
                  </a:lnTo>
                  <a:lnTo>
                    <a:pt x="0" y="55"/>
                  </a:lnTo>
                  <a:lnTo>
                    <a:pt x="31" y="48"/>
                  </a:lnTo>
                  <a:lnTo>
                    <a:pt x="48" y="41"/>
                  </a:lnTo>
                  <a:lnTo>
                    <a:pt x="61" y="27"/>
                  </a:lnTo>
                  <a:lnTo>
                    <a:pt x="65" y="1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0" name="Freeform 184">
              <a:extLst>
                <a:ext uri="{FF2B5EF4-FFF2-40B4-BE49-F238E27FC236}">
                  <a16:creationId xmlns:a16="http://schemas.microsoft.com/office/drawing/2014/main" id="{026DC755-7B3E-42ED-900D-DD2A0279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3843"/>
              <a:ext cx="69" cy="21"/>
            </a:xfrm>
            <a:custGeom>
              <a:avLst/>
              <a:gdLst>
                <a:gd name="T0" fmla="*/ 0 w 69"/>
                <a:gd name="T1" fmla="*/ 21 h 21"/>
                <a:gd name="T2" fmla="*/ 34 w 69"/>
                <a:gd name="T3" fmla="*/ 21 h 21"/>
                <a:gd name="T4" fmla="*/ 51 w 69"/>
                <a:gd name="T5" fmla="*/ 14 h 21"/>
                <a:gd name="T6" fmla="*/ 69 w 69"/>
                <a:gd name="T7" fmla="*/ 3 h 21"/>
                <a:gd name="T8" fmla="*/ 30 w 69"/>
                <a:gd name="T9" fmla="*/ 0 h 21"/>
                <a:gd name="T10" fmla="*/ 13 w 69"/>
                <a:gd name="T11" fmla="*/ 7 h 21"/>
                <a:gd name="T12" fmla="*/ 0 w 6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1">
                  <a:moveTo>
                    <a:pt x="0" y="21"/>
                  </a:moveTo>
                  <a:lnTo>
                    <a:pt x="34" y="21"/>
                  </a:lnTo>
                  <a:lnTo>
                    <a:pt x="51" y="14"/>
                  </a:lnTo>
                  <a:lnTo>
                    <a:pt x="69" y="3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1" name="Freeform 185">
              <a:extLst>
                <a:ext uri="{FF2B5EF4-FFF2-40B4-BE49-F238E27FC236}">
                  <a16:creationId xmlns:a16="http://schemas.microsoft.com/office/drawing/2014/main" id="{C4EE8D29-D681-4390-8A0D-7C781B07D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3815"/>
              <a:ext cx="61" cy="73"/>
            </a:xfrm>
            <a:custGeom>
              <a:avLst/>
              <a:gdLst>
                <a:gd name="T0" fmla="*/ 56 w 61"/>
                <a:gd name="T1" fmla="*/ 0 h 73"/>
                <a:gd name="T2" fmla="*/ 43 w 61"/>
                <a:gd name="T3" fmla="*/ 7 h 73"/>
                <a:gd name="T4" fmla="*/ 22 w 61"/>
                <a:gd name="T5" fmla="*/ 18 h 73"/>
                <a:gd name="T6" fmla="*/ 5 w 61"/>
                <a:gd name="T7" fmla="*/ 38 h 73"/>
                <a:gd name="T8" fmla="*/ 0 w 61"/>
                <a:gd name="T9" fmla="*/ 56 h 73"/>
                <a:gd name="T10" fmla="*/ 0 w 61"/>
                <a:gd name="T11" fmla="*/ 73 h 73"/>
                <a:gd name="T12" fmla="*/ 31 w 61"/>
                <a:gd name="T13" fmla="*/ 52 h 73"/>
                <a:gd name="T14" fmla="*/ 43 w 61"/>
                <a:gd name="T15" fmla="*/ 45 h 73"/>
                <a:gd name="T16" fmla="*/ 52 w 61"/>
                <a:gd name="T17" fmla="*/ 31 h 73"/>
                <a:gd name="T18" fmla="*/ 61 w 61"/>
                <a:gd name="T19" fmla="*/ 18 h 73"/>
                <a:gd name="T20" fmla="*/ 56 w 61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3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8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31" y="52"/>
                  </a:lnTo>
                  <a:lnTo>
                    <a:pt x="43" y="45"/>
                  </a:lnTo>
                  <a:lnTo>
                    <a:pt x="52" y="31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2" name="Freeform 186">
              <a:extLst>
                <a:ext uri="{FF2B5EF4-FFF2-40B4-BE49-F238E27FC236}">
                  <a16:creationId xmlns:a16="http://schemas.microsoft.com/office/drawing/2014/main" id="{907F3577-9162-4C7A-84ED-E6827A7E7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570"/>
              <a:ext cx="142" cy="90"/>
            </a:xfrm>
            <a:custGeom>
              <a:avLst/>
              <a:gdLst>
                <a:gd name="T0" fmla="*/ 137 w 142"/>
                <a:gd name="T1" fmla="*/ 31 h 90"/>
                <a:gd name="T2" fmla="*/ 142 w 142"/>
                <a:gd name="T3" fmla="*/ 45 h 90"/>
                <a:gd name="T4" fmla="*/ 142 w 142"/>
                <a:gd name="T5" fmla="*/ 59 h 90"/>
                <a:gd name="T6" fmla="*/ 137 w 142"/>
                <a:gd name="T7" fmla="*/ 69 h 90"/>
                <a:gd name="T8" fmla="*/ 129 w 142"/>
                <a:gd name="T9" fmla="*/ 80 h 90"/>
                <a:gd name="T10" fmla="*/ 107 w 142"/>
                <a:gd name="T11" fmla="*/ 87 h 90"/>
                <a:gd name="T12" fmla="*/ 81 w 142"/>
                <a:gd name="T13" fmla="*/ 90 h 90"/>
                <a:gd name="T14" fmla="*/ 47 w 142"/>
                <a:gd name="T15" fmla="*/ 90 h 90"/>
                <a:gd name="T16" fmla="*/ 0 w 142"/>
                <a:gd name="T17" fmla="*/ 87 h 90"/>
                <a:gd name="T18" fmla="*/ 8 w 142"/>
                <a:gd name="T19" fmla="*/ 66 h 90"/>
                <a:gd name="T20" fmla="*/ 21 w 142"/>
                <a:gd name="T21" fmla="*/ 45 h 90"/>
                <a:gd name="T22" fmla="*/ 38 w 142"/>
                <a:gd name="T23" fmla="*/ 24 h 90"/>
                <a:gd name="T24" fmla="*/ 56 w 142"/>
                <a:gd name="T25" fmla="*/ 11 h 90"/>
                <a:gd name="T26" fmla="*/ 77 w 142"/>
                <a:gd name="T27" fmla="*/ 0 h 90"/>
                <a:gd name="T28" fmla="*/ 99 w 142"/>
                <a:gd name="T29" fmla="*/ 0 h 90"/>
                <a:gd name="T30" fmla="*/ 120 w 142"/>
                <a:gd name="T31" fmla="*/ 11 h 90"/>
                <a:gd name="T32" fmla="*/ 137 w 142"/>
                <a:gd name="T33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90">
                  <a:moveTo>
                    <a:pt x="137" y="31"/>
                  </a:moveTo>
                  <a:lnTo>
                    <a:pt x="142" y="45"/>
                  </a:lnTo>
                  <a:lnTo>
                    <a:pt x="142" y="59"/>
                  </a:lnTo>
                  <a:lnTo>
                    <a:pt x="137" y="69"/>
                  </a:lnTo>
                  <a:lnTo>
                    <a:pt x="129" y="80"/>
                  </a:lnTo>
                  <a:lnTo>
                    <a:pt x="107" y="87"/>
                  </a:lnTo>
                  <a:lnTo>
                    <a:pt x="81" y="90"/>
                  </a:lnTo>
                  <a:lnTo>
                    <a:pt x="47" y="90"/>
                  </a:lnTo>
                  <a:lnTo>
                    <a:pt x="0" y="87"/>
                  </a:lnTo>
                  <a:lnTo>
                    <a:pt x="8" y="66"/>
                  </a:lnTo>
                  <a:lnTo>
                    <a:pt x="21" y="45"/>
                  </a:lnTo>
                  <a:lnTo>
                    <a:pt x="38" y="24"/>
                  </a:lnTo>
                  <a:lnTo>
                    <a:pt x="56" y="11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1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3" name="Freeform 187">
              <a:extLst>
                <a:ext uri="{FF2B5EF4-FFF2-40B4-BE49-F238E27FC236}">
                  <a16:creationId xmlns:a16="http://schemas.microsoft.com/office/drawing/2014/main" id="{3C7A1BAE-B3B9-4A17-A35D-3D7F67C4B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629"/>
              <a:ext cx="86" cy="21"/>
            </a:xfrm>
            <a:custGeom>
              <a:avLst/>
              <a:gdLst>
                <a:gd name="T0" fmla="*/ 0 w 86"/>
                <a:gd name="T1" fmla="*/ 17 h 21"/>
                <a:gd name="T2" fmla="*/ 39 w 86"/>
                <a:gd name="T3" fmla="*/ 21 h 21"/>
                <a:gd name="T4" fmla="*/ 60 w 86"/>
                <a:gd name="T5" fmla="*/ 21 h 21"/>
                <a:gd name="T6" fmla="*/ 77 w 86"/>
                <a:gd name="T7" fmla="*/ 14 h 21"/>
                <a:gd name="T8" fmla="*/ 86 w 86"/>
                <a:gd name="T9" fmla="*/ 0 h 21"/>
                <a:gd name="T10" fmla="*/ 0 w 86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">
                  <a:moveTo>
                    <a:pt x="0" y="17"/>
                  </a:moveTo>
                  <a:lnTo>
                    <a:pt x="39" y="21"/>
                  </a:lnTo>
                  <a:lnTo>
                    <a:pt x="60" y="21"/>
                  </a:lnTo>
                  <a:lnTo>
                    <a:pt x="77" y="14"/>
                  </a:lnTo>
                  <a:lnTo>
                    <a:pt x="8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4" name="Freeform 188">
              <a:extLst>
                <a:ext uri="{FF2B5EF4-FFF2-40B4-BE49-F238E27FC236}">
                  <a16:creationId xmlns:a16="http://schemas.microsoft.com/office/drawing/2014/main" id="{B7A519D2-6550-4652-9EC5-AC7FFA0C1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629"/>
              <a:ext cx="86" cy="21"/>
            </a:xfrm>
            <a:custGeom>
              <a:avLst/>
              <a:gdLst>
                <a:gd name="T0" fmla="*/ 0 w 86"/>
                <a:gd name="T1" fmla="*/ 17 h 21"/>
                <a:gd name="T2" fmla="*/ 39 w 86"/>
                <a:gd name="T3" fmla="*/ 21 h 21"/>
                <a:gd name="T4" fmla="*/ 60 w 86"/>
                <a:gd name="T5" fmla="*/ 21 h 21"/>
                <a:gd name="T6" fmla="*/ 77 w 86"/>
                <a:gd name="T7" fmla="*/ 14 h 21"/>
                <a:gd name="T8" fmla="*/ 86 w 8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1">
                  <a:moveTo>
                    <a:pt x="0" y="17"/>
                  </a:moveTo>
                  <a:lnTo>
                    <a:pt x="39" y="21"/>
                  </a:lnTo>
                  <a:lnTo>
                    <a:pt x="60" y="21"/>
                  </a:lnTo>
                  <a:lnTo>
                    <a:pt x="77" y="14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5" name="Freeform 189">
              <a:extLst>
                <a:ext uri="{FF2B5EF4-FFF2-40B4-BE49-F238E27FC236}">
                  <a16:creationId xmlns:a16="http://schemas.microsoft.com/office/drawing/2014/main" id="{EF10FFF5-6DCF-4DFC-A93D-2135C60E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" y="3339"/>
              <a:ext cx="151" cy="145"/>
            </a:xfrm>
            <a:custGeom>
              <a:avLst/>
              <a:gdLst>
                <a:gd name="T0" fmla="*/ 9 w 151"/>
                <a:gd name="T1" fmla="*/ 0 h 145"/>
                <a:gd name="T2" fmla="*/ 0 w 151"/>
                <a:gd name="T3" fmla="*/ 21 h 145"/>
                <a:gd name="T4" fmla="*/ 0 w 151"/>
                <a:gd name="T5" fmla="*/ 48 h 145"/>
                <a:gd name="T6" fmla="*/ 0 w 151"/>
                <a:gd name="T7" fmla="*/ 79 h 145"/>
                <a:gd name="T8" fmla="*/ 9 w 151"/>
                <a:gd name="T9" fmla="*/ 103 h 145"/>
                <a:gd name="T10" fmla="*/ 22 w 151"/>
                <a:gd name="T11" fmla="*/ 128 h 145"/>
                <a:gd name="T12" fmla="*/ 48 w 151"/>
                <a:gd name="T13" fmla="*/ 141 h 145"/>
                <a:gd name="T14" fmla="*/ 78 w 151"/>
                <a:gd name="T15" fmla="*/ 145 h 145"/>
                <a:gd name="T16" fmla="*/ 95 w 151"/>
                <a:gd name="T17" fmla="*/ 145 h 145"/>
                <a:gd name="T18" fmla="*/ 121 w 151"/>
                <a:gd name="T19" fmla="*/ 138 h 145"/>
                <a:gd name="T20" fmla="*/ 133 w 151"/>
                <a:gd name="T21" fmla="*/ 128 h 145"/>
                <a:gd name="T22" fmla="*/ 146 w 151"/>
                <a:gd name="T23" fmla="*/ 121 h 145"/>
                <a:gd name="T24" fmla="*/ 151 w 151"/>
                <a:gd name="T25" fmla="*/ 110 h 145"/>
                <a:gd name="T26" fmla="*/ 151 w 151"/>
                <a:gd name="T27" fmla="*/ 100 h 145"/>
                <a:gd name="T28" fmla="*/ 146 w 151"/>
                <a:gd name="T29" fmla="*/ 79 h 145"/>
                <a:gd name="T30" fmla="*/ 125 w 151"/>
                <a:gd name="T31" fmla="*/ 55 h 145"/>
                <a:gd name="T32" fmla="*/ 65 w 151"/>
                <a:gd name="T33" fmla="*/ 17 h 145"/>
                <a:gd name="T34" fmla="*/ 35 w 151"/>
                <a:gd name="T35" fmla="*/ 3 h 145"/>
                <a:gd name="T36" fmla="*/ 9 w 151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45">
                  <a:moveTo>
                    <a:pt x="9" y="0"/>
                  </a:moveTo>
                  <a:lnTo>
                    <a:pt x="0" y="21"/>
                  </a:lnTo>
                  <a:lnTo>
                    <a:pt x="0" y="48"/>
                  </a:lnTo>
                  <a:lnTo>
                    <a:pt x="0" y="79"/>
                  </a:lnTo>
                  <a:lnTo>
                    <a:pt x="9" y="103"/>
                  </a:lnTo>
                  <a:lnTo>
                    <a:pt x="22" y="128"/>
                  </a:lnTo>
                  <a:lnTo>
                    <a:pt x="48" y="141"/>
                  </a:lnTo>
                  <a:lnTo>
                    <a:pt x="78" y="145"/>
                  </a:lnTo>
                  <a:lnTo>
                    <a:pt x="95" y="145"/>
                  </a:lnTo>
                  <a:lnTo>
                    <a:pt x="121" y="138"/>
                  </a:lnTo>
                  <a:lnTo>
                    <a:pt x="133" y="128"/>
                  </a:lnTo>
                  <a:lnTo>
                    <a:pt x="146" y="121"/>
                  </a:lnTo>
                  <a:lnTo>
                    <a:pt x="151" y="110"/>
                  </a:lnTo>
                  <a:lnTo>
                    <a:pt x="151" y="100"/>
                  </a:lnTo>
                  <a:lnTo>
                    <a:pt x="146" y="79"/>
                  </a:lnTo>
                  <a:lnTo>
                    <a:pt x="125" y="55"/>
                  </a:lnTo>
                  <a:lnTo>
                    <a:pt x="65" y="17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6" name="Freeform 190">
              <a:extLst>
                <a:ext uri="{FF2B5EF4-FFF2-40B4-BE49-F238E27FC236}">
                  <a16:creationId xmlns:a16="http://schemas.microsoft.com/office/drawing/2014/main" id="{86B2BAB2-7812-4975-A62C-6D5F5E922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3373"/>
              <a:ext cx="47" cy="80"/>
            </a:xfrm>
            <a:custGeom>
              <a:avLst/>
              <a:gdLst>
                <a:gd name="T0" fmla="*/ 0 w 47"/>
                <a:gd name="T1" fmla="*/ 0 h 80"/>
                <a:gd name="T2" fmla="*/ 9 w 47"/>
                <a:gd name="T3" fmla="*/ 45 h 80"/>
                <a:gd name="T4" fmla="*/ 17 w 47"/>
                <a:gd name="T5" fmla="*/ 66 h 80"/>
                <a:gd name="T6" fmla="*/ 30 w 47"/>
                <a:gd name="T7" fmla="*/ 73 h 80"/>
                <a:gd name="T8" fmla="*/ 47 w 47"/>
                <a:gd name="T9" fmla="*/ 80 h 80"/>
                <a:gd name="T10" fmla="*/ 0 w 47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80">
                  <a:moveTo>
                    <a:pt x="0" y="0"/>
                  </a:moveTo>
                  <a:lnTo>
                    <a:pt x="9" y="45"/>
                  </a:lnTo>
                  <a:lnTo>
                    <a:pt x="17" y="66"/>
                  </a:lnTo>
                  <a:lnTo>
                    <a:pt x="30" y="73"/>
                  </a:lnTo>
                  <a:lnTo>
                    <a:pt x="4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7" name="Freeform 191">
              <a:extLst>
                <a:ext uri="{FF2B5EF4-FFF2-40B4-BE49-F238E27FC236}">
                  <a16:creationId xmlns:a16="http://schemas.microsoft.com/office/drawing/2014/main" id="{EE8AA1AB-8B51-4E26-BBFF-462448D5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3373"/>
              <a:ext cx="47" cy="80"/>
            </a:xfrm>
            <a:custGeom>
              <a:avLst/>
              <a:gdLst>
                <a:gd name="T0" fmla="*/ 0 w 47"/>
                <a:gd name="T1" fmla="*/ 0 h 80"/>
                <a:gd name="T2" fmla="*/ 9 w 47"/>
                <a:gd name="T3" fmla="*/ 45 h 80"/>
                <a:gd name="T4" fmla="*/ 17 w 47"/>
                <a:gd name="T5" fmla="*/ 66 h 80"/>
                <a:gd name="T6" fmla="*/ 30 w 47"/>
                <a:gd name="T7" fmla="*/ 73 h 80"/>
                <a:gd name="T8" fmla="*/ 47 w 4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0" y="0"/>
                  </a:moveTo>
                  <a:lnTo>
                    <a:pt x="9" y="45"/>
                  </a:lnTo>
                  <a:lnTo>
                    <a:pt x="17" y="66"/>
                  </a:lnTo>
                  <a:lnTo>
                    <a:pt x="30" y="73"/>
                  </a:lnTo>
                  <a:lnTo>
                    <a:pt x="47" y="8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8" name="Freeform 192">
              <a:extLst>
                <a:ext uri="{FF2B5EF4-FFF2-40B4-BE49-F238E27FC236}">
                  <a16:creationId xmlns:a16="http://schemas.microsoft.com/office/drawing/2014/main" id="{BE2284F8-CF05-4898-A848-85F458AAC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850"/>
              <a:ext cx="185" cy="41"/>
            </a:xfrm>
            <a:custGeom>
              <a:avLst/>
              <a:gdLst>
                <a:gd name="T0" fmla="*/ 185 w 185"/>
                <a:gd name="T1" fmla="*/ 24 h 41"/>
                <a:gd name="T2" fmla="*/ 180 w 185"/>
                <a:gd name="T3" fmla="*/ 31 h 41"/>
                <a:gd name="T4" fmla="*/ 167 w 185"/>
                <a:gd name="T5" fmla="*/ 38 h 41"/>
                <a:gd name="T6" fmla="*/ 142 w 185"/>
                <a:gd name="T7" fmla="*/ 41 h 41"/>
                <a:gd name="T8" fmla="*/ 116 w 185"/>
                <a:gd name="T9" fmla="*/ 41 h 41"/>
                <a:gd name="T10" fmla="*/ 51 w 185"/>
                <a:gd name="T11" fmla="*/ 38 h 41"/>
                <a:gd name="T12" fmla="*/ 21 w 185"/>
                <a:gd name="T13" fmla="*/ 31 h 41"/>
                <a:gd name="T14" fmla="*/ 0 w 185"/>
                <a:gd name="T15" fmla="*/ 24 h 41"/>
                <a:gd name="T16" fmla="*/ 47 w 185"/>
                <a:gd name="T17" fmla="*/ 10 h 41"/>
                <a:gd name="T18" fmla="*/ 103 w 185"/>
                <a:gd name="T19" fmla="*/ 3 h 41"/>
                <a:gd name="T20" fmla="*/ 124 w 185"/>
                <a:gd name="T21" fmla="*/ 0 h 41"/>
                <a:gd name="T22" fmla="*/ 150 w 185"/>
                <a:gd name="T23" fmla="*/ 3 h 41"/>
                <a:gd name="T24" fmla="*/ 167 w 185"/>
                <a:gd name="T25" fmla="*/ 10 h 41"/>
                <a:gd name="T26" fmla="*/ 185 w 185"/>
                <a:gd name="T2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41">
                  <a:moveTo>
                    <a:pt x="185" y="24"/>
                  </a:moveTo>
                  <a:lnTo>
                    <a:pt x="180" y="31"/>
                  </a:lnTo>
                  <a:lnTo>
                    <a:pt x="167" y="38"/>
                  </a:lnTo>
                  <a:lnTo>
                    <a:pt x="142" y="41"/>
                  </a:lnTo>
                  <a:lnTo>
                    <a:pt x="116" y="41"/>
                  </a:lnTo>
                  <a:lnTo>
                    <a:pt x="51" y="38"/>
                  </a:lnTo>
                  <a:lnTo>
                    <a:pt x="21" y="31"/>
                  </a:lnTo>
                  <a:lnTo>
                    <a:pt x="0" y="24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89" name="Freeform 193">
              <a:extLst>
                <a:ext uri="{FF2B5EF4-FFF2-40B4-BE49-F238E27FC236}">
                  <a16:creationId xmlns:a16="http://schemas.microsoft.com/office/drawing/2014/main" id="{C543B441-7D62-43EB-9EC3-3AF8DD0A4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888"/>
              <a:ext cx="164" cy="83"/>
            </a:xfrm>
            <a:custGeom>
              <a:avLst/>
              <a:gdLst>
                <a:gd name="T0" fmla="*/ 159 w 164"/>
                <a:gd name="T1" fmla="*/ 7 h 83"/>
                <a:gd name="T2" fmla="*/ 164 w 164"/>
                <a:gd name="T3" fmla="*/ 14 h 83"/>
                <a:gd name="T4" fmla="*/ 155 w 164"/>
                <a:gd name="T5" fmla="*/ 24 h 83"/>
                <a:gd name="T6" fmla="*/ 138 w 164"/>
                <a:gd name="T7" fmla="*/ 38 h 83"/>
                <a:gd name="T8" fmla="*/ 112 w 164"/>
                <a:gd name="T9" fmla="*/ 52 h 83"/>
                <a:gd name="T10" fmla="*/ 56 w 164"/>
                <a:gd name="T11" fmla="*/ 76 h 83"/>
                <a:gd name="T12" fmla="*/ 26 w 164"/>
                <a:gd name="T13" fmla="*/ 83 h 83"/>
                <a:gd name="T14" fmla="*/ 0 w 164"/>
                <a:gd name="T15" fmla="*/ 83 h 83"/>
                <a:gd name="T16" fmla="*/ 35 w 164"/>
                <a:gd name="T17" fmla="*/ 52 h 83"/>
                <a:gd name="T18" fmla="*/ 73 w 164"/>
                <a:gd name="T19" fmla="*/ 21 h 83"/>
                <a:gd name="T20" fmla="*/ 95 w 164"/>
                <a:gd name="T21" fmla="*/ 10 h 83"/>
                <a:gd name="T22" fmla="*/ 116 w 164"/>
                <a:gd name="T23" fmla="*/ 3 h 83"/>
                <a:gd name="T24" fmla="*/ 138 w 164"/>
                <a:gd name="T25" fmla="*/ 0 h 83"/>
                <a:gd name="T26" fmla="*/ 159 w 164"/>
                <a:gd name="T2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83">
                  <a:moveTo>
                    <a:pt x="159" y="7"/>
                  </a:moveTo>
                  <a:lnTo>
                    <a:pt x="164" y="14"/>
                  </a:lnTo>
                  <a:lnTo>
                    <a:pt x="155" y="24"/>
                  </a:lnTo>
                  <a:lnTo>
                    <a:pt x="138" y="38"/>
                  </a:lnTo>
                  <a:lnTo>
                    <a:pt x="112" y="52"/>
                  </a:lnTo>
                  <a:lnTo>
                    <a:pt x="56" y="76"/>
                  </a:lnTo>
                  <a:lnTo>
                    <a:pt x="26" y="83"/>
                  </a:lnTo>
                  <a:lnTo>
                    <a:pt x="0" y="83"/>
                  </a:lnTo>
                  <a:lnTo>
                    <a:pt x="35" y="52"/>
                  </a:lnTo>
                  <a:lnTo>
                    <a:pt x="73" y="21"/>
                  </a:lnTo>
                  <a:lnTo>
                    <a:pt x="95" y="10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90" name="Freeform 194">
              <a:extLst>
                <a:ext uri="{FF2B5EF4-FFF2-40B4-BE49-F238E27FC236}">
                  <a16:creationId xmlns:a16="http://schemas.microsoft.com/office/drawing/2014/main" id="{E92A6F15-E590-490E-AAFB-5781A134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3957"/>
              <a:ext cx="52" cy="66"/>
            </a:xfrm>
            <a:custGeom>
              <a:avLst/>
              <a:gdLst>
                <a:gd name="T0" fmla="*/ 5 w 52"/>
                <a:gd name="T1" fmla="*/ 0 h 66"/>
                <a:gd name="T2" fmla="*/ 0 w 52"/>
                <a:gd name="T3" fmla="*/ 17 h 66"/>
                <a:gd name="T4" fmla="*/ 5 w 52"/>
                <a:gd name="T5" fmla="*/ 24 h 66"/>
                <a:gd name="T6" fmla="*/ 13 w 52"/>
                <a:gd name="T7" fmla="*/ 31 h 66"/>
                <a:gd name="T8" fmla="*/ 39 w 52"/>
                <a:gd name="T9" fmla="*/ 41 h 66"/>
                <a:gd name="T10" fmla="*/ 48 w 52"/>
                <a:gd name="T11" fmla="*/ 52 h 66"/>
                <a:gd name="T12" fmla="*/ 52 w 52"/>
                <a:gd name="T13" fmla="*/ 66 h 66"/>
                <a:gd name="T14" fmla="*/ 52 w 52"/>
                <a:gd name="T15" fmla="*/ 41 h 66"/>
                <a:gd name="T16" fmla="*/ 52 w 52"/>
                <a:gd name="T17" fmla="*/ 24 h 66"/>
                <a:gd name="T18" fmla="*/ 39 w 52"/>
                <a:gd name="T19" fmla="*/ 10 h 66"/>
                <a:gd name="T20" fmla="*/ 26 w 52"/>
                <a:gd name="T21" fmla="*/ 3 h 66"/>
                <a:gd name="T22" fmla="*/ 5 w 52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66">
                  <a:moveTo>
                    <a:pt x="5" y="0"/>
                  </a:moveTo>
                  <a:lnTo>
                    <a:pt x="0" y="17"/>
                  </a:lnTo>
                  <a:lnTo>
                    <a:pt x="5" y="24"/>
                  </a:lnTo>
                  <a:lnTo>
                    <a:pt x="13" y="31"/>
                  </a:lnTo>
                  <a:lnTo>
                    <a:pt x="39" y="41"/>
                  </a:lnTo>
                  <a:lnTo>
                    <a:pt x="48" y="52"/>
                  </a:lnTo>
                  <a:lnTo>
                    <a:pt x="52" y="66"/>
                  </a:lnTo>
                  <a:lnTo>
                    <a:pt x="52" y="41"/>
                  </a:lnTo>
                  <a:lnTo>
                    <a:pt x="52" y="24"/>
                  </a:lnTo>
                  <a:lnTo>
                    <a:pt x="39" y="10"/>
                  </a:lnTo>
                  <a:lnTo>
                    <a:pt x="26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91" name="Freeform 195">
              <a:extLst>
                <a:ext uri="{FF2B5EF4-FFF2-40B4-BE49-F238E27FC236}">
                  <a16:creationId xmlns:a16="http://schemas.microsoft.com/office/drawing/2014/main" id="{DBB36DA2-6FBA-4D56-B530-56B1BDD16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3788"/>
              <a:ext cx="47" cy="69"/>
            </a:xfrm>
            <a:custGeom>
              <a:avLst/>
              <a:gdLst>
                <a:gd name="T0" fmla="*/ 47 w 47"/>
                <a:gd name="T1" fmla="*/ 69 h 69"/>
                <a:gd name="T2" fmla="*/ 47 w 47"/>
                <a:gd name="T3" fmla="*/ 45 h 69"/>
                <a:gd name="T4" fmla="*/ 38 w 47"/>
                <a:gd name="T5" fmla="*/ 27 h 69"/>
                <a:gd name="T6" fmla="*/ 21 w 47"/>
                <a:gd name="T7" fmla="*/ 10 h 69"/>
                <a:gd name="T8" fmla="*/ 0 w 47"/>
                <a:gd name="T9" fmla="*/ 0 h 69"/>
                <a:gd name="T10" fmla="*/ 0 w 47"/>
                <a:gd name="T11" fmla="*/ 20 h 69"/>
                <a:gd name="T12" fmla="*/ 4 w 47"/>
                <a:gd name="T13" fmla="*/ 45 h 69"/>
                <a:gd name="T14" fmla="*/ 17 w 47"/>
                <a:gd name="T15" fmla="*/ 62 h 69"/>
                <a:gd name="T16" fmla="*/ 30 w 47"/>
                <a:gd name="T17" fmla="*/ 69 h 69"/>
                <a:gd name="T18" fmla="*/ 47 w 47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9">
                  <a:moveTo>
                    <a:pt x="47" y="69"/>
                  </a:moveTo>
                  <a:lnTo>
                    <a:pt x="47" y="45"/>
                  </a:lnTo>
                  <a:lnTo>
                    <a:pt x="38" y="27"/>
                  </a:lnTo>
                  <a:lnTo>
                    <a:pt x="21" y="1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45"/>
                  </a:lnTo>
                  <a:lnTo>
                    <a:pt x="17" y="62"/>
                  </a:lnTo>
                  <a:lnTo>
                    <a:pt x="30" y="69"/>
                  </a:lnTo>
                  <a:lnTo>
                    <a:pt x="47" y="6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92" name="Freeform 196">
              <a:extLst>
                <a:ext uri="{FF2B5EF4-FFF2-40B4-BE49-F238E27FC236}">
                  <a16:creationId xmlns:a16="http://schemas.microsoft.com/office/drawing/2014/main" id="{223B3FF4-3F7A-4147-93F5-8C5D57822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3688"/>
              <a:ext cx="56" cy="79"/>
            </a:xfrm>
            <a:custGeom>
              <a:avLst/>
              <a:gdLst>
                <a:gd name="T0" fmla="*/ 43 w 56"/>
                <a:gd name="T1" fmla="*/ 79 h 79"/>
                <a:gd name="T2" fmla="*/ 56 w 56"/>
                <a:gd name="T3" fmla="*/ 58 h 79"/>
                <a:gd name="T4" fmla="*/ 51 w 56"/>
                <a:gd name="T5" fmla="*/ 48 h 79"/>
                <a:gd name="T6" fmla="*/ 43 w 56"/>
                <a:gd name="T7" fmla="*/ 38 h 79"/>
                <a:gd name="T8" fmla="*/ 13 w 56"/>
                <a:gd name="T9" fmla="*/ 17 h 79"/>
                <a:gd name="T10" fmla="*/ 4 w 56"/>
                <a:gd name="T11" fmla="*/ 7 h 79"/>
                <a:gd name="T12" fmla="*/ 4 w 56"/>
                <a:gd name="T13" fmla="*/ 0 h 79"/>
                <a:gd name="T14" fmla="*/ 0 w 56"/>
                <a:gd name="T15" fmla="*/ 27 h 79"/>
                <a:gd name="T16" fmla="*/ 4 w 56"/>
                <a:gd name="T17" fmla="*/ 51 h 79"/>
                <a:gd name="T18" fmla="*/ 17 w 56"/>
                <a:gd name="T19" fmla="*/ 69 h 79"/>
                <a:gd name="T20" fmla="*/ 43 w 56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9">
                  <a:moveTo>
                    <a:pt x="43" y="79"/>
                  </a:moveTo>
                  <a:lnTo>
                    <a:pt x="56" y="58"/>
                  </a:lnTo>
                  <a:lnTo>
                    <a:pt x="51" y="48"/>
                  </a:lnTo>
                  <a:lnTo>
                    <a:pt x="43" y="38"/>
                  </a:lnTo>
                  <a:lnTo>
                    <a:pt x="13" y="17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7"/>
                  </a:lnTo>
                  <a:lnTo>
                    <a:pt x="4" y="51"/>
                  </a:lnTo>
                  <a:lnTo>
                    <a:pt x="17" y="69"/>
                  </a:lnTo>
                  <a:lnTo>
                    <a:pt x="43" y="7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93" name="Freeform 197">
              <a:extLst>
                <a:ext uri="{FF2B5EF4-FFF2-40B4-BE49-F238E27FC236}">
                  <a16:creationId xmlns:a16="http://schemas.microsoft.com/office/drawing/2014/main" id="{86E6C540-E002-4C13-BA66-3BE64862B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2873"/>
              <a:ext cx="155" cy="51"/>
            </a:xfrm>
            <a:custGeom>
              <a:avLst/>
              <a:gdLst>
                <a:gd name="T0" fmla="*/ 155 w 155"/>
                <a:gd name="T1" fmla="*/ 48 h 51"/>
                <a:gd name="T2" fmla="*/ 155 w 155"/>
                <a:gd name="T3" fmla="*/ 41 h 51"/>
                <a:gd name="T4" fmla="*/ 151 w 155"/>
                <a:gd name="T5" fmla="*/ 31 h 51"/>
                <a:gd name="T6" fmla="*/ 142 w 155"/>
                <a:gd name="T7" fmla="*/ 24 h 51"/>
                <a:gd name="T8" fmla="*/ 125 w 155"/>
                <a:gd name="T9" fmla="*/ 13 h 51"/>
                <a:gd name="T10" fmla="*/ 103 w 155"/>
                <a:gd name="T11" fmla="*/ 6 h 51"/>
                <a:gd name="T12" fmla="*/ 73 w 155"/>
                <a:gd name="T13" fmla="*/ 3 h 51"/>
                <a:gd name="T14" fmla="*/ 39 w 155"/>
                <a:gd name="T15" fmla="*/ 0 h 51"/>
                <a:gd name="T16" fmla="*/ 0 w 155"/>
                <a:gd name="T17" fmla="*/ 6 h 51"/>
                <a:gd name="T18" fmla="*/ 39 w 155"/>
                <a:gd name="T19" fmla="*/ 20 h 51"/>
                <a:gd name="T20" fmla="*/ 90 w 155"/>
                <a:gd name="T21" fmla="*/ 41 h 51"/>
                <a:gd name="T22" fmla="*/ 133 w 155"/>
                <a:gd name="T23" fmla="*/ 51 h 51"/>
                <a:gd name="T24" fmla="*/ 146 w 155"/>
                <a:gd name="T25" fmla="*/ 51 h 51"/>
                <a:gd name="T26" fmla="*/ 155 w 155"/>
                <a:gd name="T2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51">
                  <a:moveTo>
                    <a:pt x="155" y="48"/>
                  </a:moveTo>
                  <a:lnTo>
                    <a:pt x="155" y="41"/>
                  </a:lnTo>
                  <a:lnTo>
                    <a:pt x="151" y="31"/>
                  </a:lnTo>
                  <a:lnTo>
                    <a:pt x="142" y="24"/>
                  </a:lnTo>
                  <a:lnTo>
                    <a:pt x="125" y="13"/>
                  </a:lnTo>
                  <a:lnTo>
                    <a:pt x="103" y="6"/>
                  </a:lnTo>
                  <a:lnTo>
                    <a:pt x="73" y="3"/>
                  </a:lnTo>
                  <a:lnTo>
                    <a:pt x="39" y="0"/>
                  </a:lnTo>
                  <a:lnTo>
                    <a:pt x="0" y="6"/>
                  </a:lnTo>
                  <a:lnTo>
                    <a:pt x="39" y="20"/>
                  </a:lnTo>
                  <a:lnTo>
                    <a:pt x="90" y="41"/>
                  </a:lnTo>
                  <a:lnTo>
                    <a:pt x="133" y="51"/>
                  </a:lnTo>
                  <a:lnTo>
                    <a:pt x="146" y="51"/>
                  </a:lnTo>
                  <a:lnTo>
                    <a:pt x="155" y="48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94" name="Freeform 198">
              <a:extLst>
                <a:ext uri="{FF2B5EF4-FFF2-40B4-BE49-F238E27FC236}">
                  <a16:creationId xmlns:a16="http://schemas.microsoft.com/office/drawing/2014/main" id="{A412F471-C259-44AB-9F12-7955F854B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2907"/>
              <a:ext cx="181" cy="42"/>
            </a:xfrm>
            <a:custGeom>
              <a:avLst/>
              <a:gdLst>
                <a:gd name="T0" fmla="*/ 181 w 181"/>
                <a:gd name="T1" fmla="*/ 17 h 42"/>
                <a:gd name="T2" fmla="*/ 177 w 181"/>
                <a:gd name="T3" fmla="*/ 7 h 42"/>
                <a:gd name="T4" fmla="*/ 159 w 181"/>
                <a:gd name="T5" fmla="*/ 4 h 42"/>
                <a:gd name="T6" fmla="*/ 138 w 181"/>
                <a:gd name="T7" fmla="*/ 0 h 42"/>
                <a:gd name="T8" fmla="*/ 108 w 181"/>
                <a:gd name="T9" fmla="*/ 4 h 42"/>
                <a:gd name="T10" fmla="*/ 48 w 181"/>
                <a:gd name="T11" fmla="*/ 14 h 42"/>
                <a:gd name="T12" fmla="*/ 22 w 181"/>
                <a:gd name="T13" fmla="*/ 21 h 42"/>
                <a:gd name="T14" fmla="*/ 0 w 181"/>
                <a:gd name="T15" fmla="*/ 31 h 42"/>
                <a:gd name="T16" fmla="*/ 56 w 181"/>
                <a:gd name="T17" fmla="*/ 38 h 42"/>
                <a:gd name="T18" fmla="*/ 112 w 181"/>
                <a:gd name="T19" fmla="*/ 42 h 42"/>
                <a:gd name="T20" fmla="*/ 142 w 181"/>
                <a:gd name="T21" fmla="*/ 38 h 42"/>
                <a:gd name="T22" fmla="*/ 159 w 181"/>
                <a:gd name="T23" fmla="*/ 35 h 42"/>
                <a:gd name="T24" fmla="*/ 177 w 181"/>
                <a:gd name="T25" fmla="*/ 28 h 42"/>
                <a:gd name="T26" fmla="*/ 181 w 181"/>
                <a:gd name="T2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2">
                  <a:moveTo>
                    <a:pt x="181" y="17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1"/>
                  </a:lnTo>
                  <a:lnTo>
                    <a:pt x="0" y="31"/>
                  </a:lnTo>
                  <a:lnTo>
                    <a:pt x="56" y="38"/>
                  </a:lnTo>
                  <a:lnTo>
                    <a:pt x="112" y="42"/>
                  </a:lnTo>
                  <a:lnTo>
                    <a:pt x="142" y="38"/>
                  </a:lnTo>
                  <a:lnTo>
                    <a:pt x="159" y="35"/>
                  </a:lnTo>
                  <a:lnTo>
                    <a:pt x="177" y="28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95" name="Freeform 199">
              <a:extLst>
                <a:ext uri="{FF2B5EF4-FFF2-40B4-BE49-F238E27FC236}">
                  <a16:creationId xmlns:a16="http://schemas.microsoft.com/office/drawing/2014/main" id="{3030F580-9BA2-483E-9516-ECE3FB0C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" y="2928"/>
              <a:ext cx="116" cy="138"/>
            </a:xfrm>
            <a:custGeom>
              <a:avLst/>
              <a:gdLst>
                <a:gd name="T0" fmla="*/ 94 w 116"/>
                <a:gd name="T1" fmla="*/ 0 h 138"/>
                <a:gd name="T2" fmla="*/ 107 w 116"/>
                <a:gd name="T3" fmla="*/ 3 h 138"/>
                <a:gd name="T4" fmla="*/ 111 w 116"/>
                <a:gd name="T5" fmla="*/ 10 h 138"/>
                <a:gd name="T6" fmla="*/ 116 w 116"/>
                <a:gd name="T7" fmla="*/ 17 h 138"/>
                <a:gd name="T8" fmla="*/ 111 w 116"/>
                <a:gd name="T9" fmla="*/ 27 h 138"/>
                <a:gd name="T10" fmla="*/ 99 w 116"/>
                <a:gd name="T11" fmla="*/ 45 h 138"/>
                <a:gd name="T12" fmla="*/ 73 w 116"/>
                <a:gd name="T13" fmla="*/ 69 h 138"/>
                <a:gd name="T14" fmla="*/ 21 w 116"/>
                <a:gd name="T15" fmla="*/ 110 h 138"/>
                <a:gd name="T16" fmla="*/ 4 w 116"/>
                <a:gd name="T17" fmla="*/ 128 h 138"/>
                <a:gd name="T18" fmla="*/ 0 w 116"/>
                <a:gd name="T19" fmla="*/ 138 h 138"/>
                <a:gd name="T20" fmla="*/ 0 w 116"/>
                <a:gd name="T21" fmla="*/ 128 h 138"/>
                <a:gd name="T22" fmla="*/ 4 w 116"/>
                <a:gd name="T23" fmla="*/ 110 h 138"/>
                <a:gd name="T24" fmla="*/ 13 w 116"/>
                <a:gd name="T25" fmla="*/ 69 h 138"/>
                <a:gd name="T26" fmla="*/ 26 w 116"/>
                <a:gd name="T27" fmla="*/ 48 h 138"/>
                <a:gd name="T28" fmla="*/ 43 w 116"/>
                <a:gd name="T29" fmla="*/ 27 h 138"/>
                <a:gd name="T30" fmla="*/ 64 w 116"/>
                <a:gd name="T31" fmla="*/ 14 h 138"/>
                <a:gd name="T32" fmla="*/ 94 w 116"/>
                <a:gd name="T3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38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7"/>
                  </a:lnTo>
                  <a:lnTo>
                    <a:pt x="111" y="27"/>
                  </a:lnTo>
                  <a:lnTo>
                    <a:pt x="99" y="45"/>
                  </a:lnTo>
                  <a:lnTo>
                    <a:pt x="73" y="69"/>
                  </a:lnTo>
                  <a:lnTo>
                    <a:pt x="21" y="110"/>
                  </a:lnTo>
                  <a:lnTo>
                    <a:pt x="4" y="128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4" y="110"/>
                  </a:lnTo>
                  <a:lnTo>
                    <a:pt x="13" y="69"/>
                  </a:lnTo>
                  <a:lnTo>
                    <a:pt x="26" y="48"/>
                  </a:lnTo>
                  <a:lnTo>
                    <a:pt x="43" y="27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96" name="Freeform 200">
              <a:extLst>
                <a:ext uri="{FF2B5EF4-FFF2-40B4-BE49-F238E27FC236}">
                  <a16:creationId xmlns:a16="http://schemas.microsoft.com/office/drawing/2014/main" id="{8063BC61-03AA-4569-A984-524ACECDF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926"/>
              <a:ext cx="39" cy="83"/>
            </a:xfrm>
            <a:custGeom>
              <a:avLst/>
              <a:gdLst>
                <a:gd name="T0" fmla="*/ 9 w 39"/>
                <a:gd name="T1" fmla="*/ 0 h 83"/>
                <a:gd name="T2" fmla="*/ 4 w 39"/>
                <a:gd name="T3" fmla="*/ 14 h 83"/>
                <a:gd name="T4" fmla="*/ 0 w 39"/>
                <a:gd name="T5" fmla="*/ 34 h 83"/>
                <a:gd name="T6" fmla="*/ 0 w 39"/>
                <a:gd name="T7" fmla="*/ 48 h 83"/>
                <a:gd name="T8" fmla="*/ 9 w 39"/>
                <a:gd name="T9" fmla="*/ 59 h 83"/>
                <a:gd name="T10" fmla="*/ 17 w 39"/>
                <a:gd name="T11" fmla="*/ 72 h 83"/>
                <a:gd name="T12" fmla="*/ 39 w 39"/>
                <a:gd name="T13" fmla="*/ 83 h 83"/>
                <a:gd name="T14" fmla="*/ 39 w 39"/>
                <a:gd name="T15" fmla="*/ 52 h 83"/>
                <a:gd name="T16" fmla="*/ 34 w 39"/>
                <a:gd name="T17" fmla="*/ 28 h 83"/>
                <a:gd name="T18" fmla="*/ 22 w 39"/>
                <a:gd name="T19" fmla="*/ 10 h 83"/>
                <a:gd name="T20" fmla="*/ 9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9" y="0"/>
                  </a:moveTo>
                  <a:lnTo>
                    <a:pt x="4" y="14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9" y="59"/>
                  </a:lnTo>
                  <a:lnTo>
                    <a:pt x="17" y="72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4" y="28"/>
                  </a:lnTo>
                  <a:lnTo>
                    <a:pt x="2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897" name="Freeform 201">
              <a:extLst>
                <a:ext uri="{FF2B5EF4-FFF2-40B4-BE49-F238E27FC236}">
                  <a16:creationId xmlns:a16="http://schemas.microsoft.com/office/drawing/2014/main" id="{9FEB29B0-0B3C-47AC-BA79-72DA92A4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3867"/>
              <a:ext cx="43" cy="83"/>
            </a:xfrm>
            <a:custGeom>
              <a:avLst/>
              <a:gdLst>
                <a:gd name="T0" fmla="*/ 8 w 43"/>
                <a:gd name="T1" fmla="*/ 0 h 83"/>
                <a:gd name="T2" fmla="*/ 4 w 43"/>
                <a:gd name="T3" fmla="*/ 14 h 83"/>
                <a:gd name="T4" fmla="*/ 0 w 43"/>
                <a:gd name="T5" fmla="*/ 35 h 83"/>
                <a:gd name="T6" fmla="*/ 4 w 43"/>
                <a:gd name="T7" fmla="*/ 45 h 83"/>
                <a:gd name="T8" fmla="*/ 8 w 43"/>
                <a:gd name="T9" fmla="*/ 59 h 83"/>
                <a:gd name="T10" fmla="*/ 21 w 43"/>
                <a:gd name="T11" fmla="*/ 69 h 83"/>
                <a:gd name="T12" fmla="*/ 38 w 43"/>
                <a:gd name="T13" fmla="*/ 83 h 83"/>
                <a:gd name="T14" fmla="*/ 43 w 43"/>
                <a:gd name="T15" fmla="*/ 52 h 83"/>
                <a:gd name="T16" fmla="*/ 34 w 43"/>
                <a:gd name="T17" fmla="*/ 24 h 83"/>
                <a:gd name="T18" fmla="*/ 26 w 43"/>
                <a:gd name="T19" fmla="*/ 11 h 83"/>
                <a:gd name="T20" fmla="*/ 8 w 43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3">
                  <a:moveTo>
                    <a:pt x="8" y="0"/>
                  </a:moveTo>
                  <a:lnTo>
                    <a:pt x="4" y="14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8" y="59"/>
                  </a:lnTo>
                  <a:lnTo>
                    <a:pt x="21" y="69"/>
                  </a:lnTo>
                  <a:lnTo>
                    <a:pt x="38" y="83"/>
                  </a:lnTo>
                  <a:lnTo>
                    <a:pt x="43" y="52"/>
                  </a:lnTo>
                  <a:lnTo>
                    <a:pt x="34" y="24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98" name="Freeform 202">
              <a:extLst>
                <a:ext uri="{FF2B5EF4-FFF2-40B4-BE49-F238E27FC236}">
                  <a16:creationId xmlns:a16="http://schemas.microsoft.com/office/drawing/2014/main" id="{46EEADBB-84D4-4943-8ECD-A5DA28D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3774"/>
              <a:ext cx="271" cy="221"/>
            </a:xfrm>
            <a:custGeom>
              <a:avLst/>
              <a:gdLst>
                <a:gd name="T0" fmla="*/ 245 w 271"/>
                <a:gd name="T1" fmla="*/ 45 h 221"/>
                <a:gd name="T2" fmla="*/ 215 w 271"/>
                <a:gd name="T3" fmla="*/ 21 h 221"/>
                <a:gd name="T4" fmla="*/ 176 w 271"/>
                <a:gd name="T5" fmla="*/ 7 h 221"/>
                <a:gd name="T6" fmla="*/ 146 w 271"/>
                <a:gd name="T7" fmla="*/ 0 h 221"/>
                <a:gd name="T8" fmla="*/ 129 w 271"/>
                <a:gd name="T9" fmla="*/ 3 h 221"/>
                <a:gd name="T10" fmla="*/ 112 w 271"/>
                <a:gd name="T11" fmla="*/ 10 h 221"/>
                <a:gd name="T12" fmla="*/ 99 w 271"/>
                <a:gd name="T13" fmla="*/ 17 h 221"/>
                <a:gd name="T14" fmla="*/ 86 w 271"/>
                <a:gd name="T15" fmla="*/ 31 h 221"/>
                <a:gd name="T16" fmla="*/ 73 w 271"/>
                <a:gd name="T17" fmla="*/ 52 h 221"/>
                <a:gd name="T18" fmla="*/ 56 w 271"/>
                <a:gd name="T19" fmla="*/ 72 h 221"/>
                <a:gd name="T20" fmla="*/ 43 w 271"/>
                <a:gd name="T21" fmla="*/ 104 h 221"/>
                <a:gd name="T22" fmla="*/ 30 w 271"/>
                <a:gd name="T23" fmla="*/ 135 h 221"/>
                <a:gd name="T24" fmla="*/ 13 w 271"/>
                <a:gd name="T25" fmla="*/ 176 h 221"/>
                <a:gd name="T26" fmla="*/ 0 w 271"/>
                <a:gd name="T27" fmla="*/ 221 h 221"/>
                <a:gd name="T28" fmla="*/ 73 w 271"/>
                <a:gd name="T29" fmla="*/ 204 h 221"/>
                <a:gd name="T30" fmla="*/ 138 w 271"/>
                <a:gd name="T31" fmla="*/ 190 h 221"/>
                <a:gd name="T32" fmla="*/ 189 w 271"/>
                <a:gd name="T33" fmla="*/ 173 h 221"/>
                <a:gd name="T34" fmla="*/ 232 w 271"/>
                <a:gd name="T35" fmla="*/ 159 h 221"/>
                <a:gd name="T36" fmla="*/ 258 w 271"/>
                <a:gd name="T37" fmla="*/ 138 h 221"/>
                <a:gd name="T38" fmla="*/ 271 w 271"/>
                <a:gd name="T39" fmla="*/ 114 h 221"/>
                <a:gd name="T40" fmla="*/ 271 w 271"/>
                <a:gd name="T41" fmla="*/ 100 h 221"/>
                <a:gd name="T42" fmla="*/ 271 w 271"/>
                <a:gd name="T43" fmla="*/ 83 h 221"/>
                <a:gd name="T44" fmla="*/ 258 w 271"/>
                <a:gd name="T45" fmla="*/ 66 h 221"/>
                <a:gd name="T46" fmla="*/ 245 w 271"/>
                <a:gd name="T47" fmla="*/ 4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221">
                  <a:moveTo>
                    <a:pt x="245" y="45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7"/>
                  </a:lnTo>
                  <a:lnTo>
                    <a:pt x="86" y="31"/>
                  </a:lnTo>
                  <a:lnTo>
                    <a:pt x="73" y="52"/>
                  </a:lnTo>
                  <a:lnTo>
                    <a:pt x="56" y="72"/>
                  </a:lnTo>
                  <a:lnTo>
                    <a:pt x="43" y="104"/>
                  </a:lnTo>
                  <a:lnTo>
                    <a:pt x="30" y="135"/>
                  </a:lnTo>
                  <a:lnTo>
                    <a:pt x="13" y="176"/>
                  </a:lnTo>
                  <a:lnTo>
                    <a:pt x="0" y="221"/>
                  </a:lnTo>
                  <a:lnTo>
                    <a:pt x="73" y="204"/>
                  </a:lnTo>
                  <a:lnTo>
                    <a:pt x="138" y="190"/>
                  </a:lnTo>
                  <a:lnTo>
                    <a:pt x="189" y="173"/>
                  </a:lnTo>
                  <a:lnTo>
                    <a:pt x="232" y="159"/>
                  </a:lnTo>
                  <a:lnTo>
                    <a:pt x="258" y="138"/>
                  </a:lnTo>
                  <a:lnTo>
                    <a:pt x="271" y="114"/>
                  </a:lnTo>
                  <a:lnTo>
                    <a:pt x="271" y="100"/>
                  </a:lnTo>
                  <a:lnTo>
                    <a:pt x="271" y="83"/>
                  </a:lnTo>
                  <a:lnTo>
                    <a:pt x="258" y="66"/>
                  </a:lnTo>
                  <a:lnTo>
                    <a:pt x="245" y="4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899" name="Freeform 203">
              <a:extLst>
                <a:ext uri="{FF2B5EF4-FFF2-40B4-BE49-F238E27FC236}">
                  <a16:creationId xmlns:a16="http://schemas.microsoft.com/office/drawing/2014/main" id="{69B16A5B-69B9-4AE0-8860-71EEEAA4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822"/>
              <a:ext cx="155" cy="128"/>
            </a:xfrm>
            <a:custGeom>
              <a:avLst/>
              <a:gdLst>
                <a:gd name="T0" fmla="*/ 155 w 155"/>
                <a:gd name="T1" fmla="*/ 14 h 128"/>
                <a:gd name="T2" fmla="*/ 138 w 155"/>
                <a:gd name="T3" fmla="*/ 4 h 128"/>
                <a:gd name="T4" fmla="*/ 112 w 155"/>
                <a:gd name="T5" fmla="*/ 0 h 128"/>
                <a:gd name="T6" fmla="*/ 90 w 155"/>
                <a:gd name="T7" fmla="*/ 4 h 128"/>
                <a:gd name="T8" fmla="*/ 65 w 155"/>
                <a:gd name="T9" fmla="*/ 14 h 128"/>
                <a:gd name="T10" fmla="*/ 43 w 155"/>
                <a:gd name="T11" fmla="*/ 31 h 128"/>
                <a:gd name="T12" fmla="*/ 22 w 155"/>
                <a:gd name="T13" fmla="*/ 56 h 128"/>
                <a:gd name="T14" fmla="*/ 9 w 155"/>
                <a:gd name="T15" fmla="*/ 90 h 128"/>
                <a:gd name="T16" fmla="*/ 0 w 155"/>
                <a:gd name="T17" fmla="*/ 128 h 128"/>
                <a:gd name="T18" fmla="*/ 155 w 155"/>
                <a:gd name="T19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28">
                  <a:moveTo>
                    <a:pt x="155" y="14"/>
                  </a:moveTo>
                  <a:lnTo>
                    <a:pt x="138" y="4"/>
                  </a:lnTo>
                  <a:lnTo>
                    <a:pt x="112" y="0"/>
                  </a:lnTo>
                  <a:lnTo>
                    <a:pt x="90" y="4"/>
                  </a:lnTo>
                  <a:lnTo>
                    <a:pt x="65" y="14"/>
                  </a:lnTo>
                  <a:lnTo>
                    <a:pt x="43" y="31"/>
                  </a:lnTo>
                  <a:lnTo>
                    <a:pt x="22" y="56"/>
                  </a:lnTo>
                  <a:lnTo>
                    <a:pt x="9" y="90"/>
                  </a:lnTo>
                  <a:lnTo>
                    <a:pt x="0" y="128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900" name="Freeform 204">
              <a:extLst>
                <a:ext uri="{FF2B5EF4-FFF2-40B4-BE49-F238E27FC236}">
                  <a16:creationId xmlns:a16="http://schemas.microsoft.com/office/drawing/2014/main" id="{E31E938F-6261-47D6-86EF-BDDE69DAB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822"/>
              <a:ext cx="155" cy="128"/>
            </a:xfrm>
            <a:custGeom>
              <a:avLst/>
              <a:gdLst>
                <a:gd name="T0" fmla="*/ 155 w 155"/>
                <a:gd name="T1" fmla="*/ 14 h 128"/>
                <a:gd name="T2" fmla="*/ 138 w 155"/>
                <a:gd name="T3" fmla="*/ 4 h 128"/>
                <a:gd name="T4" fmla="*/ 112 w 155"/>
                <a:gd name="T5" fmla="*/ 0 h 128"/>
                <a:gd name="T6" fmla="*/ 90 w 155"/>
                <a:gd name="T7" fmla="*/ 4 h 128"/>
                <a:gd name="T8" fmla="*/ 65 w 155"/>
                <a:gd name="T9" fmla="*/ 14 h 128"/>
                <a:gd name="T10" fmla="*/ 43 w 155"/>
                <a:gd name="T11" fmla="*/ 31 h 128"/>
                <a:gd name="T12" fmla="*/ 22 w 155"/>
                <a:gd name="T13" fmla="*/ 56 h 128"/>
                <a:gd name="T14" fmla="*/ 9 w 155"/>
                <a:gd name="T15" fmla="*/ 90 h 128"/>
                <a:gd name="T16" fmla="*/ 0 w 155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28">
                  <a:moveTo>
                    <a:pt x="155" y="14"/>
                  </a:moveTo>
                  <a:lnTo>
                    <a:pt x="138" y="4"/>
                  </a:lnTo>
                  <a:lnTo>
                    <a:pt x="112" y="0"/>
                  </a:lnTo>
                  <a:lnTo>
                    <a:pt x="90" y="4"/>
                  </a:lnTo>
                  <a:lnTo>
                    <a:pt x="65" y="14"/>
                  </a:lnTo>
                  <a:lnTo>
                    <a:pt x="43" y="31"/>
                  </a:lnTo>
                  <a:lnTo>
                    <a:pt x="22" y="56"/>
                  </a:lnTo>
                  <a:lnTo>
                    <a:pt x="9" y="90"/>
                  </a:lnTo>
                  <a:lnTo>
                    <a:pt x="0" y="128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901" name="Freeform 205">
              <a:extLst>
                <a:ext uri="{FF2B5EF4-FFF2-40B4-BE49-F238E27FC236}">
                  <a16:creationId xmlns:a16="http://schemas.microsoft.com/office/drawing/2014/main" id="{E7F35AE8-01B5-4760-9F2B-DDC969FB2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3739"/>
              <a:ext cx="56" cy="128"/>
            </a:xfrm>
            <a:custGeom>
              <a:avLst/>
              <a:gdLst>
                <a:gd name="T0" fmla="*/ 4 w 56"/>
                <a:gd name="T1" fmla="*/ 128 h 128"/>
                <a:gd name="T2" fmla="*/ 13 w 56"/>
                <a:gd name="T3" fmla="*/ 128 h 128"/>
                <a:gd name="T4" fmla="*/ 26 w 56"/>
                <a:gd name="T5" fmla="*/ 125 h 128"/>
                <a:gd name="T6" fmla="*/ 34 w 56"/>
                <a:gd name="T7" fmla="*/ 114 h 128"/>
                <a:gd name="T8" fmla="*/ 43 w 56"/>
                <a:gd name="T9" fmla="*/ 101 h 128"/>
                <a:gd name="T10" fmla="*/ 51 w 56"/>
                <a:gd name="T11" fmla="*/ 83 h 128"/>
                <a:gd name="T12" fmla="*/ 56 w 56"/>
                <a:gd name="T13" fmla="*/ 59 h 128"/>
                <a:gd name="T14" fmla="*/ 51 w 56"/>
                <a:gd name="T15" fmla="*/ 31 h 128"/>
                <a:gd name="T16" fmla="*/ 43 w 56"/>
                <a:gd name="T17" fmla="*/ 0 h 128"/>
                <a:gd name="T18" fmla="*/ 26 w 56"/>
                <a:gd name="T19" fmla="*/ 35 h 128"/>
                <a:gd name="T20" fmla="*/ 9 w 56"/>
                <a:gd name="T21" fmla="*/ 76 h 128"/>
                <a:gd name="T22" fmla="*/ 0 w 56"/>
                <a:gd name="T23" fmla="*/ 111 h 128"/>
                <a:gd name="T24" fmla="*/ 0 w 56"/>
                <a:gd name="T25" fmla="*/ 125 h 128"/>
                <a:gd name="T26" fmla="*/ 4 w 56"/>
                <a:gd name="T2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28">
                  <a:moveTo>
                    <a:pt x="4" y="128"/>
                  </a:moveTo>
                  <a:lnTo>
                    <a:pt x="13" y="128"/>
                  </a:lnTo>
                  <a:lnTo>
                    <a:pt x="26" y="125"/>
                  </a:lnTo>
                  <a:lnTo>
                    <a:pt x="34" y="114"/>
                  </a:lnTo>
                  <a:lnTo>
                    <a:pt x="43" y="101"/>
                  </a:lnTo>
                  <a:lnTo>
                    <a:pt x="51" y="83"/>
                  </a:lnTo>
                  <a:lnTo>
                    <a:pt x="56" y="59"/>
                  </a:lnTo>
                  <a:lnTo>
                    <a:pt x="51" y="31"/>
                  </a:lnTo>
                  <a:lnTo>
                    <a:pt x="43" y="0"/>
                  </a:lnTo>
                  <a:lnTo>
                    <a:pt x="26" y="35"/>
                  </a:lnTo>
                  <a:lnTo>
                    <a:pt x="9" y="76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4" y="1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902" name="Freeform 206">
              <a:extLst>
                <a:ext uri="{FF2B5EF4-FFF2-40B4-BE49-F238E27FC236}">
                  <a16:creationId xmlns:a16="http://schemas.microsoft.com/office/drawing/2014/main" id="{487E8CAE-A41B-4AD5-90BB-2709FF02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3708"/>
              <a:ext cx="56" cy="145"/>
            </a:xfrm>
            <a:custGeom>
              <a:avLst/>
              <a:gdLst>
                <a:gd name="T0" fmla="*/ 39 w 56"/>
                <a:gd name="T1" fmla="*/ 145 h 145"/>
                <a:gd name="T2" fmla="*/ 52 w 56"/>
                <a:gd name="T3" fmla="*/ 142 h 145"/>
                <a:gd name="T4" fmla="*/ 56 w 56"/>
                <a:gd name="T5" fmla="*/ 128 h 145"/>
                <a:gd name="T6" fmla="*/ 56 w 56"/>
                <a:gd name="T7" fmla="*/ 107 h 145"/>
                <a:gd name="T8" fmla="*/ 52 w 56"/>
                <a:gd name="T9" fmla="*/ 87 h 145"/>
                <a:gd name="T10" fmla="*/ 31 w 56"/>
                <a:gd name="T11" fmla="*/ 38 h 145"/>
                <a:gd name="T12" fmla="*/ 18 w 56"/>
                <a:gd name="T13" fmla="*/ 18 h 145"/>
                <a:gd name="T14" fmla="*/ 5 w 56"/>
                <a:gd name="T15" fmla="*/ 0 h 145"/>
                <a:gd name="T16" fmla="*/ 0 w 56"/>
                <a:gd name="T17" fmla="*/ 45 h 145"/>
                <a:gd name="T18" fmla="*/ 5 w 56"/>
                <a:gd name="T19" fmla="*/ 94 h 145"/>
                <a:gd name="T20" fmla="*/ 9 w 56"/>
                <a:gd name="T21" fmla="*/ 114 h 145"/>
                <a:gd name="T22" fmla="*/ 13 w 56"/>
                <a:gd name="T23" fmla="*/ 132 h 145"/>
                <a:gd name="T24" fmla="*/ 26 w 56"/>
                <a:gd name="T25" fmla="*/ 142 h 145"/>
                <a:gd name="T26" fmla="*/ 39 w 56"/>
                <a:gd name="T2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45">
                  <a:moveTo>
                    <a:pt x="39" y="145"/>
                  </a:moveTo>
                  <a:lnTo>
                    <a:pt x="52" y="142"/>
                  </a:lnTo>
                  <a:lnTo>
                    <a:pt x="56" y="128"/>
                  </a:lnTo>
                  <a:lnTo>
                    <a:pt x="56" y="107"/>
                  </a:lnTo>
                  <a:lnTo>
                    <a:pt x="52" y="87"/>
                  </a:lnTo>
                  <a:lnTo>
                    <a:pt x="31" y="38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5"/>
                  </a:lnTo>
                  <a:lnTo>
                    <a:pt x="5" y="94"/>
                  </a:lnTo>
                  <a:lnTo>
                    <a:pt x="9" y="114"/>
                  </a:lnTo>
                  <a:lnTo>
                    <a:pt x="13" y="132"/>
                  </a:lnTo>
                  <a:lnTo>
                    <a:pt x="26" y="142"/>
                  </a:lnTo>
                  <a:lnTo>
                    <a:pt x="39" y="14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903" name="Freeform 207">
              <a:extLst>
                <a:ext uri="{FF2B5EF4-FFF2-40B4-BE49-F238E27FC236}">
                  <a16:creationId xmlns:a16="http://schemas.microsoft.com/office/drawing/2014/main" id="{A900FB74-1B28-4AD9-B1D4-1E766113D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929"/>
              <a:ext cx="111" cy="76"/>
            </a:xfrm>
            <a:custGeom>
              <a:avLst/>
              <a:gdLst>
                <a:gd name="T0" fmla="*/ 0 w 111"/>
                <a:gd name="T1" fmla="*/ 4 h 76"/>
                <a:gd name="T2" fmla="*/ 21 w 111"/>
                <a:gd name="T3" fmla="*/ 0 h 76"/>
                <a:gd name="T4" fmla="*/ 47 w 111"/>
                <a:gd name="T5" fmla="*/ 4 h 76"/>
                <a:gd name="T6" fmla="*/ 60 w 111"/>
                <a:gd name="T7" fmla="*/ 14 h 76"/>
                <a:gd name="T8" fmla="*/ 77 w 111"/>
                <a:gd name="T9" fmla="*/ 28 h 76"/>
                <a:gd name="T10" fmla="*/ 94 w 111"/>
                <a:gd name="T11" fmla="*/ 49 h 76"/>
                <a:gd name="T12" fmla="*/ 111 w 111"/>
                <a:gd name="T13" fmla="*/ 76 h 76"/>
                <a:gd name="T14" fmla="*/ 38 w 111"/>
                <a:gd name="T15" fmla="*/ 42 h 76"/>
                <a:gd name="T16" fmla="*/ 8 w 111"/>
                <a:gd name="T17" fmla="*/ 21 h 76"/>
                <a:gd name="T18" fmla="*/ 0 w 111"/>
                <a:gd name="T19" fmla="*/ 14 h 76"/>
                <a:gd name="T20" fmla="*/ 0 w 111"/>
                <a:gd name="T21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76">
                  <a:moveTo>
                    <a:pt x="0" y="4"/>
                  </a:moveTo>
                  <a:lnTo>
                    <a:pt x="21" y="0"/>
                  </a:lnTo>
                  <a:lnTo>
                    <a:pt x="47" y="4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49"/>
                  </a:lnTo>
                  <a:lnTo>
                    <a:pt x="111" y="76"/>
                  </a:lnTo>
                  <a:lnTo>
                    <a:pt x="38" y="42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904" name="Freeform 208">
              <a:extLst>
                <a:ext uri="{FF2B5EF4-FFF2-40B4-BE49-F238E27FC236}">
                  <a16:creationId xmlns:a16="http://schemas.microsoft.com/office/drawing/2014/main" id="{6CE0298D-E29A-4779-AA7C-B3258DE5D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940"/>
              <a:ext cx="30" cy="48"/>
            </a:xfrm>
            <a:custGeom>
              <a:avLst/>
              <a:gdLst>
                <a:gd name="T0" fmla="*/ 0 w 30"/>
                <a:gd name="T1" fmla="*/ 0 h 48"/>
                <a:gd name="T2" fmla="*/ 0 w 30"/>
                <a:gd name="T3" fmla="*/ 10 h 48"/>
                <a:gd name="T4" fmla="*/ 4 w 30"/>
                <a:gd name="T5" fmla="*/ 24 h 48"/>
                <a:gd name="T6" fmla="*/ 13 w 30"/>
                <a:gd name="T7" fmla="*/ 38 h 48"/>
                <a:gd name="T8" fmla="*/ 25 w 30"/>
                <a:gd name="T9" fmla="*/ 48 h 48"/>
                <a:gd name="T10" fmla="*/ 30 w 30"/>
                <a:gd name="T11" fmla="*/ 31 h 48"/>
                <a:gd name="T12" fmla="*/ 30 w 30"/>
                <a:gd name="T13" fmla="*/ 20 h 48"/>
                <a:gd name="T14" fmla="*/ 21 w 30"/>
                <a:gd name="T15" fmla="*/ 14 h 48"/>
                <a:gd name="T16" fmla="*/ 8 w 30"/>
                <a:gd name="T17" fmla="*/ 10 h 48"/>
                <a:gd name="T18" fmla="*/ 4 w 30"/>
                <a:gd name="T19" fmla="*/ 7 h 48"/>
                <a:gd name="T20" fmla="*/ 0 w 3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8">
                  <a:moveTo>
                    <a:pt x="0" y="0"/>
                  </a:moveTo>
                  <a:lnTo>
                    <a:pt x="0" y="10"/>
                  </a:lnTo>
                  <a:lnTo>
                    <a:pt x="4" y="24"/>
                  </a:lnTo>
                  <a:lnTo>
                    <a:pt x="13" y="38"/>
                  </a:lnTo>
                  <a:lnTo>
                    <a:pt x="25" y="48"/>
                  </a:lnTo>
                  <a:lnTo>
                    <a:pt x="30" y="31"/>
                  </a:lnTo>
                  <a:lnTo>
                    <a:pt x="30" y="20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pic>
        <p:nvPicPr>
          <p:cNvPr id="29905" name="Picture 209" descr="Butterfly">
            <a:extLst>
              <a:ext uri="{FF2B5EF4-FFF2-40B4-BE49-F238E27FC236}">
                <a16:creationId xmlns:a16="http://schemas.microsoft.com/office/drawing/2014/main" id="{E8317F01-471B-470B-8A53-19CDB611E1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59002">
            <a:off x="3505200" y="57150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6" name="Rectangle 210">
            <a:extLst>
              <a:ext uri="{FF2B5EF4-FFF2-40B4-BE49-F238E27FC236}">
                <a16:creationId xmlns:a16="http://schemas.microsoft.com/office/drawing/2014/main" id="{EABCED66-4001-47B8-B589-C8EA040D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74676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400" i="1" u="sng"/>
              <a:t>* </a:t>
            </a:r>
            <a:r>
              <a:rPr lang="en-US" altLang="en-US" sz="2400" i="1" u="sng">
                <a:solidFill>
                  <a:schemeClr val="accent2"/>
                </a:solidFill>
              </a:rPr>
              <a:t>PRE-Questions:</a:t>
            </a:r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 sz="2400"/>
              <a:t>a. What do people do in the lake behind your house these days?</a:t>
            </a:r>
          </a:p>
          <a:p>
            <a:r>
              <a:rPr lang="en-US" altLang="en-US" sz="2400">
                <a:solidFill>
                  <a:srgbClr val="F6A8E2"/>
                </a:solidFill>
              </a:rPr>
              <a:t>( They begin to catch fish)</a:t>
            </a:r>
          </a:p>
          <a:p>
            <a:r>
              <a:rPr lang="en-US" altLang="en-US" sz="2400"/>
              <a:t>b. What makes you worried?</a:t>
            </a:r>
          </a:p>
          <a:p>
            <a:r>
              <a:rPr lang="en-US" altLang="en-US" sz="2400">
                <a:solidFill>
                  <a:srgbClr val="F6A8E2"/>
                </a:solidFill>
              </a:rPr>
              <a:t>( They use electricity to catch fish)</a:t>
            </a:r>
          </a:p>
          <a:p>
            <a:r>
              <a:rPr lang="en-US" altLang="en-US" sz="2400"/>
              <a:t>c. To whom do you write the letter to?</a:t>
            </a:r>
          </a:p>
          <a:p>
            <a:r>
              <a:rPr lang="en-US" altLang="en-US" sz="2400">
                <a:solidFill>
                  <a:srgbClr val="F6A8E2"/>
                </a:solidFill>
              </a:rPr>
              <a:t>(We write to the head of the local authorities)</a:t>
            </a:r>
          </a:p>
          <a:p>
            <a:r>
              <a:rPr lang="en-US" altLang="en-US" sz="2400"/>
              <a:t>d. What suggestion do you want to make?</a:t>
            </a:r>
          </a:p>
          <a:p>
            <a:r>
              <a:rPr lang="en-US" altLang="en-US" sz="2400"/>
              <a:t>(</a:t>
            </a:r>
            <a:r>
              <a:rPr lang="en-US" altLang="en-US" sz="2400">
                <a:solidFill>
                  <a:srgbClr val="F6A8E2"/>
                </a:solidFill>
              </a:rPr>
              <a:t>We suggest the local authorities should prohibit and fine heavily any one using electricity to catch fish).</a:t>
            </a:r>
          </a:p>
          <a:p>
            <a:r>
              <a:rPr lang="en-US" altLang="en-US" sz="2400"/>
              <a:t>e. Any future plant you want to make?</a:t>
            </a:r>
          </a:p>
          <a:p>
            <a:r>
              <a:rPr lang="en-US" altLang="en-US" sz="2400"/>
              <a:t>( </a:t>
            </a:r>
            <a:r>
              <a:rPr lang="en-US" altLang="en-US" sz="2400">
                <a:solidFill>
                  <a:srgbClr val="F6A8E2"/>
                </a:solidFill>
              </a:rPr>
              <a:t>We look forward to seeing the protection of environment from the local authorities)</a:t>
            </a:r>
          </a:p>
        </p:txBody>
      </p:sp>
      <p:pic>
        <p:nvPicPr>
          <p:cNvPr id="29907" name="Picture 211" descr="90121ca13">
            <a:extLst>
              <a:ext uri="{FF2B5EF4-FFF2-40B4-BE49-F238E27FC236}">
                <a16:creationId xmlns:a16="http://schemas.microsoft.com/office/drawing/2014/main" id="{02B24316-8E8B-4365-B6D7-C3558566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438400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66531180-57B6-42CF-B97C-07D8BA9E7E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206"/>
            <a:chExt cx="5958" cy="4622"/>
          </a:xfrm>
        </p:grpSpPr>
        <p:grpSp>
          <p:nvGrpSpPr>
            <p:cNvPr id="22531" name="Group 3">
              <a:extLst>
                <a:ext uri="{FF2B5EF4-FFF2-40B4-BE49-F238E27FC236}">
                  <a16:creationId xmlns:a16="http://schemas.microsoft.com/office/drawing/2014/main" id="{867B8DEB-44C1-4DAC-88C6-B7113ACA1E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22532" name="Group 4">
                <a:extLst>
                  <a:ext uri="{FF2B5EF4-FFF2-40B4-BE49-F238E27FC236}">
                    <a16:creationId xmlns:a16="http://schemas.microsoft.com/office/drawing/2014/main" id="{7AFB1BB9-4EF5-4FD4-B0CB-17BC71CD4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22533" name="Picture 5" descr="n3">
                  <a:extLst>
                    <a:ext uri="{FF2B5EF4-FFF2-40B4-BE49-F238E27FC236}">
                      <a16:creationId xmlns:a16="http://schemas.microsoft.com/office/drawing/2014/main" id="{D9D746EC-AB48-412A-B838-4382AE4471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534" name="Picture 6" descr="n3">
                  <a:extLst>
                    <a:ext uri="{FF2B5EF4-FFF2-40B4-BE49-F238E27FC236}">
                      <a16:creationId xmlns:a16="http://schemas.microsoft.com/office/drawing/2014/main" id="{428DB063-9C1A-4275-85D7-C6583DF60A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2535" name="Picture 7" descr="n3">
                <a:extLst>
                  <a:ext uri="{FF2B5EF4-FFF2-40B4-BE49-F238E27FC236}">
                    <a16:creationId xmlns:a16="http://schemas.microsoft.com/office/drawing/2014/main" id="{40FDD6F3-3116-42B5-A9BF-880649765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6" name="Picture 8" descr="n3">
                <a:extLst>
                  <a:ext uri="{FF2B5EF4-FFF2-40B4-BE49-F238E27FC236}">
                    <a16:creationId xmlns:a16="http://schemas.microsoft.com/office/drawing/2014/main" id="{EAE6CF8A-B56B-45E5-8BF7-E97D5FEFB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537" name="Group 9">
              <a:extLst>
                <a:ext uri="{FF2B5EF4-FFF2-40B4-BE49-F238E27FC236}">
                  <a16:creationId xmlns:a16="http://schemas.microsoft.com/office/drawing/2014/main" id="{81AF8252-FA3F-4564-90A5-F69162FA0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22538" name="Group 10">
                <a:extLst>
                  <a:ext uri="{FF2B5EF4-FFF2-40B4-BE49-F238E27FC236}">
                    <a16:creationId xmlns:a16="http://schemas.microsoft.com/office/drawing/2014/main" id="{C0570342-087A-4FC4-9AD6-EF1532F52E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22539" name="Picture 11" descr="n3">
                  <a:extLst>
                    <a:ext uri="{FF2B5EF4-FFF2-40B4-BE49-F238E27FC236}">
                      <a16:creationId xmlns:a16="http://schemas.microsoft.com/office/drawing/2014/main" id="{519D3F32-E2BF-4D0A-9A65-E7E83F7EE0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540" name="Picture 12" descr="n3">
                  <a:extLst>
                    <a:ext uri="{FF2B5EF4-FFF2-40B4-BE49-F238E27FC236}">
                      <a16:creationId xmlns:a16="http://schemas.microsoft.com/office/drawing/2014/main" id="{ACF85CCC-5116-416D-81A7-36FD8F2075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2541" name="Picture 13" descr="n3">
                <a:extLst>
                  <a:ext uri="{FF2B5EF4-FFF2-40B4-BE49-F238E27FC236}">
                    <a16:creationId xmlns:a16="http://schemas.microsoft.com/office/drawing/2014/main" id="{CB018716-EF53-4199-947F-41D9B63A57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42" name="Picture 14" descr="n3">
                <a:extLst>
                  <a:ext uri="{FF2B5EF4-FFF2-40B4-BE49-F238E27FC236}">
                    <a16:creationId xmlns:a16="http://schemas.microsoft.com/office/drawing/2014/main" id="{A0676AC8-B9F2-4CE9-BA9D-1ADDE9F30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2543" name="Picture 15" descr="hoa-no">
            <a:extLst>
              <a:ext uri="{FF2B5EF4-FFF2-40B4-BE49-F238E27FC236}">
                <a16:creationId xmlns:a16="http://schemas.microsoft.com/office/drawing/2014/main" id="{138E3A51-DCAA-4959-9F7D-E62E815BA1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 descr="hoa-no">
            <a:extLst>
              <a:ext uri="{FF2B5EF4-FFF2-40B4-BE49-F238E27FC236}">
                <a16:creationId xmlns:a16="http://schemas.microsoft.com/office/drawing/2014/main" id="{B0B2EB65-76DB-4E76-B4CF-D8AEC005A9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816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hoa-no">
            <a:extLst>
              <a:ext uri="{FF2B5EF4-FFF2-40B4-BE49-F238E27FC236}">
                <a16:creationId xmlns:a16="http://schemas.microsoft.com/office/drawing/2014/main" id="{BE301CAA-C0D0-4554-B5AE-B14ED22DA7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hoa-no">
            <a:extLst>
              <a:ext uri="{FF2B5EF4-FFF2-40B4-BE49-F238E27FC236}">
                <a16:creationId xmlns:a16="http://schemas.microsoft.com/office/drawing/2014/main" id="{F76892D9-3B55-4EE0-960B-A5C2B7A05E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7" name="Text Box 19">
            <a:extLst>
              <a:ext uri="{FF2B5EF4-FFF2-40B4-BE49-F238E27FC236}">
                <a16:creationId xmlns:a16="http://schemas.microsoft.com/office/drawing/2014/main" id="{F9BFA149-95F8-4C01-B187-45BAE4223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4478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II . While- writing :</a:t>
            </a: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D3EC0148-CCBE-4303-B016-26B91132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3600"/>
            <a:ext cx="4800600" cy="8255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Write a letter to the head of the local authorities to complain about the way of catching fish in the lake behind your house .</a:t>
            </a:r>
          </a:p>
        </p:txBody>
      </p:sp>
      <p:pic>
        <p:nvPicPr>
          <p:cNvPr id="22555" name="Picture 92" descr="N3">
            <a:extLst>
              <a:ext uri="{FF2B5EF4-FFF2-40B4-BE49-F238E27FC236}">
                <a16:creationId xmlns:a16="http://schemas.microsoft.com/office/drawing/2014/main" id="{E229AAAD-7A41-43F2-891F-846DF266A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84250" y="3740150"/>
            <a:ext cx="57562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WordArt 28">
            <a:extLst>
              <a:ext uri="{FF2B5EF4-FFF2-40B4-BE49-F238E27FC236}">
                <a16:creationId xmlns:a16="http://schemas.microsoft.com/office/drawing/2014/main" id="{092293D5-BFCE-41BD-ACB2-E08F4C53FC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47625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0">
                  <a:gsLst>
                    <a:gs pos="0">
                      <a:srgbClr val="0000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Unit 6 : The environment</a:t>
            </a:r>
          </a:p>
          <a:p>
            <a:pPr algn="ctr"/>
            <a:r>
              <a:rPr lang="en-US" sz="2800" kern="10" spc="560">
                <a:gradFill rotWithShape="0">
                  <a:gsLst>
                    <a:gs pos="0">
                      <a:srgbClr val="0000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Lesson 4 : Write</a:t>
            </a:r>
            <a:endParaRPr lang="en-SG" sz="2800" kern="10" spc="560">
              <a:gradFill rotWithShape="0">
                <a:gsLst>
                  <a:gs pos="0">
                    <a:srgbClr val="000099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557" name="WordArt 29">
            <a:extLst>
              <a:ext uri="{FF2B5EF4-FFF2-40B4-BE49-F238E27FC236}">
                <a16:creationId xmlns:a16="http://schemas.microsoft.com/office/drawing/2014/main" id="{A5CF48BE-021C-442A-B763-7B8E3BD60D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1209675" cy="438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CFFFF"/>
              </a:contourClr>
            </a:sp3d>
          </a:bodyPr>
          <a:lstStyle/>
          <a:p>
            <a:pPr algn="ctr"/>
            <a:r>
              <a:rPr lang="en-SG" sz="1200" kern="10">
                <a:ln w="9525">
                  <a:round/>
                  <a:headEnd/>
                  <a:tailEnd/>
                </a:ln>
                <a:blipFill dpi="0" rotWithShape="0">
                  <a:blip r:embed="rId4">
                    <a:alphaModFix amt="67000"/>
                  </a:blip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I. Pre- writing :</a:t>
            </a:r>
          </a:p>
        </p:txBody>
      </p:sp>
      <p:sp>
        <p:nvSpPr>
          <p:cNvPr id="22558" name="Text Box 30">
            <a:extLst>
              <a:ext uri="{FF2B5EF4-FFF2-40B4-BE49-F238E27FC236}">
                <a16:creationId xmlns:a16="http://schemas.microsoft.com/office/drawing/2014/main" id="{B898ADC7-3FF1-48EB-ABE1-8DB52793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1.Format of a complaint letter </a:t>
            </a:r>
          </a:p>
        </p:txBody>
      </p:sp>
      <p:sp>
        <p:nvSpPr>
          <p:cNvPr id="22559" name="Text Box 31">
            <a:extLst>
              <a:ext uri="{FF2B5EF4-FFF2-40B4-BE49-F238E27FC236}">
                <a16:creationId xmlns:a16="http://schemas.microsoft.com/office/drawing/2014/main" id="{24D3E365-9366-44F4-9C1E-B36907FF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3352800" cy="16748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</a:t>
            </a:r>
            <a:r>
              <a:rPr lang="en-US" altLang="en-US" sz="1200"/>
              <a:t>A complaint letter has five sections 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 Situation                   state the reason for writing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Complication            mention the problem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Resolution                make a suggestion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Action                       talks about future action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Politeness                ends the letter politely</a:t>
            </a:r>
            <a:endParaRPr lang="en-US" altLang="en-US" sz="1200"/>
          </a:p>
        </p:txBody>
      </p:sp>
      <p:sp>
        <p:nvSpPr>
          <p:cNvPr id="22560" name="Text Box 32">
            <a:extLst>
              <a:ext uri="{FF2B5EF4-FFF2-40B4-BE49-F238E27FC236}">
                <a16:creationId xmlns:a16="http://schemas.microsoft.com/office/drawing/2014/main" id="{773A740D-F790-4542-BBF3-54A4A672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CC0066"/>
                </a:solidFill>
              </a:rPr>
              <a:t>2. Vocabulary :</a:t>
            </a:r>
          </a:p>
        </p:txBody>
      </p:sp>
      <p:sp>
        <p:nvSpPr>
          <p:cNvPr id="22561" name="Text Box 33">
            <a:extLst>
              <a:ext uri="{FF2B5EF4-FFF2-40B4-BE49-F238E27FC236}">
                <a16:creationId xmlns:a16="http://schemas.microsoft.com/office/drawing/2014/main" id="{7CC0497B-361D-4CB4-8E32-22D869F3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358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CC0066"/>
                </a:solidFill>
              </a:rPr>
              <a:t>II . While- writing :</a:t>
            </a:r>
          </a:p>
        </p:txBody>
      </p:sp>
      <p:sp>
        <p:nvSpPr>
          <p:cNvPr id="22562" name="Rectangle 34">
            <a:extLst>
              <a:ext uri="{FF2B5EF4-FFF2-40B4-BE49-F238E27FC236}">
                <a16:creationId xmlns:a16="http://schemas.microsoft.com/office/drawing/2014/main" id="{20D7CA53-26B8-455B-834A-2B8AC8A0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1480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frog</a:t>
            </a:r>
          </a:p>
        </p:txBody>
      </p:sp>
      <p:sp>
        <p:nvSpPr>
          <p:cNvPr id="22563" name="Rectangle 35">
            <a:extLst>
              <a:ext uri="{FF2B5EF4-FFF2-40B4-BE49-F238E27FC236}">
                <a16:creationId xmlns:a16="http://schemas.microsoft.com/office/drawing/2014/main" id="{69A2B602-D10C-4A6B-8186-74DB6E74A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43400"/>
            <a:ext cx="592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Toad </a:t>
            </a:r>
          </a:p>
        </p:txBody>
      </p:sp>
      <p:sp>
        <p:nvSpPr>
          <p:cNvPr id="22566" name="Rectangle 38">
            <a:extLst>
              <a:ext uri="{FF2B5EF4-FFF2-40B4-BE49-F238E27FC236}">
                <a16:creationId xmlns:a16="http://schemas.microsoft.com/office/drawing/2014/main" id="{6E7AD79B-BEC8-438C-B82F-12196EF02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922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authority  </a:t>
            </a:r>
          </a:p>
        </p:txBody>
      </p:sp>
      <p:sp>
        <p:nvSpPr>
          <p:cNvPr id="22567" name="Rectangle 39">
            <a:extLst>
              <a:ext uri="{FF2B5EF4-FFF2-40B4-BE49-F238E27FC236}">
                <a16:creationId xmlns:a16="http://schemas.microsoft.com/office/drawing/2014/main" id="{077A80FC-46F6-4192-BDEA-09930656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14800"/>
            <a:ext cx="506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float</a:t>
            </a:r>
          </a:p>
        </p:txBody>
      </p:sp>
      <p:sp>
        <p:nvSpPr>
          <p:cNvPr id="22569" name="Rectangle 41">
            <a:extLst>
              <a:ext uri="{FF2B5EF4-FFF2-40B4-BE49-F238E27FC236}">
                <a16:creationId xmlns:a16="http://schemas.microsoft.com/office/drawing/2014/main" id="{6321CE02-CB57-4ACB-B738-05E7BEC40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14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prohibit</a:t>
            </a:r>
            <a:r>
              <a:rPr lang="en-US" altLang="en-US"/>
              <a:t>  </a:t>
            </a:r>
          </a:p>
        </p:txBody>
      </p:sp>
      <p:sp>
        <p:nvSpPr>
          <p:cNvPr id="22570" name="Rectangle 42">
            <a:extLst>
              <a:ext uri="{FF2B5EF4-FFF2-40B4-BE49-F238E27FC236}">
                <a16:creationId xmlns:a16="http://schemas.microsoft.com/office/drawing/2014/main" id="{6E8A88C5-5F63-41CA-B98E-16549DD14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343400"/>
            <a:ext cx="83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Fine (v)</a:t>
            </a:r>
            <a:r>
              <a:rPr lang="en-US" altLang="en-US"/>
              <a:t> </a:t>
            </a:r>
          </a:p>
        </p:txBody>
      </p:sp>
      <p:sp>
        <p:nvSpPr>
          <p:cNvPr id="22571" name="Rectangle 43">
            <a:extLst>
              <a:ext uri="{FF2B5EF4-FFF2-40B4-BE49-F238E27FC236}">
                <a16:creationId xmlns:a16="http://schemas.microsoft.com/office/drawing/2014/main" id="{93FA42E7-9CBF-4E67-990D-558FF58D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14800"/>
            <a:ext cx="1939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Electric shock waves</a:t>
            </a:r>
            <a:r>
              <a:rPr lang="en-US" altLang="en-US"/>
              <a:t>  </a:t>
            </a:r>
          </a:p>
        </p:txBody>
      </p:sp>
      <p:pic>
        <p:nvPicPr>
          <p:cNvPr id="22572" name="Picture 44" descr="Hinh_nen_100">
            <a:extLst>
              <a:ext uri="{FF2B5EF4-FFF2-40B4-BE49-F238E27FC236}">
                <a16:creationId xmlns:a16="http://schemas.microsoft.com/office/drawing/2014/main" id="{FD0DCEC4-927D-422C-962C-6DAF1A3E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14650"/>
            <a:ext cx="52578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73" name="Rectangle 45">
            <a:extLst>
              <a:ext uri="{FF2B5EF4-FFF2-40B4-BE49-F238E27FC236}">
                <a16:creationId xmlns:a16="http://schemas.microsoft.com/office/drawing/2014/main" id="{0DF2AED9-9194-49CD-AE8D-67A5A49E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472440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latin typeface=".VnTime" panose="020B7200000000000000" pitchFamily="34" charset="0"/>
              </a:rPr>
              <a:t>Suggested ideas : </a:t>
            </a:r>
          </a:p>
          <a:p>
            <a:r>
              <a:rPr lang="en-US" altLang="en-US" sz="1400" b="1">
                <a:latin typeface=".VnTime" panose="020B7200000000000000" pitchFamily="34" charset="0"/>
              </a:rPr>
              <a:t>Dear Mr President ,</a:t>
            </a:r>
          </a:p>
          <a:p>
            <a:r>
              <a:rPr lang="en-US" altLang="en-US" sz="1400" b="1">
                <a:latin typeface=".VnTime" panose="020B7200000000000000" pitchFamily="34" charset="0"/>
              </a:rPr>
              <a:t>I  / write / you about /  catching of fish / lake behind / house.</a:t>
            </a:r>
          </a:p>
          <a:p>
            <a:r>
              <a:rPr lang="en-US" altLang="en-US" sz="1400" b="1">
                <a:latin typeface=".VnTime" panose="020B7200000000000000" pitchFamily="34" charset="0"/>
              </a:rPr>
              <a:t>I / worried because they / not / use /  fishing rod or net but use electricity /  catch fish . After /  short time they leave /  lake , a lot /  small fish died and float /  water surface . Other animal such /  frogs , toads ,/ even birds  also die / from electric shock waves .</a:t>
            </a:r>
          </a:p>
          <a:p>
            <a:r>
              <a:rPr lang="en-US" altLang="en-US" sz="1400" b="1">
                <a:latin typeface=".VnTime" panose="020B7200000000000000" pitchFamily="34" charset="0"/>
              </a:rPr>
              <a:t>I /  suggest /  local authorities /  prohibit /  fine heavily anyone using this way /  catching fish .</a:t>
            </a:r>
          </a:p>
          <a:p>
            <a:r>
              <a:rPr lang="en-US" altLang="en-US" sz="1400" b="1">
                <a:latin typeface=".VnTime" panose="020B7200000000000000" pitchFamily="34" charset="0"/>
              </a:rPr>
              <a:t>I / look forward to /hear/  you and see / the actions taken/  protect / environment /the local authorities .</a:t>
            </a:r>
          </a:p>
          <a:p>
            <a:r>
              <a:rPr lang="en-US" altLang="en-US" sz="1400" b="1">
                <a:latin typeface=".VnTime" panose="020B7200000000000000" pitchFamily="34" charset="0"/>
              </a:rPr>
              <a:t>Sincerely,</a:t>
            </a:r>
          </a:p>
          <a:p>
            <a:r>
              <a:rPr lang="en-US" altLang="en-US" sz="1400" b="1">
                <a:latin typeface=".VnTime" panose="020B7200000000000000" pitchFamily="34" charset="0"/>
              </a:rPr>
              <a:t>Hoang Thu Huong</a:t>
            </a:r>
          </a:p>
        </p:txBody>
      </p:sp>
      <p:pic>
        <p:nvPicPr>
          <p:cNvPr id="22574" name="Picture 46" descr="sachvo">
            <a:extLst>
              <a:ext uri="{FF2B5EF4-FFF2-40B4-BE49-F238E27FC236}">
                <a16:creationId xmlns:a16="http://schemas.microsoft.com/office/drawing/2014/main" id="{E8623C55-E030-455F-9B83-6B4A79B97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12192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4" grpId="0" animBg="1"/>
      <p:bldP spid="225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inh_nen_100">
            <a:extLst>
              <a:ext uri="{FF2B5EF4-FFF2-40B4-BE49-F238E27FC236}">
                <a16:creationId xmlns:a16="http://schemas.microsoft.com/office/drawing/2014/main" id="{26AC29B4-F091-42E2-A59D-FF497A00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D05832E8-95AB-4841-A64C-527DDDE9C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84582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latin typeface=".VnTime" panose="020B7200000000000000" pitchFamily="34" charset="0"/>
              </a:rPr>
              <a:t>Suggested ideas : </a:t>
            </a:r>
          </a:p>
          <a:p>
            <a:r>
              <a:rPr lang="en-US" altLang="en-US" sz="2800" b="1">
                <a:latin typeface=".VnTime" panose="020B7200000000000000" pitchFamily="34" charset="0"/>
              </a:rPr>
              <a:t>Dear Mr President ,</a:t>
            </a:r>
          </a:p>
          <a:p>
            <a:r>
              <a:rPr lang="en-US" altLang="en-US" sz="2800" b="1">
                <a:latin typeface=".VnTime" panose="020B7200000000000000" pitchFamily="34" charset="0"/>
              </a:rPr>
              <a:t>I  / write / you about /  catching of fish / lake behind / house.</a:t>
            </a:r>
          </a:p>
          <a:p>
            <a:r>
              <a:rPr lang="en-US" altLang="en-US" sz="2800" b="1">
                <a:latin typeface=".VnTime" panose="020B7200000000000000" pitchFamily="34" charset="0"/>
              </a:rPr>
              <a:t>I / worried because they / not / use /  fishing rod or net but use electricity /  catch fish . After /  short time they leave /  lake , a lot /  small fish died / float /  water surface . Other animal such /  frogs , toads ,/ even birds  also die / from electric shock waves .</a:t>
            </a:r>
          </a:p>
          <a:p>
            <a:r>
              <a:rPr lang="en-US" altLang="en-US" sz="2800" b="1">
                <a:latin typeface=".VnTime" panose="020B7200000000000000" pitchFamily="34" charset="0"/>
              </a:rPr>
              <a:t>I /  suggest /  local authorities /  prohibit /  fine heavily anyone using this way /  catching fish .</a:t>
            </a:r>
          </a:p>
          <a:p>
            <a:r>
              <a:rPr lang="en-US" altLang="en-US" sz="2800" b="1">
                <a:latin typeface=".VnTime" panose="020B7200000000000000" pitchFamily="34" charset="0"/>
              </a:rPr>
              <a:t>I / look forward to /hear/  you and see / the actions taken/  protect / environment / local authorities .</a:t>
            </a:r>
          </a:p>
          <a:p>
            <a:r>
              <a:rPr lang="en-US" altLang="en-US" sz="2800" b="1">
                <a:latin typeface=".VnTime" panose="020B7200000000000000" pitchFamily="34" charset="0"/>
              </a:rPr>
              <a:t>Sincerely,</a:t>
            </a:r>
          </a:p>
          <a:p>
            <a:r>
              <a:rPr lang="en-US" altLang="en-US" sz="2800" b="1">
                <a:latin typeface=".VnTime" panose="020B7200000000000000" pitchFamily="34" charset="0"/>
              </a:rPr>
              <a:t>Hoang Thu Huong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inh_nen_100">
            <a:extLst>
              <a:ext uri="{FF2B5EF4-FFF2-40B4-BE49-F238E27FC236}">
                <a16:creationId xmlns:a16="http://schemas.microsoft.com/office/drawing/2014/main" id="{9F7C4358-0152-4C93-B750-9DF7B9F7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>
            <a:extLst>
              <a:ext uri="{FF2B5EF4-FFF2-40B4-BE49-F238E27FC236}">
                <a16:creationId xmlns:a16="http://schemas.microsoft.com/office/drawing/2014/main" id="{CA205616-B21F-4D19-AADC-5778E25C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229600" cy="645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.VnTifani Heavy" panose="020B7200000000000000" pitchFamily="34" charset="0"/>
              </a:rPr>
              <a:t>Suggested writing: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.VnTifani Heavy" panose="020B7200000000000000" pitchFamily="34" charset="0"/>
              </a:rPr>
              <a:t>Dear Mr President ,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.VnTifani Heavy" panose="020B7200000000000000" pitchFamily="34" charset="0"/>
              </a:rPr>
              <a:t>I am writing to you about the catching of fish in the lake behind my house.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.VnTifani Heavy" panose="020B7200000000000000" pitchFamily="34" charset="0"/>
              </a:rPr>
              <a:t>I am very worried because they don’t use the fishing rod or net but use electricity to catch fish . After a short time they leave the lake , a lot of small fish died and float on the water surface . Other animal such as frogs , toads ,and even birds have also died from electric shock waves .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.VnTifani Heavy" panose="020B7200000000000000" pitchFamily="34" charset="0"/>
              </a:rPr>
              <a:t>I would suggest the local authorities should prohibit and fine heavily anyone using this way of catching fish .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.VnTifani Heavy" panose="020B7200000000000000" pitchFamily="34" charset="0"/>
              </a:rPr>
              <a:t>I am looking forward to hearing from you and seeing the actions taken to protect the environment from the local authorities .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.VnTifani Heavy" panose="020B7200000000000000" pitchFamily="34" charset="0"/>
              </a:rPr>
              <a:t>Sincerely,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.VnTifani Heavy" panose="020B7200000000000000" pitchFamily="34" charset="0"/>
              </a:rPr>
              <a:t>Hoang Thu Huong 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.VnTifani Heavy" panose="020B7200000000000000" pitchFamily="34" charset="0"/>
              </a:rPr>
              <a:t> </a:t>
            </a:r>
          </a:p>
        </p:txBody>
      </p:sp>
      <p:pic>
        <p:nvPicPr>
          <p:cNvPr id="14346" name="Picture 10" descr="90121ca13">
            <a:extLst>
              <a:ext uri="{FF2B5EF4-FFF2-40B4-BE49-F238E27FC236}">
                <a16:creationId xmlns:a16="http://schemas.microsoft.com/office/drawing/2014/main" id="{2D0DAF32-D684-485A-B198-CBED5DD1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3505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rames PPT 014">
            <a:extLst>
              <a:ext uri="{FF2B5EF4-FFF2-40B4-BE49-F238E27FC236}">
                <a16:creationId xmlns:a16="http://schemas.microsoft.com/office/drawing/2014/main" id="{4AD5FC50-6D4F-4FE9-A678-253BC409A543}"/>
              </a:ext>
            </a:extLst>
          </p:cNvPr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 descr="http://www.vietnamwebsite.net/avatar/2007/avatar_586.gif">
            <a:extLst>
              <a:ext uri="{FF2B5EF4-FFF2-40B4-BE49-F238E27FC236}">
                <a16:creationId xmlns:a16="http://schemas.microsoft.com/office/drawing/2014/main" id="{0EB177B7-CD16-4D8D-A69C-E7754BA0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tigerwalks">
            <a:extLst>
              <a:ext uri="{FF2B5EF4-FFF2-40B4-BE49-F238E27FC236}">
                <a16:creationId xmlns:a16="http://schemas.microsoft.com/office/drawing/2014/main" id="{679B9EBA-CBB5-4D6C-BA2B-1BBD592F31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838200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H1">
            <a:extLst>
              <a:ext uri="{FF2B5EF4-FFF2-40B4-BE49-F238E27FC236}">
                <a16:creationId xmlns:a16="http://schemas.microsoft.com/office/drawing/2014/main" id="{B7CEC9E7-761C-49DC-AD48-B3D626D5C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819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 Box 8">
            <a:extLst>
              <a:ext uri="{FF2B5EF4-FFF2-40B4-BE49-F238E27FC236}">
                <a16:creationId xmlns:a16="http://schemas.microsoft.com/office/drawing/2014/main" id="{A83A53CA-F90C-4191-9722-5E3A4E70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9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III . Post- writing :</a:t>
            </a:r>
          </a:p>
        </p:txBody>
      </p:sp>
      <p:pic>
        <p:nvPicPr>
          <p:cNvPr id="24586" name="Picture 10" descr="mouse3">
            <a:extLst>
              <a:ext uri="{FF2B5EF4-FFF2-40B4-BE49-F238E27FC236}">
                <a16:creationId xmlns:a16="http://schemas.microsoft.com/office/drawing/2014/main" id="{CA32459F-43E1-4B59-986D-7CC0FAC562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59080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Rectangle 11">
            <a:extLst>
              <a:ext uri="{FF2B5EF4-FFF2-40B4-BE49-F238E27FC236}">
                <a16:creationId xmlns:a16="http://schemas.microsoft.com/office/drawing/2014/main" id="{6643886D-BFEC-4964-B836-90150F23B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158875"/>
            <a:ext cx="6553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400"/>
              <a:t>-</a:t>
            </a:r>
            <a:r>
              <a:rPr lang="en-US" altLang="en-US" sz="2400">
                <a:solidFill>
                  <a:schemeClr val="accent2"/>
                </a:solidFill>
                <a:latin typeface=".VnTifani Heavy" panose="020B7200000000000000" pitchFamily="34" charset="0"/>
              </a:rPr>
              <a:t>Move around the class and help students </a:t>
            </a:r>
          </a:p>
          <a:p>
            <a:r>
              <a:rPr lang="en-US" altLang="en-US" sz="2400">
                <a:solidFill>
                  <a:schemeClr val="accent2"/>
                </a:solidFill>
                <a:latin typeface=".VnTifani Heavy" panose="020B7200000000000000" pitchFamily="34" charset="0"/>
              </a:rPr>
              <a:t>- Call on some students to read aloud their letter.</a:t>
            </a:r>
          </a:p>
          <a:p>
            <a:r>
              <a:rPr lang="en-US" altLang="en-US" sz="2400">
                <a:solidFill>
                  <a:schemeClr val="accent2"/>
                </a:solidFill>
                <a:latin typeface=".VnTifani Heavy" panose="020B7200000000000000" pitchFamily="34" charset="0"/>
              </a:rPr>
              <a:t>- Give feedback, correct some letters before the class. T can write the mistakes (spelling; grammar…) on the board.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rames PPT 014">
            <a:extLst>
              <a:ext uri="{FF2B5EF4-FFF2-40B4-BE49-F238E27FC236}">
                <a16:creationId xmlns:a16="http://schemas.microsoft.com/office/drawing/2014/main" id="{5DDE6EC6-2C94-45B2-AB96-DFFCFE36320B}"/>
              </a:ext>
            </a:extLst>
          </p:cNvPr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 descr="http://www.vietnamwebsite.net/avatar/2007/avatar_586.gif">
            <a:extLst>
              <a:ext uri="{FF2B5EF4-FFF2-40B4-BE49-F238E27FC236}">
                <a16:creationId xmlns:a16="http://schemas.microsoft.com/office/drawing/2014/main" id="{9732140B-F3A4-441B-94E8-596CE881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tigerwalks">
            <a:extLst>
              <a:ext uri="{FF2B5EF4-FFF2-40B4-BE49-F238E27FC236}">
                <a16:creationId xmlns:a16="http://schemas.microsoft.com/office/drawing/2014/main" id="{504BEE84-1C0C-461C-91F7-47E8FCCDE9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838200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H1">
            <a:extLst>
              <a:ext uri="{FF2B5EF4-FFF2-40B4-BE49-F238E27FC236}">
                <a16:creationId xmlns:a16="http://schemas.microsoft.com/office/drawing/2014/main" id="{C8B70E37-D267-47BC-A43E-78AF4EA0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819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mouse3">
            <a:extLst>
              <a:ext uri="{FF2B5EF4-FFF2-40B4-BE49-F238E27FC236}">
                <a16:creationId xmlns:a16="http://schemas.microsoft.com/office/drawing/2014/main" id="{B416B392-9C31-453F-BC30-2B957CABC6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819400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 Box 9">
            <a:extLst>
              <a:ext uri="{FF2B5EF4-FFF2-40B4-BE49-F238E27FC236}">
                <a16:creationId xmlns:a16="http://schemas.microsoft.com/office/drawing/2014/main" id="{F09F5625-2D61-4C9A-A591-12AB7058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IV . Consolidation :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769C250F-BFF5-441A-A196-942D75A5A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0"/>
            <a:ext cx="4953000" cy="4572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* Format of a complaint letter </a:t>
            </a:r>
          </a:p>
        </p:txBody>
      </p:sp>
      <p:sp>
        <p:nvSpPr>
          <p:cNvPr id="27659" name="Text Box 11">
            <a:extLst>
              <a:ext uri="{FF2B5EF4-FFF2-40B4-BE49-F238E27FC236}">
                <a16:creationId xmlns:a16="http://schemas.microsoft.com/office/drawing/2014/main" id="{7021FAFA-0333-438C-851E-478B3B15A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86000"/>
            <a:ext cx="6172200" cy="2103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</a:t>
            </a:r>
            <a:r>
              <a:rPr lang="en-US" altLang="en-US" sz="2000"/>
              <a:t>A complaint letter has five sections </a:t>
            </a:r>
          </a:p>
          <a:p>
            <a:r>
              <a:rPr lang="en-US" altLang="en-US" sz="2000">
                <a:solidFill>
                  <a:srgbClr val="CC0066"/>
                </a:solidFill>
              </a:rPr>
              <a:t>  Situation                   state the reason for writing</a:t>
            </a:r>
          </a:p>
          <a:p>
            <a:r>
              <a:rPr lang="en-US" altLang="en-US" sz="2000">
                <a:solidFill>
                  <a:srgbClr val="CC0066"/>
                </a:solidFill>
              </a:rPr>
              <a:t> Complication            mention the problem</a:t>
            </a:r>
          </a:p>
          <a:p>
            <a:r>
              <a:rPr lang="en-US" altLang="en-US" sz="2000">
                <a:solidFill>
                  <a:srgbClr val="CC0066"/>
                </a:solidFill>
              </a:rPr>
              <a:t> Resolution                make a suggestion</a:t>
            </a:r>
          </a:p>
          <a:p>
            <a:r>
              <a:rPr lang="en-US" altLang="en-US" sz="2000">
                <a:solidFill>
                  <a:srgbClr val="CC0066"/>
                </a:solidFill>
              </a:rPr>
              <a:t> Action                       talks about future action</a:t>
            </a:r>
          </a:p>
          <a:p>
            <a:r>
              <a:rPr lang="en-US" altLang="en-US" sz="2000">
                <a:solidFill>
                  <a:srgbClr val="CC0066"/>
                </a:solidFill>
              </a:rPr>
              <a:t> Politeness                ends the letter politely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ci_blue%20sky">
            <a:extLst>
              <a:ext uri="{FF2B5EF4-FFF2-40B4-BE49-F238E27FC236}">
                <a16:creationId xmlns:a16="http://schemas.microsoft.com/office/drawing/2014/main" id="{003CE6EC-73F0-4068-AD53-5556B74F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WordArt 4">
            <a:extLst>
              <a:ext uri="{FF2B5EF4-FFF2-40B4-BE49-F238E27FC236}">
                <a16:creationId xmlns:a16="http://schemas.microsoft.com/office/drawing/2014/main" id="{3C6F7C15-279F-45D2-9A5A-FF54706CB0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4886325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 spc="720">
                <a:gradFill rotWithShape="0">
                  <a:gsLst>
                    <a:gs pos="0">
                      <a:srgbClr val="0000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Unit 6 : The environment</a:t>
            </a:r>
          </a:p>
        </p:txBody>
      </p:sp>
      <p:sp>
        <p:nvSpPr>
          <p:cNvPr id="15365" name="WordArt 5">
            <a:extLst>
              <a:ext uri="{FF2B5EF4-FFF2-40B4-BE49-F238E27FC236}">
                <a16:creationId xmlns:a16="http://schemas.microsoft.com/office/drawing/2014/main" id="{0E9DE9FA-503E-44BA-8F82-211296FCFB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6076950" cy="31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gradFill rotWithShape="0">
                  <a:gsLst>
                    <a:gs pos="0">
                      <a:srgbClr val="FF0000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Period 40 : Lesson 4 : Write</a:t>
            </a:r>
            <a:endParaRPr lang="en-SG" sz="1800" kern="10" spc="360">
              <a:gradFill rotWithShape="0">
                <a:gsLst>
                  <a:gs pos="0">
                    <a:srgbClr val="FF0000"/>
                  </a:gs>
                  <a:gs pos="100000">
                    <a:srgbClr val="000099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366" name="Picture 6" descr="sachvo">
            <a:extLst>
              <a:ext uri="{FF2B5EF4-FFF2-40B4-BE49-F238E27FC236}">
                <a16:creationId xmlns:a16="http://schemas.microsoft.com/office/drawing/2014/main" id="{E77B427F-913F-4C70-B72A-826E19FDB2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2192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52E64EDE-D3EA-45C5-937E-1A33A79D4D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206"/>
            <a:chExt cx="5958" cy="4622"/>
          </a:xfrm>
        </p:grpSpPr>
        <p:grpSp>
          <p:nvGrpSpPr>
            <p:cNvPr id="26627" name="Group 3">
              <a:extLst>
                <a:ext uri="{FF2B5EF4-FFF2-40B4-BE49-F238E27FC236}">
                  <a16:creationId xmlns:a16="http://schemas.microsoft.com/office/drawing/2014/main" id="{67FC493B-BB0C-4B2B-B59D-73D9A69FC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26628" name="Group 4">
                <a:extLst>
                  <a:ext uri="{FF2B5EF4-FFF2-40B4-BE49-F238E27FC236}">
                    <a16:creationId xmlns:a16="http://schemas.microsoft.com/office/drawing/2014/main" id="{72BCD580-C0A9-4D5F-AB07-AEAB674BFB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26629" name="Picture 5" descr="n3">
                  <a:extLst>
                    <a:ext uri="{FF2B5EF4-FFF2-40B4-BE49-F238E27FC236}">
                      <a16:creationId xmlns:a16="http://schemas.microsoft.com/office/drawing/2014/main" id="{C8998263-B0D3-4A06-A263-8943FBAF0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630" name="Picture 6" descr="n3">
                  <a:extLst>
                    <a:ext uri="{FF2B5EF4-FFF2-40B4-BE49-F238E27FC236}">
                      <a16:creationId xmlns:a16="http://schemas.microsoft.com/office/drawing/2014/main" id="{43987B02-A4C1-43D0-9B3F-C22B773E7F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6631" name="Picture 7" descr="n3">
                <a:extLst>
                  <a:ext uri="{FF2B5EF4-FFF2-40B4-BE49-F238E27FC236}">
                    <a16:creationId xmlns:a16="http://schemas.microsoft.com/office/drawing/2014/main" id="{A2EC9BD7-9931-4733-8002-1D2CFBE01E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632" name="Picture 8" descr="n3">
                <a:extLst>
                  <a:ext uri="{FF2B5EF4-FFF2-40B4-BE49-F238E27FC236}">
                    <a16:creationId xmlns:a16="http://schemas.microsoft.com/office/drawing/2014/main" id="{5E184BCC-ACBD-43E3-A8CF-36BB5C143B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6633" name="Group 9">
              <a:extLst>
                <a:ext uri="{FF2B5EF4-FFF2-40B4-BE49-F238E27FC236}">
                  <a16:creationId xmlns:a16="http://schemas.microsoft.com/office/drawing/2014/main" id="{ED64B26C-45D1-4CE6-A25D-87E16D92C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26634" name="Group 10">
                <a:extLst>
                  <a:ext uri="{FF2B5EF4-FFF2-40B4-BE49-F238E27FC236}">
                    <a16:creationId xmlns:a16="http://schemas.microsoft.com/office/drawing/2014/main" id="{CD271F13-55F3-4667-B014-8AE86433F2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26635" name="Picture 11" descr="n3">
                  <a:extLst>
                    <a:ext uri="{FF2B5EF4-FFF2-40B4-BE49-F238E27FC236}">
                      <a16:creationId xmlns:a16="http://schemas.microsoft.com/office/drawing/2014/main" id="{CD48A3A1-51C5-4D90-B3EE-EFEAB7AC54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636" name="Picture 12" descr="n3">
                  <a:extLst>
                    <a:ext uri="{FF2B5EF4-FFF2-40B4-BE49-F238E27FC236}">
                      <a16:creationId xmlns:a16="http://schemas.microsoft.com/office/drawing/2014/main" id="{89EF6947-7AE1-4BFE-AA1C-8029B8036B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6637" name="Picture 13" descr="n3">
                <a:extLst>
                  <a:ext uri="{FF2B5EF4-FFF2-40B4-BE49-F238E27FC236}">
                    <a16:creationId xmlns:a16="http://schemas.microsoft.com/office/drawing/2014/main" id="{482B8C4A-AD9A-47E0-BEF2-61E581EE03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638" name="Picture 14" descr="n3">
                <a:extLst>
                  <a:ext uri="{FF2B5EF4-FFF2-40B4-BE49-F238E27FC236}">
                    <a16:creationId xmlns:a16="http://schemas.microsoft.com/office/drawing/2014/main" id="{D0356F99-F8B3-43C2-855F-245D6127EA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6639" name="Picture 15" descr="hoa-no">
            <a:extLst>
              <a:ext uri="{FF2B5EF4-FFF2-40B4-BE49-F238E27FC236}">
                <a16:creationId xmlns:a16="http://schemas.microsoft.com/office/drawing/2014/main" id="{30587722-3991-44C4-A0C0-DA6081489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hoa-no">
            <a:extLst>
              <a:ext uri="{FF2B5EF4-FFF2-40B4-BE49-F238E27FC236}">
                <a16:creationId xmlns:a16="http://schemas.microsoft.com/office/drawing/2014/main" id="{0B3F1FAD-6BEA-409B-8900-8D980B000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816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1" name="Picture 17" descr="hoa-no">
            <a:extLst>
              <a:ext uri="{FF2B5EF4-FFF2-40B4-BE49-F238E27FC236}">
                <a16:creationId xmlns:a16="http://schemas.microsoft.com/office/drawing/2014/main" id="{3345D564-66A9-4EEE-B72E-C57BF74515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oa-no">
            <a:extLst>
              <a:ext uri="{FF2B5EF4-FFF2-40B4-BE49-F238E27FC236}">
                <a16:creationId xmlns:a16="http://schemas.microsoft.com/office/drawing/2014/main" id="{4EAECA98-75BD-42B8-A99B-D2982FC470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143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6" name="WordArt 22">
            <a:extLst>
              <a:ext uri="{FF2B5EF4-FFF2-40B4-BE49-F238E27FC236}">
                <a16:creationId xmlns:a16="http://schemas.microsoft.com/office/drawing/2014/main" id="{33D059AD-08A7-4CDF-9D37-323315A99A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47625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0">
                  <a:gsLst>
                    <a:gs pos="0">
                      <a:srgbClr val="0000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Unit 6 : The environment</a:t>
            </a:r>
          </a:p>
          <a:p>
            <a:pPr algn="ctr"/>
            <a:r>
              <a:rPr lang="en-US" sz="2800" kern="10" spc="560">
                <a:gradFill rotWithShape="0">
                  <a:gsLst>
                    <a:gs pos="0">
                      <a:srgbClr val="0000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Lesson 4 : Write</a:t>
            </a:r>
            <a:endParaRPr lang="en-SG" sz="2800" kern="10" spc="560">
              <a:gradFill rotWithShape="0">
                <a:gsLst>
                  <a:gs pos="0">
                    <a:srgbClr val="000099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648" name="Text Box 24">
            <a:extLst>
              <a:ext uri="{FF2B5EF4-FFF2-40B4-BE49-F238E27FC236}">
                <a16:creationId xmlns:a16="http://schemas.microsoft.com/office/drawing/2014/main" id="{FC20C6CF-B164-4FFA-8668-ECA9B44B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1.Format of a complaint letter </a:t>
            </a: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1DA91513-0EFC-4286-AD5F-33370991E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09800"/>
            <a:ext cx="3352800" cy="16748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</a:t>
            </a:r>
            <a:r>
              <a:rPr lang="en-US" altLang="en-US" sz="1200"/>
              <a:t>A complaint letter has five sections 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 Situation                   state the reason for writing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Complication            mention the problem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Resolution                make a suggestion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Action                       talks about future action</a:t>
            </a:r>
          </a:p>
          <a:p>
            <a:r>
              <a:rPr lang="en-US" altLang="en-US" sz="1200">
                <a:solidFill>
                  <a:srgbClr val="CC0066"/>
                </a:solidFill>
              </a:rPr>
              <a:t> Politeness                ends the letter politely</a:t>
            </a:r>
            <a:endParaRPr lang="en-US" altLang="en-US" sz="1200"/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1D5215FE-FB55-4BEB-A9D1-4E973EC31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CC0066"/>
                </a:solidFill>
              </a:rPr>
              <a:t>2. Vocabulary :</a:t>
            </a:r>
          </a:p>
        </p:txBody>
      </p:sp>
      <p:sp>
        <p:nvSpPr>
          <p:cNvPr id="26651" name="Text Box 27">
            <a:extLst>
              <a:ext uri="{FF2B5EF4-FFF2-40B4-BE49-F238E27FC236}">
                <a16:creationId xmlns:a16="http://schemas.microsoft.com/office/drawing/2014/main" id="{D3C81622-74E7-446F-8D0C-70C0184DD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66"/>
                </a:solidFill>
              </a:rPr>
              <a:t>II . While- writing :</a:t>
            </a:r>
          </a:p>
        </p:txBody>
      </p:sp>
      <p:sp>
        <p:nvSpPr>
          <p:cNvPr id="26652" name="Rectangle 28">
            <a:extLst>
              <a:ext uri="{FF2B5EF4-FFF2-40B4-BE49-F238E27FC236}">
                <a16:creationId xmlns:a16="http://schemas.microsoft.com/office/drawing/2014/main" id="{CA2CC125-2D3F-4BE0-822C-140189B7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1480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frog</a:t>
            </a:r>
          </a:p>
        </p:txBody>
      </p:sp>
      <p:sp>
        <p:nvSpPr>
          <p:cNvPr id="26653" name="Rectangle 29">
            <a:extLst>
              <a:ext uri="{FF2B5EF4-FFF2-40B4-BE49-F238E27FC236}">
                <a16:creationId xmlns:a16="http://schemas.microsoft.com/office/drawing/2014/main" id="{E42D2A5F-A5C8-45E5-AE3C-D10E2081A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43400"/>
            <a:ext cx="592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Toad </a:t>
            </a:r>
          </a:p>
        </p:txBody>
      </p:sp>
      <p:sp>
        <p:nvSpPr>
          <p:cNvPr id="26654" name="Rectangle 30">
            <a:extLst>
              <a:ext uri="{FF2B5EF4-FFF2-40B4-BE49-F238E27FC236}">
                <a16:creationId xmlns:a16="http://schemas.microsoft.com/office/drawing/2014/main" id="{7EA581EC-68F9-494A-B89D-65CB7253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922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authority  </a:t>
            </a:r>
          </a:p>
        </p:txBody>
      </p:sp>
      <p:sp>
        <p:nvSpPr>
          <p:cNvPr id="26655" name="Rectangle 31">
            <a:extLst>
              <a:ext uri="{FF2B5EF4-FFF2-40B4-BE49-F238E27FC236}">
                <a16:creationId xmlns:a16="http://schemas.microsoft.com/office/drawing/2014/main" id="{49A40613-1856-4A71-9057-3D028051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14800"/>
            <a:ext cx="506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float</a:t>
            </a:r>
          </a:p>
        </p:txBody>
      </p:sp>
      <p:sp>
        <p:nvSpPr>
          <p:cNvPr id="26656" name="Rectangle 32">
            <a:extLst>
              <a:ext uri="{FF2B5EF4-FFF2-40B4-BE49-F238E27FC236}">
                <a16:creationId xmlns:a16="http://schemas.microsoft.com/office/drawing/2014/main" id="{2F069DE8-BCB4-4F33-8DB5-EC1FA3A6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14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prohibit</a:t>
            </a:r>
            <a:r>
              <a:rPr lang="en-US" altLang="en-US"/>
              <a:t>  </a:t>
            </a:r>
          </a:p>
        </p:txBody>
      </p:sp>
      <p:sp>
        <p:nvSpPr>
          <p:cNvPr id="26657" name="Rectangle 33">
            <a:extLst>
              <a:ext uri="{FF2B5EF4-FFF2-40B4-BE49-F238E27FC236}">
                <a16:creationId xmlns:a16="http://schemas.microsoft.com/office/drawing/2014/main" id="{95CEEE48-E7D7-4DC7-9044-93D8850A5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343400"/>
            <a:ext cx="83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Fine (v)</a:t>
            </a:r>
            <a:r>
              <a:rPr lang="en-US" altLang="en-US"/>
              <a:t> </a:t>
            </a:r>
          </a:p>
        </p:txBody>
      </p:sp>
      <p:sp>
        <p:nvSpPr>
          <p:cNvPr id="26658" name="Rectangle 34">
            <a:extLst>
              <a:ext uri="{FF2B5EF4-FFF2-40B4-BE49-F238E27FC236}">
                <a16:creationId xmlns:a16="http://schemas.microsoft.com/office/drawing/2014/main" id="{0E3D0C73-AB4C-44F9-9696-5BF3F6B36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14800"/>
            <a:ext cx="1939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Electric shock waves</a:t>
            </a:r>
            <a:r>
              <a:rPr lang="en-US" altLang="en-US"/>
              <a:t>  </a:t>
            </a:r>
          </a:p>
        </p:txBody>
      </p:sp>
      <p:sp>
        <p:nvSpPr>
          <p:cNvPr id="26661" name="Text Box 37">
            <a:extLst>
              <a:ext uri="{FF2B5EF4-FFF2-40B4-BE49-F238E27FC236}">
                <a16:creationId xmlns:a16="http://schemas.microsoft.com/office/drawing/2014/main" id="{D11E8F2C-AE9D-433D-8947-CC0A3184F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66"/>
                </a:solidFill>
              </a:rPr>
              <a:t>I . Pre- writing :</a:t>
            </a:r>
          </a:p>
        </p:txBody>
      </p:sp>
      <p:sp>
        <p:nvSpPr>
          <p:cNvPr id="26662" name="Text Box 38">
            <a:extLst>
              <a:ext uri="{FF2B5EF4-FFF2-40B4-BE49-F238E27FC236}">
                <a16:creationId xmlns:a16="http://schemas.microsoft.com/office/drawing/2014/main" id="{B4CFF932-E94A-440A-BAF7-93266484C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III . Post- writing :</a:t>
            </a:r>
          </a:p>
        </p:txBody>
      </p:sp>
      <p:sp>
        <p:nvSpPr>
          <p:cNvPr id="26663" name="Text Box 39">
            <a:extLst>
              <a:ext uri="{FF2B5EF4-FFF2-40B4-BE49-F238E27FC236}">
                <a16:creationId xmlns:a16="http://schemas.microsoft.com/office/drawing/2014/main" id="{FBA35BC3-35DD-4F2E-981B-155C1361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IV . Consolidation :</a:t>
            </a:r>
          </a:p>
        </p:txBody>
      </p:sp>
      <p:sp>
        <p:nvSpPr>
          <p:cNvPr id="26664" name="Text Box 40">
            <a:extLst>
              <a:ext uri="{FF2B5EF4-FFF2-40B4-BE49-F238E27FC236}">
                <a16:creationId xmlns:a16="http://schemas.microsoft.com/office/drawing/2014/main" id="{0924F7A5-2580-43EB-ABA6-39FF7373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CC0066"/>
                </a:solidFill>
              </a:rPr>
              <a:t>V . Homework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28a_th">
            <a:extLst>
              <a:ext uri="{FF2B5EF4-FFF2-40B4-BE49-F238E27FC236}">
                <a16:creationId xmlns:a16="http://schemas.microsoft.com/office/drawing/2014/main" id="{D774F45C-CBAC-4958-8699-1D4F2D85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WordArt 5">
            <a:extLst>
              <a:ext uri="{FF2B5EF4-FFF2-40B4-BE49-F238E27FC236}">
                <a16:creationId xmlns:a16="http://schemas.microsoft.com/office/drawing/2014/main" id="{CD4950A6-E033-4696-9D71-480B71EC94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26670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Homework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B042F105-74F7-45DE-A4B0-B107021B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6324600" cy="17986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Learn new words by heart 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Write a complaint letter about wasting water .</a:t>
            </a:r>
          </a:p>
        </p:txBody>
      </p:sp>
      <p:pic>
        <p:nvPicPr>
          <p:cNvPr id="4103" name="Picture 7" descr="asan6x[1]">
            <a:extLst>
              <a:ext uri="{FF2B5EF4-FFF2-40B4-BE49-F238E27FC236}">
                <a16:creationId xmlns:a16="http://schemas.microsoft.com/office/drawing/2014/main" id="{E4E7D374-41CF-437B-8788-30324BCCF6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3463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oyhorn[1]">
            <a:extLst>
              <a:ext uri="{FF2B5EF4-FFF2-40B4-BE49-F238E27FC236}">
                <a16:creationId xmlns:a16="http://schemas.microsoft.com/office/drawing/2014/main" id="{8E11615B-A264-4382-9CA0-5DF344A853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024-C">
            <a:extLst>
              <a:ext uri="{FF2B5EF4-FFF2-40B4-BE49-F238E27FC236}">
                <a16:creationId xmlns:a16="http://schemas.microsoft.com/office/drawing/2014/main" id="{A165F320-2BDA-4F89-98BF-4C5AE90C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7772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7DEB7087-1BBA-4FCB-99E9-91895534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WordArt 5">
            <a:extLst>
              <a:ext uri="{FF2B5EF4-FFF2-40B4-BE49-F238E27FC236}">
                <a16:creationId xmlns:a16="http://schemas.microsoft.com/office/drawing/2014/main" id="{567C6892-ED87-4E1E-8611-CA1B429D0F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8148638" cy="3219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Goodbye and Have a good time !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35ADCA62-E0A3-4EE9-B04B-993F474BE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0263"/>
            <a:ext cx="655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.VnAvant" panose="020B7200000000000000" pitchFamily="34" charset="0"/>
                <a:cs typeface="Times New Roman" panose="02020603050405020304" pitchFamily="18" charset="0"/>
              </a:rPr>
              <a:t>Match these environmental problems to the pictures </a:t>
            </a:r>
          </a:p>
        </p:txBody>
      </p:sp>
      <p:pic>
        <p:nvPicPr>
          <p:cNvPr id="18437" name="Picture 5" descr="03">
            <a:extLst>
              <a:ext uri="{FF2B5EF4-FFF2-40B4-BE49-F238E27FC236}">
                <a16:creationId xmlns:a16="http://schemas.microsoft.com/office/drawing/2014/main" id="{BD5719DC-6D68-4085-B6B9-70E755D1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03425"/>
            <a:ext cx="2752725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02">
            <a:extLst>
              <a:ext uri="{FF2B5EF4-FFF2-40B4-BE49-F238E27FC236}">
                <a16:creationId xmlns:a16="http://schemas.microsoft.com/office/drawing/2014/main" id="{690DD1DF-D628-42F4-8248-F61B84AB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989138"/>
            <a:ext cx="296545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04">
            <a:extLst>
              <a:ext uri="{FF2B5EF4-FFF2-40B4-BE49-F238E27FC236}">
                <a16:creationId xmlns:a16="http://schemas.microsoft.com/office/drawing/2014/main" id="{27C1584D-3AE4-4709-8F42-3EFCDD07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92613"/>
            <a:ext cx="2787650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06">
            <a:extLst>
              <a:ext uri="{FF2B5EF4-FFF2-40B4-BE49-F238E27FC236}">
                <a16:creationId xmlns:a16="http://schemas.microsoft.com/office/drawing/2014/main" id="{A70B74F9-7E9B-4CE0-9AB5-08D7AA0B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89138"/>
            <a:ext cx="3070225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05">
            <a:extLst>
              <a:ext uri="{FF2B5EF4-FFF2-40B4-BE49-F238E27FC236}">
                <a16:creationId xmlns:a16="http://schemas.microsoft.com/office/drawing/2014/main" id="{69E1BEB9-4265-4BDB-8674-AE2957559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378325"/>
            <a:ext cx="30702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01">
            <a:extLst>
              <a:ext uri="{FF2B5EF4-FFF2-40B4-BE49-F238E27FC236}">
                <a16:creationId xmlns:a16="http://schemas.microsoft.com/office/drawing/2014/main" id="{86889CC2-F205-48F0-9058-C3A23CC0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392613"/>
            <a:ext cx="2965450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Text Box 11">
            <a:extLst>
              <a:ext uri="{FF2B5EF4-FFF2-40B4-BE49-F238E27FC236}">
                <a16:creationId xmlns:a16="http://schemas.microsoft.com/office/drawing/2014/main" id="{E0EB5725-B289-489A-92CE-D3AEA7639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9338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88BE072B-4828-4716-9136-5404B377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9338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337487C3-61A8-48C6-9E06-D7B7B4014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9084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E881FA14-6E3E-4EEA-B958-6505EFD2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642461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475C8637-66A8-4875-9C2B-12ADC1287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3817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3BA409A4-86FB-4D0F-B4D6-502D53212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3817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7F1C8D24-F390-48A7-8FC0-D9EAA2FE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9697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air pollution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4C4E9BD8-9BCB-400A-8880-DE81B66C6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1196975"/>
            <a:ext cx="237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water pollution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55F055A2-AA4A-4220-9D85-0DE13B24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575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deforestation</a:t>
            </a: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3A0766F6-3EAE-4BBB-8B88-904AA420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557338"/>
            <a:ext cx="251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dynamite fishing</a:t>
            </a: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FBA1EAE9-9D7B-4763-A983-A6148C34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15573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spraying pesticides</a:t>
            </a:r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A43E47FD-1332-457F-9D0F-80CD757DC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garbage dump</a:t>
            </a:r>
          </a:p>
        </p:txBody>
      </p:sp>
      <p:sp>
        <p:nvSpPr>
          <p:cNvPr id="18455" name="Rectangle 23">
            <a:extLst>
              <a:ext uri="{FF2B5EF4-FFF2-40B4-BE49-F238E27FC236}">
                <a16:creationId xmlns:a16="http://schemas.microsoft.com/office/drawing/2014/main" id="{7009ED7E-1518-455F-AC2B-682E8ECB9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5"/>
            <a:ext cx="8713788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8456" name="WordArt 24">
            <a:extLst>
              <a:ext uri="{FF2B5EF4-FFF2-40B4-BE49-F238E27FC236}">
                <a16:creationId xmlns:a16="http://schemas.microsoft.com/office/drawing/2014/main" id="{503F1AFE-E927-46F4-B6D7-CD1095A51B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47625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0">
                  <a:gsLst>
                    <a:gs pos="0">
                      <a:srgbClr val="0000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Unit 6 : The environment</a:t>
            </a:r>
          </a:p>
          <a:p>
            <a:pPr algn="ctr"/>
            <a:r>
              <a:rPr lang="en-US" sz="2800" kern="10" spc="560">
                <a:gradFill rotWithShape="0">
                  <a:gsLst>
                    <a:gs pos="0">
                      <a:srgbClr val="0000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Lesson 4 : Write</a:t>
            </a:r>
            <a:endParaRPr lang="en-SG" sz="2800" kern="10" spc="560">
              <a:gradFill rotWithShape="0">
                <a:gsLst>
                  <a:gs pos="0">
                    <a:srgbClr val="000099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5549E-6 L -0.30712 0.4138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4624E-7 L -0.37778 0.3509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17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5549E-6 L 0.66146 0.4034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70087 0.7712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09249E-7 L 0.33472 0.7181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35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4624E-7 L 0.31129 0.7179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35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3" grpId="0"/>
      <p:bldP spid="18444" grpId="0"/>
      <p:bldP spid="18445" grpId="0"/>
      <p:bldP spid="18446" grpId="0"/>
      <p:bldP spid="18447" grpId="0"/>
      <p:bldP spid="18448" grpId="0"/>
      <p:bldP spid="18449" grpId="0"/>
      <p:bldP spid="18449" grpId="1"/>
      <p:bldP spid="18450" grpId="0"/>
      <p:bldP spid="18450" grpId="1"/>
      <p:bldP spid="18451" grpId="0"/>
      <p:bldP spid="18451" grpId="1"/>
      <p:bldP spid="18452" grpId="0"/>
      <p:bldP spid="18452" grpId="1"/>
      <p:bldP spid="18453" grpId="0"/>
      <p:bldP spid="18453" grpId="1"/>
      <p:bldP spid="18454" grpId="0"/>
      <p:bldP spid="184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3">
            <a:extLst>
              <a:ext uri="{FF2B5EF4-FFF2-40B4-BE49-F238E27FC236}">
                <a16:creationId xmlns:a16="http://schemas.microsoft.com/office/drawing/2014/main" id="{3EA2D506-097D-419D-A227-2863A3AB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WordArt 3">
            <a:extLst>
              <a:ext uri="{FF2B5EF4-FFF2-40B4-BE49-F238E27FC236}">
                <a16:creationId xmlns:a16="http://schemas.microsoft.com/office/drawing/2014/main" id="{8BBD1BCB-5A41-4808-89AE-DCC8807797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4535488" cy="819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CFFFF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blipFill dpi="0" rotWithShape="0">
                  <a:blip r:embed="rId3">
                    <a:alphaModFix amt="67000"/>
                  </a:blip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Warm-up : Brainstorming</a:t>
            </a:r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F2872F0B-E345-48EC-94C9-2CA07DF5B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524000"/>
            <a:ext cx="6156325" cy="42497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.VnTime" panose="020B7200000000000000" pitchFamily="34" charset="0"/>
                <a:cs typeface="Times New Roman" panose="02020603050405020304" pitchFamily="18" charset="0"/>
              </a:rPr>
              <a:t>SOME CAUSES OF </a:t>
            </a:r>
          </a:p>
          <a:p>
            <a:pPr algn="ctr"/>
            <a:r>
              <a:rPr lang="en-US" altLang="en-US" sz="2000" b="1">
                <a:latin typeface=".VnTime" panose="020B7200000000000000" pitchFamily="34" charset="0"/>
                <a:cs typeface="Times New Roman" panose="02020603050405020304" pitchFamily="18" charset="0"/>
              </a:rPr>
              <a:t>ENVIRONMENTAL POLLUTION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1C9772D-43F6-4E27-A244-F958757B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2101850"/>
            <a:ext cx="1871662" cy="6477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latin typeface=".VnTime" panose="020B7200000000000000" pitchFamily="34" charset="0"/>
                <a:cs typeface="Times New Roman" panose="02020603050405020304" pitchFamily="18" charset="0"/>
              </a:rPr>
              <a:t>DIRTY STREET</a:t>
            </a:r>
          </a:p>
          <a:p>
            <a:pPr algn="ctr"/>
            <a:endParaRPr lang="en-US" altLang="en-US" sz="180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45B97381-8D14-4E99-B832-E4B55EB9AE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5513" y="2420938"/>
            <a:ext cx="1728787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7415" name="WordArt 7">
            <a:extLst>
              <a:ext uri="{FF2B5EF4-FFF2-40B4-BE49-F238E27FC236}">
                <a16:creationId xmlns:a16="http://schemas.microsoft.com/office/drawing/2014/main" id="{8891EA39-E2AA-4A95-955F-A44D0F68D7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886325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 spc="720">
                <a:gradFill rotWithShape="0">
                  <a:gsLst>
                    <a:gs pos="0">
                      <a:srgbClr val="0000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Unit 6 : The environment</a:t>
            </a:r>
          </a:p>
        </p:txBody>
      </p:sp>
      <p:pic>
        <p:nvPicPr>
          <p:cNvPr id="17416" name="Picture 8" descr="FIREWRK6">
            <a:extLst>
              <a:ext uri="{FF2B5EF4-FFF2-40B4-BE49-F238E27FC236}">
                <a16:creationId xmlns:a16="http://schemas.microsoft.com/office/drawing/2014/main" id="{3452D760-D678-482B-BACA-42F72217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21336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13">
            <a:extLst>
              <a:ext uri="{FF2B5EF4-FFF2-40B4-BE49-F238E27FC236}">
                <a16:creationId xmlns:a16="http://schemas.microsoft.com/office/drawing/2014/main" id="{93BDE1CA-3411-48A4-A797-69D937F2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WordArt 3">
            <a:extLst>
              <a:ext uri="{FF2B5EF4-FFF2-40B4-BE49-F238E27FC236}">
                <a16:creationId xmlns:a16="http://schemas.microsoft.com/office/drawing/2014/main" id="{26052A75-F0B9-4A11-9BF4-A01A02E4FE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533400"/>
            <a:ext cx="4525963" cy="1187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CFFFF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blipFill dpi="0" rotWithShape="0">
                  <a:blip r:embed="rId3">
                    <a:alphaModFix amt="67000"/>
                  </a:blip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I. Pre- writing :</a:t>
            </a:r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DCB27438-9361-462C-A3A4-93EFC2D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6156325" cy="42497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.VnTime" panose="020B7200000000000000" pitchFamily="34" charset="0"/>
                <a:cs typeface="Times New Roman" panose="02020603050405020304" pitchFamily="18" charset="0"/>
              </a:rPr>
              <a:t>Types of letters </a:t>
            </a:r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BD69B3A2-1A73-442A-A06F-A1CAD50B5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1871663" cy="6477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latin typeface=".VnTime" panose="020B7200000000000000" pitchFamily="34" charset="0"/>
                <a:cs typeface="Times New Roman" panose="02020603050405020304" pitchFamily="18" charset="0"/>
              </a:rPr>
              <a:t>Thank you letter </a:t>
            </a:r>
          </a:p>
          <a:p>
            <a:pPr algn="ctr"/>
            <a:endParaRPr lang="en-US" altLang="en-US" sz="180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255AF1F9-9F0D-4F8B-8602-CBE7EA16E0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5513" y="2420938"/>
            <a:ext cx="1728787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93920123-016A-4F2A-91C9-31BE964FE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81600"/>
            <a:ext cx="1871663" cy="6477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latin typeface=".VnTime" panose="020B7200000000000000" pitchFamily="34" charset="0"/>
                <a:cs typeface="Times New Roman" panose="02020603050405020304" pitchFamily="18" charset="0"/>
              </a:rPr>
              <a:t>Invitation  letter </a:t>
            </a:r>
          </a:p>
          <a:p>
            <a:pPr algn="ctr"/>
            <a:endParaRPr lang="en-US" altLang="en-US" sz="180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466" name="AutoShape 10">
            <a:extLst>
              <a:ext uri="{FF2B5EF4-FFF2-40B4-BE49-F238E27FC236}">
                <a16:creationId xmlns:a16="http://schemas.microsoft.com/office/drawing/2014/main" id="{D2FAC1EA-C907-4E70-BF37-A14B6F78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486400"/>
            <a:ext cx="2557463" cy="838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CC0066"/>
                </a:solidFill>
                <a:latin typeface=".VnTifani Heavy" panose="020B7200000000000000" pitchFamily="34" charset="0"/>
                <a:cs typeface="Times New Roman" panose="02020603050405020304" pitchFamily="18" charset="0"/>
              </a:rPr>
              <a:t>Complaint letter </a:t>
            </a:r>
          </a:p>
          <a:p>
            <a:pPr algn="ctr"/>
            <a:endParaRPr lang="en-US" altLang="en-US" sz="2000" b="1">
              <a:solidFill>
                <a:srgbClr val="CC0066"/>
              </a:solidFill>
              <a:latin typeface=".VnTifani Heavy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467" name="AutoShape 11">
            <a:extLst>
              <a:ext uri="{FF2B5EF4-FFF2-40B4-BE49-F238E27FC236}">
                <a16:creationId xmlns:a16="http://schemas.microsoft.com/office/drawing/2014/main" id="{5D2E06C0-7E1B-4156-B5D5-EBA577E7F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295400"/>
            <a:ext cx="2514600" cy="8001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latin typeface=".VnTime" panose="020B7200000000000000" pitchFamily="34" charset="0"/>
                <a:cs typeface="Times New Roman" panose="02020603050405020304" pitchFamily="18" charset="0"/>
              </a:rPr>
              <a:t>Congratulation   letter </a:t>
            </a:r>
          </a:p>
          <a:p>
            <a:pPr algn="ctr"/>
            <a:endParaRPr lang="en-US" altLang="en-US" sz="180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8" name="Picture 12" descr="Bưu thiếp ! - IMGL11UHK865N.gif">
            <a:extLst>
              <a:ext uri="{FF2B5EF4-FFF2-40B4-BE49-F238E27FC236}">
                <a16:creationId xmlns:a16="http://schemas.microsoft.com/office/drawing/2014/main" id="{2F4F7FDE-1868-4661-B8B9-7F17A51F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819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4" grpId="0" animBg="1"/>
      <p:bldP spid="19466" grpId="0" build="allAtOnce" animBg="1"/>
      <p:bldP spid="194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3">
            <a:extLst>
              <a:ext uri="{FF2B5EF4-FFF2-40B4-BE49-F238E27FC236}">
                <a16:creationId xmlns:a16="http://schemas.microsoft.com/office/drawing/2014/main" id="{51646A11-0EAA-4C23-8C49-A648902A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0" y="990600"/>
            <a:ext cx="4876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Butterfly">
            <a:extLst>
              <a:ext uri="{FF2B5EF4-FFF2-40B4-BE49-F238E27FC236}">
                <a16:creationId xmlns:a16="http://schemas.microsoft.com/office/drawing/2014/main" id="{6FBAB9CD-49D3-4F1F-A86B-4AF8496306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59002">
            <a:off x="952500" y="49530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3d butterfly">
            <a:hlinkClick r:id="" action="ppaction://noaction"/>
            <a:extLst>
              <a:ext uri="{FF2B5EF4-FFF2-40B4-BE49-F238E27FC236}">
                <a16:creationId xmlns:a16="http://schemas.microsoft.com/office/drawing/2014/main" id="{1BCC4418-506D-47B2-92F9-4F4EB067F1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1148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GEOMTRY">
            <a:extLst>
              <a:ext uri="{FF2B5EF4-FFF2-40B4-BE49-F238E27FC236}">
                <a16:creationId xmlns:a16="http://schemas.microsoft.com/office/drawing/2014/main" id="{EB7A2F9B-116C-488C-968B-13E74757C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87800"/>
            <a:ext cx="16764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1012-042-10-1042">
            <a:extLst>
              <a:ext uri="{FF2B5EF4-FFF2-40B4-BE49-F238E27FC236}">
                <a16:creationId xmlns:a16="http://schemas.microsoft.com/office/drawing/2014/main" id="{38B43F96-42DE-427A-AC55-C396A2DA28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8" name="Group 8">
            <a:extLst>
              <a:ext uri="{FF2B5EF4-FFF2-40B4-BE49-F238E27FC236}">
                <a16:creationId xmlns:a16="http://schemas.microsoft.com/office/drawing/2014/main" id="{B29729B9-9A9D-4963-A682-E65AB175823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0"/>
            <a:ext cx="1295400" cy="1295400"/>
            <a:chOff x="1632" y="2880"/>
            <a:chExt cx="1288" cy="1233"/>
          </a:xfrm>
        </p:grpSpPr>
        <p:sp>
          <p:nvSpPr>
            <p:cNvPr id="10249" name="AutoShape 9">
              <a:extLst>
                <a:ext uri="{FF2B5EF4-FFF2-40B4-BE49-F238E27FC236}">
                  <a16:creationId xmlns:a16="http://schemas.microsoft.com/office/drawing/2014/main" id="{2365E1EF-1644-4BC8-A3B2-F43DEEAC5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0" name="AutoShape 10">
              <a:extLst>
                <a:ext uri="{FF2B5EF4-FFF2-40B4-BE49-F238E27FC236}">
                  <a16:creationId xmlns:a16="http://schemas.microsoft.com/office/drawing/2014/main" id="{A46D78A7-DDE9-4A7B-A073-3DFC064FF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251" name="AutoShape 11">
              <a:extLst>
                <a:ext uri="{FF2B5EF4-FFF2-40B4-BE49-F238E27FC236}">
                  <a16:creationId xmlns:a16="http://schemas.microsoft.com/office/drawing/2014/main" id="{4DA03721-EE07-4A10-9EDB-0B81E6D21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2" name="AutoShape 12">
              <a:extLst>
                <a:ext uri="{FF2B5EF4-FFF2-40B4-BE49-F238E27FC236}">
                  <a16:creationId xmlns:a16="http://schemas.microsoft.com/office/drawing/2014/main" id="{8B8852E9-61AD-453D-BF1A-9D13CFA90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3" name="AutoShape 13">
              <a:extLst>
                <a:ext uri="{FF2B5EF4-FFF2-40B4-BE49-F238E27FC236}">
                  <a16:creationId xmlns:a16="http://schemas.microsoft.com/office/drawing/2014/main" id="{462C1130-AEAB-4D60-B157-FDC3FDDFB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4" name="AutoShape 14">
              <a:extLst>
                <a:ext uri="{FF2B5EF4-FFF2-40B4-BE49-F238E27FC236}">
                  <a16:creationId xmlns:a16="http://schemas.microsoft.com/office/drawing/2014/main" id="{AF36E2B1-83FE-4910-B6A5-EE153A039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5" name="AutoShape 15">
              <a:extLst>
                <a:ext uri="{FF2B5EF4-FFF2-40B4-BE49-F238E27FC236}">
                  <a16:creationId xmlns:a16="http://schemas.microsoft.com/office/drawing/2014/main" id="{6E55D503-350D-421E-ADF7-29CAC5267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256" name="Text Box 16">
              <a:extLst>
                <a:ext uri="{FF2B5EF4-FFF2-40B4-BE49-F238E27FC236}">
                  <a16:creationId xmlns:a16="http://schemas.microsoft.com/office/drawing/2014/main" id="{09C8E478-4370-4A57-A203-B68454601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cs typeface="Arial" panose="020B0604020202020204" pitchFamily="34" charset="0"/>
                </a:rPr>
                <a:t>GD</a:t>
              </a: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0257" name="Line 17">
              <a:extLst>
                <a:ext uri="{FF2B5EF4-FFF2-40B4-BE49-F238E27FC236}">
                  <a16:creationId xmlns:a16="http://schemas.microsoft.com/office/drawing/2014/main" id="{39C77C00-CB7B-473E-B14F-8270D7294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8" name="Line 18">
              <a:extLst>
                <a:ext uri="{FF2B5EF4-FFF2-40B4-BE49-F238E27FC236}">
                  <a16:creationId xmlns:a16="http://schemas.microsoft.com/office/drawing/2014/main" id="{6FF8EA6C-172A-4845-8CD2-F25F30ED3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9" name="WordArt 19">
              <a:extLst>
                <a:ext uri="{FF2B5EF4-FFF2-40B4-BE49-F238E27FC236}">
                  <a16:creationId xmlns:a16="http://schemas.microsoft.com/office/drawing/2014/main" id="{68963296-B29D-4E5D-A4F8-5617347586C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9"/>
                  <a:gd name="adj2" fmla="val 86417"/>
                </a:avLst>
              </a:prstTxWarp>
            </a:bodyPr>
            <a:lstStyle/>
            <a:p>
              <a:pPr algn="ctr"/>
              <a:r>
                <a:rPr lang="fr-FR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.VnTimeH" panose="020B7200000000000000" pitchFamily="34" charset="0"/>
                </a:rPr>
                <a:t>thi ®ua d¹y tèt - häc tèt</a:t>
              </a:r>
              <a:endParaRPr lang="en-SG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endParaRPr>
            </a:p>
          </p:txBody>
        </p:sp>
      </p:grpSp>
      <p:sp>
        <p:nvSpPr>
          <p:cNvPr id="10260" name="AutoShape 20">
            <a:extLst>
              <a:ext uri="{FF2B5EF4-FFF2-40B4-BE49-F238E27FC236}">
                <a16:creationId xmlns:a16="http://schemas.microsoft.com/office/drawing/2014/main" id="{1D2EB5AF-4C1D-4BA4-9FF1-60622257F600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7848600" y="1219200"/>
            <a:ext cx="779463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0261" name="AutoShape 21">
            <a:extLst>
              <a:ext uri="{FF2B5EF4-FFF2-40B4-BE49-F238E27FC236}">
                <a16:creationId xmlns:a16="http://schemas.microsoft.com/office/drawing/2014/main" id="{BD8D4C21-1DFC-4276-AE2B-2E4874139830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381000" y="25146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SG"/>
          </a:p>
        </p:txBody>
      </p:sp>
      <p:pic>
        <p:nvPicPr>
          <p:cNvPr id="10262" name="Picture 22" descr="white_W">
            <a:extLst>
              <a:ext uri="{FF2B5EF4-FFF2-40B4-BE49-F238E27FC236}">
                <a16:creationId xmlns:a16="http://schemas.microsoft.com/office/drawing/2014/main" id="{FD56C3AE-D2D6-4122-B5AF-D49DAB97D6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533900"/>
            <a:ext cx="609600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65" name="Group 25">
            <a:extLst>
              <a:ext uri="{FF2B5EF4-FFF2-40B4-BE49-F238E27FC236}">
                <a16:creationId xmlns:a16="http://schemas.microsoft.com/office/drawing/2014/main" id="{74BD1070-7994-4271-9BE9-6A166058F69D}"/>
              </a:ext>
            </a:extLst>
          </p:cNvPr>
          <p:cNvGrpSpPr>
            <a:grpSpLocks/>
          </p:cNvGrpSpPr>
          <p:nvPr/>
        </p:nvGrpSpPr>
        <p:grpSpPr bwMode="auto">
          <a:xfrm>
            <a:off x="68263" y="684213"/>
            <a:ext cx="8877300" cy="5981700"/>
            <a:chOff x="43" y="431"/>
            <a:chExt cx="5592" cy="3768"/>
          </a:xfrm>
        </p:grpSpPr>
        <p:sp>
          <p:nvSpPr>
            <p:cNvPr id="10266" name="Line 26">
              <a:extLst>
                <a:ext uri="{FF2B5EF4-FFF2-40B4-BE49-F238E27FC236}">
                  <a16:creationId xmlns:a16="http://schemas.microsoft.com/office/drawing/2014/main" id="{DCA4627D-0D8A-428E-85A4-107C76F45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6" y="490"/>
              <a:ext cx="206" cy="3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7" name="Freeform 27">
              <a:extLst>
                <a:ext uri="{FF2B5EF4-FFF2-40B4-BE49-F238E27FC236}">
                  <a16:creationId xmlns:a16="http://schemas.microsoft.com/office/drawing/2014/main" id="{D9BC4FAE-5053-45EF-8CE8-5C85D431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521"/>
              <a:ext cx="202" cy="17"/>
            </a:xfrm>
            <a:custGeom>
              <a:avLst/>
              <a:gdLst>
                <a:gd name="T0" fmla="*/ 0 w 202"/>
                <a:gd name="T1" fmla="*/ 0 h 17"/>
                <a:gd name="T2" fmla="*/ 8 w 202"/>
                <a:gd name="T3" fmla="*/ 3 h 17"/>
                <a:gd name="T4" fmla="*/ 34 w 202"/>
                <a:gd name="T5" fmla="*/ 7 h 17"/>
                <a:gd name="T6" fmla="*/ 64 w 202"/>
                <a:gd name="T7" fmla="*/ 7 h 17"/>
                <a:gd name="T8" fmla="*/ 103 w 202"/>
                <a:gd name="T9" fmla="*/ 10 h 17"/>
                <a:gd name="T10" fmla="*/ 137 w 202"/>
                <a:gd name="T11" fmla="*/ 14 h 17"/>
                <a:gd name="T12" fmla="*/ 172 w 202"/>
                <a:gd name="T13" fmla="*/ 17 h 17"/>
                <a:gd name="T14" fmla="*/ 193 w 202"/>
                <a:gd name="T15" fmla="*/ 17 h 17"/>
                <a:gd name="T16" fmla="*/ 202 w 20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7">
                  <a:moveTo>
                    <a:pt x="0" y="0"/>
                  </a:moveTo>
                  <a:lnTo>
                    <a:pt x="8" y="3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0"/>
                  </a:lnTo>
                  <a:lnTo>
                    <a:pt x="137" y="14"/>
                  </a:lnTo>
                  <a:lnTo>
                    <a:pt x="172" y="17"/>
                  </a:lnTo>
                  <a:lnTo>
                    <a:pt x="193" y="17"/>
                  </a:lnTo>
                  <a:lnTo>
                    <a:pt x="202" y="17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8" name="Freeform 28">
              <a:extLst>
                <a:ext uri="{FF2B5EF4-FFF2-40B4-BE49-F238E27FC236}">
                  <a16:creationId xmlns:a16="http://schemas.microsoft.com/office/drawing/2014/main" id="{9999F6F5-F73C-4C9E-8E99-8E352C8B8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455"/>
              <a:ext cx="150" cy="21"/>
            </a:xfrm>
            <a:custGeom>
              <a:avLst/>
              <a:gdLst>
                <a:gd name="T0" fmla="*/ 0 w 150"/>
                <a:gd name="T1" fmla="*/ 0 h 21"/>
                <a:gd name="T2" fmla="*/ 8 w 150"/>
                <a:gd name="T3" fmla="*/ 4 h 21"/>
                <a:gd name="T4" fmla="*/ 30 w 150"/>
                <a:gd name="T5" fmla="*/ 7 h 21"/>
                <a:gd name="T6" fmla="*/ 81 w 150"/>
                <a:gd name="T7" fmla="*/ 14 h 21"/>
                <a:gd name="T8" fmla="*/ 129 w 150"/>
                <a:gd name="T9" fmla="*/ 21 h 21"/>
                <a:gd name="T10" fmla="*/ 146 w 150"/>
                <a:gd name="T11" fmla="*/ 21 h 21"/>
                <a:gd name="T12" fmla="*/ 150 w 15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1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4"/>
                  </a:lnTo>
                  <a:lnTo>
                    <a:pt x="129" y="21"/>
                  </a:lnTo>
                  <a:lnTo>
                    <a:pt x="146" y="21"/>
                  </a:lnTo>
                  <a:lnTo>
                    <a:pt x="150" y="21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9" name="Line 29">
              <a:extLst>
                <a:ext uri="{FF2B5EF4-FFF2-40B4-BE49-F238E27FC236}">
                  <a16:creationId xmlns:a16="http://schemas.microsoft.com/office/drawing/2014/main" id="{423B2ACE-9696-4670-8055-5E84A8F2A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3" y="441"/>
              <a:ext cx="112" cy="69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0" name="Freeform 30">
              <a:extLst>
                <a:ext uri="{FF2B5EF4-FFF2-40B4-BE49-F238E27FC236}">
                  <a16:creationId xmlns:a16="http://schemas.microsoft.com/office/drawing/2014/main" id="{22BD681B-A1DF-4F80-8725-9B2EE1E8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441"/>
              <a:ext cx="524" cy="163"/>
            </a:xfrm>
            <a:custGeom>
              <a:avLst/>
              <a:gdLst>
                <a:gd name="T0" fmla="*/ 0 w 524"/>
                <a:gd name="T1" fmla="*/ 0 h 163"/>
                <a:gd name="T2" fmla="*/ 9 w 524"/>
                <a:gd name="T3" fmla="*/ 4 h 163"/>
                <a:gd name="T4" fmla="*/ 26 w 524"/>
                <a:gd name="T5" fmla="*/ 11 h 163"/>
                <a:gd name="T6" fmla="*/ 52 w 524"/>
                <a:gd name="T7" fmla="*/ 18 h 163"/>
                <a:gd name="T8" fmla="*/ 86 w 524"/>
                <a:gd name="T9" fmla="*/ 28 h 163"/>
                <a:gd name="T10" fmla="*/ 125 w 524"/>
                <a:gd name="T11" fmla="*/ 42 h 163"/>
                <a:gd name="T12" fmla="*/ 168 w 524"/>
                <a:gd name="T13" fmla="*/ 56 h 163"/>
                <a:gd name="T14" fmla="*/ 267 w 524"/>
                <a:gd name="T15" fmla="*/ 83 h 163"/>
                <a:gd name="T16" fmla="*/ 361 w 524"/>
                <a:gd name="T17" fmla="*/ 114 h 163"/>
                <a:gd name="T18" fmla="*/ 404 w 524"/>
                <a:gd name="T19" fmla="*/ 128 h 163"/>
                <a:gd name="T20" fmla="*/ 443 w 524"/>
                <a:gd name="T21" fmla="*/ 138 h 163"/>
                <a:gd name="T22" fmla="*/ 477 w 524"/>
                <a:gd name="T23" fmla="*/ 149 h 163"/>
                <a:gd name="T24" fmla="*/ 503 w 524"/>
                <a:gd name="T25" fmla="*/ 156 h 163"/>
                <a:gd name="T26" fmla="*/ 520 w 524"/>
                <a:gd name="T27" fmla="*/ 163 h 163"/>
                <a:gd name="T28" fmla="*/ 524 w 524"/>
                <a:gd name="T2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163">
                  <a:moveTo>
                    <a:pt x="0" y="0"/>
                  </a:moveTo>
                  <a:lnTo>
                    <a:pt x="9" y="4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8"/>
                  </a:lnTo>
                  <a:lnTo>
                    <a:pt x="125" y="42"/>
                  </a:lnTo>
                  <a:lnTo>
                    <a:pt x="168" y="56"/>
                  </a:lnTo>
                  <a:lnTo>
                    <a:pt x="267" y="83"/>
                  </a:lnTo>
                  <a:lnTo>
                    <a:pt x="361" y="114"/>
                  </a:lnTo>
                  <a:lnTo>
                    <a:pt x="404" y="128"/>
                  </a:lnTo>
                  <a:lnTo>
                    <a:pt x="443" y="138"/>
                  </a:lnTo>
                  <a:lnTo>
                    <a:pt x="477" y="149"/>
                  </a:lnTo>
                  <a:lnTo>
                    <a:pt x="503" y="156"/>
                  </a:lnTo>
                  <a:lnTo>
                    <a:pt x="520" y="163"/>
                  </a:lnTo>
                  <a:lnTo>
                    <a:pt x="524" y="163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1" name="Freeform 31">
              <a:extLst>
                <a:ext uri="{FF2B5EF4-FFF2-40B4-BE49-F238E27FC236}">
                  <a16:creationId xmlns:a16="http://schemas.microsoft.com/office/drawing/2014/main" id="{C0AF51D8-A3A9-4B8B-A8DB-814D2E11B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431"/>
              <a:ext cx="26" cy="21"/>
            </a:xfrm>
            <a:custGeom>
              <a:avLst/>
              <a:gdLst>
                <a:gd name="T0" fmla="*/ 17 w 26"/>
                <a:gd name="T1" fmla="*/ 21 h 21"/>
                <a:gd name="T2" fmla="*/ 4 w 26"/>
                <a:gd name="T3" fmla="*/ 21 h 21"/>
                <a:gd name="T4" fmla="*/ 0 w 26"/>
                <a:gd name="T5" fmla="*/ 17 h 21"/>
                <a:gd name="T6" fmla="*/ 0 w 26"/>
                <a:gd name="T7" fmla="*/ 7 h 21"/>
                <a:gd name="T8" fmla="*/ 9 w 26"/>
                <a:gd name="T9" fmla="*/ 3 h 21"/>
                <a:gd name="T10" fmla="*/ 22 w 26"/>
                <a:gd name="T11" fmla="*/ 0 h 21"/>
                <a:gd name="T12" fmla="*/ 26 w 26"/>
                <a:gd name="T13" fmla="*/ 7 h 21"/>
                <a:gd name="T14" fmla="*/ 26 w 26"/>
                <a:gd name="T15" fmla="*/ 17 h 21"/>
                <a:gd name="T16" fmla="*/ 17 w 2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">
                  <a:moveTo>
                    <a:pt x="17" y="21"/>
                  </a:moveTo>
                  <a:lnTo>
                    <a:pt x="4" y="21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3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7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2" name="Freeform 32">
              <a:extLst>
                <a:ext uri="{FF2B5EF4-FFF2-40B4-BE49-F238E27FC236}">
                  <a16:creationId xmlns:a16="http://schemas.microsoft.com/office/drawing/2014/main" id="{F50472FD-1C76-4BF7-BF58-DEE038E1F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" y="431"/>
              <a:ext cx="25" cy="21"/>
            </a:xfrm>
            <a:custGeom>
              <a:avLst/>
              <a:gdLst>
                <a:gd name="T0" fmla="*/ 17 w 25"/>
                <a:gd name="T1" fmla="*/ 21 h 21"/>
                <a:gd name="T2" fmla="*/ 4 w 25"/>
                <a:gd name="T3" fmla="*/ 21 h 21"/>
                <a:gd name="T4" fmla="*/ 0 w 25"/>
                <a:gd name="T5" fmla="*/ 14 h 21"/>
                <a:gd name="T6" fmla="*/ 0 w 25"/>
                <a:gd name="T7" fmla="*/ 7 h 21"/>
                <a:gd name="T8" fmla="*/ 8 w 25"/>
                <a:gd name="T9" fmla="*/ 0 h 21"/>
                <a:gd name="T10" fmla="*/ 21 w 25"/>
                <a:gd name="T11" fmla="*/ 0 h 21"/>
                <a:gd name="T12" fmla="*/ 25 w 25"/>
                <a:gd name="T13" fmla="*/ 7 h 21"/>
                <a:gd name="T14" fmla="*/ 25 w 25"/>
                <a:gd name="T15" fmla="*/ 14 h 21"/>
                <a:gd name="T16" fmla="*/ 17 w 25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1">
                  <a:moveTo>
                    <a:pt x="17" y="21"/>
                  </a:moveTo>
                  <a:lnTo>
                    <a:pt x="4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3" name="Freeform 33">
              <a:extLst>
                <a:ext uri="{FF2B5EF4-FFF2-40B4-BE49-F238E27FC236}">
                  <a16:creationId xmlns:a16="http://schemas.microsoft.com/office/drawing/2014/main" id="{9FFC6665-09D7-430C-AD07-3B2AF2672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438"/>
              <a:ext cx="30" cy="21"/>
            </a:xfrm>
            <a:custGeom>
              <a:avLst/>
              <a:gdLst>
                <a:gd name="T0" fmla="*/ 17 w 30"/>
                <a:gd name="T1" fmla="*/ 21 h 21"/>
                <a:gd name="T2" fmla="*/ 9 w 30"/>
                <a:gd name="T3" fmla="*/ 21 h 21"/>
                <a:gd name="T4" fmla="*/ 0 w 30"/>
                <a:gd name="T5" fmla="*/ 14 h 21"/>
                <a:gd name="T6" fmla="*/ 4 w 30"/>
                <a:gd name="T7" fmla="*/ 7 h 21"/>
                <a:gd name="T8" fmla="*/ 13 w 30"/>
                <a:gd name="T9" fmla="*/ 0 h 21"/>
                <a:gd name="T10" fmla="*/ 26 w 30"/>
                <a:gd name="T11" fmla="*/ 0 h 21"/>
                <a:gd name="T12" fmla="*/ 30 w 30"/>
                <a:gd name="T13" fmla="*/ 7 h 21"/>
                <a:gd name="T14" fmla="*/ 30 w 30"/>
                <a:gd name="T15" fmla="*/ 14 h 21"/>
                <a:gd name="T16" fmla="*/ 17 w 30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17" y="21"/>
                  </a:moveTo>
                  <a:lnTo>
                    <a:pt x="9" y="21"/>
                  </a:lnTo>
                  <a:lnTo>
                    <a:pt x="0" y="14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4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4" name="Freeform 34">
              <a:extLst>
                <a:ext uri="{FF2B5EF4-FFF2-40B4-BE49-F238E27FC236}">
                  <a16:creationId xmlns:a16="http://schemas.microsoft.com/office/drawing/2014/main" id="{76AEF9BD-51AB-4DCB-8569-DE1310A38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479"/>
              <a:ext cx="30" cy="21"/>
            </a:xfrm>
            <a:custGeom>
              <a:avLst/>
              <a:gdLst>
                <a:gd name="T0" fmla="*/ 17 w 30"/>
                <a:gd name="T1" fmla="*/ 21 h 21"/>
                <a:gd name="T2" fmla="*/ 8 w 30"/>
                <a:gd name="T3" fmla="*/ 21 h 21"/>
                <a:gd name="T4" fmla="*/ 0 w 30"/>
                <a:gd name="T5" fmla="*/ 18 h 21"/>
                <a:gd name="T6" fmla="*/ 4 w 30"/>
                <a:gd name="T7" fmla="*/ 7 h 21"/>
                <a:gd name="T8" fmla="*/ 13 w 30"/>
                <a:gd name="T9" fmla="*/ 0 h 21"/>
                <a:gd name="T10" fmla="*/ 21 w 30"/>
                <a:gd name="T11" fmla="*/ 0 h 21"/>
                <a:gd name="T12" fmla="*/ 30 w 30"/>
                <a:gd name="T13" fmla="*/ 7 h 21"/>
                <a:gd name="T14" fmla="*/ 25 w 30"/>
                <a:gd name="T15" fmla="*/ 14 h 21"/>
                <a:gd name="T16" fmla="*/ 17 w 30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17" y="21"/>
                  </a:moveTo>
                  <a:lnTo>
                    <a:pt x="8" y="21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4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5" name="Freeform 35">
              <a:extLst>
                <a:ext uri="{FF2B5EF4-FFF2-40B4-BE49-F238E27FC236}">
                  <a16:creationId xmlns:a16="http://schemas.microsoft.com/office/drawing/2014/main" id="{F1AF4947-DA67-48D5-B587-B2F35C54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510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8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6" name="Line 36">
              <a:extLst>
                <a:ext uri="{FF2B5EF4-FFF2-40B4-BE49-F238E27FC236}">
                  <a16:creationId xmlns:a16="http://schemas.microsoft.com/office/drawing/2014/main" id="{60D87242-097D-4FD6-9C79-E7D3C6A0FC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7" y="4054"/>
              <a:ext cx="154" cy="10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7" name="Freeform 37">
              <a:extLst>
                <a:ext uri="{FF2B5EF4-FFF2-40B4-BE49-F238E27FC236}">
                  <a16:creationId xmlns:a16="http://schemas.microsoft.com/office/drawing/2014/main" id="{B92FEB7E-2C55-4981-9D43-832A95F8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4012"/>
              <a:ext cx="163" cy="93"/>
            </a:xfrm>
            <a:custGeom>
              <a:avLst/>
              <a:gdLst>
                <a:gd name="T0" fmla="*/ 0 w 163"/>
                <a:gd name="T1" fmla="*/ 93 h 93"/>
                <a:gd name="T2" fmla="*/ 8 w 163"/>
                <a:gd name="T3" fmla="*/ 90 h 93"/>
                <a:gd name="T4" fmla="*/ 25 w 163"/>
                <a:gd name="T5" fmla="*/ 80 h 93"/>
                <a:gd name="T6" fmla="*/ 85 w 163"/>
                <a:gd name="T7" fmla="*/ 49 h 93"/>
                <a:gd name="T8" fmla="*/ 137 w 163"/>
                <a:gd name="T9" fmla="*/ 14 h 93"/>
                <a:gd name="T10" fmla="*/ 158 w 163"/>
                <a:gd name="T11" fmla="*/ 4 h 93"/>
                <a:gd name="T12" fmla="*/ 163 w 16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93">
                  <a:moveTo>
                    <a:pt x="0" y="93"/>
                  </a:moveTo>
                  <a:lnTo>
                    <a:pt x="8" y="90"/>
                  </a:lnTo>
                  <a:lnTo>
                    <a:pt x="25" y="80"/>
                  </a:lnTo>
                  <a:lnTo>
                    <a:pt x="85" y="49"/>
                  </a:lnTo>
                  <a:lnTo>
                    <a:pt x="137" y="14"/>
                  </a:lnTo>
                  <a:lnTo>
                    <a:pt x="158" y="4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8" name="Freeform 38">
              <a:extLst>
                <a:ext uri="{FF2B5EF4-FFF2-40B4-BE49-F238E27FC236}">
                  <a16:creationId xmlns:a16="http://schemas.microsoft.com/office/drawing/2014/main" id="{E895174D-3E7A-4659-8F93-94C6E6D73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4071"/>
              <a:ext cx="137" cy="62"/>
            </a:xfrm>
            <a:custGeom>
              <a:avLst/>
              <a:gdLst>
                <a:gd name="T0" fmla="*/ 0 w 137"/>
                <a:gd name="T1" fmla="*/ 62 h 62"/>
                <a:gd name="T2" fmla="*/ 9 w 137"/>
                <a:gd name="T3" fmla="*/ 59 h 62"/>
                <a:gd name="T4" fmla="*/ 26 w 137"/>
                <a:gd name="T5" fmla="*/ 48 h 62"/>
                <a:gd name="T6" fmla="*/ 73 w 137"/>
                <a:gd name="T7" fmla="*/ 28 h 62"/>
                <a:gd name="T8" fmla="*/ 116 w 137"/>
                <a:gd name="T9" fmla="*/ 7 h 62"/>
                <a:gd name="T10" fmla="*/ 129 w 137"/>
                <a:gd name="T11" fmla="*/ 0 h 62"/>
                <a:gd name="T12" fmla="*/ 137 w 1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2">
                  <a:moveTo>
                    <a:pt x="0" y="62"/>
                  </a:moveTo>
                  <a:lnTo>
                    <a:pt x="9" y="59"/>
                  </a:lnTo>
                  <a:lnTo>
                    <a:pt x="26" y="48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79" name="Line 39">
              <a:extLst>
                <a:ext uri="{FF2B5EF4-FFF2-40B4-BE49-F238E27FC236}">
                  <a16:creationId xmlns:a16="http://schemas.microsoft.com/office/drawing/2014/main" id="{AE4887F2-9E4E-46FA-8D01-C36610623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" y="4030"/>
              <a:ext cx="141" cy="6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0" name="Freeform 40">
              <a:extLst>
                <a:ext uri="{FF2B5EF4-FFF2-40B4-BE49-F238E27FC236}">
                  <a16:creationId xmlns:a16="http://schemas.microsoft.com/office/drawing/2014/main" id="{00BE56FD-848F-427F-8734-7896E0114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3912"/>
              <a:ext cx="1018" cy="183"/>
            </a:xfrm>
            <a:custGeom>
              <a:avLst/>
              <a:gdLst>
                <a:gd name="T0" fmla="*/ 0 w 1018"/>
                <a:gd name="T1" fmla="*/ 183 h 183"/>
                <a:gd name="T2" fmla="*/ 8 w 1018"/>
                <a:gd name="T3" fmla="*/ 180 h 183"/>
                <a:gd name="T4" fmla="*/ 30 w 1018"/>
                <a:gd name="T5" fmla="*/ 176 h 183"/>
                <a:gd name="T6" fmla="*/ 56 w 1018"/>
                <a:gd name="T7" fmla="*/ 169 h 183"/>
                <a:gd name="T8" fmla="*/ 90 w 1018"/>
                <a:gd name="T9" fmla="*/ 159 h 183"/>
                <a:gd name="T10" fmla="*/ 176 w 1018"/>
                <a:gd name="T11" fmla="*/ 135 h 183"/>
                <a:gd name="T12" fmla="*/ 270 w 1018"/>
                <a:gd name="T13" fmla="*/ 107 h 183"/>
                <a:gd name="T14" fmla="*/ 369 w 1018"/>
                <a:gd name="T15" fmla="*/ 80 h 183"/>
                <a:gd name="T16" fmla="*/ 412 w 1018"/>
                <a:gd name="T17" fmla="*/ 69 h 183"/>
                <a:gd name="T18" fmla="*/ 451 w 1018"/>
                <a:gd name="T19" fmla="*/ 59 h 183"/>
                <a:gd name="T20" fmla="*/ 485 w 1018"/>
                <a:gd name="T21" fmla="*/ 45 h 183"/>
                <a:gd name="T22" fmla="*/ 511 w 1018"/>
                <a:gd name="T23" fmla="*/ 38 h 183"/>
                <a:gd name="T24" fmla="*/ 524 w 1018"/>
                <a:gd name="T25" fmla="*/ 35 h 183"/>
                <a:gd name="T26" fmla="*/ 532 w 1018"/>
                <a:gd name="T27" fmla="*/ 31 h 183"/>
                <a:gd name="T28" fmla="*/ 601 w 1018"/>
                <a:gd name="T29" fmla="*/ 21 h 183"/>
                <a:gd name="T30" fmla="*/ 661 w 1018"/>
                <a:gd name="T31" fmla="*/ 14 h 183"/>
                <a:gd name="T32" fmla="*/ 717 w 1018"/>
                <a:gd name="T33" fmla="*/ 7 h 183"/>
                <a:gd name="T34" fmla="*/ 769 w 1018"/>
                <a:gd name="T35" fmla="*/ 4 h 183"/>
                <a:gd name="T36" fmla="*/ 812 w 1018"/>
                <a:gd name="T37" fmla="*/ 4 h 183"/>
                <a:gd name="T38" fmla="*/ 850 w 1018"/>
                <a:gd name="T39" fmla="*/ 0 h 183"/>
                <a:gd name="T40" fmla="*/ 885 w 1018"/>
                <a:gd name="T41" fmla="*/ 0 h 183"/>
                <a:gd name="T42" fmla="*/ 915 w 1018"/>
                <a:gd name="T43" fmla="*/ 4 h 183"/>
                <a:gd name="T44" fmla="*/ 962 w 1018"/>
                <a:gd name="T45" fmla="*/ 7 h 183"/>
                <a:gd name="T46" fmla="*/ 992 w 1018"/>
                <a:gd name="T47" fmla="*/ 14 h 183"/>
                <a:gd name="T48" fmla="*/ 1009 w 1018"/>
                <a:gd name="T49" fmla="*/ 21 h 183"/>
                <a:gd name="T50" fmla="*/ 1018 w 1018"/>
                <a:gd name="T51" fmla="*/ 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8" h="183">
                  <a:moveTo>
                    <a:pt x="0" y="183"/>
                  </a:moveTo>
                  <a:lnTo>
                    <a:pt x="8" y="180"/>
                  </a:lnTo>
                  <a:lnTo>
                    <a:pt x="30" y="176"/>
                  </a:lnTo>
                  <a:lnTo>
                    <a:pt x="56" y="169"/>
                  </a:lnTo>
                  <a:lnTo>
                    <a:pt x="90" y="159"/>
                  </a:lnTo>
                  <a:lnTo>
                    <a:pt x="176" y="135"/>
                  </a:lnTo>
                  <a:lnTo>
                    <a:pt x="270" y="107"/>
                  </a:lnTo>
                  <a:lnTo>
                    <a:pt x="369" y="80"/>
                  </a:lnTo>
                  <a:lnTo>
                    <a:pt x="412" y="69"/>
                  </a:lnTo>
                  <a:lnTo>
                    <a:pt x="451" y="59"/>
                  </a:lnTo>
                  <a:lnTo>
                    <a:pt x="485" y="45"/>
                  </a:lnTo>
                  <a:lnTo>
                    <a:pt x="511" y="38"/>
                  </a:lnTo>
                  <a:lnTo>
                    <a:pt x="524" y="35"/>
                  </a:lnTo>
                  <a:lnTo>
                    <a:pt x="532" y="31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4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1" name="Freeform 41">
              <a:extLst>
                <a:ext uri="{FF2B5EF4-FFF2-40B4-BE49-F238E27FC236}">
                  <a16:creationId xmlns:a16="http://schemas.microsoft.com/office/drawing/2014/main" id="{FF20531E-83B1-4DEC-9EAC-2299F7A55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4026"/>
              <a:ext cx="22" cy="24"/>
            </a:xfrm>
            <a:custGeom>
              <a:avLst/>
              <a:gdLst>
                <a:gd name="T0" fmla="*/ 22 w 22"/>
                <a:gd name="T1" fmla="*/ 17 h 24"/>
                <a:gd name="T2" fmla="*/ 13 w 22"/>
                <a:gd name="T3" fmla="*/ 24 h 24"/>
                <a:gd name="T4" fmla="*/ 4 w 22"/>
                <a:gd name="T5" fmla="*/ 24 h 24"/>
                <a:gd name="T6" fmla="*/ 0 w 22"/>
                <a:gd name="T7" fmla="*/ 14 h 24"/>
                <a:gd name="T8" fmla="*/ 0 w 22"/>
                <a:gd name="T9" fmla="*/ 7 h 24"/>
                <a:gd name="T10" fmla="*/ 9 w 22"/>
                <a:gd name="T11" fmla="*/ 0 h 24"/>
                <a:gd name="T12" fmla="*/ 17 w 22"/>
                <a:gd name="T13" fmla="*/ 0 h 24"/>
                <a:gd name="T14" fmla="*/ 22 w 22"/>
                <a:gd name="T15" fmla="*/ 7 h 24"/>
                <a:gd name="T16" fmla="*/ 22 w 22"/>
                <a:gd name="T1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lnTo>
                    <a:pt x="13" y="24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2" name="Freeform 42">
              <a:extLst>
                <a:ext uri="{FF2B5EF4-FFF2-40B4-BE49-F238E27FC236}">
                  <a16:creationId xmlns:a16="http://schemas.microsoft.com/office/drawing/2014/main" id="{FB80A97F-F110-49E0-BEE1-24A3A9B0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4081"/>
              <a:ext cx="26" cy="24"/>
            </a:xfrm>
            <a:custGeom>
              <a:avLst/>
              <a:gdLst>
                <a:gd name="T0" fmla="*/ 22 w 26"/>
                <a:gd name="T1" fmla="*/ 18 h 24"/>
                <a:gd name="T2" fmla="*/ 13 w 26"/>
                <a:gd name="T3" fmla="*/ 24 h 24"/>
                <a:gd name="T4" fmla="*/ 4 w 26"/>
                <a:gd name="T5" fmla="*/ 24 h 24"/>
                <a:gd name="T6" fmla="*/ 0 w 26"/>
                <a:gd name="T7" fmla="*/ 18 h 24"/>
                <a:gd name="T8" fmla="*/ 0 w 26"/>
                <a:gd name="T9" fmla="*/ 7 h 24"/>
                <a:gd name="T10" fmla="*/ 9 w 26"/>
                <a:gd name="T11" fmla="*/ 0 h 24"/>
                <a:gd name="T12" fmla="*/ 17 w 26"/>
                <a:gd name="T13" fmla="*/ 4 h 24"/>
                <a:gd name="T14" fmla="*/ 26 w 26"/>
                <a:gd name="T15" fmla="*/ 11 h 24"/>
                <a:gd name="T16" fmla="*/ 22 w 26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2" y="18"/>
                  </a:moveTo>
                  <a:lnTo>
                    <a:pt x="13" y="24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3" name="Freeform 43">
              <a:extLst>
                <a:ext uri="{FF2B5EF4-FFF2-40B4-BE49-F238E27FC236}">
                  <a16:creationId xmlns:a16="http://schemas.microsoft.com/office/drawing/2014/main" id="{D2A61425-7869-438C-B39D-8CC6206D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4112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8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4" name="Freeform 44">
              <a:extLst>
                <a:ext uri="{FF2B5EF4-FFF2-40B4-BE49-F238E27FC236}">
                  <a16:creationId xmlns:a16="http://schemas.microsoft.com/office/drawing/2014/main" id="{2AFAFEB7-DD64-46BE-A835-AC030B0DE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4147"/>
              <a:ext cx="26" cy="24"/>
            </a:xfrm>
            <a:custGeom>
              <a:avLst/>
              <a:gdLst>
                <a:gd name="T0" fmla="*/ 26 w 26"/>
                <a:gd name="T1" fmla="*/ 17 h 24"/>
                <a:gd name="T2" fmla="*/ 17 w 26"/>
                <a:gd name="T3" fmla="*/ 24 h 24"/>
                <a:gd name="T4" fmla="*/ 4 w 26"/>
                <a:gd name="T5" fmla="*/ 24 h 24"/>
                <a:gd name="T6" fmla="*/ 0 w 26"/>
                <a:gd name="T7" fmla="*/ 17 h 24"/>
                <a:gd name="T8" fmla="*/ 4 w 26"/>
                <a:gd name="T9" fmla="*/ 7 h 24"/>
                <a:gd name="T10" fmla="*/ 13 w 26"/>
                <a:gd name="T11" fmla="*/ 0 h 24"/>
                <a:gd name="T12" fmla="*/ 21 w 26"/>
                <a:gd name="T13" fmla="*/ 3 h 24"/>
                <a:gd name="T14" fmla="*/ 26 w 26"/>
                <a:gd name="T15" fmla="*/ 10 h 24"/>
                <a:gd name="T16" fmla="*/ 26 w 26"/>
                <a:gd name="T1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17"/>
                  </a:moveTo>
                  <a:lnTo>
                    <a:pt x="17" y="24"/>
                  </a:lnTo>
                  <a:lnTo>
                    <a:pt x="4" y="24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3"/>
                  </a:lnTo>
                  <a:lnTo>
                    <a:pt x="26" y="10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5" name="Freeform 45">
              <a:extLst>
                <a:ext uri="{FF2B5EF4-FFF2-40B4-BE49-F238E27FC236}">
                  <a16:creationId xmlns:a16="http://schemas.microsoft.com/office/drawing/2014/main" id="{CD750724-B744-4AB0-AC20-7DD76F377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4099"/>
              <a:ext cx="26" cy="24"/>
            </a:xfrm>
            <a:custGeom>
              <a:avLst/>
              <a:gdLst>
                <a:gd name="T0" fmla="*/ 26 w 26"/>
                <a:gd name="T1" fmla="*/ 17 h 24"/>
                <a:gd name="T2" fmla="*/ 17 w 26"/>
                <a:gd name="T3" fmla="*/ 24 h 24"/>
                <a:gd name="T4" fmla="*/ 4 w 26"/>
                <a:gd name="T5" fmla="*/ 20 h 24"/>
                <a:gd name="T6" fmla="*/ 0 w 26"/>
                <a:gd name="T7" fmla="*/ 13 h 24"/>
                <a:gd name="T8" fmla="*/ 4 w 26"/>
                <a:gd name="T9" fmla="*/ 3 h 24"/>
                <a:gd name="T10" fmla="*/ 13 w 26"/>
                <a:gd name="T11" fmla="*/ 0 h 24"/>
                <a:gd name="T12" fmla="*/ 22 w 26"/>
                <a:gd name="T13" fmla="*/ 0 h 24"/>
                <a:gd name="T14" fmla="*/ 26 w 26"/>
                <a:gd name="T15" fmla="*/ 6 h 24"/>
                <a:gd name="T16" fmla="*/ 26 w 26"/>
                <a:gd name="T1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17"/>
                  </a:moveTo>
                  <a:lnTo>
                    <a:pt x="17" y="24"/>
                  </a:lnTo>
                  <a:lnTo>
                    <a:pt x="4" y="20"/>
                  </a:lnTo>
                  <a:lnTo>
                    <a:pt x="0" y="13"/>
                  </a:lnTo>
                  <a:lnTo>
                    <a:pt x="4" y="3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6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6" name="Freeform 46">
              <a:extLst>
                <a:ext uri="{FF2B5EF4-FFF2-40B4-BE49-F238E27FC236}">
                  <a16:creationId xmlns:a16="http://schemas.microsoft.com/office/drawing/2014/main" id="{210D7094-5A0D-40E3-9CD9-FC4A34064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67"/>
              <a:ext cx="726" cy="332"/>
            </a:xfrm>
            <a:custGeom>
              <a:avLst/>
              <a:gdLst>
                <a:gd name="T0" fmla="*/ 288 w 726"/>
                <a:gd name="T1" fmla="*/ 52 h 332"/>
                <a:gd name="T2" fmla="*/ 326 w 726"/>
                <a:gd name="T3" fmla="*/ 55 h 332"/>
                <a:gd name="T4" fmla="*/ 352 w 726"/>
                <a:gd name="T5" fmla="*/ 55 h 332"/>
                <a:gd name="T6" fmla="*/ 369 w 726"/>
                <a:gd name="T7" fmla="*/ 55 h 332"/>
                <a:gd name="T8" fmla="*/ 395 w 726"/>
                <a:gd name="T9" fmla="*/ 52 h 332"/>
                <a:gd name="T10" fmla="*/ 434 w 726"/>
                <a:gd name="T11" fmla="*/ 49 h 332"/>
                <a:gd name="T12" fmla="*/ 477 w 726"/>
                <a:gd name="T13" fmla="*/ 45 h 332"/>
                <a:gd name="T14" fmla="*/ 515 w 726"/>
                <a:gd name="T15" fmla="*/ 38 h 332"/>
                <a:gd name="T16" fmla="*/ 558 w 726"/>
                <a:gd name="T17" fmla="*/ 42 h 332"/>
                <a:gd name="T18" fmla="*/ 644 w 726"/>
                <a:gd name="T19" fmla="*/ 49 h 332"/>
                <a:gd name="T20" fmla="*/ 726 w 726"/>
                <a:gd name="T21" fmla="*/ 69 h 332"/>
                <a:gd name="T22" fmla="*/ 726 w 726"/>
                <a:gd name="T23" fmla="*/ 59 h 332"/>
                <a:gd name="T24" fmla="*/ 726 w 726"/>
                <a:gd name="T25" fmla="*/ 52 h 332"/>
                <a:gd name="T26" fmla="*/ 670 w 726"/>
                <a:gd name="T27" fmla="*/ 42 h 332"/>
                <a:gd name="T28" fmla="*/ 558 w 726"/>
                <a:gd name="T29" fmla="*/ 31 h 332"/>
                <a:gd name="T30" fmla="*/ 541 w 726"/>
                <a:gd name="T31" fmla="*/ 28 h 332"/>
                <a:gd name="T32" fmla="*/ 524 w 726"/>
                <a:gd name="T33" fmla="*/ 28 h 332"/>
                <a:gd name="T34" fmla="*/ 502 w 726"/>
                <a:gd name="T35" fmla="*/ 28 h 332"/>
                <a:gd name="T36" fmla="*/ 485 w 726"/>
                <a:gd name="T37" fmla="*/ 31 h 332"/>
                <a:gd name="T38" fmla="*/ 425 w 726"/>
                <a:gd name="T39" fmla="*/ 35 h 332"/>
                <a:gd name="T40" fmla="*/ 365 w 726"/>
                <a:gd name="T41" fmla="*/ 31 h 332"/>
                <a:gd name="T42" fmla="*/ 77 w 726"/>
                <a:gd name="T43" fmla="*/ 0 h 332"/>
                <a:gd name="T44" fmla="*/ 47 w 726"/>
                <a:gd name="T45" fmla="*/ 4 h 332"/>
                <a:gd name="T46" fmla="*/ 21 w 726"/>
                <a:gd name="T47" fmla="*/ 14 h 332"/>
                <a:gd name="T48" fmla="*/ 4 w 726"/>
                <a:gd name="T49" fmla="*/ 35 h 332"/>
                <a:gd name="T50" fmla="*/ 0 w 726"/>
                <a:gd name="T51" fmla="*/ 62 h 332"/>
                <a:gd name="T52" fmla="*/ 8 w 726"/>
                <a:gd name="T53" fmla="*/ 107 h 332"/>
                <a:gd name="T54" fmla="*/ 30 w 726"/>
                <a:gd name="T55" fmla="*/ 169 h 332"/>
                <a:gd name="T56" fmla="*/ 47 w 726"/>
                <a:gd name="T57" fmla="*/ 207 h 332"/>
                <a:gd name="T58" fmla="*/ 77 w 726"/>
                <a:gd name="T59" fmla="*/ 235 h 332"/>
                <a:gd name="T60" fmla="*/ 111 w 726"/>
                <a:gd name="T61" fmla="*/ 263 h 332"/>
                <a:gd name="T62" fmla="*/ 159 w 726"/>
                <a:gd name="T63" fmla="*/ 283 h 332"/>
                <a:gd name="T64" fmla="*/ 202 w 726"/>
                <a:gd name="T65" fmla="*/ 304 h 332"/>
                <a:gd name="T66" fmla="*/ 245 w 726"/>
                <a:gd name="T67" fmla="*/ 332 h 332"/>
                <a:gd name="T68" fmla="*/ 236 w 726"/>
                <a:gd name="T69" fmla="*/ 308 h 332"/>
                <a:gd name="T70" fmla="*/ 227 w 726"/>
                <a:gd name="T71" fmla="*/ 287 h 332"/>
                <a:gd name="T72" fmla="*/ 219 w 726"/>
                <a:gd name="T73" fmla="*/ 276 h 332"/>
                <a:gd name="T74" fmla="*/ 206 w 726"/>
                <a:gd name="T75" fmla="*/ 266 h 332"/>
                <a:gd name="T76" fmla="*/ 167 w 726"/>
                <a:gd name="T77" fmla="*/ 242 h 332"/>
                <a:gd name="T78" fmla="*/ 146 w 726"/>
                <a:gd name="T79" fmla="*/ 225 h 332"/>
                <a:gd name="T80" fmla="*/ 116 w 726"/>
                <a:gd name="T81" fmla="*/ 200 h 332"/>
                <a:gd name="T82" fmla="*/ 86 w 726"/>
                <a:gd name="T83" fmla="*/ 169 h 332"/>
                <a:gd name="T84" fmla="*/ 77 w 726"/>
                <a:gd name="T85" fmla="*/ 152 h 332"/>
                <a:gd name="T86" fmla="*/ 68 w 726"/>
                <a:gd name="T87" fmla="*/ 135 h 332"/>
                <a:gd name="T88" fmla="*/ 64 w 726"/>
                <a:gd name="T89" fmla="*/ 114 h 332"/>
                <a:gd name="T90" fmla="*/ 60 w 726"/>
                <a:gd name="T91" fmla="*/ 87 h 332"/>
                <a:gd name="T92" fmla="*/ 68 w 726"/>
                <a:gd name="T93" fmla="*/ 59 h 332"/>
                <a:gd name="T94" fmla="*/ 81 w 726"/>
                <a:gd name="T95" fmla="*/ 52 h 332"/>
                <a:gd name="T96" fmla="*/ 94 w 726"/>
                <a:gd name="T97" fmla="*/ 45 h 332"/>
                <a:gd name="T98" fmla="*/ 150 w 726"/>
                <a:gd name="T99" fmla="*/ 42 h 332"/>
                <a:gd name="T100" fmla="*/ 210 w 726"/>
                <a:gd name="T101" fmla="*/ 45 h 332"/>
                <a:gd name="T102" fmla="*/ 288 w 726"/>
                <a:gd name="T103" fmla="*/ 5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6" h="332">
                  <a:moveTo>
                    <a:pt x="288" y="52"/>
                  </a:moveTo>
                  <a:lnTo>
                    <a:pt x="326" y="55"/>
                  </a:lnTo>
                  <a:lnTo>
                    <a:pt x="352" y="55"/>
                  </a:lnTo>
                  <a:lnTo>
                    <a:pt x="369" y="55"/>
                  </a:lnTo>
                  <a:lnTo>
                    <a:pt x="395" y="52"/>
                  </a:lnTo>
                  <a:lnTo>
                    <a:pt x="434" y="49"/>
                  </a:lnTo>
                  <a:lnTo>
                    <a:pt x="477" y="45"/>
                  </a:lnTo>
                  <a:lnTo>
                    <a:pt x="515" y="38"/>
                  </a:lnTo>
                  <a:lnTo>
                    <a:pt x="558" y="42"/>
                  </a:lnTo>
                  <a:lnTo>
                    <a:pt x="644" y="49"/>
                  </a:lnTo>
                  <a:lnTo>
                    <a:pt x="726" y="69"/>
                  </a:lnTo>
                  <a:lnTo>
                    <a:pt x="726" y="59"/>
                  </a:lnTo>
                  <a:lnTo>
                    <a:pt x="726" y="52"/>
                  </a:lnTo>
                  <a:lnTo>
                    <a:pt x="670" y="42"/>
                  </a:lnTo>
                  <a:lnTo>
                    <a:pt x="558" y="31"/>
                  </a:lnTo>
                  <a:lnTo>
                    <a:pt x="541" y="28"/>
                  </a:lnTo>
                  <a:lnTo>
                    <a:pt x="524" y="28"/>
                  </a:lnTo>
                  <a:lnTo>
                    <a:pt x="502" y="28"/>
                  </a:lnTo>
                  <a:lnTo>
                    <a:pt x="485" y="31"/>
                  </a:lnTo>
                  <a:lnTo>
                    <a:pt x="425" y="35"/>
                  </a:lnTo>
                  <a:lnTo>
                    <a:pt x="365" y="31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4"/>
                  </a:lnTo>
                  <a:lnTo>
                    <a:pt x="4" y="35"/>
                  </a:lnTo>
                  <a:lnTo>
                    <a:pt x="0" y="62"/>
                  </a:lnTo>
                  <a:lnTo>
                    <a:pt x="8" y="107"/>
                  </a:lnTo>
                  <a:lnTo>
                    <a:pt x="30" y="169"/>
                  </a:lnTo>
                  <a:lnTo>
                    <a:pt x="47" y="207"/>
                  </a:lnTo>
                  <a:lnTo>
                    <a:pt x="77" y="235"/>
                  </a:lnTo>
                  <a:lnTo>
                    <a:pt x="111" y="263"/>
                  </a:lnTo>
                  <a:lnTo>
                    <a:pt x="159" y="283"/>
                  </a:lnTo>
                  <a:lnTo>
                    <a:pt x="202" y="304"/>
                  </a:lnTo>
                  <a:lnTo>
                    <a:pt x="245" y="332"/>
                  </a:lnTo>
                  <a:lnTo>
                    <a:pt x="236" y="308"/>
                  </a:lnTo>
                  <a:lnTo>
                    <a:pt x="227" y="287"/>
                  </a:lnTo>
                  <a:lnTo>
                    <a:pt x="219" y="276"/>
                  </a:lnTo>
                  <a:lnTo>
                    <a:pt x="206" y="266"/>
                  </a:lnTo>
                  <a:lnTo>
                    <a:pt x="167" y="242"/>
                  </a:lnTo>
                  <a:lnTo>
                    <a:pt x="146" y="225"/>
                  </a:lnTo>
                  <a:lnTo>
                    <a:pt x="116" y="200"/>
                  </a:lnTo>
                  <a:lnTo>
                    <a:pt x="86" y="169"/>
                  </a:lnTo>
                  <a:lnTo>
                    <a:pt x="77" y="152"/>
                  </a:lnTo>
                  <a:lnTo>
                    <a:pt x="68" y="135"/>
                  </a:lnTo>
                  <a:lnTo>
                    <a:pt x="64" y="114"/>
                  </a:lnTo>
                  <a:lnTo>
                    <a:pt x="60" y="87"/>
                  </a:lnTo>
                  <a:lnTo>
                    <a:pt x="68" y="59"/>
                  </a:lnTo>
                  <a:lnTo>
                    <a:pt x="81" y="52"/>
                  </a:lnTo>
                  <a:lnTo>
                    <a:pt x="94" y="45"/>
                  </a:lnTo>
                  <a:lnTo>
                    <a:pt x="150" y="42"/>
                  </a:lnTo>
                  <a:lnTo>
                    <a:pt x="210" y="45"/>
                  </a:lnTo>
                  <a:lnTo>
                    <a:pt x="288" y="52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7" name="Freeform 47">
              <a:extLst>
                <a:ext uri="{FF2B5EF4-FFF2-40B4-BE49-F238E27FC236}">
                  <a16:creationId xmlns:a16="http://schemas.microsoft.com/office/drawing/2014/main" id="{F4EB3C03-4D71-4DCC-B740-45192634A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895"/>
              <a:ext cx="219" cy="300"/>
            </a:xfrm>
            <a:custGeom>
              <a:avLst/>
              <a:gdLst>
                <a:gd name="T0" fmla="*/ 219 w 219"/>
                <a:gd name="T1" fmla="*/ 300 h 300"/>
                <a:gd name="T2" fmla="*/ 202 w 219"/>
                <a:gd name="T3" fmla="*/ 266 h 300"/>
                <a:gd name="T4" fmla="*/ 189 w 219"/>
                <a:gd name="T5" fmla="*/ 248 h 300"/>
                <a:gd name="T6" fmla="*/ 176 w 219"/>
                <a:gd name="T7" fmla="*/ 235 h 300"/>
                <a:gd name="T8" fmla="*/ 146 w 219"/>
                <a:gd name="T9" fmla="*/ 217 h 300"/>
                <a:gd name="T10" fmla="*/ 129 w 219"/>
                <a:gd name="T11" fmla="*/ 204 h 300"/>
                <a:gd name="T12" fmla="*/ 112 w 219"/>
                <a:gd name="T13" fmla="*/ 193 h 300"/>
                <a:gd name="T14" fmla="*/ 103 w 219"/>
                <a:gd name="T15" fmla="*/ 183 h 300"/>
                <a:gd name="T16" fmla="*/ 86 w 219"/>
                <a:gd name="T17" fmla="*/ 169 h 300"/>
                <a:gd name="T18" fmla="*/ 65 w 219"/>
                <a:gd name="T19" fmla="*/ 152 h 300"/>
                <a:gd name="T20" fmla="*/ 52 w 219"/>
                <a:gd name="T21" fmla="*/ 135 h 300"/>
                <a:gd name="T22" fmla="*/ 47 w 219"/>
                <a:gd name="T23" fmla="*/ 121 h 300"/>
                <a:gd name="T24" fmla="*/ 39 w 219"/>
                <a:gd name="T25" fmla="*/ 103 h 300"/>
                <a:gd name="T26" fmla="*/ 35 w 219"/>
                <a:gd name="T27" fmla="*/ 79 h 300"/>
                <a:gd name="T28" fmla="*/ 35 w 219"/>
                <a:gd name="T29" fmla="*/ 62 h 300"/>
                <a:gd name="T30" fmla="*/ 39 w 219"/>
                <a:gd name="T31" fmla="*/ 48 h 300"/>
                <a:gd name="T32" fmla="*/ 47 w 219"/>
                <a:gd name="T33" fmla="*/ 27 h 300"/>
                <a:gd name="T34" fmla="*/ 65 w 219"/>
                <a:gd name="T35" fmla="*/ 17 h 300"/>
                <a:gd name="T36" fmla="*/ 90 w 219"/>
                <a:gd name="T37" fmla="*/ 14 h 300"/>
                <a:gd name="T38" fmla="*/ 116 w 219"/>
                <a:gd name="T39" fmla="*/ 10 h 300"/>
                <a:gd name="T40" fmla="*/ 163 w 219"/>
                <a:gd name="T41" fmla="*/ 14 h 300"/>
                <a:gd name="T42" fmla="*/ 43 w 219"/>
                <a:gd name="T43" fmla="*/ 0 h 300"/>
                <a:gd name="T44" fmla="*/ 22 w 219"/>
                <a:gd name="T45" fmla="*/ 3 h 300"/>
                <a:gd name="T46" fmla="*/ 9 w 219"/>
                <a:gd name="T47" fmla="*/ 10 h 300"/>
                <a:gd name="T48" fmla="*/ 0 w 219"/>
                <a:gd name="T49" fmla="*/ 38 h 300"/>
                <a:gd name="T50" fmla="*/ 0 w 219"/>
                <a:gd name="T51" fmla="*/ 62 h 300"/>
                <a:gd name="T52" fmla="*/ 9 w 219"/>
                <a:gd name="T53" fmla="*/ 90 h 300"/>
                <a:gd name="T54" fmla="*/ 22 w 219"/>
                <a:gd name="T55" fmla="*/ 114 h 300"/>
                <a:gd name="T56" fmla="*/ 52 w 219"/>
                <a:gd name="T57" fmla="*/ 159 h 300"/>
                <a:gd name="T58" fmla="*/ 86 w 219"/>
                <a:gd name="T59" fmla="*/ 186 h 300"/>
                <a:gd name="T60" fmla="*/ 121 w 219"/>
                <a:gd name="T61" fmla="*/ 214 h 300"/>
                <a:gd name="T62" fmla="*/ 159 w 219"/>
                <a:gd name="T63" fmla="*/ 242 h 300"/>
                <a:gd name="T64" fmla="*/ 189 w 219"/>
                <a:gd name="T65" fmla="*/ 269 h 300"/>
                <a:gd name="T66" fmla="*/ 219 w 219"/>
                <a:gd name="T6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300">
                  <a:moveTo>
                    <a:pt x="219" y="300"/>
                  </a:moveTo>
                  <a:lnTo>
                    <a:pt x="202" y="266"/>
                  </a:lnTo>
                  <a:lnTo>
                    <a:pt x="189" y="248"/>
                  </a:lnTo>
                  <a:lnTo>
                    <a:pt x="176" y="235"/>
                  </a:lnTo>
                  <a:lnTo>
                    <a:pt x="146" y="217"/>
                  </a:lnTo>
                  <a:lnTo>
                    <a:pt x="129" y="204"/>
                  </a:lnTo>
                  <a:lnTo>
                    <a:pt x="112" y="193"/>
                  </a:lnTo>
                  <a:lnTo>
                    <a:pt x="103" y="183"/>
                  </a:lnTo>
                  <a:lnTo>
                    <a:pt x="86" y="169"/>
                  </a:lnTo>
                  <a:lnTo>
                    <a:pt x="65" y="152"/>
                  </a:lnTo>
                  <a:lnTo>
                    <a:pt x="52" y="135"/>
                  </a:lnTo>
                  <a:lnTo>
                    <a:pt x="47" y="121"/>
                  </a:lnTo>
                  <a:lnTo>
                    <a:pt x="39" y="103"/>
                  </a:lnTo>
                  <a:lnTo>
                    <a:pt x="35" y="79"/>
                  </a:lnTo>
                  <a:lnTo>
                    <a:pt x="35" y="62"/>
                  </a:lnTo>
                  <a:lnTo>
                    <a:pt x="39" y="48"/>
                  </a:lnTo>
                  <a:lnTo>
                    <a:pt x="47" y="27"/>
                  </a:lnTo>
                  <a:lnTo>
                    <a:pt x="65" y="17"/>
                  </a:lnTo>
                  <a:lnTo>
                    <a:pt x="90" y="14"/>
                  </a:lnTo>
                  <a:lnTo>
                    <a:pt x="116" y="10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3"/>
                  </a:lnTo>
                  <a:lnTo>
                    <a:pt x="9" y="10"/>
                  </a:lnTo>
                  <a:lnTo>
                    <a:pt x="0" y="38"/>
                  </a:lnTo>
                  <a:lnTo>
                    <a:pt x="0" y="62"/>
                  </a:lnTo>
                  <a:lnTo>
                    <a:pt x="9" y="90"/>
                  </a:lnTo>
                  <a:lnTo>
                    <a:pt x="22" y="114"/>
                  </a:lnTo>
                  <a:lnTo>
                    <a:pt x="52" y="159"/>
                  </a:lnTo>
                  <a:lnTo>
                    <a:pt x="86" y="186"/>
                  </a:lnTo>
                  <a:lnTo>
                    <a:pt x="121" y="214"/>
                  </a:lnTo>
                  <a:lnTo>
                    <a:pt x="159" y="242"/>
                  </a:lnTo>
                  <a:lnTo>
                    <a:pt x="189" y="269"/>
                  </a:lnTo>
                  <a:lnTo>
                    <a:pt x="219" y="300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8" name="Freeform 48">
              <a:extLst>
                <a:ext uri="{FF2B5EF4-FFF2-40B4-BE49-F238E27FC236}">
                  <a16:creationId xmlns:a16="http://schemas.microsoft.com/office/drawing/2014/main" id="{81A19EB1-C113-4E22-AB64-B7C981747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3860"/>
              <a:ext cx="1292" cy="321"/>
            </a:xfrm>
            <a:custGeom>
              <a:avLst/>
              <a:gdLst>
                <a:gd name="T0" fmla="*/ 1292 w 1292"/>
                <a:gd name="T1" fmla="*/ 14 h 321"/>
                <a:gd name="T2" fmla="*/ 1280 w 1292"/>
                <a:gd name="T3" fmla="*/ 18 h 321"/>
                <a:gd name="T4" fmla="*/ 1254 w 1292"/>
                <a:gd name="T5" fmla="*/ 21 h 321"/>
                <a:gd name="T6" fmla="*/ 1228 w 1292"/>
                <a:gd name="T7" fmla="*/ 28 h 321"/>
                <a:gd name="T8" fmla="*/ 1194 w 1292"/>
                <a:gd name="T9" fmla="*/ 35 h 321"/>
                <a:gd name="T10" fmla="*/ 1112 w 1292"/>
                <a:gd name="T11" fmla="*/ 56 h 321"/>
                <a:gd name="T12" fmla="*/ 1022 w 1292"/>
                <a:gd name="T13" fmla="*/ 73 h 321"/>
                <a:gd name="T14" fmla="*/ 927 w 1292"/>
                <a:gd name="T15" fmla="*/ 94 h 321"/>
                <a:gd name="T16" fmla="*/ 846 w 1292"/>
                <a:gd name="T17" fmla="*/ 114 h 321"/>
                <a:gd name="T18" fmla="*/ 807 w 1292"/>
                <a:gd name="T19" fmla="*/ 125 h 321"/>
                <a:gd name="T20" fmla="*/ 773 w 1292"/>
                <a:gd name="T21" fmla="*/ 135 h 321"/>
                <a:gd name="T22" fmla="*/ 747 w 1292"/>
                <a:gd name="T23" fmla="*/ 142 h 321"/>
                <a:gd name="T24" fmla="*/ 725 w 1292"/>
                <a:gd name="T25" fmla="*/ 149 h 321"/>
                <a:gd name="T26" fmla="*/ 502 w 1292"/>
                <a:gd name="T27" fmla="*/ 245 h 321"/>
                <a:gd name="T28" fmla="*/ 442 w 1292"/>
                <a:gd name="T29" fmla="*/ 266 h 321"/>
                <a:gd name="T30" fmla="*/ 390 w 1292"/>
                <a:gd name="T31" fmla="*/ 283 h 321"/>
                <a:gd name="T32" fmla="*/ 335 w 1292"/>
                <a:gd name="T33" fmla="*/ 294 h 321"/>
                <a:gd name="T34" fmla="*/ 270 w 1292"/>
                <a:gd name="T35" fmla="*/ 304 h 321"/>
                <a:gd name="T36" fmla="*/ 201 w 1292"/>
                <a:gd name="T37" fmla="*/ 311 h 321"/>
                <a:gd name="T38" fmla="*/ 141 w 1292"/>
                <a:gd name="T39" fmla="*/ 318 h 321"/>
                <a:gd name="T40" fmla="*/ 98 w 1292"/>
                <a:gd name="T41" fmla="*/ 318 h 321"/>
                <a:gd name="T42" fmla="*/ 64 w 1292"/>
                <a:gd name="T43" fmla="*/ 321 h 321"/>
                <a:gd name="T44" fmla="*/ 42 w 1292"/>
                <a:gd name="T45" fmla="*/ 318 h 321"/>
                <a:gd name="T46" fmla="*/ 21 w 1292"/>
                <a:gd name="T47" fmla="*/ 315 h 321"/>
                <a:gd name="T48" fmla="*/ 0 w 1292"/>
                <a:gd name="T49" fmla="*/ 304 h 321"/>
                <a:gd name="T50" fmla="*/ 4 w 1292"/>
                <a:gd name="T51" fmla="*/ 304 h 321"/>
                <a:gd name="T52" fmla="*/ 12 w 1292"/>
                <a:gd name="T53" fmla="*/ 304 h 321"/>
                <a:gd name="T54" fmla="*/ 42 w 1292"/>
                <a:gd name="T55" fmla="*/ 297 h 321"/>
                <a:gd name="T56" fmla="*/ 120 w 1292"/>
                <a:gd name="T57" fmla="*/ 270 h 321"/>
                <a:gd name="T58" fmla="*/ 158 w 1292"/>
                <a:gd name="T59" fmla="*/ 259 h 321"/>
                <a:gd name="T60" fmla="*/ 189 w 1292"/>
                <a:gd name="T61" fmla="*/ 249 h 321"/>
                <a:gd name="T62" fmla="*/ 206 w 1292"/>
                <a:gd name="T63" fmla="*/ 242 h 321"/>
                <a:gd name="T64" fmla="*/ 210 w 1292"/>
                <a:gd name="T65" fmla="*/ 242 h 321"/>
                <a:gd name="T66" fmla="*/ 206 w 1292"/>
                <a:gd name="T67" fmla="*/ 242 h 321"/>
                <a:gd name="T68" fmla="*/ 373 w 1292"/>
                <a:gd name="T69" fmla="*/ 194 h 321"/>
                <a:gd name="T70" fmla="*/ 403 w 1292"/>
                <a:gd name="T71" fmla="*/ 194 h 321"/>
                <a:gd name="T72" fmla="*/ 420 w 1292"/>
                <a:gd name="T73" fmla="*/ 190 h 321"/>
                <a:gd name="T74" fmla="*/ 442 w 1292"/>
                <a:gd name="T75" fmla="*/ 187 h 321"/>
                <a:gd name="T76" fmla="*/ 463 w 1292"/>
                <a:gd name="T77" fmla="*/ 183 h 321"/>
                <a:gd name="T78" fmla="*/ 485 w 1292"/>
                <a:gd name="T79" fmla="*/ 180 h 321"/>
                <a:gd name="T80" fmla="*/ 515 w 1292"/>
                <a:gd name="T81" fmla="*/ 180 h 321"/>
                <a:gd name="T82" fmla="*/ 597 w 1292"/>
                <a:gd name="T83" fmla="*/ 180 h 321"/>
                <a:gd name="T84" fmla="*/ 648 w 1292"/>
                <a:gd name="T85" fmla="*/ 166 h 321"/>
                <a:gd name="T86" fmla="*/ 704 w 1292"/>
                <a:gd name="T87" fmla="*/ 142 h 321"/>
                <a:gd name="T88" fmla="*/ 756 w 1292"/>
                <a:gd name="T89" fmla="*/ 121 h 321"/>
                <a:gd name="T90" fmla="*/ 807 w 1292"/>
                <a:gd name="T91" fmla="*/ 104 h 321"/>
                <a:gd name="T92" fmla="*/ 829 w 1292"/>
                <a:gd name="T93" fmla="*/ 100 h 321"/>
                <a:gd name="T94" fmla="*/ 854 w 1292"/>
                <a:gd name="T95" fmla="*/ 94 h 321"/>
                <a:gd name="T96" fmla="*/ 923 w 1292"/>
                <a:gd name="T97" fmla="*/ 80 h 321"/>
                <a:gd name="T98" fmla="*/ 1082 w 1292"/>
                <a:gd name="T99" fmla="*/ 45 h 321"/>
                <a:gd name="T100" fmla="*/ 1155 w 1292"/>
                <a:gd name="T101" fmla="*/ 28 h 321"/>
                <a:gd name="T102" fmla="*/ 1219 w 1292"/>
                <a:gd name="T103" fmla="*/ 14 h 321"/>
                <a:gd name="T104" fmla="*/ 1241 w 1292"/>
                <a:gd name="T105" fmla="*/ 7 h 321"/>
                <a:gd name="T106" fmla="*/ 1258 w 1292"/>
                <a:gd name="T107" fmla="*/ 4 h 321"/>
                <a:gd name="T108" fmla="*/ 1271 w 1292"/>
                <a:gd name="T109" fmla="*/ 4 h 321"/>
                <a:gd name="T110" fmla="*/ 1275 w 1292"/>
                <a:gd name="T111" fmla="*/ 0 h 321"/>
                <a:gd name="T112" fmla="*/ 1292 w 1292"/>
                <a:gd name="T113" fmla="*/ 1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321">
                  <a:moveTo>
                    <a:pt x="1292" y="14"/>
                  </a:moveTo>
                  <a:lnTo>
                    <a:pt x="1280" y="18"/>
                  </a:lnTo>
                  <a:lnTo>
                    <a:pt x="1254" y="21"/>
                  </a:lnTo>
                  <a:lnTo>
                    <a:pt x="1228" y="28"/>
                  </a:lnTo>
                  <a:lnTo>
                    <a:pt x="1194" y="35"/>
                  </a:lnTo>
                  <a:lnTo>
                    <a:pt x="1112" y="56"/>
                  </a:lnTo>
                  <a:lnTo>
                    <a:pt x="1022" y="73"/>
                  </a:lnTo>
                  <a:lnTo>
                    <a:pt x="927" y="94"/>
                  </a:lnTo>
                  <a:lnTo>
                    <a:pt x="846" y="114"/>
                  </a:lnTo>
                  <a:lnTo>
                    <a:pt x="807" y="125"/>
                  </a:lnTo>
                  <a:lnTo>
                    <a:pt x="773" y="135"/>
                  </a:lnTo>
                  <a:lnTo>
                    <a:pt x="747" y="142"/>
                  </a:lnTo>
                  <a:lnTo>
                    <a:pt x="725" y="149"/>
                  </a:lnTo>
                  <a:lnTo>
                    <a:pt x="502" y="245"/>
                  </a:lnTo>
                  <a:lnTo>
                    <a:pt x="442" y="266"/>
                  </a:lnTo>
                  <a:lnTo>
                    <a:pt x="390" y="283"/>
                  </a:lnTo>
                  <a:lnTo>
                    <a:pt x="335" y="294"/>
                  </a:lnTo>
                  <a:lnTo>
                    <a:pt x="270" y="304"/>
                  </a:lnTo>
                  <a:lnTo>
                    <a:pt x="201" y="311"/>
                  </a:lnTo>
                  <a:lnTo>
                    <a:pt x="141" y="318"/>
                  </a:lnTo>
                  <a:lnTo>
                    <a:pt x="98" y="318"/>
                  </a:lnTo>
                  <a:lnTo>
                    <a:pt x="64" y="321"/>
                  </a:lnTo>
                  <a:lnTo>
                    <a:pt x="42" y="318"/>
                  </a:lnTo>
                  <a:lnTo>
                    <a:pt x="21" y="315"/>
                  </a:lnTo>
                  <a:lnTo>
                    <a:pt x="0" y="304"/>
                  </a:lnTo>
                  <a:lnTo>
                    <a:pt x="4" y="304"/>
                  </a:lnTo>
                  <a:lnTo>
                    <a:pt x="12" y="304"/>
                  </a:lnTo>
                  <a:lnTo>
                    <a:pt x="42" y="297"/>
                  </a:lnTo>
                  <a:lnTo>
                    <a:pt x="120" y="270"/>
                  </a:lnTo>
                  <a:lnTo>
                    <a:pt x="158" y="259"/>
                  </a:lnTo>
                  <a:lnTo>
                    <a:pt x="189" y="249"/>
                  </a:lnTo>
                  <a:lnTo>
                    <a:pt x="206" y="242"/>
                  </a:lnTo>
                  <a:lnTo>
                    <a:pt x="210" y="242"/>
                  </a:lnTo>
                  <a:lnTo>
                    <a:pt x="206" y="242"/>
                  </a:lnTo>
                  <a:lnTo>
                    <a:pt x="373" y="194"/>
                  </a:lnTo>
                  <a:lnTo>
                    <a:pt x="403" y="194"/>
                  </a:lnTo>
                  <a:lnTo>
                    <a:pt x="420" y="190"/>
                  </a:lnTo>
                  <a:lnTo>
                    <a:pt x="442" y="187"/>
                  </a:lnTo>
                  <a:lnTo>
                    <a:pt x="463" y="183"/>
                  </a:lnTo>
                  <a:lnTo>
                    <a:pt x="485" y="180"/>
                  </a:lnTo>
                  <a:lnTo>
                    <a:pt x="515" y="180"/>
                  </a:lnTo>
                  <a:lnTo>
                    <a:pt x="597" y="180"/>
                  </a:lnTo>
                  <a:lnTo>
                    <a:pt x="648" y="166"/>
                  </a:lnTo>
                  <a:lnTo>
                    <a:pt x="704" y="142"/>
                  </a:lnTo>
                  <a:lnTo>
                    <a:pt x="756" y="121"/>
                  </a:lnTo>
                  <a:lnTo>
                    <a:pt x="807" y="104"/>
                  </a:lnTo>
                  <a:lnTo>
                    <a:pt x="829" y="100"/>
                  </a:lnTo>
                  <a:lnTo>
                    <a:pt x="854" y="94"/>
                  </a:lnTo>
                  <a:lnTo>
                    <a:pt x="923" y="80"/>
                  </a:lnTo>
                  <a:lnTo>
                    <a:pt x="1082" y="45"/>
                  </a:lnTo>
                  <a:lnTo>
                    <a:pt x="1155" y="28"/>
                  </a:lnTo>
                  <a:lnTo>
                    <a:pt x="1219" y="14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89" name="Freeform 49">
              <a:extLst>
                <a:ext uri="{FF2B5EF4-FFF2-40B4-BE49-F238E27FC236}">
                  <a16:creationId xmlns:a16="http://schemas.microsoft.com/office/drawing/2014/main" id="{91EF3278-1E5D-4AE0-BDCE-36BC5F54F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2845"/>
              <a:ext cx="370" cy="611"/>
            </a:xfrm>
            <a:custGeom>
              <a:avLst/>
              <a:gdLst>
                <a:gd name="T0" fmla="*/ 370 w 370"/>
                <a:gd name="T1" fmla="*/ 0 h 611"/>
                <a:gd name="T2" fmla="*/ 254 w 370"/>
                <a:gd name="T3" fmla="*/ 162 h 611"/>
                <a:gd name="T4" fmla="*/ 142 w 370"/>
                <a:gd name="T5" fmla="*/ 328 h 611"/>
                <a:gd name="T6" fmla="*/ 95 w 370"/>
                <a:gd name="T7" fmla="*/ 407 h 611"/>
                <a:gd name="T8" fmla="*/ 56 w 370"/>
                <a:gd name="T9" fmla="*/ 480 h 611"/>
                <a:gd name="T10" fmla="*/ 26 w 370"/>
                <a:gd name="T11" fmla="*/ 549 h 611"/>
                <a:gd name="T12" fmla="*/ 9 w 370"/>
                <a:gd name="T13" fmla="*/ 611 h 611"/>
                <a:gd name="T14" fmla="*/ 0 w 370"/>
                <a:gd name="T15" fmla="*/ 611 h 611"/>
                <a:gd name="T16" fmla="*/ 13 w 370"/>
                <a:gd name="T17" fmla="*/ 577 h 611"/>
                <a:gd name="T18" fmla="*/ 26 w 370"/>
                <a:gd name="T19" fmla="*/ 546 h 611"/>
                <a:gd name="T20" fmla="*/ 35 w 370"/>
                <a:gd name="T21" fmla="*/ 525 h 611"/>
                <a:gd name="T22" fmla="*/ 39 w 370"/>
                <a:gd name="T23" fmla="*/ 508 h 611"/>
                <a:gd name="T24" fmla="*/ 52 w 370"/>
                <a:gd name="T25" fmla="*/ 480 h 611"/>
                <a:gd name="T26" fmla="*/ 60 w 370"/>
                <a:gd name="T27" fmla="*/ 459 h 611"/>
                <a:gd name="T28" fmla="*/ 159 w 370"/>
                <a:gd name="T29" fmla="*/ 290 h 611"/>
                <a:gd name="T30" fmla="*/ 211 w 370"/>
                <a:gd name="T31" fmla="*/ 211 h 611"/>
                <a:gd name="T32" fmla="*/ 258 w 370"/>
                <a:gd name="T33" fmla="*/ 142 h 611"/>
                <a:gd name="T34" fmla="*/ 301 w 370"/>
                <a:gd name="T35" fmla="*/ 83 h 611"/>
                <a:gd name="T36" fmla="*/ 318 w 370"/>
                <a:gd name="T37" fmla="*/ 59 h 611"/>
                <a:gd name="T38" fmla="*/ 335 w 370"/>
                <a:gd name="T39" fmla="*/ 38 h 611"/>
                <a:gd name="T40" fmla="*/ 348 w 370"/>
                <a:gd name="T41" fmla="*/ 21 h 611"/>
                <a:gd name="T42" fmla="*/ 357 w 370"/>
                <a:gd name="T43" fmla="*/ 10 h 611"/>
                <a:gd name="T44" fmla="*/ 365 w 370"/>
                <a:gd name="T45" fmla="*/ 0 h 611"/>
                <a:gd name="T46" fmla="*/ 365 w 370"/>
                <a:gd name="T47" fmla="*/ 0 h 611"/>
                <a:gd name="T48" fmla="*/ 370 w 370"/>
                <a:gd name="T49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0" h="611">
                  <a:moveTo>
                    <a:pt x="370" y="0"/>
                  </a:moveTo>
                  <a:lnTo>
                    <a:pt x="254" y="162"/>
                  </a:lnTo>
                  <a:lnTo>
                    <a:pt x="142" y="328"/>
                  </a:lnTo>
                  <a:lnTo>
                    <a:pt x="95" y="407"/>
                  </a:lnTo>
                  <a:lnTo>
                    <a:pt x="56" y="480"/>
                  </a:lnTo>
                  <a:lnTo>
                    <a:pt x="26" y="549"/>
                  </a:lnTo>
                  <a:lnTo>
                    <a:pt x="9" y="611"/>
                  </a:lnTo>
                  <a:lnTo>
                    <a:pt x="0" y="611"/>
                  </a:lnTo>
                  <a:lnTo>
                    <a:pt x="13" y="577"/>
                  </a:lnTo>
                  <a:lnTo>
                    <a:pt x="26" y="546"/>
                  </a:lnTo>
                  <a:lnTo>
                    <a:pt x="35" y="525"/>
                  </a:lnTo>
                  <a:lnTo>
                    <a:pt x="39" y="508"/>
                  </a:lnTo>
                  <a:lnTo>
                    <a:pt x="52" y="480"/>
                  </a:lnTo>
                  <a:lnTo>
                    <a:pt x="60" y="459"/>
                  </a:lnTo>
                  <a:lnTo>
                    <a:pt x="159" y="290"/>
                  </a:lnTo>
                  <a:lnTo>
                    <a:pt x="211" y="211"/>
                  </a:lnTo>
                  <a:lnTo>
                    <a:pt x="258" y="142"/>
                  </a:lnTo>
                  <a:lnTo>
                    <a:pt x="301" y="83"/>
                  </a:lnTo>
                  <a:lnTo>
                    <a:pt x="318" y="59"/>
                  </a:lnTo>
                  <a:lnTo>
                    <a:pt x="335" y="38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0" name="Freeform 50">
              <a:extLst>
                <a:ext uri="{FF2B5EF4-FFF2-40B4-BE49-F238E27FC236}">
                  <a16:creationId xmlns:a16="http://schemas.microsoft.com/office/drawing/2014/main" id="{33A518A3-0B3A-4DAC-A0D9-A8BF505FB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810"/>
              <a:ext cx="81" cy="59"/>
            </a:xfrm>
            <a:custGeom>
              <a:avLst/>
              <a:gdLst>
                <a:gd name="T0" fmla="*/ 30 w 81"/>
                <a:gd name="T1" fmla="*/ 25 h 59"/>
                <a:gd name="T2" fmla="*/ 55 w 81"/>
                <a:gd name="T3" fmla="*/ 25 h 59"/>
                <a:gd name="T4" fmla="*/ 68 w 81"/>
                <a:gd name="T5" fmla="*/ 28 h 59"/>
                <a:gd name="T6" fmla="*/ 81 w 81"/>
                <a:gd name="T7" fmla="*/ 35 h 59"/>
                <a:gd name="T8" fmla="*/ 60 w 81"/>
                <a:gd name="T9" fmla="*/ 38 h 59"/>
                <a:gd name="T10" fmla="*/ 42 w 81"/>
                <a:gd name="T11" fmla="*/ 35 h 59"/>
                <a:gd name="T12" fmla="*/ 30 w 81"/>
                <a:gd name="T13" fmla="*/ 25 h 59"/>
                <a:gd name="T14" fmla="*/ 34 w 81"/>
                <a:gd name="T15" fmla="*/ 35 h 59"/>
                <a:gd name="T16" fmla="*/ 34 w 81"/>
                <a:gd name="T17" fmla="*/ 49 h 59"/>
                <a:gd name="T18" fmla="*/ 30 w 81"/>
                <a:gd name="T19" fmla="*/ 59 h 59"/>
                <a:gd name="T20" fmla="*/ 17 w 81"/>
                <a:gd name="T21" fmla="*/ 49 h 59"/>
                <a:gd name="T22" fmla="*/ 17 w 81"/>
                <a:gd name="T23" fmla="*/ 42 h 59"/>
                <a:gd name="T24" fmla="*/ 30 w 81"/>
                <a:gd name="T25" fmla="*/ 25 h 59"/>
                <a:gd name="T26" fmla="*/ 12 w 81"/>
                <a:gd name="T27" fmla="*/ 25 h 59"/>
                <a:gd name="T28" fmla="*/ 0 w 81"/>
                <a:gd name="T29" fmla="*/ 21 h 59"/>
                <a:gd name="T30" fmla="*/ 8 w 81"/>
                <a:gd name="T31" fmla="*/ 18 h 59"/>
                <a:gd name="T32" fmla="*/ 12 w 81"/>
                <a:gd name="T33" fmla="*/ 18 h 59"/>
                <a:gd name="T34" fmla="*/ 25 w 81"/>
                <a:gd name="T35" fmla="*/ 25 h 59"/>
                <a:gd name="T36" fmla="*/ 25 w 81"/>
                <a:gd name="T37" fmla="*/ 11 h 59"/>
                <a:gd name="T38" fmla="*/ 34 w 81"/>
                <a:gd name="T39" fmla="*/ 0 h 59"/>
                <a:gd name="T40" fmla="*/ 38 w 81"/>
                <a:gd name="T41" fmla="*/ 7 h 59"/>
                <a:gd name="T42" fmla="*/ 34 w 81"/>
                <a:gd name="T43" fmla="*/ 14 h 59"/>
                <a:gd name="T44" fmla="*/ 25 w 81"/>
                <a:gd name="T45" fmla="*/ 28 h 59"/>
                <a:gd name="T46" fmla="*/ 60 w 81"/>
                <a:gd name="T47" fmla="*/ 7 h 59"/>
                <a:gd name="T48" fmla="*/ 68 w 81"/>
                <a:gd name="T49" fmla="*/ 7 h 59"/>
                <a:gd name="T50" fmla="*/ 68 w 81"/>
                <a:gd name="T51" fmla="*/ 14 h 59"/>
                <a:gd name="T52" fmla="*/ 60 w 81"/>
                <a:gd name="T53" fmla="*/ 21 h 59"/>
                <a:gd name="T54" fmla="*/ 42 w 81"/>
                <a:gd name="T55" fmla="*/ 21 h 59"/>
                <a:gd name="T56" fmla="*/ 30 w 81"/>
                <a:gd name="T57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59">
                  <a:moveTo>
                    <a:pt x="30" y="25"/>
                  </a:moveTo>
                  <a:lnTo>
                    <a:pt x="55" y="25"/>
                  </a:lnTo>
                  <a:lnTo>
                    <a:pt x="68" y="28"/>
                  </a:lnTo>
                  <a:lnTo>
                    <a:pt x="81" y="35"/>
                  </a:lnTo>
                  <a:lnTo>
                    <a:pt x="60" y="38"/>
                  </a:lnTo>
                  <a:lnTo>
                    <a:pt x="42" y="35"/>
                  </a:lnTo>
                  <a:lnTo>
                    <a:pt x="30" y="25"/>
                  </a:lnTo>
                  <a:lnTo>
                    <a:pt x="34" y="35"/>
                  </a:lnTo>
                  <a:lnTo>
                    <a:pt x="34" y="49"/>
                  </a:lnTo>
                  <a:lnTo>
                    <a:pt x="30" y="59"/>
                  </a:lnTo>
                  <a:lnTo>
                    <a:pt x="17" y="49"/>
                  </a:lnTo>
                  <a:lnTo>
                    <a:pt x="17" y="42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8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1" name="Freeform 51">
              <a:extLst>
                <a:ext uri="{FF2B5EF4-FFF2-40B4-BE49-F238E27FC236}">
                  <a16:creationId xmlns:a16="http://schemas.microsoft.com/office/drawing/2014/main" id="{90F6A103-27D6-47D3-9B8A-6D271918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866"/>
              <a:ext cx="78" cy="62"/>
            </a:xfrm>
            <a:custGeom>
              <a:avLst/>
              <a:gdLst>
                <a:gd name="T0" fmla="*/ 26 w 78"/>
                <a:gd name="T1" fmla="*/ 24 h 62"/>
                <a:gd name="T2" fmla="*/ 56 w 78"/>
                <a:gd name="T3" fmla="*/ 27 h 62"/>
                <a:gd name="T4" fmla="*/ 69 w 78"/>
                <a:gd name="T5" fmla="*/ 31 h 62"/>
                <a:gd name="T6" fmla="*/ 78 w 78"/>
                <a:gd name="T7" fmla="*/ 38 h 62"/>
                <a:gd name="T8" fmla="*/ 56 w 78"/>
                <a:gd name="T9" fmla="*/ 41 h 62"/>
                <a:gd name="T10" fmla="*/ 43 w 78"/>
                <a:gd name="T11" fmla="*/ 38 h 62"/>
                <a:gd name="T12" fmla="*/ 30 w 78"/>
                <a:gd name="T13" fmla="*/ 27 h 62"/>
                <a:gd name="T14" fmla="*/ 35 w 78"/>
                <a:gd name="T15" fmla="*/ 34 h 62"/>
                <a:gd name="T16" fmla="*/ 35 w 78"/>
                <a:gd name="T17" fmla="*/ 48 h 62"/>
                <a:gd name="T18" fmla="*/ 26 w 78"/>
                <a:gd name="T19" fmla="*/ 62 h 62"/>
                <a:gd name="T20" fmla="*/ 18 w 78"/>
                <a:gd name="T21" fmla="*/ 51 h 62"/>
                <a:gd name="T22" fmla="*/ 18 w 78"/>
                <a:gd name="T23" fmla="*/ 45 h 62"/>
                <a:gd name="T24" fmla="*/ 30 w 78"/>
                <a:gd name="T25" fmla="*/ 24 h 62"/>
                <a:gd name="T26" fmla="*/ 13 w 78"/>
                <a:gd name="T27" fmla="*/ 27 h 62"/>
                <a:gd name="T28" fmla="*/ 0 w 78"/>
                <a:gd name="T29" fmla="*/ 24 h 62"/>
                <a:gd name="T30" fmla="*/ 5 w 78"/>
                <a:gd name="T31" fmla="*/ 20 h 62"/>
                <a:gd name="T32" fmla="*/ 13 w 78"/>
                <a:gd name="T33" fmla="*/ 20 h 62"/>
                <a:gd name="T34" fmla="*/ 26 w 78"/>
                <a:gd name="T35" fmla="*/ 27 h 62"/>
                <a:gd name="T36" fmla="*/ 26 w 78"/>
                <a:gd name="T37" fmla="*/ 10 h 62"/>
                <a:gd name="T38" fmla="*/ 35 w 78"/>
                <a:gd name="T39" fmla="*/ 0 h 62"/>
                <a:gd name="T40" fmla="*/ 39 w 78"/>
                <a:gd name="T41" fmla="*/ 7 h 62"/>
                <a:gd name="T42" fmla="*/ 35 w 78"/>
                <a:gd name="T43" fmla="*/ 13 h 62"/>
                <a:gd name="T44" fmla="*/ 26 w 78"/>
                <a:gd name="T45" fmla="*/ 27 h 62"/>
                <a:gd name="T46" fmla="*/ 56 w 78"/>
                <a:gd name="T47" fmla="*/ 10 h 62"/>
                <a:gd name="T48" fmla="*/ 69 w 78"/>
                <a:gd name="T49" fmla="*/ 10 h 62"/>
                <a:gd name="T50" fmla="*/ 69 w 78"/>
                <a:gd name="T51" fmla="*/ 13 h 62"/>
                <a:gd name="T52" fmla="*/ 56 w 78"/>
                <a:gd name="T53" fmla="*/ 20 h 62"/>
                <a:gd name="T54" fmla="*/ 43 w 78"/>
                <a:gd name="T55" fmla="*/ 24 h 62"/>
                <a:gd name="T56" fmla="*/ 26 w 78"/>
                <a:gd name="T5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2">
                  <a:moveTo>
                    <a:pt x="26" y="24"/>
                  </a:moveTo>
                  <a:lnTo>
                    <a:pt x="56" y="27"/>
                  </a:lnTo>
                  <a:lnTo>
                    <a:pt x="69" y="31"/>
                  </a:lnTo>
                  <a:lnTo>
                    <a:pt x="78" y="38"/>
                  </a:lnTo>
                  <a:lnTo>
                    <a:pt x="56" y="41"/>
                  </a:lnTo>
                  <a:lnTo>
                    <a:pt x="43" y="38"/>
                  </a:lnTo>
                  <a:lnTo>
                    <a:pt x="30" y="27"/>
                  </a:lnTo>
                  <a:lnTo>
                    <a:pt x="35" y="34"/>
                  </a:lnTo>
                  <a:lnTo>
                    <a:pt x="35" y="48"/>
                  </a:lnTo>
                  <a:lnTo>
                    <a:pt x="26" y="62"/>
                  </a:lnTo>
                  <a:lnTo>
                    <a:pt x="18" y="51"/>
                  </a:lnTo>
                  <a:lnTo>
                    <a:pt x="18" y="45"/>
                  </a:lnTo>
                  <a:lnTo>
                    <a:pt x="30" y="24"/>
                  </a:lnTo>
                  <a:lnTo>
                    <a:pt x="13" y="27"/>
                  </a:lnTo>
                  <a:lnTo>
                    <a:pt x="0" y="24"/>
                  </a:lnTo>
                  <a:lnTo>
                    <a:pt x="5" y="20"/>
                  </a:lnTo>
                  <a:lnTo>
                    <a:pt x="13" y="20"/>
                  </a:lnTo>
                  <a:lnTo>
                    <a:pt x="26" y="27"/>
                  </a:lnTo>
                  <a:lnTo>
                    <a:pt x="26" y="10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3"/>
                  </a:lnTo>
                  <a:lnTo>
                    <a:pt x="26" y="27"/>
                  </a:lnTo>
                  <a:lnTo>
                    <a:pt x="56" y="10"/>
                  </a:lnTo>
                  <a:lnTo>
                    <a:pt x="69" y="10"/>
                  </a:lnTo>
                  <a:lnTo>
                    <a:pt x="69" y="13"/>
                  </a:lnTo>
                  <a:lnTo>
                    <a:pt x="56" y="20"/>
                  </a:lnTo>
                  <a:lnTo>
                    <a:pt x="43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2" name="Freeform 52">
              <a:extLst>
                <a:ext uri="{FF2B5EF4-FFF2-40B4-BE49-F238E27FC236}">
                  <a16:creationId xmlns:a16="http://schemas.microsoft.com/office/drawing/2014/main" id="{A305BB9A-BBF6-4C85-B80C-886EE9EB7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2841"/>
              <a:ext cx="65" cy="52"/>
            </a:xfrm>
            <a:custGeom>
              <a:avLst/>
              <a:gdLst>
                <a:gd name="T0" fmla="*/ 26 w 65"/>
                <a:gd name="T1" fmla="*/ 35 h 52"/>
                <a:gd name="T2" fmla="*/ 39 w 65"/>
                <a:gd name="T3" fmla="*/ 14 h 52"/>
                <a:gd name="T4" fmla="*/ 48 w 65"/>
                <a:gd name="T5" fmla="*/ 4 h 52"/>
                <a:gd name="T6" fmla="*/ 61 w 65"/>
                <a:gd name="T7" fmla="*/ 0 h 52"/>
                <a:gd name="T8" fmla="*/ 56 w 65"/>
                <a:gd name="T9" fmla="*/ 18 h 52"/>
                <a:gd name="T10" fmla="*/ 43 w 65"/>
                <a:gd name="T11" fmla="*/ 28 h 52"/>
                <a:gd name="T12" fmla="*/ 26 w 65"/>
                <a:gd name="T13" fmla="*/ 35 h 52"/>
                <a:gd name="T14" fmla="*/ 39 w 65"/>
                <a:gd name="T15" fmla="*/ 32 h 52"/>
                <a:gd name="T16" fmla="*/ 65 w 65"/>
                <a:gd name="T17" fmla="*/ 49 h 52"/>
                <a:gd name="T18" fmla="*/ 52 w 65"/>
                <a:gd name="T19" fmla="*/ 52 h 52"/>
                <a:gd name="T20" fmla="*/ 39 w 65"/>
                <a:gd name="T21" fmla="*/ 49 h 52"/>
                <a:gd name="T22" fmla="*/ 26 w 65"/>
                <a:gd name="T23" fmla="*/ 32 h 52"/>
                <a:gd name="T24" fmla="*/ 22 w 65"/>
                <a:gd name="T25" fmla="*/ 45 h 52"/>
                <a:gd name="T26" fmla="*/ 9 w 65"/>
                <a:gd name="T27" fmla="*/ 52 h 52"/>
                <a:gd name="T28" fmla="*/ 9 w 65"/>
                <a:gd name="T29" fmla="*/ 45 h 52"/>
                <a:gd name="T30" fmla="*/ 13 w 65"/>
                <a:gd name="T31" fmla="*/ 42 h 52"/>
                <a:gd name="T32" fmla="*/ 26 w 65"/>
                <a:gd name="T33" fmla="*/ 35 h 52"/>
                <a:gd name="T34" fmla="*/ 9 w 65"/>
                <a:gd name="T35" fmla="*/ 32 h 52"/>
                <a:gd name="T36" fmla="*/ 0 w 65"/>
                <a:gd name="T37" fmla="*/ 18 h 52"/>
                <a:gd name="T38" fmla="*/ 9 w 65"/>
                <a:gd name="T39" fmla="*/ 18 h 52"/>
                <a:gd name="T40" fmla="*/ 18 w 65"/>
                <a:gd name="T41" fmla="*/ 25 h 52"/>
                <a:gd name="T42" fmla="*/ 31 w 65"/>
                <a:gd name="T43" fmla="*/ 38 h 52"/>
                <a:gd name="T44" fmla="*/ 22 w 65"/>
                <a:gd name="T45" fmla="*/ 21 h 52"/>
                <a:gd name="T46" fmla="*/ 18 w 65"/>
                <a:gd name="T47" fmla="*/ 4 h 52"/>
                <a:gd name="T48" fmla="*/ 26 w 65"/>
                <a:gd name="T49" fmla="*/ 0 h 52"/>
                <a:gd name="T50" fmla="*/ 31 w 65"/>
                <a:gd name="T51" fmla="*/ 0 h 52"/>
                <a:gd name="T52" fmla="*/ 35 w 65"/>
                <a:gd name="T53" fmla="*/ 11 h 52"/>
                <a:gd name="T54" fmla="*/ 31 w 65"/>
                <a:gd name="T55" fmla="*/ 21 h 52"/>
                <a:gd name="T56" fmla="*/ 26 w 65"/>
                <a:gd name="T57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" h="52">
                  <a:moveTo>
                    <a:pt x="26" y="35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8"/>
                  </a:lnTo>
                  <a:lnTo>
                    <a:pt x="26" y="35"/>
                  </a:lnTo>
                  <a:lnTo>
                    <a:pt x="39" y="32"/>
                  </a:lnTo>
                  <a:lnTo>
                    <a:pt x="65" y="49"/>
                  </a:lnTo>
                  <a:lnTo>
                    <a:pt x="52" y="52"/>
                  </a:lnTo>
                  <a:lnTo>
                    <a:pt x="39" y="49"/>
                  </a:lnTo>
                  <a:lnTo>
                    <a:pt x="26" y="32"/>
                  </a:lnTo>
                  <a:lnTo>
                    <a:pt x="22" y="45"/>
                  </a:lnTo>
                  <a:lnTo>
                    <a:pt x="9" y="52"/>
                  </a:lnTo>
                  <a:lnTo>
                    <a:pt x="9" y="45"/>
                  </a:lnTo>
                  <a:lnTo>
                    <a:pt x="13" y="42"/>
                  </a:lnTo>
                  <a:lnTo>
                    <a:pt x="26" y="35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8"/>
                  </a:lnTo>
                  <a:lnTo>
                    <a:pt x="22" y="21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1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3" name="Freeform 53">
              <a:extLst>
                <a:ext uri="{FF2B5EF4-FFF2-40B4-BE49-F238E27FC236}">
                  <a16:creationId xmlns:a16="http://schemas.microsoft.com/office/drawing/2014/main" id="{42AD8DF2-20D4-4831-B749-D74917122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2911"/>
              <a:ext cx="77" cy="62"/>
            </a:xfrm>
            <a:custGeom>
              <a:avLst/>
              <a:gdLst>
                <a:gd name="T0" fmla="*/ 39 w 77"/>
                <a:gd name="T1" fmla="*/ 24 h 62"/>
                <a:gd name="T2" fmla="*/ 52 w 77"/>
                <a:gd name="T3" fmla="*/ 41 h 62"/>
                <a:gd name="T4" fmla="*/ 56 w 77"/>
                <a:gd name="T5" fmla="*/ 51 h 62"/>
                <a:gd name="T6" fmla="*/ 52 w 77"/>
                <a:gd name="T7" fmla="*/ 62 h 62"/>
                <a:gd name="T8" fmla="*/ 39 w 77"/>
                <a:gd name="T9" fmla="*/ 51 h 62"/>
                <a:gd name="T10" fmla="*/ 34 w 77"/>
                <a:gd name="T11" fmla="*/ 38 h 62"/>
                <a:gd name="T12" fmla="*/ 39 w 77"/>
                <a:gd name="T13" fmla="*/ 24 h 62"/>
                <a:gd name="T14" fmla="*/ 30 w 77"/>
                <a:gd name="T15" fmla="*/ 31 h 62"/>
                <a:gd name="T16" fmla="*/ 17 w 77"/>
                <a:gd name="T17" fmla="*/ 38 h 62"/>
                <a:gd name="T18" fmla="*/ 0 w 77"/>
                <a:gd name="T19" fmla="*/ 38 h 62"/>
                <a:gd name="T20" fmla="*/ 4 w 77"/>
                <a:gd name="T21" fmla="*/ 27 h 62"/>
                <a:gd name="T22" fmla="*/ 17 w 77"/>
                <a:gd name="T23" fmla="*/ 24 h 62"/>
                <a:gd name="T24" fmla="*/ 39 w 77"/>
                <a:gd name="T25" fmla="*/ 24 h 62"/>
                <a:gd name="T26" fmla="*/ 30 w 77"/>
                <a:gd name="T27" fmla="*/ 13 h 62"/>
                <a:gd name="T28" fmla="*/ 30 w 77"/>
                <a:gd name="T29" fmla="*/ 0 h 62"/>
                <a:gd name="T30" fmla="*/ 34 w 77"/>
                <a:gd name="T31" fmla="*/ 3 h 62"/>
                <a:gd name="T32" fmla="*/ 39 w 77"/>
                <a:gd name="T33" fmla="*/ 10 h 62"/>
                <a:gd name="T34" fmla="*/ 34 w 77"/>
                <a:gd name="T35" fmla="*/ 20 h 62"/>
                <a:gd name="T36" fmla="*/ 52 w 77"/>
                <a:gd name="T37" fmla="*/ 13 h 62"/>
                <a:gd name="T38" fmla="*/ 60 w 77"/>
                <a:gd name="T39" fmla="*/ 10 h 62"/>
                <a:gd name="T40" fmla="*/ 69 w 77"/>
                <a:gd name="T41" fmla="*/ 13 h 62"/>
                <a:gd name="T42" fmla="*/ 65 w 77"/>
                <a:gd name="T43" fmla="*/ 20 h 62"/>
                <a:gd name="T44" fmla="*/ 56 w 77"/>
                <a:gd name="T45" fmla="*/ 20 h 62"/>
                <a:gd name="T46" fmla="*/ 34 w 77"/>
                <a:gd name="T47" fmla="*/ 20 h 62"/>
                <a:gd name="T48" fmla="*/ 73 w 77"/>
                <a:gd name="T49" fmla="*/ 34 h 62"/>
                <a:gd name="T50" fmla="*/ 77 w 77"/>
                <a:gd name="T51" fmla="*/ 41 h 62"/>
                <a:gd name="T52" fmla="*/ 73 w 77"/>
                <a:gd name="T53" fmla="*/ 41 h 62"/>
                <a:gd name="T54" fmla="*/ 60 w 77"/>
                <a:gd name="T55" fmla="*/ 41 h 62"/>
                <a:gd name="T56" fmla="*/ 47 w 77"/>
                <a:gd name="T57" fmla="*/ 31 h 62"/>
                <a:gd name="T58" fmla="*/ 39 w 77"/>
                <a:gd name="T59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62">
                  <a:moveTo>
                    <a:pt x="39" y="24"/>
                  </a:moveTo>
                  <a:lnTo>
                    <a:pt x="52" y="41"/>
                  </a:lnTo>
                  <a:lnTo>
                    <a:pt x="56" y="51"/>
                  </a:lnTo>
                  <a:lnTo>
                    <a:pt x="52" y="62"/>
                  </a:lnTo>
                  <a:lnTo>
                    <a:pt x="39" y="51"/>
                  </a:lnTo>
                  <a:lnTo>
                    <a:pt x="34" y="38"/>
                  </a:lnTo>
                  <a:lnTo>
                    <a:pt x="39" y="24"/>
                  </a:lnTo>
                  <a:lnTo>
                    <a:pt x="30" y="31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4" y="27"/>
                  </a:lnTo>
                  <a:lnTo>
                    <a:pt x="17" y="24"/>
                  </a:lnTo>
                  <a:lnTo>
                    <a:pt x="39" y="24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0"/>
                  </a:lnTo>
                  <a:lnTo>
                    <a:pt x="52" y="13"/>
                  </a:lnTo>
                  <a:lnTo>
                    <a:pt x="60" y="10"/>
                  </a:lnTo>
                  <a:lnTo>
                    <a:pt x="69" y="13"/>
                  </a:lnTo>
                  <a:lnTo>
                    <a:pt x="65" y="20"/>
                  </a:lnTo>
                  <a:lnTo>
                    <a:pt x="56" y="20"/>
                  </a:lnTo>
                  <a:lnTo>
                    <a:pt x="34" y="20"/>
                  </a:lnTo>
                  <a:lnTo>
                    <a:pt x="73" y="34"/>
                  </a:lnTo>
                  <a:lnTo>
                    <a:pt x="77" y="41"/>
                  </a:lnTo>
                  <a:lnTo>
                    <a:pt x="73" y="41"/>
                  </a:lnTo>
                  <a:lnTo>
                    <a:pt x="60" y="41"/>
                  </a:lnTo>
                  <a:lnTo>
                    <a:pt x="47" y="31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4" name="Freeform 54">
              <a:extLst>
                <a:ext uri="{FF2B5EF4-FFF2-40B4-BE49-F238E27FC236}">
                  <a16:creationId xmlns:a16="http://schemas.microsoft.com/office/drawing/2014/main" id="{50F3E899-4884-40FD-B686-C6AECDBB6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2966"/>
              <a:ext cx="82" cy="48"/>
            </a:xfrm>
            <a:custGeom>
              <a:avLst/>
              <a:gdLst>
                <a:gd name="T0" fmla="*/ 39 w 82"/>
                <a:gd name="T1" fmla="*/ 17 h 48"/>
                <a:gd name="T2" fmla="*/ 56 w 82"/>
                <a:gd name="T3" fmla="*/ 31 h 48"/>
                <a:gd name="T4" fmla="*/ 60 w 82"/>
                <a:gd name="T5" fmla="*/ 38 h 48"/>
                <a:gd name="T6" fmla="*/ 56 w 82"/>
                <a:gd name="T7" fmla="*/ 48 h 48"/>
                <a:gd name="T8" fmla="*/ 43 w 82"/>
                <a:gd name="T9" fmla="*/ 41 h 48"/>
                <a:gd name="T10" fmla="*/ 34 w 82"/>
                <a:gd name="T11" fmla="*/ 31 h 48"/>
                <a:gd name="T12" fmla="*/ 39 w 82"/>
                <a:gd name="T13" fmla="*/ 17 h 48"/>
                <a:gd name="T14" fmla="*/ 30 w 82"/>
                <a:gd name="T15" fmla="*/ 27 h 48"/>
                <a:gd name="T16" fmla="*/ 0 w 82"/>
                <a:gd name="T17" fmla="*/ 41 h 48"/>
                <a:gd name="T18" fmla="*/ 4 w 82"/>
                <a:gd name="T19" fmla="*/ 31 h 48"/>
                <a:gd name="T20" fmla="*/ 13 w 82"/>
                <a:gd name="T21" fmla="*/ 24 h 48"/>
                <a:gd name="T22" fmla="*/ 39 w 82"/>
                <a:gd name="T23" fmla="*/ 17 h 48"/>
                <a:gd name="T24" fmla="*/ 30 w 82"/>
                <a:gd name="T25" fmla="*/ 10 h 48"/>
                <a:gd name="T26" fmla="*/ 26 w 82"/>
                <a:gd name="T27" fmla="*/ 0 h 48"/>
                <a:gd name="T28" fmla="*/ 34 w 82"/>
                <a:gd name="T29" fmla="*/ 0 h 48"/>
                <a:gd name="T30" fmla="*/ 39 w 82"/>
                <a:gd name="T31" fmla="*/ 7 h 48"/>
                <a:gd name="T32" fmla="*/ 34 w 82"/>
                <a:gd name="T33" fmla="*/ 17 h 48"/>
                <a:gd name="T34" fmla="*/ 52 w 82"/>
                <a:gd name="T35" fmla="*/ 7 h 48"/>
                <a:gd name="T36" fmla="*/ 73 w 82"/>
                <a:gd name="T37" fmla="*/ 0 h 48"/>
                <a:gd name="T38" fmla="*/ 69 w 82"/>
                <a:gd name="T39" fmla="*/ 7 h 48"/>
                <a:gd name="T40" fmla="*/ 56 w 82"/>
                <a:gd name="T41" fmla="*/ 14 h 48"/>
                <a:gd name="T42" fmla="*/ 34 w 82"/>
                <a:gd name="T43" fmla="*/ 17 h 48"/>
                <a:gd name="T44" fmla="*/ 77 w 82"/>
                <a:gd name="T45" fmla="*/ 21 h 48"/>
                <a:gd name="T46" fmla="*/ 82 w 82"/>
                <a:gd name="T47" fmla="*/ 24 h 48"/>
                <a:gd name="T48" fmla="*/ 77 w 82"/>
                <a:gd name="T49" fmla="*/ 27 h 48"/>
                <a:gd name="T50" fmla="*/ 60 w 82"/>
                <a:gd name="T51" fmla="*/ 27 h 48"/>
                <a:gd name="T52" fmla="*/ 52 w 82"/>
                <a:gd name="T53" fmla="*/ 21 h 48"/>
                <a:gd name="T54" fmla="*/ 39 w 82"/>
                <a:gd name="T55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" h="48">
                  <a:moveTo>
                    <a:pt x="39" y="17"/>
                  </a:moveTo>
                  <a:lnTo>
                    <a:pt x="56" y="31"/>
                  </a:lnTo>
                  <a:lnTo>
                    <a:pt x="60" y="38"/>
                  </a:lnTo>
                  <a:lnTo>
                    <a:pt x="56" y="48"/>
                  </a:lnTo>
                  <a:lnTo>
                    <a:pt x="43" y="41"/>
                  </a:lnTo>
                  <a:lnTo>
                    <a:pt x="34" y="31"/>
                  </a:lnTo>
                  <a:lnTo>
                    <a:pt x="39" y="17"/>
                  </a:lnTo>
                  <a:lnTo>
                    <a:pt x="30" y="27"/>
                  </a:lnTo>
                  <a:lnTo>
                    <a:pt x="0" y="41"/>
                  </a:lnTo>
                  <a:lnTo>
                    <a:pt x="4" y="31"/>
                  </a:lnTo>
                  <a:lnTo>
                    <a:pt x="13" y="24"/>
                  </a:lnTo>
                  <a:lnTo>
                    <a:pt x="39" y="17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7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7"/>
                  </a:lnTo>
                  <a:lnTo>
                    <a:pt x="77" y="21"/>
                  </a:lnTo>
                  <a:lnTo>
                    <a:pt x="82" y="24"/>
                  </a:lnTo>
                  <a:lnTo>
                    <a:pt x="77" y="27"/>
                  </a:lnTo>
                  <a:lnTo>
                    <a:pt x="60" y="27"/>
                  </a:lnTo>
                  <a:lnTo>
                    <a:pt x="52" y="21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5" name="Freeform 55">
              <a:extLst>
                <a:ext uri="{FF2B5EF4-FFF2-40B4-BE49-F238E27FC236}">
                  <a16:creationId xmlns:a16="http://schemas.microsoft.com/office/drawing/2014/main" id="{8162CEAF-691A-4A0C-BA18-5CFF9F40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" y="2966"/>
              <a:ext cx="69" cy="72"/>
            </a:xfrm>
            <a:custGeom>
              <a:avLst/>
              <a:gdLst>
                <a:gd name="T0" fmla="*/ 47 w 69"/>
                <a:gd name="T1" fmla="*/ 41 h 72"/>
                <a:gd name="T2" fmla="*/ 22 w 69"/>
                <a:gd name="T3" fmla="*/ 48 h 72"/>
                <a:gd name="T4" fmla="*/ 13 w 69"/>
                <a:gd name="T5" fmla="*/ 48 h 72"/>
                <a:gd name="T6" fmla="*/ 0 w 69"/>
                <a:gd name="T7" fmla="*/ 41 h 72"/>
                <a:gd name="T8" fmla="*/ 13 w 69"/>
                <a:gd name="T9" fmla="*/ 34 h 72"/>
                <a:gd name="T10" fmla="*/ 26 w 69"/>
                <a:gd name="T11" fmla="*/ 31 h 72"/>
                <a:gd name="T12" fmla="*/ 43 w 69"/>
                <a:gd name="T13" fmla="*/ 38 h 72"/>
                <a:gd name="T14" fmla="*/ 34 w 69"/>
                <a:gd name="T15" fmla="*/ 31 h 72"/>
                <a:gd name="T16" fmla="*/ 26 w 69"/>
                <a:gd name="T17" fmla="*/ 17 h 72"/>
                <a:gd name="T18" fmla="*/ 26 w 69"/>
                <a:gd name="T19" fmla="*/ 0 h 72"/>
                <a:gd name="T20" fmla="*/ 39 w 69"/>
                <a:gd name="T21" fmla="*/ 7 h 72"/>
                <a:gd name="T22" fmla="*/ 43 w 69"/>
                <a:gd name="T23" fmla="*/ 17 h 72"/>
                <a:gd name="T24" fmla="*/ 43 w 69"/>
                <a:gd name="T25" fmla="*/ 41 h 72"/>
                <a:gd name="T26" fmla="*/ 52 w 69"/>
                <a:gd name="T27" fmla="*/ 34 h 72"/>
                <a:gd name="T28" fmla="*/ 60 w 69"/>
                <a:gd name="T29" fmla="*/ 34 h 72"/>
                <a:gd name="T30" fmla="*/ 69 w 69"/>
                <a:gd name="T31" fmla="*/ 38 h 72"/>
                <a:gd name="T32" fmla="*/ 65 w 69"/>
                <a:gd name="T33" fmla="*/ 41 h 72"/>
                <a:gd name="T34" fmla="*/ 60 w 69"/>
                <a:gd name="T35" fmla="*/ 45 h 72"/>
                <a:gd name="T36" fmla="*/ 47 w 69"/>
                <a:gd name="T37" fmla="*/ 38 h 72"/>
                <a:gd name="T38" fmla="*/ 52 w 69"/>
                <a:gd name="T39" fmla="*/ 55 h 72"/>
                <a:gd name="T40" fmla="*/ 52 w 69"/>
                <a:gd name="T41" fmla="*/ 72 h 72"/>
                <a:gd name="T42" fmla="*/ 47 w 69"/>
                <a:gd name="T43" fmla="*/ 65 h 72"/>
                <a:gd name="T44" fmla="*/ 43 w 69"/>
                <a:gd name="T45" fmla="*/ 55 h 72"/>
                <a:gd name="T46" fmla="*/ 47 w 69"/>
                <a:gd name="T47" fmla="*/ 34 h 72"/>
                <a:gd name="T48" fmla="*/ 30 w 69"/>
                <a:gd name="T49" fmla="*/ 69 h 72"/>
                <a:gd name="T50" fmla="*/ 22 w 69"/>
                <a:gd name="T51" fmla="*/ 69 h 72"/>
                <a:gd name="T52" fmla="*/ 22 w 69"/>
                <a:gd name="T53" fmla="*/ 65 h 72"/>
                <a:gd name="T54" fmla="*/ 26 w 69"/>
                <a:gd name="T55" fmla="*/ 55 h 72"/>
                <a:gd name="T56" fmla="*/ 34 w 69"/>
                <a:gd name="T57" fmla="*/ 48 h 72"/>
                <a:gd name="T58" fmla="*/ 47 w 69"/>
                <a:gd name="T59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47" y="41"/>
                  </a:moveTo>
                  <a:lnTo>
                    <a:pt x="22" y="48"/>
                  </a:lnTo>
                  <a:lnTo>
                    <a:pt x="13" y="48"/>
                  </a:lnTo>
                  <a:lnTo>
                    <a:pt x="0" y="41"/>
                  </a:lnTo>
                  <a:lnTo>
                    <a:pt x="13" y="34"/>
                  </a:lnTo>
                  <a:lnTo>
                    <a:pt x="26" y="31"/>
                  </a:lnTo>
                  <a:lnTo>
                    <a:pt x="43" y="38"/>
                  </a:lnTo>
                  <a:lnTo>
                    <a:pt x="34" y="31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7"/>
                  </a:lnTo>
                  <a:lnTo>
                    <a:pt x="43" y="41"/>
                  </a:lnTo>
                  <a:lnTo>
                    <a:pt x="52" y="34"/>
                  </a:lnTo>
                  <a:lnTo>
                    <a:pt x="60" y="34"/>
                  </a:lnTo>
                  <a:lnTo>
                    <a:pt x="69" y="38"/>
                  </a:lnTo>
                  <a:lnTo>
                    <a:pt x="65" y="41"/>
                  </a:lnTo>
                  <a:lnTo>
                    <a:pt x="60" y="45"/>
                  </a:lnTo>
                  <a:lnTo>
                    <a:pt x="47" y="38"/>
                  </a:lnTo>
                  <a:lnTo>
                    <a:pt x="52" y="55"/>
                  </a:lnTo>
                  <a:lnTo>
                    <a:pt x="52" y="72"/>
                  </a:lnTo>
                  <a:lnTo>
                    <a:pt x="47" y="65"/>
                  </a:lnTo>
                  <a:lnTo>
                    <a:pt x="43" y="55"/>
                  </a:lnTo>
                  <a:lnTo>
                    <a:pt x="47" y="34"/>
                  </a:lnTo>
                  <a:lnTo>
                    <a:pt x="30" y="69"/>
                  </a:lnTo>
                  <a:lnTo>
                    <a:pt x="22" y="69"/>
                  </a:lnTo>
                  <a:lnTo>
                    <a:pt x="22" y="65"/>
                  </a:lnTo>
                  <a:lnTo>
                    <a:pt x="26" y="55"/>
                  </a:lnTo>
                  <a:lnTo>
                    <a:pt x="34" y="48"/>
                  </a:lnTo>
                  <a:lnTo>
                    <a:pt x="47" y="4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6" name="Freeform 56">
              <a:extLst>
                <a:ext uri="{FF2B5EF4-FFF2-40B4-BE49-F238E27FC236}">
                  <a16:creationId xmlns:a16="http://schemas.microsoft.com/office/drawing/2014/main" id="{6EF1AC09-01C5-4F49-B6CD-9764CE774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004"/>
              <a:ext cx="69" cy="55"/>
            </a:xfrm>
            <a:custGeom>
              <a:avLst/>
              <a:gdLst>
                <a:gd name="T0" fmla="*/ 26 w 69"/>
                <a:gd name="T1" fmla="*/ 55 h 55"/>
                <a:gd name="T2" fmla="*/ 17 w 69"/>
                <a:gd name="T3" fmla="*/ 48 h 55"/>
                <a:gd name="T4" fmla="*/ 13 w 69"/>
                <a:gd name="T5" fmla="*/ 45 h 55"/>
                <a:gd name="T6" fmla="*/ 17 w 69"/>
                <a:gd name="T7" fmla="*/ 38 h 55"/>
                <a:gd name="T8" fmla="*/ 26 w 69"/>
                <a:gd name="T9" fmla="*/ 27 h 55"/>
                <a:gd name="T10" fmla="*/ 13 w 69"/>
                <a:gd name="T11" fmla="*/ 31 h 55"/>
                <a:gd name="T12" fmla="*/ 0 w 69"/>
                <a:gd name="T13" fmla="*/ 24 h 55"/>
                <a:gd name="T14" fmla="*/ 4 w 69"/>
                <a:gd name="T15" fmla="*/ 21 h 55"/>
                <a:gd name="T16" fmla="*/ 13 w 69"/>
                <a:gd name="T17" fmla="*/ 21 h 55"/>
                <a:gd name="T18" fmla="*/ 21 w 69"/>
                <a:gd name="T19" fmla="*/ 27 h 55"/>
                <a:gd name="T20" fmla="*/ 26 w 69"/>
                <a:gd name="T21" fmla="*/ 14 h 55"/>
                <a:gd name="T22" fmla="*/ 34 w 69"/>
                <a:gd name="T23" fmla="*/ 0 h 55"/>
                <a:gd name="T24" fmla="*/ 38 w 69"/>
                <a:gd name="T25" fmla="*/ 7 h 55"/>
                <a:gd name="T26" fmla="*/ 34 w 69"/>
                <a:gd name="T27" fmla="*/ 14 h 55"/>
                <a:gd name="T28" fmla="*/ 26 w 69"/>
                <a:gd name="T29" fmla="*/ 27 h 55"/>
                <a:gd name="T30" fmla="*/ 60 w 69"/>
                <a:gd name="T31" fmla="*/ 10 h 55"/>
                <a:gd name="T32" fmla="*/ 69 w 69"/>
                <a:gd name="T33" fmla="*/ 14 h 55"/>
                <a:gd name="T34" fmla="*/ 69 w 69"/>
                <a:gd name="T35" fmla="*/ 14 h 55"/>
                <a:gd name="T36" fmla="*/ 56 w 69"/>
                <a:gd name="T37" fmla="*/ 24 h 55"/>
                <a:gd name="T38" fmla="*/ 43 w 69"/>
                <a:gd name="T39" fmla="*/ 24 h 55"/>
                <a:gd name="T40" fmla="*/ 30 w 69"/>
                <a:gd name="T41" fmla="*/ 27 h 55"/>
                <a:gd name="T42" fmla="*/ 51 w 69"/>
                <a:gd name="T43" fmla="*/ 27 h 55"/>
                <a:gd name="T44" fmla="*/ 56 w 69"/>
                <a:gd name="T45" fmla="*/ 31 h 55"/>
                <a:gd name="T46" fmla="*/ 64 w 69"/>
                <a:gd name="T47" fmla="*/ 41 h 55"/>
                <a:gd name="T48" fmla="*/ 64 w 69"/>
                <a:gd name="T49" fmla="*/ 41 h 55"/>
                <a:gd name="T50" fmla="*/ 60 w 69"/>
                <a:gd name="T51" fmla="*/ 41 h 55"/>
                <a:gd name="T52" fmla="*/ 47 w 69"/>
                <a:gd name="T53" fmla="*/ 41 h 55"/>
                <a:gd name="T54" fmla="*/ 38 w 69"/>
                <a:gd name="T55" fmla="*/ 38 h 55"/>
                <a:gd name="T56" fmla="*/ 30 w 69"/>
                <a:gd name="T57" fmla="*/ 31 h 55"/>
                <a:gd name="T58" fmla="*/ 26 w 69"/>
                <a:gd name="T59" fmla="*/ 31 h 55"/>
                <a:gd name="T60" fmla="*/ 30 w 69"/>
                <a:gd name="T61" fmla="*/ 45 h 55"/>
                <a:gd name="T62" fmla="*/ 30 w 69"/>
                <a:gd name="T63" fmla="*/ 52 h 55"/>
                <a:gd name="T64" fmla="*/ 30 w 69"/>
                <a:gd name="T65" fmla="*/ 55 h 55"/>
                <a:gd name="T66" fmla="*/ 26 w 69"/>
                <a:gd name="T6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55">
                  <a:moveTo>
                    <a:pt x="26" y="55"/>
                  </a:moveTo>
                  <a:lnTo>
                    <a:pt x="17" y="48"/>
                  </a:lnTo>
                  <a:lnTo>
                    <a:pt x="13" y="45"/>
                  </a:lnTo>
                  <a:lnTo>
                    <a:pt x="17" y="38"/>
                  </a:lnTo>
                  <a:lnTo>
                    <a:pt x="26" y="27"/>
                  </a:lnTo>
                  <a:lnTo>
                    <a:pt x="13" y="31"/>
                  </a:lnTo>
                  <a:lnTo>
                    <a:pt x="0" y="24"/>
                  </a:lnTo>
                  <a:lnTo>
                    <a:pt x="4" y="21"/>
                  </a:lnTo>
                  <a:lnTo>
                    <a:pt x="13" y="21"/>
                  </a:lnTo>
                  <a:lnTo>
                    <a:pt x="21" y="27"/>
                  </a:lnTo>
                  <a:lnTo>
                    <a:pt x="26" y="1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6" y="27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56" y="24"/>
                  </a:lnTo>
                  <a:lnTo>
                    <a:pt x="43" y="24"/>
                  </a:lnTo>
                  <a:lnTo>
                    <a:pt x="30" y="27"/>
                  </a:lnTo>
                  <a:lnTo>
                    <a:pt x="51" y="27"/>
                  </a:lnTo>
                  <a:lnTo>
                    <a:pt x="56" y="3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47" y="41"/>
                  </a:lnTo>
                  <a:lnTo>
                    <a:pt x="38" y="38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30" y="45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7" name="Freeform 57">
              <a:extLst>
                <a:ext uri="{FF2B5EF4-FFF2-40B4-BE49-F238E27FC236}">
                  <a16:creationId xmlns:a16="http://schemas.microsoft.com/office/drawing/2014/main" id="{D4899985-E449-4AC8-BF06-5931F5C9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011"/>
              <a:ext cx="73" cy="62"/>
            </a:xfrm>
            <a:custGeom>
              <a:avLst/>
              <a:gdLst>
                <a:gd name="T0" fmla="*/ 73 w 73"/>
                <a:gd name="T1" fmla="*/ 38 h 62"/>
                <a:gd name="T2" fmla="*/ 65 w 73"/>
                <a:gd name="T3" fmla="*/ 31 h 62"/>
                <a:gd name="T4" fmla="*/ 56 w 73"/>
                <a:gd name="T5" fmla="*/ 27 h 62"/>
                <a:gd name="T6" fmla="*/ 30 w 73"/>
                <a:gd name="T7" fmla="*/ 27 h 62"/>
                <a:gd name="T8" fmla="*/ 43 w 73"/>
                <a:gd name="T9" fmla="*/ 24 h 62"/>
                <a:gd name="T10" fmla="*/ 56 w 73"/>
                <a:gd name="T11" fmla="*/ 20 h 62"/>
                <a:gd name="T12" fmla="*/ 69 w 73"/>
                <a:gd name="T13" fmla="*/ 14 h 62"/>
                <a:gd name="T14" fmla="*/ 69 w 73"/>
                <a:gd name="T15" fmla="*/ 10 h 62"/>
                <a:gd name="T16" fmla="*/ 60 w 73"/>
                <a:gd name="T17" fmla="*/ 10 h 62"/>
                <a:gd name="T18" fmla="*/ 26 w 73"/>
                <a:gd name="T19" fmla="*/ 31 h 62"/>
                <a:gd name="T20" fmla="*/ 35 w 73"/>
                <a:gd name="T21" fmla="*/ 14 h 62"/>
                <a:gd name="T22" fmla="*/ 39 w 73"/>
                <a:gd name="T23" fmla="*/ 7 h 62"/>
                <a:gd name="T24" fmla="*/ 35 w 73"/>
                <a:gd name="T25" fmla="*/ 0 h 62"/>
                <a:gd name="T26" fmla="*/ 26 w 73"/>
                <a:gd name="T27" fmla="*/ 14 h 62"/>
                <a:gd name="T28" fmla="*/ 26 w 73"/>
                <a:gd name="T29" fmla="*/ 27 h 62"/>
                <a:gd name="T30" fmla="*/ 13 w 73"/>
                <a:gd name="T31" fmla="*/ 20 h 62"/>
                <a:gd name="T32" fmla="*/ 9 w 73"/>
                <a:gd name="T33" fmla="*/ 20 h 62"/>
                <a:gd name="T34" fmla="*/ 0 w 73"/>
                <a:gd name="T35" fmla="*/ 20 h 62"/>
                <a:gd name="T36" fmla="*/ 13 w 73"/>
                <a:gd name="T37" fmla="*/ 27 h 62"/>
                <a:gd name="T38" fmla="*/ 30 w 73"/>
                <a:gd name="T39" fmla="*/ 24 h 62"/>
                <a:gd name="T40" fmla="*/ 18 w 73"/>
                <a:gd name="T41" fmla="*/ 41 h 62"/>
                <a:gd name="T42" fmla="*/ 18 w 73"/>
                <a:gd name="T43" fmla="*/ 52 h 62"/>
                <a:gd name="T44" fmla="*/ 26 w 73"/>
                <a:gd name="T45" fmla="*/ 62 h 62"/>
                <a:gd name="T46" fmla="*/ 26 w 73"/>
                <a:gd name="T47" fmla="*/ 62 h 62"/>
                <a:gd name="T48" fmla="*/ 30 w 73"/>
                <a:gd name="T49" fmla="*/ 52 h 62"/>
                <a:gd name="T50" fmla="*/ 30 w 73"/>
                <a:gd name="T51" fmla="*/ 38 h 62"/>
                <a:gd name="T52" fmla="*/ 30 w 73"/>
                <a:gd name="T53" fmla="*/ 27 h 62"/>
                <a:gd name="T54" fmla="*/ 43 w 73"/>
                <a:gd name="T55" fmla="*/ 38 h 62"/>
                <a:gd name="T56" fmla="*/ 60 w 73"/>
                <a:gd name="T57" fmla="*/ 41 h 62"/>
                <a:gd name="T58" fmla="*/ 73 w 73"/>
                <a:gd name="T5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62">
                  <a:moveTo>
                    <a:pt x="73" y="38"/>
                  </a:moveTo>
                  <a:lnTo>
                    <a:pt x="65" y="31"/>
                  </a:lnTo>
                  <a:lnTo>
                    <a:pt x="56" y="27"/>
                  </a:lnTo>
                  <a:lnTo>
                    <a:pt x="30" y="27"/>
                  </a:lnTo>
                  <a:lnTo>
                    <a:pt x="43" y="24"/>
                  </a:lnTo>
                  <a:lnTo>
                    <a:pt x="56" y="20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1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7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13" y="27"/>
                  </a:lnTo>
                  <a:lnTo>
                    <a:pt x="30" y="24"/>
                  </a:lnTo>
                  <a:lnTo>
                    <a:pt x="18" y="41"/>
                  </a:lnTo>
                  <a:lnTo>
                    <a:pt x="18" y="5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30" y="52"/>
                  </a:lnTo>
                  <a:lnTo>
                    <a:pt x="30" y="38"/>
                  </a:lnTo>
                  <a:lnTo>
                    <a:pt x="30" y="27"/>
                  </a:lnTo>
                  <a:lnTo>
                    <a:pt x="43" y="38"/>
                  </a:lnTo>
                  <a:lnTo>
                    <a:pt x="60" y="41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8" name="Freeform 58">
              <a:extLst>
                <a:ext uri="{FF2B5EF4-FFF2-40B4-BE49-F238E27FC236}">
                  <a16:creationId xmlns:a16="http://schemas.microsoft.com/office/drawing/2014/main" id="{6DB6D6A7-BB23-406F-BA69-53870A43B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042"/>
              <a:ext cx="91" cy="24"/>
            </a:xfrm>
            <a:custGeom>
              <a:avLst/>
              <a:gdLst>
                <a:gd name="T0" fmla="*/ 91 w 91"/>
                <a:gd name="T1" fmla="*/ 17 h 24"/>
                <a:gd name="T2" fmla="*/ 73 w 91"/>
                <a:gd name="T3" fmla="*/ 14 h 24"/>
                <a:gd name="T4" fmla="*/ 48 w 91"/>
                <a:gd name="T5" fmla="*/ 17 h 24"/>
                <a:gd name="T6" fmla="*/ 60 w 91"/>
                <a:gd name="T7" fmla="*/ 7 h 24"/>
                <a:gd name="T8" fmla="*/ 60 w 91"/>
                <a:gd name="T9" fmla="*/ 3 h 24"/>
                <a:gd name="T10" fmla="*/ 52 w 91"/>
                <a:gd name="T11" fmla="*/ 0 h 24"/>
                <a:gd name="T12" fmla="*/ 52 w 91"/>
                <a:gd name="T13" fmla="*/ 0 h 24"/>
                <a:gd name="T14" fmla="*/ 48 w 91"/>
                <a:gd name="T15" fmla="*/ 3 h 24"/>
                <a:gd name="T16" fmla="*/ 48 w 91"/>
                <a:gd name="T17" fmla="*/ 10 h 24"/>
                <a:gd name="T18" fmla="*/ 52 w 91"/>
                <a:gd name="T19" fmla="*/ 17 h 24"/>
                <a:gd name="T20" fmla="*/ 26 w 91"/>
                <a:gd name="T21" fmla="*/ 14 h 24"/>
                <a:gd name="T22" fmla="*/ 13 w 91"/>
                <a:gd name="T23" fmla="*/ 17 h 24"/>
                <a:gd name="T24" fmla="*/ 0 w 91"/>
                <a:gd name="T25" fmla="*/ 24 h 24"/>
                <a:gd name="T26" fmla="*/ 91 w 91"/>
                <a:gd name="T2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4">
                  <a:moveTo>
                    <a:pt x="91" y="17"/>
                  </a:moveTo>
                  <a:lnTo>
                    <a:pt x="73" y="14"/>
                  </a:lnTo>
                  <a:lnTo>
                    <a:pt x="48" y="1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7"/>
                  </a:lnTo>
                  <a:lnTo>
                    <a:pt x="26" y="14"/>
                  </a:lnTo>
                  <a:lnTo>
                    <a:pt x="13" y="17"/>
                  </a:lnTo>
                  <a:lnTo>
                    <a:pt x="0" y="24"/>
                  </a:lnTo>
                  <a:lnTo>
                    <a:pt x="91" y="1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99" name="Freeform 59">
              <a:extLst>
                <a:ext uri="{FF2B5EF4-FFF2-40B4-BE49-F238E27FC236}">
                  <a16:creationId xmlns:a16="http://schemas.microsoft.com/office/drawing/2014/main" id="{9D6DB4DA-D6CA-4AB1-830A-238FF1D2F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042"/>
              <a:ext cx="91" cy="24"/>
            </a:xfrm>
            <a:custGeom>
              <a:avLst/>
              <a:gdLst>
                <a:gd name="T0" fmla="*/ 91 w 91"/>
                <a:gd name="T1" fmla="*/ 17 h 24"/>
                <a:gd name="T2" fmla="*/ 73 w 91"/>
                <a:gd name="T3" fmla="*/ 14 h 24"/>
                <a:gd name="T4" fmla="*/ 48 w 91"/>
                <a:gd name="T5" fmla="*/ 17 h 24"/>
                <a:gd name="T6" fmla="*/ 60 w 91"/>
                <a:gd name="T7" fmla="*/ 7 h 24"/>
                <a:gd name="T8" fmla="*/ 60 w 91"/>
                <a:gd name="T9" fmla="*/ 3 h 24"/>
                <a:gd name="T10" fmla="*/ 52 w 91"/>
                <a:gd name="T11" fmla="*/ 0 h 24"/>
                <a:gd name="T12" fmla="*/ 52 w 91"/>
                <a:gd name="T13" fmla="*/ 0 h 24"/>
                <a:gd name="T14" fmla="*/ 48 w 91"/>
                <a:gd name="T15" fmla="*/ 3 h 24"/>
                <a:gd name="T16" fmla="*/ 48 w 91"/>
                <a:gd name="T17" fmla="*/ 10 h 24"/>
                <a:gd name="T18" fmla="*/ 52 w 91"/>
                <a:gd name="T19" fmla="*/ 17 h 24"/>
                <a:gd name="T20" fmla="*/ 26 w 91"/>
                <a:gd name="T21" fmla="*/ 14 h 24"/>
                <a:gd name="T22" fmla="*/ 13 w 91"/>
                <a:gd name="T23" fmla="*/ 17 h 24"/>
                <a:gd name="T24" fmla="*/ 0 w 91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24">
                  <a:moveTo>
                    <a:pt x="91" y="17"/>
                  </a:moveTo>
                  <a:lnTo>
                    <a:pt x="73" y="14"/>
                  </a:lnTo>
                  <a:lnTo>
                    <a:pt x="48" y="1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7"/>
                  </a:lnTo>
                  <a:lnTo>
                    <a:pt x="26" y="14"/>
                  </a:lnTo>
                  <a:lnTo>
                    <a:pt x="13" y="17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00" name="Freeform 60">
              <a:extLst>
                <a:ext uri="{FF2B5EF4-FFF2-40B4-BE49-F238E27FC236}">
                  <a16:creationId xmlns:a16="http://schemas.microsoft.com/office/drawing/2014/main" id="{242113A4-E4F2-4270-A803-6635D5B47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059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4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7 h 28"/>
                <a:gd name="T22" fmla="*/ 82 w 91"/>
                <a:gd name="T23" fmla="*/ 24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4 h 28"/>
                <a:gd name="T32" fmla="*/ 82 w 91"/>
                <a:gd name="T33" fmla="*/ 4 h 28"/>
                <a:gd name="T34" fmla="*/ 91 w 91"/>
                <a:gd name="T35" fmla="*/ 0 h 28"/>
                <a:gd name="T36" fmla="*/ 0 w 91"/>
                <a:gd name="T3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4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4"/>
                  </a:lnTo>
                  <a:lnTo>
                    <a:pt x="82" y="4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01" name="Freeform 61">
              <a:extLst>
                <a:ext uri="{FF2B5EF4-FFF2-40B4-BE49-F238E27FC236}">
                  <a16:creationId xmlns:a16="http://schemas.microsoft.com/office/drawing/2014/main" id="{2754FCAE-0FA6-4BBA-B64C-85A145C30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059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4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7 h 28"/>
                <a:gd name="T22" fmla="*/ 82 w 91"/>
                <a:gd name="T23" fmla="*/ 24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4 h 28"/>
                <a:gd name="T32" fmla="*/ 82 w 91"/>
                <a:gd name="T33" fmla="*/ 4 h 28"/>
                <a:gd name="T34" fmla="*/ 91 w 91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4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4"/>
                  </a:lnTo>
                  <a:lnTo>
                    <a:pt x="82" y="4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02" name="Freeform 62">
              <a:extLst>
                <a:ext uri="{FF2B5EF4-FFF2-40B4-BE49-F238E27FC236}">
                  <a16:creationId xmlns:a16="http://schemas.microsoft.com/office/drawing/2014/main" id="{66E8D323-FBF5-4349-8544-8D91B5D66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3059"/>
              <a:ext cx="74" cy="62"/>
            </a:xfrm>
            <a:custGeom>
              <a:avLst/>
              <a:gdLst>
                <a:gd name="T0" fmla="*/ 39 w 74"/>
                <a:gd name="T1" fmla="*/ 21 h 62"/>
                <a:gd name="T2" fmla="*/ 52 w 74"/>
                <a:gd name="T3" fmla="*/ 42 h 62"/>
                <a:gd name="T4" fmla="*/ 52 w 74"/>
                <a:gd name="T5" fmla="*/ 52 h 62"/>
                <a:gd name="T6" fmla="*/ 52 w 74"/>
                <a:gd name="T7" fmla="*/ 62 h 62"/>
                <a:gd name="T8" fmla="*/ 35 w 74"/>
                <a:gd name="T9" fmla="*/ 52 h 62"/>
                <a:gd name="T10" fmla="*/ 31 w 74"/>
                <a:gd name="T11" fmla="*/ 38 h 62"/>
                <a:gd name="T12" fmla="*/ 35 w 74"/>
                <a:gd name="T13" fmla="*/ 21 h 62"/>
                <a:gd name="T14" fmla="*/ 31 w 74"/>
                <a:gd name="T15" fmla="*/ 31 h 62"/>
                <a:gd name="T16" fmla="*/ 13 w 74"/>
                <a:gd name="T17" fmla="*/ 38 h 62"/>
                <a:gd name="T18" fmla="*/ 0 w 74"/>
                <a:gd name="T19" fmla="*/ 38 h 62"/>
                <a:gd name="T20" fmla="*/ 5 w 74"/>
                <a:gd name="T21" fmla="*/ 28 h 62"/>
                <a:gd name="T22" fmla="*/ 13 w 74"/>
                <a:gd name="T23" fmla="*/ 21 h 62"/>
                <a:gd name="T24" fmla="*/ 39 w 74"/>
                <a:gd name="T25" fmla="*/ 21 h 62"/>
                <a:gd name="T26" fmla="*/ 26 w 74"/>
                <a:gd name="T27" fmla="*/ 14 h 62"/>
                <a:gd name="T28" fmla="*/ 26 w 74"/>
                <a:gd name="T29" fmla="*/ 0 h 62"/>
                <a:gd name="T30" fmla="*/ 35 w 74"/>
                <a:gd name="T31" fmla="*/ 4 h 62"/>
                <a:gd name="T32" fmla="*/ 35 w 74"/>
                <a:gd name="T33" fmla="*/ 7 h 62"/>
                <a:gd name="T34" fmla="*/ 35 w 74"/>
                <a:gd name="T35" fmla="*/ 21 h 62"/>
                <a:gd name="T36" fmla="*/ 52 w 74"/>
                <a:gd name="T37" fmla="*/ 14 h 62"/>
                <a:gd name="T38" fmla="*/ 61 w 74"/>
                <a:gd name="T39" fmla="*/ 10 h 62"/>
                <a:gd name="T40" fmla="*/ 69 w 74"/>
                <a:gd name="T41" fmla="*/ 14 h 62"/>
                <a:gd name="T42" fmla="*/ 65 w 74"/>
                <a:gd name="T43" fmla="*/ 21 h 62"/>
                <a:gd name="T44" fmla="*/ 52 w 74"/>
                <a:gd name="T45" fmla="*/ 21 h 62"/>
                <a:gd name="T46" fmla="*/ 31 w 74"/>
                <a:gd name="T47" fmla="*/ 21 h 62"/>
                <a:gd name="T48" fmla="*/ 74 w 74"/>
                <a:gd name="T49" fmla="*/ 35 h 62"/>
                <a:gd name="T50" fmla="*/ 74 w 74"/>
                <a:gd name="T51" fmla="*/ 42 h 62"/>
                <a:gd name="T52" fmla="*/ 69 w 74"/>
                <a:gd name="T53" fmla="*/ 45 h 62"/>
                <a:gd name="T54" fmla="*/ 56 w 74"/>
                <a:gd name="T55" fmla="*/ 38 h 62"/>
                <a:gd name="T56" fmla="*/ 48 w 74"/>
                <a:gd name="T57" fmla="*/ 31 h 62"/>
                <a:gd name="T58" fmla="*/ 39 w 74"/>
                <a:gd name="T59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62">
                  <a:moveTo>
                    <a:pt x="39" y="21"/>
                  </a:moveTo>
                  <a:lnTo>
                    <a:pt x="52" y="42"/>
                  </a:lnTo>
                  <a:lnTo>
                    <a:pt x="52" y="52"/>
                  </a:lnTo>
                  <a:lnTo>
                    <a:pt x="52" y="62"/>
                  </a:lnTo>
                  <a:lnTo>
                    <a:pt x="35" y="52"/>
                  </a:lnTo>
                  <a:lnTo>
                    <a:pt x="31" y="38"/>
                  </a:lnTo>
                  <a:lnTo>
                    <a:pt x="35" y="21"/>
                  </a:lnTo>
                  <a:lnTo>
                    <a:pt x="31" y="31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2"/>
                  </a:lnTo>
                  <a:lnTo>
                    <a:pt x="69" y="45"/>
                  </a:lnTo>
                  <a:lnTo>
                    <a:pt x="56" y="38"/>
                  </a:lnTo>
                  <a:lnTo>
                    <a:pt x="48" y="31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03" name="Freeform 63">
              <a:extLst>
                <a:ext uri="{FF2B5EF4-FFF2-40B4-BE49-F238E27FC236}">
                  <a16:creationId xmlns:a16="http://schemas.microsoft.com/office/drawing/2014/main" id="{52F95511-35A0-4094-8C8D-F6C66B01F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3076"/>
              <a:ext cx="73" cy="59"/>
            </a:xfrm>
            <a:custGeom>
              <a:avLst/>
              <a:gdLst>
                <a:gd name="T0" fmla="*/ 22 w 73"/>
                <a:gd name="T1" fmla="*/ 25 h 59"/>
                <a:gd name="T2" fmla="*/ 52 w 73"/>
                <a:gd name="T3" fmla="*/ 35 h 59"/>
                <a:gd name="T4" fmla="*/ 60 w 73"/>
                <a:gd name="T5" fmla="*/ 45 h 59"/>
                <a:gd name="T6" fmla="*/ 69 w 73"/>
                <a:gd name="T7" fmla="*/ 56 h 59"/>
                <a:gd name="T8" fmla="*/ 47 w 73"/>
                <a:gd name="T9" fmla="*/ 52 h 59"/>
                <a:gd name="T10" fmla="*/ 30 w 73"/>
                <a:gd name="T11" fmla="*/ 42 h 59"/>
                <a:gd name="T12" fmla="*/ 22 w 73"/>
                <a:gd name="T13" fmla="*/ 25 h 59"/>
                <a:gd name="T14" fmla="*/ 26 w 73"/>
                <a:gd name="T15" fmla="*/ 35 h 59"/>
                <a:gd name="T16" fmla="*/ 17 w 73"/>
                <a:gd name="T17" fmla="*/ 49 h 59"/>
                <a:gd name="T18" fmla="*/ 4 w 73"/>
                <a:gd name="T19" fmla="*/ 59 h 59"/>
                <a:gd name="T20" fmla="*/ 0 w 73"/>
                <a:gd name="T21" fmla="*/ 45 h 59"/>
                <a:gd name="T22" fmla="*/ 4 w 73"/>
                <a:gd name="T23" fmla="*/ 35 h 59"/>
                <a:gd name="T24" fmla="*/ 26 w 73"/>
                <a:gd name="T25" fmla="*/ 25 h 59"/>
                <a:gd name="T26" fmla="*/ 9 w 73"/>
                <a:gd name="T27" fmla="*/ 21 h 59"/>
                <a:gd name="T28" fmla="*/ 0 w 73"/>
                <a:gd name="T29" fmla="*/ 11 h 59"/>
                <a:gd name="T30" fmla="*/ 9 w 73"/>
                <a:gd name="T31" fmla="*/ 7 h 59"/>
                <a:gd name="T32" fmla="*/ 13 w 73"/>
                <a:gd name="T33" fmla="*/ 14 h 59"/>
                <a:gd name="T34" fmla="*/ 22 w 73"/>
                <a:gd name="T35" fmla="*/ 25 h 59"/>
                <a:gd name="T36" fmla="*/ 30 w 73"/>
                <a:gd name="T37" fmla="*/ 11 h 59"/>
                <a:gd name="T38" fmla="*/ 34 w 73"/>
                <a:gd name="T39" fmla="*/ 4 h 59"/>
                <a:gd name="T40" fmla="*/ 43 w 73"/>
                <a:gd name="T41" fmla="*/ 0 h 59"/>
                <a:gd name="T42" fmla="*/ 43 w 73"/>
                <a:gd name="T43" fmla="*/ 11 h 59"/>
                <a:gd name="T44" fmla="*/ 39 w 73"/>
                <a:gd name="T45" fmla="*/ 14 h 59"/>
                <a:gd name="T46" fmla="*/ 17 w 73"/>
                <a:gd name="T47" fmla="*/ 25 h 59"/>
                <a:gd name="T48" fmla="*/ 39 w 73"/>
                <a:gd name="T49" fmla="*/ 21 h 59"/>
                <a:gd name="T50" fmla="*/ 64 w 73"/>
                <a:gd name="T51" fmla="*/ 18 h 59"/>
                <a:gd name="T52" fmla="*/ 73 w 73"/>
                <a:gd name="T53" fmla="*/ 25 h 59"/>
                <a:gd name="T54" fmla="*/ 69 w 73"/>
                <a:gd name="T55" fmla="*/ 28 h 59"/>
                <a:gd name="T56" fmla="*/ 56 w 73"/>
                <a:gd name="T57" fmla="*/ 31 h 59"/>
                <a:gd name="T58" fmla="*/ 39 w 73"/>
                <a:gd name="T59" fmla="*/ 28 h 59"/>
                <a:gd name="T60" fmla="*/ 22 w 73"/>
                <a:gd name="T6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59">
                  <a:moveTo>
                    <a:pt x="22" y="25"/>
                  </a:moveTo>
                  <a:lnTo>
                    <a:pt x="52" y="35"/>
                  </a:lnTo>
                  <a:lnTo>
                    <a:pt x="60" y="45"/>
                  </a:lnTo>
                  <a:lnTo>
                    <a:pt x="69" y="56"/>
                  </a:lnTo>
                  <a:lnTo>
                    <a:pt x="47" y="52"/>
                  </a:lnTo>
                  <a:lnTo>
                    <a:pt x="30" y="42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49"/>
                  </a:lnTo>
                  <a:lnTo>
                    <a:pt x="4" y="59"/>
                  </a:lnTo>
                  <a:lnTo>
                    <a:pt x="0" y="45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1"/>
                  </a:lnTo>
                  <a:lnTo>
                    <a:pt x="34" y="4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8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1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04" name="Freeform 64">
              <a:extLst>
                <a:ext uri="{FF2B5EF4-FFF2-40B4-BE49-F238E27FC236}">
                  <a16:creationId xmlns:a16="http://schemas.microsoft.com/office/drawing/2014/main" id="{A5B84B63-30C5-44CA-9A4D-A127EEA5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" y="3943"/>
              <a:ext cx="198" cy="59"/>
            </a:xfrm>
            <a:custGeom>
              <a:avLst/>
              <a:gdLst>
                <a:gd name="T0" fmla="*/ 198 w 198"/>
                <a:gd name="T1" fmla="*/ 4 h 59"/>
                <a:gd name="T2" fmla="*/ 189 w 198"/>
                <a:gd name="T3" fmla="*/ 11 h 59"/>
                <a:gd name="T4" fmla="*/ 172 w 198"/>
                <a:gd name="T5" fmla="*/ 28 h 59"/>
                <a:gd name="T6" fmla="*/ 159 w 198"/>
                <a:gd name="T7" fmla="*/ 38 h 59"/>
                <a:gd name="T8" fmla="*/ 142 w 198"/>
                <a:gd name="T9" fmla="*/ 45 h 59"/>
                <a:gd name="T10" fmla="*/ 125 w 198"/>
                <a:gd name="T11" fmla="*/ 52 h 59"/>
                <a:gd name="T12" fmla="*/ 112 w 198"/>
                <a:gd name="T13" fmla="*/ 55 h 59"/>
                <a:gd name="T14" fmla="*/ 82 w 198"/>
                <a:gd name="T15" fmla="*/ 59 h 59"/>
                <a:gd name="T16" fmla="*/ 56 w 198"/>
                <a:gd name="T17" fmla="*/ 59 h 59"/>
                <a:gd name="T18" fmla="*/ 39 w 198"/>
                <a:gd name="T19" fmla="*/ 52 h 59"/>
                <a:gd name="T20" fmla="*/ 17 w 198"/>
                <a:gd name="T21" fmla="*/ 31 h 59"/>
                <a:gd name="T22" fmla="*/ 0 w 198"/>
                <a:gd name="T23" fmla="*/ 0 h 59"/>
                <a:gd name="T24" fmla="*/ 26 w 198"/>
                <a:gd name="T25" fmla="*/ 11 h 59"/>
                <a:gd name="T26" fmla="*/ 60 w 198"/>
                <a:gd name="T27" fmla="*/ 28 h 59"/>
                <a:gd name="T28" fmla="*/ 82 w 198"/>
                <a:gd name="T29" fmla="*/ 31 h 59"/>
                <a:gd name="T30" fmla="*/ 95 w 198"/>
                <a:gd name="T31" fmla="*/ 28 h 59"/>
                <a:gd name="T32" fmla="*/ 125 w 198"/>
                <a:gd name="T33" fmla="*/ 17 h 59"/>
                <a:gd name="T34" fmla="*/ 146 w 198"/>
                <a:gd name="T35" fmla="*/ 14 h 59"/>
                <a:gd name="T36" fmla="*/ 163 w 198"/>
                <a:gd name="T37" fmla="*/ 11 h 59"/>
                <a:gd name="T38" fmla="*/ 185 w 198"/>
                <a:gd name="T39" fmla="*/ 7 h 59"/>
                <a:gd name="T40" fmla="*/ 198 w 198"/>
                <a:gd name="T4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8" h="59">
                  <a:moveTo>
                    <a:pt x="198" y="4"/>
                  </a:moveTo>
                  <a:lnTo>
                    <a:pt x="189" y="11"/>
                  </a:lnTo>
                  <a:lnTo>
                    <a:pt x="172" y="28"/>
                  </a:lnTo>
                  <a:lnTo>
                    <a:pt x="159" y="38"/>
                  </a:lnTo>
                  <a:lnTo>
                    <a:pt x="142" y="45"/>
                  </a:lnTo>
                  <a:lnTo>
                    <a:pt x="125" y="52"/>
                  </a:lnTo>
                  <a:lnTo>
                    <a:pt x="112" y="55"/>
                  </a:lnTo>
                  <a:lnTo>
                    <a:pt x="82" y="59"/>
                  </a:lnTo>
                  <a:lnTo>
                    <a:pt x="56" y="59"/>
                  </a:lnTo>
                  <a:lnTo>
                    <a:pt x="39" y="52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8"/>
                  </a:lnTo>
                  <a:lnTo>
                    <a:pt x="82" y="31"/>
                  </a:lnTo>
                  <a:lnTo>
                    <a:pt x="95" y="28"/>
                  </a:lnTo>
                  <a:lnTo>
                    <a:pt x="125" y="17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05" name="Freeform 65">
              <a:extLst>
                <a:ext uri="{FF2B5EF4-FFF2-40B4-BE49-F238E27FC236}">
                  <a16:creationId xmlns:a16="http://schemas.microsoft.com/office/drawing/2014/main" id="{A0F8BDE3-8828-4DB4-AA2D-00C2AB2CF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3764"/>
              <a:ext cx="666" cy="241"/>
            </a:xfrm>
            <a:custGeom>
              <a:avLst/>
              <a:gdLst>
                <a:gd name="T0" fmla="*/ 0 w 666"/>
                <a:gd name="T1" fmla="*/ 228 h 241"/>
                <a:gd name="T2" fmla="*/ 5 w 666"/>
                <a:gd name="T3" fmla="*/ 228 h 241"/>
                <a:gd name="T4" fmla="*/ 13 w 666"/>
                <a:gd name="T5" fmla="*/ 217 h 241"/>
                <a:gd name="T6" fmla="*/ 73 w 666"/>
                <a:gd name="T7" fmla="*/ 196 h 241"/>
                <a:gd name="T8" fmla="*/ 134 w 666"/>
                <a:gd name="T9" fmla="*/ 179 h 241"/>
                <a:gd name="T10" fmla="*/ 189 w 666"/>
                <a:gd name="T11" fmla="*/ 165 h 241"/>
                <a:gd name="T12" fmla="*/ 237 w 666"/>
                <a:gd name="T13" fmla="*/ 152 h 241"/>
                <a:gd name="T14" fmla="*/ 267 w 666"/>
                <a:gd name="T15" fmla="*/ 145 h 241"/>
                <a:gd name="T16" fmla="*/ 293 w 666"/>
                <a:gd name="T17" fmla="*/ 138 h 241"/>
                <a:gd name="T18" fmla="*/ 340 w 666"/>
                <a:gd name="T19" fmla="*/ 124 h 241"/>
                <a:gd name="T20" fmla="*/ 383 w 666"/>
                <a:gd name="T21" fmla="*/ 114 h 241"/>
                <a:gd name="T22" fmla="*/ 430 w 666"/>
                <a:gd name="T23" fmla="*/ 100 h 241"/>
                <a:gd name="T24" fmla="*/ 486 w 666"/>
                <a:gd name="T25" fmla="*/ 79 h 241"/>
                <a:gd name="T26" fmla="*/ 546 w 666"/>
                <a:gd name="T27" fmla="*/ 55 h 241"/>
                <a:gd name="T28" fmla="*/ 593 w 666"/>
                <a:gd name="T29" fmla="*/ 31 h 241"/>
                <a:gd name="T30" fmla="*/ 610 w 666"/>
                <a:gd name="T31" fmla="*/ 24 h 241"/>
                <a:gd name="T32" fmla="*/ 619 w 666"/>
                <a:gd name="T33" fmla="*/ 20 h 241"/>
                <a:gd name="T34" fmla="*/ 632 w 666"/>
                <a:gd name="T35" fmla="*/ 13 h 241"/>
                <a:gd name="T36" fmla="*/ 666 w 666"/>
                <a:gd name="T37" fmla="*/ 0 h 241"/>
                <a:gd name="T38" fmla="*/ 649 w 666"/>
                <a:gd name="T39" fmla="*/ 6 h 241"/>
                <a:gd name="T40" fmla="*/ 628 w 666"/>
                <a:gd name="T41" fmla="*/ 20 h 241"/>
                <a:gd name="T42" fmla="*/ 602 w 666"/>
                <a:gd name="T43" fmla="*/ 38 h 241"/>
                <a:gd name="T44" fmla="*/ 572 w 666"/>
                <a:gd name="T45" fmla="*/ 58 h 241"/>
                <a:gd name="T46" fmla="*/ 499 w 666"/>
                <a:gd name="T47" fmla="*/ 93 h 241"/>
                <a:gd name="T48" fmla="*/ 469 w 666"/>
                <a:gd name="T49" fmla="*/ 107 h 241"/>
                <a:gd name="T50" fmla="*/ 439 w 666"/>
                <a:gd name="T51" fmla="*/ 117 h 241"/>
                <a:gd name="T52" fmla="*/ 374 w 666"/>
                <a:gd name="T53" fmla="*/ 134 h 241"/>
                <a:gd name="T54" fmla="*/ 323 w 666"/>
                <a:gd name="T55" fmla="*/ 152 h 241"/>
                <a:gd name="T56" fmla="*/ 284 w 666"/>
                <a:gd name="T57" fmla="*/ 158 h 241"/>
                <a:gd name="T58" fmla="*/ 267 w 666"/>
                <a:gd name="T59" fmla="*/ 165 h 241"/>
                <a:gd name="T60" fmla="*/ 224 w 666"/>
                <a:gd name="T61" fmla="*/ 176 h 241"/>
                <a:gd name="T62" fmla="*/ 194 w 666"/>
                <a:gd name="T63" fmla="*/ 183 h 241"/>
                <a:gd name="T64" fmla="*/ 151 w 666"/>
                <a:gd name="T65" fmla="*/ 196 h 241"/>
                <a:gd name="T66" fmla="*/ 61 w 666"/>
                <a:gd name="T67" fmla="*/ 221 h 241"/>
                <a:gd name="T68" fmla="*/ 43 w 666"/>
                <a:gd name="T69" fmla="*/ 224 h 241"/>
                <a:gd name="T70" fmla="*/ 35 w 666"/>
                <a:gd name="T71" fmla="*/ 231 h 241"/>
                <a:gd name="T72" fmla="*/ 26 w 666"/>
                <a:gd name="T73" fmla="*/ 234 h 241"/>
                <a:gd name="T74" fmla="*/ 9 w 666"/>
                <a:gd name="T75" fmla="*/ 241 h 241"/>
                <a:gd name="T76" fmla="*/ 0 w 666"/>
                <a:gd name="T77" fmla="*/ 2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6" h="241">
                  <a:moveTo>
                    <a:pt x="0" y="228"/>
                  </a:moveTo>
                  <a:lnTo>
                    <a:pt x="5" y="228"/>
                  </a:lnTo>
                  <a:lnTo>
                    <a:pt x="13" y="217"/>
                  </a:lnTo>
                  <a:lnTo>
                    <a:pt x="73" y="196"/>
                  </a:lnTo>
                  <a:lnTo>
                    <a:pt x="134" y="179"/>
                  </a:lnTo>
                  <a:lnTo>
                    <a:pt x="189" y="165"/>
                  </a:lnTo>
                  <a:lnTo>
                    <a:pt x="237" y="152"/>
                  </a:lnTo>
                  <a:lnTo>
                    <a:pt x="267" y="145"/>
                  </a:lnTo>
                  <a:lnTo>
                    <a:pt x="293" y="138"/>
                  </a:lnTo>
                  <a:lnTo>
                    <a:pt x="340" y="124"/>
                  </a:lnTo>
                  <a:lnTo>
                    <a:pt x="383" y="114"/>
                  </a:lnTo>
                  <a:lnTo>
                    <a:pt x="430" y="100"/>
                  </a:lnTo>
                  <a:lnTo>
                    <a:pt x="486" y="79"/>
                  </a:lnTo>
                  <a:lnTo>
                    <a:pt x="546" y="55"/>
                  </a:lnTo>
                  <a:lnTo>
                    <a:pt x="593" y="31"/>
                  </a:lnTo>
                  <a:lnTo>
                    <a:pt x="610" y="24"/>
                  </a:lnTo>
                  <a:lnTo>
                    <a:pt x="619" y="20"/>
                  </a:lnTo>
                  <a:lnTo>
                    <a:pt x="632" y="13"/>
                  </a:lnTo>
                  <a:lnTo>
                    <a:pt x="666" y="0"/>
                  </a:lnTo>
                  <a:lnTo>
                    <a:pt x="649" y="6"/>
                  </a:lnTo>
                  <a:lnTo>
                    <a:pt x="628" y="20"/>
                  </a:lnTo>
                  <a:lnTo>
                    <a:pt x="602" y="38"/>
                  </a:lnTo>
                  <a:lnTo>
                    <a:pt x="572" y="58"/>
                  </a:lnTo>
                  <a:lnTo>
                    <a:pt x="499" y="93"/>
                  </a:lnTo>
                  <a:lnTo>
                    <a:pt x="469" y="107"/>
                  </a:lnTo>
                  <a:lnTo>
                    <a:pt x="439" y="117"/>
                  </a:lnTo>
                  <a:lnTo>
                    <a:pt x="374" y="134"/>
                  </a:lnTo>
                  <a:lnTo>
                    <a:pt x="323" y="152"/>
                  </a:lnTo>
                  <a:lnTo>
                    <a:pt x="284" y="158"/>
                  </a:lnTo>
                  <a:lnTo>
                    <a:pt x="267" y="165"/>
                  </a:lnTo>
                  <a:lnTo>
                    <a:pt x="224" y="176"/>
                  </a:lnTo>
                  <a:lnTo>
                    <a:pt x="194" y="183"/>
                  </a:lnTo>
                  <a:lnTo>
                    <a:pt x="151" y="196"/>
                  </a:lnTo>
                  <a:lnTo>
                    <a:pt x="61" y="221"/>
                  </a:lnTo>
                  <a:lnTo>
                    <a:pt x="43" y="224"/>
                  </a:lnTo>
                  <a:lnTo>
                    <a:pt x="35" y="231"/>
                  </a:lnTo>
                  <a:lnTo>
                    <a:pt x="26" y="234"/>
                  </a:lnTo>
                  <a:lnTo>
                    <a:pt x="9" y="241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06" name="Freeform 66">
              <a:extLst>
                <a:ext uri="{FF2B5EF4-FFF2-40B4-BE49-F238E27FC236}">
                  <a16:creationId xmlns:a16="http://schemas.microsoft.com/office/drawing/2014/main" id="{62603339-47A8-4EBD-8463-4DD6637B9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3943"/>
              <a:ext cx="288" cy="159"/>
            </a:xfrm>
            <a:custGeom>
              <a:avLst/>
              <a:gdLst>
                <a:gd name="T0" fmla="*/ 103 w 288"/>
                <a:gd name="T1" fmla="*/ 149 h 159"/>
                <a:gd name="T2" fmla="*/ 181 w 288"/>
                <a:gd name="T3" fmla="*/ 159 h 159"/>
                <a:gd name="T4" fmla="*/ 194 w 288"/>
                <a:gd name="T5" fmla="*/ 159 h 159"/>
                <a:gd name="T6" fmla="*/ 206 w 288"/>
                <a:gd name="T7" fmla="*/ 152 h 159"/>
                <a:gd name="T8" fmla="*/ 275 w 288"/>
                <a:gd name="T9" fmla="*/ 97 h 159"/>
                <a:gd name="T10" fmla="*/ 288 w 288"/>
                <a:gd name="T11" fmla="*/ 73 h 159"/>
                <a:gd name="T12" fmla="*/ 288 w 288"/>
                <a:gd name="T13" fmla="*/ 52 h 159"/>
                <a:gd name="T14" fmla="*/ 279 w 288"/>
                <a:gd name="T15" fmla="*/ 42 h 159"/>
                <a:gd name="T16" fmla="*/ 262 w 288"/>
                <a:gd name="T17" fmla="*/ 35 h 159"/>
                <a:gd name="T18" fmla="*/ 228 w 288"/>
                <a:gd name="T19" fmla="*/ 21 h 159"/>
                <a:gd name="T20" fmla="*/ 224 w 288"/>
                <a:gd name="T21" fmla="*/ 7 h 159"/>
                <a:gd name="T22" fmla="*/ 224 w 288"/>
                <a:gd name="T23" fmla="*/ 4 h 159"/>
                <a:gd name="T24" fmla="*/ 219 w 288"/>
                <a:gd name="T25" fmla="*/ 0 h 159"/>
                <a:gd name="T26" fmla="*/ 202 w 288"/>
                <a:gd name="T27" fmla="*/ 0 h 159"/>
                <a:gd name="T28" fmla="*/ 189 w 288"/>
                <a:gd name="T29" fmla="*/ 7 h 159"/>
                <a:gd name="T30" fmla="*/ 163 w 288"/>
                <a:gd name="T31" fmla="*/ 31 h 159"/>
                <a:gd name="T32" fmla="*/ 142 w 288"/>
                <a:gd name="T33" fmla="*/ 42 h 159"/>
                <a:gd name="T34" fmla="*/ 125 w 288"/>
                <a:gd name="T35" fmla="*/ 52 h 159"/>
                <a:gd name="T36" fmla="*/ 82 w 288"/>
                <a:gd name="T37" fmla="*/ 59 h 159"/>
                <a:gd name="T38" fmla="*/ 39 w 288"/>
                <a:gd name="T39" fmla="*/ 73 h 159"/>
                <a:gd name="T40" fmla="*/ 17 w 288"/>
                <a:gd name="T41" fmla="*/ 83 h 159"/>
                <a:gd name="T42" fmla="*/ 0 w 288"/>
                <a:gd name="T43" fmla="*/ 100 h 159"/>
                <a:gd name="T44" fmla="*/ 0 w 288"/>
                <a:gd name="T45" fmla="*/ 104 h 159"/>
                <a:gd name="T46" fmla="*/ 5 w 288"/>
                <a:gd name="T47" fmla="*/ 107 h 159"/>
                <a:gd name="T48" fmla="*/ 30 w 288"/>
                <a:gd name="T49" fmla="*/ 100 h 159"/>
                <a:gd name="T50" fmla="*/ 52 w 288"/>
                <a:gd name="T51" fmla="*/ 90 h 159"/>
                <a:gd name="T52" fmla="*/ 56 w 288"/>
                <a:gd name="T53" fmla="*/ 90 h 159"/>
                <a:gd name="T54" fmla="*/ 52 w 288"/>
                <a:gd name="T55" fmla="*/ 93 h 159"/>
                <a:gd name="T56" fmla="*/ 43 w 288"/>
                <a:gd name="T57" fmla="*/ 100 h 159"/>
                <a:gd name="T58" fmla="*/ 30 w 288"/>
                <a:gd name="T59" fmla="*/ 107 h 159"/>
                <a:gd name="T60" fmla="*/ 17 w 288"/>
                <a:gd name="T61" fmla="*/ 114 h 159"/>
                <a:gd name="T62" fmla="*/ 13 w 288"/>
                <a:gd name="T63" fmla="*/ 121 h 159"/>
                <a:gd name="T64" fmla="*/ 17 w 288"/>
                <a:gd name="T65" fmla="*/ 128 h 159"/>
                <a:gd name="T66" fmla="*/ 26 w 288"/>
                <a:gd name="T67" fmla="*/ 135 h 159"/>
                <a:gd name="T68" fmla="*/ 65 w 288"/>
                <a:gd name="T69" fmla="*/ 145 h 159"/>
                <a:gd name="T70" fmla="*/ 103 w 288"/>
                <a:gd name="T7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159">
                  <a:moveTo>
                    <a:pt x="103" y="149"/>
                  </a:moveTo>
                  <a:lnTo>
                    <a:pt x="181" y="159"/>
                  </a:lnTo>
                  <a:lnTo>
                    <a:pt x="194" y="159"/>
                  </a:lnTo>
                  <a:lnTo>
                    <a:pt x="206" y="152"/>
                  </a:lnTo>
                  <a:lnTo>
                    <a:pt x="275" y="97"/>
                  </a:lnTo>
                  <a:lnTo>
                    <a:pt x="288" y="73"/>
                  </a:lnTo>
                  <a:lnTo>
                    <a:pt x="288" y="52"/>
                  </a:lnTo>
                  <a:lnTo>
                    <a:pt x="279" y="42"/>
                  </a:lnTo>
                  <a:lnTo>
                    <a:pt x="262" y="35"/>
                  </a:lnTo>
                  <a:lnTo>
                    <a:pt x="228" y="21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1"/>
                  </a:lnTo>
                  <a:lnTo>
                    <a:pt x="142" y="42"/>
                  </a:lnTo>
                  <a:lnTo>
                    <a:pt x="125" y="52"/>
                  </a:lnTo>
                  <a:lnTo>
                    <a:pt x="82" y="59"/>
                  </a:lnTo>
                  <a:lnTo>
                    <a:pt x="39" y="73"/>
                  </a:lnTo>
                  <a:lnTo>
                    <a:pt x="17" y="83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5" y="107"/>
                  </a:lnTo>
                  <a:lnTo>
                    <a:pt x="30" y="100"/>
                  </a:lnTo>
                  <a:lnTo>
                    <a:pt x="52" y="90"/>
                  </a:lnTo>
                  <a:lnTo>
                    <a:pt x="56" y="90"/>
                  </a:lnTo>
                  <a:lnTo>
                    <a:pt x="52" y="93"/>
                  </a:lnTo>
                  <a:lnTo>
                    <a:pt x="43" y="100"/>
                  </a:lnTo>
                  <a:lnTo>
                    <a:pt x="30" y="107"/>
                  </a:lnTo>
                  <a:lnTo>
                    <a:pt x="17" y="114"/>
                  </a:lnTo>
                  <a:lnTo>
                    <a:pt x="13" y="121"/>
                  </a:lnTo>
                  <a:lnTo>
                    <a:pt x="17" y="128"/>
                  </a:lnTo>
                  <a:lnTo>
                    <a:pt x="26" y="135"/>
                  </a:lnTo>
                  <a:lnTo>
                    <a:pt x="65" y="145"/>
                  </a:lnTo>
                  <a:lnTo>
                    <a:pt x="103" y="149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07" name="Freeform 67">
              <a:extLst>
                <a:ext uri="{FF2B5EF4-FFF2-40B4-BE49-F238E27FC236}">
                  <a16:creationId xmlns:a16="http://schemas.microsoft.com/office/drawing/2014/main" id="{AB8267DE-E4A4-461E-945F-387F3AEC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3978"/>
              <a:ext cx="210" cy="148"/>
            </a:xfrm>
            <a:custGeom>
              <a:avLst/>
              <a:gdLst>
                <a:gd name="T0" fmla="*/ 210 w 210"/>
                <a:gd name="T1" fmla="*/ 17 h 148"/>
                <a:gd name="T2" fmla="*/ 206 w 210"/>
                <a:gd name="T3" fmla="*/ 48 h 148"/>
                <a:gd name="T4" fmla="*/ 197 w 210"/>
                <a:gd name="T5" fmla="*/ 76 h 148"/>
                <a:gd name="T6" fmla="*/ 180 w 210"/>
                <a:gd name="T7" fmla="*/ 100 h 148"/>
                <a:gd name="T8" fmla="*/ 150 w 210"/>
                <a:gd name="T9" fmla="*/ 117 h 148"/>
                <a:gd name="T10" fmla="*/ 107 w 210"/>
                <a:gd name="T11" fmla="*/ 127 h 148"/>
                <a:gd name="T12" fmla="*/ 73 w 210"/>
                <a:gd name="T13" fmla="*/ 134 h 148"/>
                <a:gd name="T14" fmla="*/ 43 w 210"/>
                <a:gd name="T15" fmla="*/ 141 h 148"/>
                <a:gd name="T16" fmla="*/ 17 w 210"/>
                <a:gd name="T17" fmla="*/ 148 h 148"/>
                <a:gd name="T18" fmla="*/ 0 w 210"/>
                <a:gd name="T19" fmla="*/ 148 h 148"/>
                <a:gd name="T20" fmla="*/ 13 w 210"/>
                <a:gd name="T21" fmla="*/ 141 h 148"/>
                <a:gd name="T22" fmla="*/ 17 w 210"/>
                <a:gd name="T23" fmla="*/ 134 h 148"/>
                <a:gd name="T24" fmla="*/ 13 w 210"/>
                <a:gd name="T25" fmla="*/ 131 h 148"/>
                <a:gd name="T26" fmla="*/ 21 w 210"/>
                <a:gd name="T27" fmla="*/ 127 h 148"/>
                <a:gd name="T28" fmla="*/ 34 w 210"/>
                <a:gd name="T29" fmla="*/ 121 h 148"/>
                <a:gd name="T30" fmla="*/ 51 w 210"/>
                <a:gd name="T31" fmla="*/ 110 h 148"/>
                <a:gd name="T32" fmla="*/ 129 w 210"/>
                <a:gd name="T33" fmla="*/ 52 h 148"/>
                <a:gd name="T34" fmla="*/ 142 w 210"/>
                <a:gd name="T35" fmla="*/ 27 h 148"/>
                <a:gd name="T36" fmla="*/ 154 w 210"/>
                <a:gd name="T37" fmla="*/ 14 h 148"/>
                <a:gd name="T38" fmla="*/ 176 w 210"/>
                <a:gd name="T39" fmla="*/ 0 h 148"/>
                <a:gd name="T40" fmla="*/ 193 w 210"/>
                <a:gd name="T41" fmla="*/ 0 h 148"/>
                <a:gd name="T42" fmla="*/ 206 w 210"/>
                <a:gd name="T43" fmla="*/ 7 h 148"/>
                <a:gd name="T44" fmla="*/ 210 w 210"/>
                <a:gd name="T4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148">
                  <a:moveTo>
                    <a:pt x="210" y="17"/>
                  </a:moveTo>
                  <a:lnTo>
                    <a:pt x="206" y="48"/>
                  </a:lnTo>
                  <a:lnTo>
                    <a:pt x="197" y="76"/>
                  </a:lnTo>
                  <a:lnTo>
                    <a:pt x="180" y="100"/>
                  </a:lnTo>
                  <a:lnTo>
                    <a:pt x="150" y="117"/>
                  </a:lnTo>
                  <a:lnTo>
                    <a:pt x="107" y="127"/>
                  </a:lnTo>
                  <a:lnTo>
                    <a:pt x="73" y="134"/>
                  </a:lnTo>
                  <a:lnTo>
                    <a:pt x="43" y="141"/>
                  </a:lnTo>
                  <a:lnTo>
                    <a:pt x="17" y="148"/>
                  </a:lnTo>
                  <a:lnTo>
                    <a:pt x="0" y="148"/>
                  </a:lnTo>
                  <a:lnTo>
                    <a:pt x="13" y="141"/>
                  </a:lnTo>
                  <a:lnTo>
                    <a:pt x="17" y="134"/>
                  </a:lnTo>
                  <a:lnTo>
                    <a:pt x="13" y="131"/>
                  </a:lnTo>
                  <a:lnTo>
                    <a:pt x="21" y="127"/>
                  </a:lnTo>
                  <a:lnTo>
                    <a:pt x="34" y="121"/>
                  </a:lnTo>
                  <a:lnTo>
                    <a:pt x="51" y="110"/>
                  </a:lnTo>
                  <a:lnTo>
                    <a:pt x="129" y="52"/>
                  </a:lnTo>
                  <a:lnTo>
                    <a:pt x="142" y="27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08" name="Freeform 68">
              <a:extLst>
                <a:ext uri="{FF2B5EF4-FFF2-40B4-BE49-F238E27FC236}">
                  <a16:creationId xmlns:a16="http://schemas.microsoft.com/office/drawing/2014/main" id="{7AC6A2E5-E351-4D81-AB67-D8B1C434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922"/>
              <a:ext cx="1469" cy="218"/>
            </a:xfrm>
            <a:custGeom>
              <a:avLst/>
              <a:gdLst>
                <a:gd name="T0" fmla="*/ 1452 w 1469"/>
                <a:gd name="T1" fmla="*/ 87 h 218"/>
                <a:gd name="T2" fmla="*/ 1392 w 1469"/>
                <a:gd name="T3" fmla="*/ 83 h 218"/>
                <a:gd name="T4" fmla="*/ 1323 w 1469"/>
                <a:gd name="T5" fmla="*/ 73 h 218"/>
                <a:gd name="T6" fmla="*/ 1177 w 1469"/>
                <a:gd name="T7" fmla="*/ 52 h 218"/>
                <a:gd name="T8" fmla="*/ 1108 w 1469"/>
                <a:gd name="T9" fmla="*/ 38 h 218"/>
                <a:gd name="T10" fmla="*/ 1044 w 1469"/>
                <a:gd name="T11" fmla="*/ 28 h 218"/>
                <a:gd name="T12" fmla="*/ 992 w 1469"/>
                <a:gd name="T13" fmla="*/ 18 h 218"/>
                <a:gd name="T14" fmla="*/ 950 w 1469"/>
                <a:gd name="T15" fmla="*/ 7 h 218"/>
                <a:gd name="T16" fmla="*/ 864 w 1469"/>
                <a:gd name="T17" fmla="*/ 18 h 218"/>
                <a:gd name="T18" fmla="*/ 821 w 1469"/>
                <a:gd name="T19" fmla="*/ 21 h 218"/>
                <a:gd name="T20" fmla="*/ 773 w 1469"/>
                <a:gd name="T21" fmla="*/ 21 h 218"/>
                <a:gd name="T22" fmla="*/ 645 w 1469"/>
                <a:gd name="T23" fmla="*/ 7 h 218"/>
                <a:gd name="T24" fmla="*/ 520 w 1469"/>
                <a:gd name="T25" fmla="*/ 0 h 218"/>
                <a:gd name="T26" fmla="*/ 486 w 1469"/>
                <a:gd name="T27" fmla="*/ 0 h 218"/>
                <a:gd name="T28" fmla="*/ 451 w 1469"/>
                <a:gd name="T29" fmla="*/ 4 h 218"/>
                <a:gd name="T30" fmla="*/ 387 w 1469"/>
                <a:gd name="T31" fmla="*/ 21 h 218"/>
                <a:gd name="T32" fmla="*/ 322 w 1469"/>
                <a:gd name="T33" fmla="*/ 49 h 218"/>
                <a:gd name="T34" fmla="*/ 271 w 1469"/>
                <a:gd name="T35" fmla="*/ 87 h 218"/>
                <a:gd name="T36" fmla="*/ 206 w 1469"/>
                <a:gd name="T37" fmla="*/ 128 h 218"/>
                <a:gd name="T38" fmla="*/ 142 w 1469"/>
                <a:gd name="T39" fmla="*/ 163 h 218"/>
                <a:gd name="T40" fmla="*/ 73 w 1469"/>
                <a:gd name="T41" fmla="*/ 190 h 218"/>
                <a:gd name="T42" fmla="*/ 0 w 1469"/>
                <a:gd name="T43" fmla="*/ 218 h 218"/>
                <a:gd name="T44" fmla="*/ 39 w 1469"/>
                <a:gd name="T45" fmla="*/ 211 h 218"/>
                <a:gd name="T46" fmla="*/ 82 w 1469"/>
                <a:gd name="T47" fmla="*/ 208 h 218"/>
                <a:gd name="T48" fmla="*/ 159 w 1469"/>
                <a:gd name="T49" fmla="*/ 208 h 218"/>
                <a:gd name="T50" fmla="*/ 194 w 1469"/>
                <a:gd name="T51" fmla="*/ 201 h 218"/>
                <a:gd name="T52" fmla="*/ 224 w 1469"/>
                <a:gd name="T53" fmla="*/ 187 h 218"/>
                <a:gd name="T54" fmla="*/ 262 w 1469"/>
                <a:gd name="T55" fmla="*/ 166 h 218"/>
                <a:gd name="T56" fmla="*/ 288 w 1469"/>
                <a:gd name="T57" fmla="*/ 142 h 218"/>
                <a:gd name="T58" fmla="*/ 314 w 1469"/>
                <a:gd name="T59" fmla="*/ 125 h 218"/>
                <a:gd name="T60" fmla="*/ 443 w 1469"/>
                <a:gd name="T61" fmla="*/ 94 h 218"/>
                <a:gd name="T62" fmla="*/ 503 w 1469"/>
                <a:gd name="T63" fmla="*/ 76 h 218"/>
                <a:gd name="T64" fmla="*/ 563 w 1469"/>
                <a:gd name="T65" fmla="*/ 56 h 218"/>
                <a:gd name="T66" fmla="*/ 602 w 1469"/>
                <a:gd name="T67" fmla="*/ 42 h 218"/>
                <a:gd name="T68" fmla="*/ 640 w 1469"/>
                <a:gd name="T69" fmla="*/ 32 h 218"/>
                <a:gd name="T70" fmla="*/ 688 w 1469"/>
                <a:gd name="T71" fmla="*/ 28 h 218"/>
                <a:gd name="T72" fmla="*/ 735 w 1469"/>
                <a:gd name="T73" fmla="*/ 32 h 218"/>
                <a:gd name="T74" fmla="*/ 829 w 1469"/>
                <a:gd name="T75" fmla="*/ 38 h 218"/>
                <a:gd name="T76" fmla="*/ 881 w 1469"/>
                <a:gd name="T77" fmla="*/ 35 h 218"/>
                <a:gd name="T78" fmla="*/ 937 w 1469"/>
                <a:gd name="T79" fmla="*/ 25 h 218"/>
                <a:gd name="T80" fmla="*/ 958 w 1469"/>
                <a:gd name="T81" fmla="*/ 21 h 218"/>
                <a:gd name="T82" fmla="*/ 980 w 1469"/>
                <a:gd name="T83" fmla="*/ 25 h 218"/>
                <a:gd name="T84" fmla="*/ 1023 w 1469"/>
                <a:gd name="T85" fmla="*/ 35 h 218"/>
                <a:gd name="T86" fmla="*/ 1053 w 1469"/>
                <a:gd name="T87" fmla="*/ 35 h 218"/>
                <a:gd name="T88" fmla="*/ 1078 w 1469"/>
                <a:gd name="T89" fmla="*/ 38 h 218"/>
                <a:gd name="T90" fmla="*/ 1194 w 1469"/>
                <a:gd name="T91" fmla="*/ 59 h 218"/>
                <a:gd name="T92" fmla="*/ 1199 w 1469"/>
                <a:gd name="T93" fmla="*/ 59 h 218"/>
                <a:gd name="T94" fmla="*/ 1207 w 1469"/>
                <a:gd name="T95" fmla="*/ 63 h 218"/>
                <a:gd name="T96" fmla="*/ 1242 w 1469"/>
                <a:gd name="T97" fmla="*/ 66 h 218"/>
                <a:gd name="T98" fmla="*/ 1285 w 1469"/>
                <a:gd name="T99" fmla="*/ 73 h 218"/>
                <a:gd name="T100" fmla="*/ 1332 w 1469"/>
                <a:gd name="T101" fmla="*/ 80 h 218"/>
                <a:gd name="T102" fmla="*/ 1383 w 1469"/>
                <a:gd name="T103" fmla="*/ 87 h 218"/>
                <a:gd name="T104" fmla="*/ 1426 w 1469"/>
                <a:gd name="T105" fmla="*/ 94 h 218"/>
                <a:gd name="T106" fmla="*/ 1456 w 1469"/>
                <a:gd name="T107" fmla="*/ 97 h 218"/>
                <a:gd name="T108" fmla="*/ 1465 w 1469"/>
                <a:gd name="T109" fmla="*/ 101 h 218"/>
                <a:gd name="T110" fmla="*/ 1469 w 1469"/>
                <a:gd name="T111" fmla="*/ 101 h 218"/>
                <a:gd name="T112" fmla="*/ 1452 w 1469"/>
                <a:gd name="T113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9" h="218">
                  <a:moveTo>
                    <a:pt x="1452" y="87"/>
                  </a:moveTo>
                  <a:lnTo>
                    <a:pt x="1392" y="83"/>
                  </a:lnTo>
                  <a:lnTo>
                    <a:pt x="1323" y="73"/>
                  </a:lnTo>
                  <a:lnTo>
                    <a:pt x="1177" y="52"/>
                  </a:lnTo>
                  <a:lnTo>
                    <a:pt x="1108" y="38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4"/>
                  </a:lnTo>
                  <a:lnTo>
                    <a:pt x="387" y="21"/>
                  </a:lnTo>
                  <a:lnTo>
                    <a:pt x="322" y="49"/>
                  </a:lnTo>
                  <a:lnTo>
                    <a:pt x="271" y="87"/>
                  </a:lnTo>
                  <a:lnTo>
                    <a:pt x="206" y="128"/>
                  </a:lnTo>
                  <a:lnTo>
                    <a:pt x="142" y="163"/>
                  </a:lnTo>
                  <a:lnTo>
                    <a:pt x="73" y="190"/>
                  </a:lnTo>
                  <a:lnTo>
                    <a:pt x="0" y="218"/>
                  </a:lnTo>
                  <a:lnTo>
                    <a:pt x="39" y="211"/>
                  </a:lnTo>
                  <a:lnTo>
                    <a:pt x="82" y="208"/>
                  </a:lnTo>
                  <a:lnTo>
                    <a:pt x="159" y="208"/>
                  </a:lnTo>
                  <a:lnTo>
                    <a:pt x="194" y="201"/>
                  </a:lnTo>
                  <a:lnTo>
                    <a:pt x="224" y="187"/>
                  </a:lnTo>
                  <a:lnTo>
                    <a:pt x="262" y="166"/>
                  </a:lnTo>
                  <a:lnTo>
                    <a:pt x="288" y="142"/>
                  </a:lnTo>
                  <a:lnTo>
                    <a:pt x="314" y="125"/>
                  </a:lnTo>
                  <a:lnTo>
                    <a:pt x="443" y="94"/>
                  </a:lnTo>
                  <a:lnTo>
                    <a:pt x="503" y="76"/>
                  </a:lnTo>
                  <a:lnTo>
                    <a:pt x="563" y="56"/>
                  </a:lnTo>
                  <a:lnTo>
                    <a:pt x="602" y="42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8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8"/>
                  </a:lnTo>
                  <a:lnTo>
                    <a:pt x="1194" y="59"/>
                  </a:lnTo>
                  <a:lnTo>
                    <a:pt x="1199" y="59"/>
                  </a:lnTo>
                  <a:lnTo>
                    <a:pt x="1207" y="63"/>
                  </a:lnTo>
                  <a:lnTo>
                    <a:pt x="1242" y="66"/>
                  </a:lnTo>
                  <a:lnTo>
                    <a:pt x="1285" y="73"/>
                  </a:lnTo>
                  <a:lnTo>
                    <a:pt x="1332" y="80"/>
                  </a:lnTo>
                  <a:lnTo>
                    <a:pt x="1383" y="87"/>
                  </a:lnTo>
                  <a:lnTo>
                    <a:pt x="1426" y="94"/>
                  </a:lnTo>
                  <a:lnTo>
                    <a:pt x="1456" y="97"/>
                  </a:lnTo>
                  <a:lnTo>
                    <a:pt x="1465" y="101"/>
                  </a:lnTo>
                  <a:lnTo>
                    <a:pt x="1469" y="101"/>
                  </a:lnTo>
                  <a:lnTo>
                    <a:pt x="1452" y="87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09" name="Freeform 69">
              <a:extLst>
                <a:ext uri="{FF2B5EF4-FFF2-40B4-BE49-F238E27FC236}">
                  <a16:creationId xmlns:a16="http://schemas.microsoft.com/office/drawing/2014/main" id="{FA61CC19-06FC-4F38-881A-92607B6A8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943"/>
              <a:ext cx="894" cy="190"/>
            </a:xfrm>
            <a:custGeom>
              <a:avLst/>
              <a:gdLst>
                <a:gd name="T0" fmla="*/ 30 w 894"/>
                <a:gd name="T1" fmla="*/ 183 h 190"/>
                <a:gd name="T2" fmla="*/ 43 w 894"/>
                <a:gd name="T3" fmla="*/ 180 h 190"/>
                <a:gd name="T4" fmla="*/ 82 w 894"/>
                <a:gd name="T5" fmla="*/ 180 h 190"/>
                <a:gd name="T6" fmla="*/ 116 w 894"/>
                <a:gd name="T7" fmla="*/ 173 h 190"/>
                <a:gd name="T8" fmla="*/ 159 w 894"/>
                <a:gd name="T9" fmla="*/ 159 h 190"/>
                <a:gd name="T10" fmla="*/ 211 w 894"/>
                <a:gd name="T11" fmla="*/ 131 h 190"/>
                <a:gd name="T12" fmla="*/ 241 w 894"/>
                <a:gd name="T13" fmla="*/ 107 h 190"/>
                <a:gd name="T14" fmla="*/ 318 w 894"/>
                <a:gd name="T15" fmla="*/ 59 h 190"/>
                <a:gd name="T16" fmla="*/ 408 w 894"/>
                <a:gd name="T17" fmla="*/ 38 h 190"/>
                <a:gd name="T18" fmla="*/ 434 w 894"/>
                <a:gd name="T19" fmla="*/ 35 h 190"/>
                <a:gd name="T20" fmla="*/ 460 w 894"/>
                <a:gd name="T21" fmla="*/ 28 h 190"/>
                <a:gd name="T22" fmla="*/ 498 w 894"/>
                <a:gd name="T23" fmla="*/ 21 h 190"/>
                <a:gd name="T24" fmla="*/ 567 w 894"/>
                <a:gd name="T25" fmla="*/ 4 h 190"/>
                <a:gd name="T26" fmla="*/ 601 w 894"/>
                <a:gd name="T27" fmla="*/ 0 h 190"/>
                <a:gd name="T28" fmla="*/ 653 w 894"/>
                <a:gd name="T29" fmla="*/ 0 h 190"/>
                <a:gd name="T30" fmla="*/ 726 w 894"/>
                <a:gd name="T31" fmla="*/ 4 h 190"/>
                <a:gd name="T32" fmla="*/ 752 w 894"/>
                <a:gd name="T33" fmla="*/ 7 h 190"/>
                <a:gd name="T34" fmla="*/ 889 w 894"/>
                <a:gd name="T35" fmla="*/ 4 h 190"/>
                <a:gd name="T36" fmla="*/ 846 w 894"/>
                <a:gd name="T37" fmla="*/ 14 h 190"/>
                <a:gd name="T38" fmla="*/ 778 w 894"/>
                <a:gd name="T39" fmla="*/ 14 h 190"/>
                <a:gd name="T40" fmla="*/ 735 w 894"/>
                <a:gd name="T41" fmla="*/ 11 h 190"/>
                <a:gd name="T42" fmla="*/ 649 w 894"/>
                <a:gd name="T43" fmla="*/ 7 h 190"/>
                <a:gd name="T44" fmla="*/ 619 w 894"/>
                <a:gd name="T45" fmla="*/ 7 h 190"/>
                <a:gd name="T46" fmla="*/ 559 w 894"/>
                <a:gd name="T47" fmla="*/ 28 h 190"/>
                <a:gd name="T48" fmla="*/ 473 w 894"/>
                <a:gd name="T49" fmla="*/ 59 h 190"/>
                <a:gd name="T50" fmla="*/ 425 w 894"/>
                <a:gd name="T51" fmla="*/ 69 h 190"/>
                <a:gd name="T52" fmla="*/ 348 w 894"/>
                <a:gd name="T53" fmla="*/ 87 h 190"/>
                <a:gd name="T54" fmla="*/ 292 w 894"/>
                <a:gd name="T55" fmla="*/ 104 h 190"/>
                <a:gd name="T56" fmla="*/ 254 w 894"/>
                <a:gd name="T57" fmla="*/ 135 h 190"/>
                <a:gd name="T58" fmla="*/ 193 w 894"/>
                <a:gd name="T59" fmla="*/ 173 h 190"/>
                <a:gd name="T60" fmla="*/ 108 w 894"/>
                <a:gd name="T61" fmla="*/ 187 h 190"/>
                <a:gd name="T62" fmla="*/ 17 w 894"/>
                <a:gd name="T63" fmla="*/ 187 h 190"/>
                <a:gd name="T64" fmla="*/ 0 w 894"/>
                <a:gd name="T6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4" h="190">
                  <a:moveTo>
                    <a:pt x="4" y="190"/>
                  </a:moveTo>
                  <a:lnTo>
                    <a:pt x="30" y="183"/>
                  </a:lnTo>
                  <a:lnTo>
                    <a:pt x="39" y="183"/>
                  </a:lnTo>
                  <a:lnTo>
                    <a:pt x="43" y="180"/>
                  </a:lnTo>
                  <a:lnTo>
                    <a:pt x="69" y="180"/>
                  </a:lnTo>
                  <a:lnTo>
                    <a:pt x="82" y="180"/>
                  </a:lnTo>
                  <a:lnTo>
                    <a:pt x="99" y="176"/>
                  </a:lnTo>
                  <a:lnTo>
                    <a:pt x="116" y="173"/>
                  </a:lnTo>
                  <a:lnTo>
                    <a:pt x="129" y="169"/>
                  </a:lnTo>
                  <a:lnTo>
                    <a:pt x="159" y="159"/>
                  </a:lnTo>
                  <a:lnTo>
                    <a:pt x="176" y="152"/>
                  </a:lnTo>
                  <a:lnTo>
                    <a:pt x="211" y="131"/>
                  </a:lnTo>
                  <a:lnTo>
                    <a:pt x="228" y="118"/>
                  </a:lnTo>
                  <a:lnTo>
                    <a:pt x="241" y="107"/>
                  </a:lnTo>
                  <a:lnTo>
                    <a:pt x="262" y="93"/>
                  </a:lnTo>
                  <a:lnTo>
                    <a:pt x="318" y="59"/>
                  </a:lnTo>
                  <a:lnTo>
                    <a:pt x="387" y="42"/>
                  </a:lnTo>
                  <a:lnTo>
                    <a:pt x="408" y="38"/>
                  </a:lnTo>
                  <a:lnTo>
                    <a:pt x="421" y="38"/>
                  </a:lnTo>
                  <a:lnTo>
                    <a:pt x="434" y="35"/>
                  </a:lnTo>
                  <a:lnTo>
                    <a:pt x="451" y="31"/>
                  </a:lnTo>
                  <a:lnTo>
                    <a:pt x="460" y="28"/>
                  </a:lnTo>
                  <a:lnTo>
                    <a:pt x="477" y="24"/>
                  </a:lnTo>
                  <a:lnTo>
                    <a:pt x="498" y="21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7"/>
                  </a:lnTo>
                  <a:lnTo>
                    <a:pt x="559" y="28"/>
                  </a:lnTo>
                  <a:lnTo>
                    <a:pt x="533" y="38"/>
                  </a:lnTo>
                  <a:lnTo>
                    <a:pt x="473" y="59"/>
                  </a:lnTo>
                  <a:lnTo>
                    <a:pt x="455" y="62"/>
                  </a:lnTo>
                  <a:lnTo>
                    <a:pt x="425" y="69"/>
                  </a:lnTo>
                  <a:lnTo>
                    <a:pt x="370" y="83"/>
                  </a:lnTo>
                  <a:lnTo>
                    <a:pt x="348" y="87"/>
                  </a:lnTo>
                  <a:lnTo>
                    <a:pt x="318" y="93"/>
                  </a:lnTo>
                  <a:lnTo>
                    <a:pt x="292" y="104"/>
                  </a:lnTo>
                  <a:lnTo>
                    <a:pt x="275" y="118"/>
                  </a:lnTo>
                  <a:lnTo>
                    <a:pt x="254" y="135"/>
                  </a:lnTo>
                  <a:lnTo>
                    <a:pt x="224" y="159"/>
                  </a:lnTo>
                  <a:lnTo>
                    <a:pt x="193" y="173"/>
                  </a:lnTo>
                  <a:lnTo>
                    <a:pt x="146" y="187"/>
                  </a:lnTo>
                  <a:lnTo>
                    <a:pt x="108" y="187"/>
                  </a:lnTo>
                  <a:lnTo>
                    <a:pt x="35" y="187"/>
                  </a:lnTo>
                  <a:lnTo>
                    <a:pt x="17" y="187"/>
                  </a:lnTo>
                  <a:lnTo>
                    <a:pt x="4" y="190"/>
                  </a:lnTo>
                  <a:lnTo>
                    <a:pt x="0" y="190"/>
                  </a:lnTo>
                  <a:lnTo>
                    <a:pt x="4" y="190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0" name="Freeform 70">
              <a:extLst>
                <a:ext uri="{FF2B5EF4-FFF2-40B4-BE49-F238E27FC236}">
                  <a16:creationId xmlns:a16="http://schemas.microsoft.com/office/drawing/2014/main" id="{A701FCB9-C820-4A02-9291-82F6A718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3518"/>
              <a:ext cx="657" cy="436"/>
            </a:xfrm>
            <a:custGeom>
              <a:avLst/>
              <a:gdLst>
                <a:gd name="T0" fmla="*/ 4 w 657"/>
                <a:gd name="T1" fmla="*/ 0 h 436"/>
                <a:gd name="T2" fmla="*/ 171 w 657"/>
                <a:gd name="T3" fmla="*/ 132 h 436"/>
                <a:gd name="T4" fmla="*/ 348 w 657"/>
                <a:gd name="T5" fmla="*/ 256 h 436"/>
                <a:gd name="T6" fmla="*/ 433 w 657"/>
                <a:gd name="T7" fmla="*/ 311 h 436"/>
                <a:gd name="T8" fmla="*/ 511 w 657"/>
                <a:gd name="T9" fmla="*/ 363 h 436"/>
                <a:gd name="T10" fmla="*/ 588 w 657"/>
                <a:gd name="T11" fmla="*/ 401 h 436"/>
                <a:gd name="T12" fmla="*/ 657 w 657"/>
                <a:gd name="T13" fmla="*/ 429 h 436"/>
                <a:gd name="T14" fmla="*/ 657 w 657"/>
                <a:gd name="T15" fmla="*/ 436 h 436"/>
                <a:gd name="T16" fmla="*/ 614 w 657"/>
                <a:gd name="T17" fmla="*/ 418 h 436"/>
                <a:gd name="T18" fmla="*/ 584 w 657"/>
                <a:gd name="T19" fmla="*/ 401 h 436"/>
                <a:gd name="T20" fmla="*/ 558 w 657"/>
                <a:gd name="T21" fmla="*/ 391 h 436"/>
                <a:gd name="T22" fmla="*/ 537 w 657"/>
                <a:gd name="T23" fmla="*/ 380 h 436"/>
                <a:gd name="T24" fmla="*/ 506 w 657"/>
                <a:gd name="T25" fmla="*/ 366 h 436"/>
                <a:gd name="T26" fmla="*/ 485 w 657"/>
                <a:gd name="T27" fmla="*/ 353 h 436"/>
                <a:gd name="T28" fmla="*/ 391 w 657"/>
                <a:gd name="T29" fmla="*/ 294 h 436"/>
                <a:gd name="T30" fmla="*/ 300 w 657"/>
                <a:gd name="T31" fmla="*/ 232 h 436"/>
                <a:gd name="T32" fmla="*/ 219 w 657"/>
                <a:gd name="T33" fmla="*/ 173 h 436"/>
                <a:gd name="T34" fmla="*/ 150 w 657"/>
                <a:gd name="T35" fmla="*/ 121 h 436"/>
                <a:gd name="T36" fmla="*/ 90 w 657"/>
                <a:gd name="T37" fmla="*/ 73 h 436"/>
                <a:gd name="T38" fmla="*/ 43 w 657"/>
                <a:gd name="T39" fmla="*/ 38 h 436"/>
                <a:gd name="T40" fmla="*/ 25 w 657"/>
                <a:gd name="T41" fmla="*/ 25 h 436"/>
                <a:gd name="T42" fmla="*/ 13 w 657"/>
                <a:gd name="T43" fmla="*/ 11 h 436"/>
                <a:gd name="T44" fmla="*/ 4 w 657"/>
                <a:gd name="T45" fmla="*/ 7 h 436"/>
                <a:gd name="T46" fmla="*/ 0 w 657"/>
                <a:gd name="T47" fmla="*/ 4 h 436"/>
                <a:gd name="T48" fmla="*/ 4 w 657"/>
                <a:gd name="T4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7" h="436">
                  <a:moveTo>
                    <a:pt x="4" y="0"/>
                  </a:moveTo>
                  <a:lnTo>
                    <a:pt x="171" y="132"/>
                  </a:lnTo>
                  <a:lnTo>
                    <a:pt x="348" y="256"/>
                  </a:lnTo>
                  <a:lnTo>
                    <a:pt x="433" y="311"/>
                  </a:lnTo>
                  <a:lnTo>
                    <a:pt x="511" y="363"/>
                  </a:lnTo>
                  <a:lnTo>
                    <a:pt x="588" y="401"/>
                  </a:lnTo>
                  <a:lnTo>
                    <a:pt x="657" y="429"/>
                  </a:lnTo>
                  <a:lnTo>
                    <a:pt x="657" y="436"/>
                  </a:lnTo>
                  <a:lnTo>
                    <a:pt x="614" y="418"/>
                  </a:lnTo>
                  <a:lnTo>
                    <a:pt x="584" y="401"/>
                  </a:lnTo>
                  <a:lnTo>
                    <a:pt x="558" y="391"/>
                  </a:lnTo>
                  <a:lnTo>
                    <a:pt x="537" y="380"/>
                  </a:lnTo>
                  <a:lnTo>
                    <a:pt x="506" y="366"/>
                  </a:lnTo>
                  <a:lnTo>
                    <a:pt x="485" y="353"/>
                  </a:lnTo>
                  <a:lnTo>
                    <a:pt x="391" y="294"/>
                  </a:lnTo>
                  <a:lnTo>
                    <a:pt x="300" y="232"/>
                  </a:lnTo>
                  <a:lnTo>
                    <a:pt x="219" y="173"/>
                  </a:lnTo>
                  <a:lnTo>
                    <a:pt x="150" y="121"/>
                  </a:lnTo>
                  <a:lnTo>
                    <a:pt x="90" y="73"/>
                  </a:lnTo>
                  <a:lnTo>
                    <a:pt x="43" y="38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1" name="Freeform 71">
              <a:extLst>
                <a:ext uri="{FF2B5EF4-FFF2-40B4-BE49-F238E27FC236}">
                  <a16:creationId xmlns:a16="http://schemas.microsoft.com/office/drawing/2014/main" id="{E9A595E8-AE4A-4A0B-B5E9-4F415EEF3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3480"/>
              <a:ext cx="73" cy="59"/>
            </a:xfrm>
            <a:custGeom>
              <a:avLst/>
              <a:gdLst>
                <a:gd name="T0" fmla="*/ 30 w 73"/>
                <a:gd name="T1" fmla="*/ 38 h 59"/>
                <a:gd name="T2" fmla="*/ 39 w 73"/>
                <a:gd name="T3" fmla="*/ 18 h 59"/>
                <a:gd name="T4" fmla="*/ 43 w 73"/>
                <a:gd name="T5" fmla="*/ 7 h 59"/>
                <a:gd name="T6" fmla="*/ 56 w 73"/>
                <a:gd name="T7" fmla="*/ 0 h 59"/>
                <a:gd name="T8" fmla="*/ 56 w 73"/>
                <a:gd name="T9" fmla="*/ 18 h 59"/>
                <a:gd name="T10" fmla="*/ 47 w 73"/>
                <a:gd name="T11" fmla="*/ 28 h 59"/>
                <a:gd name="T12" fmla="*/ 30 w 73"/>
                <a:gd name="T13" fmla="*/ 38 h 59"/>
                <a:gd name="T14" fmla="*/ 43 w 73"/>
                <a:gd name="T15" fmla="*/ 35 h 59"/>
                <a:gd name="T16" fmla="*/ 60 w 73"/>
                <a:gd name="T17" fmla="*/ 38 h 59"/>
                <a:gd name="T18" fmla="*/ 73 w 73"/>
                <a:gd name="T19" fmla="*/ 49 h 59"/>
                <a:gd name="T20" fmla="*/ 60 w 73"/>
                <a:gd name="T21" fmla="*/ 52 h 59"/>
                <a:gd name="T22" fmla="*/ 47 w 73"/>
                <a:gd name="T23" fmla="*/ 49 h 59"/>
                <a:gd name="T24" fmla="*/ 30 w 73"/>
                <a:gd name="T25" fmla="*/ 38 h 59"/>
                <a:gd name="T26" fmla="*/ 30 w 73"/>
                <a:gd name="T27" fmla="*/ 49 h 59"/>
                <a:gd name="T28" fmla="*/ 21 w 73"/>
                <a:gd name="T29" fmla="*/ 59 h 59"/>
                <a:gd name="T30" fmla="*/ 17 w 73"/>
                <a:gd name="T31" fmla="*/ 52 h 59"/>
                <a:gd name="T32" fmla="*/ 17 w 73"/>
                <a:gd name="T33" fmla="*/ 49 h 59"/>
                <a:gd name="T34" fmla="*/ 30 w 73"/>
                <a:gd name="T35" fmla="*/ 42 h 59"/>
                <a:gd name="T36" fmla="*/ 13 w 73"/>
                <a:gd name="T37" fmla="*/ 38 h 59"/>
                <a:gd name="T38" fmla="*/ 0 w 73"/>
                <a:gd name="T39" fmla="*/ 28 h 59"/>
                <a:gd name="T40" fmla="*/ 9 w 73"/>
                <a:gd name="T41" fmla="*/ 25 h 59"/>
                <a:gd name="T42" fmla="*/ 17 w 73"/>
                <a:gd name="T43" fmla="*/ 28 h 59"/>
                <a:gd name="T44" fmla="*/ 30 w 73"/>
                <a:gd name="T45" fmla="*/ 42 h 59"/>
                <a:gd name="T46" fmla="*/ 17 w 73"/>
                <a:gd name="T47" fmla="*/ 11 h 59"/>
                <a:gd name="T48" fmla="*/ 21 w 73"/>
                <a:gd name="T49" fmla="*/ 4 h 59"/>
                <a:gd name="T50" fmla="*/ 26 w 73"/>
                <a:gd name="T51" fmla="*/ 4 h 59"/>
                <a:gd name="T52" fmla="*/ 30 w 73"/>
                <a:gd name="T53" fmla="*/ 14 h 59"/>
                <a:gd name="T54" fmla="*/ 30 w 73"/>
                <a:gd name="T55" fmla="*/ 25 h 59"/>
                <a:gd name="T56" fmla="*/ 30 w 73"/>
                <a:gd name="T57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59">
                  <a:moveTo>
                    <a:pt x="30" y="38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8"/>
                  </a:lnTo>
                  <a:lnTo>
                    <a:pt x="30" y="38"/>
                  </a:lnTo>
                  <a:lnTo>
                    <a:pt x="43" y="35"/>
                  </a:lnTo>
                  <a:lnTo>
                    <a:pt x="60" y="38"/>
                  </a:lnTo>
                  <a:lnTo>
                    <a:pt x="73" y="49"/>
                  </a:lnTo>
                  <a:lnTo>
                    <a:pt x="60" y="52"/>
                  </a:lnTo>
                  <a:lnTo>
                    <a:pt x="47" y="49"/>
                  </a:lnTo>
                  <a:lnTo>
                    <a:pt x="30" y="38"/>
                  </a:lnTo>
                  <a:lnTo>
                    <a:pt x="30" y="49"/>
                  </a:lnTo>
                  <a:lnTo>
                    <a:pt x="21" y="59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30" y="42"/>
                  </a:lnTo>
                  <a:lnTo>
                    <a:pt x="13" y="38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7" y="28"/>
                  </a:lnTo>
                  <a:lnTo>
                    <a:pt x="30" y="4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2" name="Freeform 72">
              <a:extLst>
                <a:ext uri="{FF2B5EF4-FFF2-40B4-BE49-F238E27FC236}">
                  <a16:creationId xmlns:a16="http://schemas.microsoft.com/office/drawing/2014/main" id="{488D1FA4-AE9C-4CD5-B51A-C44FD08D3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3508"/>
              <a:ext cx="73" cy="59"/>
            </a:xfrm>
            <a:custGeom>
              <a:avLst/>
              <a:gdLst>
                <a:gd name="T0" fmla="*/ 35 w 73"/>
                <a:gd name="T1" fmla="*/ 38 h 59"/>
                <a:gd name="T2" fmla="*/ 39 w 73"/>
                <a:gd name="T3" fmla="*/ 17 h 59"/>
                <a:gd name="T4" fmla="*/ 43 w 73"/>
                <a:gd name="T5" fmla="*/ 7 h 59"/>
                <a:gd name="T6" fmla="*/ 56 w 73"/>
                <a:gd name="T7" fmla="*/ 0 h 59"/>
                <a:gd name="T8" fmla="*/ 56 w 73"/>
                <a:gd name="T9" fmla="*/ 17 h 59"/>
                <a:gd name="T10" fmla="*/ 48 w 73"/>
                <a:gd name="T11" fmla="*/ 31 h 59"/>
                <a:gd name="T12" fmla="*/ 35 w 73"/>
                <a:gd name="T13" fmla="*/ 38 h 59"/>
                <a:gd name="T14" fmla="*/ 43 w 73"/>
                <a:gd name="T15" fmla="*/ 35 h 59"/>
                <a:gd name="T16" fmla="*/ 73 w 73"/>
                <a:gd name="T17" fmla="*/ 48 h 59"/>
                <a:gd name="T18" fmla="*/ 61 w 73"/>
                <a:gd name="T19" fmla="*/ 52 h 59"/>
                <a:gd name="T20" fmla="*/ 48 w 73"/>
                <a:gd name="T21" fmla="*/ 52 h 59"/>
                <a:gd name="T22" fmla="*/ 35 w 73"/>
                <a:gd name="T23" fmla="*/ 38 h 59"/>
                <a:gd name="T24" fmla="*/ 30 w 73"/>
                <a:gd name="T25" fmla="*/ 48 h 59"/>
                <a:gd name="T26" fmla="*/ 22 w 73"/>
                <a:gd name="T27" fmla="*/ 59 h 59"/>
                <a:gd name="T28" fmla="*/ 18 w 73"/>
                <a:gd name="T29" fmla="*/ 52 h 59"/>
                <a:gd name="T30" fmla="*/ 22 w 73"/>
                <a:gd name="T31" fmla="*/ 48 h 59"/>
                <a:gd name="T32" fmla="*/ 35 w 73"/>
                <a:gd name="T33" fmla="*/ 41 h 59"/>
                <a:gd name="T34" fmla="*/ 13 w 73"/>
                <a:gd name="T35" fmla="*/ 38 h 59"/>
                <a:gd name="T36" fmla="*/ 0 w 73"/>
                <a:gd name="T37" fmla="*/ 28 h 59"/>
                <a:gd name="T38" fmla="*/ 9 w 73"/>
                <a:gd name="T39" fmla="*/ 24 h 59"/>
                <a:gd name="T40" fmla="*/ 22 w 73"/>
                <a:gd name="T41" fmla="*/ 31 h 59"/>
                <a:gd name="T42" fmla="*/ 35 w 73"/>
                <a:gd name="T43" fmla="*/ 41 h 59"/>
                <a:gd name="T44" fmla="*/ 18 w 73"/>
                <a:gd name="T45" fmla="*/ 10 h 59"/>
                <a:gd name="T46" fmla="*/ 22 w 73"/>
                <a:gd name="T47" fmla="*/ 3 h 59"/>
                <a:gd name="T48" fmla="*/ 26 w 73"/>
                <a:gd name="T49" fmla="*/ 3 h 59"/>
                <a:gd name="T50" fmla="*/ 30 w 73"/>
                <a:gd name="T51" fmla="*/ 14 h 59"/>
                <a:gd name="T52" fmla="*/ 30 w 73"/>
                <a:gd name="T53" fmla="*/ 24 h 59"/>
                <a:gd name="T54" fmla="*/ 35 w 73"/>
                <a:gd name="T55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59">
                  <a:moveTo>
                    <a:pt x="35" y="38"/>
                  </a:moveTo>
                  <a:lnTo>
                    <a:pt x="39" y="17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7"/>
                  </a:lnTo>
                  <a:lnTo>
                    <a:pt x="48" y="31"/>
                  </a:lnTo>
                  <a:lnTo>
                    <a:pt x="35" y="38"/>
                  </a:lnTo>
                  <a:lnTo>
                    <a:pt x="43" y="35"/>
                  </a:lnTo>
                  <a:lnTo>
                    <a:pt x="73" y="48"/>
                  </a:lnTo>
                  <a:lnTo>
                    <a:pt x="61" y="52"/>
                  </a:lnTo>
                  <a:lnTo>
                    <a:pt x="48" y="52"/>
                  </a:lnTo>
                  <a:lnTo>
                    <a:pt x="35" y="38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8" y="52"/>
                  </a:lnTo>
                  <a:lnTo>
                    <a:pt x="22" y="48"/>
                  </a:lnTo>
                  <a:lnTo>
                    <a:pt x="35" y="41"/>
                  </a:lnTo>
                  <a:lnTo>
                    <a:pt x="13" y="38"/>
                  </a:lnTo>
                  <a:lnTo>
                    <a:pt x="0" y="28"/>
                  </a:lnTo>
                  <a:lnTo>
                    <a:pt x="9" y="24"/>
                  </a:lnTo>
                  <a:lnTo>
                    <a:pt x="22" y="31"/>
                  </a:lnTo>
                  <a:lnTo>
                    <a:pt x="35" y="41"/>
                  </a:lnTo>
                  <a:lnTo>
                    <a:pt x="18" y="10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35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3" name="Freeform 73">
              <a:extLst>
                <a:ext uri="{FF2B5EF4-FFF2-40B4-BE49-F238E27FC236}">
                  <a16:creationId xmlns:a16="http://schemas.microsoft.com/office/drawing/2014/main" id="{5C96D77D-93A1-488B-858F-983DEFCAA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3553"/>
              <a:ext cx="69" cy="52"/>
            </a:xfrm>
            <a:custGeom>
              <a:avLst/>
              <a:gdLst>
                <a:gd name="T0" fmla="*/ 43 w 69"/>
                <a:gd name="T1" fmla="*/ 34 h 52"/>
                <a:gd name="T2" fmla="*/ 22 w 69"/>
                <a:gd name="T3" fmla="*/ 21 h 52"/>
                <a:gd name="T4" fmla="*/ 13 w 69"/>
                <a:gd name="T5" fmla="*/ 10 h 52"/>
                <a:gd name="T6" fmla="*/ 13 w 69"/>
                <a:gd name="T7" fmla="*/ 0 h 52"/>
                <a:gd name="T8" fmla="*/ 30 w 69"/>
                <a:gd name="T9" fmla="*/ 7 h 52"/>
                <a:gd name="T10" fmla="*/ 39 w 69"/>
                <a:gd name="T11" fmla="*/ 17 h 52"/>
                <a:gd name="T12" fmla="*/ 43 w 69"/>
                <a:gd name="T13" fmla="*/ 31 h 52"/>
                <a:gd name="T14" fmla="*/ 43 w 69"/>
                <a:gd name="T15" fmla="*/ 24 h 52"/>
                <a:gd name="T16" fmla="*/ 56 w 69"/>
                <a:gd name="T17" fmla="*/ 14 h 52"/>
                <a:gd name="T18" fmla="*/ 69 w 69"/>
                <a:gd name="T19" fmla="*/ 7 h 52"/>
                <a:gd name="T20" fmla="*/ 69 w 69"/>
                <a:gd name="T21" fmla="*/ 17 h 52"/>
                <a:gd name="T22" fmla="*/ 65 w 69"/>
                <a:gd name="T23" fmla="*/ 24 h 52"/>
                <a:gd name="T24" fmla="*/ 43 w 69"/>
                <a:gd name="T25" fmla="*/ 34 h 52"/>
                <a:gd name="T26" fmla="*/ 56 w 69"/>
                <a:gd name="T27" fmla="*/ 38 h 52"/>
                <a:gd name="T28" fmla="*/ 65 w 69"/>
                <a:gd name="T29" fmla="*/ 52 h 52"/>
                <a:gd name="T30" fmla="*/ 52 w 69"/>
                <a:gd name="T31" fmla="*/ 45 h 52"/>
                <a:gd name="T32" fmla="*/ 47 w 69"/>
                <a:gd name="T33" fmla="*/ 34 h 52"/>
                <a:gd name="T34" fmla="*/ 35 w 69"/>
                <a:gd name="T35" fmla="*/ 45 h 52"/>
                <a:gd name="T36" fmla="*/ 22 w 69"/>
                <a:gd name="T37" fmla="*/ 52 h 52"/>
                <a:gd name="T38" fmla="*/ 22 w 69"/>
                <a:gd name="T39" fmla="*/ 41 h 52"/>
                <a:gd name="T40" fmla="*/ 30 w 69"/>
                <a:gd name="T41" fmla="*/ 38 h 52"/>
                <a:gd name="T42" fmla="*/ 47 w 69"/>
                <a:gd name="T43" fmla="*/ 34 h 52"/>
                <a:gd name="T44" fmla="*/ 26 w 69"/>
                <a:gd name="T45" fmla="*/ 34 h 52"/>
                <a:gd name="T46" fmla="*/ 4 w 69"/>
                <a:gd name="T47" fmla="*/ 31 h 52"/>
                <a:gd name="T48" fmla="*/ 0 w 69"/>
                <a:gd name="T49" fmla="*/ 28 h 52"/>
                <a:gd name="T50" fmla="*/ 4 w 69"/>
                <a:gd name="T51" fmla="*/ 24 h 52"/>
                <a:gd name="T52" fmla="*/ 17 w 69"/>
                <a:gd name="T53" fmla="*/ 24 h 52"/>
                <a:gd name="T54" fmla="*/ 30 w 69"/>
                <a:gd name="T55" fmla="*/ 28 h 52"/>
                <a:gd name="T56" fmla="*/ 43 w 69"/>
                <a:gd name="T57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52">
                  <a:moveTo>
                    <a:pt x="43" y="34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7"/>
                  </a:lnTo>
                  <a:lnTo>
                    <a:pt x="43" y="31"/>
                  </a:lnTo>
                  <a:lnTo>
                    <a:pt x="43" y="24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7"/>
                  </a:lnTo>
                  <a:lnTo>
                    <a:pt x="65" y="24"/>
                  </a:lnTo>
                  <a:lnTo>
                    <a:pt x="43" y="34"/>
                  </a:lnTo>
                  <a:lnTo>
                    <a:pt x="56" y="38"/>
                  </a:lnTo>
                  <a:lnTo>
                    <a:pt x="65" y="52"/>
                  </a:lnTo>
                  <a:lnTo>
                    <a:pt x="52" y="45"/>
                  </a:lnTo>
                  <a:lnTo>
                    <a:pt x="47" y="34"/>
                  </a:lnTo>
                  <a:lnTo>
                    <a:pt x="35" y="45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30" y="38"/>
                  </a:lnTo>
                  <a:lnTo>
                    <a:pt x="47" y="34"/>
                  </a:lnTo>
                  <a:lnTo>
                    <a:pt x="26" y="34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7" y="24"/>
                  </a:lnTo>
                  <a:lnTo>
                    <a:pt x="30" y="28"/>
                  </a:lnTo>
                  <a:lnTo>
                    <a:pt x="43" y="34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4" name="Freeform 74">
              <a:extLst>
                <a:ext uri="{FF2B5EF4-FFF2-40B4-BE49-F238E27FC236}">
                  <a16:creationId xmlns:a16="http://schemas.microsoft.com/office/drawing/2014/main" id="{E0D51E0E-1279-4E47-97D9-E09AA932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556"/>
              <a:ext cx="82" cy="63"/>
            </a:xfrm>
            <a:custGeom>
              <a:avLst/>
              <a:gdLst>
                <a:gd name="T0" fmla="*/ 30 w 82"/>
                <a:gd name="T1" fmla="*/ 28 h 63"/>
                <a:gd name="T2" fmla="*/ 56 w 82"/>
                <a:gd name="T3" fmla="*/ 21 h 63"/>
                <a:gd name="T4" fmla="*/ 69 w 82"/>
                <a:gd name="T5" fmla="*/ 21 h 63"/>
                <a:gd name="T6" fmla="*/ 82 w 82"/>
                <a:gd name="T7" fmla="*/ 28 h 63"/>
                <a:gd name="T8" fmla="*/ 65 w 82"/>
                <a:gd name="T9" fmla="*/ 35 h 63"/>
                <a:gd name="T10" fmla="*/ 48 w 82"/>
                <a:gd name="T11" fmla="*/ 35 h 63"/>
                <a:gd name="T12" fmla="*/ 30 w 82"/>
                <a:gd name="T13" fmla="*/ 28 h 63"/>
                <a:gd name="T14" fmla="*/ 39 w 82"/>
                <a:gd name="T15" fmla="*/ 35 h 63"/>
                <a:gd name="T16" fmla="*/ 43 w 82"/>
                <a:gd name="T17" fmla="*/ 49 h 63"/>
                <a:gd name="T18" fmla="*/ 39 w 82"/>
                <a:gd name="T19" fmla="*/ 63 h 63"/>
                <a:gd name="T20" fmla="*/ 26 w 82"/>
                <a:gd name="T21" fmla="*/ 56 h 63"/>
                <a:gd name="T22" fmla="*/ 26 w 82"/>
                <a:gd name="T23" fmla="*/ 45 h 63"/>
                <a:gd name="T24" fmla="*/ 30 w 82"/>
                <a:gd name="T25" fmla="*/ 28 h 63"/>
                <a:gd name="T26" fmla="*/ 18 w 82"/>
                <a:gd name="T27" fmla="*/ 31 h 63"/>
                <a:gd name="T28" fmla="*/ 0 w 82"/>
                <a:gd name="T29" fmla="*/ 31 h 63"/>
                <a:gd name="T30" fmla="*/ 5 w 82"/>
                <a:gd name="T31" fmla="*/ 25 h 63"/>
                <a:gd name="T32" fmla="*/ 13 w 82"/>
                <a:gd name="T33" fmla="*/ 25 h 63"/>
                <a:gd name="T34" fmla="*/ 26 w 82"/>
                <a:gd name="T35" fmla="*/ 31 h 63"/>
                <a:gd name="T36" fmla="*/ 22 w 82"/>
                <a:gd name="T37" fmla="*/ 14 h 63"/>
                <a:gd name="T38" fmla="*/ 26 w 82"/>
                <a:gd name="T39" fmla="*/ 0 h 63"/>
                <a:gd name="T40" fmla="*/ 35 w 82"/>
                <a:gd name="T41" fmla="*/ 7 h 63"/>
                <a:gd name="T42" fmla="*/ 30 w 82"/>
                <a:gd name="T43" fmla="*/ 14 h 63"/>
                <a:gd name="T44" fmla="*/ 26 w 82"/>
                <a:gd name="T45" fmla="*/ 31 h 63"/>
                <a:gd name="T46" fmla="*/ 52 w 82"/>
                <a:gd name="T47" fmla="*/ 4 h 63"/>
                <a:gd name="T48" fmla="*/ 61 w 82"/>
                <a:gd name="T49" fmla="*/ 4 h 63"/>
                <a:gd name="T50" fmla="*/ 65 w 82"/>
                <a:gd name="T51" fmla="*/ 7 h 63"/>
                <a:gd name="T52" fmla="*/ 56 w 82"/>
                <a:gd name="T53" fmla="*/ 18 h 63"/>
                <a:gd name="T54" fmla="*/ 43 w 82"/>
                <a:gd name="T55" fmla="*/ 21 h 63"/>
                <a:gd name="T56" fmla="*/ 30 w 82"/>
                <a:gd name="T5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63">
                  <a:moveTo>
                    <a:pt x="30" y="28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0" y="28"/>
                  </a:lnTo>
                  <a:lnTo>
                    <a:pt x="39" y="35"/>
                  </a:lnTo>
                  <a:lnTo>
                    <a:pt x="43" y="49"/>
                  </a:lnTo>
                  <a:lnTo>
                    <a:pt x="39" y="63"/>
                  </a:lnTo>
                  <a:lnTo>
                    <a:pt x="26" y="56"/>
                  </a:lnTo>
                  <a:lnTo>
                    <a:pt x="26" y="45"/>
                  </a:lnTo>
                  <a:lnTo>
                    <a:pt x="30" y="28"/>
                  </a:lnTo>
                  <a:lnTo>
                    <a:pt x="18" y="31"/>
                  </a:lnTo>
                  <a:lnTo>
                    <a:pt x="0" y="31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1"/>
                  </a:lnTo>
                  <a:lnTo>
                    <a:pt x="22" y="14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4"/>
                  </a:lnTo>
                  <a:lnTo>
                    <a:pt x="26" y="31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1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5" name="Freeform 75">
              <a:extLst>
                <a:ext uri="{FF2B5EF4-FFF2-40B4-BE49-F238E27FC236}">
                  <a16:creationId xmlns:a16="http://schemas.microsoft.com/office/drawing/2014/main" id="{84AB76E0-D8C8-4B6F-A77A-F07888D32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3598"/>
              <a:ext cx="69" cy="69"/>
            </a:xfrm>
            <a:custGeom>
              <a:avLst/>
              <a:gdLst>
                <a:gd name="T0" fmla="*/ 22 w 69"/>
                <a:gd name="T1" fmla="*/ 31 h 69"/>
                <a:gd name="T2" fmla="*/ 43 w 69"/>
                <a:gd name="T3" fmla="*/ 21 h 69"/>
                <a:gd name="T4" fmla="*/ 56 w 69"/>
                <a:gd name="T5" fmla="*/ 21 h 69"/>
                <a:gd name="T6" fmla="*/ 69 w 69"/>
                <a:gd name="T7" fmla="*/ 24 h 69"/>
                <a:gd name="T8" fmla="*/ 56 w 69"/>
                <a:gd name="T9" fmla="*/ 34 h 69"/>
                <a:gd name="T10" fmla="*/ 39 w 69"/>
                <a:gd name="T11" fmla="*/ 38 h 69"/>
                <a:gd name="T12" fmla="*/ 22 w 69"/>
                <a:gd name="T13" fmla="*/ 31 h 69"/>
                <a:gd name="T14" fmla="*/ 35 w 69"/>
                <a:gd name="T15" fmla="*/ 38 h 69"/>
                <a:gd name="T16" fmla="*/ 39 w 69"/>
                <a:gd name="T17" fmla="*/ 55 h 69"/>
                <a:gd name="T18" fmla="*/ 43 w 69"/>
                <a:gd name="T19" fmla="*/ 69 h 69"/>
                <a:gd name="T20" fmla="*/ 30 w 69"/>
                <a:gd name="T21" fmla="*/ 62 h 69"/>
                <a:gd name="T22" fmla="*/ 26 w 69"/>
                <a:gd name="T23" fmla="*/ 52 h 69"/>
                <a:gd name="T24" fmla="*/ 22 w 69"/>
                <a:gd name="T25" fmla="*/ 31 h 69"/>
                <a:gd name="T26" fmla="*/ 13 w 69"/>
                <a:gd name="T27" fmla="*/ 38 h 69"/>
                <a:gd name="T28" fmla="*/ 9 w 69"/>
                <a:gd name="T29" fmla="*/ 38 h 69"/>
                <a:gd name="T30" fmla="*/ 0 w 69"/>
                <a:gd name="T31" fmla="*/ 34 h 69"/>
                <a:gd name="T32" fmla="*/ 5 w 69"/>
                <a:gd name="T33" fmla="*/ 31 h 69"/>
                <a:gd name="T34" fmla="*/ 9 w 69"/>
                <a:gd name="T35" fmla="*/ 31 h 69"/>
                <a:gd name="T36" fmla="*/ 22 w 69"/>
                <a:gd name="T37" fmla="*/ 34 h 69"/>
                <a:gd name="T38" fmla="*/ 13 w 69"/>
                <a:gd name="T39" fmla="*/ 17 h 69"/>
                <a:gd name="T40" fmla="*/ 13 w 69"/>
                <a:gd name="T41" fmla="*/ 0 h 69"/>
                <a:gd name="T42" fmla="*/ 17 w 69"/>
                <a:gd name="T43" fmla="*/ 7 h 69"/>
                <a:gd name="T44" fmla="*/ 22 w 69"/>
                <a:gd name="T45" fmla="*/ 17 h 69"/>
                <a:gd name="T46" fmla="*/ 22 w 69"/>
                <a:gd name="T47" fmla="*/ 34 h 69"/>
                <a:gd name="T48" fmla="*/ 35 w 69"/>
                <a:gd name="T49" fmla="*/ 3 h 69"/>
                <a:gd name="T50" fmla="*/ 43 w 69"/>
                <a:gd name="T51" fmla="*/ 0 h 69"/>
                <a:gd name="T52" fmla="*/ 43 w 69"/>
                <a:gd name="T53" fmla="*/ 3 h 69"/>
                <a:gd name="T54" fmla="*/ 43 w 69"/>
                <a:gd name="T55" fmla="*/ 14 h 69"/>
                <a:gd name="T56" fmla="*/ 30 w 69"/>
                <a:gd name="T57" fmla="*/ 21 h 69"/>
                <a:gd name="T58" fmla="*/ 22 w 69"/>
                <a:gd name="T59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69">
                  <a:moveTo>
                    <a:pt x="22" y="31"/>
                  </a:moveTo>
                  <a:lnTo>
                    <a:pt x="43" y="21"/>
                  </a:lnTo>
                  <a:lnTo>
                    <a:pt x="56" y="21"/>
                  </a:lnTo>
                  <a:lnTo>
                    <a:pt x="69" y="24"/>
                  </a:lnTo>
                  <a:lnTo>
                    <a:pt x="56" y="34"/>
                  </a:lnTo>
                  <a:lnTo>
                    <a:pt x="39" y="38"/>
                  </a:lnTo>
                  <a:lnTo>
                    <a:pt x="22" y="31"/>
                  </a:lnTo>
                  <a:lnTo>
                    <a:pt x="35" y="38"/>
                  </a:lnTo>
                  <a:lnTo>
                    <a:pt x="39" y="55"/>
                  </a:lnTo>
                  <a:lnTo>
                    <a:pt x="43" y="69"/>
                  </a:lnTo>
                  <a:lnTo>
                    <a:pt x="30" y="62"/>
                  </a:lnTo>
                  <a:lnTo>
                    <a:pt x="26" y="52"/>
                  </a:lnTo>
                  <a:lnTo>
                    <a:pt x="22" y="31"/>
                  </a:lnTo>
                  <a:lnTo>
                    <a:pt x="13" y="38"/>
                  </a:lnTo>
                  <a:lnTo>
                    <a:pt x="9" y="38"/>
                  </a:lnTo>
                  <a:lnTo>
                    <a:pt x="0" y="34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22" y="34"/>
                  </a:lnTo>
                  <a:lnTo>
                    <a:pt x="13" y="17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7"/>
                  </a:lnTo>
                  <a:lnTo>
                    <a:pt x="22" y="34"/>
                  </a:lnTo>
                  <a:lnTo>
                    <a:pt x="35" y="3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3" y="14"/>
                  </a:lnTo>
                  <a:lnTo>
                    <a:pt x="30" y="21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6" name="Freeform 76">
              <a:extLst>
                <a:ext uri="{FF2B5EF4-FFF2-40B4-BE49-F238E27FC236}">
                  <a16:creationId xmlns:a16="http://schemas.microsoft.com/office/drawing/2014/main" id="{1FFE42FA-3805-44C7-9EF6-D9F84FAB3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3670"/>
              <a:ext cx="90" cy="52"/>
            </a:xfrm>
            <a:custGeom>
              <a:avLst/>
              <a:gdLst>
                <a:gd name="T0" fmla="*/ 52 w 90"/>
                <a:gd name="T1" fmla="*/ 18 h 52"/>
                <a:gd name="T2" fmla="*/ 56 w 90"/>
                <a:gd name="T3" fmla="*/ 38 h 52"/>
                <a:gd name="T4" fmla="*/ 52 w 90"/>
                <a:gd name="T5" fmla="*/ 45 h 52"/>
                <a:gd name="T6" fmla="*/ 43 w 90"/>
                <a:gd name="T7" fmla="*/ 52 h 52"/>
                <a:gd name="T8" fmla="*/ 34 w 90"/>
                <a:gd name="T9" fmla="*/ 38 h 52"/>
                <a:gd name="T10" fmla="*/ 39 w 90"/>
                <a:gd name="T11" fmla="*/ 28 h 52"/>
                <a:gd name="T12" fmla="*/ 52 w 90"/>
                <a:gd name="T13" fmla="*/ 18 h 52"/>
                <a:gd name="T14" fmla="*/ 39 w 90"/>
                <a:gd name="T15" fmla="*/ 25 h 52"/>
                <a:gd name="T16" fmla="*/ 17 w 90"/>
                <a:gd name="T17" fmla="*/ 25 h 52"/>
                <a:gd name="T18" fmla="*/ 0 w 90"/>
                <a:gd name="T19" fmla="*/ 21 h 52"/>
                <a:gd name="T20" fmla="*/ 13 w 90"/>
                <a:gd name="T21" fmla="*/ 14 h 52"/>
                <a:gd name="T22" fmla="*/ 26 w 90"/>
                <a:gd name="T23" fmla="*/ 11 h 52"/>
                <a:gd name="T24" fmla="*/ 52 w 90"/>
                <a:gd name="T25" fmla="*/ 18 h 52"/>
                <a:gd name="T26" fmla="*/ 47 w 90"/>
                <a:gd name="T27" fmla="*/ 7 h 52"/>
                <a:gd name="T28" fmla="*/ 47 w 90"/>
                <a:gd name="T29" fmla="*/ 4 h 52"/>
                <a:gd name="T30" fmla="*/ 52 w 90"/>
                <a:gd name="T31" fmla="*/ 0 h 52"/>
                <a:gd name="T32" fmla="*/ 60 w 90"/>
                <a:gd name="T33" fmla="*/ 4 h 52"/>
                <a:gd name="T34" fmla="*/ 60 w 90"/>
                <a:gd name="T35" fmla="*/ 7 h 52"/>
                <a:gd name="T36" fmla="*/ 47 w 90"/>
                <a:gd name="T37" fmla="*/ 18 h 52"/>
                <a:gd name="T38" fmla="*/ 73 w 90"/>
                <a:gd name="T39" fmla="*/ 14 h 52"/>
                <a:gd name="T40" fmla="*/ 90 w 90"/>
                <a:gd name="T41" fmla="*/ 21 h 52"/>
                <a:gd name="T42" fmla="*/ 82 w 90"/>
                <a:gd name="T43" fmla="*/ 25 h 52"/>
                <a:gd name="T44" fmla="*/ 69 w 90"/>
                <a:gd name="T45" fmla="*/ 21 h 52"/>
                <a:gd name="T46" fmla="*/ 47 w 90"/>
                <a:gd name="T47" fmla="*/ 18 h 52"/>
                <a:gd name="T48" fmla="*/ 82 w 90"/>
                <a:gd name="T49" fmla="*/ 38 h 52"/>
                <a:gd name="T50" fmla="*/ 82 w 90"/>
                <a:gd name="T51" fmla="*/ 45 h 52"/>
                <a:gd name="T52" fmla="*/ 77 w 90"/>
                <a:gd name="T53" fmla="*/ 45 h 52"/>
                <a:gd name="T54" fmla="*/ 64 w 90"/>
                <a:gd name="T55" fmla="*/ 38 h 52"/>
                <a:gd name="T56" fmla="*/ 60 w 90"/>
                <a:gd name="T57" fmla="*/ 28 h 52"/>
                <a:gd name="T58" fmla="*/ 52 w 90"/>
                <a:gd name="T5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52">
                  <a:moveTo>
                    <a:pt x="52" y="18"/>
                  </a:moveTo>
                  <a:lnTo>
                    <a:pt x="56" y="38"/>
                  </a:lnTo>
                  <a:lnTo>
                    <a:pt x="52" y="45"/>
                  </a:lnTo>
                  <a:lnTo>
                    <a:pt x="43" y="52"/>
                  </a:lnTo>
                  <a:lnTo>
                    <a:pt x="34" y="38"/>
                  </a:lnTo>
                  <a:lnTo>
                    <a:pt x="39" y="28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1"/>
                  </a:lnTo>
                  <a:lnTo>
                    <a:pt x="13" y="14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4"/>
                  </a:lnTo>
                  <a:lnTo>
                    <a:pt x="90" y="21"/>
                  </a:lnTo>
                  <a:lnTo>
                    <a:pt x="82" y="25"/>
                  </a:lnTo>
                  <a:lnTo>
                    <a:pt x="69" y="21"/>
                  </a:lnTo>
                  <a:lnTo>
                    <a:pt x="47" y="18"/>
                  </a:lnTo>
                  <a:lnTo>
                    <a:pt x="82" y="38"/>
                  </a:lnTo>
                  <a:lnTo>
                    <a:pt x="82" y="45"/>
                  </a:lnTo>
                  <a:lnTo>
                    <a:pt x="77" y="45"/>
                  </a:lnTo>
                  <a:lnTo>
                    <a:pt x="64" y="38"/>
                  </a:lnTo>
                  <a:lnTo>
                    <a:pt x="60" y="28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7" name="Freeform 77">
              <a:extLst>
                <a:ext uri="{FF2B5EF4-FFF2-40B4-BE49-F238E27FC236}">
                  <a16:creationId xmlns:a16="http://schemas.microsoft.com/office/drawing/2014/main" id="{7916DC33-2BBE-4806-BAF0-B56784A5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587"/>
              <a:ext cx="65" cy="56"/>
            </a:xfrm>
            <a:custGeom>
              <a:avLst/>
              <a:gdLst>
                <a:gd name="T0" fmla="*/ 65 w 65"/>
                <a:gd name="T1" fmla="*/ 38 h 56"/>
                <a:gd name="T2" fmla="*/ 52 w 65"/>
                <a:gd name="T3" fmla="*/ 49 h 56"/>
                <a:gd name="T4" fmla="*/ 43 w 65"/>
                <a:gd name="T5" fmla="*/ 49 h 56"/>
                <a:gd name="T6" fmla="*/ 39 w 65"/>
                <a:gd name="T7" fmla="*/ 45 h 56"/>
                <a:gd name="T8" fmla="*/ 30 w 65"/>
                <a:gd name="T9" fmla="*/ 35 h 56"/>
                <a:gd name="T10" fmla="*/ 26 w 65"/>
                <a:gd name="T11" fmla="*/ 45 h 56"/>
                <a:gd name="T12" fmla="*/ 13 w 65"/>
                <a:gd name="T13" fmla="*/ 56 h 56"/>
                <a:gd name="T14" fmla="*/ 13 w 65"/>
                <a:gd name="T15" fmla="*/ 49 h 56"/>
                <a:gd name="T16" fmla="*/ 13 w 65"/>
                <a:gd name="T17" fmla="*/ 45 h 56"/>
                <a:gd name="T18" fmla="*/ 26 w 65"/>
                <a:gd name="T19" fmla="*/ 35 h 56"/>
                <a:gd name="T20" fmla="*/ 9 w 65"/>
                <a:gd name="T21" fmla="*/ 32 h 56"/>
                <a:gd name="T22" fmla="*/ 0 w 65"/>
                <a:gd name="T23" fmla="*/ 21 h 56"/>
                <a:gd name="T24" fmla="*/ 9 w 65"/>
                <a:gd name="T25" fmla="*/ 21 h 56"/>
                <a:gd name="T26" fmla="*/ 13 w 65"/>
                <a:gd name="T27" fmla="*/ 25 h 56"/>
                <a:gd name="T28" fmla="*/ 26 w 65"/>
                <a:gd name="T29" fmla="*/ 35 h 56"/>
                <a:gd name="T30" fmla="*/ 18 w 65"/>
                <a:gd name="T31" fmla="*/ 21 h 56"/>
                <a:gd name="T32" fmla="*/ 13 w 65"/>
                <a:gd name="T33" fmla="*/ 4 h 56"/>
                <a:gd name="T34" fmla="*/ 18 w 65"/>
                <a:gd name="T35" fmla="*/ 0 h 56"/>
                <a:gd name="T36" fmla="*/ 22 w 65"/>
                <a:gd name="T37" fmla="*/ 0 h 56"/>
                <a:gd name="T38" fmla="*/ 30 w 65"/>
                <a:gd name="T39" fmla="*/ 11 h 56"/>
                <a:gd name="T40" fmla="*/ 26 w 65"/>
                <a:gd name="T41" fmla="*/ 21 h 56"/>
                <a:gd name="T42" fmla="*/ 26 w 65"/>
                <a:gd name="T43" fmla="*/ 32 h 56"/>
                <a:gd name="T44" fmla="*/ 35 w 65"/>
                <a:gd name="T45" fmla="*/ 18 h 56"/>
                <a:gd name="T46" fmla="*/ 39 w 65"/>
                <a:gd name="T47" fmla="*/ 11 h 56"/>
                <a:gd name="T48" fmla="*/ 52 w 65"/>
                <a:gd name="T49" fmla="*/ 4 h 56"/>
                <a:gd name="T50" fmla="*/ 52 w 65"/>
                <a:gd name="T51" fmla="*/ 4 h 56"/>
                <a:gd name="T52" fmla="*/ 52 w 65"/>
                <a:gd name="T53" fmla="*/ 11 h 56"/>
                <a:gd name="T54" fmla="*/ 52 w 65"/>
                <a:gd name="T55" fmla="*/ 21 h 56"/>
                <a:gd name="T56" fmla="*/ 43 w 65"/>
                <a:gd name="T57" fmla="*/ 28 h 56"/>
                <a:gd name="T58" fmla="*/ 35 w 65"/>
                <a:gd name="T59" fmla="*/ 32 h 56"/>
                <a:gd name="T60" fmla="*/ 30 w 65"/>
                <a:gd name="T61" fmla="*/ 35 h 56"/>
                <a:gd name="T62" fmla="*/ 48 w 65"/>
                <a:gd name="T63" fmla="*/ 35 h 56"/>
                <a:gd name="T64" fmla="*/ 65 w 65"/>
                <a:gd name="T65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56">
                  <a:moveTo>
                    <a:pt x="65" y="38"/>
                  </a:moveTo>
                  <a:lnTo>
                    <a:pt x="52" y="49"/>
                  </a:lnTo>
                  <a:lnTo>
                    <a:pt x="43" y="49"/>
                  </a:lnTo>
                  <a:lnTo>
                    <a:pt x="39" y="45"/>
                  </a:lnTo>
                  <a:lnTo>
                    <a:pt x="30" y="35"/>
                  </a:lnTo>
                  <a:lnTo>
                    <a:pt x="26" y="45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3" y="45"/>
                  </a:lnTo>
                  <a:lnTo>
                    <a:pt x="26" y="35"/>
                  </a:lnTo>
                  <a:lnTo>
                    <a:pt x="9" y="32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13" y="25"/>
                  </a:lnTo>
                  <a:lnTo>
                    <a:pt x="26" y="35"/>
                  </a:lnTo>
                  <a:lnTo>
                    <a:pt x="18" y="21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1"/>
                  </a:lnTo>
                  <a:lnTo>
                    <a:pt x="43" y="28"/>
                  </a:lnTo>
                  <a:lnTo>
                    <a:pt x="35" y="32"/>
                  </a:lnTo>
                  <a:lnTo>
                    <a:pt x="30" y="35"/>
                  </a:lnTo>
                  <a:lnTo>
                    <a:pt x="48" y="35"/>
                  </a:lnTo>
                  <a:lnTo>
                    <a:pt x="65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8" name="Freeform 78">
              <a:extLst>
                <a:ext uri="{FF2B5EF4-FFF2-40B4-BE49-F238E27FC236}">
                  <a16:creationId xmlns:a16="http://schemas.microsoft.com/office/drawing/2014/main" id="{47341846-C1BB-4879-8758-7185280F3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3636"/>
              <a:ext cx="68" cy="55"/>
            </a:xfrm>
            <a:custGeom>
              <a:avLst/>
              <a:gdLst>
                <a:gd name="T0" fmla="*/ 51 w 68"/>
                <a:gd name="T1" fmla="*/ 3 h 55"/>
                <a:gd name="T2" fmla="*/ 38 w 68"/>
                <a:gd name="T3" fmla="*/ 7 h 55"/>
                <a:gd name="T4" fmla="*/ 34 w 68"/>
                <a:gd name="T5" fmla="*/ 17 h 55"/>
                <a:gd name="T6" fmla="*/ 26 w 68"/>
                <a:gd name="T7" fmla="*/ 38 h 55"/>
                <a:gd name="T8" fmla="*/ 26 w 68"/>
                <a:gd name="T9" fmla="*/ 24 h 55"/>
                <a:gd name="T10" fmla="*/ 30 w 68"/>
                <a:gd name="T11" fmla="*/ 14 h 55"/>
                <a:gd name="T12" fmla="*/ 21 w 68"/>
                <a:gd name="T13" fmla="*/ 3 h 55"/>
                <a:gd name="T14" fmla="*/ 17 w 68"/>
                <a:gd name="T15" fmla="*/ 0 h 55"/>
                <a:gd name="T16" fmla="*/ 17 w 68"/>
                <a:gd name="T17" fmla="*/ 7 h 55"/>
                <a:gd name="T18" fmla="*/ 21 w 68"/>
                <a:gd name="T19" fmla="*/ 24 h 55"/>
                <a:gd name="T20" fmla="*/ 30 w 68"/>
                <a:gd name="T21" fmla="*/ 41 h 55"/>
                <a:gd name="T22" fmla="*/ 17 w 68"/>
                <a:gd name="T23" fmla="*/ 27 h 55"/>
                <a:gd name="T24" fmla="*/ 8 w 68"/>
                <a:gd name="T25" fmla="*/ 24 h 55"/>
                <a:gd name="T26" fmla="*/ 0 w 68"/>
                <a:gd name="T27" fmla="*/ 24 h 55"/>
                <a:gd name="T28" fmla="*/ 8 w 68"/>
                <a:gd name="T29" fmla="*/ 34 h 55"/>
                <a:gd name="T30" fmla="*/ 30 w 68"/>
                <a:gd name="T31" fmla="*/ 38 h 55"/>
                <a:gd name="T32" fmla="*/ 17 w 68"/>
                <a:gd name="T33" fmla="*/ 45 h 55"/>
                <a:gd name="T34" fmla="*/ 13 w 68"/>
                <a:gd name="T35" fmla="*/ 52 h 55"/>
                <a:gd name="T36" fmla="*/ 17 w 68"/>
                <a:gd name="T37" fmla="*/ 55 h 55"/>
                <a:gd name="T38" fmla="*/ 26 w 68"/>
                <a:gd name="T39" fmla="*/ 48 h 55"/>
                <a:gd name="T40" fmla="*/ 26 w 68"/>
                <a:gd name="T41" fmla="*/ 34 h 55"/>
                <a:gd name="T42" fmla="*/ 43 w 68"/>
                <a:gd name="T43" fmla="*/ 48 h 55"/>
                <a:gd name="T44" fmla="*/ 56 w 68"/>
                <a:gd name="T45" fmla="*/ 48 h 55"/>
                <a:gd name="T46" fmla="*/ 68 w 68"/>
                <a:gd name="T47" fmla="*/ 45 h 55"/>
                <a:gd name="T48" fmla="*/ 68 w 68"/>
                <a:gd name="T49" fmla="*/ 45 h 55"/>
                <a:gd name="T50" fmla="*/ 60 w 68"/>
                <a:gd name="T51" fmla="*/ 38 h 55"/>
                <a:gd name="T52" fmla="*/ 43 w 68"/>
                <a:gd name="T53" fmla="*/ 34 h 55"/>
                <a:gd name="T54" fmla="*/ 30 w 68"/>
                <a:gd name="T55" fmla="*/ 34 h 55"/>
                <a:gd name="T56" fmla="*/ 43 w 68"/>
                <a:gd name="T57" fmla="*/ 27 h 55"/>
                <a:gd name="T58" fmla="*/ 51 w 68"/>
                <a:gd name="T59" fmla="*/ 14 h 55"/>
                <a:gd name="T60" fmla="*/ 56 w 68"/>
                <a:gd name="T61" fmla="*/ 3 h 55"/>
                <a:gd name="T62" fmla="*/ 51 w 68"/>
                <a:gd name="T6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55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8"/>
                  </a:lnTo>
                  <a:lnTo>
                    <a:pt x="26" y="24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4"/>
                  </a:lnTo>
                  <a:lnTo>
                    <a:pt x="30" y="41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4"/>
                  </a:lnTo>
                  <a:lnTo>
                    <a:pt x="30" y="38"/>
                  </a:lnTo>
                  <a:lnTo>
                    <a:pt x="17" y="45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6" y="48"/>
                  </a:lnTo>
                  <a:lnTo>
                    <a:pt x="26" y="34"/>
                  </a:lnTo>
                  <a:lnTo>
                    <a:pt x="43" y="48"/>
                  </a:lnTo>
                  <a:lnTo>
                    <a:pt x="56" y="48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0" y="38"/>
                  </a:lnTo>
                  <a:lnTo>
                    <a:pt x="43" y="34"/>
                  </a:lnTo>
                  <a:lnTo>
                    <a:pt x="30" y="34"/>
                  </a:lnTo>
                  <a:lnTo>
                    <a:pt x="43" y="27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19" name="Freeform 79">
              <a:extLst>
                <a:ext uri="{FF2B5EF4-FFF2-40B4-BE49-F238E27FC236}">
                  <a16:creationId xmlns:a16="http://schemas.microsoft.com/office/drawing/2014/main" id="{8EBCDA1D-F692-4847-985C-7DBC05929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684"/>
              <a:ext cx="30" cy="73"/>
            </a:xfrm>
            <a:custGeom>
              <a:avLst/>
              <a:gdLst>
                <a:gd name="T0" fmla="*/ 30 w 30"/>
                <a:gd name="T1" fmla="*/ 0 h 73"/>
                <a:gd name="T2" fmla="*/ 22 w 30"/>
                <a:gd name="T3" fmla="*/ 14 h 73"/>
                <a:gd name="T4" fmla="*/ 17 w 30"/>
                <a:gd name="T5" fmla="*/ 35 h 73"/>
                <a:gd name="T6" fmla="*/ 9 w 30"/>
                <a:gd name="T7" fmla="*/ 24 h 73"/>
                <a:gd name="T8" fmla="*/ 5 w 30"/>
                <a:gd name="T9" fmla="*/ 24 h 73"/>
                <a:gd name="T10" fmla="*/ 0 w 30"/>
                <a:gd name="T11" fmla="*/ 28 h 73"/>
                <a:gd name="T12" fmla="*/ 0 w 30"/>
                <a:gd name="T13" fmla="*/ 28 h 73"/>
                <a:gd name="T14" fmla="*/ 9 w 30"/>
                <a:gd name="T15" fmla="*/ 35 h 73"/>
                <a:gd name="T16" fmla="*/ 22 w 30"/>
                <a:gd name="T17" fmla="*/ 28 h 73"/>
                <a:gd name="T18" fmla="*/ 13 w 30"/>
                <a:gd name="T19" fmla="*/ 52 h 73"/>
                <a:gd name="T20" fmla="*/ 9 w 30"/>
                <a:gd name="T21" fmla="*/ 62 h 73"/>
                <a:gd name="T22" fmla="*/ 17 w 30"/>
                <a:gd name="T23" fmla="*/ 73 h 73"/>
                <a:gd name="T24" fmla="*/ 30 w 30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73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2"/>
                  </a:lnTo>
                  <a:lnTo>
                    <a:pt x="9" y="62"/>
                  </a:lnTo>
                  <a:lnTo>
                    <a:pt x="17" y="7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0" name="Freeform 80">
              <a:extLst>
                <a:ext uri="{FF2B5EF4-FFF2-40B4-BE49-F238E27FC236}">
                  <a16:creationId xmlns:a16="http://schemas.microsoft.com/office/drawing/2014/main" id="{2DF280F0-C31D-4D23-9B23-15308D40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684"/>
              <a:ext cx="30" cy="73"/>
            </a:xfrm>
            <a:custGeom>
              <a:avLst/>
              <a:gdLst>
                <a:gd name="T0" fmla="*/ 30 w 30"/>
                <a:gd name="T1" fmla="*/ 0 h 73"/>
                <a:gd name="T2" fmla="*/ 22 w 30"/>
                <a:gd name="T3" fmla="*/ 14 h 73"/>
                <a:gd name="T4" fmla="*/ 17 w 30"/>
                <a:gd name="T5" fmla="*/ 35 h 73"/>
                <a:gd name="T6" fmla="*/ 9 w 30"/>
                <a:gd name="T7" fmla="*/ 24 h 73"/>
                <a:gd name="T8" fmla="*/ 5 w 30"/>
                <a:gd name="T9" fmla="*/ 24 h 73"/>
                <a:gd name="T10" fmla="*/ 0 w 30"/>
                <a:gd name="T11" fmla="*/ 28 h 73"/>
                <a:gd name="T12" fmla="*/ 0 w 30"/>
                <a:gd name="T13" fmla="*/ 28 h 73"/>
                <a:gd name="T14" fmla="*/ 9 w 30"/>
                <a:gd name="T15" fmla="*/ 35 h 73"/>
                <a:gd name="T16" fmla="*/ 22 w 30"/>
                <a:gd name="T17" fmla="*/ 28 h 73"/>
                <a:gd name="T18" fmla="*/ 13 w 30"/>
                <a:gd name="T19" fmla="*/ 52 h 73"/>
                <a:gd name="T20" fmla="*/ 9 w 30"/>
                <a:gd name="T21" fmla="*/ 62 h 73"/>
                <a:gd name="T22" fmla="*/ 17 w 30"/>
                <a:gd name="T2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73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2"/>
                  </a:lnTo>
                  <a:lnTo>
                    <a:pt x="9" y="62"/>
                  </a:lnTo>
                  <a:lnTo>
                    <a:pt x="17" y="73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1" name="Freeform 81">
              <a:extLst>
                <a:ext uri="{FF2B5EF4-FFF2-40B4-BE49-F238E27FC236}">
                  <a16:creationId xmlns:a16="http://schemas.microsoft.com/office/drawing/2014/main" id="{5357A54E-2441-401A-B08C-84FD352D1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3684"/>
              <a:ext cx="39" cy="73"/>
            </a:xfrm>
            <a:custGeom>
              <a:avLst/>
              <a:gdLst>
                <a:gd name="T0" fmla="*/ 0 w 39"/>
                <a:gd name="T1" fmla="*/ 73 h 73"/>
                <a:gd name="T2" fmla="*/ 9 w 39"/>
                <a:gd name="T3" fmla="*/ 55 h 73"/>
                <a:gd name="T4" fmla="*/ 9 w 39"/>
                <a:gd name="T5" fmla="*/ 42 h 73"/>
                <a:gd name="T6" fmla="*/ 5 w 39"/>
                <a:gd name="T7" fmla="*/ 31 h 73"/>
                <a:gd name="T8" fmla="*/ 13 w 39"/>
                <a:gd name="T9" fmla="*/ 42 h 73"/>
                <a:gd name="T10" fmla="*/ 30 w 39"/>
                <a:gd name="T11" fmla="*/ 45 h 73"/>
                <a:gd name="T12" fmla="*/ 35 w 39"/>
                <a:gd name="T13" fmla="*/ 45 h 73"/>
                <a:gd name="T14" fmla="*/ 26 w 39"/>
                <a:gd name="T15" fmla="*/ 35 h 73"/>
                <a:gd name="T16" fmla="*/ 22 w 39"/>
                <a:gd name="T17" fmla="*/ 31 h 73"/>
                <a:gd name="T18" fmla="*/ 5 w 39"/>
                <a:gd name="T19" fmla="*/ 31 h 73"/>
                <a:gd name="T20" fmla="*/ 18 w 39"/>
                <a:gd name="T21" fmla="*/ 24 h 73"/>
                <a:gd name="T22" fmla="*/ 30 w 39"/>
                <a:gd name="T23" fmla="*/ 21 h 73"/>
                <a:gd name="T24" fmla="*/ 39 w 39"/>
                <a:gd name="T25" fmla="*/ 14 h 73"/>
                <a:gd name="T26" fmla="*/ 35 w 39"/>
                <a:gd name="T27" fmla="*/ 14 h 73"/>
                <a:gd name="T28" fmla="*/ 18 w 39"/>
                <a:gd name="T29" fmla="*/ 21 h 73"/>
                <a:gd name="T30" fmla="*/ 0 w 39"/>
                <a:gd name="T31" fmla="*/ 35 h 73"/>
                <a:gd name="T32" fmla="*/ 13 w 39"/>
                <a:gd name="T33" fmla="*/ 14 h 73"/>
                <a:gd name="T34" fmla="*/ 13 w 39"/>
                <a:gd name="T35" fmla="*/ 7 h 73"/>
                <a:gd name="T36" fmla="*/ 13 w 39"/>
                <a:gd name="T37" fmla="*/ 0 h 73"/>
                <a:gd name="T38" fmla="*/ 0 w 39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73">
                  <a:moveTo>
                    <a:pt x="0" y="73"/>
                  </a:moveTo>
                  <a:lnTo>
                    <a:pt x="9" y="55"/>
                  </a:lnTo>
                  <a:lnTo>
                    <a:pt x="9" y="42"/>
                  </a:lnTo>
                  <a:lnTo>
                    <a:pt x="5" y="31"/>
                  </a:lnTo>
                  <a:lnTo>
                    <a:pt x="13" y="42"/>
                  </a:lnTo>
                  <a:lnTo>
                    <a:pt x="30" y="45"/>
                  </a:lnTo>
                  <a:lnTo>
                    <a:pt x="35" y="45"/>
                  </a:lnTo>
                  <a:lnTo>
                    <a:pt x="26" y="35"/>
                  </a:lnTo>
                  <a:lnTo>
                    <a:pt x="22" y="31"/>
                  </a:lnTo>
                  <a:lnTo>
                    <a:pt x="5" y="31"/>
                  </a:lnTo>
                  <a:lnTo>
                    <a:pt x="18" y="24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2" name="Freeform 82">
              <a:extLst>
                <a:ext uri="{FF2B5EF4-FFF2-40B4-BE49-F238E27FC236}">
                  <a16:creationId xmlns:a16="http://schemas.microsoft.com/office/drawing/2014/main" id="{44D8A0B6-0ADA-4E02-BA6A-683E267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3684"/>
              <a:ext cx="39" cy="73"/>
            </a:xfrm>
            <a:custGeom>
              <a:avLst/>
              <a:gdLst>
                <a:gd name="T0" fmla="*/ 0 w 39"/>
                <a:gd name="T1" fmla="*/ 73 h 73"/>
                <a:gd name="T2" fmla="*/ 9 w 39"/>
                <a:gd name="T3" fmla="*/ 55 h 73"/>
                <a:gd name="T4" fmla="*/ 9 w 39"/>
                <a:gd name="T5" fmla="*/ 42 h 73"/>
                <a:gd name="T6" fmla="*/ 5 w 39"/>
                <a:gd name="T7" fmla="*/ 31 h 73"/>
                <a:gd name="T8" fmla="*/ 13 w 39"/>
                <a:gd name="T9" fmla="*/ 42 h 73"/>
                <a:gd name="T10" fmla="*/ 30 w 39"/>
                <a:gd name="T11" fmla="*/ 45 h 73"/>
                <a:gd name="T12" fmla="*/ 35 w 39"/>
                <a:gd name="T13" fmla="*/ 45 h 73"/>
                <a:gd name="T14" fmla="*/ 26 w 39"/>
                <a:gd name="T15" fmla="*/ 35 h 73"/>
                <a:gd name="T16" fmla="*/ 22 w 39"/>
                <a:gd name="T17" fmla="*/ 31 h 73"/>
                <a:gd name="T18" fmla="*/ 5 w 39"/>
                <a:gd name="T19" fmla="*/ 31 h 73"/>
                <a:gd name="T20" fmla="*/ 18 w 39"/>
                <a:gd name="T21" fmla="*/ 24 h 73"/>
                <a:gd name="T22" fmla="*/ 30 w 39"/>
                <a:gd name="T23" fmla="*/ 21 h 73"/>
                <a:gd name="T24" fmla="*/ 39 w 39"/>
                <a:gd name="T25" fmla="*/ 14 h 73"/>
                <a:gd name="T26" fmla="*/ 35 w 39"/>
                <a:gd name="T27" fmla="*/ 14 h 73"/>
                <a:gd name="T28" fmla="*/ 18 w 39"/>
                <a:gd name="T29" fmla="*/ 21 h 73"/>
                <a:gd name="T30" fmla="*/ 0 w 39"/>
                <a:gd name="T31" fmla="*/ 35 h 73"/>
                <a:gd name="T32" fmla="*/ 13 w 39"/>
                <a:gd name="T33" fmla="*/ 14 h 73"/>
                <a:gd name="T34" fmla="*/ 13 w 39"/>
                <a:gd name="T35" fmla="*/ 7 h 73"/>
                <a:gd name="T36" fmla="*/ 13 w 39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73">
                  <a:moveTo>
                    <a:pt x="0" y="73"/>
                  </a:moveTo>
                  <a:lnTo>
                    <a:pt x="9" y="55"/>
                  </a:lnTo>
                  <a:lnTo>
                    <a:pt x="9" y="42"/>
                  </a:lnTo>
                  <a:lnTo>
                    <a:pt x="5" y="31"/>
                  </a:lnTo>
                  <a:lnTo>
                    <a:pt x="13" y="42"/>
                  </a:lnTo>
                  <a:lnTo>
                    <a:pt x="30" y="45"/>
                  </a:lnTo>
                  <a:lnTo>
                    <a:pt x="35" y="45"/>
                  </a:lnTo>
                  <a:lnTo>
                    <a:pt x="26" y="35"/>
                  </a:lnTo>
                  <a:lnTo>
                    <a:pt x="22" y="31"/>
                  </a:lnTo>
                  <a:lnTo>
                    <a:pt x="5" y="31"/>
                  </a:lnTo>
                  <a:lnTo>
                    <a:pt x="18" y="24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3" name="Freeform 83">
              <a:extLst>
                <a:ext uri="{FF2B5EF4-FFF2-40B4-BE49-F238E27FC236}">
                  <a16:creationId xmlns:a16="http://schemas.microsoft.com/office/drawing/2014/main" id="{40C55B5C-815B-4752-A2F5-70785A58A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601"/>
              <a:ext cx="82" cy="59"/>
            </a:xfrm>
            <a:custGeom>
              <a:avLst/>
              <a:gdLst>
                <a:gd name="T0" fmla="*/ 26 w 82"/>
                <a:gd name="T1" fmla="*/ 24 h 59"/>
                <a:gd name="T2" fmla="*/ 56 w 82"/>
                <a:gd name="T3" fmla="*/ 21 h 59"/>
                <a:gd name="T4" fmla="*/ 69 w 82"/>
                <a:gd name="T5" fmla="*/ 21 h 59"/>
                <a:gd name="T6" fmla="*/ 82 w 82"/>
                <a:gd name="T7" fmla="*/ 28 h 59"/>
                <a:gd name="T8" fmla="*/ 65 w 82"/>
                <a:gd name="T9" fmla="*/ 31 h 59"/>
                <a:gd name="T10" fmla="*/ 43 w 82"/>
                <a:gd name="T11" fmla="*/ 35 h 59"/>
                <a:gd name="T12" fmla="*/ 31 w 82"/>
                <a:gd name="T13" fmla="*/ 28 h 59"/>
                <a:gd name="T14" fmla="*/ 39 w 82"/>
                <a:gd name="T15" fmla="*/ 31 h 59"/>
                <a:gd name="T16" fmla="*/ 43 w 82"/>
                <a:gd name="T17" fmla="*/ 45 h 59"/>
                <a:gd name="T18" fmla="*/ 39 w 82"/>
                <a:gd name="T19" fmla="*/ 59 h 59"/>
                <a:gd name="T20" fmla="*/ 26 w 82"/>
                <a:gd name="T21" fmla="*/ 52 h 59"/>
                <a:gd name="T22" fmla="*/ 22 w 82"/>
                <a:gd name="T23" fmla="*/ 45 h 59"/>
                <a:gd name="T24" fmla="*/ 31 w 82"/>
                <a:gd name="T25" fmla="*/ 24 h 59"/>
                <a:gd name="T26" fmla="*/ 13 w 82"/>
                <a:gd name="T27" fmla="*/ 31 h 59"/>
                <a:gd name="T28" fmla="*/ 0 w 82"/>
                <a:gd name="T29" fmla="*/ 28 h 59"/>
                <a:gd name="T30" fmla="*/ 5 w 82"/>
                <a:gd name="T31" fmla="*/ 24 h 59"/>
                <a:gd name="T32" fmla="*/ 13 w 82"/>
                <a:gd name="T33" fmla="*/ 24 h 59"/>
                <a:gd name="T34" fmla="*/ 26 w 82"/>
                <a:gd name="T35" fmla="*/ 28 h 59"/>
                <a:gd name="T36" fmla="*/ 22 w 82"/>
                <a:gd name="T37" fmla="*/ 14 h 59"/>
                <a:gd name="T38" fmla="*/ 22 w 82"/>
                <a:gd name="T39" fmla="*/ 7 h 59"/>
                <a:gd name="T40" fmla="*/ 26 w 82"/>
                <a:gd name="T41" fmla="*/ 0 h 59"/>
                <a:gd name="T42" fmla="*/ 31 w 82"/>
                <a:gd name="T43" fmla="*/ 7 h 59"/>
                <a:gd name="T44" fmla="*/ 31 w 82"/>
                <a:gd name="T45" fmla="*/ 14 h 59"/>
                <a:gd name="T46" fmla="*/ 26 w 82"/>
                <a:gd name="T47" fmla="*/ 28 h 59"/>
                <a:gd name="T48" fmla="*/ 52 w 82"/>
                <a:gd name="T49" fmla="*/ 4 h 59"/>
                <a:gd name="T50" fmla="*/ 61 w 82"/>
                <a:gd name="T51" fmla="*/ 0 h 59"/>
                <a:gd name="T52" fmla="*/ 65 w 82"/>
                <a:gd name="T53" fmla="*/ 4 h 59"/>
                <a:gd name="T54" fmla="*/ 56 w 82"/>
                <a:gd name="T55" fmla="*/ 14 h 59"/>
                <a:gd name="T56" fmla="*/ 43 w 82"/>
                <a:gd name="T57" fmla="*/ 21 h 59"/>
                <a:gd name="T58" fmla="*/ 26 w 82"/>
                <a:gd name="T59" fmla="*/ 2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59">
                  <a:moveTo>
                    <a:pt x="26" y="24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1"/>
                  </a:lnTo>
                  <a:lnTo>
                    <a:pt x="43" y="35"/>
                  </a:lnTo>
                  <a:lnTo>
                    <a:pt x="31" y="28"/>
                  </a:lnTo>
                  <a:lnTo>
                    <a:pt x="39" y="31"/>
                  </a:lnTo>
                  <a:lnTo>
                    <a:pt x="43" y="45"/>
                  </a:lnTo>
                  <a:lnTo>
                    <a:pt x="39" y="59"/>
                  </a:lnTo>
                  <a:lnTo>
                    <a:pt x="26" y="52"/>
                  </a:lnTo>
                  <a:lnTo>
                    <a:pt x="22" y="45"/>
                  </a:lnTo>
                  <a:lnTo>
                    <a:pt x="31" y="24"/>
                  </a:lnTo>
                  <a:lnTo>
                    <a:pt x="13" y="31"/>
                  </a:lnTo>
                  <a:lnTo>
                    <a:pt x="0" y="28"/>
                  </a:lnTo>
                  <a:lnTo>
                    <a:pt x="5" y="24"/>
                  </a:lnTo>
                  <a:lnTo>
                    <a:pt x="13" y="24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4" name="Freeform 84">
              <a:extLst>
                <a:ext uri="{FF2B5EF4-FFF2-40B4-BE49-F238E27FC236}">
                  <a16:creationId xmlns:a16="http://schemas.microsoft.com/office/drawing/2014/main" id="{00B40BC9-755B-4261-839F-A4826E4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3653"/>
              <a:ext cx="73" cy="66"/>
            </a:xfrm>
            <a:custGeom>
              <a:avLst/>
              <a:gdLst>
                <a:gd name="T0" fmla="*/ 26 w 73"/>
                <a:gd name="T1" fmla="*/ 38 h 66"/>
                <a:gd name="T2" fmla="*/ 43 w 73"/>
                <a:gd name="T3" fmla="*/ 21 h 66"/>
                <a:gd name="T4" fmla="*/ 56 w 73"/>
                <a:gd name="T5" fmla="*/ 14 h 66"/>
                <a:gd name="T6" fmla="*/ 73 w 73"/>
                <a:gd name="T7" fmla="*/ 14 h 66"/>
                <a:gd name="T8" fmla="*/ 64 w 73"/>
                <a:gd name="T9" fmla="*/ 28 h 66"/>
                <a:gd name="T10" fmla="*/ 47 w 73"/>
                <a:gd name="T11" fmla="*/ 38 h 66"/>
                <a:gd name="T12" fmla="*/ 26 w 73"/>
                <a:gd name="T13" fmla="*/ 38 h 66"/>
                <a:gd name="T14" fmla="*/ 39 w 73"/>
                <a:gd name="T15" fmla="*/ 42 h 66"/>
                <a:gd name="T16" fmla="*/ 52 w 73"/>
                <a:gd name="T17" fmla="*/ 52 h 66"/>
                <a:gd name="T18" fmla="*/ 60 w 73"/>
                <a:gd name="T19" fmla="*/ 66 h 66"/>
                <a:gd name="T20" fmla="*/ 43 w 73"/>
                <a:gd name="T21" fmla="*/ 62 h 66"/>
                <a:gd name="T22" fmla="*/ 34 w 73"/>
                <a:gd name="T23" fmla="*/ 59 h 66"/>
                <a:gd name="T24" fmla="*/ 26 w 73"/>
                <a:gd name="T25" fmla="*/ 38 h 66"/>
                <a:gd name="T26" fmla="*/ 17 w 73"/>
                <a:gd name="T27" fmla="*/ 52 h 66"/>
                <a:gd name="T28" fmla="*/ 0 w 73"/>
                <a:gd name="T29" fmla="*/ 55 h 66"/>
                <a:gd name="T30" fmla="*/ 0 w 73"/>
                <a:gd name="T31" fmla="*/ 48 h 66"/>
                <a:gd name="T32" fmla="*/ 9 w 73"/>
                <a:gd name="T33" fmla="*/ 45 h 66"/>
                <a:gd name="T34" fmla="*/ 26 w 73"/>
                <a:gd name="T35" fmla="*/ 42 h 66"/>
                <a:gd name="T36" fmla="*/ 9 w 73"/>
                <a:gd name="T37" fmla="*/ 31 h 66"/>
                <a:gd name="T38" fmla="*/ 0 w 73"/>
                <a:gd name="T39" fmla="*/ 24 h 66"/>
                <a:gd name="T40" fmla="*/ 0 w 73"/>
                <a:gd name="T41" fmla="*/ 17 h 66"/>
                <a:gd name="T42" fmla="*/ 13 w 73"/>
                <a:gd name="T43" fmla="*/ 21 h 66"/>
                <a:gd name="T44" fmla="*/ 17 w 73"/>
                <a:gd name="T45" fmla="*/ 28 h 66"/>
                <a:gd name="T46" fmla="*/ 26 w 73"/>
                <a:gd name="T47" fmla="*/ 45 h 66"/>
                <a:gd name="T48" fmla="*/ 26 w 73"/>
                <a:gd name="T49" fmla="*/ 24 h 66"/>
                <a:gd name="T50" fmla="*/ 30 w 73"/>
                <a:gd name="T51" fmla="*/ 7 h 66"/>
                <a:gd name="T52" fmla="*/ 34 w 73"/>
                <a:gd name="T53" fmla="*/ 0 h 66"/>
                <a:gd name="T54" fmla="*/ 39 w 73"/>
                <a:gd name="T55" fmla="*/ 4 h 66"/>
                <a:gd name="T56" fmla="*/ 39 w 73"/>
                <a:gd name="T57" fmla="*/ 17 h 66"/>
                <a:gd name="T58" fmla="*/ 30 w 73"/>
                <a:gd name="T59" fmla="*/ 28 h 66"/>
                <a:gd name="T60" fmla="*/ 26 w 73"/>
                <a:gd name="T61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66">
                  <a:moveTo>
                    <a:pt x="26" y="38"/>
                  </a:moveTo>
                  <a:lnTo>
                    <a:pt x="43" y="21"/>
                  </a:lnTo>
                  <a:lnTo>
                    <a:pt x="56" y="14"/>
                  </a:lnTo>
                  <a:lnTo>
                    <a:pt x="73" y="14"/>
                  </a:lnTo>
                  <a:lnTo>
                    <a:pt x="64" y="28"/>
                  </a:lnTo>
                  <a:lnTo>
                    <a:pt x="47" y="38"/>
                  </a:lnTo>
                  <a:lnTo>
                    <a:pt x="26" y="38"/>
                  </a:lnTo>
                  <a:lnTo>
                    <a:pt x="39" y="42"/>
                  </a:lnTo>
                  <a:lnTo>
                    <a:pt x="52" y="52"/>
                  </a:lnTo>
                  <a:lnTo>
                    <a:pt x="60" y="66"/>
                  </a:lnTo>
                  <a:lnTo>
                    <a:pt x="43" y="62"/>
                  </a:lnTo>
                  <a:lnTo>
                    <a:pt x="34" y="59"/>
                  </a:lnTo>
                  <a:lnTo>
                    <a:pt x="26" y="38"/>
                  </a:lnTo>
                  <a:lnTo>
                    <a:pt x="17" y="52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9" y="45"/>
                  </a:lnTo>
                  <a:lnTo>
                    <a:pt x="26" y="42"/>
                  </a:lnTo>
                  <a:lnTo>
                    <a:pt x="9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3" y="21"/>
                  </a:lnTo>
                  <a:lnTo>
                    <a:pt x="17" y="28"/>
                  </a:lnTo>
                  <a:lnTo>
                    <a:pt x="26" y="45"/>
                  </a:lnTo>
                  <a:lnTo>
                    <a:pt x="26" y="24"/>
                  </a:lnTo>
                  <a:lnTo>
                    <a:pt x="30" y="7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7"/>
                  </a:lnTo>
                  <a:lnTo>
                    <a:pt x="30" y="2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5" name="Freeform 85">
              <a:extLst>
                <a:ext uri="{FF2B5EF4-FFF2-40B4-BE49-F238E27FC236}">
                  <a16:creationId xmlns:a16="http://schemas.microsoft.com/office/drawing/2014/main" id="{C3BD6DF6-3E0D-4FAC-9B78-5E6105CBE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3691"/>
              <a:ext cx="794" cy="238"/>
            </a:xfrm>
            <a:custGeom>
              <a:avLst/>
              <a:gdLst>
                <a:gd name="T0" fmla="*/ 0 w 794"/>
                <a:gd name="T1" fmla="*/ 0 h 238"/>
                <a:gd name="T2" fmla="*/ 210 w 794"/>
                <a:gd name="T3" fmla="*/ 76 h 238"/>
                <a:gd name="T4" fmla="*/ 429 w 794"/>
                <a:gd name="T5" fmla="*/ 152 h 238"/>
                <a:gd name="T6" fmla="*/ 528 w 794"/>
                <a:gd name="T7" fmla="*/ 183 h 238"/>
                <a:gd name="T8" fmla="*/ 627 w 794"/>
                <a:gd name="T9" fmla="*/ 204 h 238"/>
                <a:gd name="T10" fmla="*/ 717 w 794"/>
                <a:gd name="T11" fmla="*/ 225 h 238"/>
                <a:gd name="T12" fmla="*/ 794 w 794"/>
                <a:gd name="T13" fmla="*/ 231 h 238"/>
                <a:gd name="T14" fmla="*/ 790 w 794"/>
                <a:gd name="T15" fmla="*/ 238 h 238"/>
                <a:gd name="T16" fmla="*/ 747 w 794"/>
                <a:gd name="T17" fmla="*/ 231 h 238"/>
                <a:gd name="T18" fmla="*/ 708 w 794"/>
                <a:gd name="T19" fmla="*/ 225 h 238"/>
                <a:gd name="T20" fmla="*/ 683 w 794"/>
                <a:gd name="T21" fmla="*/ 221 h 238"/>
                <a:gd name="T22" fmla="*/ 657 w 794"/>
                <a:gd name="T23" fmla="*/ 218 h 238"/>
                <a:gd name="T24" fmla="*/ 622 w 794"/>
                <a:gd name="T25" fmla="*/ 211 h 238"/>
                <a:gd name="T26" fmla="*/ 597 w 794"/>
                <a:gd name="T27" fmla="*/ 204 h 238"/>
                <a:gd name="T28" fmla="*/ 378 w 794"/>
                <a:gd name="T29" fmla="*/ 142 h 238"/>
                <a:gd name="T30" fmla="*/ 275 w 794"/>
                <a:gd name="T31" fmla="*/ 107 h 238"/>
                <a:gd name="T32" fmla="*/ 184 w 794"/>
                <a:gd name="T33" fmla="*/ 76 h 238"/>
                <a:gd name="T34" fmla="*/ 107 w 794"/>
                <a:gd name="T35" fmla="*/ 48 h 238"/>
                <a:gd name="T36" fmla="*/ 77 w 794"/>
                <a:gd name="T37" fmla="*/ 35 h 238"/>
                <a:gd name="T38" fmla="*/ 47 w 794"/>
                <a:gd name="T39" fmla="*/ 24 h 238"/>
                <a:gd name="T40" fmla="*/ 25 w 794"/>
                <a:gd name="T41" fmla="*/ 14 h 238"/>
                <a:gd name="T42" fmla="*/ 13 w 794"/>
                <a:gd name="T43" fmla="*/ 7 h 238"/>
                <a:gd name="T44" fmla="*/ 0 w 794"/>
                <a:gd name="T45" fmla="*/ 4 h 238"/>
                <a:gd name="T46" fmla="*/ 0 w 794"/>
                <a:gd name="T47" fmla="*/ 4 h 238"/>
                <a:gd name="T48" fmla="*/ 0 w 794"/>
                <a:gd name="T4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4" h="238">
                  <a:moveTo>
                    <a:pt x="0" y="0"/>
                  </a:moveTo>
                  <a:lnTo>
                    <a:pt x="210" y="76"/>
                  </a:lnTo>
                  <a:lnTo>
                    <a:pt x="429" y="152"/>
                  </a:lnTo>
                  <a:lnTo>
                    <a:pt x="528" y="183"/>
                  </a:lnTo>
                  <a:lnTo>
                    <a:pt x="627" y="204"/>
                  </a:lnTo>
                  <a:lnTo>
                    <a:pt x="717" y="225"/>
                  </a:lnTo>
                  <a:lnTo>
                    <a:pt x="794" y="231"/>
                  </a:lnTo>
                  <a:lnTo>
                    <a:pt x="790" y="238"/>
                  </a:lnTo>
                  <a:lnTo>
                    <a:pt x="747" y="231"/>
                  </a:lnTo>
                  <a:lnTo>
                    <a:pt x="708" y="225"/>
                  </a:lnTo>
                  <a:lnTo>
                    <a:pt x="683" y="221"/>
                  </a:lnTo>
                  <a:lnTo>
                    <a:pt x="657" y="218"/>
                  </a:lnTo>
                  <a:lnTo>
                    <a:pt x="622" y="211"/>
                  </a:lnTo>
                  <a:lnTo>
                    <a:pt x="597" y="204"/>
                  </a:lnTo>
                  <a:lnTo>
                    <a:pt x="378" y="142"/>
                  </a:lnTo>
                  <a:lnTo>
                    <a:pt x="275" y="107"/>
                  </a:lnTo>
                  <a:lnTo>
                    <a:pt x="184" y="76"/>
                  </a:lnTo>
                  <a:lnTo>
                    <a:pt x="107" y="48"/>
                  </a:lnTo>
                  <a:lnTo>
                    <a:pt x="77" y="35"/>
                  </a:lnTo>
                  <a:lnTo>
                    <a:pt x="47" y="24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6" name="Freeform 86">
              <a:extLst>
                <a:ext uri="{FF2B5EF4-FFF2-40B4-BE49-F238E27FC236}">
                  <a16:creationId xmlns:a16="http://schemas.microsoft.com/office/drawing/2014/main" id="{F355FD6F-0CD2-4F6D-BDFA-9CE727691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3650"/>
              <a:ext cx="78" cy="65"/>
            </a:xfrm>
            <a:custGeom>
              <a:avLst/>
              <a:gdLst>
                <a:gd name="T0" fmla="*/ 35 w 78"/>
                <a:gd name="T1" fmla="*/ 41 h 65"/>
                <a:gd name="T2" fmla="*/ 30 w 78"/>
                <a:gd name="T3" fmla="*/ 20 h 65"/>
                <a:gd name="T4" fmla="*/ 35 w 78"/>
                <a:gd name="T5" fmla="*/ 10 h 65"/>
                <a:gd name="T6" fmla="*/ 43 w 78"/>
                <a:gd name="T7" fmla="*/ 0 h 65"/>
                <a:gd name="T8" fmla="*/ 48 w 78"/>
                <a:gd name="T9" fmla="*/ 17 h 65"/>
                <a:gd name="T10" fmla="*/ 48 w 78"/>
                <a:gd name="T11" fmla="*/ 31 h 65"/>
                <a:gd name="T12" fmla="*/ 35 w 78"/>
                <a:gd name="T13" fmla="*/ 41 h 65"/>
                <a:gd name="T14" fmla="*/ 43 w 78"/>
                <a:gd name="T15" fmla="*/ 38 h 65"/>
                <a:gd name="T16" fmla="*/ 65 w 78"/>
                <a:gd name="T17" fmla="*/ 38 h 65"/>
                <a:gd name="T18" fmla="*/ 78 w 78"/>
                <a:gd name="T19" fmla="*/ 41 h 65"/>
                <a:gd name="T20" fmla="*/ 65 w 78"/>
                <a:gd name="T21" fmla="*/ 48 h 65"/>
                <a:gd name="T22" fmla="*/ 56 w 78"/>
                <a:gd name="T23" fmla="*/ 51 h 65"/>
                <a:gd name="T24" fmla="*/ 35 w 78"/>
                <a:gd name="T25" fmla="*/ 41 h 65"/>
                <a:gd name="T26" fmla="*/ 39 w 78"/>
                <a:gd name="T27" fmla="*/ 55 h 65"/>
                <a:gd name="T28" fmla="*/ 30 w 78"/>
                <a:gd name="T29" fmla="*/ 65 h 65"/>
                <a:gd name="T30" fmla="*/ 26 w 78"/>
                <a:gd name="T31" fmla="*/ 62 h 65"/>
                <a:gd name="T32" fmla="*/ 26 w 78"/>
                <a:gd name="T33" fmla="*/ 55 h 65"/>
                <a:gd name="T34" fmla="*/ 35 w 78"/>
                <a:gd name="T35" fmla="*/ 45 h 65"/>
                <a:gd name="T36" fmla="*/ 18 w 78"/>
                <a:gd name="T37" fmla="*/ 48 h 65"/>
                <a:gd name="T38" fmla="*/ 0 w 78"/>
                <a:gd name="T39" fmla="*/ 41 h 65"/>
                <a:gd name="T40" fmla="*/ 9 w 78"/>
                <a:gd name="T41" fmla="*/ 38 h 65"/>
                <a:gd name="T42" fmla="*/ 18 w 78"/>
                <a:gd name="T43" fmla="*/ 38 h 65"/>
                <a:gd name="T44" fmla="*/ 39 w 78"/>
                <a:gd name="T45" fmla="*/ 45 h 65"/>
                <a:gd name="T46" fmla="*/ 9 w 78"/>
                <a:gd name="T47" fmla="*/ 20 h 65"/>
                <a:gd name="T48" fmla="*/ 13 w 78"/>
                <a:gd name="T49" fmla="*/ 13 h 65"/>
                <a:gd name="T50" fmla="*/ 18 w 78"/>
                <a:gd name="T51" fmla="*/ 13 h 65"/>
                <a:gd name="T52" fmla="*/ 26 w 78"/>
                <a:gd name="T53" fmla="*/ 20 h 65"/>
                <a:gd name="T54" fmla="*/ 30 w 78"/>
                <a:gd name="T55" fmla="*/ 31 h 65"/>
                <a:gd name="T56" fmla="*/ 35 w 78"/>
                <a:gd name="T57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5">
                  <a:moveTo>
                    <a:pt x="35" y="41"/>
                  </a:moveTo>
                  <a:lnTo>
                    <a:pt x="30" y="20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1"/>
                  </a:lnTo>
                  <a:lnTo>
                    <a:pt x="35" y="41"/>
                  </a:lnTo>
                  <a:lnTo>
                    <a:pt x="43" y="38"/>
                  </a:lnTo>
                  <a:lnTo>
                    <a:pt x="65" y="38"/>
                  </a:lnTo>
                  <a:lnTo>
                    <a:pt x="78" y="41"/>
                  </a:lnTo>
                  <a:lnTo>
                    <a:pt x="65" y="48"/>
                  </a:lnTo>
                  <a:lnTo>
                    <a:pt x="56" y="51"/>
                  </a:lnTo>
                  <a:lnTo>
                    <a:pt x="35" y="41"/>
                  </a:lnTo>
                  <a:lnTo>
                    <a:pt x="39" y="55"/>
                  </a:lnTo>
                  <a:lnTo>
                    <a:pt x="30" y="65"/>
                  </a:lnTo>
                  <a:lnTo>
                    <a:pt x="26" y="62"/>
                  </a:lnTo>
                  <a:lnTo>
                    <a:pt x="26" y="55"/>
                  </a:lnTo>
                  <a:lnTo>
                    <a:pt x="35" y="45"/>
                  </a:lnTo>
                  <a:lnTo>
                    <a:pt x="18" y="48"/>
                  </a:lnTo>
                  <a:lnTo>
                    <a:pt x="0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39" y="45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26" y="20"/>
                  </a:lnTo>
                  <a:lnTo>
                    <a:pt x="30" y="31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7" name="Freeform 87">
              <a:extLst>
                <a:ext uri="{FF2B5EF4-FFF2-40B4-BE49-F238E27FC236}">
                  <a16:creationId xmlns:a16="http://schemas.microsoft.com/office/drawing/2014/main" id="{63C07429-C525-4042-ACF6-0AAF5CE1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660"/>
              <a:ext cx="78" cy="66"/>
            </a:xfrm>
            <a:custGeom>
              <a:avLst/>
              <a:gdLst>
                <a:gd name="T0" fmla="*/ 35 w 78"/>
                <a:gd name="T1" fmla="*/ 41 h 66"/>
                <a:gd name="T2" fmla="*/ 30 w 78"/>
                <a:gd name="T3" fmla="*/ 21 h 66"/>
                <a:gd name="T4" fmla="*/ 35 w 78"/>
                <a:gd name="T5" fmla="*/ 10 h 66"/>
                <a:gd name="T6" fmla="*/ 43 w 78"/>
                <a:gd name="T7" fmla="*/ 0 h 66"/>
                <a:gd name="T8" fmla="*/ 48 w 78"/>
                <a:gd name="T9" fmla="*/ 17 h 66"/>
                <a:gd name="T10" fmla="*/ 48 w 78"/>
                <a:gd name="T11" fmla="*/ 31 h 66"/>
                <a:gd name="T12" fmla="*/ 35 w 78"/>
                <a:gd name="T13" fmla="*/ 41 h 66"/>
                <a:gd name="T14" fmla="*/ 43 w 78"/>
                <a:gd name="T15" fmla="*/ 38 h 66"/>
                <a:gd name="T16" fmla="*/ 61 w 78"/>
                <a:gd name="T17" fmla="*/ 35 h 66"/>
                <a:gd name="T18" fmla="*/ 78 w 78"/>
                <a:gd name="T19" fmla="*/ 38 h 66"/>
                <a:gd name="T20" fmla="*/ 65 w 78"/>
                <a:gd name="T21" fmla="*/ 48 h 66"/>
                <a:gd name="T22" fmla="*/ 56 w 78"/>
                <a:gd name="T23" fmla="*/ 48 h 66"/>
                <a:gd name="T24" fmla="*/ 35 w 78"/>
                <a:gd name="T25" fmla="*/ 41 h 66"/>
                <a:gd name="T26" fmla="*/ 39 w 78"/>
                <a:gd name="T27" fmla="*/ 55 h 66"/>
                <a:gd name="T28" fmla="*/ 30 w 78"/>
                <a:gd name="T29" fmla="*/ 66 h 66"/>
                <a:gd name="T30" fmla="*/ 26 w 78"/>
                <a:gd name="T31" fmla="*/ 59 h 66"/>
                <a:gd name="T32" fmla="*/ 26 w 78"/>
                <a:gd name="T33" fmla="*/ 55 h 66"/>
                <a:gd name="T34" fmla="*/ 35 w 78"/>
                <a:gd name="T35" fmla="*/ 45 h 66"/>
                <a:gd name="T36" fmla="*/ 18 w 78"/>
                <a:gd name="T37" fmla="*/ 45 h 66"/>
                <a:gd name="T38" fmla="*/ 0 w 78"/>
                <a:gd name="T39" fmla="*/ 41 h 66"/>
                <a:gd name="T40" fmla="*/ 9 w 78"/>
                <a:gd name="T41" fmla="*/ 38 h 66"/>
                <a:gd name="T42" fmla="*/ 18 w 78"/>
                <a:gd name="T43" fmla="*/ 38 h 66"/>
                <a:gd name="T44" fmla="*/ 39 w 78"/>
                <a:gd name="T45" fmla="*/ 45 h 66"/>
                <a:gd name="T46" fmla="*/ 9 w 78"/>
                <a:gd name="T47" fmla="*/ 21 h 66"/>
                <a:gd name="T48" fmla="*/ 9 w 78"/>
                <a:gd name="T49" fmla="*/ 14 h 66"/>
                <a:gd name="T50" fmla="*/ 13 w 78"/>
                <a:gd name="T51" fmla="*/ 14 h 66"/>
                <a:gd name="T52" fmla="*/ 26 w 78"/>
                <a:gd name="T53" fmla="*/ 21 h 66"/>
                <a:gd name="T54" fmla="*/ 26 w 78"/>
                <a:gd name="T55" fmla="*/ 31 h 66"/>
                <a:gd name="T56" fmla="*/ 35 w 78"/>
                <a:gd name="T57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6">
                  <a:moveTo>
                    <a:pt x="35" y="41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1"/>
                  </a:lnTo>
                  <a:lnTo>
                    <a:pt x="35" y="41"/>
                  </a:lnTo>
                  <a:lnTo>
                    <a:pt x="43" y="38"/>
                  </a:lnTo>
                  <a:lnTo>
                    <a:pt x="61" y="35"/>
                  </a:lnTo>
                  <a:lnTo>
                    <a:pt x="78" y="38"/>
                  </a:lnTo>
                  <a:lnTo>
                    <a:pt x="65" y="48"/>
                  </a:lnTo>
                  <a:lnTo>
                    <a:pt x="56" y="48"/>
                  </a:lnTo>
                  <a:lnTo>
                    <a:pt x="35" y="41"/>
                  </a:lnTo>
                  <a:lnTo>
                    <a:pt x="39" y="55"/>
                  </a:lnTo>
                  <a:lnTo>
                    <a:pt x="30" y="66"/>
                  </a:lnTo>
                  <a:lnTo>
                    <a:pt x="26" y="59"/>
                  </a:lnTo>
                  <a:lnTo>
                    <a:pt x="26" y="55"/>
                  </a:lnTo>
                  <a:lnTo>
                    <a:pt x="35" y="45"/>
                  </a:lnTo>
                  <a:lnTo>
                    <a:pt x="18" y="45"/>
                  </a:lnTo>
                  <a:lnTo>
                    <a:pt x="0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39" y="45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1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8" name="Freeform 88">
              <a:extLst>
                <a:ext uri="{FF2B5EF4-FFF2-40B4-BE49-F238E27FC236}">
                  <a16:creationId xmlns:a16="http://schemas.microsoft.com/office/drawing/2014/main" id="{96ACFEFF-8A6A-4D8F-BC17-DBB04908E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3719"/>
              <a:ext cx="69" cy="55"/>
            </a:xfrm>
            <a:custGeom>
              <a:avLst/>
              <a:gdLst>
                <a:gd name="T0" fmla="*/ 43 w 69"/>
                <a:gd name="T1" fmla="*/ 31 h 55"/>
                <a:gd name="T2" fmla="*/ 18 w 69"/>
                <a:gd name="T3" fmla="*/ 24 h 55"/>
                <a:gd name="T4" fmla="*/ 9 w 69"/>
                <a:gd name="T5" fmla="*/ 17 h 55"/>
                <a:gd name="T6" fmla="*/ 5 w 69"/>
                <a:gd name="T7" fmla="*/ 7 h 55"/>
                <a:gd name="T8" fmla="*/ 22 w 69"/>
                <a:gd name="T9" fmla="*/ 10 h 55"/>
                <a:gd name="T10" fmla="*/ 39 w 69"/>
                <a:gd name="T11" fmla="*/ 17 h 55"/>
                <a:gd name="T12" fmla="*/ 43 w 69"/>
                <a:gd name="T13" fmla="*/ 31 h 55"/>
                <a:gd name="T14" fmla="*/ 43 w 69"/>
                <a:gd name="T15" fmla="*/ 20 h 55"/>
                <a:gd name="T16" fmla="*/ 48 w 69"/>
                <a:gd name="T17" fmla="*/ 7 h 55"/>
                <a:gd name="T18" fmla="*/ 60 w 69"/>
                <a:gd name="T19" fmla="*/ 0 h 55"/>
                <a:gd name="T20" fmla="*/ 65 w 69"/>
                <a:gd name="T21" fmla="*/ 10 h 55"/>
                <a:gd name="T22" fmla="*/ 65 w 69"/>
                <a:gd name="T23" fmla="*/ 17 h 55"/>
                <a:gd name="T24" fmla="*/ 43 w 69"/>
                <a:gd name="T25" fmla="*/ 31 h 55"/>
                <a:gd name="T26" fmla="*/ 60 w 69"/>
                <a:gd name="T27" fmla="*/ 34 h 55"/>
                <a:gd name="T28" fmla="*/ 69 w 69"/>
                <a:gd name="T29" fmla="*/ 41 h 55"/>
                <a:gd name="T30" fmla="*/ 65 w 69"/>
                <a:gd name="T31" fmla="*/ 45 h 55"/>
                <a:gd name="T32" fmla="*/ 56 w 69"/>
                <a:gd name="T33" fmla="*/ 41 h 55"/>
                <a:gd name="T34" fmla="*/ 48 w 69"/>
                <a:gd name="T35" fmla="*/ 31 h 55"/>
                <a:gd name="T36" fmla="*/ 43 w 69"/>
                <a:gd name="T37" fmla="*/ 45 h 55"/>
                <a:gd name="T38" fmla="*/ 30 w 69"/>
                <a:gd name="T39" fmla="*/ 55 h 55"/>
                <a:gd name="T40" fmla="*/ 30 w 69"/>
                <a:gd name="T41" fmla="*/ 45 h 55"/>
                <a:gd name="T42" fmla="*/ 35 w 69"/>
                <a:gd name="T43" fmla="*/ 41 h 55"/>
                <a:gd name="T44" fmla="*/ 52 w 69"/>
                <a:gd name="T45" fmla="*/ 31 h 55"/>
                <a:gd name="T46" fmla="*/ 9 w 69"/>
                <a:gd name="T47" fmla="*/ 41 h 55"/>
                <a:gd name="T48" fmla="*/ 0 w 69"/>
                <a:gd name="T49" fmla="*/ 34 h 55"/>
                <a:gd name="T50" fmla="*/ 5 w 69"/>
                <a:gd name="T51" fmla="*/ 34 h 55"/>
                <a:gd name="T52" fmla="*/ 18 w 69"/>
                <a:gd name="T53" fmla="*/ 27 h 55"/>
                <a:gd name="T54" fmla="*/ 30 w 69"/>
                <a:gd name="T55" fmla="*/ 31 h 55"/>
                <a:gd name="T56" fmla="*/ 43 w 69"/>
                <a:gd name="T57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55">
                  <a:moveTo>
                    <a:pt x="43" y="31"/>
                  </a:moveTo>
                  <a:lnTo>
                    <a:pt x="18" y="24"/>
                  </a:lnTo>
                  <a:lnTo>
                    <a:pt x="9" y="17"/>
                  </a:lnTo>
                  <a:lnTo>
                    <a:pt x="5" y="7"/>
                  </a:lnTo>
                  <a:lnTo>
                    <a:pt x="22" y="10"/>
                  </a:lnTo>
                  <a:lnTo>
                    <a:pt x="39" y="17"/>
                  </a:lnTo>
                  <a:lnTo>
                    <a:pt x="43" y="31"/>
                  </a:lnTo>
                  <a:lnTo>
                    <a:pt x="43" y="20"/>
                  </a:lnTo>
                  <a:lnTo>
                    <a:pt x="48" y="7"/>
                  </a:lnTo>
                  <a:lnTo>
                    <a:pt x="60" y="0"/>
                  </a:lnTo>
                  <a:lnTo>
                    <a:pt x="65" y="10"/>
                  </a:lnTo>
                  <a:lnTo>
                    <a:pt x="65" y="17"/>
                  </a:lnTo>
                  <a:lnTo>
                    <a:pt x="43" y="31"/>
                  </a:lnTo>
                  <a:lnTo>
                    <a:pt x="60" y="34"/>
                  </a:lnTo>
                  <a:lnTo>
                    <a:pt x="69" y="41"/>
                  </a:lnTo>
                  <a:lnTo>
                    <a:pt x="65" y="45"/>
                  </a:lnTo>
                  <a:lnTo>
                    <a:pt x="56" y="41"/>
                  </a:lnTo>
                  <a:lnTo>
                    <a:pt x="48" y="31"/>
                  </a:lnTo>
                  <a:lnTo>
                    <a:pt x="43" y="45"/>
                  </a:lnTo>
                  <a:lnTo>
                    <a:pt x="30" y="55"/>
                  </a:lnTo>
                  <a:lnTo>
                    <a:pt x="30" y="45"/>
                  </a:lnTo>
                  <a:lnTo>
                    <a:pt x="35" y="41"/>
                  </a:lnTo>
                  <a:lnTo>
                    <a:pt x="52" y="31"/>
                  </a:lnTo>
                  <a:lnTo>
                    <a:pt x="9" y="41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18" y="27"/>
                  </a:lnTo>
                  <a:lnTo>
                    <a:pt x="30" y="31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29" name="Freeform 89">
              <a:extLst>
                <a:ext uri="{FF2B5EF4-FFF2-40B4-BE49-F238E27FC236}">
                  <a16:creationId xmlns:a16="http://schemas.microsoft.com/office/drawing/2014/main" id="{B3CF6137-7692-4E60-ADBC-320D936BA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3695"/>
              <a:ext cx="73" cy="62"/>
            </a:xfrm>
            <a:custGeom>
              <a:avLst/>
              <a:gdLst>
                <a:gd name="T0" fmla="*/ 25 w 73"/>
                <a:gd name="T1" fmla="*/ 31 h 62"/>
                <a:gd name="T2" fmla="*/ 47 w 73"/>
                <a:gd name="T3" fmla="*/ 20 h 62"/>
                <a:gd name="T4" fmla="*/ 60 w 73"/>
                <a:gd name="T5" fmla="*/ 17 h 62"/>
                <a:gd name="T6" fmla="*/ 73 w 73"/>
                <a:gd name="T7" fmla="*/ 17 h 62"/>
                <a:gd name="T8" fmla="*/ 60 w 73"/>
                <a:gd name="T9" fmla="*/ 31 h 62"/>
                <a:gd name="T10" fmla="*/ 43 w 73"/>
                <a:gd name="T11" fmla="*/ 34 h 62"/>
                <a:gd name="T12" fmla="*/ 25 w 73"/>
                <a:gd name="T13" fmla="*/ 34 h 62"/>
                <a:gd name="T14" fmla="*/ 38 w 73"/>
                <a:gd name="T15" fmla="*/ 38 h 62"/>
                <a:gd name="T16" fmla="*/ 47 w 73"/>
                <a:gd name="T17" fmla="*/ 48 h 62"/>
                <a:gd name="T18" fmla="*/ 51 w 73"/>
                <a:gd name="T19" fmla="*/ 62 h 62"/>
                <a:gd name="T20" fmla="*/ 34 w 73"/>
                <a:gd name="T21" fmla="*/ 58 h 62"/>
                <a:gd name="T22" fmla="*/ 30 w 73"/>
                <a:gd name="T23" fmla="*/ 51 h 62"/>
                <a:gd name="T24" fmla="*/ 25 w 73"/>
                <a:gd name="T25" fmla="*/ 31 h 62"/>
                <a:gd name="T26" fmla="*/ 12 w 73"/>
                <a:gd name="T27" fmla="*/ 41 h 62"/>
                <a:gd name="T28" fmla="*/ 0 w 73"/>
                <a:gd name="T29" fmla="*/ 41 h 62"/>
                <a:gd name="T30" fmla="*/ 4 w 73"/>
                <a:gd name="T31" fmla="*/ 38 h 62"/>
                <a:gd name="T32" fmla="*/ 8 w 73"/>
                <a:gd name="T33" fmla="*/ 34 h 62"/>
                <a:gd name="T34" fmla="*/ 25 w 73"/>
                <a:gd name="T35" fmla="*/ 34 h 62"/>
                <a:gd name="T36" fmla="*/ 12 w 73"/>
                <a:gd name="T37" fmla="*/ 24 h 62"/>
                <a:gd name="T38" fmla="*/ 8 w 73"/>
                <a:gd name="T39" fmla="*/ 17 h 62"/>
                <a:gd name="T40" fmla="*/ 12 w 73"/>
                <a:gd name="T41" fmla="*/ 10 h 62"/>
                <a:gd name="T42" fmla="*/ 21 w 73"/>
                <a:gd name="T43" fmla="*/ 13 h 62"/>
                <a:gd name="T44" fmla="*/ 21 w 73"/>
                <a:gd name="T45" fmla="*/ 20 h 62"/>
                <a:gd name="T46" fmla="*/ 25 w 73"/>
                <a:gd name="T47" fmla="*/ 38 h 62"/>
                <a:gd name="T48" fmla="*/ 30 w 73"/>
                <a:gd name="T49" fmla="*/ 20 h 62"/>
                <a:gd name="T50" fmla="*/ 38 w 73"/>
                <a:gd name="T51" fmla="*/ 3 h 62"/>
                <a:gd name="T52" fmla="*/ 47 w 73"/>
                <a:gd name="T53" fmla="*/ 0 h 62"/>
                <a:gd name="T54" fmla="*/ 51 w 73"/>
                <a:gd name="T55" fmla="*/ 3 h 62"/>
                <a:gd name="T56" fmla="*/ 47 w 73"/>
                <a:gd name="T57" fmla="*/ 13 h 62"/>
                <a:gd name="T58" fmla="*/ 34 w 73"/>
                <a:gd name="T59" fmla="*/ 24 h 62"/>
                <a:gd name="T60" fmla="*/ 25 w 73"/>
                <a:gd name="T6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62">
                  <a:moveTo>
                    <a:pt x="25" y="31"/>
                  </a:moveTo>
                  <a:lnTo>
                    <a:pt x="47" y="20"/>
                  </a:lnTo>
                  <a:lnTo>
                    <a:pt x="60" y="17"/>
                  </a:lnTo>
                  <a:lnTo>
                    <a:pt x="73" y="17"/>
                  </a:lnTo>
                  <a:lnTo>
                    <a:pt x="60" y="31"/>
                  </a:lnTo>
                  <a:lnTo>
                    <a:pt x="43" y="34"/>
                  </a:lnTo>
                  <a:lnTo>
                    <a:pt x="25" y="34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1" y="62"/>
                  </a:lnTo>
                  <a:lnTo>
                    <a:pt x="34" y="58"/>
                  </a:lnTo>
                  <a:lnTo>
                    <a:pt x="30" y="51"/>
                  </a:lnTo>
                  <a:lnTo>
                    <a:pt x="25" y="31"/>
                  </a:lnTo>
                  <a:lnTo>
                    <a:pt x="12" y="41"/>
                  </a:lnTo>
                  <a:lnTo>
                    <a:pt x="0" y="41"/>
                  </a:lnTo>
                  <a:lnTo>
                    <a:pt x="4" y="38"/>
                  </a:lnTo>
                  <a:lnTo>
                    <a:pt x="8" y="34"/>
                  </a:lnTo>
                  <a:lnTo>
                    <a:pt x="25" y="34"/>
                  </a:lnTo>
                  <a:lnTo>
                    <a:pt x="12" y="24"/>
                  </a:lnTo>
                  <a:lnTo>
                    <a:pt x="8" y="17"/>
                  </a:lnTo>
                  <a:lnTo>
                    <a:pt x="12" y="10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25" y="38"/>
                  </a:lnTo>
                  <a:lnTo>
                    <a:pt x="30" y="20"/>
                  </a:lnTo>
                  <a:lnTo>
                    <a:pt x="38" y="3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47" y="13"/>
                  </a:lnTo>
                  <a:lnTo>
                    <a:pt x="34" y="24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0" name="Freeform 90">
              <a:extLst>
                <a:ext uri="{FF2B5EF4-FFF2-40B4-BE49-F238E27FC236}">
                  <a16:creationId xmlns:a16="http://schemas.microsoft.com/office/drawing/2014/main" id="{DAA06214-E603-4AD0-94B5-100FF523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3722"/>
              <a:ext cx="60" cy="66"/>
            </a:xfrm>
            <a:custGeom>
              <a:avLst/>
              <a:gdLst>
                <a:gd name="T0" fmla="*/ 22 w 60"/>
                <a:gd name="T1" fmla="*/ 35 h 66"/>
                <a:gd name="T2" fmla="*/ 39 w 60"/>
                <a:gd name="T3" fmla="*/ 17 h 66"/>
                <a:gd name="T4" fmla="*/ 48 w 60"/>
                <a:gd name="T5" fmla="*/ 14 h 66"/>
                <a:gd name="T6" fmla="*/ 60 w 60"/>
                <a:gd name="T7" fmla="*/ 17 h 66"/>
                <a:gd name="T8" fmla="*/ 56 w 60"/>
                <a:gd name="T9" fmla="*/ 31 h 66"/>
                <a:gd name="T10" fmla="*/ 43 w 60"/>
                <a:gd name="T11" fmla="*/ 35 h 66"/>
                <a:gd name="T12" fmla="*/ 22 w 60"/>
                <a:gd name="T13" fmla="*/ 35 h 66"/>
                <a:gd name="T14" fmla="*/ 35 w 60"/>
                <a:gd name="T15" fmla="*/ 38 h 66"/>
                <a:gd name="T16" fmla="*/ 60 w 60"/>
                <a:gd name="T17" fmla="*/ 66 h 66"/>
                <a:gd name="T18" fmla="*/ 43 w 60"/>
                <a:gd name="T19" fmla="*/ 62 h 66"/>
                <a:gd name="T20" fmla="*/ 35 w 60"/>
                <a:gd name="T21" fmla="*/ 52 h 66"/>
                <a:gd name="T22" fmla="*/ 22 w 60"/>
                <a:gd name="T23" fmla="*/ 35 h 66"/>
                <a:gd name="T24" fmla="*/ 17 w 60"/>
                <a:gd name="T25" fmla="*/ 45 h 66"/>
                <a:gd name="T26" fmla="*/ 5 w 60"/>
                <a:gd name="T27" fmla="*/ 45 h 66"/>
                <a:gd name="T28" fmla="*/ 5 w 60"/>
                <a:gd name="T29" fmla="*/ 38 h 66"/>
                <a:gd name="T30" fmla="*/ 9 w 60"/>
                <a:gd name="T31" fmla="*/ 38 h 66"/>
                <a:gd name="T32" fmla="*/ 22 w 60"/>
                <a:gd name="T33" fmla="*/ 38 h 66"/>
                <a:gd name="T34" fmla="*/ 9 w 60"/>
                <a:gd name="T35" fmla="*/ 24 h 66"/>
                <a:gd name="T36" fmla="*/ 0 w 60"/>
                <a:gd name="T37" fmla="*/ 11 h 66"/>
                <a:gd name="T38" fmla="*/ 9 w 60"/>
                <a:gd name="T39" fmla="*/ 14 h 66"/>
                <a:gd name="T40" fmla="*/ 13 w 60"/>
                <a:gd name="T41" fmla="*/ 21 h 66"/>
                <a:gd name="T42" fmla="*/ 22 w 60"/>
                <a:gd name="T43" fmla="*/ 38 h 66"/>
                <a:gd name="T44" fmla="*/ 22 w 60"/>
                <a:gd name="T45" fmla="*/ 4 h 66"/>
                <a:gd name="T46" fmla="*/ 26 w 60"/>
                <a:gd name="T47" fmla="*/ 0 h 66"/>
                <a:gd name="T48" fmla="*/ 30 w 60"/>
                <a:gd name="T49" fmla="*/ 0 h 66"/>
                <a:gd name="T50" fmla="*/ 35 w 60"/>
                <a:gd name="T51" fmla="*/ 14 h 66"/>
                <a:gd name="T52" fmla="*/ 26 w 60"/>
                <a:gd name="T53" fmla="*/ 24 h 66"/>
                <a:gd name="T54" fmla="*/ 22 w 60"/>
                <a:gd name="T55" fmla="*/ 3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66">
                  <a:moveTo>
                    <a:pt x="22" y="35"/>
                  </a:moveTo>
                  <a:lnTo>
                    <a:pt x="39" y="17"/>
                  </a:lnTo>
                  <a:lnTo>
                    <a:pt x="48" y="14"/>
                  </a:lnTo>
                  <a:lnTo>
                    <a:pt x="60" y="17"/>
                  </a:lnTo>
                  <a:lnTo>
                    <a:pt x="56" y="31"/>
                  </a:lnTo>
                  <a:lnTo>
                    <a:pt x="43" y="35"/>
                  </a:lnTo>
                  <a:lnTo>
                    <a:pt x="22" y="35"/>
                  </a:lnTo>
                  <a:lnTo>
                    <a:pt x="35" y="38"/>
                  </a:lnTo>
                  <a:lnTo>
                    <a:pt x="60" y="66"/>
                  </a:lnTo>
                  <a:lnTo>
                    <a:pt x="43" y="62"/>
                  </a:lnTo>
                  <a:lnTo>
                    <a:pt x="35" y="52"/>
                  </a:lnTo>
                  <a:lnTo>
                    <a:pt x="22" y="35"/>
                  </a:lnTo>
                  <a:lnTo>
                    <a:pt x="17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9" y="38"/>
                  </a:lnTo>
                  <a:lnTo>
                    <a:pt x="22" y="38"/>
                  </a:lnTo>
                  <a:lnTo>
                    <a:pt x="9" y="24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1"/>
                  </a:lnTo>
                  <a:lnTo>
                    <a:pt x="22" y="38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4"/>
                  </a:lnTo>
                  <a:lnTo>
                    <a:pt x="22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1" name="Freeform 91">
              <a:extLst>
                <a:ext uri="{FF2B5EF4-FFF2-40B4-BE49-F238E27FC236}">
                  <a16:creationId xmlns:a16="http://schemas.microsoft.com/office/drawing/2014/main" id="{38D32D80-F0EF-4ED7-A0C7-636EEB73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3791"/>
              <a:ext cx="86" cy="52"/>
            </a:xfrm>
            <a:custGeom>
              <a:avLst/>
              <a:gdLst>
                <a:gd name="T0" fmla="*/ 47 w 86"/>
                <a:gd name="T1" fmla="*/ 17 h 52"/>
                <a:gd name="T2" fmla="*/ 60 w 86"/>
                <a:gd name="T3" fmla="*/ 35 h 52"/>
                <a:gd name="T4" fmla="*/ 60 w 86"/>
                <a:gd name="T5" fmla="*/ 42 h 52"/>
                <a:gd name="T6" fmla="*/ 52 w 86"/>
                <a:gd name="T7" fmla="*/ 52 h 52"/>
                <a:gd name="T8" fmla="*/ 39 w 86"/>
                <a:gd name="T9" fmla="*/ 42 h 52"/>
                <a:gd name="T10" fmla="*/ 39 w 86"/>
                <a:gd name="T11" fmla="*/ 31 h 52"/>
                <a:gd name="T12" fmla="*/ 47 w 86"/>
                <a:gd name="T13" fmla="*/ 17 h 52"/>
                <a:gd name="T14" fmla="*/ 39 w 86"/>
                <a:gd name="T15" fmla="*/ 24 h 52"/>
                <a:gd name="T16" fmla="*/ 17 w 86"/>
                <a:gd name="T17" fmla="*/ 31 h 52"/>
                <a:gd name="T18" fmla="*/ 0 w 86"/>
                <a:gd name="T19" fmla="*/ 35 h 52"/>
                <a:gd name="T20" fmla="*/ 9 w 86"/>
                <a:gd name="T21" fmla="*/ 24 h 52"/>
                <a:gd name="T22" fmla="*/ 22 w 86"/>
                <a:gd name="T23" fmla="*/ 17 h 52"/>
                <a:gd name="T24" fmla="*/ 47 w 86"/>
                <a:gd name="T25" fmla="*/ 17 h 52"/>
                <a:gd name="T26" fmla="*/ 39 w 86"/>
                <a:gd name="T27" fmla="*/ 11 h 52"/>
                <a:gd name="T28" fmla="*/ 39 w 86"/>
                <a:gd name="T29" fmla="*/ 0 h 52"/>
                <a:gd name="T30" fmla="*/ 47 w 86"/>
                <a:gd name="T31" fmla="*/ 0 h 52"/>
                <a:gd name="T32" fmla="*/ 52 w 86"/>
                <a:gd name="T33" fmla="*/ 7 h 52"/>
                <a:gd name="T34" fmla="*/ 43 w 86"/>
                <a:gd name="T35" fmla="*/ 17 h 52"/>
                <a:gd name="T36" fmla="*/ 65 w 86"/>
                <a:gd name="T37" fmla="*/ 11 h 52"/>
                <a:gd name="T38" fmla="*/ 86 w 86"/>
                <a:gd name="T39" fmla="*/ 11 h 52"/>
                <a:gd name="T40" fmla="*/ 77 w 86"/>
                <a:gd name="T41" fmla="*/ 14 h 52"/>
                <a:gd name="T42" fmla="*/ 65 w 86"/>
                <a:gd name="T43" fmla="*/ 17 h 52"/>
                <a:gd name="T44" fmla="*/ 43 w 86"/>
                <a:gd name="T45" fmla="*/ 17 h 52"/>
                <a:gd name="T46" fmla="*/ 86 w 86"/>
                <a:gd name="T47" fmla="*/ 28 h 52"/>
                <a:gd name="T48" fmla="*/ 86 w 86"/>
                <a:gd name="T49" fmla="*/ 31 h 52"/>
                <a:gd name="T50" fmla="*/ 82 w 86"/>
                <a:gd name="T51" fmla="*/ 35 h 52"/>
                <a:gd name="T52" fmla="*/ 69 w 86"/>
                <a:gd name="T53" fmla="*/ 31 h 52"/>
                <a:gd name="T54" fmla="*/ 56 w 86"/>
                <a:gd name="T55" fmla="*/ 24 h 52"/>
                <a:gd name="T56" fmla="*/ 47 w 86"/>
                <a:gd name="T5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52">
                  <a:moveTo>
                    <a:pt x="47" y="17"/>
                  </a:moveTo>
                  <a:lnTo>
                    <a:pt x="60" y="35"/>
                  </a:lnTo>
                  <a:lnTo>
                    <a:pt x="60" y="42"/>
                  </a:lnTo>
                  <a:lnTo>
                    <a:pt x="52" y="52"/>
                  </a:lnTo>
                  <a:lnTo>
                    <a:pt x="39" y="42"/>
                  </a:lnTo>
                  <a:lnTo>
                    <a:pt x="39" y="31"/>
                  </a:lnTo>
                  <a:lnTo>
                    <a:pt x="47" y="17"/>
                  </a:lnTo>
                  <a:lnTo>
                    <a:pt x="39" y="24"/>
                  </a:lnTo>
                  <a:lnTo>
                    <a:pt x="17" y="31"/>
                  </a:lnTo>
                  <a:lnTo>
                    <a:pt x="0" y="35"/>
                  </a:lnTo>
                  <a:lnTo>
                    <a:pt x="9" y="24"/>
                  </a:lnTo>
                  <a:lnTo>
                    <a:pt x="22" y="17"/>
                  </a:lnTo>
                  <a:lnTo>
                    <a:pt x="47" y="17"/>
                  </a:lnTo>
                  <a:lnTo>
                    <a:pt x="39" y="11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7"/>
                  </a:lnTo>
                  <a:lnTo>
                    <a:pt x="65" y="11"/>
                  </a:lnTo>
                  <a:lnTo>
                    <a:pt x="86" y="11"/>
                  </a:lnTo>
                  <a:lnTo>
                    <a:pt x="77" y="14"/>
                  </a:lnTo>
                  <a:lnTo>
                    <a:pt x="65" y="17"/>
                  </a:lnTo>
                  <a:lnTo>
                    <a:pt x="43" y="17"/>
                  </a:lnTo>
                  <a:lnTo>
                    <a:pt x="86" y="28"/>
                  </a:lnTo>
                  <a:lnTo>
                    <a:pt x="86" y="31"/>
                  </a:lnTo>
                  <a:lnTo>
                    <a:pt x="82" y="35"/>
                  </a:lnTo>
                  <a:lnTo>
                    <a:pt x="69" y="31"/>
                  </a:lnTo>
                  <a:lnTo>
                    <a:pt x="56" y="24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2" name="Freeform 92">
              <a:extLst>
                <a:ext uri="{FF2B5EF4-FFF2-40B4-BE49-F238E27FC236}">
                  <a16:creationId xmlns:a16="http://schemas.microsoft.com/office/drawing/2014/main" id="{961D43AD-173E-420E-BF2A-B5390BB4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698"/>
              <a:ext cx="68" cy="55"/>
            </a:xfrm>
            <a:custGeom>
              <a:avLst/>
              <a:gdLst>
                <a:gd name="T0" fmla="*/ 68 w 68"/>
                <a:gd name="T1" fmla="*/ 31 h 55"/>
                <a:gd name="T2" fmla="*/ 60 w 68"/>
                <a:gd name="T3" fmla="*/ 41 h 55"/>
                <a:gd name="T4" fmla="*/ 55 w 68"/>
                <a:gd name="T5" fmla="*/ 45 h 55"/>
                <a:gd name="T6" fmla="*/ 47 w 68"/>
                <a:gd name="T7" fmla="*/ 41 h 55"/>
                <a:gd name="T8" fmla="*/ 34 w 68"/>
                <a:gd name="T9" fmla="*/ 35 h 55"/>
                <a:gd name="T10" fmla="*/ 38 w 68"/>
                <a:gd name="T11" fmla="*/ 45 h 55"/>
                <a:gd name="T12" fmla="*/ 30 w 68"/>
                <a:gd name="T13" fmla="*/ 55 h 55"/>
                <a:gd name="T14" fmla="*/ 25 w 68"/>
                <a:gd name="T15" fmla="*/ 52 h 55"/>
                <a:gd name="T16" fmla="*/ 25 w 68"/>
                <a:gd name="T17" fmla="*/ 45 h 55"/>
                <a:gd name="T18" fmla="*/ 34 w 68"/>
                <a:gd name="T19" fmla="*/ 35 h 55"/>
                <a:gd name="T20" fmla="*/ 17 w 68"/>
                <a:gd name="T21" fmla="*/ 38 h 55"/>
                <a:gd name="T22" fmla="*/ 0 w 68"/>
                <a:gd name="T23" fmla="*/ 31 h 55"/>
                <a:gd name="T24" fmla="*/ 8 w 68"/>
                <a:gd name="T25" fmla="*/ 24 h 55"/>
                <a:gd name="T26" fmla="*/ 17 w 68"/>
                <a:gd name="T27" fmla="*/ 28 h 55"/>
                <a:gd name="T28" fmla="*/ 30 w 68"/>
                <a:gd name="T29" fmla="*/ 35 h 55"/>
                <a:gd name="T30" fmla="*/ 8 w 68"/>
                <a:gd name="T31" fmla="*/ 10 h 55"/>
                <a:gd name="T32" fmla="*/ 8 w 68"/>
                <a:gd name="T33" fmla="*/ 3 h 55"/>
                <a:gd name="T34" fmla="*/ 17 w 68"/>
                <a:gd name="T35" fmla="*/ 3 h 55"/>
                <a:gd name="T36" fmla="*/ 25 w 68"/>
                <a:gd name="T37" fmla="*/ 10 h 55"/>
                <a:gd name="T38" fmla="*/ 25 w 68"/>
                <a:gd name="T39" fmla="*/ 21 h 55"/>
                <a:gd name="T40" fmla="*/ 30 w 68"/>
                <a:gd name="T41" fmla="*/ 31 h 55"/>
                <a:gd name="T42" fmla="*/ 30 w 68"/>
                <a:gd name="T43" fmla="*/ 14 h 55"/>
                <a:gd name="T44" fmla="*/ 34 w 68"/>
                <a:gd name="T45" fmla="*/ 7 h 55"/>
                <a:gd name="T46" fmla="*/ 47 w 68"/>
                <a:gd name="T47" fmla="*/ 0 h 55"/>
                <a:gd name="T48" fmla="*/ 47 w 68"/>
                <a:gd name="T49" fmla="*/ 0 h 55"/>
                <a:gd name="T50" fmla="*/ 47 w 68"/>
                <a:gd name="T51" fmla="*/ 7 h 55"/>
                <a:gd name="T52" fmla="*/ 51 w 68"/>
                <a:gd name="T53" fmla="*/ 14 h 55"/>
                <a:gd name="T54" fmla="*/ 47 w 68"/>
                <a:gd name="T55" fmla="*/ 24 h 55"/>
                <a:gd name="T56" fmla="*/ 38 w 68"/>
                <a:gd name="T57" fmla="*/ 31 h 55"/>
                <a:gd name="T58" fmla="*/ 38 w 68"/>
                <a:gd name="T59" fmla="*/ 35 h 55"/>
                <a:gd name="T60" fmla="*/ 55 w 68"/>
                <a:gd name="T61" fmla="*/ 28 h 55"/>
                <a:gd name="T62" fmla="*/ 64 w 68"/>
                <a:gd name="T63" fmla="*/ 28 h 55"/>
                <a:gd name="T64" fmla="*/ 68 w 68"/>
                <a:gd name="T65" fmla="*/ 28 h 55"/>
                <a:gd name="T66" fmla="*/ 68 w 68"/>
                <a:gd name="T67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5">
                  <a:moveTo>
                    <a:pt x="68" y="31"/>
                  </a:moveTo>
                  <a:lnTo>
                    <a:pt x="60" y="41"/>
                  </a:lnTo>
                  <a:lnTo>
                    <a:pt x="55" y="45"/>
                  </a:lnTo>
                  <a:lnTo>
                    <a:pt x="47" y="41"/>
                  </a:lnTo>
                  <a:lnTo>
                    <a:pt x="34" y="35"/>
                  </a:lnTo>
                  <a:lnTo>
                    <a:pt x="38" y="45"/>
                  </a:lnTo>
                  <a:lnTo>
                    <a:pt x="30" y="55"/>
                  </a:lnTo>
                  <a:lnTo>
                    <a:pt x="25" y="52"/>
                  </a:lnTo>
                  <a:lnTo>
                    <a:pt x="25" y="45"/>
                  </a:lnTo>
                  <a:lnTo>
                    <a:pt x="34" y="35"/>
                  </a:lnTo>
                  <a:lnTo>
                    <a:pt x="17" y="38"/>
                  </a:lnTo>
                  <a:lnTo>
                    <a:pt x="0" y="31"/>
                  </a:lnTo>
                  <a:lnTo>
                    <a:pt x="8" y="24"/>
                  </a:lnTo>
                  <a:lnTo>
                    <a:pt x="17" y="28"/>
                  </a:lnTo>
                  <a:lnTo>
                    <a:pt x="30" y="35"/>
                  </a:lnTo>
                  <a:lnTo>
                    <a:pt x="8" y="10"/>
                  </a:lnTo>
                  <a:lnTo>
                    <a:pt x="8" y="3"/>
                  </a:lnTo>
                  <a:lnTo>
                    <a:pt x="17" y="3"/>
                  </a:lnTo>
                  <a:lnTo>
                    <a:pt x="25" y="10"/>
                  </a:lnTo>
                  <a:lnTo>
                    <a:pt x="25" y="21"/>
                  </a:lnTo>
                  <a:lnTo>
                    <a:pt x="30" y="31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4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55" y="28"/>
                  </a:lnTo>
                  <a:lnTo>
                    <a:pt x="64" y="28"/>
                  </a:lnTo>
                  <a:lnTo>
                    <a:pt x="68" y="28"/>
                  </a:lnTo>
                  <a:lnTo>
                    <a:pt x="68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3" name="Freeform 93">
              <a:extLst>
                <a:ext uri="{FF2B5EF4-FFF2-40B4-BE49-F238E27FC236}">
                  <a16:creationId xmlns:a16="http://schemas.microsoft.com/office/drawing/2014/main" id="{C502B019-AAC4-44D7-A4C8-E9F376580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743"/>
              <a:ext cx="78" cy="62"/>
            </a:xfrm>
            <a:custGeom>
              <a:avLst/>
              <a:gdLst>
                <a:gd name="T0" fmla="*/ 43 w 78"/>
                <a:gd name="T1" fmla="*/ 0 h 62"/>
                <a:gd name="T2" fmla="*/ 35 w 78"/>
                <a:gd name="T3" fmla="*/ 10 h 62"/>
                <a:gd name="T4" fmla="*/ 30 w 78"/>
                <a:gd name="T5" fmla="*/ 17 h 62"/>
                <a:gd name="T6" fmla="*/ 35 w 78"/>
                <a:gd name="T7" fmla="*/ 38 h 62"/>
                <a:gd name="T8" fmla="*/ 30 w 78"/>
                <a:gd name="T9" fmla="*/ 27 h 62"/>
                <a:gd name="T10" fmla="*/ 26 w 78"/>
                <a:gd name="T11" fmla="*/ 14 h 62"/>
                <a:gd name="T12" fmla="*/ 13 w 78"/>
                <a:gd name="T13" fmla="*/ 7 h 62"/>
                <a:gd name="T14" fmla="*/ 9 w 78"/>
                <a:gd name="T15" fmla="*/ 7 h 62"/>
                <a:gd name="T16" fmla="*/ 9 w 78"/>
                <a:gd name="T17" fmla="*/ 14 h 62"/>
                <a:gd name="T18" fmla="*/ 39 w 78"/>
                <a:gd name="T19" fmla="*/ 41 h 62"/>
                <a:gd name="T20" fmla="*/ 18 w 78"/>
                <a:gd name="T21" fmla="*/ 34 h 62"/>
                <a:gd name="T22" fmla="*/ 9 w 78"/>
                <a:gd name="T23" fmla="*/ 31 h 62"/>
                <a:gd name="T24" fmla="*/ 0 w 78"/>
                <a:gd name="T25" fmla="*/ 34 h 62"/>
                <a:gd name="T26" fmla="*/ 18 w 78"/>
                <a:gd name="T27" fmla="*/ 41 h 62"/>
                <a:gd name="T28" fmla="*/ 35 w 78"/>
                <a:gd name="T29" fmla="*/ 41 h 62"/>
                <a:gd name="T30" fmla="*/ 30 w 78"/>
                <a:gd name="T31" fmla="*/ 52 h 62"/>
                <a:gd name="T32" fmla="*/ 30 w 78"/>
                <a:gd name="T33" fmla="*/ 55 h 62"/>
                <a:gd name="T34" fmla="*/ 35 w 78"/>
                <a:gd name="T35" fmla="*/ 62 h 62"/>
                <a:gd name="T36" fmla="*/ 39 w 78"/>
                <a:gd name="T37" fmla="*/ 48 h 62"/>
                <a:gd name="T38" fmla="*/ 35 w 78"/>
                <a:gd name="T39" fmla="*/ 38 h 62"/>
                <a:gd name="T40" fmla="*/ 56 w 78"/>
                <a:gd name="T41" fmla="*/ 45 h 62"/>
                <a:gd name="T42" fmla="*/ 65 w 78"/>
                <a:gd name="T43" fmla="*/ 45 h 62"/>
                <a:gd name="T44" fmla="*/ 78 w 78"/>
                <a:gd name="T45" fmla="*/ 38 h 62"/>
                <a:gd name="T46" fmla="*/ 78 w 78"/>
                <a:gd name="T47" fmla="*/ 34 h 62"/>
                <a:gd name="T48" fmla="*/ 65 w 78"/>
                <a:gd name="T49" fmla="*/ 34 h 62"/>
                <a:gd name="T50" fmla="*/ 48 w 78"/>
                <a:gd name="T51" fmla="*/ 34 h 62"/>
                <a:gd name="T52" fmla="*/ 35 w 78"/>
                <a:gd name="T53" fmla="*/ 38 h 62"/>
                <a:gd name="T54" fmla="*/ 48 w 78"/>
                <a:gd name="T55" fmla="*/ 27 h 62"/>
                <a:gd name="T56" fmla="*/ 52 w 78"/>
                <a:gd name="T57" fmla="*/ 10 h 62"/>
                <a:gd name="T58" fmla="*/ 43 w 78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62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8"/>
                  </a:lnTo>
                  <a:lnTo>
                    <a:pt x="30" y="27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1"/>
                  </a:lnTo>
                  <a:lnTo>
                    <a:pt x="18" y="34"/>
                  </a:lnTo>
                  <a:lnTo>
                    <a:pt x="9" y="31"/>
                  </a:lnTo>
                  <a:lnTo>
                    <a:pt x="0" y="34"/>
                  </a:lnTo>
                  <a:lnTo>
                    <a:pt x="18" y="41"/>
                  </a:lnTo>
                  <a:lnTo>
                    <a:pt x="35" y="41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5" y="62"/>
                  </a:lnTo>
                  <a:lnTo>
                    <a:pt x="39" y="48"/>
                  </a:lnTo>
                  <a:lnTo>
                    <a:pt x="35" y="38"/>
                  </a:lnTo>
                  <a:lnTo>
                    <a:pt x="56" y="45"/>
                  </a:lnTo>
                  <a:lnTo>
                    <a:pt x="65" y="45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65" y="34"/>
                  </a:lnTo>
                  <a:lnTo>
                    <a:pt x="48" y="34"/>
                  </a:lnTo>
                  <a:lnTo>
                    <a:pt x="35" y="38"/>
                  </a:lnTo>
                  <a:lnTo>
                    <a:pt x="48" y="27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4" name="Freeform 94">
              <a:extLst>
                <a:ext uri="{FF2B5EF4-FFF2-40B4-BE49-F238E27FC236}">
                  <a16:creationId xmlns:a16="http://schemas.microsoft.com/office/drawing/2014/main" id="{43ABF33F-5162-4433-BD59-EA0D5E9F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788"/>
              <a:ext cx="39" cy="72"/>
            </a:xfrm>
            <a:custGeom>
              <a:avLst/>
              <a:gdLst>
                <a:gd name="T0" fmla="*/ 18 w 39"/>
                <a:gd name="T1" fmla="*/ 0 h 72"/>
                <a:gd name="T2" fmla="*/ 18 w 39"/>
                <a:gd name="T3" fmla="*/ 17 h 72"/>
                <a:gd name="T4" fmla="*/ 22 w 39"/>
                <a:gd name="T5" fmla="*/ 34 h 72"/>
                <a:gd name="T6" fmla="*/ 13 w 39"/>
                <a:gd name="T7" fmla="*/ 27 h 72"/>
                <a:gd name="T8" fmla="*/ 5 w 39"/>
                <a:gd name="T9" fmla="*/ 27 h 72"/>
                <a:gd name="T10" fmla="*/ 0 w 39"/>
                <a:gd name="T11" fmla="*/ 31 h 72"/>
                <a:gd name="T12" fmla="*/ 0 w 39"/>
                <a:gd name="T13" fmla="*/ 34 h 72"/>
                <a:gd name="T14" fmla="*/ 9 w 39"/>
                <a:gd name="T15" fmla="*/ 38 h 72"/>
                <a:gd name="T16" fmla="*/ 18 w 39"/>
                <a:gd name="T17" fmla="*/ 38 h 72"/>
                <a:gd name="T18" fmla="*/ 26 w 39"/>
                <a:gd name="T19" fmla="*/ 31 h 72"/>
                <a:gd name="T20" fmla="*/ 22 w 39"/>
                <a:gd name="T21" fmla="*/ 52 h 72"/>
                <a:gd name="T22" fmla="*/ 26 w 39"/>
                <a:gd name="T23" fmla="*/ 62 h 72"/>
                <a:gd name="T24" fmla="*/ 39 w 39"/>
                <a:gd name="T25" fmla="*/ 72 h 72"/>
                <a:gd name="T26" fmla="*/ 18 w 39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72">
                  <a:moveTo>
                    <a:pt x="18" y="0"/>
                  </a:moveTo>
                  <a:lnTo>
                    <a:pt x="18" y="17"/>
                  </a:lnTo>
                  <a:lnTo>
                    <a:pt x="22" y="34"/>
                  </a:lnTo>
                  <a:lnTo>
                    <a:pt x="13" y="27"/>
                  </a:lnTo>
                  <a:lnTo>
                    <a:pt x="5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26" y="31"/>
                  </a:lnTo>
                  <a:lnTo>
                    <a:pt x="22" y="52"/>
                  </a:lnTo>
                  <a:lnTo>
                    <a:pt x="26" y="62"/>
                  </a:lnTo>
                  <a:lnTo>
                    <a:pt x="39" y="7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5" name="Freeform 95">
              <a:extLst>
                <a:ext uri="{FF2B5EF4-FFF2-40B4-BE49-F238E27FC236}">
                  <a16:creationId xmlns:a16="http://schemas.microsoft.com/office/drawing/2014/main" id="{5F06A675-B323-4A1A-A33F-D8DC40187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788"/>
              <a:ext cx="39" cy="72"/>
            </a:xfrm>
            <a:custGeom>
              <a:avLst/>
              <a:gdLst>
                <a:gd name="T0" fmla="*/ 18 w 39"/>
                <a:gd name="T1" fmla="*/ 0 h 72"/>
                <a:gd name="T2" fmla="*/ 18 w 39"/>
                <a:gd name="T3" fmla="*/ 17 h 72"/>
                <a:gd name="T4" fmla="*/ 22 w 39"/>
                <a:gd name="T5" fmla="*/ 34 h 72"/>
                <a:gd name="T6" fmla="*/ 13 w 39"/>
                <a:gd name="T7" fmla="*/ 27 h 72"/>
                <a:gd name="T8" fmla="*/ 5 w 39"/>
                <a:gd name="T9" fmla="*/ 27 h 72"/>
                <a:gd name="T10" fmla="*/ 0 w 39"/>
                <a:gd name="T11" fmla="*/ 31 h 72"/>
                <a:gd name="T12" fmla="*/ 0 w 39"/>
                <a:gd name="T13" fmla="*/ 34 h 72"/>
                <a:gd name="T14" fmla="*/ 9 w 39"/>
                <a:gd name="T15" fmla="*/ 38 h 72"/>
                <a:gd name="T16" fmla="*/ 18 w 39"/>
                <a:gd name="T17" fmla="*/ 38 h 72"/>
                <a:gd name="T18" fmla="*/ 26 w 39"/>
                <a:gd name="T19" fmla="*/ 31 h 72"/>
                <a:gd name="T20" fmla="*/ 22 w 39"/>
                <a:gd name="T21" fmla="*/ 52 h 72"/>
                <a:gd name="T22" fmla="*/ 26 w 39"/>
                <a:gd name="T23" fmla="*/ 62 h 72"/>
                <a:gd name="T24" fmla="*/ 39 w 3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72">
                  <a:moveTo>
                    <a:pt x="18" y="0"/>
                  </a:moveTo>
                  <a:lnTo>
                    <a:pt x="18" y="17"/>
                  </a:lnTo>
                  <a:lnTo>
                    <a:pt x="22" y="34"/>
                  </a:lnTo>
                  <a:lnTo>
                    <a:pt x="13" y="27"/>
                  </a:lnTo>
                  <a:lnTo>
                    <a:pt x="5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26" y="31"/>
                  </a:lnTo>
                  <a:lnTo>
                    <a:pt x="22" y="52"/>
                  </a:lnTo>
                  <a:lnTo>
                    <a:pt x="26" y="62"/>
                  </a:lnTo>
                  <a:lnTo>
                    <a:pt x="39" y="72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6" name="Freeform 96">
              <a:extLst>
                <a:ext uri="{FF2B5EF4-FFF2-40B4-BE49-F238E27FC236}">
                  <a16:creationId xmlns:a16="http://schemas.microsoft.com/office/drawing/2014/main" id="{F2519254-5482-4214-9164-3F97B763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788"/>
              <a:ext cx="43" cy="72"/>
            </a:xfrm>
            <a:custGeom>
              <a:avLst/>
              <a:gdLst>
                <a:gd name="T0" fmla="*/ 21 w 43"/>
                <a:gd name="T1" fmla="*/ 72 h 72"/>
                <a:gd name="T2" fmla="*/ 21 w 43"/>
                <a:gd name="T3" fmla="*/ 55 h 72"/>
                <a:gd name="T4" fmla="*/ 17 w 43"/>
                <a:gd name="T5" fmla="*/ 38 h 72"/>
                <a:gd name="T6" fmla="*/ 8 w 43"/>
                <a:gd name="T7" fmla="*/ 31 h 72"/>
                <a:gd name="T8" fmla="*/ 21 w 43"/>
                <a:gd name="T9" fmla="*/ 38 h 72"/>
                <a:gd name="T10" fmla="*/ 38 w 43"/>
                <a:gd name="T11" fmla="*/ 38 h 72"/>
                <a:gd name="T12" fmla="*/ 43 w 43"/>
                <a:gd name="T13" fmla="*/ 38 h 72"/>
                <a:gd name="T14" fmla="*/ 30 w 43"/>
                <a:gd name="T15" fmla="*/ 27 h 72"/>
                <a:gd name="T16" fmla="*/ 25 w 43"/>
                <a:gd name="T17" fmla="*/ 27 h 72"/>
                <a:gd name="T18" fmla="*/ 8 w 43"/>
                <a:gd name="T19" fmla="*/ 31 h 72"/>
                <a:gd name="T20" fmla="*/ 17 w 43"/>
                <a:gd name="T21" fmla="*/ 20 h 72"/>
                <a:gd name="T22" fmla="*/ 30 w 43"/>
                <a:gd name="T23" fmla="*/ 17 h 72"/>
                <a:gd name="T24" fmla="*/ 34 w 43"/>
                <a:gd name="T25" fmla="*/ 3 h 72"/>
                <a:gd name="T26" fmla="*/ 30 w 43"/>
                <a:gd name="T27" fmla="*/ 7 h 72"/>
                <a:gd name="T28" fmla="*/ 12 w 43"/>
                <a:gd name="T29" fmla="*/ 17 h 72"/>
                <a:gd name="T30" fmla="*/ 4 w 43"/>
                <a:gd name="T31" fmla="*/ 34 h 72"/>
                <a:gd name="T32" fmla="*/ 8 w 43"/>
                <a:gd name="T33" fmla="*/ 14 h 72"/>
                <a:gd name="T34" fmla="*/ 8 w 43"/>
                <a:gd name="T35" fmla="*/ 7 h 72"/>
                <a:gd name="T36" fmla="*/ 0 w 43"/>
                <a:gd name="T37" fmla="*/ 0 h 72"/>
                <a:gd name="T38" fmla="*/ 21 w 43"/>
                <a:gd name="T3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72">
                  <a:moveTo>
                    <a:pt x="21" y="72"/>
                  </a:moveTo>
                  <a:lnTo>
                    <a:pt x="21" y="55"/>
                  </a:lnTo>
                  <a:lnTo>
                    <a:pt x="17" y="38"/>
                  </a:lnTo>
                  <a:lnTo>
                    <a:pt x="8" y="31"/>
                  </a:lnTo>
                  <a:lnTo>
                    <a:pt x="21" y="38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30" y="27"/>
                  </a:lnTo>
                  <a:lnTo>
                    <a:pt x="25" y="27"/>
                  </a:lnTo>
                  <a:lnTo>
                    <a:pt x="8" y="31"/>
                  </a:lnTo>
                  <a:lnTo>
                    <a:pt x="17" y="20"/>
                  </a:lnTo>
                  <a:lnTo>
                    <a:pt x="30" y="17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12" y="17"/>
                  </a:lnTo>
                  <a:lnTo>
                    <a:pt x="4" y="34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7" name="Freeform 97">
              <a:extLst>
                <a:ext uri="{FF2B5EF4-FFF2-40B4-BE49-F238E27FC236}">
                  <a16:creationId xmlns:a16="http://schemas.microsoft.com/office/drawing/2014/main" id="{7D2E0285-D7E1-4A0A-8E6D-D70EF3E22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788"/>
              <a:ext cx="43" cy="72"/>
            </a:xfrm>
            <a:custGeom>
              <a:avLst/>
              <a:gdLst>
                <a:gd name="T0" fmla="*/ 21 w 43"/>
                <a:gd name="T1" fmla="*/ 72 h 72"/>
                <a:gd name="T2" fmla="*/ 21 w 43"/>
                <a:gd name="T3" fmla="*/ 55 h 72"/>
                <a:gd name="T4" fmla="*/ 17 w 43"/>
                <a:gd name="T5" fmla="*/ 38 h 72"/>
                <a:gd name="T6" fmla="*/ 8 w 43"/>
                <a:gd name="T7" fmla="*/ 31 h 72"/>
                <a:gd name="T8" fmla="*/ 21 w 43"/>
                <a:gd name="T9" fmla="*/ 38 h 72"/>
                <a:gd name="T10" fmla="*/ 38 w 43"/>
                <a:gd name="T11" fmla="*/ 38 h 72"/>
                <a:gd name="T12" fmla="*/ 43 w 43"/>
                <a:gd name="T13" fmla="*/ 38 h 72"/>
                <a:gd name="T14" fmla="*/ 30 w 43"/>
                <a:gd name="T15" fmla="*/ 27 h 72"/>
                <a:gd name="T16" fmla="*/ 25 w 43"/>
                <a:gd name="T17" fmla="*/ 27 h 72"/>
                <a:gd name="T18" fmla="*/ 8 w 43"/>
                <a:gd name="T19" fmla="*/ 31 h 72"/>
                <a:gd name="T20" fmla="*/ 17 w 43"/>
                <a:gd name="T21" fmla="*/ 20 h 72"/>
                <a:gd name="T22" fmla="*/ 30 w 43"/>
                <a:gd name="T23" fmla="*/ 17 h 72"/>
                <a:gd name="T24" fmla="*/ 34 w 43"/>
                <a:gd name="T25" fmla="*/ 3 h 72"/>
                <a:gd name="T26" fmla="*/ 30 w 43"/>
                <a:gd name="T27" fmla="*/ 7 h 72"/>
                <a:gd name="T28" fmla="*/ 12 w 43"/>
                <a:gd name="T29" fmla="*/ 17 h 72"/>
                <a:gd name="T30" fmla="*/ 4 w 43"/>
                <a:gd name="T31" fmla="*/ 34 h 72"/>
                <a:gd name="T32" fmla="*/ 8 w 43"/>
                <a:gd name="T33" fmla="*/ 14 h 72"/>
                <a:gd name="T34" fmla="*/ 8 w 43"/>
                <a:gd name="T35" fmla="*/ 7 h 72"/>
                <a:gd name="T36" fmla="*/ 0 w 43"/>
                <a:gd name="T3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2">
                  <a:moveTo>
                    <a:pt x="21" y="72"/>
                  </a:moveTo>
                  <a:lnTo>
                    <a:pt x="21" y="55"/>
                  </a:lnTo>
                  <a:lnTo>
                    <a:pt x="17" y="38"/>
                  </a:lnTo>
                  <a:lnTo>
                    <a:pt x="8" y="31"/>
                  </a:lnTo>
                  <a:lnTo>
                    <a:pt x="21" y="38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30" y="27"/>
                  </a:lnTo>
                  <a:lnTo>
                    <a:pt x="25" y="27"/>
                  </a:lnTo>
                  <a:lnTo>
                    <a:pt x="8" y="31"/>
                  </a:lnTo>
                  <a:lnTo>
                    <a:pt x="17" y="20"/>
                  </a:lnTo>
                  <a:lnTo>
                    <a:pt x="30" y="17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12" y="17"/>
                  </a:lnTo>
                  <a:lnTo>
                    <a:pt x="4" y="34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8" name="Freeform 98">
              <a:extLst>
                <a:ext uri="{FF2B5EF4-FFF2-40B4-BE49-F238E27FC236}">
                  <a16:creationId xmlns:a16="http://schemas.microsoft.com/office/drawing/2014/main" id="{5793F4FB-37E7-42F4-AC6E-A7CF979E2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691"/>
              <a:ext cx="78" cy="59"/>
            </a:xfrm>
            <a:custGeom>
              <a:avLst/>
              <a:gdLst>
                <a:gd name="T0" fmla="*/ 26 w 78"/>
                <a:gd name="T1" fmla="*/ 31 h 59"/>
                <a:gd name="T2" fmla="*/ 48 w 78"/>
                <a:gd name="T3" fmla="*/ 17 h 59"/>
                <a:gd name="T4" fmla="*/ 60 w 78"/>
                <a:gd name="T5" fmla="*/ 14 h 59"/>
                <a:gd name="T6" fmla="*/ 78 w 78"/>
                <a:gd name="T7" fmla="*/ 17 h 59"/>
                <a:gd name="T8" fmla="*/ 60 w 78"/>
                <a:gd name="T9" fmla="*/ 28 h 59"/>
                <a:gd name="T10" fmla="*/ 43 w 78"/>
                <a:gd name="T11" fmla="*/ 35 h 59"/>
                <a:gd name="T12" fmla="*/ 26 w 78"/>
                <a:gd name="T13" fmla="*/ 31 h 59"/>
                <a:gd name="T14" fmla="*/ 39 w 78"/>
                <a:gd name="T15" fmla="*/ 35 h 59"/>
                <a:gd name="T16" fmla="*/ 48 w 78"/>
                <a:gd name="T17" fmla="*/ 48 h 59"/>
                <a:gd name="T18" fmla="*/ 52 w 78"/>
                <a:gd name="T19" fmla="*/ 59 h 59"/>
                <a:gd name="T20" fmla="*/ 35 w 78"/>
                <a:gd name="T21" fmla="*/ 55 h 59"/>
                <a:gd name="T22" fmla="*/ 26 w 78"/>
                <a:gd name="T23" fmla="*/ 48 h 59"/>
                <a:gd name="T24" fmla="*/ 26 w 78"/>
                <a:gd name="T25" fmla="*/ 31 h 59"/>
                <a:gd name="T26" fmla="*/ 17 w 78"/>
                <a:gd name="T27" fmla="*/ 38 h 59"/>
                <a:gd name="T28" fmla="*/ 0 w 78"/>
                <a:gd name="T29" fmla="*/ 42 h 59"/>
                <a:gd name="T30" fmla="*/ 9 w 78"/>
                <a:gd name="T31" fmla="*/ 31 h 59"/>
                <a:gd name="T32" fmla="*/ 22 w 78"/>
                <a:gd name="T33" fmla="*/ 35 h 59"/>
                <a:gd name="T34" fmla="*/ 13 w 78"/>
                <a:gd name="T35" fmla="*/ 21 h 59"/>
                <a:gd name="T36" fmla="*/ 9 w 78"/>
                <a:gd name="T37" fmla="*/ 14 h 59"/>
                <a:gd name="T38" fmla="*/ 13 w 78"/>
                <a:gd name="T39" fmla="*/ 7 h 59"/>
                <a:gd name="T40" fmla="*/ 22 w 78"/>
                <a:gd name="T41" fmla="*/ 10 h 59"/>
                <a:gd name="T42" fmla="*/ 22 w 78"/>
                <a:gd name="T43" fmla="*/ 17 h 59"/>
                <a:gd name="T44" fmla="*/ 26 w 78"/>
                <a:gd name="T45" fmla="*/ 35 h 59"/>
                <a:gd name="T46" fmla="*/ 30 w 78"/>
                <a:gd name="T47" fmla="*/ 17 h 59"/>
                <a:gd name="T48" fmla="*/ 39 w 78"/>
                <a:gd name="T49" fmla="*/ 4 h 59"/>
                <a:gd name="T50" fmla="*/ 48 w 78"/>
                <a:gd name="T51" fmla="*/ 0 h 59"/>
                <a:gd name="T52" fmla="*/ 48 w 78"/>
                <a:gd name="T53" fmla="*/ 4 h 59"/>
                <a:gd name="T54" fmla="*/ 48 w 78"/>
                <a:gd name="T55" fmla="*/ 14 h 59"/>
                <a:gd name="T56" fmla="*/ 35 w 78"/>
                <a:gd name="T57" fmla="*/ 21 h 59"/>
                <a:gd name="T58" fmla="*/ 26 w 78"/>
                <a:gd name="T5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59">
                  <a:moveTo>
                    <a:pt x="26" y="31"/>
                  </a:moveTo>
                  <a:lnTo>
                    <a:pt x="48" y="17"/>
                  </a:lnTo>
                  <a:lnTo>
                    <a:pt x="60" y="14"/>
                  </a:lnTo>
                  <a:lnTo>
                    <a:pt x="78" y="17"/>
                  </a:lnTo>
                  <a:lnTo>
                    <a:pt x="60" y="28"/>
                  </a:lnTo>
                  <a:lnTo>
                    <a:pt x="43" y="35"/>
                  </a:lnTo>
                  <a:lnTo>
                    <a:pt x="26" y="31"/>
                  </a:lnTo>
                  <a:lnTo>
                    <a:pt x="39" y="35"/>
                  </a:lnTo>
                  <a:lnTo>
                    <a:pt x="48" y="48"/>
                  </a:lnTo>
                  <a:lnTo>
                    <a:pt x="52" y="59"/>
                  </a:lnTo>
                  <a:lnTo>
                    <a:pt x="35" y="55"/>
                  </a:lnTo>
                  <a:lnTo>
                    <a:pt x="26" y="48"/>
                  </a:lnTo>
                  <a:lnTo>
                    <a:pt x="26" y="31"/>
                  </a:lnTo>
                  <a:lnTo>
                    <a:pt x="17" y="38"/>
                  </a:lnTo>
                  <a:lnTo>
                    <a:pt x="0" y="42"/>
                  </a:lnTo>
                  <a:lnTo>
                    <a:pt x="9" y="31"/>
                  </a:lnTo>
                  <a:lnTo>
                    <a:pt x="22" y="35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6" y="35"/>
                  </a:lnTo>
                  <a:lnTo>
                    <a:pt x="30" y="17"/>
                  </a:lnTo>
                  <a:lnTo>
                    <a:pt x="39" y="4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39" name="Freeform 99">
              <a:extLst>
                <a:ext uri="{FF2B5EF4-FFF2-40B4-BE49-F238E27FC236}">
                  <a16:creationId xmlns:a16="http://schemas.microsoft.com/office/drawing/2014/main" id="{3D489B6C-8852-4631-91C6-73F3C66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743"/>
              <a:ext cx="77" cy="62"/>
            </a:xfrm>
            <a:custGeom>
              <a:avLst/>
              <a:gdLst>
                <a:gd name="T0" fmla="*/ 30 w 77"/>
                <a:gd name="T1" fmla="*/ 38 h 62"/>
                <a:gd name="T2" fmla="*/ 43 w 77"/>
                <a:gd name="T3" fmla="*/ 17 h 62"/>
                <a:gd name="T4" fmla="*/ 52 w 77"/>
                <a:gd name="T5" fmla="*/ 7 h 62"/>
                <a:gd name="T6" fmla="*/ 64 w 77"/>
                <a:gd name="T7" fmla="*/ 3 h 62"/>
                <a:gd name="T8" fmla="*/ 60 w 77"/>
                <a:gd name="T9" fmla="*/ 21 h 62"/>
                <a:gd name="T10" fmla="*/ 52 w 77"/>
                <a:gd name="T11" fmla="*/ 31 h 62"/>
                <a:gd name="T12" fmla="*/ 34 w 77"/>
                <a:gd name="T13" fmla="*/ 38 h 62"/>
                <a:gd name="T14" fmla="*/ 47 w 77"/>
                <a:gd name="T15" fmla="*/ 38 h 62"/>
                <a:gd name="T16" fmla="*/ 64 w 77"/>
                <a:gd name="T17" fmla="*/ 45 h 62"/>
                <a:gd name="T18" fmla="*/ 77 w 77"/>
                <a:gd name="T19" fmla="*/ 52 h 62"/>
                <a:gd name="T20" fmla="*/ 60 w 77"/>
                <a:gd name="T21" fmla="*/ 59 h 62"/>
                <a:gd name="T22" fmla="*/ 52 w 77"/>
                <a:gd name="T23" fmla="*/ 55 h 62"/>
                <a:gd name="T24" fmla="*/ 30 w 77"/>
                <a:gd name="T25" fmla="*/ 38 h 62"/>
                <a:gd name="T26" fmla="*/ 30 w 77"/>
                <a:gd name="T27" fmla="*/ 52 h 62"/>
                <a:gd name="T28" fmla="*/ 17 w 77"/>
                <a:gd name="T29" fmla="*/ 62 h 62"/>
                <a:gd name="T30" fmla="*/ 17 w 77"/>
                <a:gd name="T31" fmla="*/ 55 h 62"/>
                <a:gd name="T32" fmla="*/ 22 w 77"/>
                <a:gd name="T33" fmla="*/ 48 h 62"/>
                <a:gd name="T34" fmla="*/ 34 w 77"/>
                <a:gd name="T35" fmla="*/ 41 h 62"/>
                <a:gd name="T36" fmla="*/ 13 w 77"/>
                <a:gd name="T37" fmla="*/ 38 h 62"/>
                <a:gd name="T38" fmla="*/ 0 w 77"/>
                <a:gd name="T39" fmla="*/ 24 h 62"/>
                <a:gd name="T40" fmla="*/ 13 w 77"/>
                <a:gd name="T41" fmla="*/ 24 h 62"/>
                <a:gd name="T42" fmla="*/ 17 w 77"/>
                <a:gd name="T43" fmla="*/ 27 h 62"/>
                <a:gd name="T44" fmla="*/ 34 w 77"/>
                <a:gd name="T45" fmla="*/ 45 h 62"/>
                <a:gd name="T46" fmla="*/ 26 w 77"/>
                <a:gd name="T47" fmla="*/ 27 h 62"/>
                <a:gd name="T48" fmla="*/ 22 w 77"/>
                <a:gd name="T49" fmla="*/ 7 h 62"/>
                <a:gd name="T50" fmla="*/ 26 w 77"/>
                <a:gd name="T51" fmla="*/ 0 h 62"/>
                <a:gd name="T52" fmla="*/ 30 w 77"/>
                <a:gd name="T53" fmla="*/ 3 h 62"/>
                <a:gd name="T54" fmla="*/ 34 w 77"/>
                <a:gd name="T55" fmla="*/ 14 h 62"/>
                <a:gd name="T56" fmla="*/ 34 w 77"/>
                <a:gd name="T57" fmla="*/ 24 h 62"/>
                <a:gd name="T58" fmla="*/ 30 w 77"/>
                <a:gd name="T5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62">
                  <a:moveTo>
                    <a:pt x="30" y="38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1"/>
                  </a:lnTo>
                  <a:lnTo>
                    <a:pt x="34" y="38"/>
                  </a:lnTo>
                  <a:lnTo>
                    <a:pt x="47" y="38"/>
                  </a:lnTo>
                  <a:lnTo>
                    <a:pt x="64" y="45"/>
                  </a:lnTo>
                  <a:lnTo>
                    <a:pt x="77" y="52"/>
                  </a:lnTo>
                  <a:lnTo>
                    <a:pt x="60" y="59"/>
                  </a:lnTo>
                  <a:lnTo>
                    <a:pt x="52" y="55"/>
                  </a:lnTo>
                  <a:lnTo>
                    <a:pt x="30" y="38"/>
                  </a:lnTo>
                  <a:lnTo>
                    <a:pt x="30" y="52"/>
                  </a:lnTo>
                  <a:lnTo>
                    <a:pt x="17" y="62"/>
                  </a:lnTo>
                  <a:lnTo>
                    <a:pt x="17" y="55"/>
                  </a:lnTo>
                  <a:lnTo>
                    <a:pt x="22" y="48"/>
                  </a:lnTo>
                  <a:lnTo>
                    <a:pt x="34" y="41"/>
                  </a:lnTo>
                  <a:lnTo>
                    <a:pt x="13" y="38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7" y="27"/>
                  </a:lnTo>
                  <a:lnTo>
                    <a:pt x="34" y="45"/>
                  </a:lnTo>
                  <a:lnTo>
                    <a:pt x="26" y="27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40" name="Freeform 100">
              <a:extLst>
                <a:ext uri="{FF2B5EF4-FFF2-40B4-BE49-F238E27FC236}">
                  <a16:creationId xmlns:a16="http://schemas.microsoft.com/office/drawing/2014/main" id="{D2301D09-328C-4335-85F6-DFB199B22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3063"/>
              <a:ext cx="90" cy="155"/>
            </a:xfrm>
            <a:custGeom>
              <a:avLst/>
              <a:gdLst>
                <a:gd name="T0" fmla="*/ 90 w 90"/>
                <a:gd name="T1" fmla="*/ 155 h 155"/>
                <a:gd name="T2" fmla="*/ 81 w 90"/>
                <a:gd name="T3" fmla="*/ 151 h 155"/>
                <a:gd name="T4" fmla="*/ 56 w 90"/>
                <a:gd name="T5" fmla="*/ 138 h 155"/>
                <a:gd name="T6" fmla="*/ 43 w 90"/>
                <a:gd name="T7" fmla="*/ 131 h 155"/>
                <a:gd name="T8" fmla="*/ 21 w 90"/>
                <a:gd name="T9" fmla="*/ 103 h 155"/>
                <a:gd name="T10" fmla="*/ 13 w 90"/>
                <a:gd name="T11" fmla="*/ 96 h 155"/>
                <a:gd name="T12" fmla="*/ 4 w 90"/>
                <a:gd name="T13" fmla="*/ 75 h 155"/>
                <a:gd name="T14" fmla="*/ 0 w 90"/>
                <a:gd name="T15" fmla="*/ 55 h 155"/>
                <a:gd name="T16" fmla="*/ 8 w 90"/>
                <a:gd name="T17" fmla="*/ 38 h 155"/>
                <a:gd name="T18" fmla="*/ 30 w 90"/>
                <a:gd name="T19" fmla="*/ 17 h 155"/>
                <a:gd name="T20" fmla="*/ 64 w 90"/>
                <a:gd name="T21" fmla="*/ 0 h 155"/>
                <a:gd name="T22" fmla="*/ 56 w 90"/>
                <a:gd name="T23" fmla="*/ 20 h 155"/>
                <a:gd name="T24" fmla="*/ 43 w 90"/>
                <a:gd name="T25" fmla="*/ 34 h 155"/>
                <a:gd name="T26" fmla="*/ 38 w 90"/>
                <a:gd name="T27" fmla="*/ 51 h 155"/>
                <a:gd name="T28" fmla="*/ 38 w 90"/>
                <a:gd name="T29" fmla="*/ 58 h 155"/>
                <a:gd name="T30" fmla="*/ 43 w 90"/>
                <a:gd name="T31" fmla="*/ 69 h 155"/>
                <a:gd name="T32" fmla="*/ 47 w 90"/>
                <a:gd name="T33" fmla="*/ 79 h 155"/>
                <a:gd name="T34" fmla="*/ 60 w 90"/>
                <a:gd name="T35" fmla="*/ 103 h 155"/>
                <a:gd name="T36" fmla="*/ 68 w 90"/>
                <a:gd name="T37" fmla="*/ 117 h 155"/>
                <a:gd name="T38" fmla="*/ 73 w 90"/>
                <a:gd name="T39" fmla="*/ 131 h 155"/>
                <a:gd name="T40" fmla="*/ 86 w 90"/>
                <a:gd name="T41" fmla="*/ 145 h 155"/>
                <a:gd name="T42" fmla="*/ 90 w 90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55">
                  <a:moveTo>
                    <a:pt x="90" y="155"/>
                  </a:moveTo>
                  <a:lnTo>
                    <a:pt x="81" y="151"/>
                  </a:lnTo>
                  <a:lnTo>
                    <a:pt x="56" y="138"/>
                  </a:lnTo>
                  <a:lnTo>
                    <a:pt x="43" y="131"/>
                  </a:lnTo>
                  <a:lnTo>
                    <a:pt x="21" y="103"/>
                  </a:lnTo>
                  <a:lnTo>
                    <a:pt x="13" y="96"/>
                  </a:lnTo>
                  <a:lnTo>
                    <a:pt x="4" y="75"/>
                  </a:lnTo>
                  <a:lnTo>
                    <a:pt x="0" y="55"/>
                  </a:lnTo>
                  <a:lnTo>
                    <a:pt x="8" y="38"/>
                  </a:lnTo>
                  <a:lnTo>
                    <a:pt x="30" y="17"/>
                  </a:lnTo>
                  <a:lnTo>
                    <a:pt x="64" y="0"/>
                  </a:lnTo>
                  <a:lnTo>
                    <a:pt x="56" y="20"/>
                  </a:lnTo>
                  <a:lnTo>
                    <a:pt x="43" y="34"/>
                  </a:lnTo>
                  <a:lnTo>
                    <a:pt x="38" y="51"/>
                  </a:lnTo>
                  <a:lnTo>
                    <a:pt x="38" y="58"/>
                  </a:lnTo>
                  <a:lnTo>
                    <a:pt x="43" y="69"/>
                  </a:lnTo>
                  <a:lnTo>
                    <a:pt x="47" y="79"/>
                  </a:lnTo>
                  <a:lnTo>
                    <a:pt x="60" y="103"/>
                  </a:lnTo>
                  <a:lnTo>
                    <a:pt x="68" y="117"/>
                  </a:lnTo>
                  <a:lnTo>
                    <a:pt x="73" y="131"/>
                  </a:lnTo>
                  <a:lnTo>
                    <a:pt x="86" y="145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41" name="Freeform 101">
              <a:extLst>
                <a:ext uri="{FF2B5EF4-FFF2-40B4-BE49-F238E27FC236}">
                  <a16:creationId xmlns:a16="http://schemas.microsoft.com/office/drawing/2014/main" id="{0BA3B75F-7FD1-4D61-A8B3-BB316FF55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3280"/>
              <a:ext cx="391" cy="494"/>
            </a:xfrm>
            <a:custGeom>
              <a:avLst/>
              <a:gdLst>
                <a:gd name="T0" fmla="*/ 13 w 391"/>
                <a:gd name="T1" fmla="*/ 0 h 494"/>
                <a:gd name="T2" fmla="*/ 17 w 391"/>
                <a:gd name="T3" fmla="*/ 4 h 494"/>
                <a:gd name="T4" fmla="*/ 26 w 391"/>
                <a:gd name="T5" fmla="*/ 10 h 494"/>
                <a:gd name="T6" fmla="*/ 60 w 391"/>
                <a:gd name="T7" fmla="*/ 52 h 494"/>
                <a:gd name="T8" fmla="*/ 90 w 391"/>
                <a:gd name="T9" fmla="*/ 97 h 494"/>
                <a:gd name="T10" fmla="*/ 116 w 391"/>
                <a:gd name="T11" fmla="*/ 142 h 494"/>
                <a:gd name="T12" fmla="*/ 138 w 391"/>
                <a:gd name="T13" fmla="*/ 176 h 494"/>
                <a:gd name="T14" fmla="*/ 155 w 391"/>
                <a:gd name="T15" fmla="*/ 200 h 494"/>
                <a:gd name="T16" fmla="*/ 168 w 391"/>
                <a:gd name="T17" fmla="*/ 221 h 494"/>
                <a:gd name="T18" fmla="*/ 189 w 391"/>
                <a:gd name="T19" fmla="*/ 256 h 494"/>
                <a:gd name="T20" fmla="*/ 211 w 391"/>
                <a:gd name="T21" fmla="*/ 287 h 494"/>
                <a:gd name="T22" fmla="*/ 232 w 391"/>
                <a:gd name="T23" fmla="*/ 321 h 494"/>
                <a:gd name="T24" fmla="*/ 266 w 391"/>
                <a:gd name="T25" fmla="*/ 363 h 494"/>
                <a:gd name="T26" fmla="*/ 305 w 391"/>
                <a:gd name="T27" fmla="*/ 408 h 494"/>
                <a:gd name="T28" fmla="*/ 339 w 391"/>
                <a:gd name="T29" fmla="*/ 442 h 494"/>
                <a:gd name="T30" fmla="*/ 352 w 391"/>
                <a:gd name="T31" fmla="*/ 456 h 494"/>
                <a:gd name="T32" fmla="*/ 361 w 391"/>
                <a:gd name="T33" fmla="*/ 459 h 494"/>
                <a:gd name="T34" fmla="*/ 369 w 391"/>
                <a:gd name="T35" fmla="*/ 473 h 494"/>
                <a:gd name="T36" fmla="*/ 391 w 391"/>
                <a:gd name="T37" fmla="*/ 494 h 494"/>
                <a:gd name="T38" fmla="*/ 378 w 391"/>
                <a:gd name="T39" fmla="*/ 484 h 494"/>
                <a:gd name="T40" fmla="*/ 361 w 391"/>
                <a:gd name="T41" fmla="*/ 470 h 494"/>
                <a:gd name="T42" fmla="*/ 305 w 391"/>
                <a:gd name="T43" fmla="*/ 425 h 494"/>
                <a:gd name="T44" fmla="*/ 254 w 391"/>
                <a:gd name="T45" fmla="*/ 377 h 494"/>
                <a:gd name="T46" fmla="*/ 228 w 391"/>
                <a:gd name="T47" fmla="*/ 356 h 494"/>
                <a:gd name="T48" fmla="*/ 215 w 391"/>
                <a:gd name="T49" fmla="*/ 332 h 494"/>
                <a:gd name="T50" fmla="*/ 180 w 391"/>
                <a:gd name="T51" fmla="*/ 283 h 494"/>
                <a:gd name="T52" fmla="*/ 155 w 391"/>
                <a:gd name="T53" fmla="*/ 242 h 494"/>
                <a:gd name="T54" fmla="*/ 138 w 391"/>
                <a:gd name="T55" fmla="*/ 218 h 494"/>
                <a:gd name="T56" fmla="*/ 129 w 391"/>
                <a:gd name="T57" fmla="*/ 200 h 494"/>
                <a:gd name="T58" fmla="*/ 107 w 391"/>
                <a:gd name="T59" fmla="*/ 169 h 494"/>
                <a:gd name="T60" fmla="*/ 95 w 391"/>
                <a:gd name="T61" fmla="*/ 145 h 494"/>
                <a:gd name="T62" fmla="*/ 73 w 391"/>
                <a:gd name="T63" fmla="*/ 114 h 494"/>
                <a:gd name="T64" fmla="*/ 30 w 391"/>
                <a:gd name="T65" fmla="*/ 48 h 494"/>
                <a:gd name="T66" fmla="*/ 22 w 391"/>
                <a:gd name="T67" fmla="*/ 35 h 494"/>
                <a:gd name="T68" fmla="*/ 13 w 391"/>
                <a:gd name="T69" fmla="*/ 28 h 494"/>
                <a:gd name="T70" fmla="*/ 9 w 391"/>
                <a:gd name="T71" fmla="*/ 24 h 494"/>
                <a:gd name="T72" fmla="*/ 0 w 391"/>
                <a:gd name="T73" fmla="*/ 10 h 494"/>
                <a:gd name="T74" fmla="*/ 13 w 391"/>
                <a:gd name="T75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1" h="494">
                  <a:moveTo>
                    <a:pt x="13" y="0"/>
                  </a:moveTo>
                  <a:lnTo>
                    <a:pt x="17" y="4"/>
                  </a:lnTo>
                  <a:lnTo>
                    <a:pt x="26" y="10"/>
                  </a:lnTo>
                  <a:lnTo>
                    <a:pt x="60" y="52"/>
                  </a:lnTo>
                  <a:lnTo>
                    <a:pt x="90" y="97"/>
                  </a:lnTo>
                  <a:lnTo>
                    <a:pt x="116" y="142"/>
                  </a:lnTo>
                  <a:lnTo>
                    <a:pt x="138" y="176"/>
                  </a:lnTo>
                  <a:lnTo>
                    <a:pt x="155" y="200"/>
                  </a:lnTo>
                  <a:lnTo>
                    <a:pt x="168" y="221"/>
                  </a:lnTo>
                  <a:lnTo>
                    <a:pt x="189" y="256"/>
                  </a:lnTo>
                  <a:lnTo>
                    <a:pt x="211" y="287"/>
                  </a:lnTo>
                  <a:lnTo>
                    <a:pt x="232" y="321"/>
                  </a:lnTo>
                  <a:lnTo>
                    <a:pt x="266" y="363"/>
                  </a:lnTo>
                  <a:lnTo>
                    <a:pt x="305" y="408"/>
                  </a:lnTo>
                  <a:lnTo>
                    <a:pt x="339" y="442"/>
                  </a:lnTo>
                  <a:lnTo>
                    <a:pt x="352" y="456"/>
                  </a:lnTo>
                  <a:lnTo>
                    <a:pt x="361" y="459"/>
                  </a:lnTo>
                  <a:lnTo>
                    <a:pt x="369" y="473"/>
                  </a:lnTo>
                  <a:lnTo>
                    <a:pt x="391" y="494"/>
                  </a:lnTo>
                  <a:lnTo>
                    <a:pt x="378" y="484"/>
                  </a:lnTo>
                  <a:lnTo>
                    <a:pt x="361" y="470"/>
                  </a:lnTo>
                  <a:lnTo>
                    <a:pt x="305" y="425"/>
                  </a:lnTo>
                  <a:lnTo>
                    <a:pt x="254" y="377"/>
                  </a:lnTo>
                  <a:lnTo>
                    <a:pt x="228" y="356"/>
                  </a:lnTo>
                  <a:lnTo>
                    <a:pt x="215" y="332"/>
                  </a:lnTo>
                  <a:lnTo>
                    <a:pt x="180" y="283"/>
                  </a:lnTo>
                  <a:lnTo>
                    <a:pt x="155" y="242"/>
                  </a:lnTo>
                  <a:lnTo>
                    <a:pt x="138" y="218"/>
                  </a:lnTo>
                  <a:lnTo>
                    <a:pt x="129" y="200"/>
                  </a:lnTo>
                  <a:lnTo>
                    <a:pt x="107" y="169"/>
                  </a:lnTo>
                  <a:lnTo>
                    <a:pt x="95" y="145"/>
                  </a:lnTo>
                  <a:lnTo>
                    <a:pt x="73" y="114"/>
                  </a:lnTo>
                  <a:lnTo>
                    <a:pt x="30" y="48"/>
                  </a:lnTo>
                  <a:lnTo>
                    <a:pt x="22" y="35"/>
                  </a:lnTo>
                  <a:lnTo>
                    <a:pt x="13" y="28"/>
                  </a:lnTo>
                  <a:lnTo>
                    <a:pt x="9" y="24"/>
                  </a:lnTo>
                  <a:lnTo>
                    <a:pt x="0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42" name="Freeform 102">
              <a:extLst>
                <a:ext uri="{FF2B5EF4-FFF2-40B4-BE49-F238E27FC236}">
                  <a16:creationId xmlns:a16="http://schemas.microsoft.com/office/drawing/2014/main" id="{9BF25160-7647-4950-9702-445A76E75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066"/>
              <a:ext cx="207" cy="228"/>
            </a:xfrm>
            <a:custGeom>
              <a:avLst/>
              <a:gdLst>
                <a:gd name="T0" fmla="*/ 5 w 207"/>
                <a:gd name="T1" fmla="*/ 90 h 228"/>
                <a:gd name="T2" fmla="*/ 0 w 207"/>
                <a:gd name="T3" fmla="*/ 152 h 228"/>
                <a:gd name="T4" fmla="*/ 5 w 207"/>
                <a:gd name="T5" fmla="*/ 166 h 228"/>
                <a:gd name="T6" fmla="*/ 18 w 207"/>
                <a:gd name="T7" fmla="*/ 173 h 228"/>
                <a:gd name="T8" fmla="*/ 95 w 207"/>
                <a:gd name="T9" fmla="*/ 218 h 228"/>
                <a:gd name="T10" fmla="*/ 125 w 207"/>
                <a:gd name="T11" fmla="*/ 228 h 228"/>
                <a:gd name="T12" fmla="*/ 151 w 207"/>
                <a:gd name="T13" fmla="*/ 224 h 228"/>
                <a:gd name="T14" fmla="*/ 164 w 207"/>
                <a:gd name="T15" fmla="*/ 214 h 228"/>
                <a:gd name="T16" fmla="*/ 168 w 207"/>
                <a:gd name="T17" fmla="*/ 200 h 228"/>
                <a:gd name="T18" fmla="*/ 181 w 207"/>
                <a:gd name="T19" fmla="*/ 169 h 228"/>
                <a:gd name="T20" fmla="*/ 198 w 207"/>
                <a:gd name="T21" fmla="*/ 166 h 228"/>
                <a:gd name="T22" fmla="*/ 207 w 207"/>
                <a:gd name="T23" fmla="*/ 159 h 228"/>
                <a:gd name="T24" fmla="*/ 202 w 207"/>
                <a:gd name="T25" fmla="*/ 145 h 228"/>
                <a:gd name="T26" fmla="*/ 189 w 207"/>
                <a:gd name="T27" fmla="*/ 135 h 228"/>
                <a:gd name="T28" fmla="*/ 159 w 207"/>
                <a:gd name="T29" fmla="*/ 121 h 228"/>
                <a:gd name="T30" fmla="*/ 142 w 207"/>
                <a:gd name="T31" fmla="*/ 107 h 228"/>
                <a:gd name="T32" fmla="*/ 125 w 207"/>
                <a:gd name="T33" fmla="*/ 90 h 228"/>
                <a:gd name="T34" fmla="*/ 108 w 207"/>
                <a:gd name="T35" fmla="*/ 59 h 228"/>
                <a:gd name="T36" fmla="*/ 91 w 207"/>
                <a:gd name="T37" fmla="*/ 28 h 228"/>
                <a:gd name="T38" fmla="*/ 73 w 207"/>
                <a:gd name="T39" fmla="*/ 14 h 228"/>
                <a:gd name="T40" fmla="*/ 48 w 207"/>
                <a:gd name="T41" fmla="*/ 0 h 228"/>
                <a:gd name="T42" fmla="*/ 43 w 207"/>
                <a:gd name="T43" fmla="*/ 3 h 228"/>
                <a:gd name="T44" fmla="*/ 43 w 207"/>
                <a:gd name="T45" fmla="*/ 7 h 228"/>
                <a:gd name="T46" fmla="*/ 56 w 207"/>
                <a:gd name="T47" fmla="*/ 24 h 228"/>
                <a:gd name="T48" fmla="*/ 65 w 207"/>
                <a:gd name="T49" fmla="*/ 41 h 228"/>
                <a:gd name="T50" fmla="*/ 69 w 207"/>
                <a:gd name="T51" fmla="*/ 45 h 228"/>
                <a:gd name="T52" fmla="*/ 65 w 207"/>
                <a:gd name="T53" fmla="*/ 41 h 228"/>
                <a:gd name="T54" fmla="*/ 56 w 207"/>
                <a:gd name="T55" fmla="*/ 35 h 228"/>
                <a:gd name="T56" fmla="*/ 43 w 207"/>
                <a:gd name="T57" fmla="*/ 28 h 228"/>
                <a:gd name="T58" fmla="*/ 35 w 207"/>
                <a:gd name="T59" fmla="*/ 17 h 228"/>
                <a:gd name="T60" fmla="*/ 26 w 207"/>
                <a:gd name="T61" fmla="*/ 14 h 228"/>
                <a:gd name="T62" fmla="*/ 9 w 207"/>
                <a:gd name="T63" fmla="*/ 28 h 228"/>
                <a:gd name="T64" fmla="*/ 5 w 207"/>
                <a:gd name="T65" fmla="*/ 59 h 228"/>
                <a:gd name="T66" fmla="*/ 5 w 207"/>
                <a:gd name="T67" fmla="*/ 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7" h="228">
                  <a:moveTo>
                    <a:pt x="5" y="90"/>
                  </a:moveTo>
                  <a:lnTo>
                    <a:pt x="0" y="152"/>
                  </a:lnTo>
                  <a:lnTo>
                    <a:pt x="5" y="166"/>
                  </a:lnTo>
                  <a:lnTo>
                    <a:pt x="18" y="173"/>
                  </a:lnTo>
                  <a:lnTo>
                    <a:pt x="95" y="218"/>
                  </a:lnTo>
                  <a:lnTo>
                    <a:pt x="125" y="228"/>
                  </a:lnTo>
                  <a:lnTo>
                    <a:pt x="151" y="224"/>
                  </a:lnTo>
                  <a:lnTo>
                    <a:pt x="164" y="214"/>
                  </a:lnTo>
                  <a:lnTo>
                    <a:pt x="168" y="200"/>
                  </a:lnTo>
                  <a:lnTo>
                    <a:pt x="181" y="169"/>
                  </a:lnTo>
                  <a:lnTo>
                    <a:pt x="198" y="166"/>
                  </a:lnTo>
                  <a:lnTo>
                    <a:pt x="207" y="159"/>
                  </a:lnTo>
                  <a:lnTo>
                    <a:pt x="202" y="145"/>
                  </a:lnTo>
                  <a:lnTo>
                    <a:pt x="189" y="135"/>
                  </a:lnTo>
                  <a:lnTo>
                    <a:pt x="159" y="121"/>
                  </a:lnTo>
                  <a:lnTo>
                    <a:pt x="142" y="107"/>
                  </a:lnTo>
                  <a:lnTo>
                    <a:pt x="125" y="90"/>
                  </a:lnTo>
                  <a:lnTo>
                    <a:pt x="108" y="59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4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65" y="41"/>
                  </a:lnTo>
                  <a:lnTo>
                    <a:pt x="56" y="35"/>
                  </a:lnTo>
                  <a:lnTo>
                    <a:pt x="43" y="28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59"/>
                  </a:lnTo>
                  <a:lnTo>
                    <a:pt x="5" y="9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43" name="Freeform 103">
              <a:extLst>
                <a:ext uri="{FF2B5EF4-FFF2-40B4-BE49-F238E27FC236}">
                  <a16:creationId xmlns:a16="http://schemas.microsoft.com/office/drawing/2014/main" id="{859300A7-21E9-4E6A-BA58-E8289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" y="3145"/>
              <a:ext cx="215" cy="149"/>
            </a:xfrm>
            <a:custGeom>
              <a:avLst/>
              <a:gdLst>
                <a:gd name="T0" fmla="*/ 194 w 215"/>
                <a:gd name="T1" fmla="*/ 149 h 149"/>
                <a:gd name="T2" fmla="*/ 155 w 215"/>
                <a:gd name="T3" fmla="*/ 149 h 149"/>
                <a:gd name="T4" fmla="*/ 121 w 215"/>
                <a:gd name="T5" fmla="*/ 145 h 149"/>
                <a:gd name="T6" fmla="*/ 91 w 215"/>
                <a:gd name="T7" fmla="*/ 135 h 149"/>
                <a:gd name="T8" fmla="*/ 61 w 215"/>
                <a:gd name="T9" fmla="*/ 114 h 149"/>
                <a:gd name="T10" fmla="*/ 43 w 215"/>
                <a:gd name="T11" fmla="*/ 83 h 149"/>
                <a:gd name="T12" fmla="*/ 26 w 215"/>
                <a:gd name="T13" fmla="*/ 56 h 149"/>
                <a:gd name="T14" fmla="*/ 18 w 215"/>
                <a:gd name="T15" fmla="*/ 31 h 149"/>
                <a:gd name="T16" fmla="*/ 5 w 215"/>
                <a:gd name="T17" fmla="*/ 11 h 149"/>
                <a:gd name="T18" fmla="*/ 0 w 215"/>
                <a:gd name="T19" fmla="*/ 0 h 149"/>
                <a:gd name="T20" fmla="*/ 13 w 215"/>
                <a:gd name="T21" fmla="*/ 11 h 149"/>
                <a:gd name="T22" fmla="*/ 18 w 215"/>
                <a:gd name="T23" fmla="*/ 11 h 149"/>
                <a:gd name="T24" fmla="*/ 26 w 215"/>
                <a:gd name="T25" fmla="*/ 7 h 149"/>
                <a:gd name="T26" fmla="*/ 39 w 215"/>
                <a:gd name="T27" fmla="*/ 21 h 149"/>
                <a:gd name="T28" fmla="*/ 52 w 215"/>
                <a:gd name="T29" fmla="*/ 35 h 149"/>
                <a:gd name="T30" fmla="*/ 142 w 215"/>
                <a:gd name="T31" fmla="*/ 87 h 149"/>
                <a:gd name="T32" fmla="*/ 172 w 215"/>
                <a:gd name="T33" fmla="*/ 94 h 149"/>
                <a:gd name="T34" fmla="*/ 194 w 215"/>
                <a:gd name="T35" fmla="*/ 101 h 149"/>
                <a:gd name="T36" fmla="*/ 207 w 215"/>
                <a:gd name="T37" fmla="*/ 114 h 149"/>
                <a:gd name="T38" fmla="*/ 215 w 215"/>
                <a:gd name="T39" fmla="*/ 128 h 149"/>
                <a:gd name="T40" fmla="*/ 207 w 215"/>
                <a:gd name="T41" fmla="*/ 142 h 149"/>
                <a:gd name="T42" fmla="*/ 194 w 215"/>
                <a:gd name="T4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49">
                  <a:moveTo>
                    <a:pt x="194" y="149"/>
                  </a:moveTo>
                  <a:lnTo>
                    <a:pt x="155" y="149"/>
                  </a:lnTo>
                  <a:lnTo>
                    <a:pt x="121" y="145"/>
                  </a:lnTo>
                  <a:lnTo>
                    <a:pt x="91" y="135"/>
                  </a:lnTo>
                  <a:lnTo>
                    <a:pt x="61" y="114"/>
                  </a:lnTo>
                  <a:lnTo>
                    <a:pt x="43" y="83"/>
                  </a:lnTo>
                  <a:lnTo>
                    <a:pt x="26" y="56"/>
                  </a:lnTo>
                  <a:lnTo>
                    <a:pt x="18" y="31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1"/>
                  </a:lnTo>
                  <a:lnTo>
                    <a:pt x="52" y="35"/>
                  </a:lnTo>
                  <a:lnTo>
                    <a:pt x="142" y="87"/>
                  </a:lnTo>
                  <a:lnTo>
                    <a:pt x="172" y="94"/>
                  </a:lnTo>
                  <a:lnTo>
                    <a:pt x="194" y="101"/>
                  </a:lnTo>
                  <a:lnTo>
                    <a:pt x="207" y="114"/>
                  </a:lnTo>
                  <a:lnTo>
                    <a:pt x="215" y="128"/>
                  </a:lnTo>
                  <a:lnTo>
                    <a:pt x="207" y="142"/>
                  </a:lnTo>
                  <a:lnTo>
                    <a:pt x="194" y="149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44" name="Freeform 104">
              <a:extLst>
                <a:ext uri="{FF2B5EF4-FFF2-40B4-BE49-F238E27FC236}">
                  <a16:creationId xmlns:a16="http://schemas.microsoft.com/office/drawing/2014/main" id="{C8883EF9-FC69-440A-B1D1-67F999E88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947"/>
              <a:ext cx="197" cy="65"/>
            </a:xfrm>
            <a:custGeom>
              <a:avLst/>
              <a:gdLst>
                <a:gd name="T0" fmla="*/ 197 w 197"/>
                <a:gd name="T1" fmla="*/ 13 h 65"/>
                <a:gd name="T2" fmla="*/ 189 w 197"/>
                <a:gd name="T3" fmla="*/ 17 h 65"/>
                <a:gd name="T4" fmla="*/ 167 w 197"/>
                <a:gd name="T5" fmla="*/ 34 h 65"/>
                <a:gd name="T6" fmla="*/ 154 w 197"/>
                <a:gd name="T7" fmla="*/ 45 h 65"/>
                <a:gd name="T8" fmla="*/ 137 w 197"/>
                <a:gd name="T9" fmla="*/ 51 h 65"/>
                <a:gd name="T10" fmla="*/ 120 w 197"/>
                <a:gd name="T11" fmla="*/ 58 h 65"/>
                <a:gd name="T12" fmla="*/ 107 w 197"/>
                <a:gd name="T13" fmla="*/ 62 h 65"/>
                <a:gd name="T14" fmla="*/ 77 w 197"/>
                <a:gd name="T15" fmla="*/ 65 h 65"/>
                <a:gd name="T16" fmla="*/ 51 w 197"/>
                <a:gd name="T17" fmla="*/ 62 h 65"/>
                <a:gd name="T18" fmla="*/ 34 w 197"/>
                <a:gd name="T19" fmla="*/ 51 h 65"/>
                <a:gd name="T20" fmla="*/ 13 w 197"/>
                <a:gd name="T21" fmla="*/ 31 h 65"/>
                <a:gd name="T22" fmla="*/ 0 w 197"/>
                <a:gd name="T23" fmla="*/ 0 h 65"/>
                <a:gd name="T24" fmla="*/ 26 w 197"/>
                <a:gd name="T25" fmla="*/ 13 h 65"/>
                <a:gd name="T26" fmla="*/ 56 w 197"/>
                <a:gd name="T27" fmla="*/ 31 h 65"/>
                <a:gd name="T28" fmla="*/ 77 w 197"/>
                <a:gd name="T29" fmla="*/ 34 h 65"/>
                <a:gd name="T30" fmla="*/ 94 w 197"/>
                <a:gd name="T31" fmla="*/ 31 h 65"/>
                <a:gd name="T32" fmla="*/ 124 w 197"/>
                <a:gd name="T33" fmla="*/ 24 h 65"/>
                <a:gd name="T34" fmla="*/ 146 w 197"/>
                <a:gd name="T35" fmla="*/ 24 h 65"/>
                <a:gd name="T36" fmla="*/ 163 w 197"/>
                <a:gd name="T37" fmla="*/ 20 h 65"/>
                <a:gd name="T38" fmla="*/ 184 w 197"/>
                <a:gd name="T39" fmla="*/ 17 h 65"/>
                <a:gd name="T40" fmla="*/ 197 w 197"/>
                <a:gd name="T41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65">
                  <a:moveTo>
                    <a:pt x="197" y="13"/>
                  </a:moveTo>
                  <a:lnTo>
                    <a:pt x="189" y="17"/>
                  </a:lnTo>
                  <a:lnTo>
                    <a:pt x="167" y="34"/>
                  </a:lnTo>
                  <a:lnTo>
                    <a:pt x="154" y="45"/>
                  </a:lnTo>
                  <a:lnTo>
                    <a:pt x="137" y="51"/>
                  </a:lnTo>
                  <a:lnTo>
                    <a:pt x="120" y="58"/>
                  </a:lnTo>
                  <a:lnTo>
                    <a:pt x="107" y="62"/>
                  </a:lnTo>
                  <a:lnTo>
                    <a:pt x="77" y="65"/>
                  </a:lnTo>
                  <a:lnTo>
                    <a:pt x="51" y="62"/>
                  </a:lnTo>
                  <a:lnTo>
                    <a:pt x="34" y="51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6" y="13"/>
                  </a:lnTo>
                  <a:lnTo>
                    <a:pt x="56" y="31"/>
                  </a:lnTo>
                  <a:lnTo>
                    <a:pt x="77" y="34"/>
                  </a:lnTo>
                  <a:lnTo>
                    <a:pt x="94" y="31"/>
                  </a:lnTo>
                  <a:lnTo>
                    <a:pt x="124" y="24"/>
                  </a:lnTo>
                  <a:lnTo>
                    <a:pt x="146" y="24"/>
                  </a:lnTo>
                  <a:lnTo>
                    <a:pt x="163" y="20"/>
                  </a:lnTo>
                  <a:lnTo>
                    <a:pt x="184" y="17"/>
                  </a:lnTo>
                  <a:lnTo>
                    <a:pt x="197" y="1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45" name="Freeform 105">
              <a:extLst>
                <a:ext uri="{FF2B5EF4-FFF2-40B4-BE49-F238E27FC236}">
                  <a16:creationId xmlns:a16="http://schemas.microsoft.com/office/drawing/2014/main" id="{1582A49C-222A-4DA0-B1F2-DF6C7B1C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815"/>
              <a:ext cx="683" cy="204"/>
            </a:xfrm>
            <a:custGeom>
              <a:avLst/>
              <a:gdLst>
                <a:gd name="T0" fmla="*/ 0 w 683"/>
                <a:gd name="T1" fmla="*/ 194 h 204"/>
                <a:gd name="T2" fmla="*/ 4 w 683"/>
                <a:gd name="T3" fmla="*/ 190 h 204"/>
                <a:gd name="T4" fmla="*/ 17 w 683"/>
                <a:gd name="T5" fmla="*/ 187 h 204"/>
                <a:gd name="T6" fmla="*/ 73 w 683"/>
                <a:gd name="T7" fmla="*/ 166 h 204"/>
                <a:gd name="T8" fmla="*/ 137 w 683"/>
                <a:gd name="T9" fmla="*/ 152 h 204"/>
                <a:gd name="T10" fmla="*/ 193 w 683"/>
                <a:gd name="T11" fmla="*/ 142 h 204"/>
                <a:gd name="T12" fmla="*/ 240 w 683"/>
                <a:gd name="T13" fmla="*/ 132 h 204"/>
                <a:gd name="T14" fmla="*/ 275 w 683"/>
                <a:gd name="T15" fmla="*/ 125 h 204"/>
                <a:gd name="T16" fmla="*/ 300 w 683"/>
                <a:gd name="T17" fmla="*/ 118 h 204"/>
                <a:gd name="T18" fmla="*/ 348 w 683"/>
                <a:gd name="T19" fmla="*/ 107 h 204"/>
                <a:gd name="T20" fmla="*/ 391 w 683"/>
                <a:gd name="T21" fmla="*/ 101 h 204"/>
                <a:gd name="T22" fmla="*/ 438 w 683"/>
                <a:gd name="T23" fmla="*/ 90 h 204"/>
                <a:gd name="T24" fmla="*/ 498 w 683"/>
                <a:gd name="T25" fmla="*/ 73 h 204"/>
                <a:gd name="T26" fmla="*/ 558 w 683"/>
                <a:gd name="T27" fmla="*/ 52 h 204"/>
                <a:gd name="T28" fmla="*/ 588 w 683"/>
                <a:gd name="T29" fmla="*/ 42 h 204"/>
                <a:gd name="T30" fmla="*/ 610 w 683"/>
                <a:gd name="T31" fmla="*/ 31 h 204"/>
                <a:gd name="T32" fmla="*/ 627 w 683"/>
                <a:gd name="T33" fmla="*/ 25 h 204"/>
                <a:gd name="T34" fmla="*/ 635 w 683"/>
                <a:gd name="T35" fmla="*/ 21 h 204"/>
                <a:gd name="T36" fmla="*/ 644 w 683"/>
                <a:gd name="T37" fmla="*/ 18 h 204"/>
                <a:gd name="T38" fmla="*/ 653 w 683"/>
                <a:gd name="T39" fmla="*/ 14 h 204"/>
                <a:gd name="T40" fmla="*/ 683 w 683"/>
                <a:gd name="T41" fmla="*/ 0 h 204"/>
                <a:gd name="T42" fmla="*/ 670 w 683"/>
                <a:gd name="T43" fmla="*/ 11 h 204"/>
                <a:gd name="T44" fmla="*/ 648 w 683"/>
                <a:gd name="T45" fmla="*/ 21 h 204"/>
                <a:gd name="T46" fmla="*/ 618 w 683"/>
                <a:gd name="T47" fmla="*/ 38 h 204"/>
                <a:gd name="T48" fmla="*/ 584 w 683"/>
                <a:gd name="T49" fmla="*/ 56 h 204"/>
                <a:gd name="T50" fmla="*/ 511 w 683"/>
                <a:gd name="T51" fmla="*/ 87 h 204"/>
                <a:gd name="T52" fmla="*/ 477 w 683"/>
                <a:gd name="T53" fmla="*/ 101 h 204"/>
                <a:gd name="T54" fmla="*/ 447 w 683"/>
                <a:gd name="T55" fmla="*/ 107 h 204"/>
                <a:gd name="T56" fmla="*/ 378 w 683"/>
                <a:gd name="T57" fmla="*/ 121 h 204"/>
                <a:gd name="T58" fmla="*/ 326 w 683"/>
                <a:gd name="T59" fmla="*/ 132 h 204"/>
                <a:gd name="T60" fmla="*/ 288 w 683"/>
                <a:gd name="T61" fmla="*/ 139 h 204"/>
                <a:gd name="T62" fmla="*/ 270 w 683"/>
                <a:gd name="T63" fmla="*/ 145 h 204"/>
                <a:gd name="T64" fmla="*/ 223 w 683"/>
                <a:gd name="T65" fmla="*/ 156 h 204"/>
                <a:gd name="T66" fmla="*/ 197 w 683"/>
                <a:gd name="T67" fmla="*/ 159 h 204"/>
                <a:gd name="T68" fmla="*/ 154 w 683"/>
                <a:gd name="T69" fmla="*/ 170 h 204"/>
                <a:gd name="T70" fmla="*/ 60 w 683"/>
                <a:gd name="T71" fmla="*/ 187 h 204"/>
                <a:gd name="T72" fmla="*/ 43 w 683"/>
                <a:gd name="T73" fmla="*/ 194 h 204"/>
                <a:gd name="T74" fmla="*/ 34 w 683"/>
                <a:gd name="T75" fmla="*/ 197 h 204"/>
                <a:gd name="T76" fmla="*/ 26 w 683"/>
                <a:gd name="T77" fmla="*/ 201 h 204"/>
                <a:gd name="T78" fmla="*/ 8 w 683"/>
                <a:gd name="T79" fmla="*/ 204 h 204"/>
                <a:gd name="T80" fmla="*/ 0 w 683"/>
                <a:gd name="T81" fmla="*/ 1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204">
                  <a:moveTo>
                    <a:pt x="0" y="194"/>
                  </a:moveTo>
                  <a:lnTo>
                    <a:pt x="4" y="190"/>
                  </a:lnTo>
                  <a:lnTo>
                    <a:pt x="17" y="187"/>
                  </a:lnTo>
                  <a:lnTo>
                    <a:pt x="73" y="166"/>
                  </a:lnTo>
                  <a:lnTo>
                    <a:pt x="137" y="152"/>
                  </a:lnTo>
                  <a:lnTo>
                    <a:pt x="193" y="142"/>
                  </a:lnTo>
                  <a:lnTo>
                    <a:pt x="240" y="132"/>
                  </a:lnTo>
                  <a:lnTo>
                    <a:pt x="275" y="125"/>
                  </a:lnTo>
                  <a:lnTo>
                    <a:pt x="300" y="118"/>
                  </a:lnTo>
                  <a:lnTo>
                    <a:pt x="348" y="107"/>
                  </a:lnTo>
                  <a:lnTo>
                    <a:pt x="391" y="101"/>
                  </a:lnTo>
                  <a:lnTo>
                    <a:pt x="438" y="90"/>
                  </a:lnTo>
                  <a:lnTo>
                    <a:pt x="498" y="73"/>
                  </a:lnTo>
                  <a:lnTo>
                    <a:pt x="558" y="52"/>
                  </a:lnTo>
                  <a:lnTo>
                    <a:pt x="588" y="42"/>
                  </a:lnTo>
                  <a:lnTo>
                    <a:pt x="610" y="31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1"/>
                  </a:lnTo>
                  <a:lnTo>
                    <a:pt x="648" y="21"/>
                  </a:lnTo>
                  <a:lnTo>
                    <a:pt x="618" y="38"/>
                  </a:lnTo>
                  <a:lnTo>
                    <a:pt x="584" y="56"/>
                  </a:lnTo>
                  <a:lnTo>
                    <a:pt x="511" y="87"/>
                  </a:lnTo>
                  <a:lnTo>
                    <a:pt x="477" y="101"/>
                  </a:lnTo>
                  <a:lnTo>
                    <a:pt x="447" y="107"/>
                  </a:lnTo>
                  <a:lnTo>
                    <a:pt x="378" y="121"/>
                  </a:lnTo>
                  <a:lnTo>
                    <a:pt x="326" y="132"/>
                  </a:lnTo>
                  <a:lnTo>
                    <a:pt x="288" y="139"/>
                  </a:lnTo>
                  <a:lnTo>
                    <a:pt x="270" y="145"/>
                  </a:lnTo>
                  <a:lnTo>
                    <a:pt x="223" y="156"/>
                  </a:lnTo>
                  <a:lnTo>
                    <a:pt x="197" y="159"/>
                  </a:lnTo>
                  <a:lnTo>
                    <a:pt x="154" y="170"/>
                  </a:lnTo>
                  <a:lnTo>
                    <a:pt x="60" y="187"/>
                  </a:lnTo>
                  <a:lnTo>
                    <a:pt x="43" y="194"/>
                  </a:lnTo>
                  <a:lnTo>
                    <a:pt x="34" y="197"/>
                  </a:lnTo>
                  <a:lnTo>
                    <a:pt x="26" y="201"/>
                  </a:lnTo>
                  <a:lnTo>
                    <a:pt x="8" y="20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46" name="Freeform 106">
              <a:extLst>
                <a:ext uri="{FF2B5EF4-FFF2-40B4-BE49-F238E27FC236}">
                  <a16:creationId xmlns:a16="http://schemas.microsoft.com/office/drawing/2014/main" id="{09184925-F95C-4D93-9417-0AE75FEAF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3954"/>
              <a:ext cx="292" cy="162"/>
            </a:xfrm>
            <a:custGeom>
              <a:avLst/>
              <a:gdLst>
                <a:gd name="T0" fmla="*/ 99 w 292"/>
                <a:gd name="T1" fmla="*/ 145 h 162"/>
                <a:gd name="T2" fmla="*/ 176 w 292"/>
                <a:gd name="T3" fmla="*/ 162 h 162"/>
                <a:gd name="T4" fmla="*/ 189 w 292"/>
                <a:gd name="T5" fmla="*/ 158 h 162"/>
                <a:gd name="T6" fmla="*/ 202 w 292"/>
                <a:gd name="T7" fmla="*/ 151 h 162"/>
                <a:gd name="T8" fmla="*/ 275 w 292"/>
                <a:gd name="T9" fmla="*/ 103 h 162"/>
                <a:gd name="T10" fmla="*/ 292 w 292"/>
                <a:gd name="T11" fmla="*/ 82 h 162"/>
                <a:gd name="T12" fmla="*/ 292 w 292"/>
                <a:gd name="T13" fmla="*/ 58 h 162"/>
                <a:gd name="T14" fmla="*/ 288 w 292"/>
                <a:gd name="T15" fmla="*/ 48 h 162"/>
                <a:gd name="T16" fmla="*/ 271 w 292"/>
                <a:gd name="T17" fmla="*/ 38 h 162"/>
                <a:gd name="T18" fmla="*/ 237 w 292"/>
                <a:gd name="T19" fmla="*/ 20 h 162"/>
                <a:gd name="T20" fmla="*/ 232 w 292"/>
                <a:gd name="T21" fmla="*/ 10 h 162"/>
                <a:gd name="T22" fmla="*/ 232 w 292"/>
                <a:gd name="T23" fmla="*/ 3 h 162"/>
                <a:gd name="T24" fmla="*/ 228 w 292"/>
                <a:gd name="T25" fmla="*/ 0 h 162"/>
                <a:gd name="T26" fmla="*/ 211 w 292"/>
                <a:gd name="T27" fmla="*/ 0 h 162"/>
                <a:gd name="T28" fmla="*/ 198 w 292"/>
                <a:gd name="T29" fmla="*/ 10 h 162"/>
                <a:gd name="T30" fmla="*/ 172 w 292"/>
                <a:gd name="T31" fmla="*/ 31 h 162"/>
                <a:gd name="T32" fmla="*/ 151 w 292"/>
                <a:gd name="T33" fmla="*/ 41 h 162"/>
                <a:gd name="T34" fmla="*/ 129 w 292"/>
                <a:gd name="T35" fmla="*/ 48 h 162"/>
                <a:gd name="T36" fmla="*/ 86 w 292"/>
                <a:gd name="T37" fmla="*/ 55 h 162"/>
                <a:gd name="T38" fmla="*/ 43 w 292"/>
                <a:gd name="T39" fmla="*/ 65 h 162"/>
                <a:gd name="T40" fmla="*/ 22 w 292"/>
                <a:gd name="T41" fmla="*/ 76 h 162"/>
                <a:gd name="T42" fmla="*/ 0 w 292"/>
                <a:gd name="T43" fmla="*/ 93 h 162"/>
                <a:gd name="T44" fmla="*/ 0 w 292"/>
                <a:gd name="T45" fmla="*/ 96 h 162"/>
                <a:gd name="T46" fmla="*/ 5 w 292"/>
                <a:gd name="T47" fmla="*/ 96 h 162"/>
                <a:gd name="T48" fmla="*/ 30 w 292"/>
                <a:gd name="T49" fmla="*/ 93 h 162"/>
                <a:gd name="T50" fmla="*/ 56 w 292"/>
                <a:gd name="T51" fmla="*/ 86 h 162"/>
                <a:gd name="T52" fmla="*/ 60 w 292"/>
                <a:gd name="T53" fmla="*/ 86 h 162"/>
                <a:gd name="T54" fmla="*/ 56 w 292"/>
                <a:gd name="T55" fmla="*/ 89 h 162"/>
                <a:gd name="T56" fmla="*/ 48 w 292"/>
                <a:gd name="T57" fmla="*/ 93 h 162"/>
                <a:gd name="T58" fmla="*/ 30 w 292"/>
                <a:gd name="T59" fmla="*/ 100 h 162"/>
                <a:gd name="T60" fmla="*/ 17 w 292"/>
                <a:gd name="T61" fmla="*/ 107 h 162"/>
                <a:gd name="T62" fmla="*/ 13 w 292"/>
                <a:gd name="T63" fmla="*/ 110 h 162"/>
                <a:gd name="T64" fmla="*/ 26 w 292"/>
                <a:gd name="T65" fmla="*/ 127 h 162"/>
                <a:gd name="T66" fmla="*/ 60 w 292"/>
                <a:gd name="T67" fmla="*/ 138 h 162"/>
                <a:gd name="T68" fmla="*/ 99 w 292"/>
                <a:gd name="T69" fmla="*/ 1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162">
                  <a:moveTo>
                    <a:pt x="99" y="145"/>
                  </a:moveTo>
                  <a:lnTo>
                    <a:pt x="176" y="162"/>
                  </a:lnTo>
                  <a:lnTo>
                    <a:pt x="189" y="158"/>
                  </a:lnTo>
                  <a:lnTo>
                    <a:pt x="202" y="151"/>
                  </a:lnTo>
                  <a:lnTo>
                    <a:pt x="275" y="103"/>
                  </a:lnTo>
                  <a:lnTo>
                    <a:pt x="292" y="82"/>
                  </a:lnTo>
                  <a:lnTo>
                    <a:pt x="292" y="58"/>
                  </a:lnTo>
                  <a:lnTo>
                    <a:pt x="288" y="48"/>
                  </a:lnTo>
                  <a:lnTo>
                    <a:pt x="271" y="38"/>
                  </a:lnTo>
                  <a:lnTo>
                    <a:pt x="237" y="20"/>
                  </a:lnTo>
                  <a:lnTo>
                    <a:pt x="232" y="10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0"/>
                  </a:lnTo>
                  <a:lnTo>
                    <a:pt x="172" y="31"/>
                  </a:lnTo>
                  <a:lnTo>
                    <a:pt x="151" y="41"/>
                  </a:lnTo>
                  <a:lnTo>
                    <a:pt x="129" y="48"/>
                  </a:lnTo>
                  <a:lnTo>
                    <a:pt x="86" y="55"/>
                  </a:lnTo>
                  <a:lnTo>
                    <a:pt x="43" y="65"/>
                  </a:lnTo>
                  <a:lnTo>
                    <a:pt x="22" y="76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" y="96"/>
                  </a:lnTo>
                  <a:lnTo>
                    <a:pt x="30" y="93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56" y="89"/>
                  </a:lnTo>
                  <a:lnTo>
                    <a:pt x="48" y="93"/>
                  </a:lnTo>
                  <a:lnTo>
                    <a:pt x="30" y="100"/>
                  </a:lnTo>
                  <a:lnTo>
                    <a:pt x="17" y="107"/>
                  </a:lnTo>
                  <a:lnTo>
                    <a:pt x="13" y="110"/>
                  </a:lnTo>
                  <a:lnTo>
                    <a:pt x="26" y="127"/>
                  </a:lnTo>
                  <a:lnTo>
                    <a:pt x="60" y="138"/>
                  </a:lnTo>
                  <a:lnTo>
                    <a:pt x="99" y="14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47" name="Freeform 107">
              <a:extLst>
                <a:ext uri="{FF2B5EF4-FFF2-40B4-BE49-F238E27FC236}">
                  <a16:creationId xmlns:a16="http://schemas.microsoft.com/office/drawing/2014/main" id="{9E8888B9-5F8D-4D99-8A5C-C3563AA0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3992"/>
              <a:ext cx="219" cy="141"/>
            </a:xfrm>
            <a:custGeom>
              <a:avLst/>
              <a:gdLst>
                <a:gd name="T0" fmla="*/ 219 w 219"/>
                <a:gd name="T1" fmla="*/ 24 h 141"/>
                <a:gd name="T2" fmla="*/ 214 w 219"/>
                <a:gd name="T3" fmla="*/ 51 h 141"/>
                <a:gd name="T4" fmla="*/ 201 w 219"/>
                <a:gd name="T5" fmla="*/ 79 h 141"/>
                <a:gd name="T6" fmla="*/ 180 w 219"/>
                <a:gd name="T7" fmla="*/ 100 h 141"/>
                <a:gd name="T8" fmla="*/ 150 w 219"/>
                <a:gd name="T9" fmla="*/ 117 h 141"/>
                <a:gd name="T10" fmla="*/ 107 w 219"/>
                <a:gd name="T11" fmla="*/ 127 h 141"/>
                <a:gd name="T12" fmla="*/ 73 w 219"/>
                <a:gd name="T13" fmla="*/ 131 h 141"/>
                <a:gd name="T14" fmla="*/ 38 w 219"/>
                <a:gd name="T15" fmla="*/ 134 h 141"/>
                <a:gd name="T16" fmla="*/ 13 w 219"/>
                <a:gd name="T17" fmla="*/ 141 h 141"/>
                <a:gd name="T18" fmla="*/ 0 w 219"/>
                <a:gd name="T19" fmla="*/ 141 h 141"/>
                <a:gd name="T20" fmla="*/ 13 w 219"/>
                <a:gd name="T21" fmla="*/ 134 h 141"/>
                <a:gd name="T22" fmla="*/ 17 w 219"/>
                <a:gd name="T23" fmla="*/ 131 h 141"/>
                <a:gd name="T24" fmla="*/ 13 w 219"/>
                <a:gd name="T25" fmla="*/ 124 h 141"/>
                <a:gd name="T26" fmla="*/ 21 w 219"/>
                <a:gd name="T27" fmla="*/ 120 h 141"/>
                <a:gd name="T28" fmla="*/ 34 w 219"/>
                <a:gd name="T29" fmla="*/ 113 h 141"/>
                <a:gd name="T30" fmla="*/ 55 w 219"/>
                <a:gd name="T31" fmla="*/ 107 h 141"/>
                <a:gd name="T32" fmla="*/ 133 w 219"/>
                <a:gd name="T33" fmla="*/ 48 h 141"/>
                <a:gd name="T34" fmla="*/ 150 w 219"/>
                <a:gd name="T35" fmla="*/ 27 h 141"/>
                <a:gd name="T36" fmla="*/ 163 w 219"/>
                <a:gd name="T37" fmla="*/ 10 h 141"/>
                <a:gd name="T38" fmla="*/ 184 w 219"/>
                <a:gd name="T39" fmla="*/ 0 h 141"/>
                <a:gd name="T40" fmla="*/ 201 w 219"/>
                <a:gd name="T41" fmla="*/ 3 h 141"/>
                <a:gd name="T42" fmla="*/ 214 w 219"/>
                <a:gd name="T43" fmla="*/ 10 h 141"/>
                <a:gd name="T44" fmla="*/ 219 w 219"/>
                <a:gd name="T4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9" h="141">
                  <a:moveTo>
                    <a:pt x="219" y="24"/>
                  </a:moveTo>
                  <a:lnTo>
                    <a:pt x="214" y="51"/>
                  </a:lnTo>
                  <a:lnTo>
                    <a:pt x="201" y="79"/>
                  </a:lnTo>
                  <a:lnTo>
                    <a:pt x="180" y="100"/>
                  </a:lnTo>
                  <a:lnTo>
                    <a:pt x="150" y="117"/>
                  </a:lnTo>
                  <a:lnTo>
                    <a:pt x="107" y="127"/>
                  </a:lnTo>
                  <a:lnTo>
                    <a:pt x="73" y="131"/>
                  </a:lnTo>
                  <a:lnTo>
                    <a:pt x="38" y="134"/>
                  </a:lnTo>
                  <a:lnTo>
                    <a:pt x="13" y="141"/>
                  </a:lnTo>
                  <a:lnTo>
                    <a:pt x="0" y="141"/>
                  </a:lnTo>
                  <a:lnTo>
                    <a:pt x="13" y="134"/>
                  </a:lnTo>
                  <a:lnTo>
                    <a:pt x="17" y="131"/>
                  </a:lnTo>
                  <a:lnTo>
                    <a:pt x="13" y="124"/>
                  </a:lnTo>
                  <a:lnTo>
                    <a:pt x="21" y="120"/>
                  </a:lnTo>
                  <a:lnTo>
                    <a:pt x="34" y="113"/>
                  </a:lnTo>
                  <a:lnTo>
                    <a:pt x="55" y="107"/>
                  </a:lnTo>
                  <a:lnTo>
                    <a:pt x="133" y="48"/>
                  </a:lnTo>
                  <a:lnTo>
                    <a:pt x="150" y="27"/>
                  </a:lnTo>
                  <a:lnTo>
                    <a:pt x="163" y="10"/>
                  </a:lnTo>
                  <a:lnTo>
                    <a:pt x="184" y="0"/>
                  </a:lnTo>
                  <a:lnTo>
                    <a:pt x="201" y="3"/>
                  </a:lnTo>
                  <a:lnTo>
                    <a:pt x="214" y="10"/>
                  </a:lnTo>
                  <a:lnTo>
                    <a:pt x="219" y="2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48" name="Freeform 108">
              <a:extLst>
                <a:ext uri="{FF2B5EF4-FFF2-40B4-BE49-F238E27FC236}">
                  <a16:creationId xmlns:a16="http://schemas.microsoft.com/office/drawing/2014/main" id="{9A5266C6-C8C1-4C9F-9D8E-7B2A67FE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3950"/>
              <a:ext cx="197" cy="59"/>
            </a:xfrm>
            <a:custGeom>
              <a:avLst/>
              <a:gdLst>
                <a:gd name="T0" fmla="*/ 197 w 197"/>
                <a:gd name="T1" fmla="*/ 4 h 59"/>
                <a:gd name="T2" fmla="*/ 189 w 197"/>
                <a:gd name="T3" fmla="*/ 10 h 59"/>
                <a:gd name="T4" fmla="*/ 171 w 197"/>
                <a:gd name="T5" fmla="*/ 24 h 59"/>
                <a:gd name="T6" fmla="*/ 158 w 197"/>
                <a:gd name="T7" fmla="*/ 38 h 59"/>
                <a:gd name="T8" fmla="*/ 146 w 197"/>
                <a:gd name="T9" fmla="*/ 45 h 59"/>
                <a:gd name="T10" fmla="*/ 124 w 197"/>
                <a:gd name="T11" fmla="*/ 52 h 59"/>
                <a:gd name="T12" fmla="*/ 111 w 197"/>
                <a:gd name="T13" fmla="*/ 55 h 59"/>
                <a:gd name="T14" fmla="*/ 85 w 197"/>
                <a:gd name="T15" fmla="*/ 59 h 59"/>
                <a:gd name="T16" fmla="*/ 60 w 197"/>
                <a:gd name="T17" fmla="*/ 59 h 59"/>
                <a:gd name="T18" fmla="*/ 38 w 197"/>
                <a:gd name="T19" fmla="*/ 52 h 59"/>
                <a:gd name="T20" fmla="*/ 17 w 197"/>
                <a:gd name="T21" fmla="*/ 31 h 59"/>
                <a:gd name="T22" fmla="*/ 0 w 197"/>
                <a:gd name="T23" fmla="*/ 0 h 59"/>
                <a:gd name="T24" fmla="*/ 25 w 197"/>
                <a:gd name="T25" fmla="*/ 10 h 59"/>
                <a:gd name="T26" fmla="*/ 60 w 197"/>
                <a:gd name="T27" fmla="*/ 28 h 59"/>
                <a:gd name="T28" fmla="*/ 81 w 197"/>
                <a:gd name="T29" fmla="*/ 31 h 59"/>
                <a:gd name="T30" fmla="*/ 98 w 197"/>
                <a:gd name="T31" fmla="*/ 28 h 59"/>
                <a:gd name="T32" fmla="*/ 128 w 197"/>
                <a:gd name="T33" fmla="*/ 17 h 59"/>
                <a:gd name="T34" fmla="*/ 150 w 197"/>
                <a:gd name="T35" fmla="*/ 14 h 59"/>
                <a:gd name="T36" fmla="*/ 163 w 197"/>
                <a:gd name="T37" fmla="*/ 10 h 59"/>
                <a:gd name="T38" fmla="*/ 184 w 197"/>
                <a:gd name="T39" fmla="*/ 4 h 59"/>
                <a:gd name="T40" fmla="*/ 197 w 197"/>
                <a:gd name="T4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59">
                  <a:moveTo>
                    <a:pt x="197" y="4"/>
                  </a:moveTo>
                  <a:lnTo>
                    <a:pt x="189" y="10"/>
                  </a:lnTo>
                  <a:lnTo>
                    <a:pt x="171" y="24"/>
                  </a:lnTo>
                  <a:lnTo>
                    <a:pt x="158" y="38"/>
                  </a:lnTo>
                  <a:lnTo>
                    <a:pt x="146" y="45"/>
                  </a:lnTo>
                  <a:lnTo>
                    <a:pt x="124" y="52"/>
                  </a:lnTo>
                  <a:lnTo>
                    <a:pt x="111" y="55"/>
                  </a:lnTo>
                  <a:lnTo>
                    <a:pt x="85" y="59"/>
                  </a:lnTo>
                  <a:lnTo>
                    <a:pt x="60" y="59"/>
                  </a:lnTo>
                  <a:lnTo>
                    <a:pt x="38" y="52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25" y="10"/>
                  </a:lnTo>
                  <a:lnTo>
                    <a:pt x="60" y="28"/>
                  </a:lnTo>
                  <a:lnTo>
                    <a:pt x="81" y="31"/>
                  </a:lnTo>
                  <a:lnTo>
                    <a:pt x="98" y="28"/>
                  </a:lnTo>
                  <a:lnTo>
                    <a:pt x="128" y="17"/>
                  </a:lnTo>
                  <a:lnTo>
                    <a:pt x="150" y="14"/>
                  </a:lnTo>
                  <a:lnTo>
                    <a:pt x="163" y="10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49" name="Freeform 109">
              <a:extLst>
                <a:ext uri="{FF2B5EF4-FFF2-40B4-BE49-F238E27FC236}">
                  <a16:creationId xmlns:a16="http://schemas.microsoft.com/office/drawing/2014/main" id="{79C3BB22-B8FB-4DEC-8C88-25B87EEB5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3770"/>
              <a:ext cx="666" cy="239"/>
            </a:xfrm>
            <a:custGeom>
              <a:avLst/>
              <a:gdLst>
                <a:gd name="T0" fmla="*/ 0 w 666"/>
                <a:gd name="T1" fmla="*/ 228 h 239"/>
                <a:gd name="T2" fmla="*/ 4 w 666"/>
                <a:gd name="T3" fmla="*/ 225 h 239"/>
                <a:gd name="T4" fmla="*/ 17 w 666"/>
                <a:gd name="T5" fmla="*/ 218 h 239"/>
                <a:gd name="T6" fmla="*/ 73 w 666"/>
                <a:gd name="T7" fmla="*/ 197 h 239"/>
                <a:gd name="T8" fmla="*/ 133 w 666"/>
                <a:gd name="T9" fmla="*/ 180 h 239"/>
                <a:gd name="T10" fmla="*/ 189 w 666"/>
                <a:gd name="T11" fmla="*/ 166 h 239"/>
                <a:gd name="T12" fmla="*/ 236 w 666"/>
                <a:gd name="T13" fmla="*/ 152 h 239"/>
                <a:gd name="T14" fmla="*/ 266 w 666"/>
                <a:gd name="T15" fmla="*/ 142 h 239"/>
                <a:gd name="T16" fmla="*/ 296 w 666"/>
                <a:gd name="T17" fmla="*/ 135 h 239"/>
                <a:gd name="T18" fmla="*/ 339 w 666"/>
                <a:gd name="T19" fmla="*/ 125 h 239"/>
                <a:gd name="T20" fmla="*/ 382 w 666"/>
                <a:gd name="T21" fmla="*/ 114 h 239"/>
                <a:gd name="T22" fmla="*/ 429 w 666"/>
                <a:gd name="T23" fmla="*/ 101 h 239"/>
                <a:gd name="T24" fmla="*/ 490 w 666"/>
                <a:gd name="T25" fmla="*/ 80 h 239"/>
                <a:gd name="T26" fmla="*/ 550 w 666"/>
                <a:gd name="T27" fmla="*/ 56 h 239"/>
                <a:gd name="T28" fmla="*/ 593 w 666"/>
                <a:gd name="T29" fmla="*/ 32 h 239"/>
                <a:gd name="T30" fmla="*/ 610 w 666"/>
                <a:gd name="T31" fmla="*/ 25 h 239"/>
                <a:gd name="T32" fmla="*/ 623 w 666"/>
                <a:gd name="T33" fmla="*/ 21 h 239"/>
                <a:gd name="T34" fmla="*/ 636 w 666"/>
                <a:gd name="T35" fmla="*/ 14 h 239"/>
                <a:gd name="T36" fmla="*/ 666 w 666"/>
                <a:gd name="T37" fmla="*/ 0 h 239"/>
                <a:gd name="T38" fmla="*/ 653 w 666"/>
                <a:gd name="T39" fmla="*/ 7 h 239"/>
                <a:gd name="T40" fmla="*/ 631 w 666"/>
                <a:gd name="T41" fmla="*/ 21 h 239"/>
                <a:gd name="T42" fmla="*/ 605 w 666"/>
                <a:gd name="T43" fmla="*/ 38 h 239"/>
                <a:gd name="T44" fmla="*/ 571 w 666"/>
                <a:gd name="T45" fmla="*/ 59 h 239"/>
                <a:gd name="T46" fmla="*/ 502 w 666"/>
                <a:gd name="T47" fmla="*/ 94 h 239"/>
                <a:gd name="T48" fmla="*/ 468 w 666"/>
                <a:gd name="T49" fmla="*/ 108 h 239"/>
                <a:gd name="T50" fmla="*/ 442 w 666"/>
                <a:gd name="T51" fmla="*/ 118 h 239"/>
                <a:gd name="T52" fmla="*/ 374 w 666"/>
                <a:gd name="T53" fmla="*/ 135 h 239"/>
                <a:gd name="T54" fmla="*/ 322 w 666"/>
                <a:gd name="T55" fmla="*/ 149 h 239"/>
                <a:gd name="T56" fmla="*/ 288 w 666"/>
                <a:gd name="T57" fmla="*/ 159 h 239"/>
                <a:gd name="T58" fmla="*/ 266 w 666"/>
                <a:gd name="T59" fmla="*/ 163 h 239"/>
                <a:gd name="T60" fmla="*/ 223 w 666"/>
                <a:gd name="T61" fmla="*/ 177 h 239"/>
                <a:gd name="T62" fmla="*/ 193 w 666"/>
                <a:gd name="T63" fmla="*/ 184 h 239"/>
                <a:gd name="T64" fmla="*/ 150 w 666"/>
                <a:gd name="T65" fmla="*/ 197 h 239"/>
                <a:gd name="T66" fmla="*/ 64 w 666"/>
                <a:gd name="T67" fmla="*/ 222 h 239"/>
                <a:gd name="T68" fmla="*/ 47 w 666"/>
                <a:gd name="T69" fmla="*/ 225 h 239"/>
                <a:gd name="T70" fmla="*/ 38 w 666"/>
                <a:gd name="T71" fmla="*/ 232 h 239"/>
                <a:gd name="T72" fmla="*/ 30 w 666"/>
                <a:gd name="T73" fmla="*/ 235 h 239"/>
                <a:gd name="T74" fmla="*/ 13 w 666"/>
                <a:gd name="T75" fmla="*/ 239 h 239"/>
                <a:gd name="T76" fmla="*/ 0 w 666"/>
                <a:gd name="T77" fmla="*/ 22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6" h="239">
                  <a:moveTo>
                    <a:pt x="0" y="228"/>
                  </a:moveTo>
                  <a:lnTo>
                    <a:pt x="4" y="225"/>
                  </a:lnTo>
                  <a:lnTo>
                    <a:pt x="17" y="218"/>
                  </a:lnTo>
                  <a:lnTo>
                    <a:pt x="73" y="197"/>
                  </a:lnTo>
                  <a:lnTo>
                    <a:pt x="133" y="180"/>
                  </a:lnTo>
                  <a:lnTo>
                    <a:pt x="189" y="166"/>
                  </a:lnTo>
                  <a:lnTo>
                    <a:pt x="236" y="152"/>
                  </a:lnTo>
                  <a:lnTo>
                    <a:pt x="266" y="142"/>
                  </a:lnTo>
                  <a:lnTo>
                    <a:pt x="296" y="135"/>
                  </a:lnTo>
                  <a:lnTo>
                    <a:pt x="339" y="125"/>
                  </a:lnTo>
                  <a:lnTo>
                    <a:pt x="382" y="114"/>
                  </a:lnTo>
                  <a:lnTo>
                    <a:pt x="429" y="101"/>
                  </a:lnTo>
                  <a:lnTo>
                    <a:pt x="490" y="80"/>
                  </a:lnTo>
                  <a:lnTo>
                    <a:pt x="550" y="56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1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1"/>
                  </a:lnTo>
                  <a:lnTo>
                    <a:pt x="605" y="38"/>
                  </a:lnTo>
                  <a:lnTo>
                    <a:pt x="571" y="59"/>
                  </a:lnTo>
                  <a:lnTo>
                    <a:pt x="502" y="94"/>
                  </a:lnTo>
                  <a:lnTo>
                    <a:pt x="468" y="108"/>
                  </a:lnTo>
                  <a:lnTo>
                    <a:pt x="442" y="118"/>
                  </a:lnTo>
                  <a:lnTo>
                    <a:pt x="374" y="135"/>
                  </a:lnTo>
                  <a:lnTo>
                    <a:pt x="322" y="149"/>
                  </a:lnTo>
                  <a:lnTo>
                    <a:pt x="288" y="159"/>
                  </a:lnTo>
                  <a:lnTo>
                    <a:pt x="266" y="163"/>
                  </a:lnTo>
                  <a:lnTo>
                    <a:pt x="223" y="177"/>
                  </a:lnTo>
                  <a:lnTo>
                    <a:pt x="193" y="184"/>
                  </a:lnTo>
                  <a:lnTo>
                    <a:pt x="150" y="197"/>
                  </a:lnTo>
                  <a:lnTo>
                    <a:pt x="64" y="222"/>
                  </a:lnTo>
                  <a:lnTo>
                    <a:pt x="47" y="225"/>
                  </a:lnTo>
                  <a:lnTo>
                    <a:pt x="38" y="232"/>
                  </a:lnTo>
                  <a:lnTo>
                    <a:pt x="30" y="235"/>
                  </a:lnTo>
                  <a:lnTo>
                    <a:pt x="13" y="23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50" name="Freeform 110">
              <a:extLst>
                <a:ext uri="{FF2B5EF4-FFF2-40B4-BE49-F238E27FC236}">
                  <a16:creationId xmlns:a16="http://schemas.microsoft.com/office/drawing/2014/main" id="{3A3B81A7-9B2D-4556-9853-A9F0E7C14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3947"/>
              <a:ext cx="292" cy="162"/>
            </a:xfrm>
            <a:custGeom>
              <a:avLst/>
              <a:gdLst>
                <a:gd name="T0" fmla="*/ 103 w 292"/>
                <a:gd name="T1" fmla="*/ 152 h 162"/>
                <a:gd name="T2" fmla="*/ 180 w 292"/>
                <a:gd name="T3" fmla="*/ 162 h 162"/>
                <a:gd name="T4" fmla="*/ 197 w 292"/>
                <a:gd name="T5" fmla="*/ 158 h 162"/>
                <a:gd name="T6" fmla="*/ 210 w 292"/>
                <a:gd name="T7" fmla="*/ 152 h 162"/>
                <a:gd name="T8" fmla="*/ 275 w 292"/>
                <a:gd name="T9" fmla="*/ 100 h 162"/>
                <a:gd name="T10" fmla="*/ 292 w 292"/>
                <a:gd name="T11" fmla="*/ 76 h 162"/>
                <a:gd name="T12" fmla="*/ 292 w 292"/>
                <a:gd name="T13" fmla="*/ 55 h 162"/>
                <a:gd name="T14" fmla="*/ 283 w 292"/>
                <a:gd name="T15" fmla="*/ 45 h 162"/>
                <a:gd name="T16" fmla="*/ 266 w 292"/>
                <a:gd name="T17" fmla="*/ 34 h 162"/>
                <a:gd name="T18" fmla="*/ 232 w 292"/>
                <a:gd name="T19" fmla="*/ 20 h 162"/>
                <a:gd name="T20" fmla="*/ 227 w 292"/>
                <a:gd name="T21" fmla="*/ 10 h 162"/>
                <a:gd name="T22" fmla="*/ 223 w 292"/>
                <a:gd name="T23" fmla="*/ 3 h 162"/>
                <a:gd name="T24" fmla="*/ 219 w 292"/>
                <a:gd name="T25" fmla="*/ 0 h 162"/>
                <a:gd name="T26" fmla="*/ 202 w 292"/>
                <a:gd name="T27" fmla="*/ 0 h 162"/>
                <a:gd name="T28" fmla="*/ 189 w 292"/>
                <a:gd name="T29" fmla="*/ 10 h 162"/>
                <a:gd name="T30" fmla="*/ 167 w 292"/>
                <a:gd name="T31" fmla="*/ 31 h 162"/>
                <a:gd name="T32" fmla="*/ 146 w 292"/>
                <a:gd name="T33" fmla="*/ 45 h 162"/>
                <a:gd name="T34" fmla="*/ 124 w 292"/>
                <a:gd name="T35" fmla="*/ 55 h 162"/>
                <a:gd name="T36" fmla="*/ 81 w 292"/>
                <a:gd name="T37" fmla="*/ 62 h 162"/>
                <a:gd name="T38" fmla="*/ 38 w 292"/>
                <a:gd name="T39" fmla="*/ 76 h 162"/>
                <a:gd name="T40" fmla="*/ 21 w 292"/>
                <a:gd name="T41" fmla="*/ 86 h 162"/>
                <a:gd name="T42" fmla="*/ 4 w 292"/>
                <a:gd name="T43" fmla="*/ 103 h 162"/>
                <a:gd name="T44" fmla="*/ 0 w 292"/>
                <a:gd name="T45" fmla="*/ 107 h 162"/>
                <a:gd name="T46" fmla="*/ 8 w 292"/>
                <a:gd name="T47" fmla="*/ 110 h 162"/>
                <a:gd name="T48" fmla="*/ 30 w 292"/>
                <a:gd name="T49" fmla="*/ 103 h 162"/>
                <a:gd name="T50" fmla="*/ 55 w 292"/>
                <a:gd name="T51" fmla="*/ 93 h 162"/>
                <a:gd name="T52" fmla="*/ 60 w 292"/>
                <a:gd name="T53" fmla="*/ 93 h 162"/>
                <a:gd name="T54" fmla="*/ 55 w 292"/>
                <a:gd name="T55" fmla="*/ 96 h 162"/>
                <a:gd name="T56" fmla="*/ 47 w 292"/>
                <a:gd name="T57" fmla="*/ 103 h 162"/>
                <a:gd name="T58" fmla="*/ 30 w 292"/>
                <a:gd name="T59" fmla="*/ 110 h 162"/>
                <a:gd name="T60" fmla="*/ 17 w 292"/>
                <a:gd name="T61" fmla="*/ 117 h 162"/>
                <a:gd name="T62" fmla="*/ 13 w 292"/>
                <a:gd name="T63" fmla="*/ 124 h 162"/>
                <a:gd name="T64" fmla="*/ 30 w 292"/>
                <a:gd name="T65" fmla="*/ 138 h 162"/>
                <a:gd name="T66" fmla="*/ 64 w 292"/>
                <a:gd name="T67" fmla="*/ 148 h 162"/>
                <a:gd name="T68" fmla="*/ 103 w 292"/>
                <a:gd name="T69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162">
                  <a:moveTo>
                    <a:pt x="103" y="152"/>
                  </a:moveTo>
                  <a:lnTo>
                    <a:pt x="180" y="162"/>
                  </a:lnTo>
                  <a:lnTo>
                    <a:pt x="197" y="158"/>
                  </a:lnTo>
                  <a:lnTo>
                    <a:pt x="210" y="152"/>
                  </a:lnTo>
                  <a:lnTo>
                    <a:pt x="275" y="100"/>
                  </a:lnTo>
                  <a:lnTo>
                    <a:pt x="292" y="76"/>
                  </a:lnTo>
                  <a:lnTo>
                    <a:pt x="292" y="55"/>
                  </a:lnTo>
                  <a:lnTo>
                    <a:pt x="283" y="45"/>
                  </a:lnTo>
                  <a:lnTo>
                    <a:pt x="266" y="34"/>
                  </a:lnTo>
                  <a:lnTo>
                    <a:pt x="232" y="20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1"/>
                  </a:lnTo>
                  <a:lnTo>
                    <a:pt x="146" y="45"/>
                  </a:lnTo>
                  <a:lnTo>
                    <a:pt x="124" y="55"/>
                  </a:lnTo>
                  <a:lnTo>
                    <a:pt x="81" y="62"/>
                  </a:lnTo>
                  <a:lnTo>
                    <a:pt x="38" y="76"/>
                  </a:lnTo>
                  <a:lnTo>
                    <a:pt x="21" y="86"/>
                  </a:lnTo>
                  <a:lnTo>
                    <a:pt x="4" y="103"/>
                  </a:lnTo>
                  <a:lnTo>
                    <a:pt x="0" y="107"/>
                  </a:lnTo>
                  <a:lnTo>
                    <a:pt x="8" y="110"/>
                  </a:lnTo>
                  <a:lnTo>
                    <a:pt x="30" y="103"/>
                  </a:lnTo>
                  <a:lnTo>
                    <a:pt x="55" y="93"/>
                  </a:lnTo>
                  <a:lnTo>
                    <a:pt x="60" y="93"/>
                  </a:lnTo>
                  <a:lnTo>
                    <a:pt x="55" y="96"/>
                  </a:lnTo>
                  <a:lnTo>
                    <a:pt x="47" y="103"/>
                  </a:lnTo>
                  <a:lnTo>
                    <a:pt x="30" y="110"/>
                  </a:lnTo>
                  <a:lnTo>
                    <a:pt x="17" y="117"/>
                  </a:lnTo>
                  <a:lnTo>
                    <a:pt x="13" y="124"/>
                  </a:lnTo>
                  <a:lnTo>
                    <a:pt x="30" y="138"/>
                  </a:lnTo>
                  <a:lnTo>
                    <a:pt x="64" y="148"/>
                  </a:lnTo>
                  <a:lnTo>
                    <a:pt x="103" y="152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51" name="Freeform 111">
              <a:extLst>
                <a:ext uri="{FF2B5EF4-FFF2-40B4-BE49-F238E27FC236}">
                  <a16:creationId xmlns:a16="http://schemas.microsoft.com/office/drawing/2014/main" id="{C29A4057-2F60-4882-A89F-7DFC9F609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3985"/>
              <a:ext cx="215" cy="148"/>
            </a:xfrm>
            <a:custGeom>
              <a:avLst/>
              <a:gdLst>
                <a:gd name="T0" fmla="*/ 215 w 215"/>
                <a:gd name="T1" fmla="*/ 17 h 148"/>
                <a:gd name="T2" fmla="*/ 211 w 215"/>
                <a:gd name="T3" fmla="*/ 48 h 148"/>
                <a:gd name="T4" fmla="*/ 198 w 215"/>
                <a:gd name="T5" fmla="*/ 76 h 148"/>
                <a:gd name="T6" fmla="*/ 181 w 215"/>
                <a:gd name="T7" fmla="*/ 100 h 148"/>
                <a:gd name="T8" fmla="*/ 151 w 215"/>
                <a:gd name="T9" fmla="*/ 114 h 148"/>
                <a:gd name="T10" fmla="*/ 112 w 215"/>
                <a:gd name="T11" fmla="*/ 127 h 148"/>
                <a:gd name="T12" fmla="*/ 78 w 215"/>
                <a:gd name="T13" fmla="*/ 134 h 148"/>
                <a:gd name="T14" fmla="*/ 17 w 215"/>
                <a:gd name="T15" fmla="*/ 148 h 148"/>
                <a:gd name="T16" fmla="*/ 0 w 215"/>
                <a:gd name="T17" fmla="*/ 148 h 148"/>
                <a:gd name="T18" fmla="*/ 17 w 215"/>
                <a:gd name="T19" fmla="*/ 141 h 148"/>
                <a:gd name="T20" fmla="*/ 17 w 215"/>
                <a:gd name="T21" fmla="*/ 134 h 148"/>
                <a:gd name="T22" fmla="*/ 13 w 215"/>
                <a:gd name="T23" fmla="*/ 131 h 148"/>
                <a:gd name="T24" fmla="*/ 26 w 215"/>
                <a:gd name="T25" fmla="*/ 127 h 148"/>
                <a:gd name="T26" fmla="*/ 35 w 215"/>
                <a:gd name="T27" fmla="*/ 120 h 148"/>
                <a:gd name="T28" fmla="*/ 56 w 215"/>
                <a:gd name="T29" fmla="*/ 110 h 148"/>
                <a:gd name="T30" fmla="*/ 129 w 215"/>
                <a:gd name="T31" fmla="*/ 48 h 148"/>
                <a:gd name="T32" fmla="*/ 142 w 215"/>
                <a:gd name="T33" fmla="*/ 24 h 148"/>
                <a:gd name="T34" fmla="*/ 159 w 215"/>
                <a:gd name="T35" fmla="*/ 10 h 148"/>
                <a:gd name="T36" fmla="*/ 176 w 215"/>
                <a:gd name="T37" fmla="*/ 0 h 148"/>
                <a:gd name="T38" fmla="*/ 194 w 215"/>
                <a:gd name="T39" fmla="*/ 0 h 148"/>
                <a:gd name="T40" fmla="*/ 211 w 215"/>
                <a:gd name="T41" fmla="*/ 7 h 148"/>
                <a:gd name="T42" fmla="*/ 215 w 215"/>
                <a:gd name="T43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48">
                  <a:moveTo>
                    <a:pt x="215" y="17"/>
                  </a:moveTo>
                  <a:lnTo>
                    <a:pt x="211" y="48"/>
                  </a:lnTo>
                  <a:lnTo>
                    <a:pt x="198" y="76"/>
                  </a:lnTo>
                  <a:lnTo>
                    <a:pt x="181" y="100"/>
                  </a:lnTo>
                  <a:lnTo>
                    <a:pt x="151" y="114"/>
                  </a:lnTo>
                  <a:lnTo>
                    <a:pt x="112" y="127"/>
                  </a:lnTo>
                  <a:lnTo>
                    <a:pt x="78" y="134"/>
                  </a:lnTo>
                  <a:lnTo>
                    <a:pt x="17" y="148"/>
                  </a:lnTo>
                  <a:lnTo>
                    <a:pt x="0" y="148"/>
                  </a:lnTo>
                  <a:lnTo>
                    <a:pt x="17" y="141"/>
                  </a:lnTo>
                  <a:lnTo>
                    <a:pt x="17" y="134"/>
                  </a:lnTo>
                  <a:lnTo>
                    <a:pt x="13" y="131"/>
                  </a:lnTo>
                  <a:lnTo>
                    <a:pt x="26" y="127"/>
                  </a:lnTo>
                  <a:lnTo>
                    <a:pt x="35" y="120"/>
                  </a:lnTo>
                  <a:lnTo>
                    <a:pt x="56" y="110"/>
                  </a:lnTo>
                  <a:lnTo>
                    <a:pt x="129" y="48"/>
                  </a:lnTo>
                  <a:lnTo>
                    <a:pt x="142" y="24"/>
                  </a:lnTo>
                  <a:lnTo>
                    <a:pt x="159" y="1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52" name="Freeform 112">
              <a:extLst>
                <a:ext uri="{FF2B5EF4-FFF2-40B4-BE49-F238E27FC236}">
                  <a16:creationId xmlns:a16="http://schemas.microsoft.com/office/drawing/2014/main" id="{D0DD3219-66A6-480E-A76A-8D131055F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67"/>
              <a:ext cx="167" cy="103"/>
            </a:xfrm>
            <a:custGeom>
              <a:avLst/>
              <a:gdLst>
                <a:gd name="T0" fmla="*/ 167 w 167"/>
                <a:gd name="T1" fmla="*/ 96 h 103"/>
                <a:gd name="T2" fmla="*/ 154 w 167"/>
                <a:gd name="T3" fmla="*/ 96 h 103"/>
                <a:gd name="T4" fmla="*/ 128 w 167"/>
                <a:gd name="T5" fmla="*/ 103 h 103"/>
                <a:gd name="T6" fmla="*/ 111 w 167"/>
                <a:gd name="T7" fmla="*/ 103 h 103"/>
                <a:gd name="T8" fmla="*/ 73 w 167"/>
                <a:gd name="T9" fmla="*/ 100 h 103"/>
                <a:gd name="T10" fmla="*/ 60 w 167"/>
                <a:gd name="T11" fmla="*/ 96 h 103"/>
                <a:gd name="T12" fmla="*/ 34 w 167"/>
                <a:gd name="T13" fmla="*/ 86 h 103"/>
                <a:gd name="T14" fmla="*/ 12 w 167"/>
                <a:gd name="T15" fmla="*/ 76 h 103"/>
                <a:gd name="T16" fmla="*/ 4 w 167"/>
                <a:gd name="T17" fmla="*/ 58 h 103"/>
                <a:gd name="T18" fmla="*/ 0 w 167"/>
                <a:gd name="T19" fmla="*/ 31 h 103"/>
                <a:gd name="T20" fmla="*/ 8 w 167"/>
                <a:gd name="T21" fmla="*/ 0 h 103"/>
                <a:gd name="T22" fmla="*/ 21 w 167"/>
                <a:gd name="T23" fmla="*/ 20 h 103"/>
                <a:gd name="T24" fmla="*/ 25 w 167"/>
                <a:gd name="T25" fmla="*/ 34 h 103"/>
                <a:gd name="T26" fmla="*/ 38 w 167"/>
                <a:gd name="T27" fmla="*/ 51 h 103"/>
                <a:gd name="T28" fmla="*/ 55 w 167"/>
                <a:gd name="T29" fmla="*/ 62 h 103"/>
                <a:gd name="T30" fmla="*/ 68 w 167"/>
                <a:gd name="T31" fmla="*/ 65 h 103"/>
                <a:gd name="T32" fmla="*/ 98 w 167"/>
                <a:gd name="T33" fmla="*/ 72 h 103"/>
                <a:gd name="T34" fmla="*/ 120 w 167"/>
                <a:gd name="T35" fmla="*/ 82 h 103"/>
                <a:gd name="T36" fmla="*/ 133 w 167"/>
                <a:gd name="T37" fmla="*/ 86 h 103"/>
                <a:gd name="T38" fmla="*/ 154 w 167"/>
                <a:gd name="T39" fmla="*/ 93 h 103"/>
                <a:gd name="T40" fmla="*/ 167 w 167"/>
                <a:gd name="T41" fmla="*/ 9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103">
                  <a:moveTo>
                    <a:pt x="167" y="96"/>
                  </a:moveTo>
                  <a:lnTo>
                    <a:pt x="154" y="96"/>
                  </a:lnTo>
                  <a:lnTo>
                    <a:pt x="128" y="103"/>
                  </a:lnTo>
                  <a:lnTo>
                    <a:pt x="111" y="103"/>
                  </a:lnTo>
                  <a:lnTo>
                    <a:pt x="73" y="100"/>
                  </a:lnTo>
                  <a:lnTo>
                    <a:pt x="60" y="96"/>
                  </a:lnTo>
                  <a:lnTo>
                    <a:pt x="34" y="86"/>
                  </a:lnTo>
                  <a:lnTo>
                    <a:pt x="12" y="76"/>
                  </a:lnTo>
                  <a:lnTo>
                    <a:pt x="4" y="58"/>
                  </a:lnTo>
                  <a:lnTo>
                    <a:pt x="0" y="31"/>
                  </a:lnTo>
                  <a:lnTo>
                    <a:pt x="8" y="0"/>
                  </a:lnTo>
                  <a:lnTo>
                    <a:pt x="21" y="20"/>
                  </a:lnTo>
                  <a:lnTo>
                    <a:pt x="25" y="34"/>
                  </a:lnTo>
                  <a:lnTo>
                    <a:pt x="38" y="51"/>
                  </a:lnTo>
                  <a:lnTo>
                    <a:pt x="55" y="62"/>
                  </a:lnTo>
                  <a:lnTo>
                    <a:pt x="68" y="65"/>
                  </a:lnTo>
                  <a:lnTo>
                    <a:pt x="98" y="72"/>
                  </a:lnTo>
                  <a:lnTo>
                    <a:pt x="120" y="82"/>
                  </a:lnTo>
                  <a:lnTo>
                    <a:pt x="133" y="86"/>
                  </a:lnTo>
                  <a:lnTo>
                    <a:pt x="154" y="93"/>
                  </a:lnTo>
                  <a:lnTo>
                    <a:pt x="167" y="9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53" name="Freeform 113">
              <a:extLst>
                <a:ext uri="{FF2B5EF4-FFF2-40B4-BE49-F238E27FC236}">
                  <a16:creationId xmlns:a16="http://schemas.microsoft.com/office/drawing/2014/main" id="{8803A879-CEF6-443E-896D-5A85EB68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" y="3632"/>
              <a:ext cx="700" cy="145"/>
            </a:xfrm>
            <a:custGeom>
              <a:avLst/>
              <a:gdLst>
                <a:gd name="T0" fmla="*/ 5 w 700"/>
                <a:gd name="T1" fmla="*/ 0 h 145"/>
                <a:gd name="T2" fmla="*/ 9 w 700"/>
                <a:gd name="T3" fmla="*/ 0 h 145"/>
                <a:gd name="T4" fmla="*/ 22 w 700"/>
                <a:gd name="T5" fmla="*/ 4 h 145"/>
                <a:gd name="T6" fmla="*/ 82 w 700"/>
                <a:gd name="T7" fmla="*/ 11 h 145"/>
                <a:gd name="T8" fmla="*/ 146 w 700"/>
                <a:gd name="T9" fmla="*/ 28 h 145"/>
                <a:gd name="T10" fmla="*/ 202 w 700"/>
                <a:gd name="T11" fmla="*/ 45 h 145"/>
                <a:gd name="T12" fmla="*/ 245 w 700"/>
                <a:gd name="T13" fmla="*/ 59 h 145"/>
                <a:gd name="T14" fmla="*/ 279 w 700"/>
                <a:gd name="T15" fmla="*/ 66 h 145"/>
                <a:gd name="T16" fmla="*/ 305 w 700"/>
                <a:gd name="T17" fmla="*/ 73 h 145"/>
                <a:gd name="T18" fmla="*/ 348 w 700"/>
                <a:gd name="T19" fmla="*/ 83 h 145"/>
                <a:gd name="T20" fmla="*/ 391 w 700"/>
                <a:gd name="T21" fmla="*/ 97 h 145"/>
                <a:gd name="T22" fmla="*/ 438 w 700"/>
                <a:gd name="T23" fmla="*/ 107 h 145"/>
                <a:gd name="T24" fmla="*/ 499 w 700"/>
                <a:gd name="T25" fmla="*/ 121 h 145"/>
                <a:gd name="T26" fmla="*/ 567 w 700"/>
                <a:gd name="T27" fmla="*/ 132 h 145"/>
                <a:gd name="T28" fmla="*/ 597 w 700"/>
                <a:gd name="T29" fmla="*/ 135 h 145"/>
                <a:gd name="T30" fmla="*/ 623 w 700"/>
                <a:gd name="T31" fmla="*/ 135 h 145"/>
                <a:gd name="T32" fmla="*/ 640 w 700"/>
                <a:gd name="T33" fmla="*/ 138 h 145"/>
                <a:gd name="T34" fmla="*/ 649 w 700"/>
                <a:gd name="T35" fmla="*/ 138 h 145"/>
                <a:gd name="T36" fmla="*/ 657 w 700"/>
                <a:gd name="T37" fmla="*/ 138 h 145"/>
                <a:gd name="T38" fmla="*/ 666 w 700"/>
                <a:gd name="T39" fmla="*/ 142 h 145"/>
                <a:gd name="T40" fmla="*/ 700 w 700"/>
                <a:gd name="T41" fmla="*/ 145 h 145"/>
                <a:gd name="T42" fmla="*/ 688 w 700"/>
                <a:gd name="T43" fmla="*/ 145 h 145"/>
                <a:gd name="T44" fmla="*/ 657 w 700"/>
                <a:gd name="T45" fmla="*/ 145 h 145"/>
                <a:gd name="T46" fmla="*/ 623 w 700"/>
                <a:gd name="T47" fmla="*/ 145 h 145"/>
                <a:gd name="T48" fmla="*/ 584 w 700"/>
                <a:gd name="T49" fmla="*/ 145 h 145"/>
                <a:gd name="T50" fmla="*/ 503 w 700"/>
                <a:gd name="T51" fmla="*/ 138 h 145"/>
                <a:gd name="T52" fmla="*/ 464 w 700"/>
                <a:gd name="T53" fmla="*/ 135 h 145"/>
                <a:gd name="T54" fmla="*/ 434 w 700"/>
                <a:gd name="T55" fmla="*/ 128 h 145"/>
                <a:gd name="T56" fmla="*/ 365 w 700"/>
                <a:gd name="T57" fmla="*/ 111 h 145"/>
                <a:gd name="T58" fmla="*/ 318 w 700"/>
                <a:gd name="T59" fmla="*/ 97 h 145"/>
                <a:gd name="T60" fmla="*/ 279 w 700"/>
                <a:gd name="T61" fmla="*/ 83 h 145"/>
                <a:gd name="T62" fmla="*/ 262 w 700"/>
                <a:gd name="T63" fmla="*/ 80 h 145"/>
                <a:gd name="T64" fmla="*/ 219 w 700"/>
                <a:gd name="T65" fmla="*/ 69 h 145"/>
                <a:gd name="T66" fmla="*/ 189 w 700"/>
                <a:gd name="T67" fmla="*/ 59 h 145"/>
                <a:gd name="T68" fmla="*/ 146 w 700"/>
                <a:gd name="T69" fmla="*/ 49 h 145"/>
                <a:gd name="T70" fmla="*/ 56 w 700"/>
                <a:gd name="T71" fmla="*/ 25 h 145"/>
                <a:gd name="T72" fmla="*/ 39 w 700"/>
                <a:gd name="T73" fmla="*/ 21 h 145"/>
                <a:gd name="T74" fmla="*/ 30 w 700"/>
                <a:gd name="T75" fmla="*/ 21 h 145"/>
                <a:gd name="T76" fmla="*/ 17 w 700"/>
                <a:gd name="T77" fmla="*/ 21 h 145"/>
                <a:gd name="T78" fmla="*/ 0 w 700"/>
                <a:gd name="T79" fmla="*/ 14 h 145"/>
                <a:gd name="T80" fmla="*/ 5 w 700"/>
                <a:gd name="T8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0" h="145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8"/>
                  </a:lnTo>
                  <a:lnTo>
                    <a:pt x="202" y="45"/>
                  </a:lnTo>
                  <a:lnTo>
                    <a:pt x="245" y="59"/>
                  </a:lnTo>
                  <a:lnTo>
                    <a:pt x="279" y="66"/>
                  </a:lnTo>
                  <a:lnTo>
                    <a:pt x="305" y="73"/>
                  </a:lnTo>
                  <a:lnTo>
                    <a:pt x="348" y="83"/>
                  </a:lnTo>
                  <a:lnTo>
                    <a:pt x="391" y="97"/>
                  </a:lnTo>
                  <a:lnTo>
                    <a:pt x="438" y="107"/>
                  </a:lnTo>
                  <a:lnTo>
                    <a:pt x="499" y="121"/>
                  </a:lnTo>
                  <a:lnTo>
                    <a:pt x="567" y="132"/>
                  </a:lnTo>
                  <a:lnTo>
                    <a:pt x="597" y="135"/>
                  </a:lnTo>
                  <a:lnTo>
                    <a:pt x="623" y="135"/>
                  </a:lnTo>
                  <a:lnTo>
                    <a:pt x="640" y="138"/>
                  </a:lnTo>
                  <a:lnTo>
                    <a:pt x="649" y="138"/>
                  </a:lnTo>
                  <a:lnTo>
                    <a:pt x="657" y="138"/>
                  </a:lnTo>
                  <a:lnTo>
                    <a:pt x="666" y="142"/>
                  </a:lnTo>
                  <a:lnTo>
                    <a:pt x="700" y="145"/>
                  </a:lnTo>
                  <a:lnTo>
                    <a:pt x="688" y="145"/>
                  </a:lnTo>
                  <a:lnTo>
                    <a:pt x="657" y="145"/>
                  </a:lnTo>
                  <a:lnTo>
                    <a:pt x="623" y="145"/>
                  </a:lnTo>
                  <a:lnTo>
                    <a:pt x="584" y="145"/>
                  </a:lnTo>
                  <a:lnTo>
                    <a:pt x="503" y="138"/>
                  </a:lnTo>
                  <a:lnTo>
                    <a:pt x="464" y="135"/>
                  </a:lnTo>
                  <a:lnTo>
                    <a:pt x="434" y="128"/>
                  </a:lnTo>
                  <a:lnTo>
                    <a:pt x="365" y="111"/>
                  </a:lnTo>
                  <a:lnTo>
                    <a:pt x="318" y="97"/>
                  </a:lnTo>
                  <a:lnTo>
                    <a:pt x="279" y="83"/>
                  </a:lnTo>
                  <a:lnTo>
                    <a:pt x="262" y="80"/>
                  </a:lnTo>
                  <a:lnTo>
                    <a:pt x="219" y="69"/>
                  </a:lnTo>
                  <a:lnTo>
                    <a:pt x="189" y="59"/>
                  </a:lnTo>
                  <a:lnTo>
                    <a:pt x="146" y="49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54" name="Freeform 114">
              <a:extLst>
                <a:ext uri="{FF2B5EF4-FFF2-40B4-BE49-F238E27FC236}">
                  <a16:creationId xmlns:a16="http://schemas.microsoft.com/office/drawing/2014/main" id="{C9419560-BA04-4B56-AD07-EC41B5CBB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" y="3536"/>
              <a:ext cx="275" cy="145"/>
            </a:xfrm>
            <a:custGeom>
              <a:avLst/>
              <a:gdLst>
                <a:gd name="T0" fmla="*/ 51 w 275"/>
                <a:gd name="T1" fmla="*/ 89 h 145"/>
                <a:gd name="T2" fmla="*/ 107 w 275"/>
                <a:gd name="T3" fmla="*/ 138 h 145"/>
                <a:gd name="T4" fmla="*/ 120 w 275"/>
                <a:gd name="T5" fmla="*/ 141 h 145"/>
                <a:gd name="T6" fmla="*/ 133 w 275"/>
                <a:gd name="T7" fmla="*/ 145 h 145"/>
                <a:gd name="T8" fmla="*/ 232 w 275"/>
                <a:gd name="T9" fmla="*/ 134 h 145"/>
                <a:gd name="T10" fmla="*/ 258 w 275"/>
                <a:gd name="T11" fmla="*/ 124 h 145"/>
                <a:gd name="T12" fmla="*/ 275 w 275"/>
                <a:gd name="T13" fmla="*/ 103 h 145"/>
                <a:gd name="T14" fmla="*/ 275 w 275"/>
                <a:gd name="T15" fmla="*/ 93 h 145"/>
                <a:gd name="T16" fmla="*/ 271 w 275"/>
                <a:gd name="T17" fmla="*/ 79 h 145"/>
                <a:gd name="T18" fmla="*/ 253 w 275"/>
                <a:gd name="T19" fmla="*/ 48 h 145"/>
                <a:gd name="T20" fmla="*/ 258 w 275"/>
                <a:gd name="T21" fmla="*/ 38 h 145"/>
                <a:gd name="T22" fmla="*/ 262 w 275"/>
                <a:gd name="T23" fmla="*/ 31 h 145"/>
                <a:gd name="T24" fmla="*/ 258 w 275"/>
                <a:gd name="T25" fmla="*/ 27 h 145"/>
                <a:gd name="T26" fmla="*/ 245 w 275"/>
                <a:gd name="T27" fmla="*/ 20 h 145"/>
                <a:gd name="T28" fmla="*/ 228 w 275"/>
                <a:gd name="T29" fmla="*/ 20 h 145"/>
                <a:gd name="T30" fmla="*/ 193 w 275"/>
                <a:gd name="T31" fmla="*/ 27 h 145"/>
                <a:gd name="T32" fmla="*/ 167 w 275"/>
                <a:gd name="T33" fmla="*/ 27 h 145"/>
                <a:gd name="T34" fmla="*/ 146 w 275"/>
                <a:gd name="T35" fmla="*/ 24 h 145"/>
                <a:gd name="T36" fmla="*/ 103 w 275"/>
                <a:gd name="T37" fmla="*/ 10 h 145"/>
                <a:gd name="T38" fmla="*/ 60 w 275"/>
                <a:gd name="T39" fmla="*/ 0 h 145"/>
                <a:gd name="T40" fmla="*/ 34 w 275"/>
                <a:gd name="T41" fmla="*/ 0 h 145"/>
                <a:gd name="T42" fmla="*/ 9 w 275"/>
                <a:gd name="T43" fmla="*/ 3 h 145"/>
                <a:gd name="T44" fmla="*/ 4 w 275"/>
                <a:gd name="T45" fmla="*/ 7 h 145"/>
                <a:gd name="T46" fmla="*/ 9 w 275"/>
                <a:gd name="T47" fmla="*/ 10 h 145"/>
                <a:gd name="T48" fmla="*/ 34 w 275"/>
                <a:gd name="T49" fmla="*/ 17 h 145"/>
                <a:gd name="T50" fmla="*/ 60 w 275"/>
                <a:gd name="T51" fmla="*/ 20 h 145"/>
                <a:gd name="T52" fmla="*/ 60 w 275"/>
                <a:gd name="T53" fmla="*/ 24 h 145"/>
                <a:gd name="T54" fmla="*/ 56 w 275"/>
                <a:gd name="T55" fmla="*/ 24 h 145"/>
                <a:gd name="T56" fmla="*/ 47 w 275"/>
                <a:gd name="T57" fmla="*/ 24 h 145"/>
                <a:gd name="T58" fmla="*/ 30 w 275"/>
                <a:gd name="T59" fmla="*/ 24 h 145"/>
                <a:gd name="T60" fmla="*/ 13 w 275"/>
                <a:gd name="T61" fmla="*/ 24 h 145"/>
                <a:gd name="T62" fmla="*/ 4 w 275"/>
                <a:gd name="T63" fmla="*/ 24 h 145"/>
                <a:gd name="T64" fmla="*/ 0 w 275"/>
                <a:gd name="T65" fmla="*/ 34 h 145"/>
                <a:gd name="T66" fmla="*/ 4 w 275"/>
                <a:gd name="T67" fmla="*/ 41 h 145"/>
                <a:gd name="T68" fmla="*/ 26 w 275"/>
                <a:gd name="T69" fmla="*/ 69 h 145"/>
                <a:gd name="T70" fmla="*/ 51 w 275"/>
                <a:gd name="T71" fmla="*/ 8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5" h="145">
                  <a:moveTo>
                    <a:pt x="51" y="89"/>
                  </a:moveTo>
                  <a:lnTo>
                    <a:pt x="107" y="138"/>
                  </a:lnTo>
                  <a:lnTo>
                    <a:pt x="120" y="141"/>
                  </a:lnTo>
                  <a:lnTo>
                    <a:pt x="133" y="145"/>
                  </a:lnTo>
                  <a:lnTo>
                    <a:pt x="232" y="134"/>
                  </a:lnTo>
                  <a:lnTo>
                    <a:pt x="258" y="124"/>
                  </a:lnTo>
                  <a:lnTo>
                    <a:pt x="275" y="103"/>
                  </a:lnTo>
                  <a:lnTo>
                    <a:pt x="275" y="93"/>
                  </a:lnTo>
                  <a:lnTo>
                    <a:pt x="271" y="79"/>
                  </a:lnTo>
                  <a:lnTo>
                    <a:pt x="253" y="48"/>
                  </a:lnTo>
                  <a:lnTo>
                    <a:pt x="258" y="38"/>
                  </a:lnTo>
                  <a:lnTo>
                    <a:pt x="262" y="31"/>
                  </a:lnTo>
                  <a:lnTo>
                    <a:pt x="258" y="27"/>
                  </a:lnTo>
                  <a:lnTo>
                    <a:pt x="245" y="20"/>
                  </a:lnTo>
                  <a:lnTo>
                    <a:pt x="228" y="20"/>
                  </a:lnTo>
                  <a:lnTo>
                    <a:pt x="193" y="27"/>
                  </a:lnTo>
                  <a:lnTo>
                    <a:pt x="167" y="27"/>
                  </a:lnTo>
                  <a:lnTo>
                    <a:pt x="146" y="24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7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47" y="24"/>
                  </a:lnTo>
                  <a:lnTo>
                    <a:pt x="30" y="24"/>
                  </a:lnTo>
                  <a:lnTo>
                    <a:pt x="13" y="24"/>
                  </a:lnTo>
                  <a:lnTo>
                    <a:pt x="4" y="24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26" y="69"/>
                  </a:lnTo>
                  <a:lnTo>
                    <a:pt x="51" y="89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55" name="Freeform 115">
              <a:extLst>
                <a:ext uri="{FF2B5EF4-FFF2-40B4-BE49-F238E27FC236}">
                  <a16:creationId xmlns:a16="http://schemas.microsoft.com/office/drawing/2014/main" id="{9B963E8C-9C68-4E1D-8087-EA90125C3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3612"/>
              <a:ext cx="274" cy="79"/>
            </a:xfrm>
            <a:custGeom>
              <a:avLst/>
              <a:gdLst>
                <a:gd name="T0" fmla="*/ 266 w 274"/>
                <a:gd name="T1" fmla="*/ 34 h 79"/>
                <a:gd name="T2" fmla="*/ 244 w 274"/>
                <a:gd name="T3" fmla="*/ 55 h 79"/>
                <a:gd name="T4" fmla="*/ 214 w 274"/>
                <a:gd name="T5" fmla="*/ 69 h 79"/>
                <a:gd name="T6" fmla="*/ 180 w 274"/>
                <a:gd name="T7" fmla="*/ 79 h 79"/>
                <a:gd name="T8" fmla="*/ 146 w 274"/>
                <a:gd name="T9" fmla="*/ 79 h 79"/>
                <a:gd name="T10" fmla="*/ 103 w 274"/>
                <a:gd name="T11" fmla="*/ 69 h 79"/>
                <a:gd name="T12" fmla="*/ 68 w 274"/>
                <a:gd name="T13" fmla="*/ 58 h 79"/>
                <a:gd name="T14" fmla="*/ 12 w 274"/>
                <a:gd name="T15" fmla="*/ 38 h 79"/>
                <a:gd name="T16" fmla="*/ 0 w 274"/>
                <a:gd name="T17" fmla="*/ 31 h 79"/>
                <a:gd name="T18" fmla="*/ 17 w 274"/>
                <a:gd name="T19" fmla="*/ 31 h 79"/>
                <a:gd name="T20" fmla="*/ 21 w 274"/>
                <a:gd name="T21" fmla="*/ 31 h 79"/>
                <a:gd name="T22" fmla="*/ 25 w 274"/>
                <a:gd name="T23" fmla="*/ 24 h 79"/>
                <a:gd name="T24" fmla="*/ 34 w 274"/>
                <a:gd name="T25" fmla="*/ 27 h 79"/>
                <a:gd name="T26" fmla="*/ 47 w 274"/>
                <a:gd name="T27" fmla="*/ 24 h 79"/>
                <a:gd name="T28" fmla="*/ 73 w 274"/>
                <a:gd name="T29" fmla="*/ 27 h 79"/>
                <a:gd name="T30" fmla="*/ 176 w 274"/>
                <a:gd name="T31" fmla="*/ 17 h 79"/>
                <a:gd name="T32" fmla="*/ 206 w 274"/>
                <a:gd name="T33" fmla="*/ 3 h 79"/>
                <a:gd name="T34" fmla="*/ 227 w 274"/>
                <a:gd name="T35" fmla="*/ 0 h 79"/>
                <a:gd name="T36" fmla="*/ 253 w 274"/>
                <a:gd name="T37" fmla="*/ 0 h 79"/>
                <a:gd name="T38" fmla="*/ 266 w 274"/>
                <a:gd name="T39" fmla="*/ 7 h 79"/>
                <a:gd name="T40" fmla="*/ 274 w 274"/>
                <a:gd name="T41" fmla="*/ 20 h 79"/>
                <a:gd name="T42" fmla="*/ 266 w 274"/>
                <a:gd name="T4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79">
                  <a:moveTo>
                    <a:pt x="266" y="34"/>
                  </a:moveTo>
                  <a:lnTo>
                    <a:pt x="244" y="55"/>
                  </a:lnTo>
                  <a:lnTo>
                    <a:pt x="214" y="69"/>
                  </a:lnTo>
                  <a:lnTo>
                    <a:pt x="180" y="79"/>
                  </a:lnTo>
                  <a:lnTo>
                    <a:pt x="146" y="79"/>
                  </a:lnTo>
                  <a:lnTo>
                    <a:pt x="103" y="69"/>
                  </a:lnTo>
                  <a:lnTo>
                    <a:pt x="68" y="58"/>
                  </a:lnTo>
                  <a:lnTo>
                    <a:pt x="12" y="38"/>
                  </a:lnTo>
                  <a:lnTo>
                    <a:pt x="0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5" y="24"/>
                  </a:lnTo>
                  <a:lnTo>
                    <a:pt x="34" y="27"/>
                  </a:lnTo>
                  <a:lnTo>
                    <a:pt x="47" y="24"/>
                  </a:lnTo>
                  <a:lnTo>
                    <a:pt x="73" y="27"/>
                  </a:lnTo>
                  <a:lnTo>
                    <a:pt x="176" y="17"/>
                  </a:lnTo>
                  <a:lnTo>
                    <a:pt x="206" y="3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7"/>
                  </a:lnTo>
                  <a:lnTo>
                    <a:pt x="274" y="20"/>
                  </a:lnTo>
                  <a:lnTo>
                    <a:pt x="266" y="3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56" name="Freeform 116">
              <a:extLst>
                <a:ext uri="{FF2B5EF4-FFF2-40B4-BE49-F238E27FC236}">
                  <a16:creationId xmlns:a16="http://schemas.microsoft.com/office/drawing/2014/main" id="{3EE9CDF5-2756-4F36-9E69-2C7705B70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3491"/>
              <a:ext cx="159" cy="90"/>
            </a:xfrm>
            <a:custGeom>
              <a:avLst/>
              <a:gdLst>
                <a:gd name="T0" fmla="*/ 159 w 159"/>
                <a:gd name="T1" fmla="*/ 83 h 90"/>
                <a:gd name="T2" fmla="*/ 154 w 159"/>
                <a:gd name="T3" fmla="*/ 76 h 90"/>
                <a:gd name="T4" fmla="*/ 146 w 159"/>
                <a:gd name="T5" fmla="*/ 62 h 90"/>
                <a:gd name="T6" fmla="*/ 124 w 159"/>
                <a:gd name="T7" fmla="*/ 48 h 90"/>
                <a:gd name="T8" fmla="*/ 103 w 159"/>
                <a:gd name="T9" fmla="*/ 31 h 90"/>
                <a:gd name="T10" fmla="*/ 47 w 159"/>
                <a:gd name="T11" fmla="*/ 7 h 90"/>
                <a:gd name="T12" fmla="*/ 25 w 159"/>
                <a:gd name="T13" fmla="*/ 0 h 90"/>
                <a:gd name="T14" fmla="*/ 0 w 159"/>
                <a:gd name="T15" fmla="*/ 0 h 90"/>
                <a:gd name="T16" fmla="*/ 38 w 159"/>
                <a:gd name="T17" fmla="*/ 17 h 90"/>
                <a:gd name="T18" fmla="*/ 55 w 159"/>
                <a:gd name="T19" fmla="*/ 31 h 90"/>
                <a:gd name="T20" fmla="*/ 68 w 159"/>
                <a:gd name="T21" fmla="*/ 41 h 90"/>
                <a:gd name="T22" fmla="*/ 90 w 159"/>
                <a:gd name="T23" fmla="*/ 58 h 90"/>
                <a:gd name="T24" fmla="*/ 111 w 159"/>
                <a:gd name="T25" fmla="*/ 76 h 90"/>
                <a:gd name="T26" fmla="*/ 137 w 159"/>
                <a:gd name="T27" fmla="*/ 90 h 90"/>
                <a:gd name="T28" fmla="*/ 150 w 159"/>
                <a:gd name="T29" fmla="*/ 90 h 90"/>
                <a:gd name="T30" fmla="*/ 159 w 159"/>
                <a:gd name="T31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90">
                  <a:moveTo>
                    <a:pt x="159" y="83"/>
                  </a:moveTo>
                  <a:lnTo>
                    <a:pt x="154" y="76"/>
                  </a:lnTo>
                  <a:lnTo>
                    <a:pt x="146" y="62"/>
                  </a:lnTo>
                  <a:lnTo>
                    <a:pt x="124" y="48"/>
                  </a:lnTo>
                  <a:lnTo>
                    <a:pt x="103" y="31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7"/>
                  </a:lnTo>
                  <a:lnTo>
                    <a:pt x="55" y="31"/>
                  </a:lnTo>
                  <a:lnTo>
                    <a:pt x="68" y="41"/>
                  </a:lnTo>
                  <a:lnTo>
                    <a:pt x="90" y="58"/>
                  </a:lnTo>
                  <a:lnTo>
                    <a:pt x="111" y="76"/>
                  </a:lnTo>
                  <a:lnTo>
                    <a:pt x="137" y="90"/>
                  </a:lnTo>
                  <a:lnTo>
                    <a:pt x="150" y="90"/>
                  </a:lnTo>
                  <a:lnTo>
                    <a:pt x="159" y="8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57" name="Freeform 117">
              <a:extLst>
                <a:ext uri="{FF2B5EF4-FFF2-40B4-BE49-F238E27FC236}">
                  <a16:creationId xmlns:a16="http://schemas.microsoft.com/office/drawing/2014/main" id="{FB1CC3CE-3A23-4154-81BB-9F0ED9FC0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3663"/>
              <a:ext cx="129" cy="156"/>
            </a:xfrm>
            <a:custGeom>
              <a:avLst/>
              <a:gdLst>
                <a:gd name="T0" fmla="*/ 30 w 129"/>
                <a:gd name="T1" fmla="*/ 156 h 156"/>
                <a:gd name="T2" fmla="*/ 56 w 129"/>
                <a:gd name="T3" fmla="*/ 145 h 156"/>
                <a:gd name="T4" fmla="*/ 77 w 129"/>
                <a:gd name="T5" fmla="*/ 128 h 156"/>
                <a:gd name="T6" fmla="*/ 103 w 129"/>
                <a:gd name="T7" fmla="*/ 107 h 156"/>
                <a:gd name="T8" fmla="*/ 120 w 129"/>
                <a:gd name="T9" fmla="*/ 87 h 156"/>
                <a:gd name="T10" fmla="*/ 129 w 129"/>
                <a:gd name="T11" fmla="*/ 63 h 156"/>
                <a:gd name="T12" fmla="*/ 125 w 129"/>
                <a:gd name="T13" fmla="*/ 38 h 156"/>
                <a:gd name="T14" fmla="*/ 108 w 129"/>
                <a:gd name="T15" fmla="*/ 21 h 156"/>
                <a:gd name="T16" fmla="*/ 90 w 129"/>
                <a:gd name="T17" fmla="*/ 11 h 156"/>
                <a:gd name="T18" fmla="*/ 73 w 129"/>
                <a:gd name="T19" fmla="*/ 4 h 156"/>
                <a:gd name="T20" fmla="*/ 56 w 129"/>
                <a:gd name="T21" fmla="*/ 0 h 156"/>
                <a:gd name="T22" fmla="*/ 39 w 129"/>
                <a:gd name="T23" fmla="*/ 0 h 156"/>
                <a:gd name="T24" fmla="*/ 17 w 129"/>
                <a:gd name="T25" fmla="*/ 11 h 156"/>
                <a:gd name="T26" fmla="*/ 4 w 129"/>
                <a:gd name="T27" fmla="*/ 28 h 156"/>
                <a:gd name="T28" fmla="*/ 0 w 129"/>
                <a:gd name="T29" fmla="*/ 56 h 156"/>
                <a:gd name="T30" fmla="*/ 0 w 129"/>
                <a:gd name="T31" fmla="*/ 83 h 156"/>
                <a:gd name="T32" fmla="*/ 4 w 129"/>
                <a:gd name="T33" fmla="*/ 114 h 156"/>
                <a:gd name="T34" fmla="*/ 13 w 129"/>
                <a:gd name="T35" fmla="*/ 139 h 156"/>
                <a:gd name="T36" fmla="*/ 30 w 129"/>
                <a:gd name="T3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56">
                  <a:moveTo>
                    <a:pt x="30" y="156"/>
                  </a:moveTo>
                  <a:lnTo>
                    <a:pt x="56" y="145"/>
                  </a:lnTo>
                  <a:lnTo>
                    <a:pt x="77" y="128"/>
                  </a:lnTo>
                  <a:lnTo>
                    <a:pt x="103" y="107"/>
                  </a:lnTo>
                  <a:lnTo>
                    <a:pt x="120" y="87"/>
                  </a:lnTo>
                  <a:lnTo>
                    <a:pt x="129" y="63"/>
                  </a:lnTo>
                  <a:lnTo>
                    <a:pt x="125" y="38"/>
                  </a:lnTo>
                  <a:lnTo>
                    <a:pt x="108" y="21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8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4" y="114"/>
                  </a:lnTo>
                  <a:lnTo>
                    <a:pt x="13" y="139"/>
                  </a:lnTo>
                  <a:lnTo>
                    <a:pt x="30" y="15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58" name="Freeform 118">
              <a:extLst>
                <a:ext uri="{FF2B5EF4-FFF2-40B4-BE49-F238E27FC236}">
                  <a16:creationId xmlns:a16="http://schemas.microsoft.com/office/drawing/2014/main" id="{CCB61392-9033-4AC2-B9C2-69256E2C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701"/>
              <a:ext cx="43" cy="80"/>
            </a:xfrm>
            <a:custGeom>
              <a:avLst/>
              <a:gdLst>
                <a:gd name="T0" fmla="*/ 0 w 43"/>
                <a:gd name="T1" fmla="*/ 80 h 80"/>
                <a:gd name="T2" fmla="*/ 34 w 43"/>
                <a:gd name="T3" fmla="*/ 45 h 80"/>
                <a:gd name="T4" fmla="*/ 43 w 43"/>
                <a:gd name="T5" fmla="*/ 28 h 80"/>
                <a:gd name="T6" fmla="*/ 43 w 43"/>
                <a:gd name="T7" fmla="*/ 14 h 80"/>
                <a:gd name="T8" fmla="*/ 34 w 43"/>
                <a:gd name="T9" fmla="*/ 0 h 80"/>
                <a:gd name="T10" fmla="*/ 0 w 43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0">
                  <a:moveTo>
                    <a:pt x="0" y="80"/>
                  </a:moveTo>
                  <a:lnTo>
                    <a:pt x="34" y="45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59" name="Freeform 119">
              <a:extLst>
                <a:ext uri="{FF2B5EF4-FFF2-40B4-BE49-F238E27FC236}">
                  <a16:creationId xmlns:a16="http://schemas.microsoft.com/office/drawing/2014/main" id="{F90A0C27-0EB3-4B1D-BE29-1EC87EBAA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701"/>
              <a:ext cx="43" cy="80"/>
            </a:xfrm>
            <a:custGeom>
              <a:avLst/>
              <a:gdLst>
                <a:gd name="T0" fmla="*/ 0 w 43"/>
                <a:gd name="T1" fmla="*/ 80 h 80"/>
                <a:gd name="T2" fmla="*/ 34 w 43"/>
                <a:gd name="T3" fmla="*/ 45 h 80"/>
                <a:gd name="T4" fmla="*/ 43 w 43"/>
                <a:gd name="T5" fmla="*/ 28 h 80"/>
                <a:gd name="T6" fmla="*/ 43 w 43"/>
                <a:gd name="T7" fmla="*/ 14 h 80"/>
                <a:gd name="T8" fmla="*/ 34 w 4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0">
                  <a:moveTo>
                    <a:pt x="0" y="80"/>
                  </a:moveTo>
                  <a:lnTo>
                    <a:pt x="34" y="45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0" name="Freeform 120">
              <a:extLst>
                <a:ext uri="{FF2B5EF4-FFF2-40B4-BE49-F238E27FC236}">
                  <a16:creationId xmlns:a16="http://schemas.microsoft.com/office/drawing/2014/main" id="{55EC7256-8A15-49E8-9277-4E5C6A09C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798"/>
              <a:ext cx="48" cy="128"/>
            </a:xfrm>
            <a:custGeom>
              <a:avLst/>
              <a:gdLst>
                <a:gd name="T0" fmla="*/ 18 w 48"/>
                <a:gd name="T1" fmla="*/ 0 h 128"/>
                <a:gd name="T2" fmla="*/ 13 w 48"/>
                <a:gd name="T3" fmla="*/ 0 h 128"/>
                <a:gd name="T4" fmla="*/ 5 w 48"/>
                <a:gd name="T5" fmla="*/ 10 h 128"/>
                <a:gd name="T6" fmla="*/ 0 w 48"/>
                <a:gd name="T7" fmla="*/ 21 h 128"/>
                <a:gd name="T8" fmla="*/ 0 w 48"/>
                <a:gd name="T9" fmla="*/ 38 h 128"/>
                <a:gd name="T10" fmla="*/ 0 w 48"/>
                <a:gd name="T11" fmla="*/ 55 h 128"/>
                <a:gd name="T12" fmla="*/ 9 w 48"/>
                <a:gd name="T13" fmla="*/ 76 h 128"/>
                <a:gd name="T14" fmla="*/ 22 w 48"/>
                <a:gd name="T15" fmla="*/ 104 h 128"/>
                <a:gd name="T16" fmla="*/ 43 w 48"/>
                <a:gd name="T17" fmla="*/ 128 h 128"/>
                <a:gd name="T18" fmla="*/ 48 w 48"/>
                <a:gd name="T19" fmla="*/ 114 h 128"/>
                <a:gd name="T20" fmla="*/ 48 w 48"/>
                <a:gd name="T21" fmla="*/ 93 h 128"/>
                <a:gd name="T22" fmla="*/ 43 w 48"/>
                <a:gd name="T23" fmla="*/ 52 h 128"/>
                <a:gd name="T24" fmla="*/ 39 w 48"/>
                <a:gd name="T25" fmla="*/ 31 h 128"/>
                <a:gd name="T26" fmla="*/ 35 w 48"/>
                <a:gd name="T27" fmla="*/ 14 h 128"/>
                <a:gd name="T28" fmla="*/ 26 w 48"/>
                <a:gd name="T29" fmla="*/ 4 h 128"/>
                <a:gd name="T30" fmla="*/ 18 w 48"/>
                <a:gd name="T3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28">
                  <a:moveTo>
                    <a:pt x="18" y="0"/>
                  </a:moveTo>
                  <a:lnTo>
                    <a:pt x="13" y="0"/>
                  </a:lnTo>
                  <a:lnTo>
                    <a:pt x="5" y="10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0" y="55"/>
                  </a:lnTo>
                  <a:lnTo>
                    <a:pt x="9" y="76"/>
                  </a:lnTo>
                  <a:lnTo>
                    <a:pt x="22" y="104"/>
                  </a:lnTo>
                  <a:lnTo>
                    <a:pt x="43" y="128"/>
                  </a:lnTo>
                  <a:lnTo>
                    <a:pt x="48" y="114"/>
                  </a:lnTo>
                  <a:lnTo>
                    <a:pt x="48" y="93"/>
                  </a:lnTo>
                  <a:lnTo>
                    <a:pt x="43" y="52"/>
                  </a:lnTo>
                  <a:lnTo>
                    <a:pt x="39" y="31"/>
                  </a:lnTo>
                  <a:lnTo>
                    <a:pt x="35" y="14"/>
                  </a:lnTo>
                  <a:lnTo>
                    <a:pt x="26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1" name="Freeform 121">
              <a:extLst>
                <a:ext uri="{FF2B5EF4-FFF2-40B4-BE49-F238E27FC236}">
                  <a16:creationId xmlns:a16="http://schemas.microsoft.com/office/drawing/2014/main" id="{C3C74373-2238-4A6E-BEA7-9977FEC49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3795"/>
              <a:ext cx="103" cy="124"/>
            </a:xfrm>
            <a:custGeom>
              <a:avLst/>
              <a:gdLst>
                <a:gd name="T0" fmla="*/ 4 w 103"/>
                <a:gd name="T1" fmla="*/ 0 h 124"/>
                <a:gd name="T2" fmla="*/ 0 w 103"/>
                <a:gd name="T3" fmla="*/ 10 h 124"/>
                <a:gd name="T4" fmla="*/ 0 w 103"/>
                <a:gd name="T5" fmla="*/ 20 h 124"/>
                <a:gd name="T6" fmla="*/ 8 w 103"/>
                <a:gd name="T7" fmla="*/ 41 h 124"/>
                <a:gd name="T8" fmla="*/ 25 w 103"/>
                <a:gd name="T9" fmla="*/ 58 h 124"/>
                <a:gd name="T10" fmla="*/ 64 w 103"/>
                <a:gd name="T11" fmla="*/ 96 h 124"/>
                <a:gd name="T12" fmla="*/ 85 w 103"/>
                <a:gd name="T13" fmla="*/ 114 h 124"/>
                <a:gd name="T14" fmla="*/ 103 w 103"/>
                <a:gd name="T15" fmla="*/ 124 h 124"/>
                <a:gd name="T16" fmla="*/ 90 w 103"/>
                <a:gd name="T17" fmla="*/ 83 h 124"/>
                <a:gd name="T18" fmla="*/ 64 w 103"/>
                <a:gd name="T19" fmla="*/ 38 h 124"/>
                <a:gd name="T20" fmla="*/ 51 w 103"/>
                <a:gd name="T21" fmla="*/ 20 h 124"/>
                <a:gd name="T22" fmla="*/ 34 w 103"/>
                <a:gd name="T23" fmla="*/ 7 h 124"/>
                <a:gd name="T24" fmla="*/ 21 w 103"/>
                <a:gd name="T25" fmla="*/ 0 h 124"/>
                <a:gd name="T26" fmla="*/ 4 w 103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24">
                  <a:moveTo>
                    <a:pt x="4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8" y="41"/>
                  </a:lnTo>
                  <a:lnTo>
                    <a:pt x="25" y="58"/>
                  </a:lnTo>
                  <a:lnTo>
                    <a:pt x="64" y="96"/>
                  </a:lnTo>
                  <a:lnTo>
                    <a:pt x="85" y="114"/>
                  </a:lnTo>
                  <a:lnTo>
                    <a:pt x="103" y="124"/>
                  </a:lnTo>
                  <a:lnTo>
                    <a:pt x="90" y="83"/>
                  </a:lnTo>
                  <a:lnTo>
                    <a:pt x="64" y="38"/>
                  </a:lnTo>
                  <a:lnTo>
                    <a:pt x="51" y="20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2" name="Freeform 122">
              <a:extLst>
                <a:ext uri="{FF2B5EF4-FFF2-40B4-BE49-F238E27FC236}">
                  <a16:creationId xmlns:a16="http://schemas.microsoft.com/office/drawing/2014/main" id="{9C75FCF0-D1D6-4B99-BD8F-EF8B48BE8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3777"/>
              <a:ext cx="202" cy="52"/>
            </a:xfrm>
            <a:custGeom>
              <a:avLst/>
              <a:gdLst>
                <a:gd name="T0" fmla="*/ 5 w 202"/>
                <a:gd name="T1" fmla="*/ 25 h 52"/>
                <a:gd name="T2" fmla="*/ 0 w 202"/>
                <a:gd name="T3" fmla="*/ 11 h 52"/>
                <a:gd name="T4" fmla="*/ 5 w 202"/>
                <a:gd name="T5" fmla="*/ 4 h 52"/>
                <a:gd name="T6" fmla="*/ 22 w 202"/>
                <a:gd name="T7" fmla="*/ 0 h 52"/>
                <a:gd name="T8" fmla="*/ 52 w 202"/>
                <a:gd name="T9" fmla="*/ 0 h 52"/>
                <a:gd name="T10" fmla="*/ 86 w 202"/>
                <a:gd name="T11" fmla="*/ 7 h 52"/>
                <a:gd name="T12" fmla="*/ 159 w 202"/>
                <a:gd name="T13" fmla="*/ 28 h 52"/>
                <a:gd name="T14" fmla="*/ 185 w 202"/>
                <a:gd name="T15" fmla="*/ 31 h 52"/>
                <a:gd name="T16" fmla="*/ 202 w 202"/>
                <a:gd name="T17" fmla="*/ 31 h 52"/>
                <a:gd name="T18" fmla="*/ 189 w 202"/>
                <a:gd name="T19" fmla="*/ 35 h 52"/>
                <a:gd name="T20" fmla="*/ 168 w 202"/>
                <a:gd name="T21" fmla="*/ 42 h 52"/>
                <a:gd name="T22" fmla="*/ 121 w 202"/>
                <a:gd name="T23" fmla="*/ 52 h 52"/>
                <a:gd name="T24" fmla="*/ 91 w 202"/>
                <a:gd name="T25" fmla="*/ 52 h 52"/>
                <a:gd name="T26" fmla="*/ 61 w 202"/>
                <a:gd name="T27" fmla="*/ 49 h 52"/>
                <a:gd name="T28" fmla="*/ 30 w 202"/>
                <a:gd name="T29" fmla="*/ 38 h 52"/>
                <a:gd name="T30" fmla="*/ 5 w 202"/>
                <a:gd name="T31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52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8"/>
                  </a:lnTo>
                  <a:lnTo>
                    <a:pt x="185" y="31"/>
                  </a:lnTo>
                  <a:lnTo>
                    <a:pt x="202" y="31"/>
                  </a:lnTo>
                  <a:lnTo>
                    <a:pt x="189" y="35"/>
                  </a:lnTo>
                  <a:lnTo>
                    <a:pt x="168" y="42"/>
                  </a:lnTo>
                  <a:lnTo>
                    <a:pt x="121" y="52"/>
                  </a:lnTo>
                  <a:lnTo>
                    <a:pt x="91" y="52"/>
                  </a:lnTo>
                  <a:lnTo>
                    <a:pt x="61" y="49"/>
                  </a:lnTo>
                  <a:lnTo>
                    <a:pt x="30" y="3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3" name="Freeform 123">
              <a:extLst>
                <a:ext uri="{FF2B5EF4-FFF2-40B4-BE49-F238E27FC236}">
                  <a16:creationId xmlns:a16="http://schemas.microsoft.com/office/drawing/2014/main" id="{3BCF222D-C0F0-4CF6-BE3C-ED90BAE3A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3815"/>
              <a:ext cx="56" cy="128"/>
            </a:xfrm>
            <a:custGeom>
              <a:avLst/>
              <a:gdLst>
                <a:gd name="T0" fmla="*/ 8 w 56"/>
                <a:gd name="T1" fmla="*/ 128 h 128"/>
                <a:gd name="T2" fmla="*/ 17 w 56"/>
                <a:gd name="T3" fmla="*/ 128 h 128"/>
                <a:gd name="T4" fmla="*/ 26 w 56"/>
                <a:gd name="T5" fmla="*/ 125 h 128"/>
                <a:gd name="T6" fmla="*/ 38 w 56"/>
                <a:gd name="T7" fmla="*/ 114 h 128"/>
                <a:gd name="T8" fmla="*/ 47 w 56"/>
                <a:gd name="T9" fmla="*/ 101 h 128"/>
                <a:gd name="T10" fmla="*/ 56 w 56"/>
                <a:gd name="T11" fmla="*/ 83 h 128"/>
                <a:gd name="T12" fmla="*/ 56 w 56"/>
                <a:gd name="T13" fmla="*/ 59 h 128"/>
                <a:gd name="T14" fmla="*/ 56 w 56"/>
                <a:gd name="T15" fmla="*/ 31 h 128"/>
                <a:gd name="T16" fmla="*/ 47 w 56"/>
                <a:gd name="T17" fmla="*/ 0 h 128"/>
                <a:gd name="T18" fmla="*/ 30 w 56"/>
                <a:gd name="T19" fmla="*/ 31 h 128"/>
                <a:gd name="T20" fmla="*/ 13 w 56"/>
                <a:gd name="T21" fmla="*/ 73 h 128"/>
                <a:gd name="T22" fmla="*/ 0 w 56"/>
                <a:gd name="T23" fmla="*/ 107 h 128"/>
                <a:gd name="T24" fmla="*/ 0 w 56"/>
                <a:gd name="T25" fmla="*/ 121 h 128"/>
                <a:gd name="T26" fmla="*/ 8 w 56"/>
                <a:gd name="T2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28">
                  <a:moveTo>
                    <a:pt x="8" y="128"/>
                  </a:moveTo>
                  <a:lnTo>
                    <a:pt x="17" y="128"/>
                  </a:lnTo>
                  <a:lnTo>
                    <a:pt x="26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6" y="83"/>
                  </a:lnTo>
                  <a:lnTo>
                    <a:pt x="56" y="59"/>
                  </a:lnTo>
                  <a:lnTo>
                    <a:pt x="56" y="31"/>
                  </a:lnTo>
                  <a:lnTo>
                    <a:pt x="47" y="0"/>
                  </a:lnTo>
                  <a:lnTo>
                    <a:pt x="30" y="31"/>
                  </a:lnTo>
                  <a:lnTo>
                    <a:pt x="13" y="73"/>
                  </a:lnTo>
                  <a:lnTo>
                    <a:pt x="0" y="107"/>
                  </a:lnTo>
                  <a:lnTo>
                    <a:pt x="0" y="121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4" name="Freeform 124">
              <a:extLst>
                <a:ext uri="{FF2B5EF4-FFF2-40B4-BE49-F238E27FC236}">
                  <a16:creationId xmlns:a16="http://schemas.microsoft.com/office/drawing/2014/main" id="{4FFA855D-E042-46E9-A4A1-8E788CD95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3798"/>
              <a:ext cx="51" cy="145"/>
            </a:xfrm>
            <a:custGeom>
              <a:avLst/>
              <a:gdLst>
                <a:gd name="T0" fmla="*/ 34 w 51"/>
                <a:gd name="T1" fmla="*/ 145 h 145"/>
                <a:gd name="T2" fmla="*/ 47 w 51"/>
                <a:gd name="T3" fmla="*/ 138 h 145"/>
                <a:gd name="T4" fmla="*/ 51 w 51"/>
                <a:gd name="T5" fmla="*/ 128 h 145"/>
                <a:gd name="T6" fmla="*/ 51 w 51"/>
                <a:gd name="T7" fmla="*/ 107 h 145"/>
                <a:gd name="T8" fmla="*/ 47 w 51"/>
                <a:gd name="T9" fmla="*/ 86 h 145"/>
                <a:gd name="T10" fmla="*/ 30 w 51"/>
                <a:gd name="T11" fmla="*/ 38 h 145"/>
                <a:gd name="T12" fmla="*/ 17 w 51"/>
                <a:gd name="T13" fmla="*/ 17 h 145"/>
                <a:gd name="T14" fmla="*/ 0 w 51"/>
                <a:gd name="T15" fmla="*/ 0 h 145"/>
                <a:gd name="T16" fmla="*/ 0 w 51"/>
                <a:gd name="T17" fmla="*/ 45 h 145"/>
                <a:gd name="T18" fmla="*/ 0 w 51"/>
                <a:gd name="T19" fmla="*/ 93 h 145"/>
                <a:gd name="T20" fmla="*/ 4 w 51"/>
                <a:gd name="T21" fmla="*/ 114 h 145"/>
                <a:gd name="T22" fmla="*/ 8 w 51"/>
                <a:gd name="T23" fmla="*/ 131 h 145"/>
                <a:gd name="T24" fmla="*/ 21 w 51"/>
                <a:gd name="T25" fmla="*/ 142 h 145"/>
                <a:gd name="T26" fmla="*/ 34 w 51"/>
                <a:gd name="T2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45">
                  <a:moveTo>
                    <a:pt x="34" y="145"/>
                  </a:moveTo>
                  <a:lnTo>
                    <a:pt x="47" y="138"/>
                  </a:lnTo>
                  <a:lnTo>
                    <a:pt x="51" y="128"/>
                  </a:lnTo>
                  <a:lnTo>
                    <a:pt x="51" y="107"/>
                  </a:lnTo>
                  <a:lnTo>
                    <a:pt x="47" y="86"/>
                  </a:lnTo>
                  <a:lnTo>
                    <a:pt x="30" y="38"/>
                  </a:lnTo>
                  <a:lnTo>
                    <a:pt x="17" y="17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93"/>
                  </a:lnTo>
                  <a:lnTo>
                    <a:pt x="4" y="114"/>
                  </a:lnTo>
                  <a:lnTo>
                    <a:pt x="8" y="131"/>
                  </a:lnTo>
                  <a:lnTo>
                    <a:pt x="21" y="142"/>
                  </a:lnTo>
                  <a:lnTo>
                    <a:pt x="34" y="14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5" name="Freeform 125">
              <a:extLst>
                <a:ext uri="{FF2B5EF4-FFF2-40B4-BE49-F238E27FC236}">
                  <a16:creationId xmlns:a16="http://schemas.microsoft.com/office/drawing/2014/main" id="{83DEC168-D065-458D-8C0A-8B1533F60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3867"/>
              <a:ext cx="176" cy="83"/>
            </a:xfrm>
            <a:custGeom>
              <a:avLst/>
              <a:gdLst>
                <a:gd name="T0" fmla="*/ 176 w 176"/>
                <a:gd name="T1" fmla="*/ 69 h 83"/>
                <a:gd name="T2" fmla="*/ 172 w 176"/>
                <a:gd name="T3" fmla="*/ 80 h 83"/>
                <a:gd name="T4" fmla="*/ 168 w 176"/>
                <a:gd name="T5" fmla="*/ 83 h 83"/>
                <a:gd name="T6" fmla="*/ 146 w 176"/>
                <a:gd name="T7" fmla="*/ 83 h 83"/>
                <a:gd name="T8" fmla="*/ 121 w 176"/>
                <a:gd name="T9" fmla="*/ 73 h 83"/>
                <a:gd name="T10" fmla="*/ 95 w 176"/>
                <a:gd name="T11" fmla="*/ 55 h 83"/>
                <a:gd name="T12" fmla="*/ 35 w 176"/>
                <a:gd name="T13" fmla="*/ 17 h 83"/>
                <a:gd name="T14" fmla="*/ 13 w 176"/>
                <a:gd name="T15" fmla="*/ 7 h 83"/>
                <a:gd name="T16" fmla="*/ 0 w 176"/>
                <a:gd name="T17" fmla="*/ 4 h 83"/>
                <a:gd name="T18" fmla="*/ 13 w 176"/>
                <a:gd name="T19" fmla="*/ 4 h 83"/>
                <a:gd name="T20" fmla="*/ 35 w 176"/>
                <a:gd name="T21" fmla="*/ 0 h 83"/>
                <a:gd name="T22" fmla="*/ 86 w 176"/>
                <a:gd name="T23" fmla="*/ 7 h 83"/>
                <a:gd name="T24" fmla="*/ 112 w 176"/>
                <a:gd name="T25" fmla="*/ 17 h 83"/>
                <a:gd name="T26" fmla="*/ 138 w 176"/>
                <a:gd name="T27" fmla="*/ 28 h 83"/>
                <a:gd name="T28" fmla="*/ 159 w 176"/>
                <a:gd name="T29" fmla="*/ 45 h 83"/>
                <a:gd name="T30" fmla="*/ 176 w 176"/>
                <a:gd name="T31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83">
                  <a:moveTo>
                    <a:pt x="176" y="69"/>
                  </a:moveTo>
                  <a:lnTo>
                    <a:pt x="172" y="80"/>
                  </a:lnTo>
                  <a:lnTo>
                    <a:pt x="168" y="83"/>
                  </a:lnTo>
                  <a:lnTo>
                    <a:pt x="146" y="83"/>
                  </a:lnTo>
                  <a:lnTo>
                    <a:pt x="121" y="73"/>
                  </a:lnTo>
                  <a:lnTo>
                    <a:pt x="95" y="55"/>
                  </a:lnTo>
                  <a:lnTo>
                    <a:pt x="35" y="17"/>
                  </a:lnTo>
                  <a:lnTo>
                    <a:pt x="13" y="7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7"/>
                  </a:lnTo>
                  <a:lnTo>
                    <a:pt x="112" y="17"/>
                  </a:lnTo>
                  <a:lnTo>
                    <a:pt x="138" y="28"/>
                  </a:lnTo>
                  <a:lnTo>
                    <a:pt x="159" y="45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6" name="Freeform 126">
              <a:extLst>
                <a:ext uri="{FF2B5EF4-FFF2-40B4-BE49-F238E27FC236}">
                  <a16:creationId xmlns:a16="http://schemas.microsoft.com/office/drawing/2014/main" id="{44CA839F-2A7E-4FB2-A6CE-16AC0F463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3808"/>
              <a:ext cx="99" cy="87"/>
            </a:xfrm>
            <a:custGeom>
              <a:avLst/>
              <a:gdLst>
                <a:gd name="T0" fmla="*/ 99 w 99"/>
                <a:gd name="T1" fmla="*/ 87 h 87"/>
                <a:gd name="T2" fmla="*/ 82 w 99"/>
                <a:gd name="T3" fmla="*/ 83 h 87"/>
                <a:gd name="T4" fmla="*/ 60 w 99"/>
                <a:gd name="T5" fmla="*/ 70 h 87"/>
                <a:gd name="T6" fmla="*/ 47 w 99"/>
                <a:gd name="T7" fmla="*/ 59 h 87"/>
                <a:gd name="T8" fmla="*/ 34 w 99"/>
                <a:gd name="T9" fmla="*/ 42 h 87"/>
                <a:gd name="T10" fmla="*/ 17 w 99"/>
                <a:gd name="T11" fmla="*/ 25 h 87"/>
                <a:gd name="T12" fmla="*/ 0 w 99"/>
                <a:gd name="T13" fmla="*/ 0 h 87"/>
                <a:gd name="T14" fmla="*/ 39 w 99"/>
                <a:gd name="T15" fmla="*/ 21 h 87"/>
                <a:gd name="T16" fmla="*/ 73 w 99"/>
                <a:gd name="T17" fmla="*/ 42 h 87"/>
                <a:gd name="T18" fmla="*/ 99 w 99"/>
                <a:gd name="T19" fmla="*/ 63 h 87"/>
                <a:gd name="T20" fmla="*/ 99 w 99"/>
                <a:gd name="T21" fmla="*/ 76 h 87"/>
                <a:gd name="T22" fmla="*/ 99 w 99"/>
                <a:gd name="T2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99" y="87"/>
                  </a:moveTo>
                  <a:lnTo>
                    <a:pt x="82" y="83"/>
                  </a:lnTo>
                  <a:lnTo>
                    <a:pt x="60" y="70"/>
                  </a:lnTo>
                  <a:lnTo>
                    <a:pt x="47" y="59"/>
                  </a:lnTo>
                  <a:lnTo>
                    <a:pt x="34" y="42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2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8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7" name="Freeform 127">
              <a:extLst>
                <a:ext uri="{FF2B5EF4-FFF2-40B4-BE49-F238E27FC236}">
                  <a16:creationId xmlns:a16="http://schemas.microsoft.com/office/drawing/2014/main" id="{D04E418F-2DF0-4701-A517-234386D48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900"/>
              <a:ext cx="154" cy="90"/>
            </a:xfrm>
            <a:custGeom>
              <a:avLst/>
              <a:gdLst>
                <a:gd name="T0" fmla="*/ 154 w 154"/>
                <a:gd name="T1" fmla="*/ 83 h 90"/>
                <a:gd name="T2" fmla="*/ 154 w 154"/>
                <a:gd name="T3" fmla="*/ 76 h 90"/>
                <a:gd name="T4" fmla="*/ 141 w 154"/>
                <a:gd name="T5" fmla="*/ 62 h 90"/>
                <a:gd name="T6" fmla="*/ 124 w 154"/>
                <a:gd name="T7" fmla="*/ 49 h 90"/>
                <a:gd name="T8" fmla="*/ 98 w 154"/>
                <a:gd name="T9" fmla="*/ 31 h 90"/>
                <a:gd name="T10" fmla="*/ 47 w 154"/>
                <a:gd name="T11" fmla="*/ 4 h 90"/>
                <a:gd name="T12" fmla="*/ 21 w 154"/>
                <a:gd name="T13" fmla="*/ 0 h 90"/>
                <a:gd name="T14" fmla="*/ 0 w 154"/>
                <a:gd name="T15" fmla="*/ 0 h 90"/>
                <a:gd name="T16" fmla="*/ 38 w 154"/>
                <a:gd name="T17" fmla="*/ 17 h 90"/>
                <a:gd name="T18" fmla="*/ 56 w 154"/>
                <a:gd name="T19" fmla="*/ 28 h 90"/>
                <a:gd name="T20" fmla="*/ 68 w 154"/>
                <a:gd name="T21" fmla="*/ 42 h 90"/>
                <a:gd name="T22" fmla="*/ 86 w 154"/>
                <a:gd name="T23" fmla="*/ 55 h 90"/>
                <a:gd name="T24" fmla="*/ 111 w 154"/>
                <a:gd name="T25" fmla="*/ 76 h 90"/>
                <a:gd name="T26" fmla="*/ 137 w 154"/>
                <a:gd name="T27" fmla="*/ 90 h 90"/>
                <a:gd name="T28" fmla="*/ 146 w 154"/>
                <a:gd name="T29" fmla="*/ 90 h 90"/>
                <a:gd name="T30" fmla="*/ 154 w 154"/>
                <a:gd name="T31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90">
                  <a:moveTo>
                    <a:pt x="154" y="83"/>
                  </a:moveTo>
                  <a:lnTo>
                    <a:pt x="154" y="76"/>
                  </a:lnTo>
                  <a:lnTo>
                    <a:pt x="141" y="62"/>
                  </a:lnTo>
                  <a:lnTo>
                    <a:pt x="124" y="49"/>
                  </a:lnTo>
                  <a:lnTo>
                    <a:pt x="98" y="31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7"/>
                  </a:lnTo>
                  <a:lnTo>
                    <a:pt x="56" y="28"/>
                  </a:lnTo>
                  <a:lnTo>
                    <a:pt x="68" y="42"/>
                  </a:lnTo>
                  <a:lnTo>
                    <a:pt x="86" y="55"/>
                  </a:lnTo>
                  <a:lnTo>
                    <a:pt x="111" y="76"/>
                  </a:lnTo>
                  <a:lnTo>
                    <a:pt x="137" y="90"/>
                  </a:lnTo>
                  <a:lnTo>
                    <a:pt x="146" y="90"/>
                  </a:lnTo>
                  <a:lnTo>
                    <a:pt x="154" y="8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8" name="Freeform 128">
              <a:extLst>
                <a:ext uri="{FF2B5EF4-FFF2-40B4-BE49-F238E27FC236}">
                  <a16:creationId xmlns:a16="http://schemas.microsoft.com/office/drawing/2014/main" id="{DCDE15F7-971A-40B7-A838-A49980284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" y="3373"/>
              <a:ext cx="73" cy="132"/>
            </a:xfrm>
            <a:custGeom>
              <a:avLst/>
              <a:gdLst>
                <a:gd name="T0" fmla="*/ 30 w 73"/>
                <a:gd name="T1" fmla="*/ 132 h 132"/>
                <a:gd name="T2" fmla="*/ 21 w 73"/>
                <a:gd name="T3" fmla="*/ 128 h 132"/>
                <a:gd name="T4" fmla="*/ 12 w 73"/>
                <a:gd name="T5" fmla="*/ 118 h 132"/>
                <a:gd name="T6" fmla="*/ 4 w 73"/>
                <a:gd name="T7" fmla="*/ 104 h 132"/>
                <a:gd name="T8" fmla="*/ 0 w 73"/>
                <a:gd name="T9" fmla="*/ 90 h 132"/>
                <a:gd name="T10" fmla="*/ 4 w 73"/>
                <a:gd name="T11" fmla="*/ 69 h 132"/>
                <a:gd name="T12" fmla="*/ 17 w 73"/>
                <a:gd name="T13" fmla="*/ 49 h 132"/>
                <a:gd name="T14" fmla="*/ 38 w 73"/>
                <a:gd name="T15" fmla="*/ 25 h 132"/>
                <a:gd name="T16" fmla="*/ 73 w 73"/>
                <a:gd name="T17" fmla="*/ 0 h 132"/>
                <a:gd name="T18" fmla="*/ 64 w 73"/>
                <a:gd name="T19" fmla="*/ 49 h 132"/>
                <a:gd name="T20" fmla="*/ 51 w 73"/>
                <a:gd name="T21" fmla="*/ 87 h 132"/>
                <a:gd name="T22" fmla="*/ 43 w 73"/>
                <a:gd name="T23" fmla="*/ 114 h 132"/>
                <a:gd name="T24" fmla="*/ 30 w 73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32">
                  <a:moveTo>
                    <a:pt x="30" y="132"/>
                  </a:moveTo>
                  <a:lnTo>
                    <a:pt x="21" y="128"/>
                  </a:lnTo>
                  <a:lnTo>
                    <a:pt x="12" y="118"/>
                  </a:lnTo>
                  <a:lnTo>
                    <a:pt x="4" y="104"/>
                  </a:lnTo>
                  <a:lnTo>
                    <a:pt x="0" y="90"/>
                  </a:lnTo>
                  <a:lnTo>
                    <a:pt x="4" y="69"/>
                  </a:lnTo>
                  <a:lnTo>
                    <a:pt x="17" y="49"/>
                  </a:lnTo>
                  <a:lnTo>
                    <a:pt x="38" y="25"/>
                  </a:lnTo>
                  <a:lnTo>
                    <a:pt x="73" y="0"/>
                  </a:lnTo>
                  <a:lnTo>
                    <a:pt x="64" y="49"/>
                  </a:lnTo>
                  <a:lnTo>
                    <a:pt x="51" y="87"/>
                  </a:lnTo>
                  <a:lnTo>
                    <a:pt x="43" y="114"/>
                  </a:lnTo>
                  <a:lnTo>
                    <a:pt x="30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9" name="Freeform 129">
              <a:extLst>
                <a:ext uri="{FF2B5EF4-FFF2-40B4-BE49-F238E27FC236}">
                  <a16:creationId xmlns:a16="http://schemas.microsoft.com/office/drawing/2014/main" id="{AEE0A9E0-9630-4247-8452-03BEAA38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3826"/>
              <a:ext cx="112" cy="76"/>
            </a:xfrm>
            <a:custGeom>
              <a:avLst/>
              <a:gdLst>
                <a:gd name="T0" fmla="*/ 0 w 112"/>
                <a:gd name="T1" fmla="*/ 3 h 76"/>
                <a:gd name="T2" fmla="*/ 17 w 112"/>
                <a:gd name="T3" fmla="*/ 0 h 76"/>
                <a:gd name="T4" fmla="*/ 43 w 112"/>
                <a:gd name="T5" fmla="*/ 3 h 76"/>
                <a:gd name="T6" fmla="*/ 60 w 112"/>
                <a:gd name="T7" fmla="*/ 14 h 76"/>
                <a:gd name="T8" fmla="*/ 73 w 112"/>
                <a:gd name="T9" fmla="*/ 27 h 76"/>
                <a:gd name="T10" fmla="*/ 90 w 112"/>
                <a:gd name="T11" fmla="*/ 48 h 76"/>
                <a:gd name="T12" fmla="*/ 112 w 112"/>
                <a:gd name="T13" fmla="*/ 76 h 76"/>
                <a:gd name="T14" fmla="*/ 34 w 112"/>
                <a:gd name="T15" fmla="*/ 41 h 76"/>
                <a:gd name="T16" fmla="*/ 9 w 112"/>
                <a:gd name="T17" fmla="*/ 20 h 76"/>
                <a:gd name="T18" fmla="*/ 0 w 112"/>
                <a:gd name="T19" fmla="*/ 14 h 76"/>
                <a:gd name="T20" fmla="*/ 0 w 112"/>
                <a:gd name="T21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6">
                  <a:moveTo>
                    <a:pt x="0" y="3"/>
                  </a:moveTo>
                  <a:lnTo>
                    <a:pt x="17" y="0"/>
                  </a:lnTo>
                  <a:lnTo>
                    <a:pt x="43" y="3"/>
                  </a:lnTo>
                  <a:lnTo>
                    <a:pt x="60" y="14"/>
                  </a:lnTo>
                  <a:lnTo>
                    <a:pt x="73" y="27"/>
                  </a:lnTo>
                  <a:lnTo>
                    <a:pt x="90" y="48"/>
                  </a:lnTo>
                  <a:lnTo>
                    <a:pt x="112" y="76"/>
                  </a:lnTo>
                  <a:lnTo>
                    <a:pt x="34" y="41"/>
                  </a:lnTo>
                  <a:lnTo>
                    <a:pt x="9" y="20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0" name="Freeform 130">
              <a:extLst>
                <a:ext uri="{FF2B5EF4-FFF2-40B4-BE49-F238E27FC236}">
                  <a16:creationId xmlns:a16="http://schemas.microsoft.com/office/drawing/2014/main" id="{848E14BB-1D84-433D-A660-14101650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3784"/>
              <a:ext cx="56" cy="145"/>
            </a:xfrm>
            <a:custGeom>
              <a:avLst/>
              <a:gdLst>
                <a:gd name="T0" fmla="*/ 34 w 56"/>
                <a:gd name="T1" fmla="*/ 0 h 145"/>
                <a:gd name="T2" fmla="*/ 47 w 56"/>
                <a:gd name="T3" fmla="*/ 4 h 145"/>
                <a:gd name="T4" fmla="*/ 52 w 56"/>
                <a:gd name="T5" fmla="*/ 14 h 145"/>
                <a:gd name="T6" fmla="*/ 56 w 56"/>
                <a:gd name="T7" fmla="*/ 35 h 145"/>
                <a:gd name="T8" fmla="*/ 56 w 56"/>
                <a:gd name="T9" fmla="*/ 56 h 145"/>
                <a:gd name="T10" fmla="*/ 43 w 56"/>
                <a:gd name="T11" fmla="*/ 107 h 145"/>
                <a:gd name="T12" fmla="*/ 34 w 56"/>
                <a:gd name="T13" fmla="*/ 132 h 145"/>
                <a:gd name="T14" fmla="*/ 22 w 56"/>
                <a:gd name="T15" fmla="*/ 145 h 145"/>
                <a:gd name="T16" fmla="*/ 9 w 56"/>
                <a:gd name="T17" fmla="*/ 107 h 145"/>
                <a:gd name="T18" fmla="*/ 0 w 56"/>
                <a:gd name="T19" fmla="*/ 66 h 145"/>
                <a:gd name="T20" fmla="*/ 4 w 56"/>
                <a:gd name="T21" fmla="*/ 45 h 145"/>
                <a:gd name="T22" fmla="*/ 9 w 56"/>
                <a:gd name="T23" fmla="*/ 28 h 145"/>
                <a:gd name="T24" fmla="*/ 17 w 56"/>
                <a:gd name="T25" fmla="*/ 11 h 145"/>
                <a:gd name="T26" fmla="*/ 34 w 56"/>
                <a:gd name="T2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45">
                  <a:moveTo>
                    <a:pt x="34" y="0"/>
                  </a:moveTo>
                  <a:lnTo>
                    <a:pt x="47" y="4"/>
                  </a:lnTo>
                  <a:lnTo>
                    <a:pt x="52" y="14"/>
                  </a:lnTo>
                  <a:lnTo>
                    <a:pt x="56" y="35"/>
                  </a:lnTo>
                  <a:lnTo>
                    <a:pt x="56" y="56"/>
                  </a:lnTo>
                  <a:lnTo>
                    <a:pt x="43" y="107"/>
                  </a:lnTo>
                  <a:lnTo>
                    <a:pt x="34" y="132"/>
                  </a:lnTo>
                  <a:lnTo>
                    <a:pt x="22" y="145"/>
                  </a:lnTo>
                  <a:lnTo>
                    <a:pt x="9" y="107"/>
                  </a:lnTo>
                  <a:lnTo>
                    <a:pt x="0" y="66"/>
                  </a:lnTo>
                  <a:lnTo>
                    <a:pt x="4" y="45"/>
                  </a:lnTo>
                  <a:lnTo>
                    <a:pt x="9" y="28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1" name="Freeform 131">
              <a:extLst>
                <a:ext uri="{FF2B5EF4-FFF2-40B4-BE49-F238E27FC236}">
                  <a16:creationId xmlns:a16="http://schemas.microsoft.com/office/drawing/2014/main" id="{1D87810A-B6BB-43F7-B18B-0C51F7B27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3487"/>
              <a:ext cx="103" cy="73"/>
            </a:xfrm>
            <a:custGeom>
              <a:avLst/>
              <a:gdLst>
                <a:gd name="T0" fmla="*/ 99 w 103"/>
                <a:gd name="T1" fmla="*/ 69 h 73"/>
                <a:gd name="T2" fmla="*/ 90 w 103"/>
                <a:gd name="T3" fmla="*/ 73 h 73"/>
                <a:gd name="T4" fmla="*/ 82 w 103"/>
                <a:gd name="T5" fmla="*/ 73 h 73"/>
                <a:gd name="T6" fmla="*/ 73 w 103"/>
                <a:gd name="T7" fmla="*/ 69 h 73"/>
                <a:gd name="T8" fmla="*/ 60 w 103"/>
                <a:gd name="T9" fmla="*/ 62 h 73"/>
                <a:gd name="T10" fmla="*/ 34 w 103"/>
                <a:gd name="T11" fmla="*/ 38 h 73"/>
                <a:gd name="T12" fmla="*/ 0 w 103"/>
                <a:gd name="T13" fmla="*/ 0 h 73"/>
                <a:gd name="T14" fmla="*/ 34 w 103"/>
                <a:gd name="T15" fmla="*/ 11 h 73"/>
                <a:gd name="T16" fmla="*/ 69 w 103"/>
                <a:gd name="T17" fmla="*/ 31 h 73"/>
                <a:gd name="T18" fmla="*/ 95 w 103"/>
                <a:gd name="T19" fmla="*/ 56 h 73"/>
                <a:gd name="T20" fmla="*/ 103 w 103"/>
                <a:gd name="T21" fmla="*/ 62 h 73"/>
                <a:gd name="T22" fmla="*/ 99 w 103"/>
                <a:gd name="T2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73">
                  <a:moveTo>
                    <a:pt x="99" y="69"/>
                  </a:moveTo>
                  <a:lnTo>
                    <a:pt x="90" y="73"/>
                  </a:lnTo>
                  <a:lnTo>
                    <a:pt x="82" y="73"/>
                  </a:lnTo>
                  <a:lnTo>
                    <a:pt x="73" y="69"/>
                  </a:lnTo>
                  <a:lnTo>
                    <a:pt x="60" y="62"/>
                  </a:lnTo>
                  <a:lnTo>
                    <a:pt x="34" y="38"/>
                  </a:lnTo>
                  <a:lnTo>
                    <a:pt x="0" y="0"/>
                  </a:lnTo>
                  <a:lnTo>
                    <a:pt x="34" y="11"/>
                  </a:lnTo>
                  <a:lnTo>
                    <a:pt x="69" y="31"/>
                  </a:lnTo>
                  <a:lnTo>
                    <a:pt x="95" y="56"/>
                  </a:lnTo>
                  <a:lnTo>
                    <a:pt x="103" y="62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2" name="Freeform 132">
              <a:extLst>
                <a:ext uri="{FF2B5EF4-FFF2-40B4-BE49-F238E27FC236}">
                  <a16:creationId xmlns:a16="http://schemas.microsoft.com/office/drawing/2014/main" id="{9DAB6515-D579-47AC-8A8F-B803087A1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3297"/>
              <a:ext cx="90" cy="42"/>
            </a:xfrm>
            <a:custGeom>
              <a:avLst/>
              <a:gdLst>
                <a:gd name="T0" fmla="*/ 90 w 90"/>
                <a:gd name="T1" fmla="*/ 28 h 42"/>
                <a:gd name="T2" fmla="*/ 73 w 90"/>
                <a:gd name="T3" fmla="*/ 11 h 42"/>
                <a:gd name="T4" fmla="*/ 52 w 90"/>
                <a:gd name="T5" fmla="*/ 0 h 42"/>
                <a:gd name="T6" fmla="*/ 26 w 90"/>
                <a:gd name="T7" fmla="*/ 0 h 42"/>
                <a:gd name="T8" fmla="*/ 0 w 90"/>
                <a:gd name="T9" fmla="*/ 4 h 42"/>
                <a:gd name="T10" fmla="*/ 17 w 90"/>
                <a:gd name="T11" fmla="*/ 18 h 42"/>
                <a:gd name="T12" fmla="*/ 39 w 90"/>
                <a:gd name="T13" fmla="*/ 35 h 42"/>
                <a:gd name="T14" fmla="*/ 65 w 90"/>
                <a:gd name="T15" fmla="*/ 42 h 42"/>
                <a:gd name="T16" fmla="*/ 78 w 90"/>
                <a:gd name="T17" fmla="*/ 38 h 42"/>
                <a:gd name="T18" fmla="*/ 90 w 90"/>
                <a:gd name="T1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42">
                  <a:moveTo>
                    <a:pt x="90" y="28"/>
                  </a:moveTo>
                  <a:lnTo>
                    <a:pt x="73" y="11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4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2"/>
                  </a:lnTo>
                  <a:lnTo>
                    <a:pt x="78" y="38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3" name="Freeform 133">
              <a:extLst>
                <a:ext uri="{FF2B5EF4-FFF2-40B4-BE49-F238E27FC236}">
                  <a16:creationId xmlns:a16="http://schemas.microsoft.com/office/drawing/2014/main" id="{0F1B619A-E4BD-4FE1-A122-199A1E04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3729"/>
              <a:ext cx="39" cy="83"/>
            </a:xfrm>
            <a:custGeom>
              <a:avLst/>
              <a:gdLst>
                <a:gd name="T0" fmla="*/ 4 w 39"/>
                <a:gd name="T1" fmla="*/ 0 h 83"/>
                <a:gd name="T2" fmla="*/ 4 w 39"/>
                <a:gd name="T3" fmla="*/ 14 h 83"/>
                <a:gd name="T4" fmla="*/ 0 w 39"/>
                <a:gd name="T5" fmla="*/ 35 h 83"/>
                <a:gd name="T6" fmla="*/ 0 w 39"/>
                <a:gd name="T7" fmla="*/ 45 h 83"/>
                <a:gd name="T8" fmla="*/ 4 w 39"/>
                <a:gd name="T9" fmla="*/ 59 h 83"/>
                <a:gd name="T10" fmla="*/ 17 w 39"/>
                <a:gd name="T11" fmla="*/ 69 h 83"/>
                <a:gd name="T12" fmla="*/ 39 w 39"/>
                <a:gd name="T13" fmla="*/ 83 h 83"/>
                <a:gd name="T14" fmla="*/ 39 w 39"/>
                <a:gd name="T15" fmla="*/ 52 h 83"/>
                <a:gd name="T16" fmla="*/ 30 w 39"/>
                <a:gd name="T17" fmla="*/ 24 h 83"/>
                <a:gd name="T18" fmla="*/ 22 w 39"/>
                <a:gd name="T19" fmla="*/ 10 h 83"/>
                <a:gd name="T20" fmla="*/ 4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4" y="0"/>
                  </a:moveTo>
                  <a:lnTo>
                    <a:pt x="4" y="14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4" y="59"/>
                  </a:lnTo>
                  <a:lnTo>
                    <a:pt x="17" y="69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0" y="24"/>
                  </a:lnTo>
                  <a:lnTo>
                    <a:pt x="22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4" name="Freeform 134">
              <a:extLst>
                <a:ext uri="{FF2B5EF4-FFF2-40B4-BE49-F238E27FC236}">
                  <a16:creationId xmlns:a16="http://schemas.microsoft.com/office/drawing/2014/main" id="{46394B51-5203-4C50-8DDD-9BD5440C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3484"/>
              <a:ext cx="94" cy="34"/>
            </a:xfrm>
            <a:custGeom>
              <a:avLst/>
              <a:gdLst>
                <a:gd name="T0" fmla="*/ 0 w 94"/>
                <a:gd name="T1" fmla="*/ 24 h 34"/>
                <a:gd name="T2" fmla="*/ 17 w 94"/>
                <a:gd name="T3" fmla="*/ 34 h 34"/>
                <a:gd name="T4" fmla="*/ 26 w 94"/>
                <a:gd name="T5" fmla="*/ 34 h 34"/>
                <a:gd name="T6" fmla="*/ 38 w 94"/>
                <a:gd name="T7" fmla="*/ 31 h 34"/>
                <a:gd name="T8" fmla="*/ 60 w 94"/>
                <a:gd name="T9" fmla="*/ 17 h 34"/>
                <a:gd name="T10" fmla="*/ 73 w 94"/>
                <a:gd name="T11" fmla="*/ 14 h 34"/>
                <a:gd name="T12" fmla="*/ 94 w 94"/>
                <a:gd name="T13" fmla="*/ 17 h 34"/>
                <a:gd name="T14" fmla="*/ 64 w 94"/>
                <a:gd name="T15" fmla="*/ 7 h 34"/>
                <a:gd name="T16" fmla="*/ 47 w 94"/>
                <a:gd name="T17" fmla="*/ 0 h 34"/>
                <a:gd name="T18" fmla="*/ 26 w 94"/>
                <a:gd name="T19" fmla="*/ 3 h 34"/>
                <a:gd name="T20" fmla="*/ 13 w 94"/>
                <a:gd name="T21" fmla="*/ 10 h 34"/>
                <a:gd name="T22" fmla="*/ 0 w 94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34">
                  <a:moveTo>
                    <a:pt x="0" y="24"/>
                  </a:moveTo>
                  <a:lnTo>
                    <a:pt x="17" y="34"/>
                  </a:lnTo>
                  <a:lnTo>
                    <a:pt x="26" y="34"/>
                  </a:lnTo>
                  <a:lnTo>
                    <a:pt x="38" y="31"/>
                  </a:lnTo>
                  <a:lnTo>
                    <a:pt x="60" y="17"/>
                  </a:lnTo>
                  <a:lnTo>
                    <a:pt x="73" y="14"/>
                  </a:lnTo>
                  <a:lnTo>
                    <a:pt x="94" y="17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5" name="Freeform 135">
              <a:extLst>
                <a:ext uri="{FF2B5EF4-FFF2-40B4-BE49-F238E27FC236}">
                  <a16:creationId xmlns:a16="http://schemas.microsoft.com/office/drawing/2014/main" id="{1E363538-DA37-4AF6-B40C-6E9EFB93F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3784"/>
              <a:ext cx="60" cy="59"/>
            </a:xfrm>
            <a:custGeom>
              <a:avLst/>
              <a:gdLst>
                <a:gd name="T0" fmla="*/ 0 w 60"/>
                <a:gd name="T1" fmla="*/ 59 h 59"/>
                <a:gd name="T2" fmla="*/ 21 w 60"/>
                <a:gd name="T3" fmla="*/ 56 h 59"/>
                <a:gd name="T4" fmla="*/ 30 w 60"/>
                <a:gd name="T5" fmla="*/ 52 h 59"/>
                <a:gd name="T6" fmla="*/ 34 w 60"/>
                <a:gd name="T7" fmla="*/ 42 h 59"/>
                <a:gd name="T8" fmla="*/ 34 w 60"/>
                <a:gd name="T9" fmla="*/ 18 h 59"/>
                <a:gd name="T10" fmla="*/ 43 w 60"/>
                <a:gd name="T11" fmla="*/ 7 h 59"/>
                <a:gd name="T12" fmla="*/ 60 w 60"/>
                <a:gd name="T13" fmla="*/ 0 h 59"/>
                <a:gd name="T14" fmla="*/ 30 w 60"/>
                <a:gd name="T15" fmla="*/ 7 h 59"/>
                <a:gd name="T16" fmla="*/ 9 w 60"/>
                <a:gd name="T17" fmla="*/ 18 h 59"/>
                <a:gd name="T18" fmla="*/ 0 w 60"/>
                <a:gd name="T19" fmla="*/ 31 h 59"/>
                <a:gd name="T20" fmla="*/ 0 w 60"/>
                <a:gd name="T21" fmla="*/ 42 h 59"/>
                <a:gd name="T22" fmla="*/ 0 w 60"/>
                <a:gd name="T2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9">
                  <a:moveTo>
                    <a:pt x="0" y="59"/>
                  </a:moveTo>
                  <a:lnTo>
                    <a:pt x="21" y="56"/>
                  </a:lnTo>
                  <a:lnTo>
                    <a:pt x="30" y="52"/>
                  </a:lnTo>
                  <a:lnTo>
                    <a:pt x="34" y="42"/>
                  </a:lnTo>
                  <a:lnTo>
                    <a:pt x="34" y="18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30" y="7"/>
                  </a:lnTo>
                  <a:lnTo>
                    <a:pt x="9" y="18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6" name="Freeform 136">
              <a:extLst>
                <a:ext uri="{FF2B5EF4-FFF2-40B4-BE49-F238E27FC236}">
                  <a16:creationId xmlns:a16="http://schemas.microsoft.com/office/drawing/2014/main" id="{CB11F8E5-7C22-40DF-AF13-FE754E2CA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3715"/>
              <a:ext cx="77" cy="66"/>
            </a:xfrm>
            <a:custGeom>
              <a:avLst/>
              <a:gdLst>
                <a:gd name="T0" fmla="*/ 4 w 77"/>
                <a:gd name="T1" fmla="*/ 0 h 66"/>
                <a:gd name="T2" fmla="*/ 30 w 77"/>
                <a:gd name="T3" fmla="*/ 0 h 66"/>
                <a:gd name="T4" fmla="*/ 43 w 77"/>
                <a:gd name="T5" fmla="*/ 7 h 66"/>
                <a:gd name="T6" fmla="*/ 52 w 77"/>
                <a:gd name="T7" fmla="*/ 18 h 66"/>
                <a:gd name="T8" fmla="*/ 60 w 77"/>
                <a:gd name="T9" fmla="*/ 49 h 66"/>
                <a:gd name="T10" fmla="*/ 64 w 77"/>
                <a:gd name="T11" fmla="*/ 59 h 66"/>
                <a:gd name="T12" fmla="*/ 77 w 77"/>
                <a:gd name="T13" fmla="*/ 66 h 66"/>
                <a:gd name="T14" fmla="*/ 43 w 77"/>
                <a:gd name="T15" fmla="*/ 55 h 66"/>
                <a:gd name="T16" fmla="*/ 17 w 77"/>
                <a:gd name="T17" fmla="*/ 42 h 66"/>
                <a:gd name="T18" fmla="*/ 4 w 77"/>
                <a:gd name="T19" fmla="*/ 24 h 66"/>
                <a:gd name="T20" fmla="*/ 0 w 77"/>
                <a:gd name="T21" fmla="*/ 14 h 66"/>
                <a:gd name="T22" fmla="*/ 4 w 77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6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49"/>
                  </a:lnTo>
                  <a:lnTo>
                    <a:pt x="64" y="59"/>
                  </a:lnTo>
                  <a:lnTo>
                    <a:pt x="77" y="66"/>
                  </a:lnTo>
                  <a:lnTo>
                    <a:pt x="43" y="55"/>
                  </a:lnTo>
                  <a:lnTo>
                    <a:pt x="17" y="42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7" name="Freeform 137">
              <a:extLst>
                <a:ext uri="{FF2B5EF4-FFF2-40B4-BE49-F238E27FC236}">
                  <a16:creationId xmlns:a16="http://schemas.microsoft.com/office/drawing/2014/main" id="{123923F3-9F73-4700-983B-9CFB915F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3909"/>
              <a:ext cx="73" cy="55"/>
            </a:xfrm>
            <a:custGeom>
              <a:avLst/>
              <a:gdLst>
                <a:gd name="T0" fmla="*/ 0 w 73"/>
                <a:gd name="T1" fmla="*/ 7 h 55"/>
                <a:gd name="T2" fmla="*/ 8 w 73"/>
                <a:gd name="T3" fmla="*/ 27 h 55"/>
                <a:gd name="T4" fmla="*/ 25 w 73"/>
                <a:gd name="T5" fmla="*/ 45 h 55"/>
                <a:gd name="T6" fmla="*/ 73 w 73"/>
                <a:gd name="T7" fmla="*/ 55 h 55"/>
                <a:gd name="T8" fmla="*/ 64 w 73"/>
                <a:gd name="T9" fmla="*/ 34 h 55"/>
                <a:gd name="T10" fmla="*/ 51 w 73"/>
                <a:gd name="T11" fmla="*/ 17 h 55"/>
                <a:gd name="T12" fmla="*/ 30 w 73"/>
                <a:gd name="T13" fmla="*/ 3 h 55"/>
                <a:gd name="T14" fmla="*/ 17 w 73"/>
                <a:gd name="T15" fmla="*/ 0 h 55"/>
                <a:gd name="T16" fmla="*/ 0 w 73"/>
                <a:gd name="T17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5">
                  <a:moveTo>
                    <a:pt x="0" y="7"/>
                  </a:moveTo>
                  <a:lnTo>
                    <a:pt x="8" y="27"/>
                  </a:lnTo>
                  <a:lnTo>
                    <a:pt x="25" y="45"/>
                  </a:lnTo>
                  <a:lnTo>
                    <a:pt x="73" y="55"/>
                  </a:lnTo>
                  <a:lnTo>
                    <a:pt x="64" y="34"/>
                  </a:lnTo>
                  <a:lnTo>
                    <a:pt x="51" y="17"/>
                  </a:lnTo>
                  <a:lnTo>
                    <a:pt x="30" y="3"/>
                  </a:lnTo>
                  <a:lnTo>
                    <a:pt x="1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8" name="Freeform 138">
              <a:extLst>
                <a:ext uri="{FF2B5EF4-FFF2-40B4-BE49-F238E27FC236}">
                  <a16:creationId xmlns:a16="http://schemas.microsoft.com/office/drawing/2014/main" id="{C30FC61C-0503-4788-86B7-FFA2A993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" y="3280"/>
              <a:ext cx="91" cy="38"/>
            </a:xfrm>
            <a:custGeom>
              <a:avLst/>
              <a:gdLst>
                <a:gd name="T0" fmla="*/ 91 w 91"/>
                <a:gd name="T1" fmla="*/ 7 h 38"/>
                <a:gd name="T2" fmla="*/ 61 w 91"/>
                <a:gd name="T3" fmla="*/ 0 h 38"/>
                <a:gd name="T4" fmla="*/ 39 w 91"/>
                <a:gd name="T5" fmla="*/ 7 h 38"/>
                <a:gd name="T6" fmla="*/ 18 w 91"/>
                <a:gd name="T7" fmla="*/ 21 h 38"/>
                <a:gd name="T8" fmla="*/ 0 w 91"/>
                <a:gd name="T9" fmla="*/ 38 h 38"/>
                <a:gd name="T10" fmla="*/ 26 w 91"/>
                <a:gd name="T11" fmla="*/ 38 h 38"/>
                <a:gd name="T12" fmla="*/ 56 w 91"/>
                <a:gd name="T13" fmla="*/ 38 h 38"/>
                <a:gd name="T14" fmla="*/ 82 w 91"/>
                <a:gd name="T15" fmla="*/ 28 h 38"/>
                <a:gd name="T16" fmla="*/ 91 w 91"/>
                <a:gd name="T17" fmla="*/ 21 h 38"/>
                <a:gd name="T18" fmla="*/ 91 w 91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38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8"/>
                  </a:lnTo>
                  <a:lnTo>
                    <a:pt x="26" y="38"/>
                  </a:lnTo>
                  <a:lnTo>
                    <a:pt x="56" y="38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9" name="Freeform 139">
              <a:extLst>
                <a:ext uri="{FF2B5EF4-FFF2-40B4-BE49-F238E27FC236}">
                  <a16:creationId xmlns:a16="http://schemas.microsoft.com/office/drawing/2014/main" id="{40F3FE93-79A8-4013-BDC8-D8DFAF014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318"/>
              <a:ext cx="26" cy="59"/>
            </a:xfrm>
            <a:custGeom>
              <a:avLst/>
              <a:gdLst>
                <a:gd name="T0" fmla="*/ 26 w 26"/>
                <a:gd name="T1" fmla="*/ 59 h 59"/>
                <a:gd name="T2" fmla="*/ 26 w 26"/>
                <a:gd name="T3" fmla="*/ 31 h 59"/>
                <a:gd name="T4" fmla="*/ 17 w 26"/>
                <a:gd name="T5" fmla="*/ 14 h 59"/>
                <a:gd name="T6" fmla="*/ 0 w 26"/>
                <a:gd name="T7" fmla="*/ 0 h 59"/>
                <a:gd name="T8" fmla="*/ 0 w 26"/>
                <a:gd name="T9" fmla="*/ 35 h 59"/>
                <a:gd name="T10" fmla="*/ 9 w 26"/>
                <a:gd name="T11" fmla="*/ 48 h 59"/>
                <a:gd name="T12" fmla="*/ 26 w 2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9">
                  <a:moveTo>
                    <a:pt x="26" y="59"/>
                  </a:moveTo>
                  <a:lnTo>
                    <a:pt x="26" y="31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5"/>
                  </a:lnTo>
                  <a:lnTo>
                    <a:pt x="9" y="48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0" name="Freeform 140">
              <a:extLst>
                <a:ext uri="{FF2B5EF4-FFF2-40B4-BE49-F238E27FC236}">
                  <a16:creationId xmlns:a16="http://schemas.microsoft.com/office/drawing/2014/main" id="{8397804E-35AB-4B29-A93E-BB96E67AB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815"/>
              <a:ext cx="30" cy="45"/>
            </a:xfrm>
            <a:custGeom>
              <a:avLst/>
              <a:gdLst>
                <a:gd name="T0" fmla="*/ 0 w 30"/>
                <a:gd name="T1" fmla="*/ 0 h 45"/>
                <a:gd name="T2" fmla="*/ 0 w 30"/>
                <a:gd name="T3" fmla="*/ 11 h 45"/>
                <a:gd name="T4" fmla="*/ 0 w 30"/>
                <a:gd name="T5" fmla="*/ 25 h 45"/>
                <a:gd name="T6" fmla="*/ 9 w 30"/>
                <a:gd name="T7" fmla="*/ 35 h 45"/>
                <a:gd name="T8" fmla="*/ 22 w 30"/>
                <a:gd name="T9" fmla="*/ 45 h 45"/>
                <a:gd name="T10" fmla="*/ 30 w 30"/>
                <a:gd name="T11" fmla="*/ 28 h 45"/>
                <a:gd name="T12" fmla="*/ 22 w 30"/>
                <a:gd name="T13" fmla="*/ 14 h 45"/>
                <a:gd name="T14" fmla="*/ 9 w 30"/>
                <a:gd name="T15" fmla="*/ 7 h 45"/>
                <a:gd name="T16" fmla="*/ 0 w 30"/>
                <a:gd name="T17" fmla="*/ 7 h 45"/>
                <a:gd name="T18" fmla="*/ 0 w 30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5">
                  <a:moveTo>
                    <a:pt x="0" y="0"/>
                  </a:moveTo>
                  <a:lnTo>
                    <a:pt x="0" y="11"/>
                  </a:lnTo>
                  <a:lnTo>
                    <a:pt x="0" y="25"/>
                  </a:lnTo>
                  <a:lnTo>
                    <a:pt x="9" y="35"/>
                  </a:lnTo>
                  <a:lnTo>
                    <a:pt x="22" y="45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381" name="Freeform 141">
              <a:extLst>
                <a:ext uri="{FF2B5EF4-FFF2-40B4-BE49-F238E27FC236}">
                  <a16:creationId xmlns:a16="http://schemas.microsoft.com/office/drawing/2014/main" id="{EE38666F-4BF1-4C84-9042-D2290B2BC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3674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7 h 21"/>
                <a:gd name="T12" fmla="*/ 73 w 73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2" name="Freeform 142">
              <a:extLst>
                <a:ext uri="{FF2B5EF4-FFF2-40B4-BE49-F238E27FC236}">
                  <a16:creationId xmlns:a16="http://schemas.microsoft.com/office/drawing/2014/main" id="{330CC69F-EC9B-4525-B31B-5AAE8D235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3905"/>
              <a:ext cx="86" cy="38"/>
            </a:xfrm>
            <a:custGeom>
              <a:avLst/>
              <a:gdLst>
                <a:gd name="T0" fmla="*/ 0 w 86"/>
                <a:gd name="T1" fmla="*/ 4 h 38"/>
                <a:gd name="T2" fmla="*/ 9 w 86"/>
                <a:gd name="T3" fmla="*/ 21 h 38"/>
                <a:gd name="T4" fmla="*/ 13 w 86"/>
                <a:gd name="T5" fmla="*/ 24 h 38"/>
                <a:gd name="T6" fmla="*/ 26 w 86"/>
                <a:gd name="T7" fmla="*/ 28 h 38"/>
                <a:gd name="T8" fmla="*/ 56 w 86"/>
                <a:gd name="T9" fmla="*/ 24 h 38"/>
                <a:gd name="T10" fmla="*/ 69 w 86"/>
                <a:gd name="T11" fmla="*/ 28 h 38"/>
                <a:gd name="T12" fmla="*/ 86 w 86"/>
                <a:gd name="T13" fmla="*/ 38 h 38"/>
                <a:gd name="T14" fmla="*/ 69 w 86"/>
                <a:gd name="T15" fmla="*/ 21 h 38"/>
                <a:gd name="T16" fmla="*/ 52 w 86"/>
                <a:gd name="T17" fmla="*/ 4 h 38"/>
                <a:gd name="T18" fmla="*/ 34 w 86"/>
                <a:gd name="T19" fmla="*/ 0 h 38"/>
                <a:gd name="T20" fmla="*/ 21 w 86"/>
                <a:gd name="T21" fmla="*/ 0 h 38"/>
                <a:gd name="T22" fmla="*/ 0 w 86"/>
                <a:gd name="T2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38">
                  <a:moveTo>
                    <a:pt x="0" y="4"/>
                  </a:moveTo>
                  <a:lnTo>
                    <a:pt x="9" y="21"/>
                  </a:lnTo>
                  <a:lnTo>
                    <a:pt x="13" y="24"/>
                  </a:lnTo>
                  <a:lnTo>
                    <a:pt x="26" y="28"/>
                  </a:lnTo>
                  <a:lnTo>
                    <a:pt x="56" y="24"/>
                  </a:lnTo>
                  <a:lnTo>
                    <a:pt x="69" y="28"/>
                  </a:lnTo>
                  <a:lnTo>
                    <a:pt x="86" y="38"/>
                  </a:lnTo>
                  <a:lnTo>
                    <a:pt x="69" y="21"/>
                  </a:lnTo>
                  <a:lnTo>
                    <a:pt x="52" y="4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3" name="Freeform 143">
              <a:extLst>
                <a:ext uri="{FF2B5EF4-FFF2-40B4-BE49-F238E27FC236}">
                  <a16:creationId xmlns:a16="http://schemas.microsoft.com/office/drawing/2014/main" id="{3F5391D4-B436-45D3-871A-4FA63F37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3871"/>
              <a:ext cx="168" cy="69"/>
            </a:xfrm>
            <a:custGeom>
              <a:avLst/>
              <a:gdLst>
                <a:gd name="T0" fmla="*/ 168 w 168"/>
                <a:gd name="T1" fmla="*/ 7 h 69"/>
                <a:gd name="T2" fmla="*/ 168 w 168"/>
                <a:gd name="T3" fmla="*/ 13 h 69"/>
                <a:gd name="T4" fmla="*/ 159 w 168"/>
                <a:gd name="T5" fmla="*/ 24 h 69"/>
                <a:gd name="T6" fmla="*/ 142 w 168"/>
                <a:gd name="T7" fmla="*/ 34 h 69"/>
                <a:gd name="T8" fmla="*/ 116 w 168"/>
                <a:gd name="T9" fmla="*/ 48 h 69"/>
                <a:gd name="T10" fmla="*/ 52 w 168"/>
                <a:gd name="T11" fmla="*/ 65 h 69"/>
                <a:gd name="T12" fmla="*/ 26 w 168"/>
                <a:gd name="T13" fmla="*/ 69 h 69"/>
                <a:gd name="T14" fmla="*/ 0 w 168"/>
                <a:gd name="T15" fmla="*/ 69 h 69"/>
                <a:gd name="T16" fmla="*/ 34 w 168"/>
                <a:gd name="T17" fmla="*/ 41 h 69"/>
                <a:gd name="T18" fmla="*/ 77 w 168"/>
                <a:gd name="T19" fmla="*/ 13 h 69"/>
                <a:gd name="T20" fmla="*/ 103 w 168"/>
                <a:gd name="T21" fmla="*/ 7 h 69"/>
                <a:gd name="T22" fmla="*/ 125 w 168"/>
                <a:gd name="T23" fmla="*/ 0 h 69"/>
                <a:gd name="T24" fmla="*/ 146 w 168"/>
                <a:gd name="T25" fmla="*/ 0 h 69"/>
                <a:gd name="T26" fmla="*/ 168 w 168"/>
                <a:gd name="T27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69">
                  <a:moveTo>
                    <a:pt x="168" y="7"/>
                  </a:moveTo>
                  <a:lnTo>
                    <a:pt x="168" y="13"/>
                  </a:lnTo>
                  <a:lnTo>
                    <a:pt x="159" y="24"/>
                  </a:lnTo>
                  <a:lnTo>
                    <a:pt x="142" y="34"/>
                  </a:lnTo>
                  <a:lnTo>
                    <a:pt x="116" y="48"/>
                  </a:lnTo>
                  <a:lnTo>
                    <a:pt x="52" y="65"/>
                  </a:lnTo>
                  <a:lnTo>
                    <a:pt x="26" y="69"/>
                  </a:lnTo>
                  <a:lnTo>
                    <a:pt x="0" y="69"/>
                  </a:lnTo>
                  <a:lnTo>
                    <a:pt x="34" y="41"/>
                  </a:lnTo>
                  <a:lnTo>
                    <a:pt x="77" y="13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4" name="Freeform 144">
              <a:extLst>
                <a:ext uri="{FF2B5EF4-FFF2-40B4-BE49-F238E27FC236}">
                  <a16:creationId xmlns:a16="http://schemas.microsoft.com/office/drawing/2014/main" id="{C3CB8FA7-CD5B-44A5-8DFA-D5601AD02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3746"/>
              <a:ext cx="107" cy="38"/>
            </a:xfrm>
            <a:custGeom>
              <a:avLst/>
              <a:gdLst>
                <a:gd name="T0" fmla="*/ 0 w 107"/>
                <a:gd name="T1" fmla="*/ 24 h 38"/>
                <a:gd name="T2" fmla="*/ 21 w 107"/>
                <a:gd name="T3" fmla="*/ 38 h 38"/>
                <a:gd name="T4" fmla="*/ 34 w 107"/>
                <a:gd name="T5" fmla="*/ 38 h 38"/>
                <a:gd name="T6" fmla="*/ 51 w 107"/>
                <a:gd name="T7" fmla="*/ 35 h 38"/>
                <a:gd name="T8" fmla="*/ 81 w 107"/>
                <a:gd name="T9" fmla="*/ 18 h 38"/>
                <a:gd name="T10" fmla="*/ 99 w 107"/>
                <a:gd name="T11" fmla="*/ 11 h 38"/>
                <a:gd name="T12" fmla="*/ 107 w 107"/>
                <a:gd name="T13" fmla="*/ 14 h 38"/>
                <a:gd name="T14" fmla="*/ 77 w 107"/>
                <a:gd name="T15" fmla="*/ 4 h 38"/>
                <a:gd name="T16" fmla="*/ 43 w 107"/>
                <a:gd name="T17" fmla="*/ 0 h 38"/>
                <a:gd name="T18" fmla="*/ 17 w 107"/>
                <a:gd name="T19" fmla="*/ 7 h 38"/>
                <a:gd name="T20" fmla="*/ 8 w 107"/>
                <a:gd name="T21" fmla="*/ 14 h 38"/>
                <a:gd name="T22" fmla="*/ 0 w 107"/>
                <a:gd name="T23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38">
                  <a:moveTo>
                    <a:pt x="0" y="24"/>
                  </a:moveTo>
                  <a:lnTo>
                    <a:pt x="21" y="38"/>
                  </a:lnTo>
                  <a:lnTo>
                    <a:pt x="34" y="38"/>
                  </a:lnTo>
                  <a:lnTo>
                    <a:pt x="51" y="35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5" name="Freeform 145">
              <a:extLst>
                <a:ext uri="{FF2B5EF4-FFF2-40B4-BE49-F238E27FC236}">
                  <a16:creationId xmlns:a16="http://schemas.microsoft.com/office/drawing/2014/main" id="{028BD65A-7296-4D23-A58D-FB762528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926"/>
              <a:ext cx="103" cy="38"/>
            </a:xfrm>
            <a:custGeom>
              <a:avLst/>
              <a:gdLst>
                <a:gd name="T0" fmla="*/ 103 w 103"/>
                <a:gd name="T1" fmla="*/ 7 h 38"/>
                <a:gd name="T2" fmla="*/ 81 w 103"/>
                <a:gd name="T3" fmla="*/ 0 h 38"/>
                <a:gd name="T4" fmla="*/ 64 w 103"/>
                <a:gd name="T5" fmla="*/ 0 h 38"/>
                <a:gd name="T6" fmla="*/ 51 w 103"/>
                <a:gd name="T7" fmla="*/ 7 h 38"/>
                <a:gd name="T8" fmla="*/ 21 w 103"/>
                <a:gd name="T9" fmla="*/ 28 h 38"/>
                <a:gd name="T10" fmla="*/ 12 w 103"/>
                <a:gd name="T11" fmla="*/ 34 h 38"/>
                <a:gd name="T12" fmla="*/ 0 w 103"/>
                <a:gd name="T13" fmla="*/ 34 h 38"/>
                <a:gd name="T14" fmla="*/ 34 w 103"/>
                <a:gd name="T15" fmla="*/ 38 h 38"/>
                <a:gd name="T16" fmla="*/ 64 w 103"/>
                <a:gd name="T17" fmla="*/ 38 h 38"/>
                <a:gd name="T18" fmla="*/ 90 w 103"/>
                <a:gd name="T19" fmla="*/ 28 h 38"/>
                <a:gd name="T20" fmla="*/ 103 w 103"/>
                <a:gd name="T21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38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2" y="34"/>
                  </a:lnTo>
                  <a:lnTo>
                    <a:pt x="0" y="34"/>
                  </a:lnTo>
                  <a:lnTo>
                    <a:pt x="34" y="38"/>
                  </a:lnTo>
                  <a:lnTo>
                    <a:pt x="64" y="38"/>
                  </a:lnTo>
                  <a:lnTo>
                    <a:pt x="90" y="28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6" name="Freeform 146">
              <a:extLst>
                <a:ext uri="{FF2B5EF4-FFF2-40B4-BE49-F238E27FC236}">
                  <a16:creationId xmlns:a16="http://schemas.microsoft.com/office/drawing/2014/main" id="{74F7EC1B-CE30-4F0F-8094-1A0FCD4EB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3477"/>
              <a:ext cx="103" cy="41"/>
            </a:xfrm>
            <a:custGeom>
              <a:avLst/>
              <a:gdLst>
                <a:gd name="T0" fmla="*/ 103 w 103"/>
                <a:gd name="T1" fmla="*/ 10 h 41"/>
                <a:gd name="T2" fmla="*/ 81 w 103"/>
                <a:gd name="T3" fmla="*/ 0 h 41"/>
                <a:gd name="T4" fmla="*/ 64 w 103"/>
                <a:gd name="T5" fmla="*/ 0 h 41"/>
                <a:gd name="T6" fmla="*/ 51 w 103"/>
                <a:gd name="T7" fmla="*/ 7 h 41"/>
                <a:gd name="T8" fmla="*/ 21 w 103"/>
                <a:gd name="T9" fmla="*/ 28 h 41"/>
                <a:gd name="T10" fmla="*/ 13 w 103"/>
                <a:gd name="T11" fmla="*/ 34 h 41"/>
                <a:gd name="T12" fmla="*/ 0 w 103"/>
                <a:gd name="T13" fmla="*/ 34 h 41"/>
                <a:gd name="T14" fmla="*/ 34 w 103"/>
                <a:gd name="T15" fmla="*/ 41 h 41"/>
                <a:gd name="T16" fmla="*/ 64 w 103"/>
                <a:gd name="T17" fmla="*/ 38 h 41"/>
                <a:gd name="T18" fmla="*/ 90 w 103"/>
                <a:gd name="T19" fmla="*/ 31 h 41"/>
                <a:gd name="T20" fmla="*/ 103 w 103"/>
                <a:gd name="T2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41">
                  <a:moveTo>
                    <a:pt x="103" y="10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4"/>
                  </a:lnTo>
                  <a:lnTo>
                    <a:pt x="0" y="34"/>
                  </a:lnTo>
                  <a:lnTo>
                    <a:pt x="34" y="41"/>
                  </a:lnTo>
                  <a:lnTo>
                    <a:pt x="64" y="38"/>
                  </a:lnTo>
                  <a:lnTo>
                    <a:pt x="90" y="31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7" name="Freeform 147">
              <a:extLst>
                <a:ext uri="{FF2B5EF4-FFF2-40B4-BE49-F238E27FC236}">
                  <a16:creationId xmlns:a16="http://schemas.microsoft.com/office/drawing/2014/main" id="{63EB1B1E-ABB6-480F-80AF-FD745562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3467"/>
              <a:ext cx="60" cy="41"/>
            </a:xfrm>
            <a:custGeom>
              <a:avLst/>
              <a:gdLst>
                <a:gd name="T0" fmla="*/ 0 w 60"/>
                <a:gd name="T1" fmla="*/ 0 h 41"/>
                <a:gd name="T2" fmla="*/ 4 w 60"/>
                <a:gd name="T3" fmla="*/ 13 h 41"/>
                <a:gd name="T4" fmla="*/ 17 w 60"/>
                <a:gd name="T5" fmla="*/ 24 h 41"/>
                <a:gd name="T6" fmla="*/ 34 w 60"/>
                <a:gd name="T7" fmla="*/ 34 h 41"/>
                <a:gd name="T8" fmla="*/ 60 w 60"/>
                <a:gd name="T9" fmla="*/ 41 h 41"/>
                <a:gd name="T10" fmla="*/ 51 w 60"/>
                <a:gd name="T11" fmla="*/ 17 h 41"/>
                <a:gd name="T12" fmla="*/ 43 w 60"/>
                <a:gd name="T13" fmla="*/ 10 h 41"/>
                <a:gd name="T14" fmla="*/ 34 w 60"/>
                <a:gd name="T15" fmla="*/ 6 h 41"/>
                <a:gd name="T16" fmla="*/ 13 w 60"/>
                <a:gd name="T17" fmla="*/ 6 h 41"/>
                <a:gd name="T18" fmla="*/ 4 w 60"/>
                <a:gd name="T19" fmla="*/ 6 h 41"/>
                <a:gd name="T20" fmla="*/ 0 w 60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0" y="0"/>
                  </a:moveTo>
                  <a:lnTo>
                    <a:pt x="4" y="13"/>
                  </a:lnTo>
                  <a:lnTo>
                    <a:pt x="17" y="24"/>
                  </a:lnTo>
                  <a:lnTo>
                    <a:pt x="34" y="34"/>
                  </a:lnTo>
                  <a:lnTo>
                    <a:pt x="60" y="41"/>
                  </a:lnTo>
                  <a:lnTo>
                    <a:pt x="51" y="17"/>
                  </a:lnTo>
                  <a:lnTo>
                    <a:pt x="43" y="10"/>
                  </a:lnTo>
                  <a:lnTo>
                    <a:pt x="34" y="6"/>
                  </a:lnTo>
                  <a:lnTo>
                    <a:pt x="13" y="6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8" name="Freeform 148">
              <a:extLst>
                <a:ext uri="{FF2B5EF4-FFF2-40B4-BE49-F238E27FC236}">
                  <a16:creationId xmlns:a16="http://schemas.microsoft.com/office/drawing/2014/main" id="{BA521DDF-66FA-4521-B0F1-6BD084F1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3508"/>
              <a:ext cx="60" cy="131"/>
            </a:xfrm>
            <a:custGeom>
              <a:avLst/>
              <a:gdLst>
                <a:gd name="T0" fmla="*/ 35 w 60"/>
                <a:gd name="T1" fmla="*/ 131 h 131"/>
                <a:gd name="T2" fmla="*/ 39 w 60"/>
                <a:gd name="T3" fmla="*/ 128 h 131"/>
                <a:gd name="T4" fmla="*/ 43 w 60"/>
                <a:gd name="T5" fmla="*/ 117 h 131"/>
                <a:gd name="T6" fmla="*/ 43 w 60"/>
                <a:gd name="T7" fmla="*/ 97 h 131"/>
                <a:gd name="T8" fmla="*/ 47 w 60"/>
                <a:gd name="T9" fmla="*/ 73 h 131"/>
                <a:gd name="T10" fmla="*/ 47 w 60"/>
                <a:gd name="T11" fmla="*/ 28 h 131"/>
                <a:gd name="T12" fmla="*/ 52 w 60"/>
                <a:gd name="T13" fmla="*/ 10 h 131"/>
                <a:gd name="T14" fmla="*/ 60 w 60"/>
                <a:gd name="T15" fmla="*/ 0 h 131"/>
                <a:gd name="T16" fmla="*/ 26 w 60"/>
                <a:gd name="T17" fmla="*/ 38 h 131"/>
                <a:gd name="T18" fmla="*/ 9 w 60"/>
                <a:gd name="T19" fmla="*/ 55 h 131"/>
                <a:gd name="T20" fmla="*/ 4 w 60"/>
                <a:gd name="T21" fmla="*/ 69 h 131"/>
                <a:gd name="T22" fmla="*/ 0 w 60"/>
                <a:gd name="T23" fmla="*/ 83 h 131"/>
                <a:gd name="T24" fmla="*/ 4 w 60"/>
                <a:gd name="T25" fmla="*/ 97 h 131"/>
                <a:gd name="T26" fmla="*/ 17 w 60"/>
                <a:gd name="T27" fmla="*/ 114 h 131"/>
                <a:gd name="T28" fmla="*/ 35 w 60"/>
                <a:gd name="T2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31">
                  <a:moveTo>
                    <a:pt x="35" y="131"/>
                  </a:moveTo>
                  <a:lnTo>
                    <a:pt x="39" y="128"/>
                  </a:lnTo>
                  <a:lnTo>
                    <a:pt x="43" y="117"/>
                  </a:lnTo>
                  <a:lnTo>
                    <a:pt x="43" y="97"/>
                  </a:lnTo>
                  <a:lnTo>
                    <a:pt x="47" y="73"/>
                  </a:lnTo>
                  <a:lnTo>
                    <a:pt x="47" y="28"/>
                  </a:lnTo>
                  <a:lnTo>
                    <a:pt x="52" y="10"/>
                  </a:lnTo>
                  <a:lnTo>
                    <a:pt x="60" y="0"/>
                  </a:lnTo>
                  <a:lnTo>
                    <a:pt x="26" y="38"/>
                  </a:lnTo>
                  <a:lnTo>
                    <a:pt x="9" y="55"/>
                  </a:lnTo>
                  <a:lnTo>
                    <a:pt x="4" y="69"/>
                  </a:lnTo>
                  <a:lnTo>
                    <a:pt x="0" y="83"/>
                  </a:lnTo>
                  <a:lnTo>
                    <a:pt x="4" y="97"/>
                  </a:lnTo>
                  <a:lnTo>
                    <a:pt x="17" y="114"/>
                  </a:lnTo>
                  <a:lnTo>
                    <a:pt x="35" y="13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9" name="Freeform 149">
              <a:extLst>
                <a:ext uri="{FF2B5EF4-FFF2-40B4-BE49-F238E27FC236}">
                  <a16:creationId xmlns:a16="http://schemas.microsoft.com/office/drawing/2014/main" id="{3AA5B469-F83C-47CC-86DE-DED639F39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" y="3522"/>
              <a:ext cx="17" cy="107"/>
            </a:xfrm>
            <a:custGeom>
              <a:avLst/>
              <a:gdLst>
                <a:gd name="T0" fmla="*/ 5 w 17"/>
                <a:gd name="T1" fmla="*/ 107 h 107"/>
                <a:gd name="T2" fmla="*/ 0 w 17"/>
                <a:gd name="T3" fmla="*/ 83 h 107"/>
                <a:gd name="T4" fmla="*/ 0 w 17"/>
                <a:gd name="T5" fmla="*/ 55 h 107"/>
                <a:gd name="T6" fmla="*/ 9 w 17"/>
                <a:gd name="T7" fmla="*/ 24 h 107"/>
                <a:gd name="T8" fmla="*/ 17 w 17"/>
                <a:gd name="T9" fmla="*/ 0 h 107"/>
                <a:gd name="T10" fmla="*/ 5 w 1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5" y="107"/>
                  </a:moveTo>
                  <a:lnTo>
                    <a:pt x="0" y="83"/>
                  </a:lnTo>
                  <a:lnTo>
                    <a:pt x="0" y="55"/>
                  </a:lnTo>
                  <a:lnTo>
                    <a:pt x="9" y="24"/>
                  </a:lnTo>
                  <a:lnTo>
                    <a:pt x="17" y="0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0" name="Freeform 150">
              <a:extLst>
                <a:ext uri="{FF2B5EF4-FFF2-40B4-BE49-F238E27FC236}">
                  <a16:creationId xmlns:a16="http://schemas.microsoft.com/office/drawing/2014/main" id="{55BB844F-4FDB-49C2-997F-865FF4AD5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" y="3522"/>
              <a:ext cx="17" cy="107"/>
            </a:xfrm>
            <a:custGeom>
              <a:avLst/>
              <a:gdLst>
                <a:gd name="T0" fmla="*/ 5 w 17"/>
                <a:gd name="T1" fmla="*/ 107 h 107"/>
                <a:gd name="T2" fmla="*/ 0 w 17"/>
                <a:gd name="T3" fmla="*/ 83 h 107"/>
                <a:gd name="T4" fmla="*/ 0 w 17"/>
                <a:gd name="T5" fmla="*/ 55 h 107"/>
                <a:gd name="T6" fmla="*/ 9 w 17"/>
                <a:gd name="T7" fmla="*/ 24 h 107"/>
                <a:gd name="T8" fmla="*/ 17 w 1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7">
                  <a:moveTo>
                    <a:pt x="5" y="107"/>
                  </a:moveTo>
                  <a:lnTo>
                    <a:pt x="0" y="83"/>
                  </a:lnTo>
                  <a:lnTo>
                    <a:pt x="0" y="55"/>
                  </a:lnTo>
                  <a:lnTo>
                    <a:pt x="9" y="24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1" name="Freeform 151">
              <a:extLst>
                <a:ext uri="{FF2B5EF4-FFF2-40B4-BE49-F238E27FC236}">
                  <a16:creationId xmlns:a16="http://schemas.microsoft.com/office/drawing/2014/main" id="{9757B631-895C-4C52-AB20-2AFAFBC23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3719"/>
              <a:ext cx="69" cy="55"/>
            </a:xfrm>
            <a:custGeom>
              <a:avLst/>
              <a:gdLst>
                <a:gd name="T0" fmla="*/ 0 w 69"/>
                <a:gd name="T1" fmla="*/ 7 h 55"/>
                <a:gd name="T2" fmla="*/ 4 w 69"/>
                <a:gd name="T3" fmla="*/ 27 h 55"/>
                <a:gd name="T4" fmla="*/ 21 w 69"/>
                <a:gd name="T5" fmla="*/ 41 h 55"/>
                <a:gd name="T6" fmla="*/ 69 w 69"/>
                <a:gd name="T7" fmla="*/ 55 h 55"/>
                <a:gd name="T8" fmla="*/ 64 w 69"/>
                <a:gd name="T9" fmla="*/ 38 h 55"/>
                <a:gd name="T10" fmla="*/ 47 w 69"/>
                <a:gd name="T11" fmla="*/ 14 h 55"/>
                <a:gd name="T12" fmla="*/ 26 w 69"/>
                <a:gd name="T13" fmla="*/ 0 h 55"/>
                <a:gd name="T14" fmla="*/ 13 w 69"/>
                <a:gd name="T15" fmla="*/ 0 h 55"/>
                <a:gd name="T16" fmla="*/ 0 w 69"/>
                <a:gd name="T17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5">
                  <a:moveTo>
                    <a:pt x="0" y="7"/>
                  </a:moveTo>
                  <a:lnTo>
                    <a:pt x="4" y="27"/>
                  </a:lnTo>
                  <a:lnTo>
                    <a:pt x="21" y="41"/>
                  </a:lnTo>
                  <a:lnTo>
                    <a:pt x="69" y="55"/>
                  </a:lnTo>
                  <a:lnTo>
                    <a:pt x="64" y="38"/>
                  </a:lnTo>
                  <a:lnTo>
                    <a:pt x="47" y="14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2" name="Freeform 152">
              <a:extLst>
                <a:ext uri="{FF2B5EF4-FFF2-40B4-BE49-F238E27FC236}">
                  <a16:creationId xmlns:a16="http://schemas.microsoft.com/office/drawing/2014/main" id="{DFC88778-39ED-484E-A962-CE3B4258F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3791"/>
              <a:ext cx="39" cy="83"/>
            </a:xfrm>
            <a:custGeom>
              <a:avLst/>
              <a:gdLst>
                <a:gd name="T0" fmla="*/ 5 w 39"/>
                <a:gd name="T1" fmla="*/ 0 h 83"/>
                <a:gd name="T2" fmla="*/ 5 w 39"/>
                <a:gd name="T3" fmla="*/ 17 h 83"/>
                <a:gd name="T4" fmla="*/ 0 w 39"/>
                <a:gd name="T5" fmla="*/ 38 h 83"/>
                <a:gd name="T6" fmla="*/ 0 w 39"/>
                <a:gd name="T7" fmla="*/ 49 h 83"/>
                <a:gd name="T8" fmla="*/ 5 w 39"/>
                <a:gd name="T9" fmla="*/ 59 h 83"/>
                <a:gd name="T10" fmla="*/ 18 w 39"/>
                <a:gd name="T11" fmla="*/ 73 h 83"/>
                <a:gd name="T12" fmla="*/ 39 w 39"/>
                <a:gd name="T13" fmla="*/ 83 h 83"/>
                <a:gd name="T14" fmla="*/ 39 w 39"/>
                <a:gd name="T15" fmla="*/ 52 h 83"/>
                <a:gd name="T16" fmla="*/ 35 w 39"/>
                <a:gd name="T17" fmla="*/ 28 h 83"/>
                <a:gd name="T18" fmla="*/ 22 w 39"/>
                <a:gd name="T19" fmla="*/ 14 h 83"/>
                <a:gd name="T20" fmla="*/ 5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5" y="0"/>
                  </a:moveTo>
                  <a:lnTo>
                    <a:pt x="5" y="17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5" y="59"/>
                  </a:lnTo>
                  <a:lnTo>
                    <a:pt x="18" y="73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3" name="Freeform 153">
              <a:extLst>
                <a:ext uri="{FF2B5EF4-FFF2-40B4-BE49-F238E27FC236}">
                  <a16:creationId xmlns:a16="http://schemas.microsoft.com/office/drawing/2014/main" id="{3B99985C-7F5C-4CFD-83A9-100427481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3795"/>
              <a:ext cx="94" cy="34"/>
            </a:xfrm>
            <a:custGeom>
              <a:avLst/>
              <a:gdLst>
                <a:gd name="T0" fmla="*/ 0 w 94"/>
                <a:gd name="T1" fmla="*/ 24 h 34"/>
                <a:gd name="T2" fmla="*/ 17 w 94"/>
                <a:gd name="T3" fmla="*/ 34 h 34"/>
                <a:gd name="T4" fmla="*/ 30 w 94"/>
                <a:gd name="T5" fmla="*/ 34 h 34"/>
                <a:gd name="T6" fmla="*/ 39 w 94"/>
                <a:gd name="T7" fmla="*/ 31 h 34"/>
                <a:gd name="T8" fmla="*/ 64 w 94"/>
                <a:gd name="T9" fmla="*/ 17 h 34"/>
                <a:gd name="T10" fmla="*/ 77 w 94"/>
                <a:gd name="T11" fmla="*/ 13 h 34"/>
                <a:gd name="T12" fmla="*/ 94 w 94"/>
                <a:gd name="T13" fmla="*/ 17 h 34"/>
                <a:gd name="T14" fmla="*/ 64 w 94"/>
                <a:gd name="T15" fmla="*/ 7 h 34"/>
                <a:gd name="T16" fmla="*/ 47 w 94"/>
                <a:gd name="T17" fmla="*/ 0 h 34"/>
                <a:gd name="T18" fmla="*/ 26 w 94"/>
                <a:gd name="T19" fmla="*/ 3 h 34"/>
                <a:gd name="T20" fmla="*/ 17 w 94"/>
                <a:gd name="T21" fmla="*/ 10 h 34"/>
                <a:gd name="T22" fmla="*/ 0 w 94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34">
                  <a:moveTo>
                    <a:pt x="0" y="24"/>
                  </a:moveTo>
                  <a:lnTo>
                    <a:pt x="17" y="34"/>
                  </a:lnTo>
                  <a:lnTo>
                    <a:pt x="30" y="34"/>
                  </a:lnTo>
                  <a:lnTo>
                    <a:pt x="39" y="31"/>
                  </a:lnTo>
                  <a:lnTo>
                    <a:pt x="64" y="17"/>
                  </a:lnTo>
                  <a:lnTo>
                    <a:pt x="77" y="13"/>
                  </a:lnTo>
                  <a:lnTo>
                    <a:pt x="94" y="17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7" y="1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4" name="Freeform 154">
              <a:extLst>
                <a:ext uri="{FF2B5EF4-FFF2-40B4-BE49-F238E27FC236}">
                  <a16:creationId xmlns:a16="http://schemas.microsoft.com/office/drawing/2014/main" id="{D5394E90-7A43-499B-9A32-4C355E110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594"/>
              <a:ext cx="43" cy="83"/>
            </a:xfrm>
            <a:custGeom>
              <a:avLst/>
              <a:gdLst>
                <a:gd name="T0" fmla="*/ 9 w 43"/>
                <a:gd name="T1" fmla="*/ 0 h 83"/>
                <a:gd name="T2" fmla="*/ 4 w 43"/>
                <a:gd name="T3" fmla="*/ 14 h 83"/>
                <a:gd name="T4" fmla="*/ 0 w 43"/>
                <a:gd name="T5" fmla="*/ 38 h 83"/>
                <a:gd name="T6" fmla="*/ 4 w 43"/>
                <a:gd name="T7" fmla="*/ 49 h 83"/>
                <a:gd name="T8" fmla="*/ 9 w 43"/>
                <a:gd name="T9" fmla="*/ 59 h 83"/>
                <a:gd name="T10" fmla="*/ 22 w 43"/>
                <a:gd name="T11" fmla="*/ 73 h 83"/>
                <a:gd name="T12" fmla="*/ 39 w 43"/>
                <a:gd name="T13" fmla="*/ 83 h 83"/>
                <a:gd name="T14" fmla="*/ 43 w 43"/>
                <a:gd name="T15" fmla="*/ 52 h 83"/>
                <a:gd name="T16" fmla="*/ 34 w 43"/>
                <a:gd name="T17" fmla="*/ 25 h 83"/>
                <a:gd name="T18" fmla="*/ 26 w 43"/>
                <a:gd name="T19" fmla="*/ 11 h 83"/>
                <a:gd name="T20" fmla="*/ 9 w 43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3">
                  <a:moveTo>
                    <a:pt x="9" y="0"/>
                  </a:moveTo>
                  <a:lnTo>
                    <a:pt x="4" y="14"/>
                  </a:lnTo>
                  <a:lnTo>
                    <a:pt x="0" y="38"/>
                  </a:lnTo>
                  <a:lnTo>
                    <a:pt x="4" y="49"/>
                  </a:lnTo>
                  <a:lnTo>
                    <a:pt x="9" y="59"/>
                  </a:lnTo>
                  <a:lnTo>
                    <a:pt x="22" y="73"/>
                  </a:lnTo>
                  <a:lnTo>
                    <a:pt x="39" y="83"/>
                  </a:lnTo>
                  <a:lnTo>
                    <a:pt x="43" y="52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5" name="Freeform 155">
              <a:extLst>
                <a:ext uri="{FF2B5EF4-FFF2-40B4-BE49-F238E27FC236}">
                  <a16:creationId xmlns:a16="http://schemas.microsoft.com/office/drawing/2014/main" id="{509EDE24-9D1C-4187-8097-797415CA3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3812"/>
              <a:ext cx="43" cy="76"/>
            </a:xfrm>
            <a:custGeom>
              <a:avLst/>
              <a:gdLst>
                <a:gd name="T0" fmla="*/ 17 w 43"/>
                <a:gd name="T1" fmla="*/ 0 h 76"/>
                <a:gd name="T2" fmla="*/ 4 w 43"/>
                <a:gd name="T3" fmla="*/ 14 h 76"/>
                <a:gd name="T4" fmla="*/ 0 w 43"/>
                <a:gd name="T5" fmla="*/ 21 h 76"/>
                <a:gd name="T6" fmla="*/ 4 w 43"/>
                <a:gd name="T7" fmla="*/ 28 h 76"/>
                <a:gd name="T8" fmla="*/ 21 w 43"/>
                <a:gd name="T9" fmla="*/ 48 h 76"/>
                <a:gd name="T10" fmla="*/ 25 w 43"/>
                <a:gd name="T11" fmla="*/ 62 h 76"/>
                <a:gd name="T12" fmla="*/ 21 w 43"/>
                <a:gd name="T13" fmla="*/ 76 h 76"/>
                <a:gd name="T14" fmla="*/ 34 w 43"/>
                <a:gd name="T15" fmla="*/ 52 h 76"/>
                <a:gd name="T16" fmla="*/ 43 w 43"/>
                <a:gd name="T17" fmla="*/ 34 h 76"/>
                <a:gd name="T18" fmla="*/ 43 w 43"/>
                <a:gd name="T19" fmla="*/ 21 h 76"/>
                <a:gd name="T20" fmla="*/ 34 w 43"/>
                <a:gd name="T21" fmla="*/ 10 h 76"/>
                <a:gd name="T22" fmla="*/ 17 w 43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6">
                  <a:moveTo>
                    <a:pt x="17" y="0"/>
                  </a:moveTo>
                  <a:lnTo>
                    <a:pt x="4" y="14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21" y="48"/>
                  </a:lnTo>
                  <a:lnTo>
                    <a:pt x="25" y="62"/>
                  </a:lnTo>
                  <a:lnTo>
                    <a:pt x="21" y="76"/>
                  </a:lnTo>
                  <a:lnTo>
                    <a:pt x="34" y="52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34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6" name="Freeform 156">
              <a:extLst>
                <a:ext uri="{FF2B5EF4-FFF2-40B4-BE49-F238E27FC236}">
                  <a16:creationId xmlns:a16="http://schemas.microsoft.com/office/drawing/2014/main" id="{3B314C3E-BE83-413F-9ABC-D91D3F30E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2969"/>
              <a:ext cx="39" cy="83"/>
            </a:xfrm>
            <a:custGeom>
              <a:avLst/>
              <a:gdLst>
                <a:gd name="T0" fmla="*/ 4 w 39"/>
                <a:gd name="T1" fmla="*/ 0 h 83"/>
                <a:gd name="T2" fmla="*/ 0 w 39"/>
                <a:gd name="T3" fmla="*/ 14 h 83"/>
                <a:gd name="T4" fmla="*/ 0 w 39"/>
                <a:gd name="T5" fmla="*/ 35 h 83"/>
                <a:gd name="T6" fmla="*/ 0 w 39"/>
                <a:gd name="T7" fmla="*/ 45 h 83"/>
                <a:gd name="T8" fmla="*/ 4 w 39"/>
                <a:gd name="T9" fmla="*/ 59 h 83"/>
                <a:gd name="T10" fmla="*/ 17 w 39"/>
                <a:gd name="T11" fmla="*/ 69 h 83"/>
                <a:gd name="T12" fmla="*/ 34 w 39"/>
                <a:gd name="T13" fmla="*/ 83 h 83"/>
                <a:gd name="T14" fmla="*/ 39 w 39"/>
                <a:gd name="T15" fmla="*/ 52 h 83"/>
                <a:gd name="T16" fmla="*/ 30 w 39"/>
                <a:gd name="T17" fmla="*/ 24 h 83"/>
                <a:gd name="T18" fmla="*/ 21 w 39"/>
                <a:gd name="T19" fmla="*/ 11 h 83"/>
                <a:gd name="T20" fmla="*/ 4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4" y="59"/>
                  </a:lnTo>
                  <a:lnTo>
                    <a:pt x="17" y="69"/>
                  </a:lnTo>
                  <a:lnTo>
                    <a:pt x="34" y="83"/>
                  </a:lnTo>
                  <a:lnTo>
                    <a:pt x="39" y="52"/>
                  </a:lnTo>
                  <a:lnTo>
                    <a:pt x="30" y="24"/>
                  </a:lnTo>
                  <a:lnTo>
                    <a:pt x="21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7" name="Freeform 157">
              <a:extLst>
                <a:ext uri="{FF2B5EF4-FFF2-40B4-BE49-F238E27FC236}">
                  <a16:creationId xmlns:a16="http://schemas.microsoft.com/office/drawing/2014/main" id="{8EE849F5-AE76-4B0D-9DFD-360AAAA27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985"/>
              <a:ext cx="43" cy="76"/>
            </a:xfrm>
            <a:custGeom>
              <a:avLst/>
              <a:gdLst>
                <a:gd name="T0" fmla="*/ 18 w 43"/>
                <a:gd name="T1" fmla="*/ 0 h 76"/>
                <a:gd name="T2" fmla="*/ 0 w 43"/>
                <a:gd name="T3" fmla="*/ 13 h 76"/>
                <a:gd name="T4" fmla="*/ 0 w 43"/>
                <a:gd name="T5" fmla="*/ 20 h 76"/>
                <a:gd name="T6" fmla="*/ 5 w 43"/>
                <a:gd name="T7" fmla="*/ 31 h 76"/>
                <a:gd name="T8" fmla="*/ 22 w 43"/>
                <a:gd name="T9" fmla="*/ 51 h 76"/>
                <a:gd name="T10" fmla="*/ 26 w 43"/>
                <a:gd name="T11" fmla="*/ 62 h 76"/>
                <a:gd name="T12" fmla="*/ 18 w 43"/>
                <a:gd name="T13" fmla="*/ 76 h 76"/>
                <a:gd name="T14" fmla="*/ 35 w 43"/>
                <a:gd name="T15" fmla="*/ 55 h 76"/>
                <a:gd name="T16" fmla="*/ 43 w 43"/>
                <a:gd name="T17" fmla="*/ 38 h 76"/>
                <a:gd name="T18" fmla="*/ 39 w 43"/>
                <a:gd name="T19" fmla="*/ 20 h 76"/>
                <a:gd name="T20" fmla="*/ 30 w 43"/>
                <a:gd name="T21" fmla="*/ 13 h 76"/>
                <a:gd name="T22" fmla="*/ 18 w 43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6">
                  <a:moveTo>
                    <a:pt x="18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5" y="31"/>
                  </a:lnTo>
                  <a:lnTo>
                    <a:pt x="22" y="51"/>
                  </a:lnTo>
                  <a:lnTo>
                    <a:pt x="26" y="62"/>
                  </a:lnTo>
                  <a:lnTo>
                    <a:pt x="18" y="76"/>
                  </a:lnTo>
                  <a:lnTo>
                    <a:pt x="35" y="55"/>
                  </a:lnTo>
                  <a:lnTo>
                    <a:pt x="43" y="38"/>
                  </a:lnTo>
                  <a:lnTo>
                    <a:pt x="39" y="20"/>
                  </a:lnTo>
                  <a:lnTo>
                    <a:pt x="30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8" name="Freeform 158">
              <a:extLst>
                <a:ext uri="{FF2B5EF4-FFF2-40B4-BE49-F238E27FC236}">
                  <a16:creationId xmlns:a16="http://schemas.microsoft.com/office/drawing/2014/main" id="{41464410-3F89-4C5F-89AF-C3DB12F1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840"/>
              <a:ext cx="39" cy="82"/>
            </a:xfrm>
            <a:custGeom>
              <a:avLst/>
              <a:gdLst>
                <a:gd name="T0" fmla="*/ 9 w 39"/>
                <a:gd name="T1" fmla="*/ 0 h 82"/>
                <a:gd name="T2" fmla="*/ 5 w 39"/>
                <a:gd name="T3" fmla="*/ 13 h 82"/>
                <a:gd name="T4" fmla="*/ 0 w 39"/>
                <a:gd name="T5" fmla="*/ 34 h 82"/>
                <a:gd name="T6" fmla="*/ 0 w 39"/>
                <a:gd name="T7" fmla="*/ 44 h 82"/>
                <a:gd name="T8" fmla="*/ 9 w 39"/>
                <a:gd name="T9" fmla="*/ 58 h 82"/>
                <a:gd name="T10" fmla="*/ 18 w 39"/>
                <a:gd name="T11" fmla="*/ 69 h 82"/>
                <a:gd name="T12" fmla="*/ 39 w 39"/>
                <a:gd name="T13" fmla="*/ 82 h 82"/>
                <a:gd name="T14" fmla="*/ 39 w 39"/>
                <a:gd name="T15" fmla="*/ 51 h 82"/>
                <a:gd name="T16" fmla="*/ 35 w 39"/>
                <a:gd name="T17" fmla="*/ 24 h 82"/>
                <a:gd name="T18" fmla="*/ 26 w 39"/>
                <a:gd name="T19" fmla="*/ 10 h 82"/>
                <a:gd name="T20" fmla="*/ 9 w 39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2">
                  <a:moveTo>
                    <a:pt x="9" y="0"/>
                  </a:moveTo>
                  <a:lnTo>
                    <a:pt x="5" y="1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9" y="58"/>
                  </a:lnTo>
                  <a:lnTo>
                    <a:pt x="18" y="69"/>
                  </a:lnTo>
                  <a:lnTo>
                    <a:pt x="39" y="82"/>
                  </a:lnTo>
                  <a:lnTo>
                    <a:pt x="39" y="51"/>
                  </a:lnTo>
                  <a:lnTo>
                    <a:pt x="35" y="24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9" name="Freeform 159">
              <a:extLst>
                <a:ext uri="{FF2B5EF4-FFF2-40B4-BE49-F238E27FC236}">
                  <a16:creationId xmlns:a16="http://schemas.microsoft.com/office/drawing/2014/main" id="{C7E41E85-D53A-407D-A00D-FCE50DED8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3746"/>
              <a:ext cx="43" cy="76"/>
            </a:xfrm>
            <a:custGeom>
              <a:avLst/>
              <a:gdLst>
                <a:gd name="T0" fmla="*/ 17 w 43"/>
                <a:gd name="T1" fmla="*/ 0 h 76"/>
                <a:gd name="T2" fmla="*/ 0 w 43"/>
                <a:gd name="T3" fmla="*/ 14 h 76"/>
                <a:gd name="T4" fmla="*/ 0 w 43"/>
                <a:gd name="T5" fmla="*/ 21 h 76"/>
                <a:gd name="T6" fmla="*/ 4 w 43"/>
                <a:gd name="T7" fmla="*/ 31 h 76"/>
                <a:gd name="T8" fmla="*/ 21 w 43"/>
                <a:gd name="T9" fmla="*/ 52 h 76"/>
                <a:gd name="T10" fmla="*/ 26 w 43"/>
                <a:gd name="T11" fmla="*/ 62 h 76"/>
                <a:gd name="T12" fmla="*/ 21 w 43"/>
                <a:gd name="T13" fmla="*/ 76 h 76"/>
                <a:gd name="T14" fmla="*/ 34 w 43"/>
                <a:gd name="T15" fmla="*/ 56 h 76"/>
                <a:gd name="T16" fmla="*/ 43 w 43"/>
                <a:gd name="T17" fmla="*/ 38 h 76"/>
                <a:gd name="T18" fmla="*/ 38 w 43"/>
                <a:gd name="T19" fmla="*/ 21 h 76"/>
                <a:gd name="T20" fmla="*/ 30 w 43"/>
                <a:gd name="T21" fmla="*/ 11 h 76"/>
                <a:gd name="T22" fmla="*/ 17 w 43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6">
                  <a:moveTo>
                    <a:pt x="17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4" y="31"/>
                  </a:lnTo>
                  <a:lnTo>
                    <a:pt x="21" y="52"/>
                  </a:lnTo>
                  <a:lnTo>
                    <a:pt x="26" y="62"/>
                  </a:lnTo>
                  <a:lnTo>
                    <a:pt x="21" y="76"/>
                  </a:lnTo>
                  <a:lnTo>
                    <a:pt x="34" y="56"/>
                  </a:lnTo>
                  <a:lnTo>
                    <a:pt x="43" y="38"/>
                  </a:lnTo>
                  <a:lnTo>
                    <a:pt x="38" y="21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0" name="Freeform 160">
              <a:extLst>
                <a:ext uri="{FF2B5EF4-FFF2-40B4-BE49-F238E27FC236}">
                  <a16:creationId xmlns:a16="http://schemas.microsoft.com/office/drawing/2014/main" id="{7CED945B-B89E-4A26-8B1F-C49645AB2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3764"/>
              <a:ext cx="42" cy="82"/>
            </a:xfrm>
            <a:custGeom>
              <a:avLst/>
              <a:gdLst>
                <a:gd name="T0" fmla="*/ 8 w 42"/>
                <a:gd name="T1" fmla="*/ 0 h 82"/>
                <a:gd name="T2" fmla="*/ 4 w 42"/>
                <a:gd name="T3" fmla="*/ 17 h 82"/>
                <a:gd name="T4" fmla="*/ 0 w 42"/>
                <a:gd name="T5" fmla="*/ 34 h 82"/>
                <a:gd name="T6" fmla="*/ 4 w 42"/>
                <a:gd name="T7" fmla="*/ 48 h 82"/>
                <a:gd name="T8" fmla="*/ 8 w 42"/>
                <a:gd name="T9" fmla="*/ 58 h 82"/>
                <a:gd name="T10" fmla="*/ 21 w 42"/>
                <a:gd name="T11" fmla="*/ 72 h 82"/>
                <a:gd name="T12" fmla="*/ 38 w 42"/>
                <a:gd name="T13" fmla="*/ 82 h 82"/>
                <a:gd name="T14" fmla="*/ 42 w 42"/>
                <a:gd name="T15" fmla="*/ 51 h 82"/>
                <a:gd name="T16" fmla="*/ 34 w 42"/>
                <a:gd name="T17" fmla="*/ 27 h 82"/>
                <a:gd name="T18" fmla="*/ 25 w 42"/>
                <a:gd name="T19" fmla="*/ 13 h 82"/>
                <a:gd name="T20" fmla="*/ 8 w 42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2">
                  <a:moveTo>
                    <a:pt x="8" y="0"/>
                  </a:moveTo>
                  <a:lnTo>
                    <a:pt x="4" y="17"/>
                  </a:lnTo>
                  <a:lnTo>
                    <a:pt x="0" y="34"/>
                  </a:lnTo>
                  <a:lnTo>
                    <a:pt x="4" y="48"/>
                  </a:lnTo>
                  <a:lnTo>
                    <a:pt x="8" y="58"/>
                  </a:lnTo>
                  <a:lnTo>
                    <a:pt x="21" y="72"/>
                  </a:lnTo>
                  <a:lnTo>
                    <a:pt x="38" y="82"/>
                  </a:lnTo>
                  <a:lnTo>
                    <a:pt x="42" y="51"/>
                  </a:lnTo>
                  <a:lnTo>
                    <a:pt x="34" y="27"/>
                  </a:lnTo>
                  <a:lnTo>
                    <a:pt x="25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1" name="Freeform 161">
              <a:extLst>
                <a:ext uri="{FF2B5EF4-FFF2-40B4-BE49-F238E27FC236}">
                  <a16:creationId xmlns:a16="http://schemas.microsoft.com/office/drawing/2014/main" id="{1EF76F02-86D3-4044-9C1E-9B6AE0F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2907"/>
              <a:ext cx="43" cy="83"/>
            </a:xfrm>
            <a:custGeom>
              <a:avLst/>
              <a:gdLst>
                <a:gd name="T0" fmla="*/ 8 w 43"/>
                <a:gd name="T1" fmla="*/ 0 h 83"/>
                <a:gd name="T2" fmla="*/ 4 w 43"/>
                <a:gd name="T3" fmla="*/ 14 h 83"/>
                <a:gd name="T4" fmla="*/ 0 w 43"/>
                <a:gd name="T5" fmla="*/ 35 h 83"/>
                <a:gd name="T6" fmla="*/ 4 w 43"/>
                <a:gd name="T7" fmla="*/ 45 h 83"/>
                <a:gd name="T8" fmla="*/ 8 w 43"/>
                <a:gd name="T9" fmla="*/ 59 h 83"/>
                <a:gd name="T10" fmla="*/ 21 w 43"/>
                <a:gd name="T11" fmla="*/ 69 h 83"/>
                <a:gd name="T12" fmla="*/ 39 w 43"/>
                <a:gd name="T13" fmla="*/ 83 h 83"/>
                <a:gd name="T14" fmla="*/ 43 w 43"/>
                <a:gd name="T15" fmla="*/ 52 h 83"/>
                <a:gd name="T16" fmla="*/ 34 w 43"/>
                <a:gd name="T17" fmla="*/ 24 h 83"/>
                <a:gd name="T18" fmla="*/ 26 w 43"/>
                <a:gd name="T19" fmla="*/ 10 h 83"/>
                <a:gd name="T20" fmla="*/ 8 w 43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3">
                  <a:moveTo>
                    <a:pt x="8" y="0"/>
                  </a:moveTo>
                  <a:lnTo>
                    <a:pt x="4" y="14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8" y="59"/>
                  </a:lnTo>
                  <a:lnTo>
                    <a:pt x="21" y="69"/>
                  </a:lnTo>
                  <a:lnTo>
                    <a:pt x="39" y="83"/>
                  </a:lnTo>
                  <a:lnTo>
                    <a:pt x="43" y="52"/>
                  </a:lnTo>
                  <a:lnTo>
                    <a:pt x="34" y="24"/>
                  </a:lnTo>
                  <a:lnTo>
                    <a:pt x="26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2" name="Freeform 162">
              <a:extLst>
                <a:ext uri="{FF2B5EF4-FFF2-40B4-BE49-F238E27FC236}">
                  <a16:creationId xmlns:a16="http://schemas.microsoft.com/office/drawing/2014/main" id="{EF25E5D0-39C6-4C56-8C24-5B14B4CD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3795"/>
              <a:ext cx="104" cy="31"/>
            </a:xfrm>
            <a:custGeom>
              <a:avLst/>
              <a:gdLst>
                <a:gd name="T0" fmla="*/ 104 w 104"/>
                <a:gd name="T1" fmla="*/ 7 h 31"/>
                <a:gd name="T2" fmla="*/ 86 w 104"/>
                <a:gd name="T3" fmla="*/ 7 h 31"/>
                <a:gd name="T4" fmla="*/ 61 w 104"/>
                <a:gd name="T5" fmla="*/ 0 h 31"/>
                <a:gd name="T6" fmla="*/ 30 w 104"/>
                <a:gd name="T7" fmla="*/ 3 h 31"/>
                <a:gd name="T8" fmla="*/ 13 w 104"/>
                <a:gd name="T9" fmla="*/ 13 h 31"/>
                <a:gd name="T10" fmla="*/ 0 w 104"/>
                <a:gd name="T11" fmla="*/ 27 h 31"/>
                <a:gd name="T12" fmla="*/ 39 w 104"/>
                <a:gd name="T13" fmla="*/ 31 h 31"/>
                <a:gd name="T14" fmla="*/ 52 w 104"/>
                <a:gd name="T15" fmla="*/ 31 h 31"/>
                <a:gd name="T16" fmla="*/ 69 w 104"/>
                <a:gd name="T17" fmla="*/ 27 h 31"/>
                <a:gd name="T18" fmla="*/ 91 w 104"/>
                <a:gd name="T19" fmla="*/ 20 h 31"/>
                <a:gd name="T20" fmla="*/ 104 w 104"/>
                <a:gd name="T2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31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3"/>
                  </a:lnTo>
                  <a:lnTo>
                    <a:pt x="13" y="13"/>
                  </a:lnTo>
                  <a:lnTo>
                    <a:pt x="0" y="27"/>
                  </a:lnTo>
                  <a:lnTo>
                    <a:pt x="39" y="31"/>
                  </a:lnTo>
                  <a:lnTo>
                    <a:pt x="52" y="31"/>
                  </a:lnTo>
                  <a:lnTo>
                    <a:pt x="69" y="27"/>
                  </a:lnTo>
                  <a:lnTo>
                    <a:pt x="91" y="20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3" name="Freeform 163">
              <a:extLst>
                <a:ext uri="{FF2B5EF4-FFF2-40B4-BE49-F238E27FC236}">
                  <a16:creationId xmlns:a16="http://schemas.microsoft.com/office/drawing/2014/main" id="{C5ED6751-67DB-4B48-BC5E-D70AEC4F3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949"/>
              <a:ext cx="47" cy="89"/>
            </a:xfrm>
            <a:custGeom>
              <a:avLst/>
              <a:gdLst>
                <a:gd name="T0" fmla="*/ 22 w 47"/>
                <a:gd name="T1" fmla="*/ 89 h 89"/>
                <a:gd name="T2" fmla="*/ 43 w 47"/>
                <a:gd name="T3" fmla="*/ 76 h 89"/>
                <a:gd name="T4" fmla="*/ 47 w 47"/>
                <a:gd name="T5" fmla="*/ 65 h 89"/>
                <a:gd name="T6" fmla="*/ 47 w 47"/>
                <a:gd name="T7" fmla="*/ 51 h 89"/>
                <a:gd name="T8" fmla="*/ 35 w 47"/>
                <a:gd name="T9" fmla="*/ 20 h 89"/>
                <a:gd name="T10" fmla="*/ 30 w 47"/>
                <a:gd name="T11" fmla="*/ 10 h 89"/>
                <a:gd name="T12" fmla="*/ 35 w 47"/>
                <a:gd name="T13" fmla="*/ 0 h 89"/>
                <a:gd name="T14" fmla="*/ 13 w 47"/>
                <a:gd name="T15" fmla="*/ 24 h 89"/>
                <a:gd name="T16" fmla="*/ 0 w 47"/>
                <a:gd name="T17" fmla="*/ 48 h 89"/>
                <a:gd name="T18" fmla="*/ 4 w 47"/>
                <a:gd name="T19" fmla="*/ 69 h 89"/>
                <a:gd name="T20" fmla="*/ 9 w 47"/>
                <a:gd name="T21" fmla="*/ 79 h 89"/>
                <a:gd name="T22" fmla="*/ 22 w 47"/>
                <a:gd name="T2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89">
                  <a:moveTo>
                    <a:pt x="22" y="89"/>
                  </a:moveTo>
                  <a:lnTo>
                    <a:pt x="43" y="76"/>
                  </a:lnTo>
                  <a:lnTo>
                    <a:pt x="47" y="65"/>
                  </a:lnTo>
                  <a:lnTo>
                    <a:pt x="47" y="51"/>
                  </a:lnTo>
                  <a:lnTo>
                    <a:pt x="35" y="20"/>
                  </a:lnTo>
                  <a:lnTo>
                    <a:pt x="30" y="10"/>
                  </a:lnTo>
                  <a:lnTo>
                    <a:pt x="35" y="0"/>
                  </a:lnTo>
                  <a:lnTo>
                    <a:pt x="13" y="24"/>
                  </a:lnTo>
                  <a:lnTo>
                    <a:pt x="0" y="48"/>
                  </a:lnTo>
                  <a:lnTo>
                    <a:pt x="4" y="69"/>
                  </a:lnTo>
                  <a:lnTo>
                    <a:pt x="9" y="79"/>
                  </a:lnTo>
                  <a:lnTo>
                    <a:pt x="22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4" name="Freeform 164">
              <a:extLst>
                <a:ext uri="{FF2B5EF4-FFF2-40B4-BE49-F238E27FC236}">
                  <a16:creationId xmlns:a16="http://schemas.microsoft.com/office/drawing/2014/main" id="{051B3FF6-3C47-4878-88FF-26E7C4598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3909"/>
              <a:ext cx="56" cy="41"/>
            </a:xfrm>
            <a:custGeom>
              <a:avLst/>
              <a:gdLst>
                <a:gd name="T0" fmla="*/ 56 w 56"/>
                <a:gd name="T1" fmla="*/ 41 h 41"/>
                <a:gd name="T2" fmla="*/ 38 w 56"/>
                <a:gd name="T3" fmla="*/ 17 h 41"/>
                <a:gd name="T4" fmla="*/ 21 w 56"/>
                <a:gd name="T5" fmla="*/ 7 h 41"/>
                <a:gd name="T6" fmla="*/ 0 w 56"/>
                <a:gd name="T7" fmla="*/ 0 h 41"/>
                <a:gd name="T8" fmla="*/ 17 w 56"/>
                <a:gd name="T9" fmla="*/ 27 h 41"/>
                <a:gd name="T10" fmla="*/ 30 w 56"/>
                <a:gd name="T11" fmla="*/ 38 h 41"/>
                <a:gd name="T12" fmla="*/ 56 w 56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1">
                  <a:moveTo>
                    <a:pt x="56" y="41"/>
                  </a:moveTo>
                  <a:lnTo>
                    <a:pt x="38" y="17"/>
                  </a:lnTo>
                  <a:lnTo>
                    <a:pt x="21" y="7"/>
                  </a:lnTo>
                  <a:lnTo>
                    <a:pt x="0" y="0"/>
                  </a:lnTo>
                  <a:lnTo>
                    <a:pt x="17" y="27"/>
                  </a:lnTo>
                  <a:lnTo>
                    <a:pt x="30" y="38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5" name="Freeform 165">
              <a:extLst>
                <a:ext uri="{FF2B5EF4-FFF2-40B4-BE49-F238E27FC236}">
                  <a16:creationId xmlns:a16="http://schemas.microsoft.com/office/drawing/2014/main" id="{A6D95DD1-B617-415C-BA76-7C8E1561D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3874"/>
              <a:ext cx="68" cy="69"/>
            </a:xfrm>
            <a:custGeom>
              <a:avLst/>
              <a:gdLst>
                <a:gd name="T0" fmla="*/ 64 w 68"/>
                <a:gd name="T1" fmla="*/ 69 h 69"/>
                <a:gd name="T2" fmla="*/ 68 w 68"/>
                <a:gd name="T3" fmla="*/ 48 h 69"/>
                <a:gd name="T4" fmla="*/ 64 w 68"/>
                <a:gd name="T5" fmla="*/ 38 h 69"/>
                <a:gd name="T6" fmla="*/ 51 w 68"/>
                <a:gd name="T7" fmla="*/ 28 h 69"/>
                <a:gd name="T8" fmla="*/ 17 w 68"/>
                <a:gd name="T9" fmla="*/ 14 h 69"/>
                <a:gd name="T10" fmla="*/ 4 w 68"/>
                <a:gd name="T11" fmla="*/ 7 h 69"/>
                <a:gd name="T12" fmla="*/ 0 w 68"/>
                <a:gd name="T13" fmla="*/ 0 h 69"/>
                <a:gd name="T14" fmla="*/ 4 w 68"/>
                <a:gd name="T15" fmla="*/ 28 h 69"/>
                <a:gd name="T16" fmla="*/ 17 w 68"/>
                <a:gd name="T17" fmla="*/ 48 h 69"/>
                <a:gd name="T18" fmla="*/ 34 w 68"/>
                <a:gd name="T19" fmla="*/ 66 h 69"/>
                <a:gd name="T20" fmla="*/ 64 w 68"/>
                <a:gd name="T2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9">
                  <a:moveTo>
                    <a:pt x="64" y="69"/>
                  </a:moveTo>
                  <a:lnTo>
                    <a:pt x="68" y="48"/>
                  </a:lnTo>
                  <a:lnTo>
                    <a:pt x="64" y="38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48"/>
                  </a:lnTo>
                  <a:lnTo>
                    <a:pt x="34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6" name="Freeform 166">
              <a:extLst>
                <a:ext uri="{FF2B5EF4-FFF2-40B4-BE49-F238E27FC236}">
                  <a16:creationId xmlns:a16="http://schemas.microsoft.com/office/drawing/2014/main" id="{37DB10B0-69D1-4B94-94EF-370DC5E39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3922"/>
              <a:ext cx="61" cy="42"/>
            </a:xfrm>
            <a:custGeom>
              <a:avLst/>
              <a:gdLst>
                <a:gd name="T0" fmla="*/ 0 w 61"/>
                <a:gd name="T1" fmla="*/ 0 h 42"/>
                <a:gd name="T2" fmla="*/ 5 w 61"/>
                <a:gd name="T3" fmla="*/ 14 h 42"/>
                <a:gd name="T4" fmla="*/ 18 w 61"/>
                <a:gd name="T5" fmla="*/ 25 h 42"/>
                <a:gd name="T6" fmla="*/ 39 w 61"/>
                <a:gd name="T7" fmla="*/ 35 h 42"/>
                <a:gd name="T8" fmla="*/ 61 w 61"/>
                <a:gd name="T9" fmla="*/ 42 h 42"/>
                <a:gd name="T10" fmla="*/ 52 w 61"/>
                <a:gd name="T11" fmla="*/ 18 h 42"/>
                <a:gd name="T12" fmla="*/ 48 w 61"/>
                <a:gd name="T13" fmla="*/ 11 h 42"/>
                <a:gd name="T14" fmla="*/ 35 w 61"/>
                <a:gd name="T15" fmla="*/ 7 h 42"/>
                <a:gd name="T16" fmla="*/ 13 w 61"/>
                <a:gd name="T17" fmla="*/ 7 h 42"/>
                <a:gd name="T18" fmla="*/ 5 w 61"/>
                <a:gd name="T19" fmla="*/ 7 h 42"/>
                <a:gd name="T20" fmla="*/ 0 w 61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2"/>
                  </a:lnTo>
                  <a:lnTo>
                    <a:pt x="52" y="18"/>
                  </a:lnTo>
                  <a:lnTo>
                    <a:pt x="48" y="11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7" name="Freeform 167">
              <a:extLst>
                <a:ext uri="{FF2B5EF4-FFF2-40B4-BE49-F238E27FC236}">
                  <a16:creationId xmlns:a16="http://schemas.microsoft.com/office/drawing/2014/main" id="{A267AC2B-820A-4B70-8B2B-12F6B1FE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922"/>
              <a:ext cx="43" cy="87"/>
            </a:xfrm>
            <a:custGeom>
              <a:avLst/>
              <a:gdLst>
                <a:gd name="T0" fmla="*/ 30 w 43"/>
                <a:gd name="T1" fmla="*/ 0 h 87"/>
                <a:gd name="T2" fmla="*/ 8 w 43"/>
                <a:gd name="T3" fmla="*/ 11 h 87"/>
                <a:gd name="T4" fmla="*/ 0 w 43"/>
                <a:gd name="T5" fmla="*/ 21 h 87"/>
                <a:gd name="T6" fmla="*/ 0 w 43"/>
                <a:gd name="T7" fmla="*/ 35 h 87"/>
                <a:gd name="T8" fmla="*/ 8 w 43"/>
                <a:gd name="T9" fmla="*/ 66 h 87"/>
                <a:gd name="T10" fmla="*/ 8 w 43"/>
                <a:gd name="T11" fmla="*/ 76 h 87"/>
                <a:gd name="T12" fmla="*/ 4 w 43"/>
                <a:gd name="T13" fmla="*/ 87 h 87"/>
                <a:gd name="T14" fmla="*/ 26 w 43"/>
                <a:gd name="T15" fmla="*/ 66 h 87"/>
                <a:gd name="T16" fmla="*/ 43 w 43"/>
                <a:gd name="T17" fmla="*/ 42 h 87"/>
                <a:gd name="T18" fmla="*/ 43 w 43"/>
                <a:gd name="T19" fmla="*/ 21 h 87"/>
                <a:gd name="T20" fmla="*/ 43 w 43"/>
                <a:gd name="T21" fmla="*/ 11 h 87"/>
                <a:gd name="T22" fmla="*/ 30 w 43"/>
                <a:gd name="T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87">
                  <a:moveTo>
                    <a:pt x="30" y="0"/>
                  </a:moveTo>
                  <a:lnTo>
                    <a:pt x="8" y="11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6"/>
                  </a:lnTo>
                  <a:lnTo>
                    <a:pt x="8" y="76"/>
                  </a:lnTo>
                  <a:lnTo>
                    <a:pt x="4" y="87"/>
                  </a:lnTo>
                  <a:lnTo>
                    <a:pt x="26" y="66"/>
                  </a:lnTo>
                  <a:lnTo>
                    <a:pt x="43" y="42"/>
                  </a:lnTo>
                  <a:lnTo>
                    <a:pt x="43" y="21"/>
                  </a:lnTo>
                  <a:lnTo>
                    <a:pt x="43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8" name="Freeform 168">
              <a:extLst>
                <a:ext uri="{FF2B5EF4-FFF2-40B4-BE49-F238E27FC236}">
                  <a16:creationId xmlns:a16="http://schemas.microsoft.com/office/drawing/2014/main" id="{6DDD338A-3E03-409B-8F5D-6718D5BA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076"/>
              <a:ext cx="51" cy="87"/>
            </a:xfrm>
            <a:custGeom>
              <a:avLst/>
              <a:gdLst>
                <a:gd name="T0" fmla="*/ 17 w 51"/>
                <a:gd name="T1" fmla="*/ 0 h 87"/>
                <a:gd name="T2" fmla="*/ 0 w 51"/>
                <a:gd name="T3" fmla="*/ 18 h 87"/>
                <a:gd name="T4" fmla="*/ 0 w 51"/>
                <a:gd name="T5" fmla="*/ 31 h 87"/>
                <a:gd name="T6" fmla="*/ 8 w 51"/>
                <a:gd name="T7" fmla="*/ 42 h 87"/>
                <a:gd name="T8" fmla="*/ 34 w 51"/>
                <a:gd name="T9" fmla="*/ 66 h 87"/>
                <a:gd name="T10" fmla="*/ 43 w 51"/>
                <a:gd name="T11" fmla="*/ 76 h 87"/>
                <a:gd name="T12" fmla="*/ 43 w 51"/>
                <a:gd name="T13" fmla="*/ 87 h 87"/>
                <a:gd name="T14" fmla="*/ 47 w 51"/>
                <a:gd name="T15" fmla="*/ 59 h 87"/>
                <a:gd name="T16" fmla="*/ 51 w 51"/>
                <a:gd name="T17" fmla="*/ 35 h 87"/>
                <a:gd name="T18" fmla="*/ 38 w 51"/>
                <a:gd name="T19" fmla="*/ 14 h 87"/>
                <a:gd name="T20" fmla="*/ 17 w 51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87">
                  <a:moveTo>
                    <a:pt x="17" y="0"/>
                  </a:moveTo>
                  <a:lnTo>
                    <a:pt x="0" y="18"/>
                  </a:lnTo>
                  <a:lnTo>
                    <a:pt x="0" y="31"/>
                  </a:lnTo>
                  <a:lnTo>
                    <a:pt x="8" y="42"/>
                  </a:lnTo>
                  <a:lnTo>
                    <a:pt x="34" y="66"/>
                  </a:lnTo>
                  <a:lnTo>
                    <a:pt x="43" y="76"/>
                  </a:lnTo>
                  <a:lnTo>
                    <a:pt x="43" y="87"/>
                  </a:lnTo>
                  <a:lnTo>
                    <a:pt x="47" y="59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9" name="Freeform 169">
              <a:extLst>
                <a:ext uri="{FF2B5EF4-FFF2-40B4-BE49-F238E27FC236}">
                  <a16:creationId xmlns:a16="http://schemas.microsoft.com/office/drawing/2014/main" id="{E00C75B7-3CDF-490B-8CAB-C9981A55C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802"/>
              <a:ext cx="107" cy="89"/>
            </a:xfrm>
            <a:custGeom>
              <a:avLst/>
              <a:gdLst>
                <a:gd name="T0" fmla="*/ 103 w 107"/>
                <a:gd name="T1" fmla="*/ 89 h 89"/>
                <a:gd name="T2" fmla="*/ 90 w 107"/>
                <a:gd name="T3" fmla="*/ 86 h 89"/>
                <a:gd name="T4" fmla="*/ 64 w 107"/>
                <a:gd name="T5" fmla="*/ 72 h 89"/>
                <a:gd name="T6" fmla="*/ 51 w 107"/>
                <a:gd name="T7" fmla="*/ 62 h 89"/>
                <a:gd name="T8" fmla="*/ 38 w 107"/>
                <a:gd name="T9" fmla="*/ 44 h 89"/>
                <a:gd name="T10" fmla="*/ 21 w 107"/>
                <a:gd name="T11" fmla="*/ 24 h 89"/>
                <a:gd name="T12" fmla="*/ 0 w 107"/>
                <a:gd name="T13" fmla="*/ 0 h 89"/>
                <a:gd name="T14" fmla="*/ 43 w 107"/>
                <a:gd name="T15" fmla="*/ 24 h 89"/>
                <a:gd name="T16" fmla="*/ 81 w 107"/>
                <a:gd name="T17" fmla="*/ 44 h 89"/>
                <a:gd name="T18" fmla="*/ 103 w 107"/>
                <a:gd name="T19" fmla="*/ 65 h 89"/>
                <a:gd name="T20" fmla="*/ 107 w 107"/>
                <a:gd name="T21" fmla="*/ 76 h 89"/>
                <a:gd name="T22" fmla="*/ 103 w 107"/>
                <a:gd name="T2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89">
                  <a:moveTo>
                    <a:pt x="103" y="89"/>
                  </a:moveTo>
                  <a:lnTo>
                    <a:pt x="90" y="86"/>
                  </a:lnTo>
                  <a:lnTo>
                    <a:pt x="64" y="72"/>
                  </a:lnTo>
                  <a:lnTo>
                    <a:pt x="51" y="62"/>
                  </a:lnTo>
                  <a:lnTo>
                    <a:pt x="38" y="44"/>
                  </a:lnTo>
                  <a:lnTo>
                    <a:pt x="21" y="24"/>
                  </a:lnTo>
                  <a:lnTo>
                    <a:pt x="0" y="0"/>
                  </a:lnTo>
                  <a:lnTo>
                    <a:pt x="43" y="24"/>
                  </a:lnTo>
                  <a:lnTo>
                    <a:pt x="81" y="44"/>
                  </a:lnTo>
                  <a:lnTo>
                    <a:pt x="103" y="65"/>
                  </a:lnTo>
                  <a:lnTo>
                    <a:pt x="107" y="76"/>
                  </a:lnTo>
                  <a:lnTo>
                    <a:pt x="103" y="8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0" name="Freeform 170">
              <a:extLst>
                <a:ext uri="{FF2B5EF4-FFF2-40B4-BE49-F238E27FC236}">
                  <a16:creationId xmlns:a16="http://schemas.microsoft.com/office/drawing/2014/main" id="{FE6C275C-D22B-4D01-A73E-39A01FAF8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3681"/>
              <a:ext cx="39" cy="83"/>
            </a:xfrm>
            <a:custGeom>
              <a:avLst/>
              <a:gdLst>
                <a:gd name="T0" fmla="*/ 9 w 39"/>
                <a:gd name="T1" fmla="*/ 0 h 83"/>
                <a:gd name="T2" fmla="*/ 5 w 39"/>
                <a:gd name="T3" fmla="*/ 17 h 83"/>
                <a:gd name="T4" fmla="*/ 0 w 39"/>
                <a:gd name="T5" fmla="*/ 38 h 83"/>
                <a:gd name="T6" fmla="*/ 0 w 39"/>
                <a:gd name="T7" fmla="*/ 48 h 83"/>
                <a:gd name="T8" fmla="*/ 9 w 39"/>
                <a:gd name="T9" fmla="*/ 58 h 83"/>
                <a:gd name="T10" fmla="*/ 17 w 39"/>
                <a:gd name="T11" fmla="*/ 72 h 83"/>
                <a:gd name="T12" fmla="*/ 39 w 39"/>
                <a:gd name="T13" fmla="*/ 83 h 83"/>
                <a:gd name="T14" fmla="*/ 39 w 39"/>
                <a:gd name="T15" fmla="*/ 52 h 83"/>
                <a:gd name="T16" fmla="*/ 35 w 39"/>
                <a:gd name="T17" fmla="*/ 27 h 83"/>
                <a:gd name="T18" fmla="*/ 26 w 39"/>
                <a:gd name="T19" fmla="*/ 14 h 83"/>
                <a:gd name="T20" fmla="*/ 9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9" y="0"/>
                  </a:moveTo>
                  <a:lnTo>
                    <a:pt x="5" y="17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9" y="58"/>
                  </a:lnTo>
                  <a:lnTo>
                    <a:pt x="17" y="72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5" y="27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1" name="Freeform 171">
              <a:extLst>
                <a:ext uri="{FF2B5EF4-FFF2-40B4-BE49-F238E27FC236}">
                  <a16:creationId xmlns:a16="http://schemas.microsoft.com/office/drawing/2014/main" id="{3BBB427F-49E5-4C7C-A396-B11737BC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3498"/>
              <a:ext cx="103" cy="41"/>
            </a:xfrm>
            <a:custGeom>
              <a:avLst/>
              <a:gdLst>
                <a:gd name="T0" fmla="*/ 103 w 103"/>
                <a:gd name="T1" fmla="*/ 10 h 41"/>
                <a:gd name="T2" fmla="*/ 77 w 103"/>
                <a:gd name="T3" fmla="*/ 0 h 41"/>
                <a:gd name="T4" fmla="*/ 64 w 103"/>
                <a:gd name="T5" fmla="*/ 0 h 41"/>
                <a:gd name="T6" fmla="*/ 47 w 103"/>
                <a:gd name="T7" fmla="*/ 7 h 41"/>
                <a:gd name="T8" fmla="*/ 21 w 103"/>
                <a:gd name="T9" fmla="*/ 27 h 41"/>
                <a:gd name="T10" fmla="*/ 8 w 103"/>
                <a:gd name="T11" fmla="*/ 34 h 41"/>
                <a:gd name="T12" fmla="*/ 0 w 103"/>
                <a:gd name="T13" fmla="*/ 38 h 41"/>
                <a:gd name="T14" fmla="*/ 34 w 103"/>
                <a:gd name="T15" fmla="*/ 41 h 41"/>
                <a:gd name="T16" fmla="*/ 64 w 103"/>
                <a:gd name="T17" fmla="*/ 38 h 41"/>
                <a:gd name="T18" fmla="*/ 86 w 103"/>
                <a:gd name="T19" fmla="*/ 31 h 41"/>
                <a:gd name="T20" fmla="*/ 103 w 103"/>
                <a:gd name="T2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41">
                  <a:moveTo>
                    <a:pt x="103" y="10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7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34" y="41"/>
                  </a:lnTo>
                  <a:lnTo>
                    <a:pt x="64" y="38"/>
                  </a:lnTo>
                  <a:lnTo>
                    <a:pt x="86" y="31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2" name="Freeform 172">
              <a:extLst>
                <a:ext uri="{FF2B5EF4-FFF2-40B4-BE49-F238E27FC236}">
                  <a16:creationId xmlns:a16="http://schemas.microsoft.com/office/drawing/2014/main" id="{AA7CA440-29F2-42DD-ACEB-439C5D6F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3829"/>
              <a:ext cx="38" cy="83"/>
            </a:xfrm>
            <a:custGeom>
              <a:avLst/>
              <a:gdLst>
                <a:gd name="T0" fmla="*/ 8 w 38"/>
                <a:gd name="T1" fmla="*/ 0 h 83"/>
                <a:gd name="T2" fmla="*/ 4 w 38"/>
                <a:gd name="T3" fmla="*/ 17 h 83"/>
                <a:gd name="T4" fmla="*/ 0 w 38"/>
                <a:gd name="T5" fmla="*/ 35 h 83"/>
                <a:gd name="T6" fmla="*/ 0 w 38"/>
                <a:gd name="T7" fmla="*/ 49 h 83"/>
                <a:gd name="T8" fmla="*/ 8 w 38"/>
                <a:gd name="T9" fmla="*/ 59 h 83"/>
                <a:gd name="T10" fmla="*/ 17 w 38"/>
                <a:gd name="T11" fmla="*/ 73 h 83"/>
                <a:gd name="T12" fmla="*/ 38 w 38"/>
                <a:gd name="T13" fmla="*/ 83 h 83"/>
                <a:gd name="T14" fmla="*/ 38 w 38"/>
                <a:gd name="T15" fmla="*/ 52 h 83"/>
                <a:gd name="T16" fmla="*/ 34 w 38"/>
                <a:gd name="T17" fmla="*/ 28 h 83"/>
                <a:gd name="T18" fmla="*/ 21 w 38"/>
                <a:gd name="T19" fmla="*/ 14 h 83"/>
                <a:gd name="T20" fmla="*/ 8 w 38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83">
                  <a:moveTo>
                    <a:pt x="8" y="0"/>
                  </a:moveTo>
                  <a:lnTo>
                    <a:pt x="4" y="17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8" y="59"/>
                  </a:lnTo>
                  <a:lnTo>
                    <a:pt x="17" y="73"/>
                  </a:lnTo>
                  <a:lnTo>
                    <a:pt x="38" y="83"/>
                  </a:lnTo>
                  <a:lnTo>
                    <a:pt x="38" y="52"/>
                  </a:lnTo>
                  <a:lnTo>
                    <a:pt x="34" y="28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3" name="Freeform 173">
              <a:extLst>
                <a:ext uri="{FF2B5EF4-FFF2-40B4-BE49-F238E27FC236}">
                  <a16:creationId xmlns:a16="http://schemas.microsoft.com/office/drawing/2014/main" id="{5DF9B143-ADEB-4276-A752-36ED6E8CF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3753"/>
              <a:ext cx="108" cy="87"/>
            </a:xfrm>
            <a:custGeom>
              <a:avLst/>
              <a:gdLst>
                <a:gd name="T0" fmla="*/ 104 w 108"/>
                <a:gd name="T1" fmla="*/ 87 h 87"/>
                <a:gd name="T2" fmla="*/ 86 w 108"/>
                <a:gd name="T3" fmla="*/ 83 h 87"/>
                <a:gd name="T4" fmla="*/ 65 w 108"/>
                <a:gd name="T5" fmla="*/ 69 h 87"/>
                <a:gd name="T6" fmla="*/ 52 w 108"/>
                <a:gd name="T7" fmla="*/ 59 h 87"/>
                <a:gd name="T8" fmla="*/ 35 w 108"/>
                <a:gd name="T9" fmla="*/ 42 h 87"/>
                <a:gd name="T10" fmla="*/ 18 w 108"/>
                <a:gd name="T11" fmla="*/ 24 h 87"/>
                <a:gd name="T12" fmla="*/ 0 w 108"/>
                <a:gd name="T13" fmla="*/ 0 h 87"/>
                <a:gd name="T14" fmla="*/ 43 w 108"/>
                <a:gd name="T15" fmla="*/ 21 h 87"/>
                <a:gd name="T16" fmla="*/ 78 w 108"/>
                <a:gd name="T17" fmla="*/ 42 h 87"/>
                <a:gd name="T18" fmla="*/ 104 w 108"/>
                <a:gd name="T19" fmla="*/ 62 h 87"/>
                <a:gd name="T20" fmla="*/ 108 w 108"/>
                <a:gd name="T21" fmla="*/ 73 h 87"/>
                <a:gd name="T22" fmla="*/ 104 w 108"/>
                <a:gd name="T2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87">
                  <a:moveTo>
                    <a:pt x="104" y="87"/>
                  </a:moveTo>
                  <a:lnTo>
                    <a:pt x="86" y="83"/>
                  </a:lnTo>
                  <a:lnTo>
                    <a:pt x="65" y="69"/>
                  </a:lnTo>
                  <a:lnTo>
                    <a:pt x="52" y="59"/>
                  </a:lnTo>
                  <a:lnTo>
                    <a:pt x="35" y="42"/>
                  </a:lnTo>
                  <a:lnTo>
                    <a:pt x="18" y="24"/>
                  </a:lnTo>
                  <a:lnTo>
                    <a:pt x="0" y="0"/>
                  </a:lnTo>
                  <a:lnTo>
                    <a:pt x="43" y="21"/>
                  </a:lnTo>
                  <a:lnTo>
                    <a:pt x="78" y="42"/>
                  </a:lnTo>
                  <a:lnTo>
                    <a:pt x="104" y="62"/>
                  </a:lnTo>
                  <a:lnTo>
                    <a:pt x="108" y="73"/>
                  </a:lnTo>
                  <a:lnTo>
                    <a:pt x="104" y="8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4" name="Freeform 174">
              <a:extLst>
                <a:ext uri="{FF2B5EF4-FFF2-40B4-BE49-F238E27FC236}">
                  <a16:creationId xmlns:a16="http://schemas.microsoft.com/office/drawing/2014/main" id="{42B274E7-ED0B-4EF0-BD47-55B70FD33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760"/>
              <a:ext cx="86" cy="73"/>
            </a:xfrm>
            <a:custGeom>
              <a:avLst/>
              <a:gdLst>
                <a:gd name="T0" fmla="*/ 86 w 86"/>
                <a:gd name="T1" fmla="*/ 73 h 73"/>
                <a:gd name="T2" fmla="*/ 69 w 86"/>
                <a:gd name="T3" fmla="*/ 59 h 73"/>
                <a:gd name="T4" fmla="*/ 43 w 86"/>
                <a:gd name="T5" fmla="*/ 38 h 73"/>
                <a:gd name="T6" fmla="*/ 18 w 86"/>
                <a:gd name="T7" fmla="*/ 17 h 73"/>
                <a:gd name="T8" fmla="*/ 0 w 86"/>
                <a:gd name="T9" fmla="*/ 0 h 73"/>
                <a:gd name="T10" fmla="*/ 86 w 86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3">
                  <a:moveTo>
                    <a:pt x="86" y="73"/>
                  </a:moveTo>
                  <a:lnTo>
                    <a:pt x="69" y="59"/>
                  </a:lnTo>
                  <a:lnTo>
                    <a:pt x="43" y="38"/>
                  </a:lnTo>
                  <a:lnTo>
                    <a:pt x="18" y="17"/>
                  </a:lnTo>
                  <a:lnTo>
                    <a:pt x="0" y="0"/>
                  </a:lnTo>
                  <a:lnTo>
                    <a:pt x="86" y="7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5" name="Freeform 175">
              <a:extLst>
                <a:ext uri="{FF2B5EF4-FFF2-40B4-BE49-F238E27FC236}">
                  <a16:creationId xmlns:a16="http://schemas.microsoft.com/office/drawing/2014/main" id="{ABF78EF3-73EF-4016-A84D-9C665913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760"/>
              <a:ext cx="86" cy="73"/>
            </a:xfrm>
            <a:custGeom>
              <a:avLst/>
              <a:gdLst>
                <a:gd name="T0" fmla="*/ 86 w 86"/>
                <a:gd name="T1" fmla="*/ 73 h 73"/>
                <a:gd name="T2" fmla="*/ 69 w 86"/>
                <a:gd name="T3" fmla="*/ 59 h 73"/>
                <a:gd name="T4" fmla="*/ 43 w 86"/>
                <a:gd name="T5" fmla="*/ 38 h 73"/>
                <a:gd name="T6" fmla="*/ 18 w 86"/>
                <a:gd name="T7" fmla="*/ 17 h 73"/>
                <a:gd name="T8" fmla="*/ 0 w 8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3">
                  <a:moveTo>
                    <a:pt x="86" y="73"/>
                  </a:moveTo>
                  <a:lnTo>
                    <a:pt x="69" y="59"/>
                  </a:lnTo>
                  <a:lnTo>
                    <a:pt x="43" y="38"/>
                  </a:lnTo>
                  <a:lnTo>
                    <a:pt x="18" y="1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6" name="Freeform 176">
              <a:extLst>
                <a:ext uri="{FF2B5EF4-FFF2-40B4-BE49-F238E27FC236}">
                  <a16:creationId xmlns:a16="http://schemas.microsoft.com/office/drawing/2014/main" id="{E82B7A2A-DAC1-4BB8-B476-8471387E8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3857"/>
              <a:ext cx="43" cy="72"/>
            </a:xfrm>
            <a:custGeom>
              <a:avLst/>
              <a:gdLst>
                <a:gd name="T0" fmla="*/ 9 w 43"/>
                <a:gd name="T1" fmla="*/ 0 h 72"/>
                <a:gd name="T2" fmla="*/ 0 w 43"/>
                <a:gd name="T3" fmla="*/ 14 h 72"/>
                <a:gd name="T4" fmla="*/ 0 w 43"/>
                <a:gd name="T5" fmla="*/ 24 h 72"/>
                <a:gd name="T6" fmla="*/ 4 w 43"/>
                <a:gd name="T7" fmla="*/ 31 h 72"/>
                <a:gd name="T8" fmla="*/ 30 w 43"/>
                <a:gd name="T9" fmla="*/ 48 h 72"/>
                <a:gd name="T10" fmla="*/ 34 w 43"/>
                <a:gd name="T11" fmla="*/ 59 h 72"/>
                <a:gd name="T12" fmla="*/ 34 w 43"/>
                <a:gd name="T13" fmla="*/ 72 h 72"/>
                <a:gd name="T14" fmla="*/ 43 w 43"/>
                <a:gd name="T15" fmla="*/ 48 h 72"/>
                <a:gd name="T16" fmla="*/ 43 w 43"/>
                <a:gd name="T17" fmla="*/ 31 h 72"/>
                <a:gd name="T18" fmla="*/ 39 w 43"/>
                <a:gd name="T19" fmla="*/ 17 h 72"/>
                <a:gd name="T20" fmla="*/ 26 w 43"/>
                <a:gd name="T21" fmla="*/ 7 h 72"/>
                <a:gd name="T22" fmla="*/ 9 w 43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2">
                  <a:moveTo>
                    <a:pt x="9" y="0"/>
                  </a:moveTo>
                  <a:lnTo>
                    <a:pt x="0" y="14"/>
                  </a:lnTo>
                  <a:lnTo>
                    <a:pt x="0" y="24"/>
                  </a:lnTo>
                  <a:lnTo>
                    <a:pt x="4" y="31"/>
                  </a:lnTo>
                  <a:lnTo>
                    <a:pt x="30" y="48"/>
                  </a:lnTo>
                  <a:lnTo>
                    <a:pt x="34" y="59"/>
                  </a:lnTo>
                  <a:lnTo>
                    <a:pt x="34" y="72"/>
                  </a:lnTo>
                  <a:lnTo>
                    <a:pt x="43" y="48"/>
                  </a:lnTo>
                  <a:lnTo>
                    <a:pt x="43" y="31"/>
                  </a:lnTo>
                  <a:lnTo>
                    <a:pt x="39" y="17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7" name="Freeform 177">
              <a:extLst>
                <a:ext uri="{FF2B5EF4-FFF2-40B4-BE49-F238E27FC236}">
                  <a16:creationId xmlns:a16="http://schemas.microsoft.com/office/drawing/2014/main" id="{EAF33732-054D-49C6-9681-3D25107C6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3764"/>
              <a:ext cx="64" cy="58"/>
            </a:xfrm>
            <a:custGeom>
              <a:avLst/>
              <a:gdLst>
                <a:gd name="T0" fmla="*/ 0 w 64"/>
                <a:gd name="T1" fmla="*/ 58 h 58"/>
                <a:gd name="T2" fmla="*/ 21 w 64"/>
                <a:gd name="T3" fmla="*/ 58 h 58"/>
                <a:gd name="T4" fmla="*/ 30 w 64"/>
                <a:gd name="T5" fmla="*/ 51 h 58"/>
                <a:gd name="T6" fmla="*/ 34 w 64"/>
                <a:gd name="T7" fmla="*/ 44 h 58"/>
                <a:gd name="T8" fmla="*/ 39 w 64"/>
                <a:gd name="T9" fmla="*/ 20 h 58"/>
                <a:gd name="T10" fmla="*/ 47 w 64"/>
                <a:gd name="T11" fmla="*/ 10 h 58"/>
                <a:gd name="T12" fmla="*/ 64 w 64"/>
                <a:gd name="T13" fmla="*/ 0 h 58"/>
                <a:gd name="T14" fmla="*/ 34 w 64"/>
                <a:gd name="T15" fmla="*/ 10 h 58"/>
                <a:gd name="T16" fmla="*/ 13 w 64"/>
                <a:gd name="T17" fmla="*/ 17 h 58"/>
                <a:gd name="T18" fmla="*/ 0 w 64"/>
                <a:gd name="T19" fmla="*/ 31 h 58"/>
                <a:gd name="T20" fmla="*/ 0 w 64"/>
                <a:gd name="T21" fmla="*/ 41 h 58"/>
                <a:gd name="T22" fmla="*/ 0 w 64"/>
                <a:gd name="T2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58">
                  <a:moveTo>
                    <a:pt x="0" y="58"/>
                  </a:moveTo>
                  <a:lnTo>
                    <a:pt x="21" y="58"/>
                  </a:lnTo>
                  <a:lnTo>
                    <a:pt x="30" y="51"/>
                  </a:lnTo>
                  <a:lnTo>
                    <a:pt x="34" y="44"/>
                  </a:lnTo>
                  <a:lnTo>
                    <a:pt x="39" y="20"/>
                  </a:lnTo>
                  <a:lnTo>
                    <a:pt x="47" y="10"/>
                  </a:lnTo>
                  <a:lnTo>
                    <a:pt x="64" y="0"/>
                  </a:lnTo>
                  <a:lnTo>
                    <a:pt x="34" y="10"/>
                  </a:lnTo>
                  <a:lnTo>
                    <a:pt x="13" y="17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8" name="Freeform 178">
              <a:extLst>
                <a:ext uri="{FF2B5EF4-FFF2-40B4-BE49-F238E27FC236}">
                  <a16:creationId xmlns:a16="http://schemas.microsoft.com/office/drawing/2014/main" id="{6270EE73-486F-4843-AC0A-7BA22BA96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795"/>
              <a:ext cx="60" cy="58"/>
            </a:xfrm>
            <a:custGeom>
              <a:avLst/>
              <a:gdLst>
                <a:gd name="T0" fmla="*/ 0 w 60"/>
                <a:gd name="T1" fmla="*/ 58 h 58"/>
                <a:gd name="T2" fmla="*/ 22 w 60"/>
                <a:gd name="T3" fmla="*/ 55 h 58"/>
                <a:gd name="T4" fmla="*/ 30 w 60"/>
                <a:gd name="T5" fmla="*/ 51 h 58"/>
                <a:gd name="T6" fmla="*/ 35 w 60"/>
                <a:gd name="T7" fmla="*/ 41 h 58"/>
                <a:gd name="T8" fmla="*/ 39 w 60"/>
                <a:gd name="T9" fmla="*/ 20 h 58"/>
                <a:gd name="T10" fmla="*/ 43 w 60"/>
                <a:gd name="T11" fmla="*/ 10 h 58"/>
                <a:gd name="T12" fmla="*/ 60 w 60"/>
                <a:gd name="T13" fmla="*/ 0 h 58"/>
                <a:gd name="T14" fmla="*/ 35 w 60"/>
                <a:gd name="T15" fmla="*/ 10 h 58"/>
                <a:gd name="T16" fmla="*/ 13 w 60"/>
                <a:gd name="T17" fmla="*/ 17 h 58"/>
                <a:gd name="T18" fmla="*/ 5 w 60"/>
                <a:gd name="T19" fmla="*/ 31 h 58"/>
                <a:gd name="T20" fmla="*/ 0 w 60"/>
                <a:gd name="T21" fmla="*/ 41 h 58"/>
                <a:gd name="T22" fmla="*/ 0 w 60"/>
                <a:gd name="T2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8">
                  <a:moveTo>
                    <a:pt x="0" y="58"/>
                  </a:moveTo>
                  <a:lnTo>
                    <a:pt x="22" y="55"/>
                  </a:lnTo>
                  <a:lnTo>
                    <a:pt x="30" y="51"/>
                  </a:lnTo>
                  <a:lnTo>
                    <a:pt x="35" y="41"/>
                  </a:lnTo>
                  <a:lnTo>
                    <a:pt x="39" y="20"/>
                  </a:lnTo>
                  <a:lnTo>
                    <a:pt x="43" y="10"/>
                  </a:lnTo>
                  <a:lnTo>
                    <a:pt x="60" y="0"/>
                  </a:lnTo>
                  <a:lnTo>
                    <a:pt x="35" y="10"/>
                  </a:lnTo>
                  <a:lnTo>
                    <a:pt x="13" y="17"/>
                  </a:lnTo>
                  <a:lnTo>
                    <a:pt x="5" y="31"/>
                  </a:lnTo>
                  <a:lnTo>
                    <a:pt x="0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9" name="Freeform 179">
              <a:extLst>
                <a:ext uri="{FF2B5EF4-FFF2-40B4-BE49-F238E27FC236}">
                  <a16:creationId xmlns:a16="http://schemas.microsoft.com/office/drawing/2014/main" id="{AA2B2776-7674-430B-8722-78EFB2E60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3974"/>
              <a:ext cx="94" cy="128"/>
            </a:xfrm>
            <a:custGeom>
              <a:avLst/>
              <a:gdLst>
                <a:gd name="T0" fmla="*/ 9 w 94"/>
                <a:gd name="T1" fmla="*/ 0 h 128"/>
                <a:gd name="T2" fmla="*/ 17 w 94"/>
                <a:gd name="T3" fmla="*/ 0 h 128"/>
                <a:gd name="T4" fmla="*/ 30 w 94"/>
                <a:gd name="T5" fmla="*/ 7 h 128"/>
                <a:gd name="T6" fmla="*/ 43 w 94"/>
                <a:gd name="T7" fmla="*/ 21 h 128"/>
                <a:gd name="T8" fmla="*/ 60 w 94"/>
                <a:gd name="T9" fmla="*/ 42 h 128"/>
                <a:gd name="T10" fmla="*/ 86 w 94"/>
                <a:gd name="T11" fmla="*/ 90 h 128"/>
                <a:gd name="T12" fmla="*/ 94 w 94"/>
                <a:gd name="T13" fmla="*/ 111 h 128"/>
                <a:gd name="T14" fmla="*/ 94 w 94"/>
                <a:gd name="T15" fmla="*/ 128 h 128"/>
                <a:gd name="T16" fmla="*/ 56 w 94"/>
                <a:gd name="T17" fmla="*/ 104 h 128"/>
                <a:gd name="T18" fmla="*/ 17 w 94"/>
                <a:gd name="T19" fmla="*/ 69 h 128"/>
                <a:gd name="T20" fmla="*/ 9 w 94"/>
                <a:gd name="T21" fmla="*/ 52 h 128"/>
                <a:gd name="T22" fmla="*/ 0 w 94"/>
                <a:gd name="T23" fmla="*/ 35 h 128"/>
                <a:gd name="T24" fmla="*/ 0 w 94"/>
                <a:gd name="T25" fmla="*/ 18 h 128"/>
                <a:gd name="T26" fmla="*/ 9 w 94"/>
                <a:gd name="T2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28">
                  <a:moveTo>
                    <a:pt x="9" y="0"/>
                  </a:moveTo>
                  <a:lnTo>
                    <a:pt x="17" y="0"/>
                  </a:lnTo>
                  <a:lnTo>
                    <a:pt x="30" y="7"/>
                  </a:lnTo>
                  <a:lnTo>
                    <a:pt x="43" y="21"/>
                  </a:lnTo>
                  <a:lnTo>
                    <a:pt x="60" y="42"/>
                  </a:lnTo>
                  <a:lnTo>
                    <a:pt x="86" y="90"/>
                  </a:lnTo>
                  <a:lnTo>
                    <a:pt x="94" y="111"/>
                  </a:lnTo>
                  <a:lnTo>
                    <a:pt x="94" y="128"/>
                  </a:lnTo>
                  <a:lnTo>
                    <a:pt x="56" y="104"/>
                  </a:lnTo>
                  <a:lnTo>
                    <a:pt x="17" y="69"/>
                  </a:lnTo>
                  <a:lnTo>
                    <a:pt x="9" y="52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0" name="Freeform 180">
              <a:extLst>
                <a:ext uri="{FF2B5EF4-FFF2-40B4-BE49-F238E27FC236}">
                  <a16:creationId xmlns:a16="http://schemas.microsoft.com/office/drawing/2014/main" id="{50952B01-62AE-4F16-A52B-6A01F4755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3684"/>
              <a:ext cx="73" cy="66"/>
            </a:xfrm>
            <a:custGeom>
              <a:avLst/>
              <a:gdLst>
                <a:gd name="T0" fmla="*/ 0 w 73"/>
                <a:gd name="T1" fmla="*/ 0 h 66"/>
                <a:gd name="T2" fmla="*/ 26 w 73"/>
                <a:gd name="T3" fmla="*/ 0 h 66"/>
                <a:gd name="T4" fmla="*/ 39 w 73"/>
                <a:gd name="T5" fmla="*/ 7 h 66"/>
                <a:gd name="T6" fmla="*/ 47 w 73"/>
                <a:gd name="T7" fmla="*/ 21 h 66"/>
                <a:gd name="T8" fmla="*/ 60 w 73"/>
                <a:gd name="T9" fmla="*/ 49 h 66"/>
                <a:gd name="T10" fmla="*/ 64 w 73"/>
                <a:gd name="T11" fmla="*/ 59 h 66"/>
                <a:gd name="T12" fmla="*/ 73 w 73"/>
                <a:gd name="T13" fmla="*/ 66 h 66"/>
                <a:gd name="T14" fmla="*/ 43 w 73"/>
                <a:gd name="T15" fmla="*/ 55 h 66"/>
                <a:gd name="T16" fmla="*/ 17 w 73"/>
                <a:gd name="T17" fmla="*/ 42 h 66"/>
                <a:gd name="T18" fmla="*/ 0 w 73"/>
                <a:gd name="T19" fmla="*/ 24 h 66"/>
                <a:gd name="T20" fmla="*/ 0 w 73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6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49"/>
                  </a:lnTo>
                  <a:lnTo>
                    <a:pt x="64" y="59"/>
                  </a:lnTo>
                  <a:lnTo>
                    <a:pt x="73" y="66"/>
                  </a:lnTo>
                  <a:lnTo>
                    <a:pt x="43" y="55"/>
                  </a:lnTo>
                  <a:lnTo>
                    <a:pt x="17" y="42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1" name="Freeform 181">
              <a:extLst>
                <a:ext uri="{FF2B5EF4-FFF2-40B4-BE49-F238E27FC236}">
                  <a16:creationId xmlns:a16="http://schemas.microsoft.com/office/drawing/2014/main" id="{060C637A-1135-4BA4-B24D-3A727B2F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893"/>
              <a:ext cx="99" cy="73"/>
            </a:xfrm>
            <a:custGeom>
              <a:avLst/>
              <a:gdLst>
                <a:gd name="T0" fmla="*/ 94 w 99"/>
                <a:gd name="T1" fmla="*/ 69 h 73"/>
                <a:gd name="T2" fmla="*/ 90 w 99"/>
                <a:gd name="T3" fmla="*/ 73 h 73"/>
                <a:gd name="T4" fmla="*/ 77 w 99"/>
                <a:gd name="T5" fmla="*/ 73 h 73"/>
                <a:gd name="T6" fmla="*/ 69 w 99"/>
                <a:gd name="T7" fmla="*/ 69 h 73"/>
                <a:gd name="T8" fmla="*/ 60 w 99"/>
                <a:gd name="T9" fmla="*/ 62 h 73"/>
                <a:gd name="T10" fmla="*/ 30 w 99"/>
                <a:gd name="T11" fmla="*/ 38 h 73"/>
                <a:gd name="T12" fmla="*/ 0 w 99"/>
                <a:gd name="T13" fmla="*/ 0 h 73"/>
                <a:gd name="T14" fmla="*/ 34 w 99"/>
                <a:gd name="T15" fmla="*/ 14 h 73"/>
                <a:gd name="T16" fmla="*/ 69 w 99"/>
                <a:gd name="T17" fmla="*/ 31 h 73"/>
                <a:gd name="T18" fmla="*/ 94 w 99"/>
                <a:gd name="T19" fmla="*/ 56 h 73"/>
                <a:gd name="T20" fmla="*/ 99 w 99"/>
                <a:gd name="T21" fmla="*/ 62 h 73"/>
                <a:gd name="T22" fmla="*/ 94 w 99"/>
                <a:gd name="T2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3">
                  <a:moveTo>
                    <a:pt x="94" y="69"/>
                  </a:moveTo>
                  <a:lnTo>
                    <a:pt x="90" y="73"/>
                  </a:lnTo>
                  <a:lnTo>
                    <a:pt x="77" y="73"/>
                  </a:lnTo>
                  <a:lnTo>
                    <a:pt x="69" y="69"/>
                  </a:lnTo>
                  <a:lnTo>
                    <a:pt x="60" y="62"/>
                  </a:lnTo>
                  <a:lnTo>
                    <a:pt x="30" y="38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1"/>
                  </a:lnTo>
                  <a:lnTo>
                    <a:pt x="94" y="56"/>
                  </a:lnTo>
                  <a:lnTo>
                    <a:pt x="99" y="62"/>
                  </a:lnTo>
                  <a:lnTo>
                    <a:pt x="94" y="6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2" name="Freeform 182">
              <a:extLst>
                <a:ext uri="{FF2B5EF4-FFF2-40B4-BE49-F238E27FC236}">
                  <a16:creationId xmlns:a16="http://schemas.microsoft.com/office/drawing/2014/main" id="{4BE6F078-6183-487C-85F5-2651BBABA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" y="3339"/>
              <a:ext cx="64" cy="69"/>
            </a:xfrm>
            <a:custGeom>
              <a:avLst/>
              <a:gdLst>
                <a:gd name="T0" fmla="*/ 0 w 64"/>
                <a:gd name="T1" fmla="*/ 0 h 69"/>
                <a:gd name="T2" fmla="*/ 4 w 64"/>
                <a:gd name="T3" fmla="*/ 14 h 69"/>
                <a:gd name="T4" fmla="*/ 9 w 64"/>
                <a:gd name="T5" fmla="*/ 34 h 69"/>
                <a:gd name="T6" fmla="*/ 26 w 64"/>
                <a:gd name="T7" fmla="*/ 52 h 69"/>
                <a:gd name="T8" fmla="*/ 39 w 64"/>
                <a:gd name="T9" fmla="*/ 62 h 69"/>
                <a:gd name="T10" fmla="*/ 64 w 64"/>
                <a:gd name="T11" fmla="*/ 69 h 69"/>
                <a:gd name="T12" fmla="*/ 52 w 64"/>
                <a:gd name="T13" fmla="*/ 38 h 69"/>
                <a:gd name="T14" fmla="*/ 47 w 64"/>
                <a:gd name="T15" fmla="*/ 27 h 69"/>
                <a:gd name="T16" fmla="*/ 34 w 64"/>
                <a:gd name="T17" fmla="*/ 14 h 69"/>
                <a:gd name="T18" fmla="*/ 21 w 64"/>
                <a:gd name="T19" fmla="*/ 3 h 69"/>
                <a:gd name="T20" fmla="*/ 0 w 64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9">
                  <a:moveTo>
                    <a:pt x="0" y="0"/>
                  </a:moveTo>
                  <a:lnTo>
                    <a:pt x="4" y="14"/>
                  </a:lnTo>
                  <a:lnTo>
                    <a:pt x="9" y="34"/>
                  </a:lnTo>
                  <a:lnTo>
                    <a:pt x="26" y="52"/>
                  </a:lnTo>
                  <a:lnTo>
                    <a:pt x="39" y="62"/>
                  </a:lnTo>
                  <a:lnTo>
                    <a:pt x="64" y="69"/>
                  </a:lnTo>
                  <a:lnTo>
                    <a:pt x="52" y="38"/>
                  </a:lnTo>
                  <a:lnTo>
                    <a:pt x="47" y="27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3" name="Freeform 183">
              <a:extLst>
                <a:ext uri="{FF2B5EF4-FFF2-40B4-BE49-F238E27FC236}">
                  <a16:creationId xmlns:a16="http://schemas.microsoft.com/office/drawing/2014/main" id="{1F0BD472-F348-4B40-A5D7-96D2ED2D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287"/>
              <a:ext cx="43" cy="83"/>
            </a:xfrm>
            <a:custGeom>
              <a:avLst/>
              <a:gdLst>
                <a:gd name="T0" fmla="*/ 9 w 43"/>
                <a:gd name="T1" fmla="*/ 0 h 83"/>
                <a:gd name="T2" fmla="*/ 4 w 43"/>
                <a:gd name="T3" fmla="*/ 14 h 83"/>
                <a:gd name="T4" fmla="*/ 0 w 43"/>
                <a:gd name="T5" fmla="*/ 35 h 83"/>
                <a:gd name="T6" fmla="*/ 4 w 43"/>
                <a:gd name="T7" fmla="*/ 45 h 83"/>
                <a:gd name="T8" fmla="*/ 9 w 43"/>
                <a:gd name="T9" fmla="*/ 55 h 83"/>
                <a:gd name="T10" fmla="*/ 22 w 43"/>
                <a:gd name="T11" fmla="*/ 69 h 83"/>
                <a:gd name="T12" fmla="*/ 39 w 43"/>
                <a:gd name="T13" fmla="*/ 83 h 83"/>
                <a:gd name="T14" fmla="*/ 39 w 43"/>
                <a:gd name="T15" fmla="*/ 66 h 83"/>
                <a:gd name="T16" fmla="*/ 43 w 43"/>
                <a:gd name="T17" fmla="*/ 48 h 83"/>
                <a:gd name="T18" fmla="*/ 34 w 43"/>
                <a:gd name="T19" fmla="*/ 24 h 83"/>
                <a:gd name="T20" fmla="*/ 26 w 43"/>
                <a:gd name="T21" fmla="*/ 10 h 83"/>
                <a:gd name="T22" fmla="*/ 9 w 43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83">
                  <a:moveTo>
                    <a:pt x="9" y="0"/>
                  </a:moveTo>
                  <a:lnTo>
                    <a:pt x="4" y="14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9" y="55"/>
                  </a:lnTo>
                  <a:lnTo>
                    <a:pt x="22" y="69"/>
                  </a:lnTo>
                  <a:lnTo>
                    <a:pt x="39" y="83"/>
                  </a:lnTo>
                  <a:lnTo>
                    <a:pt x="39" y="66"/>
                  </a:lnTo>
                  <a:lnTo>
                    <a:pt x="43" y="48"/>
                  </a:lnTo>
                  <a:lnTo>
                    <a:pt x="34" y="24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4" name="Freeform 184">
              <a:extLst>
                <a:ext uri="{FF2B5EF4-FFF2-40B4-BE49-F238E27FC236}">
                  <a16:creationId xmlns:a16="http://schemas.microsoft.com/office/drawing/2014/main" id="{3E0EFFFB-8C87-4BE2-8C21-A636C9C9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3840"/>
              <a:ext cx="39" cy="76"/>
            </a:xfrm>
            <a:custGeom>
              <a:avLst/>
              <a:gdLst>
                <a:gd name="T0" fmla="*/ 18 w 39"/>
                <a:gd name="T1" fmla="*/ 0 h 76"/>
                <a:gd name="T2" fmla="*/ 0 w 39"/>
                <a:gd name="T3" fmla="*/ 13 h 76"/>
                <a:gd name="T4" fmla="*/ 0 w 39"/>
                <a:gd name="T5" fmla="*/ 20 h 76"/>
                <a:gd name="T6" fmla="*/ 5 w 39"/>
                <a:gd name="T7" fmla="*/ 27 h 76"/>
                <a:gd name="T8" fmla="*/ 22 w 39"/>
                <a:gd name="T9" fmla="*/ 48 h 76"/>
                <a:gd name="T10" fmla="*/ 22 w 39"/>
                <a:gd name="T11" fmla="*/ 62 h 76"/>
                <a:gd name="T12" fmla="*/ 18 w 39"/>
                <a:gd name="T13" fmla="*/ 76 h 76"/>
                <a:gd name="T14" fmla="*/ 30 w 39"/>
                <a:gd name="T15" fmla="*/ 55 h 76"/>
                <a:gd name="T16" fmla="*/ 39 w 39"/>
                <a:gd name="T17" fmla="*/ 38 h 76"/>
                <a:gd name="T18" fmla="*/ 39 w 39"/>
                <a:gd name="T19" fmla="*/ 20 h 76"/>
                <a:gd name="T20" fmla="*/ 30 w 39"/>
                <a:gd name="T21" fmla="*/ 10 h 76"/>
                <a:gd name="T22" fmla="*/ 18 w 39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76">
                  <a:moveTo>
                    <a:pt x="18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5" y="27"/>
                  </a:lnTo>
                  <a:lnTo>
                    <a:pt x="22" y="48"/>
                  </a:lnTo>
                  <a:lnTo>
                    <a:pt x="22" y="62"/>
                  </a:lnTo>
                  <a:lnTo>
                    <a:pt x="18" y="76"/>
                  </a:lnTo>
                  <a:lnTo>
                    <a:pt x="30" y="55"/>
                  </a:lnTo>
                  <a:lnTo>
                    <a:pt x="39" y="38"/>
                  </a:lnTo>
                  <a:lnTo>
                    <a:pt x="39" y="20"/>
                  </a:lnTo>
                  <a:lnTo>
                    <a:pt x="3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5" name="Freeform 185">
              <a:extLst>
                <a:ext uri="{FF2B5EF4-FFF2-40B4-BE49-F238E27FC236}">
                  <a16:creationId xmlns:a16="http://schemas.microsoft.com/office/drawing/2014/main" id="{3E04FC77-81C3-443B-BF09-1FBB3428A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3304"/>
              <a:ext cx="90" cy="38"/>
            </a:xfrm>
            <a:custGeom>
              <a:avLst/>
              <a:gdLst>
                <a:gd name="T0" fmla="*/ 0 w 90"/>
                <a:gd name="T1" fmla="*/ 31 h 38"/>
                <a:gd name="T2" fmla="*/ 21 w 90"/>
                <a:gd name="T3" fmla="*/ 38 h 38"/>
                <a:gd name="T4" fmla="*/ 30 w 90"/>
                <a:gd name="T5" fmla="*/ 38 h 38"/>
                <a:gd name="T6" fmla="*/ 39 w 90"/>
                <a:gd name="T7" fmla="*/ 31 h 38"/>
                <a:gd name="T8" fmla="*/ 56 w 90"/>
                <a:gd name="T9" fmla="*/ 11 h 38"/>
                <a:gd name="T10" fmla="*/ 69 w 90"/>
                <a:gd name="T11" fmla="*/ 4 h 38"/>
                <a:gd name="T12" fmla="*/ 90 w 90"/>
                <a:gd name="T13" fmla="*/ 4 h 38"/>
                <a:gd name="T14" fmla="*/ 60 w 90"/>
                <a:gd name="T15" fmla="*/ 0 h 38"/>
                <a:gd name="T16" fmla="*/ 39 w 90"/>
                <a:gd name="T17" fmla="*/ 0 h 38"/>
                <a:gd name="T18" fmla="*/ 17 w 90"/>
                <a:gd name="T19" fmla="*/ 7 h 38"/>
                <a:gd name="T20" fmla="*/ 9 w 90"/>
                <a:gd name="T21" fmla="*/ 18 h 38"/>
                <a:gd name="T22" fmla="*/ 0 w 90"/>
                <a:gd name="T23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38">
                  <a:moveTo>
                    <a:pt x="0" y="31"/>
                  </a:moveTo>
                  <a:lnTo>
                    <a:pt x="21" y="38"/>
                  </a:lnTo>
                  <a:lnTo>
                    <a:pt x="30" y="38"/>
                  </a:lnTo>
                  <a:lnTo>
                    <a:pt x="39" y="31"/>
                  </a:lnTo>
                  <a:lnTo>
                    <a:pt x="56" y="11"/>
                  </a:lnTo>
                  <a:lnTo>
                    <a:pt x="69" y="4"/>
                  </a:lnTo>
                  <a:lnTo>
                    <a:pt x="90" y="4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6" name="Freeform 186">
              <a:extLst>
                <a:ext uri="{FF2B5EF4-FFF2-40B4-BE49-F238E27FC236}">
                  <a16:creationId xmlns:a16="http://schemas.microsoft.com/office/drawing/2014/main" id="{637C7E34-CD93-448F-8747-F9B6E4305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3342"/>
              <a:ext cx="94" cy="35"/>
            </a:xfrm>
            <a:custGeom>
              <a:avLst/>
              <a:gdLst>
                <a:gd name="T0" fmla="*/ 0 w 94"/>
                <a:gd name="T1" fmla="*/ 24 h 35"/>
                <a:gd name="T2" fmla="*/ 17 w 94"/>
                <a:gd name="T3" fmla="*/ 35 h 35"/>
                <a:gd name="T4" fmla="*/ 26 w 94"/>
                <a:gd name="T5" fmla="*/ 35 h 35"/>
                <a:gd name="T6" fmla="*/ 39 w 94"/>
                <a:gd name="T7" fmla="*/ 31 h 35"/>
                <a:gd name="T8" fmla="*/ 60 w 94"/>
                <a:gd name="T9" fmla="*/ 18 h 35"/>
                <a:gd name="T10" fmla="*/ 77 w 94"/>
                <a:gd name="T11" fmla="*/ 14 h 35"/>
                <a:gd name="T12" fmla="*/ 94 w 94"/>
                <a:gd name="T13" fmla="*/ 18 h 35"/>
                <a:gd name="T14" fmla="*/ 69 w 94"/>
                <a:gd name="T15" fmla="*/ 7 h 35"/>
                <a:gd name="T16" fmla="*/ 47 w 94"/>
                <a:gd name="T17" fmla="*/ 0 h 35"/>
                <a:gd name="T18" fmla="*/ 26 w 94"/>
                <a:gd name="T19" fmla="*/ 4 h 35"/>
                <a:gd name="T20" fmla="*/ 13 w 94"/>
                <a:gd name="T21" fmla="*/ 11 h 35"/>
                <a:gd name="T22" fmla="*/ 0 w 9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35">
                  <a:moveTo>
                    <a:pt x="0" y="24"/>
                  </a:moveTo>
                  <a:lnTo>
                    <a:pt x="17" y="35"/>
                  </a:lnTo>
                  <a:lnTo>
                    <a:pt x="26" y="35"/>
                  </a:lnTo>
                  <a:lnTo>
                    <a:pt x="39" y="31"/>
                  </a:lnTo>
                  <a:lnTo>
                    <a:pt x="60" y="18"/>
                  </a:lnTo>
                  <a:lnTo>
                    <a:pt x="77" y="14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7" name="Freeform 187">
              <a:extLst>
                <a:ext uri="{FF2B5EF4-FFF2-40B4-BE49-F238E27FC236}">
                  <a16:creationId xmlns:a16="http://schemas.microsoft.com/office/drawing/2014/main" id="{276ADEE1-D446-4581-905A-36333BF4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" y="3311"/>
              <a:ext cx="31" cy="55"/>
            </a:xfrm>
            <a:custGeom>
              <a:avLst/>
              <a:gdLst>
                <a:gd name="T0" fmla="*/ 31 w 31"/>
                <a:gd name="T1" fmla="*/ 55 h 55"/>
                <a:gd name="T2" fmla="*/ 26 w 31"/>
                <a:gd name="T3" fmla="*/ 28 h 55"/>
                <a:gd name="T4" fmla="*/ 18 w 31"/>
                <a:gd name="T5" fmla="*/ 14 h 55"/>
                <a:gd name="T6" fmla="*/ 0 w 31"/>
                <a:gd name="T7" fmla="*/ 0 h 55"/>
                <a:gd name="T8" fmla="*/ 0 w 31"/>
                <a:gd name="T9" fmla="*/ 31 h 55"/>
                <a:gd name="T10" fmla="*/ 13 w 31"/>
                <a:gd name="T11" fmla="*/ 45 h 55"/>
                <a:gd name="T12" fmla="*/ 31 w 3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5">
                  <a:moveTo>
                    <a:pt x="31" y="55"/>
                  </a:moveTo>
                  <a:lnTo>
                    <a:pt x="26" y="28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3" y="45"/>
                  </a:lnTo>
                  <a:lnTo>
                    <a:pt x="31" y="5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8" name="Freeform 188">
              <a:extLst>
                <a:ext uri="{FF2B5EF4-FFF2-40B4-BE49-F238E27FC236}">
                  <a16:creationId xmlns:a16="http://schemas.microsoft.com/office/drawing/2014/main" id="{07CBF857-EA8F-4DA4-A5C0-D0E118E9F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3235"/>
              <a:ext cx="35" cy="59"/>
            </a:xfrm>
            <a:custGeom>
              <a:avLst/>
              <a:gdLst>
                <a:gd name="T0" fmla="*/ 35 w 35"/>
                <a:gd name="T1" fmla="*/ 59 h 59"/>
                <a:gd name="T2" fmla="*/ 26 w 35"/>
                <a:gd name="T3" fmla="*/ 31 h 59"/>
                <a:gd name="T4" fmla="*/ 17 w 35"/>
                <a:gd name="T5" fmla="*/ 14 h 59"/>
                <a:gd name="T6" fmla="*/ 0 w 35"/>
                <a:gd name="T7" fmla="*/ 0 h 59"/>
                <a:gd name="T8" fmla="*/ 0 w 35"/>
                <a:gd name="T9" fmla="*/ 35 h 59"/>
                <a:gd name="T10" fmla="*/ 13 w 35"/>
                <a:gd name="T11" fmla="*/ 49 h 59"/>
                <a:gd name="T12" fmla="*/ 35 w 35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9">
                  <a:moveTo>
                    <a:pt x="35" y="59"/>
                  </a:moveTo>
                  <a:lnTo>
                    <a:pt x="26" y="31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3" y="49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9" name="Freeform 189">
              <a:extLst>
                <a:ext uri="{FF2B5EF4-FFF2-40B4-BE49-F238E27FC236}">
                  <a16:creationId xmlns:a16="http://schemas.microsoft.com/office/drawing/2014/main" id="{02C3D75D-2B01-4260-B9D4-803373DB4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370"/>
              <a:ext cx="47" cy="83"/>
            </a:xfrm>
            <a:custGeom>
              <a:avLst/>
              <a:gdLst>
                <a:gd name="T0" fmla="*/ 8 w 47"/>
                <a:gd name="T1" fmla="*/ 83 h 83"/>
                <a:gd name="T2" fmla="*/ 17 w 47"/>
                <a:gd name="T3" fmla="*/ 72 h 83"/>
                <a:gd name="T4" fmla="*/ 38 w 47"/>
                <a:gd name="T5" fmla="*/ 55 h 83"/>
                <a:gd name="T6" fmla="*/ 47 w 47"/>
                <a:gd name="T7" fmla="*/ 34 h 83"/>
                <a:gd name="T8" fmla="*/ 47 w 47"/>
                <a:gd name="T9" fmla="*/ 17 h 83"/>
                <a:gd name="T10" fmla="*/ 38 w 47"/>
                <a:gd name="T11" fmla="*/ 0 h 83"/>
                <a:gd name="T12" fmla="*/ 17 w 47"/>
                <a:gd name="T13" fmla="*/ 28 h 83"/>
                <a:gd name="T14" fmla="*/ 8 w 47"/>
                <a:gd name="T15" fmla="*/ 34 h 83"/>
                <a:gd name="T16" fmla="*/ 4 w 47"/>
                <a:gd name="T17" fmla="*/ 48 h 83"/>
                <a:gd name="T18" fmla="*/ 0 w 47"/>
                <a:gd name="T19" fmla="*/ 65 h 83"/>
                <a:gd name="T20" fmla="*/ 8 w 4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8" y="83"/>
                  </a:moveTo>
                  <a:lnTo>
                    <a:pt x="17" y="72"/>
                  </a:lnTo>
                  <a:lnTo>
                    <a:pt x="38" y="55"/>
                  </a:lnTo>
                  <a:lnTo>
                    <a:pt x="47" y="34"/>
                  </a:lnTo>
                  <a:lnTo>
                    <a:pt x="47" y="17"/>
                  </a:lnTo>
                  <a:lnTo>
                    <a:pt x="38" y="0"/>
                  </a:lnTo>
                  <a:lnTo>
                    <a:pt x="17" y="28"/>
                  </a:lnTo>
                  <a:lnTo>
                    <a:pt x="8" y="34"/>
                  </a:lnTo>
                  <a:lnTo>
                    <a:pt x="4" y="48"/>
                  </a:lnTo>
                  <a:lnTo>
                    <a:pt x="0" y="65"/>
                  </a:lnTo>
                  <a:lnTo>
                    <a:pt x="8" y="8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0" name="Freeform 190">
              <a:extLst>
                <a:ext uri="{FF2B5EF4-FFF2-40B4-BE49-F238E27FC236}">
                  <a16:creationId xmlns:a16="http://schemas.microsoft.com/office/drawing/2014/main" id="{EA117141-5BDA-4F1F-B15D-85CA6212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" y="3259"/>
              <a:ext cx="26" cy="63"/>
            </a:xfrm>
            <a:custGeom>
              <a:avLst/>
              <a:gdLst>
                <a:gd name="T0" fmla="*/ 13 w 26"/>
                <a:gd name="T1" fmla="*/ 63 h 63"/>
                <a:gd name="T2" fmla="*/ 26 w 26"/>
                <a:gd name="T3" fmla="*/ 35 h 63"/>
                <a:gd name="T4" fmla="*/ 26 w 26"/>
                <a:gd name="T5" fmla="*/ 21 h 63"/>
                <a:gd name="T6" fmla="*/ 17 w 26"/>
                <a:gd name="T7" fmla="*/ 0 h 63"/>
                <a:gd name="T8" fmla="*/ 0 w 26"/>
                <a:gd name="T9" fmla="*/ 31 h 63"/>
                <a:gd name="T10" fmla="*/ 4 w 26"/>
                <a:gd name="T11" fmla="*/ 49 h 63"/>
                <a:gd name="T12" fmla="*/ 13 w 26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3">
                  <a:moveTo>
                    <a:pt x="13" y="63"/>
                  </a:moveTo>
                  <a:lnTo>
                    <a:pt x="26" y="35"/>
                  </a:lnTo>
                  <a:lnTo>
                    <a:pt x="26" y="21"/>
                  </a:lnTo>
                  <a:lnTo>
                    <a:pt x="17" y="0"/>
                  </a:lnTo>
                  <a:lnTo>
                    <a:pt x="0" y="31"/>
                  </a:lnTo>
                  <a:lnTo>
                    <a:pt x="4" y="49"/>
                  </a:lnTo>
                  <a:lnTo>
                    <a:pt x="13" y="6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1" name="Freeform 191">
              <a:extLst>
                <a:ext uri="{FF2B5EF4-FFF2-40B4-BE49-F238E27FC236}">
                  <a16:creationId xmlns:a16="http://schemas.microsoft.com/office/drawing/2014/main" id="{735E0EB2-3767-4CEE-9806-01BFD6BBD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874"/>
              <a:ext cx="60" cy="62"/>
            </a:xfrm>
            <a:custGeom>
              <a:avLst/>
              <a:gdLst>
                <a:gd name="T0" fmla="*/ 60 w 60"/>
                <a:gd name="T1" fmla="*/ 62 h 62"/>
                <a:gd name="T2" fmla="*/ 56 w 60"/>
                <a:gd name="T3" fmla="*/ 38 h 62"/>
                <a:gd name="T4" fmla="*/ 43 w 60"/>
                <a:gd name="T5" fmla="*/ 21 h 62"/>
                <a:gd name="T6" fmla="*/ 0 w 60"/>
                <a:gd name="T7" fmla="*/ 0 h 62"/>
                <a:gd name="T8" fmla="*/ 4 w 60"/>
                <a:gd name="T9" fmla="*/ 21 h 62"/>
                <a:gd name="T10" fmla="*/ 13 w 60"/>
                <a:gd name="T11" fmla="*/ 45 h 62"/>
                <a:gd name="T12" fmla="*/ 30 w 60"/>
                <a:gd name="T13" fmla="*/ 59 h 62"/>
                <a:gd name="T14" fmla="*/ 43 w 60"/>
                <a:gd name="T15" fmla="*/ 62 h 62"/>
                <a:gd name="T16" fmla="*/ 60 w 6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2">
                  <a:moveTo>
                    <a:pt x="60" y="62"/>
                  </a:moveTo>
                  <a:lnTo>
                    <a:pt x="56" y="38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5"/>
                  </a:lnTo>
                  <a:lnTo>
                    <a:pt x="30" y="59"/>
                  </a:lnTo>
                  <a:lnTo>
                    <a:pt x="43" y="62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2" name="Freeform 192">
              <a:extLst>
                <a:ext uri="{FF2B5EF4-FFF2-40B4-BE49-F238E27FC236}">
                  <a16:creationId xmlns:a16="http://schemas.microsoft.com/office/drawing/2014/main" id="{7B8AA913-2FEB-4708-9383-099637D2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3898"/>
              <a:ext cx="73" cy="145"/>
            </a:xfrm>
            <a:custGeom>
              <a:avLst/>
              <a:gdLst>
                <a:gd name="T0" fmla="*/ 60 w 73"/>
                <a:gd name="T1" fmla="*/ 0 h 145"/>
                <a:gd name="T2" fmla="*/ 51 w 73"/>
                <a:gd name="T3" fmla="*/ 4 h 145"/>
                <a:gd name="T4" fmla="*/ 38 w 73"/>
                <a:gd name="T5" fmla="*/ 18 h 145"/>
                <a:gd name="T6" fmla="*/ 26 w 73"/>
                <a:gd name="T7" fmla="*/ 35 h 145"/>
                <a:gd name="T8" fmla="*/ 17 w 73"/>
                <a:gd name="T9" fmla="*/ 59 h 145"/>
                <a:gd name="T10" fmla="*/ 0 w 73"/>
                <a:gd name="T11" fmla="*/ 107 h 145"/>
                <a:gd name="T12" fmla="*/ 0 w 73"/>
                <a:gd name="T13" fmla="*/ 128 h 145"/>
                <a:gd name="T14" fmla="*/ 8 w 73"/>
                <a:gd name="T15" fmla="*/ 145 h 145"/>
                <a:gd name="T16" fmla="*/ 17 w 73"/>
                <a:gd name="T17" fmla="*/ 111 h 145"/>
                <a:gd name="T18" fmla="*/ 26 w 73"/>
                <a:gd name="T19" fmla="*/ 94 h 145"/>
                <a:gd name="T20" fmla="*/ 34 w 73"/>
                <a:gd name="T21" fmla="*/ 80 h 145"/>
                <a:gd name="T22" fmla="*/ 47 w 73"/>
                <a:gd name="T23" fmla="*/ 62 h 145"/>
                <a:gd name="T24" fmla="*/ 64 w 73"/>
                <a:gd name="T25" fmla="*/ 38 h 145"/>
                <a:gd name="T26" fmla="*/ 73 w 73"/>
                <a:gd name="T27" fmla="*/ 14 h 145"/>
                <a:gd name="T28" fmla="*/ 69 w 73"/>
                <a:gd name="T29" fmla="*/ 4 h 145"/>
                <a:gd name="T30" fmla="*/ 60 w 73"/>
                <a:gd name="T3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45">
                  <a:moveTo>
                    <a:pt x="60" y="0"/>
                  </a:moveTo>
                  <a:lnTo>
                    <a:pt x="51" y="4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59"/>
                  </a:lnTo>
                  <a:lnTo>
                    <a:pt x="0" y="107"/>
                  </a:lnTo>
                  <a:lnTo>
                    <a:pt x="0" y="128"/>
                  </a:lnTo>
                  <a:lnTo>
                    <a:pt x="8" y="145"/>
                  </a:lnTo>
                  <a:lnTo>
                    <a:pt x="17" y="111"/>
                  </a:lnTo>
                  <a:lnTo>
                    <a:pt x="26" y="94"/>
                  </a:lnTo>
                  <a:lnTo>
                    <a:pt x="34" y="80"/>
                  </a:lnTo>
                  <a:lnTo>
                    <a:pt x="47" y="62"/>
                  </a:lnTo>
                  <a:lnTo>
                    <a:pt x="64" y="38"/>
                  </a:lnTo>
                  <a:lnTo>
                    <a:pt x="73" y="14"/>
                  </a:lnTo>
                  <a:lnTo>
                    <a:pt x="69" y="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3" name="Freeform 193">
              <a:extLst>
                <a:ext uri="{FF2B5EF4-FFF2-40B4-BE49-F238E27FC236}">
                  <a16:creationId xmlns:a16="http://schemas.microsoft.com/office/drawing/2014/main" id="{C7C731D7-AE36-406D-91DD-3B3813D13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3981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4" name="Freeform 194">
              <a:extLst>
                <a:ext uri="{FF2B5EF4-FFF2-40B4-BE49-F238E27FC236}">
                  <a16:creationId xmlns:a16="http://schemas.microsoft.com/office/drawing/2014/main" id="{967C376B-DD9C-4223-99AF-009E0EAA8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3629"/>
              <a:ext cx="26" cy="59"/>
            </a:xfrm>
            <a:custGeom>
              <a:avLst/>
              <a:gdLst>
                <a:gd name="T0" fmla="*/ 26 w 26"/>
                <a:gd name="T1" fmla="*/ 59 h 59"/>
                <a:gd name="T2" fmla="*/ 26 w 26"/>
                <a:gd name="T3" fmla="*/ 31 h 59"/>
                <a:gd name="T4" fmla="*/ 21 w 26"/>
                <a:gd name="T5" fmla="*/ 14 h 59"/>
                <a:gd name="T6" fmla="*/ 8 w 26"/>
                <a:gd name="T7" fmla="*/ 0 h 59"/>
                <a:gd name="T8" fmla="*/ 0 w 26"/>
                <a:gd name="T9" fmla="*/ 31 h 59"/>
                <a:gd name="T10" fmla="*/ 8 w 26"/>
                <a:gd name="T11" fmla="*/ 45 h 59"/>
                <a:gd name="T12" fmla="*/ 26 w 2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9">
                  <a:moveTo>
                    <a:pt x="26" y="59"/>
                  </a:moveTo>
                  <a:lnTo>
                    <a:pt x="26" y="31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31"/>
                  </a:lnTo>
                  <a:lnTo>
                    <a:pt x="8" y="45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5" name="Freeform 195">
              <a:extLst>
                <a:ext uri="{FF2B5EF4-FFF2-40B4-BE49-F238E27FC236}">
                  <a16:creationId xmlns:a16="http://schemas.microsoft.com/office/drawing/2014/main" id="{C29C2D2C-14AD-43E4-8560-0F279977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3895"/>
              <a:ext cx="43" cy="83"/>
            </a:xfrm>
            <a:custGeom>
              <a:avLst/>
              <a:gdLst>
                <a:gd name="T0" fmla="*/ 8 w 43"/>
                <a:gd name="T1" fmla="*/ 0 h 83"/>
                <a:gd name="T2" fmla="*/ 4 w 43"/>
                <a:gd name="T3" fmla="*/ 14 h 83"/>
                <a:gd name="T4" fmla="*/ 0 w 43"/>
                <a:gd name="T5" fmla="*/ 34 h 83"/>
                <a:gd name="T6" fmla="*/ 4 w 43"/>
                <a:gd name="T7" fmla="*/ 45 h 83"/>
                <a:gd name="T8" fmla="*/ 8 w 43"/>
                <a:gd name="T9" fmla="*/ 55 h 83"/>
                <a:gd name="T10" fmla="*/ 21 w 43"/>
                <a:gd name="T11" fmla="*/ 69 h 83"/>
                <a:gd name="T12" fmla="*/ 38 w 43"/>
                <a:gd name="T13" fmla="*/ 83 h 83"/>
                <a:gd name="T14" fmla="*/ 43 w 43"/>
                <a:gd name="T15" fmla="*/ 48 h 83"/>
                <a:gd name="T16" fmla="*/ 34 w 43"/>
                <a:gd name="T17" fmla="*/ 24 h 83"/>
                <a:gd name="T18" fmla="*/ 25 w 43"/>
                <a:gd name="T19" fmla="*/ 10 h 83"/>
                <a:gd name="T20" fmla="*/ 8 w 43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3">
                  <a:moveTo>
                    <a:pt x="8" y="0"/>
                  </a:moveTo>
                  <a:lnTo>
                    <a:pt x="4" y="14"/>
                  </a:lnTo>
                  <a:lnTo>
                    <a:pt x="0" y="34"/>
                  </a:lnTo>
                  <a:lnTo>
                    <a:pt x="4" y="45"/>
                  </a:lnTo>
                  <a:lnTo>
                    <a:pt x="8" y="55"/>
                  </a:lnTo>
                  <a:lnTo>
                    <a:pt x="21" y="69"/>
                  </a:lnTo>
                  <a:lnTo>
                    <a:pt x="38" y="83"/>
                  </a:lnTo>
                  <a:lnTo>
                    <a:pt x="43" y="48"/>
                  </a:lnTo>
                  <a:lnTo>
                    <a:pt x="34" y="24"/>
                  </a:lnTo>
                  <a:lnTo>
                    <a:pt x="25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6" name="Freeform 196">
              <a:extLst>
                <a:ext uri="{FF2B5EF4-FFF2-40B4-BE49-F238E27FC236}">
                  <a16:creationId xmlns:a16="http://schemas.microsoft.com/office/drawing/2014/main" id="{A32B4B89-13C9-4C7F-A8CB-48C9389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3553"/>
              <a:ext cx="69" cy="55"/>
            </a:xfrm>
            <a:custGeom>
              <a:avLst/>
              <a:gdLst>
                <a:gd name="T0" fmla="*/ 69 w 69"/>
                <a:gd name="T1" fmla="*/ 55 h 55"/>
                <a:gd name="T2" fmla="*/ 64 w 69"/>
                <a:gd name="T3" fmla="*/ 38 h 55"/>
                <a:gd name="T4" fmla="*/ 60 w 69"/>
                <a:gd name="T5" fmla="*/ 31 h 55"/>
                <a:gd name="T6" fmla="*/ 47 w 69"/>
                <a:gd name="T7" fmla="*/ 28 h 55"/>
                <a:gd name="T8" fmla="*/ 21 w 69"/>
                <a:gd name="T9" fmla="*/ 21 h 55"/>
                <a:gd name="T10" fmla="*/ 9 w 69"/>
                <a:gd name="T11" fmla="*/ 14 h 55"/>
                <a:gd name="T12" fmla="*/ 0 w 69"/>
                <a:gd name="T13" fmla="*/ 0 h 55"/>
                <a:gd name="T14" fmla="*/ 9 w 69"/>
                <a:gd name="T15" fmla="*/ 24 h 55"/>
                <a:gd name="T16" fmla="*/ 17 w 69"/>
                <a:gd name="T17" fmla="*/ 41 h 55"/>
                <a:gd name="T18" fmla="*/ 30 w 69"/>
                <a:gd name="T19" fmla="*/ 52 h 55"/>
                <a:gd name="T20" fmla="*/ 47 w 69"/>
                <a:gd name="T21" fmla="*/ 55 h 55"/>
                <a:gd name="T22" fmla="*/ 69 w 69"/>
                <a:gd name="T2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55">
                  <a:moveTo>
                    <a:pt x="69" y="55"/>
                  </a:moveTo>
                  <a:lnTo>
                    <a:pt x="64" y="38"/>
                  </a:lnTo>
                  <a:lnTo>
                    <a:pt x="60" y="31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4"/>
                  </a:lnTo>
                  <a:lnTo>
                    <a:pt x="17" y="41"/>
                  </a:lnTo>
                  <a:lnTo>
                    <a:pt x="30" y="52"/>
                  </a:lnTo>
                  <a:lnTo>
                    <a:pt x="47" y="55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7" name="Freeform 197">
              <a:extLst>
                <a:ext uri="{FF2B5EF4-FFF2-40B4-BE49-F238E27FC236}">
                  <a16:creationId xmlns:a16="http://schemas.microsoft.com/office/drawing/2014/main" id="{BD9E94B2-4280-42BD-92A9-94BF5AE85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3753"/>
              <a:ext cx="30" cy="59"/>
            </a:xfrm>
            <a:custGeom>
              <a:avLst/>
              <a:gdLst>
                <a:gd name="T0" fmla="*/ 30 w 30"/>
                <a:gd name="T1" fmla="*/ 59 h 59"/>
                <a:gd name="T2" fmla="*/ 26 w 30"/>
                <a:gd name="T3" fmla="*/ 31 h 59"/>
                <a:gd name="T4" fmla="*/ 17 w 30"/>
                <a:gd name="T5" fmla="*/ 17 h 59"/>
                <a:gd name="T6" fmla="*/ 0 w 30"/>
                <a:gd name="T7" fmla="*/ 0 h 59"/>
                <a:gd name="T8" fmla="*/ 0 w 30"/>
                <a:gd name="T9" fmla="*/ 35 h 59"/>
                <a:gd name="T10" fmla="*/ 9 w 30"/>
                <a:gd name="T11" fmla="*/ 49 h 59"/>
                <a:gd name="T12" fmla="*/ 30 w 30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9">
                  <a:moveTo>
                    <a:pt x="30" y="59"/>
                  </a:moveTo>
                  <a:lnTo>
                    <a:pt x="26" y="31"/>
                  </a:lnTo>
                  <a:lnTo>
                    <a:pt x="17" y="17"/>
                  </a:lnTo>
                  <a:lnTo>
                    <a:pt x="0" y="0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30" y="5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8" name="Freeform 198">
              <a:extLst>
                <a:ext uri="{FF2B5EF4-FFF2-40B4-BE49-F238E27FC236}">
                  <a16:creationId xmlns:a16="http://schemas.microsoft.com/office/drawing/2014/main" id="{EDCC38CC-5619-4058-A70D-6A032AAD1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3971"/>
              <a:ext cx="39" cy="79"/>
            </a:xfrm>
            <a:custGeom>
              <a:avLst/>
              <a:gdLst>
                <a:gd name="T0" fmla="*/ 4 w 39"/>
                <a:gd name="T1" fmla="*/ 0 h 79"/>
                <a:gd name="T2" fmla="*/ 4 w 39"/>
                <a:gd name="T3" fmla="*/ 14 h 79"/>
                <a:gd name="T4" fmla="*/ 0 w 39"/>
                <a:gd name="T5" fmla="*/ 34 h 79"/>
                <a:gd name="T6" fmla="*/ 0 w 39"/>
                <a:gd name="T7" fmla="*/ 45 h 79"/>
                <a:gd name="T8" fmla="*/ 4 w 39"/>
                <a:gd name="T9" fmla="*/ 55 h 79"/>
                <a:gd name="T10" fmla="*/ 17 w 39"/>
                <a:gd name="T11" fmla="*/ 69 h 79"/>
                <a:gd name="T12" fmla="*/ 39 w 39"/>
                <a:gd name="T13" fmla="*/ 79 h 79"/>
                <a:gd name="T14" fmla="*/ 39 w 39"/>
                <a:gd name="T15" fmla="*/ 48 h 79"/>
                <a:gd name="T16" fmla="*/ 35 w 39"/>
                <a:gd name="T17" fmla="*/ 24 h 79"/>
                <a:gd name="T18" fmla="*/ 22 w 39"/>
                <a:gd name="T19" fmla="*/ 10 h 79"/>
                <a:gd name="T20" fmla="*/ 4 w 39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79">
                  <a:moveTo>
                    <a:pt x="4" y="0"/>
                  </a:moveTo>
                  <a:lnTo>
                    <a:pt x="4" y="14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4" y="55"/>
                  </a:lnTo>
                  <a:lnTo>
                    <a:pt x="17" y="69"/>
                  </a:lnTo>
                  <a:lnTo>
                    <a:pt x="39" y="79"/>
                  </a:lnTo>
                  <a:lnTo>
                    <a:pt x="39" y="48"/>
                  </a:lnTo>
                  <a:lnTo>
                    <a:pt x="35" y="24"/>
                  </a:lnTo>
                  <a:lnTo>
                    <a:pt x="22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9" name="Freeform 199">
              <a:extLst>
                <a:ext uri="{FF2B5EF4-FFF2-40B4-BE49-F238E27FC236}">
                  <a16:creationId xmlns:a16="http://schemas.microsoft.com/office/drawing/2014/main" id="{D79A57B1-B106-4893-B4A4-35E396BFB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864"/>
              <a:ext cx="47" cy="72"/>
            </a:xfrm>
            <a:custGeom>
              <a:avLst/>
              <a:gdLst>
                <a:gd name="T0" fmla="*/ 4 w 47"/>
                <a:gd name="T1" fmla="*/ 0 h 72"/>
                <a:gd name="T2" fmla="*/ 0 w 47"/>
                <a:gd name="T3" fmla="*/ 17 h 72"/>
                <a:gd name="T4" fmla="*/ 0 w 47"/>
                <a:gd name="T5" fmla="*/ 27 h 72"/>
                <a:gd name="T6" fmla="*/ 4 w 47"/>
                <a:gd name="T7" fmla="*/ 34 h 72"/>
                <a:gd name="T8" fmla="*/ 30 w 47"/>
                <a:gd name="T9" fmla="*/ 48 h 72"/>
                <a:gd name="T10" fmla="*/ 38 w 47"/>
                <a:gd name="T11" fmla="*/ 58 h 72"/>
                <a:gd name="T12" fmla="*/ 38 w 47"/>
                <a:gd name="T13" fmla="*/ 72 h 72"/>
                <a:gd name="T14" fmla="*/ 42 w 47"/>
                <a:gd name="T15" fmla="*/ 48 h 72"/>
                <a:gd name="T16" fmla="*/ 47 w 47"/>
                <a:gd name="T17" fmla="*/ 31 h 72"/>
                <a:gd name="T18" fmla="*/ 38 w 47"/>
                <a:gd name="T19" fmla="*/ 17 h 72"/>
                <a:gd name="T20" fmla="*/ 25 w 47"/>
                <a:gd name="T21" fmla="*/ 10 h 72"/>
                <a:gd name="T22" fmla="*/ 4 w 47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72">
                  <a:moveTo>
                    <a:pt x="4" y="0"/>
                  </a:moveTo>
                  <a:lnTo>
                    <a:pt x="0" y="17"/>
                  </a:lnTo>
                  <a:lnTo>
                    <a:pt x="0" y="27"/>
                  </a:lnTo>
                  <a:lnTo>
                    <a:pt x="4" y="34"/>
                  </a:lnTo>
                  <a:lnTo>
                    <a:pt x="30" y="48"/>
                  </a:lnTo>
                  <a:lnTo>
                    <a:pt x="38" y="58"/>
                  </a:lnTo>
                  <a:lnTo>
                    <a:pt x="38" y="72"/>
                  </a:lnTo>
                  <a:lnTo>
                    <a:pt x="42" y="48"/>
                  </a:lnTo>
                  <a:lnTo>
                    <a:pt x="47" y="31"/>
                  </a:lnTo>
                  <a:lnTo>
                    <a:pt x="38" y="17"/>
                  </a:lnTo>
                  <a:lnTo>
                    <a:pt x="25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0" name="Freeform 200">
              <a:extLst>
                <a:ext uri="{FF2B5EF4-FFF2-40B4-BE49-F238E27FC236}">
                  <a16:creationId xmlns:a16="http://schemas.microsoft.com/office/drawing/2014/main" id="{05CE878D-5A42-43B2-B320-08C7078B2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864"/>
              <a:ext cx="69" cy="55"/>
            </a:xfrm>
            <a:custGeom>
              <a:avLst/>
              <a:gdLst>
                <a:gd name="T0" fmla="*/ 69 w 69"/>
                <a:gd name="T1" fmla="*/ 0 h 55"/>
                <a:gd name="T2" fmla="*/ 43 w 69"/>
                <a:gd name="T3" fmla="*/ 0 h 55"/>
                <a:gd name="T4" fmla="*/ 35 w 69"/>
                <a:gd name="T5" fmla="*/ 3 h 55"/>
                <a:gd name="T6" fmla="*/ 31 w 69"/>
                <a:gd name="T7" fmla="*/ 14 h 55"/>
                <a:gd name="T8" fmla="*/ 26 w 69"/>
                <a:gd name="T9" fmla="*/ 38 h 55"/>
                <a:gd name="T10" fmla="*/ 18 w 69"/>
                <a:gd name="T11" fmla="*/ 48 h 55"/>
                <a:gd name="T12" fmla="*/ 0 w 69"/>
                <a:gd name="T13" fmla="*/ 55 h 55"/>
                <a:gd name="T14" fmla="*/ 31 w 69"/>
                <a:gd name="T15" fmla="*/ 48 h 55"/>
                <a:gd name="T16" fmla="*/ 48 w 69"/>
                <a:gd name="T17" fmla="*/ 41 h 55"/>
                <a:gd name="T18" fmla="*/ 61 w 69"/>
                <a:gd name="T19" fmla="*/ 27 h 55"/>
                <a:gd name="T20" fmla="*/ 65 w 69"/>
                <a:gd name="T21" fmla="*/ 17 h 55"/>
                <a:gd name="T22" fmla="*/ 69 w 69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55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8"/>
                  </a:lnTo>
                  <a:lnTo>
                    <a:pt x="18" y="48"/>
                  </a:lnTo>
                  <a:lnTo>
                    <a:pt x="0" y="55"/>
                  </a:lnTo>
                  <a:lnTo>
                    <a:pt x="31" y="48"/>
                  </a:lnTo>
                  <a:lnTo>
                    <a:pt x="48" y="41"/>
                  </a:lnTo>
                  <a:lnTo>
                    <a:pt x="61" y="27"/>
                  </a:lnTo>
                  <a:lnTo>
                    <a:pt x="65" y="1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1" name="Freeform 201">
              <a:extLst>
                <a:ext uri="{FF2B5EF4-FFF2-40B4-BE49-F238E27FC236}">
                  <a16:creationId xmlns:a16="http://schemas.microsoft.com/office/drawing/2014/main" id="{9A776691-0BFC-493A-B04B-68936EA8B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3843"/>
              <a:ext cx="69" cy="21"/>
            </a:xfrm>
            <a:custGeom>
              <a:avLst/>
              <a:gdLst>
                <a:gd name="T0" fmla="*/ 0 w 69"/>
                <a:gd name="T1" fmla="*/ 21 h 21"/>
                <a:gd name="T2" fmla="*/ 34 w 69"/>
                <a:gd name="T3" fmla="*/ 21 h 21"/>
                <a:gd name="T4" fmla="*/ 51 w 69"/>
                <a:gd name="T5" fmla="*/ 14 h 21"/>
                <a:gd name="T6" fmla="*/ 69 w 69"/>
                <a:gd name="T7" fmla="*/ 3 h 21"/>
                <a:gd name="T8" fmla="*/ 30 w 69"/>
                <a:gd name="T9" fmla="*/ 0 h 21"/>
                <a:gd name="T10" fmla="*/ 13 w 69"/>
                <a:gd name="T11" fmla="*/ 7 h 21"/>
                <a:gd name="T12" fmla="*/ 0 w 6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1">
                  <a:moveTo>
                    <a:pt x="0" y="21"/>
                  </a:moveTo>
                  <a:lnTo>
                    <a:pt x="34" y="21"/>
                  </a:lnTo>
                  <a:lnTo>
                    <a:pt x="51" y="14"/>
                  </a:lnTo>
                  <a:lnTo>
                    <a:pt x="69" y="3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2" name="Freeform 202">
              <a:extLst>
                <a:ext uri="{FF2B5EF4-FFF2-40B4-BE49-F238E27FC236}">
                  <a16:creationId xmlns:a16="http://schemas.microsoft.com/office/drawing/2014/main" id="{9BDC0CC0-97A3-4186-831B-1DF9EF15B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3815"/>
              <a:ext cx="61" cy="73"/>
            </a:xfrm>
            <a:custGeom>
              <a:avLst/>
              <a:gdLst>
                <a:gd name="T0" fmla="*/ 56 w 61"/>
                <a:gd name="T1" fmla="*/ 0 h 73"/>
                <a:gd name="T2" fmla="*/ 43 w 61"/>
                <a:gd name="T3" fmla="*/ 7 h 73"/>
                <a:gd name="T4" fmla="*/ 22 w 61"/>
                <a:gd name="T5" fmla="*/ 18 h 73"/>
                <a:gd name="T6" fmla="*/ 5 w 61"/>
                <a:gd name="T7" fmla="*/ 38 h 73"/>
                <a:gd name="T8" fmla="*/ 0 w 61"/>
                <a:gd name="T9" fmla="*/ 56 h 73"/>
                <a:gd name="T10" fmla="*/ 0 w 61"/>
                <a:gd name="T11" fmla="*/ 73 h 73"/>
                <a:gd name="T12" fmla="*/ 31 w 61"/>
                <a:gd name="T13" fmla="*/ 52 h 73"/>
                <a:gd name="T14" fmla="*/ 43 w 61"/>
                <a:gd name="T15" fmla="*/ 45 h 73"/>
                <a:gd name="T16" fmla="*/ 52 w 61"/>
                <a:gd name="T17" fmla="*/ 31 h 73"/>
                <a:gd name="T18" fmla="*/ 61 w 61"/>
                <a:gd name="T19" fmla="*/ 18 h 73"/>
                <a:gd name="T20" fmla="*/ 56 w 61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3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8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31" y="52"/>
                  </a:lnTo>
                  <a:lnTo>
                    <a:pt x="43" y="45"/>
                  </a:lnTo>
                  <a:lnTo>
                    <a:pt x="52" y="31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3" name="Freeform 203">
              <a:extLst>
                <a:ext uri="{FF2B5EF4-FFF2-40B4-BE49-F238E27FC236}">
                  <a16:creationId xmlns:a16="http://schemas.microsoft.com/office/drawing/2014/main" id="{0971C418-1C59-4653-96E8-1809A8D3E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570"/>
              <a:ext cx="142" cy="90"/>
            </a:xfrm>
            <a:custGeom>
              <a:avLst/>
              <a:gdLst>
                <a:gd name="T0" fmla="*/ 137 w 142"/>
                <a:gd name="T1" fmla="*/ 31 h 90"/>
                <a:gd name="T2" fmla="*/ 142 w 142"/>
                <a:gd name="T3" fmla="*/ 45 h 90"/>
                <a:gd name="T4" fmla="*/ 142 w 142"/>
                <a:gd name="T5" fmla="*/ 59 h 90"/>
                <a:gd name="T6" fmla="*/ 137 w 142"/>
                <a:gd name="T7" fmla="*/ 69 h 90"/>
                <a:gd name="T8" fmla="*/ 129 w 142"/>
                <a:gd name="T9" fmla="*/ 80 h 90"/>
                <a:gd name="T10" fmla="*/ 107 w 142"/>
                <a:gd name="T11" fmla="*/ 87 h 90"/>
                <a:gd name="T12" fmla="*/ 81 w 142"/>
                <a:gd name="T13" fmla="*/ 90 h 90"/>
                <a:gd name="T14" fmla="*/ 47 w 142"/>
                <a:gd name="T15" fmla="*/ 90 h 90"/>
                <a:gd name="T16" fmla="*/ 0 w 142"/>
                <a:gd name="T17" fmla="*/ 87 h 90"/>
                <a:gd name="T18" fmla="*/ 8 w 142"/>
                <a:gd name="T19" fmla="*/ 66 h 90"/>
                <a:gd name="T20" fmla="*/ 21 w 142"/>
                <a:gd name="T21" fmla="*/ 45 h 90"/>
                <a:gd name="T22" fmla="*/ 38 w 142"/>
                <a:gd name="T23" fmla="*/ 24 h 90"/>
                <a:gd name="T24" fmla="*/ 56 w 142"/>
                <a:gd name="T25" fmla="*/ 11 h 90"/>
                <a:gd name="T26" fmla="*/ 77 w 142"/>
                <a:gd name="T27" fmla="*/ 0 h 90"/>
                <a:gd name="T28" fmla="*/ 99 w 142"/>
                <a:gd name="T29" fmla="*/ 0 h 90"/>
                <a:gd name="T30" fmla="*/ 120 w 142"/>
                <a:gd name="T31" fmla="*/ 11 h 90"/>
                <a:gd name="T32" fmla="*/ 137 w 142"/>
                <a:gd name="T33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90">
                  <a:moveTo>
                    <a:pt x="137" y="31"/>
                  </a:moveTo>
                  <a:lnTo>
                    <a:pt x="142" y="45"/>
                  </a:lnTo>
                  <a:lnTo>
                    <a:pt x="142" y="59"/>
                  </a:lnTo>
                  <a:lnTo>
                    <a:pt x="137" y="69"/>
                  </a:lnTo>
                  <a:lnTo>
                    <a:pt x="129" y="80"/>
                  </a:lnTo>
                  <a:lnTo>
                    <a:pt x="107" y="87"/>
                  </a:lnTo>
                  <a:lnTo>
                    <a:pt x="81" y="90"/>
                  </a:lnTo>
                  <a:lnTo>
                    <a:pt x="47" y="90"/>
                  </a:lnTo>
                  <a:lnTo>
                    <a:pt x="0" y="87"/>
                  </a:lnTo>
                  <a:lnTo>
                    <a:pt x="8" y="66"/>
                  </a:lnTo>
                  <a:lnTo>
                    <a:pt x="21" y="45"/>
                  </a:lnTo>
                  <a:lnTo>
                    <a:pt x="38" y="24"/>
                  </a:lnTo>
                  <a:lnTo>
                    <a:pt x="56" y="11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1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4" name="Freeform 204">
              <a:extLst>
                <a:ext uri="{FF2B5EF4-FFF2-40B4-BE49-F238E27FC236}">
                  <a16:creationId xmlns:a16="http://schemas.microsoft.com/office/drawing/2014/main" id="{ADE31DCA-FE9F-4F5F-91C5-59B786D69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629"/>
              <a:ext cx="86" cy="21"/>
            </a:xfrm>
            <a:custGeom>
              <a:avLst/>
              <a:gdLst>
                <a:gd name="T0" fmla="*/ 0 w 86"/>
                <a:gd name="T1" fmla="*/ 17 h 21"/>
                <a:gd name="T2" fmla="*/ 39 w 86"/>
                <a:gd name="T3" fmla="*/ 21 h 21"/>
                <a:gd name="T4" fmla="*/ 60 w 86"/>
                <a:gd name="T5" fmla="*/ 21 h 21"/>
                <a:gd name="T6" fmla="*/ 77 w 86"/>
                <a:gd name="T7" fmla="*/ 14 h 21"/>
                <a:gd name="T8" fmla="*/ 86 w 86"/>
                <a:gd name="T9" fmla="*/ 0 h 21"/>
                <a:gd name="T10" fmla="*/ 0 w 86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">
                  <a:moveTo>
                    <a:pt x="0" y="17"/>
                  </a:moveTo>
                  <a:lnTo>
                    <a:pt x="39" y="21"/>
                  </a:lnTo>
                  <a:lnTo>
                    <a:pt x="60" y="21"/>
                  </a:lnTo>
                  <a:lnTo>
                    <a:pt x="77" y="14"/>
                  </a:lnTo>
                  <a:lnTo>
                    <a:pt x="8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5" name="Freeform 205">
              <a:extLst>
                <a:ext uri="{FF2B5EF4-FFF2-40B4-BE49-F238E27FC236}">
                  <a16:creationId xmlns:a16="http://schemas.microsoft.com/office/drawing/2014/main" id="{D84E762E-3C5F-4D29-9981-0DC7B875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629"/>
              <a:ext cx="86" cy="21"/>
            </a:xfrm>
            <a:custGeom>
              <a:avLst/>
              <a:gdLst>
                <a:gd name="T0" fmla="*/ 0 w 86"/>
                <a:gd name="T1" fmla="*/ 17 h 21"/>
                <a:gd name="T2" fmla="*/ 39 w 86"/>
                <a:gd name="T3" fmla="*/ 21 h 21"/>
                <a:gd name="T4" fmla="*/ 60 w 86"/>
                <a:gd name="T5" fmla="*/ 21 h 21"/>
                <a:gd name="T6" fmla="*/ 77 w 86"/>
                <a:gd name="T7" fmla="*/ 14 h 21"/>
                <a:gd name="T8" fmla="*/ 86 w 8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1">
                  <a:moveTo>
                    <a:pt x="0" y="17"/>
                  </a:moveTo>
                  <a:lnTo>
                    <a:pt x="39" y="21"/>
                  </a:lnTo>
                  <a:lnTo>
                    <a:pt x="60" y="21"/>
                  </a:lnTo>
                  <a:lnTo>
                    <a:pt x="77" y="14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6" name="Freeform 206">
              <a:extLst>
                <a:ext uri="{FF2B5EF4-FFF2-40B4-BE49-F238E27FC236}">
                  <a16:creationId xmlns:a16="http://schemas.microsoft.com/office/drawing/2014/main" id="{BCF54794-75BE-4F60-ACF4-F1977F1B5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" y="3339"/>
              <a:ext cx="151" cy="145"/>
            </a:xfrm>
            <a:custGeom>
              <a:avLst/>
              <a:gdLst>
                <a:gd name="T0" fmla="*/ 9 w 151"/>
                <a:gd name="T1" fmla="*/ 0 h 145"/>
                <a:gd name="T2" fmla="*/ 0 w 151"/>
                <a:gd name="T3" fmla="*/ 21 h 145"/>
                <a:gd name="T4" fmla="*/ 0 w 151"/>
                <a:gd name="T5" fmla="*/ 48 h 145"/>
                <a:gd name="T6" fmla="*/ 0 w 151"/>
                <a:gd name="T7" fmla="*/ 79 h 145"/>
                <a:gd name="T8" fmla="*/ 9 w 151"/>
                <a:gd name="T9" fmla="*/ 103 h 145"/>
                <a:gd name="T10" fmla="*/ 22 w 151"/>
                <a:gd name="T11" fmla="*/ 128 h 145"/>
                <a:gd name="T12" fmla="*/ 48 w 151"/>
                <a:gd name="T13" fmla="*/ 141 h 145"/>
                <a:gd name="T14" fmla="*/ 78 w 151"/>
                <a:gd name="T15" fmla="*/ 145 h 145"/>
                <a:gd name="T16" fmla="*/ 95 w 151"/>
                <a:gd name="T17" fmla="*/ 145 h 145"/>
                <a:gd name="T18" fmla="*/ 121 w 151"/>
                <a:gd name="T19" fmla="*/ 138 h 145"/>
                <a:gd name="T20" fmla="*/ 133 w 151"/>
                <a:gd name="T21" fmla="*/ 128 h 145"/>
                <a:gd name="T22" fmla="*/ 146 w 151"/>
                <a:gd name="T23" fmla="*/ 121 h 145"/>
                <a:gd name="T24" fmla="*/ 151 w 151"/>
                <a:gd name="T25" fmla="*/ 110 h 145"/>
                <a:gd name="T26" fmla="*/ 151 w 151"/>
                <a:gd name="T27" fmla="*/ 100 h 145"/>
                <a:gd name="T28" fmla="*/ 146 w 151"/>
                <a:gd name="T29" fmla="*/ 79 h 145"/>
                <a:gd name="T30" fmla="*/ 125 w 151"/>
                <a:gd name="T31" fmla="*/ 55 h 145"/>
                <a:gd name="T32" fmla="*/ 65 w 151"/>
                <a:gd name="T33" fmla="*/ 17 h 145"/>
                <a:gd name="T34" fmla="*/ 35 w 151"/>
                <a:gd name="T35" fmla="*/ 3 h 145"/>
                <a:gd name="T36" fmla="*/ 9 w 151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45">
                  <a:moveTo>
                    <a:pt x="9" y="0"/>
                  </a:moveTo>
                  <a:lnTo>
                    <a:pt x="0" y="21"/>
                  </a:lnTo>
                  <a:lnTo>
                    <a:pt x="0" y="48"/>
                  </a:lnTo>
                  <a:lnTo>
                    <a:pt x="0" y="79"/>
                  </a:lnTo>
                  <a:lnTo>
                    <a:pt x="9" y="103"/>
                  </a:lnTo>
                  <a:lnTo>
                    <a:pt x="22" y="128"/>
                  </a:lnTo>
                  <a:lnTo>
                    <a:pt x="48" y="141"/>
                  </a:lnTo>
                  <a:lnTo>
                    <a:pt x="78" y="145"/>
                  </a:lnTo>
                  <a:lnTo>
                    <a:pt x="95" y="145"/>
                  </a:lnTo>
                  <a:lnTo>
                    <a:pt x="121" y="138"/>
                  </a:lnTo>
                  <a:lnTo>
                    <a:pt x="133" y="128"/>
                  </a:lnTo>
                  <a:lnTo>
                    <a:pt x="146" y="121"/>
                  </a:lnTo>
                  <a:lnTo>
                    <a:pt x="151" y="110"/>
                  </a:lnTo>
                  <a:lnTo>
                    <a:pt x="151" y="100"/>
                  </a:lnTo>
                  <a:lnTo>
                    <a:pt x="146" y="79"/>
                  </a:lnTo>
                  <a:lnTo>
                    <a:pt x="125" y="55"/>
                  </a:lnTo>
                  <a:lnTo>
                    <a:pt x="65" y="17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7" name="Freeform 207">
              <a:extLst>
                <a:ext uri="{FF2B5EF4-FFF2-40B4-BE49-F238E27FC236}">
                  <a16:creationId xmlns:a16="http://schemas.microsoft.com/office/drawing/2014/main" id="{16C37C9B-A79F-447F-ACA1-18E84A28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3373"/>
              <a:ext cx="47" cy="80"/>
            </a:xfrm>
            <a:custGeom>
              <a:avLst/>
              <a:gdLst>
                <a:gd name="T0" fmla="*/ 0 w 47"/>
                <a:gd name="T1" fmla="*/ 0 h 80"/>
                <a:gd name="T2" fmla="*/ 9 w 47"/>
                <a:gd name="T3" fmla="*/ 45 h 80"/>
                <a:gd name="T4" fmla="*/ 17 w 47"/>
                <a:gd name="T5" fmla="*/ 66 h 80"/>
                <a:gd name="T6" fmla="*/ 30 w 47"/>
                <a:gd name="T7" fmla="*/ 73 h 80"/>
                <a:gd name="T8" fmla="*/ 47 w 47"/>
                <a:gd name="T9" fmla="*/ 80 h 80"/>
                <a:gd name="T10" fmla="*/ 0 w 47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80">
                  <a:moveTo>
                    <a:pt x="0" y="0"/>
                  </a:moveTo>
                  <a:lnTo>
                    <a:pt x="9" y="45"/>
                  </a:lnTo>
                  <a:lnTo>
                    <a:pt x="17" y="66"/>
                  </a:lnTo>
                  <a:lnTo>
                    <a:pt x="30" y="73"/>
                  </a:lnTo>
                  <a:lnTo>
                    <a:pt x="4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8" name="Freeform 208">
              <a:extLst>
                <a:ext uri="{FF2B5EF4-FFF2-40B4-BE49-F238E27FC236}">
                  <a16:creationId xmlns:a16="http://schemas.microsoft.com/office/drawing/2014/main" id="{1C61CE76-CDBE-4790-9007-AE6216EE6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3373"/>
              <a:ext cx="47" cy="80"/>
            </a:xfrm>
            <a:custGeom>
              <a:avLst/>
              <a:gdLst>
                <a:gd name="T0" fmla="*/ 0 w 47"/>
                <a:gd name="T1" fmla="*/ 0 h 80"/>
                <a:gd name="T2" fmla="*/ 9 w 47"/>
                <a:gd name="T3" fmla="*/ 45 h 80"/>
                <a:gd name="T4" fmla="*/ 17 w 47"/>
                <a:gd name="T5" fmla="*/ 66 h 80"/>
                <a:gd name="T6" fmla="*/ 30 w 47"/>
                <a:gd name="T7" fmla="*/ 73 h 80"/>
                <a:gd name="T8" fmla="*/ 47 w 4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0" y="0"/>
                  </a:moveTo>
                  <a:lnTo>
                    <a:pt x="9" y="45"/>
                  </a:lnTo>
                  <a:lnTo>
                    <a:pt x="17" y="66"/>
                  </a:lnTo>
                  <a:lnTo>
                    <a:pt x="30" y="73"/>
                  </a:lnTo>
                  <a:lnTo>
                    <a:pt x="47" y="8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9" name="Freeform 209">
              <a:extLst>
                <a:ext uri="{FF2B5EF4-FFF2-40B4-BE49-F238E27FC236}">
                  <a16:creationId xmlns:a16="http://schemas.microsoft.com/office/drawing/2014/main" id="{14895140-33DD-4A22-AEDC-A166AB177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850"/>
              <a:ext cx="185" cy="41"/>
            </a:xfrm>
            <a:custGeom>
              <a:avLst/>
              <a:gdLst>
                <a:gd name="T0" fmla="*/ 185 w 185"/>
                <a:gd name="T1" fmla="*/ 24 h 41"/>
                <a:gd name="T2" fmla="*/ 180 w 185"/>
                <a:gd name="T3" fmla="*/ 31 h 41"/>
                <a:gd name="T4" fmla="*/ 167 w 185"/>
                <a:gd name="T5" fmla="*/ 38 h 41"/>
                <a:gd name="T6" fmla="*/ 142 w 185"/>
                <a:gd name="T7" fmla="*/ 41 h 41"/>
                <a:gd name="T8" fmla="*/ 116 w 185"/>
                <a:gd name="T9" fmla="*/ 41 h 41"/>
                <a:gd name="T10" fmla="*/ 51 w 185"/>
                <a:gd name="T11" fmla="*/ 38 h 41"/>
                <a:gd name="T12" fmla="*/ 21 w 185"/>
                <a:gd name="T13" fmla="*/ 31 h 41"/>
                <a:gd name="T14" fmla="*/ 0 w 185"/>
                <a:gd name="T15" fmla="*/ 24 h 41"/>
                <a:gd name="T16" fmla="*/ 47 w 185"/>
                <a:gd name="T17" fmla="*/ 10 h 41"/>
                <a:gd name="T18" fmla="*/ 103 w 185"/>
                <a:gd name="T19" fmla="*/ 3 h 41"/>
                <a:gd name="T20" fmla="*/ 124 w 185"/>
                <a:gd name="T21" fmla="*/ 0 h 41"/>
                <a:gd name="T22" fmla="*/ 150 w 185"/>
                <a:gd name="T23" fmla="*/ 3 h 41"/>
                <a:gd name="T24" fmla="*/ 167 w 185"/>
                <a:gd name="T25" fmla="*/ 10 h 41"/>
                <a:gd name="T26" fmla="*/ 185 w 185"/>
                <a:gd name="T2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41">
                  <a:moveTo>
                    <a:pt x="185" y="24"/>
                  </a:moveTo>
                  <a:lnTo>
                    <a:pt x="180" y="31"/>
                  </a:lnTo>
                  <a:lnTo>
                    <a:pt x="167" y="38"/>
                  </a:lnTo>
                  <a:lnTo>
                    <a:pt x="142" y="41"/>
                  </a:lnTo>
                  <a:lnTo>
                    <a:pt x="116" y="41"/>
                  </a:lnTo>
                  <a:lnTo>
                    <a:pt x="51" y="38"/>
                  </a:lnTo>
                  <a:lnTo>
                    <a:pt x="21" y="31"/>
                  </a:lnTo>
                  <a:lnTo>
                    <a:pt x="0" y="24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0" name="Freeform 210">
              <a:extLst>
                <a:ext uri="{FF2B5EF4-FFF2-40B4-BE49-F238E27FC236}">
                  <a16:creationId xmlns:a16="http://schemas.microsoft.com/office/drawing/2014/main" id="{9863A63D-C307-45DE-9444-95A6955E5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888"/>
              <a:ext cx="164" cy="83"/>
            </a:xfrm>
            <a:custGeom>
              <a:avLst/>
              <a:gdLst>
                <a:gd name="T0" fmla="*/ 159 w 164"/>
                <a:gd name="T1" fmla="*/ 7 h 83"/>
                <a:gd name="T2" fmla="*/ 164 w 164"/>
                <a:gd name="T3" fmla="*/ 14 h 83"/>
                <a:gd name="T4" fmla="*/ 155 w 164"/>
                <a:gd name="T5" fmla="*/ 24 h 83"/>
                <a:gd name="T6" fmla="*/ 138 w 164"/>
                <a:gd name="T7" fmla="*/ 38 h 83"/>
                <a:gd name="T8" fmla="*/ 112 w 164"/>
                <a:gd name="T9" fmla="*/ 52 h 83"/>
                <a:gd name="T10" fmla="*/ 56 w 164"/>
                <a:gd name="T11" fmla="*/ 76 h 83"/>
                <a:gd name="T12" fmla="*/ 26 w 164"/>
                <a:gd name="T13" fmla="*/ 83 h 83"/>
                <a:gd name="T14" fmla="*/ 0 w 164"/>
                <a:gd name="T15" fmla="*/ 83 h 83"/>
                <a:gd name="T16" fmla="*/ 35 w 164"/>
                <a:gd name="T17" fmla="*/ 52 h 83"/>
                <a:gd name="T18" fmla="*/ 73 w 164"/>
                <a:gd name="T19" fmla="*/ 21 h 83"/>
                <a:gd name="T20" fmla="*/ 95 w 164"/>
                <a:gd name="T21" fmla="*/ 10 h 83"/>
                <a:gd name="T22" fmla="*/ 116 w 164"/>
                <a:gd name="T23" fmla="*/ 3 h 83"/>
                <a:gd name="T24" fmla="*/ 138 w 164"/>
                <a:gd name="T25" fmla="*/ 0 h 83"/>
                <a:gd name="T26" fmla="*/ 159 w 164"/>
                <a:gd name="T2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83">
                  <a:moveTo>
                    <a:pt x="159" y="7"/>
                  </a:moveTo>
                  <a:lnTo>
                    <a:pt x="164" y="14"/>
                  </a:lnTo>
                  <a:lnTo>
                    <a:pt x="155" y="24"/>
                  </a:lnTo>
                  <a:lnTo>
                    <a:pt x="138" y="38"/>
                  </a:lnTo>
                  <a:lnTo>
                    <a:pt x="112" y="52"/>
                  </a:lnTo>
                  <a:lnTo>
                    <a:pt x="56" y="76"/>
                  </a:lnTo>
                  <a:lnTo>
                    <a:pt x="26" y="83"/>
                  </a:lnTo>
                  <a:lnTo>
                    <a:pt x="0" y="83"/>
                  </a:lnTo>
                  <a:lnTo>
                    <a:pt x="35" y="52"/>
                  </a:lnTo>
                  <a:lnTo>
                    <a:pt x="73" y="21"/>
                  </a:lnTo>
                  <a:lnTo>
                    <a:pt x="95" y="10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1" name="Freeform 211">
              <a:extLst>
                <a:ext uri="{FF2B5EF4-FFF2-40B4-BE49-F238E27FC236}">
                  <a16:creationId xmlns:a16="http://schemas.microsoft.com/office/drawing/2014/main" id="{4A73A9C8-81DD-46BF-9FEF-DAC2DF038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3957"/>
              <a:ext cx="52" cy="66"/>
            </a:xfrm>
            <a:custGeom>
              <a:avLst/>
              <a:gdLst>
                <a:gd name="T0" fmla="*/ 5 w 52"/>
                <a:gd name="T1" fmla="*/ 0 h 66"/>
                <a:gd name="T2" fmla="*/ 0 w 52"/>
                <a:gd name="T3" fmla="*/ 17 h 66"/>
                <a:gd name="T4" fmla="*/ 5 w 52"/>
                <a:gd name="T5" fmla="*/ 24 h 66"/>
                <a:gd name="T6" fmla="*/ 13 w 52"/>
                <a:gd name="T7" fmla="*/ 31 h 66"/>
                <a:gd name="T8" fmla="*/ 39 w 52"/>
                <a:gd name="T9" fmla="*/ 41 h 66"/>
                <a:gd name="T10" fmla="*/ 48 w 52"/>
                <a:gd name="T11" fmla="*/ 52 h 66"/>
                <a:gd name="T12" fmla="*/ 52 w 52"/>
                <a:gd name="T13" fmla="*/ 66 h 66"/>
                <a:gd name="T14" fmla="*/ 52 w 52"/>
                <a:gd name="T15" fmla="*/ 41 h 66"/>
                <a:gd name="T16" fmla="*/ 52 w 52"/>
                <a:gd name="T17" fmla="*/ 24 h 66"/>
                <a:gd name="T18" fmla="*/ 39 w 52"/>
                <a:gd name="T19" fmla="*/ 10 h 66"/>
                <a:gd name="T20" fmla="*/ 26 w 52"/>
                <a:gd name="T21" fmla="*/ 3 h 66"/>
                <a:gd name="T22" fmla="*/ 5 w 52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66">
                  <a:moveTo>
                    <a:pt x="5" y="0"/>
                  </a:moveTo>
                  <a:lnTo>
                    <a:pt x="0" y="17"/>
                  </a:lnTo>
                  <a:lnTo>
                    <a:pt x="5" y="24"/>
                  </a:lnTo>
                  <a:lnTo>
                    <a:pt x="13" y="31"/>
                  </a:lnTo>
                  <a:lnTo>
                    <a:pt x="39" y="41"/>
                  </a:lnTo>
                  <a:lnTo>
                    <a:pt x="48" y="52"/>
                  </a:lnTo>
                  <a:lnTo>
                    <a:pt x="52" y="66"/>
                  </a:lnTo>
                  <a:lnTo>
                    <a:pt x="52" y="41"/>
                  </a:lnTo>
                  <a:lnTo>
                    <a:pt x="52" y="24"/>
                  </a:lnTo>
                  <a:lnTo>
                    <a:pt x="39" y="10"/>
                  </a:lnTo>
                  <a:lnTo>
                    <a:pt x="26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2" name="Freeform 212">
              <a:extLst>
                <a:ext uri="{FF2B5EF4-FFF2-40B4-BE49-F238E27FC236}">
                  <a16:creationId xmlns:a16="http://schemas.microsoft.com/office/drawing/2014/main" id="{DB563588-BB0A-426B-B0F2-842AAEDDB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3788"/>
              <a:ext cx="47" cy="69"/>
            </a:xfrm>
            <a:custGeom>
              <a:avLst/>
              <a:gdLst>
                <a:gd name="T0" fmla="*/ 47 w 47"/>
                <a:gd name="T1" fmla="*/ 69 h 69"/>
                <a:gd name="T2" fmla="*/ 47 w 47"/>
                <a:gd name="T3" fmla="*/ 45 h 69"/>
                <a:gd name="T4" fmla="*/ 38 w 47"/>
                <a:gd name="T5" fmla="*/ 27 h 69"/>
                <a:gd name="T6" fmla="*/ 21 w 47"/>
                <a:gd name="T7" fmla="*/ 10 h 69"/>
                <a:gd name="T8" fmla="*/ 0 w 47"/>
                <a:gd name="T9" fmla="*/ 0 h 69"/>
                <a:gd name="T10" fmla="*/ 0 w 47"/>
                <a:gd name="T11" fmla="*/ 20 h 69"/>
                <a:gd name="T12" fmla="*/ 4 w 47"/>
                <a:gd name="T13" fmla="*/ 45 h 69"/>
                <a:gd name="T14" fmla="*/ 17 w 47"/>
                <a:gd name="T15" fmla="*/ 62 h 69"/>
                <a:gd name="T16" fmla="*/ 30 w 47"/>
                <a:gd name="T17" fmla="*/ 69 h 69"/>
                <a:gd name="T18" fmla="*/ 47 w 47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9">
                  <a:moveTo>
                    <a:pt x="47" y="69"/>
                  </a:moveTo>
                  <a:lnTo>
                    <a:pt x="47" y="45"/>
                  </a:lnTo>
                  <a:lnTo>
                    <a:pt x="38" y="27"/>
                  </a:lnTo>
                  <a:lnTo>
                    <a:pt x="21" y="1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45"/>
                  </a:lnTo>
                  <a:lnTo>
                    <a:pt x="17" y="62"/>
                  </a:lnTo>
                  <a:lnTo>
                    <a:pt x="30" y="69"/>
                  </a:lnTo>
                  <a:lnTo>
                    <a:pt x="47" y="6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3" name="Freeform 213">
              <a:extLst>
                <a:ext uri="{FF2B5EF4-FFF2-40B4-BE49-F238E27FC236}">
                  <a16:creationId xmlns:a16="http://schemas.microsoft.com/office/drawing/2014/main" id="{404A101C-C8C7-438E-8E4C-72CA1C63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3688"/>
              <a:ext cx="56" cy="79"/>
            </a:xfrm>
            <a:custGeom>
              <a:avLst/>
              <a:gdLst>
                <a:gd name="T0" fmla="*/ 43 w 56"/>
                <a:gd name="T1" fmla="*/ 79 h 79"/>
                <a:gd name="T2" fmla="*/ 56 w 56"/>
                <a:gd name="T3" fmla="*/ 58 h 79"/>
                <a:gd name="T4" fmla="*/ 51 w 56"/>
                <a:gd name="T5" fmla="*/ 48 h 79"/>
                <a:gd name="T6" fmla="*/ 43 w 56"/>
                <a:gd name="T7" fmla="*/ 38 h 79"/>
                <a:gd name="T8" fmla="*/ 13 w 56"/>
                <a:gd name="T9" fmla="*/ 17 h 79"/>
                <a:gd name="T10" fmla="*/ 4 w 56"/>
                <a:gd name="T11" fmla="*/ 7 h 79"/>
                <a:gd name="T12" fmla="*/ 4 w 56"/>
                <a:gd name="T13" fmla="*/ 0 h 79"/>
                <a:gd name="T14" fmla="*/ 0 w 56"/>
                <a:gd name="T15" fmla="*/ 27 h 79"/>
                <a:gd name="T16" fmla="*/ 4 w 56"/>
                <a:gd name="T17" fmla="*/ 51 h 79"/>
                <a:gd name="T18" fmla="*/ 17 w 56"/>
                <a:gd name="T19" fmla="*/ 69 h 79"/>
                <a:gd name="T20" fmla="*/ 43 w 56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9">
                  <a:moveTo>
                    <a:pt x="43" y="79"/>
                  </a:moveTo>
                  <a:lnTo>
                    <a:pt x="56" y="58"/>
                  </a:lnTo>
                  <a:lnTo>
                    <a:pt x="51" y="48"/>
                  </a:lnTo>
                  <a:lnTo>
                    <a:pt x="43" y="38"/>
                  </a:lnTo>
                  <a:lnTo>
                    <a:pt x="13" y="17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7"/>
                  </a:lnTo>
                  <a:lnTo>
                    <a:pt x="4" y="51"/>
                  </a:lnTo>
                  <a:lnTo>
                    <a:pt x="17" y="69"/>
                  </a:lnTo>
                  <a:lnTo>
                    <a:pt x="43" y="79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4" name="Freeform 214">
              <a:extLst>
                <a:ext uri="{FF2B5EF4-FFF2-40B4-BE49-F238E27FC236}">
                  <a16:creationId xmlns:a16="http://schemas.microsoft.com/office/drawing/2014/main" id="{44165B27-A57F-4FEB-A2CB-E2731C92D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2873"/>
              <a:ext cx="155" cy="51"/>
            </a:xfrm>
            <a:custGeom>
              <a:avLst/>
              <a:gdLst>
                <a:gd name="T0" fmla="*/ 155 w 155"/>
                <a:gd name="T1" fmla="*/ 48 h 51"/>
                <a:gd name="T2" fmla="*/ 155 w 155"/>
                <a:gd name="T3" fmla="*/ 41 h 51"/>
                <a:gd name="T4" fmla="*/ 151 w 155"/>
                <a:gd name="T5" fmla="*/ 31 h 51"/>
                <a:gd name="T6" fmla="*/ 142 w 155"/>
                <a:gd name="T7" fmla="*/ 24 h 51"/>
                <a:gd name="T8" fmla="*/ 125 w 155"/>
                <a:gd name="T9" fmla="*/ 13 h 51"/>
                <a:gd name="T10" fmla="*/ 103 w 155"/>
                <a:gd name="T11" fmla="*/ 6 h 51"/>
                <a:gd name="T12" fmla="*/ 73 w 155"/>
                <a:gd name="T13" fmla="*/ 3 h 51"/>
                <a:gd name="T14" fmla="*/ 39 w 155"/>
                <a:gd name="T15" fmla="*/ 0 h 51"/>
                <a:gd name="T16" fmla="*/ 0 w 155"/>
                <a:gd name="T17" fmla="*/ 6 h 51"/>
                <a:gd name="T18" fmla="*/ 39 w 155"/>
                <a:gd name="T19" fmla="*/ 20 h 51"/>
                <a:gd name="T20" fmla="*/ 90 w 155"/>
                <a:gd name="T21" fmla="*/ 41 h 51"/>
                <a:gd name="T22" fmla="*/ 133 w 155"/>
                <a:gd name="T23" fmla="*/ 51 h 51"/>
                <a:gd name="T24" fmla="*/ 146 w 155"/>
                <a:gd name="T25" fmla="*/ 51 h 51"/>
                <a:gd name="T26" fmla="*/ 155 w 155"/>
                <a:gd name="T2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51">
                  <a:moveTo>
                    <a:pt x="155" y="48"/>
                  </a:moveTo>
                  <a:lnTo>
                    <a:pt x="155" y="41"/>
                  </a:lnTo>
                  <a:lnTo>
                    <a:pt x="151" y="31"/>
                  </a:lnTo>
                  <a:lnTo>
                    <a:pt x="142" y="24"/>
                  </a:lnTo>
                  <a:lnTo>
                    <a:pt x="125" y="13"/>
                  </a:lnTo>
                  <a:lnTo>
                    <a:pt x="103" y="6"/>
                  </a:lnTo>
                  <a:lnTo>
                    <a:pt x="73" y="3"/>
                  </a:lnTo>
                  <a:lnTo>
                    <a:pt x="39" y="0"/>
                  </a:lnTo>
                  <a:lnTo>
                    <a:pt x="0" y="6"/>
                  </a:lnTo>
                  <a:lnTo>
                    <a:pt x="39" y="20"/>
                  </a:lnTo>
                  <a:lnTo>
                    <a:pt x="90" y="41"/>
                  </a:lnTo>
                  <a:lnTo>
                    <a:pt x="133" y="51"/>
                  </a:lnTo>
                  <a:lnTo>
                    <a:pt x="146" y="51"/>
                  </a:lnTo>
                  <a:lnTo>
                    <a:pt x="155" y="48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5" name="Freeform 215">
              <a:extLst>
                <a:ext uri="{FF2B5EF4-FFF2-40B4-BE49-F238E27FC236}">
                  <a16:creationId xmlns:a16="http://schemas.microsoft.com/office/drawing/2014/main" id="{9A2FBAC2-4688-4ED1-810C-F1C561C5C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2907"/>
              <a:ext cx="181" cy="42"/>
            </a:xfrm>
            <a:custGeom>
              <a:avLst/>
              <a:gdLst>
                <a:gd name="T0" fmla="*/ 181 w 181"/>
                <a:gd name="T1" fmla="*/ 17 h 42"/>
                <a:gd name="T2" fmla="*/ 177 w 181"/>
                <a:gd name="T3" fmla="*/ 7 h 42"/>
                <a:gd name="T4" fmla="*/ 159 w 181"/>
                <a:gd name="T5" fmla="*/ 4 h 42"/>
                <a:gd name="T6" fmla="*/ 138 w 181"/>
                <a:gd name="T7" fmla="*/ 0 h 42"/>
                <a:gd name="T8" fmla="*/ 108 w 181"/>
                <a:gd name="T9" fmla="*/ 4 h 42"/>
                <a:gd name="T10" fmla="*/ 48 w 181"/>
                <a:gd name="T11" fmla="*/ 14 h 42"/>
                <a:gd name="T12" fmla="*/ 22 w 181"/>
                <a:gd name="T13" fmla="*/ 21 h 42"/>
                <a:gd name="T14" fmla="*/ 0 w 181"/>
                <a:gd name="T15" fmla="*/ 31 h 42"/>
                <a:gd name="T16" fmla="*/ 56 w 181"/>
                <a:gd name="T17" fmla="*/ 38 h 42"/>
                <a:gd name="T18" fmla="*/ 112 w 181"/>
                <a:gd name="T19" fmla="*/ 42 h 42"/>
                <a:gd name="T20" fmla="*/ 142 w 181"/>
                <a:gd name="T21" fmla="*/ 38 h 42"/>
                <a:gd name="T22" fmla="*/ 159 w 181"/>
                <a:gd name="T23" fmla="*/ 35 h 42"/>
                <a:gd name="T24" fmla="*/ 177 w 181"/>
                <a:gd name="T25" fmla="*/ 28 h 42"/>
                <a:gd name="T26" fmla="*/ 181 w 181"/>
                <a:gd name="T2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2">
                  <a:moveTo>
                    <a:pt x="181" y="17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1"/>
                  </a:lnTo>
                  <a:lnTo>
                    <a:pt x="0" y="31"/>
                  </a:lnTo>
                  <a:lnTo>
                    <a:pt x="56" y="38"/>
                  </a:lnTo>
                  <a:lnTo>
                    <a:pt x="112" y="42"/>
                  </a:lnTo>
                  <a:lnTo>
                    <a:pt x="142" y="38"/>
                  </a:lnTo>
                  <a:lnTo>
                    <a:pt x="159" y="35"/>
                  </a:lnTo>
                  <a:lnTo>
                    <a:pt x="177" y="28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6" name="Freeform 216">
              <a:extLst>
                <a:ext uri="{FF2B5EF4-FFF2-40B4-BE49-F238E27FC236}">
                  <a16:creationId xmlns:a16="http://schemas.microsoft.com/office/drawing/2014/main" id="{9CD2114E-0FE5-49C9-BAED-10DCD9B78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" y="2928"/>
              <a:ext cx="116" cy="138"/>
            </a:xfrm>
            <a:custGeom>
              <a:avLst/>
              <a:gdLst>
                <a:gd name="T0" fmla="*/ 94 w 116"/>
                <a:gd name="T1" fmla="*/ 0 h 138"/>
                <a:gd name="T2" fmla="*/ 107 w 116"/>
                <a:gd name="T3" fmla="*/ 3 h 138"/>
                <a:gd name="T4" fmla="*/ 111 w 116"/>
                <a:gd name="T5" fmla="*/ 10 h 138"/>
                <a:gd name="T6" fmla="*/ 116 w 116"/>
                <a:gd name="T7" fmla="*/ 17 h 138"/>
                <a:gd name="T8" fmla="*/ 111 w 116"/>
                <a:gd name="T9" fmla="*/ 27 h 138"/>
                <a:gd name="T10" fmla="*/ 99 w 116"/>
                <a:gd name="T11" fmla="*/ 45 h 138"/>
                <a:gd name="T12" fmla="*/ 73 w 116"/>
                <a:gd name="T13" fmla="*/ 69 h 138"/>
                <a:gd name="T14" fmla="*/ 21 w 116"/>
                <a:gd name="T15" fmla="*/ 110 h 138"/>
                <a:gd name="T16" fmla="*/ 4 w 116"/>
                <a:gd name="T17" fmla="*/ 128 h 138"/>
                <a:gd name="T18" fmla="*/ 0 w 116"/>
                <a:gd name="T19" fmla="*/ 138 h 138"/>
                <a:gd name="T20" fmla="*/ 0 w 116"/>
                <a:gd name="T21" fmla="*/ 128 h 138"/>
                <a:gd name="T22" fmla="*/ 4 w 116"/>
                <a:gd name="T23" fmla="*/ 110 h 138"/>
                <a:gd name="T24" fmla="*/ 13 w 116"/>
                <a:gd name="T25" fmla="*/ 69 h 138"/>
                <a:gd name="T26" fmla="*/ 26 w 116"/>
                <a:gd name="T27" fmla="*/ 48 h 138"/>
                <a:gd name="T28" fmla="*/ 43 w 116"/>
                <a:gd name="T29" fmla="*/ 27 h 138"/>
                <a:gd name="T30" fmla="*/ 64 w 116"/>
                <a:gd name="T31" fmla="*/ 14 h 138"/>
                <a:gd name="T32" fmla="*/ 94 w 116"/>
                <a:gd name="T3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38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7"/>
                  </a:lnTo>
                  <a:lnTo>
                    <a:pt x="111" y="27"/>
                  </a:lnTo>
                  <a:lnTo>
                    <a:pt x="99" y="45"/>
                  </a:lnTo>
                  <a:lnTo>
                    <a:pt x="73" y="69"/>
                  </a:lnTo>
                  <a:lnTo>
                    <a:pt x="21" y="110"/>
                  </a:lnTo>
                  <a:lnTo>
                    <a:pt x="4" y="128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4" y="110"/>
                  </a:lnTo>
                  <a:lnTo>
                    <a:pt x="13" y="69"/>
                  </a:lnTo>
                  <a:lnTo>
                    <a:pt x="26" y="48"/>
                  </a:lnTo>
                  <a:lnTo>
                    <a:pt x="43" y="27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7" name="Freeform 217">
              <a:extLst>
                <a:ext uri="{FF2B5EF4-FFF2-40B4-BE49-F238E27FC236}">
                  <a16:creationId xmlns:a16="http://schemas.microsoft.com/office/drawing/2014/main" id="{4F7C4FC9-B6F0-43F6-8FF4-54381B0CD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926"/>
              <a:ext cx="39" cy="83"/>
            </a:xfrm>
            <a:custGeom>
              <a:avLst/>
              <a:gdLst>
                <a:gd name="T0" fmla="*/ 9 w 39"/>
                <a:gd name="T1" fmla="*/ 0 h 83"/>
                <a:gd name="T2" fmla="*/ 4 w 39"/>
                <a:gd name="T3" fmla="*/ 14 h 83"/>
                <a:gd name="T4" fmla="*/ 0 w 39"/>
                <a:gd name="T5" fmla="*/ 34 h 83"/>
                <a:gd name="T6" fmla="*/ 0 w 39"/>
                <a:gd name="T7" fmla="*/ 48 h 83"/>
                <a:gd name="T8" fmla="*/ 9 w 39"/>
                <a:gd name="T9" fmla="*/ 59 h 83"/>
                <a:gd name="T10" fmla="*/ 17 w 39"/>
                <a:gd name="T11" fmla="*/ 72 h 83"/>
                <a:gd name="T12" fmla="*/ 39 w 39"/>
                <a:gd name="T13" fmla="*/ 83 h 83"/>
                <a:gd name="T14" fmla="*/ 39 w 39"/>
                <a:gd name="T15" fmla="*/ 52 h 83"/>
                <a:gd name="T16" fmla="*/ 34 w 39"/>
                <a:gd name="T17" fmla="*/ 28 h 83"/>
                <a:gd name="T18" fmla="*/ 22 w 39"/>
                <a:gd name="T19" fmla="*/ 10 h 83"/>
                <a:gd name="T20" fmla="*/ 9 w 3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3">
                  <a:moveTo>
                    <a:pt x="9" y="0"/>
                  </a:moveTo>
                  <a:lnTo>
                    <a:pt x="4" y="14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9" y="59"/>
                  </a:lnTo>
                  <a:lnTo>
                    <a:pt x="17" y="72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4" y="28"/>
                  </a:lnTo>
                  <a:lnTo>
                    <a:pt x="2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58" name="Freeform 218">
              <a:extLst>
                <a:ext uri="{FF2B5EF4-FFF2-40B4-BE49-F238E27FC236}">
                  <a16:creationId xmlns:a16="http://schemas.microsoft.com/office/drawing/2014/main" id="{BFF0B613-1A9C-470A-9814-33A5D82D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3867"/>
              <a:ext cx="43" cy="83"/>
            </a:xfrm>
            <a:custGeom>
              <a:avLst/>
              <a:gdLst>
                <a:gd name="T0" fmla="*/ 8 w 43"/>
                <a:gd name="T1" fmla="*/ 0 h 83"/>
                <a:gd name="T2" fmla="*/ 4 w 43"/>
                <a:gd name="T3" fmla="*/ 14 h 83"/>
                <a:gd name="T4" fmla="*/ 0 w 43"/>
                <a:gd name="T5" fmla="*/ 35 h 83"/>
                <a:gd name="T6" fmla="*/ 4 w 43"/>
                <a:gd name="T7" fmla="*/ 45 h 83"/>
                <a:gd name="T8" fmla="*/ 8 w 43"/>
                <a:gd name="T9" fmla="*/ 59 h 83"/>
                <a:gd name="T10" fmla="*/ 21 w 43"/>
                <a:gd name="T11" fmla="*/ 69 h 83"/>
                <a:gd name="T12" fmla="*/ 38 w 43"/>
                <a:gd name="T13" fmla="*/ 83 h 83"/>
                <a:gd name="T14" fmla="*/ 43 w 43"/>
                <a:gd name="T15" fmla="*/ 52 h 83"/>
                <a:gd name="T16" fmla="*/ 34 w 43"/>
                <a:gd name="T17" fmla="*/ 24 h 83"/>
                <a:gd name="T18" fmla="*/ 26 w 43"/>
                <a:gd name="T19" fmla="*/ 11 h 83"/>
                <a:gd name="T20" fmla="*/ 8 w 43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3">
                  <a:moveTo>
                    <a:pt x="8" y="0"/>
                  </a:moveTo>
                  <a:lnTo>
                    <a:pt x="4" y="14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8" y="59"/>
                  </a:lnTo>
                  <a:lnTo>
                    <a:pt x="21" y="69"/>
                  </a:lnTo>
                  <a:lnTo>
                    <a:pt x="38" y="83"/>
                  </a:lnTo>
                  <a:lnTo>
                    <a:pt x="43" y="52"/>
                  </a:lnTo>
                  <a:lnTo>
                    <a:pt x="34" y="24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9" name="Freeform 219">
              <a:extLst>
                <a:ext uri="{FF2B5EF4-FFF2-40B4-BE49-F238E27FC236}">
                  <a16:creationId xmlns:a16="http://schemas.microsoft.com/office/drawing/2014/main" id="{94059925-775B-4DAF-AE34-2DECFAAF2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3774"/>
              <a:ext cx="271" cy="221"/>
            </a:xfrm>
            <a:custGeom>
              <a:avLst/>
              <a:gdLst>
                <a:gd name="T0" fmla="*/ 245 w 271"/>
                <a:gd name="T1" fmla="*/ 45 h 221"/>
                <a:gd name="T2" fmla="*/ 215 w 271"/>
                <a:gd name="T3" fmla="*/ 21 h 221"/>
                <a:gd name="T4" fmla="*/ 176 w 271"/>
                <a:gd name="T5" fmla="*/ 7 h 221"/>
                <a:gd name="T6" fmla="*/ 146 w 271"/>
                <a:gd name="T7" fmla="*/ 0 h 221"/>
                <a:gd name="T8" fmla="*/ 129 w 271"/>
                <a:gd name="T9" fmla="*/ 3 h 221"/>
                <a:gd name="T10" fmla="*/ 112 w 271"/>
                <a:gd name="T11" fmla="*/ 10 h 221"/>
                <a:gd name="T12" fmla="*/ 99 w 271"/>
                <a:gd name="T13" fmla="*/ 17 h 221"/>
                <a:gd name="T14" fmla="*/ 86 w 271"/>
                <a:gd name="T15" fmla="*/ 31 h 221"/>
                <a:gd name="T16" fmla="*/ 73 w 271"/>
                <a:gd name="T17" fmla="*/ 52 h 221"/>
                <a:gd name="T18" fmla="*/ 56 w 271"/>
                <a:gd name="T19" fmla="*/ 72 h 221"/>
                <a:gd name="T20" fmla="*/ 43 w 271"/>
                <a:gd name="T21" fmla="*/ 104 h 221"/>
                <a:gd name="T22" fmla="*/ 30 w 271"/>
                <a:gd name="T23" fmla="*/ 135 h 221"/>
                <a:gd name="T24" fmla="*/ 13 w 271"/>
                <a:gd name="T25" fmla="*/ 176 h 221"/>
                <a:gd name="T26" fmla="*/ 0 w 271"/>
                <a:gd name="T27" fmla="*/ 221 h 221"/>
                <a:gd name="T28" fmla="*/ 73 w 271"/>
                <a:gd name="T29" fmla="*/ 204 h 221"/>
                <a:gd name="T30" fmla="*/ 138 w 271"/>
                <a:gd name="T31" fmla="*/ 190 h 221"/>
                <a:gd name="T32" fmla="*/ 189 w 271"/>
                <a:gd name="T33" fmla="*/ 173 h 221"/>
                <a:gd name="T34" fmla="*/ 232 w 271"/>
                <a:gd name="T35" fmla="*/ 159 h 221"/>
                <a:gd name="T36" fmla="*/ 258 w 271"/>
                <a:gd name="T37" fmla="*/ 138 h 221"/>
                <a:gd name="T38" fmla="*/ 271 w 271"/>
                <a:gd name="T39" fmla="*/ 114 h 221"/>
                <a:gd name="T40" fmla="*/ 271 w 271"/>
                <a:gd name="T41" fmla="*/ 100 h 221"/>
                <a:gd name="T42" fmla="*/ 271 w 271"/>
                <a:gd name="T43" fmla="*/ 83 h 221"/>
                <a:gd name="T44" fmla="*/ 258 w 271"/>
                <a:gd name="T45" fmla="*/ 66 h 221"/>
                <a:gd name="T46" fmla="*/ 245 w 271"/>
                <a:gd name="T47" fmla="*/ 4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221">
                  <a:moveTo>
                    <a:pt x="245" y="45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7"/>
                  </a:lnTo>
                  <a:lnTo>
                    <a:pt x="86" y="31"/>
                  </a:lnTo>
                  <a:lnTo>
                    <a:pt x="73" y="52"/>
                  </a:lnTo>
                  <a:lnTo>
                    <a:pt x="56" y="72"/>
                  </a:lnTo>
                  <a:lnTo>
                    <a:pt x="43" y="104"/>
                  </a:lnTo>
                  <a:lnTo>
                    <a:pt x="30" y="135"/>
                  </a:lnTo>
                  <a:lnTo>
                    <a:pt x="13" y="176"/>
                  </a:lnTo>
                  <a:lnTo>
                    <a:pt x="0" y="221"/>
                  </a:lnTo>
                  <a:lnTo>
                    <a:pt x="73" y="204"/>
                  </a:lnTo>
                  <a:lnTo>
                    <a:pt x="138" y="190"/>
                  </a:lnTo>
                  <a:lnTo>
                    <a:pt x="189" y="173"/>
                  </a:lnTo>
                  <a:lnTo>
                    <a:pt x="232" y="159"/>
                  </a:lnTo>
                  <a:lnTo>
                    <a:pt x="258" y="138"/>
                  </a:lnTo>
                  <a:lnTo>
                    <a:pt x="271" y="114"/>
                  </a:lnTo>
                  <a:lnTo>
                    <a:pt x="271" y="100"/>
                  </a:lnTo>
                  <a:lnTo>
                    <a:pt x="271" y="83"/>
                  </a:lnTo>
                  <a:lnTo>
                    <a:pt x="258" y="66"/>
                  </a:lnTo>
                  <a:lnTo>
                    <a:pt x="245" y="4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60" name="Freeform 220">
              <a:extLst>
                <a:ext uri="{FF2B5EF4-FFF2-40B4-BE49-F238E27FC236}">
                  <a16:creationId xmlns:a16="http://schemas.microsoft.com/office/drawing/2014/main" id="{8E5A8E71-F211-4766-9222-A8E9FC0D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822"/>
              <a:ext cx="155" cy="128"/>
            </a:xfrm>
            <a:custGeom>
              <a:avLst/>
              <a:gdLst>
                <a:gd name="T0" fmla="*/ 155 w 155"/>
                <a:gd name="T1" fmla="*/ 14 h 128"/>
                <a:gd name="T2" fmla="*/ 138 w 155"/>
                <a:gd name="T3" fmla="*/ 4 h 128"/>
                <a:gd name="T4" fmla="*/ 112 w 155"/>
                <a:gd name="T5" fmla="*/ 0 h 128"/>
                <a:gd name="T6" fmla="*/ 90 w 155"/>
                <a:gd name="T7" fmla="*/ 4 h 128"/>
                <a:gd name="T8" fmla="*/ 65 w 155"/>
                <a:gd name="T9" fmla="*/ 14 h 128"/>
                <a:gd name="T10" fmla="*/ 43 w 155"/>
                <a:gd name="T11" fmla="*/ 31 h 128"/>
                <a:gd name="T12" fmla="*/ 22 w 155"/>
                <a:gd name="T13" fmla="*/ 56 h 128"/>
                <a:gd name="T14" fmla="*/ 9 w 155"/>
                <a:gd name="T15" fmla="*/ 90 h 128"/>
                <a:gd name="T16" fmla="*/ 0 w 155"/>
                <a:gd name="T17" fmla="*/ 128 h 128"/>
                <a:gd name="T18" fmla="*/ 155 w 155"/>
                <a:gd name="T19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28">
                  <a:moveTo>
                    <a:pt x="155" y="14"/>
                  </a:moveTo>
                  <a:lnTo>
                    <a:pt x="138" y="4"/>
                  </a:lnTo>
                  <a:lnTo>
                    <a:pt x="112" y="0"/>
                  </a:lnTo>
                  <a:lnTo>
                    <a:pt x="90" y="4"/>
                  </a:lnTo>
                  <a:lnTo>
                    <a:pt x="65" y="14"/>
                  </a:lnTo>
                  <a:lnTo>
                    <a:pt x="43" y="31"/>
                  </a:lnTo>
                  <a:lnTo>
                    <a:pt x="22" y="56"/>
                  </a:lnTo>
                  <a:lnTo>
                    <a:pt x="9" y="90"/>
                  </a:lnTo>
                  <a:lnTo>
                    <a:pt x="0" y="128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61" name="Freeform 221">
              <a:extLst>
                <a:ext uri="{FF2B5EF4-FFF2-40B4-BE49-F238E27FC236}">
                  <a16:creationId xmlns:a16="http://schemas.microsoft.com/office/drawing/2014/main" id="{B2354803-821A-4C45-B4C6-DEDCD9A50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822"/>
              <a:ext cx="155" cy="128"/>
            </a:xfrm>
            <a:custGeom>
              <a:avLst/>
              <a:gdLst>
                <a:gd name="T0" fmla="*/ 155 w 155"/>
                <a:gd name="T1" fmla="*/ 14 h 128"/>
                <a:gd name="T2" fmla="*/ 138 w 155"/>
                <a:gd name="T3" fmla="*/ 4 h 128"/>
                <a:gd name="T4" fmla="*/ 112 w 155"/>
                <a:gd name="T5" fmla="*/ 0 h 128"/>
                <a:gd name="T6" fmla="*/ 90 w 155"/>
                <a:gd name="T7" fmla="*/ 4 h 128"/>
                <a:gd name="T8" fmla="*/ 65 w 155"/>
                <a:gd name="T9" fmla="*/ 14 h 128"/>
                <a:gd name="T10" fmla="*/ 43 w 155"/>
                <a:gd name="T11" fmla="*/ 31 h 128"/>
                <a:gd name="T12" fmla="*/ 22 w 155"/>
                <a:gd name="T13" fmla="*/ 56 h 128"/>
                <a:gd name="T14" fmla="*/ 9 w 155"/>
                <a:gd name="T15" fmla="*/ 90 h 128"/>
                <a:gd name="T16" fmla="*/ 0 w 155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28">
                  <a:moveTo>
                    <a:pt x="155" y="14"/>
                  </a:moveTo>
                  <a:lnTo>
                    <a:pt x="138" y="4"/>
                  </a:lnTo>
                  <a:lnTo>
                    <a:pt x="112" y="0"/>
                  </a:lnTo>
                  <a:lnTo>
                    <a:pt x="90" y="4"/>
                  </a:lnTo>
                  <a:lnTo>
                    <a:pt x="65" y="14"/>
                  </a:lnTo>
                  <a:lnTo>
                    <a:pt x="43" y="31"/>
                  </a:lnTo>
                  <a:lnTo>
                    <a:pt x="22" y="56"/>
                  </a:lnTo>
                  <a:lnTo>
                    <a:pt x="9" y="90"/>
                  </a:lnTo>
                  <a:lnTo>
                    <a:pt x="0" y="128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62" name="Freeform 222">
              <a:extLst>
                <a:ext uri="{FF2B5EF4-FFF2-40B4-BE49-F238E27FC236}">
                  <a16:creationId xmlns:a16="http://schemas.microsoft.com/office/drawing/2014/main" id="{77078AA9-95DF-4A62-9F06-D905D629A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3739"/>
              <a:ext cx="56" cy="128"/>
            </a:xfrm>
            <a:custGeom>
              <a:avLst/>
              <a:gdLst>
                <a:gd name="T0" fmla="*/ 4 w 56"/>
                <a:gd name="T1" fmla="*/ 128 h 128"/>
                <a:gd name="T2" fmla="*/ 13 w 56"/>
                <a:gd name="T3" fmla="*/ 128 h 128"/>
                <a:gd name="T4" fmla="*/ 26 w 56"/>
                <a:gd name="T5" fmla="*/ 125 h 128"/>
                <a:gd name="T6" fmla="*/ 34 w 56"/>
                <a:gd name="T7" fmla="*/ 114 h 128"/>
                <a:gd name="T8" fmla="*/ 43 w 56"/>
                <a:gd name="T9" fmla="*/ 101 h 128"/>
                <a:gd name="T10" fmla="*/ 51 w 56"/>
                <a:gd name="T11" fmla="*/ 83 h 128"/>
                <a:gd name="T12" fmla="*/ 56 w 56"/>
                <a:gd name="T13" fmla="*/ 59 h 128"/>
                <a:gd name="T14" fmla="*/ 51 w 56"/>
                <a:gd name="T15" fmla="*/ 31 h 128"/>
                <a:gd name="T16" fmla="*/ 43 w 56"/>
                <a:gd name="T17" fmla="*/ 0 h 128"/>
                <a:gd name="T18" fmla="*/ 26 w 56"/>
                <a:gd name="T19" fmla="*/ 35 h 128"/>
                <a:gd name="T20" fmla="*/ 9 w 56"/>
                <a:gd name="T21" fmla="*/ 76 h 128"/>
                <a:gd name="T22" fmla="*/ 0 w 56"/>
                <a:gd name="T23" fmla="*/ 111 h 128"/>
                <a:gd name="T24" fmla="*/ 0 w 56"/>
                <a:gd name="T25" fmla="*/ 125 h 128"/>
                <a:gd name="T26" fmla="*/ 4 w 56"/>
                <a:gd name="T2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28">
                  <a:moveTo>
                    <a:pt x="4" y="128"/>
                  </a:moveTo>
                  <a:lnTo>
                    <a:pt x="13" y="128"/>
                  </a:lnTo>
                  <a:lnTo>
                    <a:pt x="26" y="125"/>
                  </a:lnTo>
                  <a:lnTo>
                    <a:pt x="34" y="114"/>
                  </a:lnTo>
                  <a:lnTo>
                    <a:pt x="43" y="101"/>
                  </a:lnTo>
                  <a:lnTo>
                    <a:pt x="51" y="83"/>
                  </a:lnTo>
                  <a:lnTo>
                    <a:pt x="56" y="59"/>
                  </a:lnTo>
                  <a:lnTo>
                    <a:pt x="51" y="31"/>
                  </a:lnTo>
                  <a:lnTo>
                    <a:pt x="43" y="0"/>
                  </a:lnTo>
                  <a:lnTo>
                    <a:pt x="26" y="35"/>
                  </a:lnTo>
                  <a:lnTo>
                    <a:pt x="9" y="76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4" y="1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63" name="Freeform 223">
              <a:extLst>
                <a:ext uri="{FF2B5EF4-FFF2-40B4-BE49-F238E27FC236}">
                  <a16:creationId xmlns:a16="http://schemas.microsoft.com/office/drawing/2014/main" id="{8D0F1595-1D82-4CEF-834F-FC20629D8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3708"/>
              <a:ext cx="56" cy="145"/>
            </a:xfrm>
            <a:custGeom>
              <a:avLst/>
              <a:gdLst>
                <a:gd name="T0" fmla="*/ 39 w 56"/>
                <a:gd name="T1" fmla="*/ 145 h 145"/>
                <a:gd name="T2" fmla="*/ 52 w 56"/>
                <a:gd name="T3" fmla="*/ 142 h 145"/>
                <a:gd name="T4" fmla="*/ 56 w 56"/>
                <a:gd name="T5" fmla="*/ 128 h 145"/>
                <a:gd name="T6" fmla="*/ 56 w 56"/>
                <a:gd name="T7" fmla="*/ 107 h 145"/>
                <a:gd name="T8" fmla="*/ 52 w 56"/>
                <a:gd name="T9" fmla="*/ 87 h 145"/>
                <a:gd name="T10" fmla="*/ 31 w 56"/>
                <a:gd name="T11" fmla="*/ 38 h 145"/>
                <a:gd name="T12" fmla="*/ 18 w 56"/>
                <a:gd name="T13" fmla="*/ 18 h 145"/>
                <a:gd name="T14" fmla="*/ 5 w 56"/>
                <a:gd name="T15" fmla="*/ 0 h 145"/>
                <a:gd name="T16" fmla="*/ 0 w 56"/>
                <a:gd name="T17" fmla="*/ 45 h 145"/>
                <a:gd name="T18" fmla="*/ 5 w 56"/>
                <a:gd name="T19" fmla="*/ 94 h 145"/>
                <a:gd name="T20" fmla="*/ 9 w 56"/>
                <a:gd name="T21" fmla="*/ 114 h 145"/>
                <a:gd name="T22" fmla="*/ 13 w 56"/>
                <a:gd name="T23" fmla="*/ 132 h 145"/>
                <a:gd name="T24" fmla="*/ 26 w 56"/>
                <a:gd name="T25" fmla="*/ 142 h 145"/>
                <a:gd name="T26" fmla="*/ 39 w 56"/>
                <a:gd name="T2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45">
                  <a:moveTo>
                    <a:pt x="39" y="145"/>
                  </a:moveTo>
                  <a:lnTo>
                    <a:pt x="52" y="142"/>
                  </a:lnTo>
                  <a:lnTo>
                    <a:pt x="56" y="128"/>
                  </a:lnTo>
                  <a:lnTo>
                    <a:pt x="56" y="107"/>
                  </a:lnTo>
                  <a:lnTo>
                    <a:pt x="52" y="87"/>
                  </a:lnTo>
                  <a:lnTo>
                    <a:pt x="31" y="38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5"/>
                  </a:lnTo>
                  <a:lnTo>
                    <a:pt x="5" y="94"/>
                  </a:lnTo>
                  <a:lnTo>
                    <a:pt x="9" y="114"/>
                  </a:lnTo>
                  <a:lnTo>
                    <a:pt x="13" y="132"/>
                  </a:lnTo>
                  <a:lnTo>
                    <a:pt x="26" y="142"/>
                  </a:lnTo>
                  <a:lnTo>
                    <a:pt x="39" y="14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64" name="Freeform 224">
              <a:extLst>
                <a:ext uri="{FF2B5EF4-FFF2-40B4-BE49-F238E27FC236}">
                  <a16:creationId xmlns:a16="http://schemas.microsoft.com/office/drawing/2014/main" id="{854E650A-281D-4EEE-8C14-C7640B208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929"/>
              <a:ext cx="111" cy="76"/>
            </a:xfrm>
            <a:custGeom>
              <a:avLst/>
              <a:gdLst>
                <a:gd name="T0" fmla="*/ 0 w 111"/>
                <a:gd name="T1" fmla="*/ 4 h 76"/>
                <a:gd name="T2" fmla="*/ 21 w 111"/>
                <a:gd name="T3" fmla="*/ 0 h 76"/>
                <a:gd name="T4" fmla="*/ 47 w 111"/>
                <a:gd name="T5" fmla="*/ 4 h 76"/>
                <a:gd name="T6" fmla="*/ 60 w 111"/>
                <a:gd name="T7" fmla="*/ 14 h 76"/>
                <a:gd name="T8" fmla="*/ 77 w 111"/>
                <a:gd name="T9" fmla="*/ 28 h 76"/>
                <a:gd name="T10" fmla="*/ 94 w 111"/>
                <a:gd name="T11" fmla="*/ 49 h 76"/>
                <a:gd name="T12" fmla="*/ 111 w 111"/>
                <a:gd name="T13" fmla="*/ 76 h 76"/>
                <a:gd name="T14" fmla="*/ 38 w 111"/>
                <a:gd name="T15" fmla="*/ 42 h 76"/>
                <a:gd name="T16" fmla="*/ 8 w 111"/>
                <a:gd name="T17" fmla="*/ 21 h 76"/>
                <a:gd name="T18" fmla="*/ 0 w 111"/>
                <a:gd name="T19" fmla="*/ 14 h 76"/>
                <a:gd name="T20" fmla="*/ 0 w 111"/>
                <a:gd name="T21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76">
                  <a:moveTo>
                    <a:pt x="0" y="4"/>
                  </a:moveTo>
                  <a:lnTo>
                    <a:pt x="21" y="0"/>
                  </a:lnTo>
                  <a:lnTo>
                    <a:pt x="47" y="4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49"/>
                  </a:lnTo>
                  <a:lnTo>
                    <a:pt x="111" y="76"/>
                  </a:lnTo>
                  <a:lnTo>
                    <a:pt x="38" y="42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65" name="Freeform 225">
              <a:extLst>
                <a:ext uri="{FF2B5EF4-FFF2-40B4-BE49-F238E27FC236}">
                  <a16:creationId xmlns:a16="http://schemas.microsoft.com/office/drawing/2014/main" id="{7D425371-387E-44F3-8EAB-4754F99E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940"/>
              <a:ext cx="30" cy="48"/>
            </a:xfrm>
            <a:custGeom>
              <a:avLst/>
              <a:gdLst>
                <a:gd name="T0" fmla="*/ 0 w 30"/>
                <a:gd name="T1" fmla="*/ 0 h 48"/>
                <a:gd name="T2" fmla="*/ 0 w 30"/>
                <a:gd name="T3" fmla="*/ 10 h 48"/>
                <a:gd name="T4" fmla="*/ 4 w 30"/>
                <a:gd name="T5" fmla="*/ 24 h 48"/>
                <a:gd name="T6" fmla="*/ 13 w 30"/>
                <a:gd name="T7" fmla="*/ 38 h 48"/>
                <a:gd name="T8" fmla="*/ 25 w 30"/>
                <a:gd name="T9" fmla="*/ 48 h 48"/>
                <a:gd name="T10" fmla="*/ 30 w 30"/>
                <a:gd name="T11" fmla="*/ 31 h 48"/>
                <a:gd name="T12" fmla="*/ 30 w 30"/>
                <a:gd name="T13" fmla="*/ 20 h 48"/>
                <a:gd name="T14" fmla="*/ 21 w 30"/>
                <a:gd name="T15" fmla="*/ 14 h 48"/>
                <a:gd name="T16" fmla="*/ 8 w 30"/>
                <a:gd name="T17" fmla="*/ 10 h 48"/>
                <a:gd name="T18" fmla="*/ 4 w 30"/>
                <a:gd name="T19" fmla="*/ 7 h 48"/>
                <a:gd name="T20" fmla="*/ 0 w 3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8">
                  <a:moveTo>
                    <a:pt x="0" y="0"/>
                  </a:moveTo>
                  <a:lnTo>
                    <a:pt x="0" y="10"/>
                  </a:lnTo>
                  <a:lnTo>
                    <a:pt x="4" y="24"/>
                  </a:lnTo>
                  <a:lnTo>
                    <a:pt x="13" y="38"/>
                  </a:lnTo>
                  <a:lnTo>
                    <a:pt x="25" y="48"/>
                  </a:lnTo>
                  <a:lnTo>
                    <a:pt x="30" y="31"/>
                  </a:lnTo>
                  <a:lnTo>
                    <a:pt x="30" y="20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0466" name="Group 226">
            <a:extLst>
              <a:ext uri="{FF2B5EF4-FFF2-40B4-BE49-F238E27FC236}">
                <a16:creationId xmlns:a16="http://schemas.microsoft.com/office/drawing/2014/main" id="{2A9D7AEF-CA71-45EB-B000-11A2C75EB4DC}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609600"/>
            <a:ext cx="8666162" cy="5811838"/>
            <a:chOff x="271" y="434"/>
            <a:chExt cx="5459" cy="3661"/>
          </a:xfrm>
        </p:grpSpPr>
        <p:sp>
          <p:nvSpPr>
            <p:cNvPr id="10467" name="Freeform 227">
              <a:extLst>
                <a:ext uri="{FF2B5EF4-FFF2-40B4-BE49-F238E27FC236}">
                  <a16:creationId xmlns:a16="http://schemas.microsoft.com/office/drawing/2014/main" id="{4D575CEE-B651-4312-8636-32C327F59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583"/>
              <a:ext cx="181" cy="45"/>
            </a:xfrm>
            <a:custGeom>
              <a:avLst/>
              <a:gdLst>
                <a:gd name="T0" fmla="*/ 181 w 181"/>
                <a:gd name="T1" fmla="*/ 27 h 45"/>
                <a:gd name="T2" fmla="*/ 181 w 181"/>
                <a:gd name="T3" fmla="*/ 17 h 45"/>
                <a:gd name="T4" fmla="*/ 168 w 181"/>
                <a:gd name="T5" fmla="*/ 10 h 45"/>
                <a:gd name="T6" fmla="*/ 146 w 181"/>
                <a:gd name="T7" fmla="*/ 7 h 45"/>
                <a:gd name="T8" fmla="*/ 116 w 181"/>
                <a:gd name="T9" fmla="*/ 0 h 45"/>
                <a:gd name="T10" fmla="*/ 52 w 181"/>
                <a:gd name="T11" fmla="*/ 0 h 45"/>
                <a:gd name="T12" fmla="*/ 22 w 181"/>
                <a:gd name="T13" fmla="*/ 3 h 45"/>
                <a:gd name="T14" fmla="*/ 0 w 181"/>
                <a:gd name="T15" fmla="*/ 10 h 45"/>
                <a:gd name="T16" fmla="*/ 43 w 181"/>
                <a:gd name="T17" fmla="*/ 27 h 45"/>
                <a:gd name="T18" fmla="*/ 95 w 181"/>
                <a:gd name="T19" fmla="*/ 41 h 45"/>
                <a:gd name="T20" fmla="*/ 121 w 181"/>
                <a:gd name="T21" fmla="*/ 45 h 45"/>
                <a:gd name="T22" fmla="*/ 146 w 181"/>
                <a:gd name="T23" fmla="*/ 45 h 45"/>
                <a:gd name="T24" fmla="*/ 164 w 181"/>
                <a:gd name="T25" fmla="*/ 38 h 45"/>
                <a:gd name="T26" fmla="*/ 181 w 181"/>
                <a:gd name="T27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5">
                  <a:moveTo>
                    <a:pt x="181" y="27"/>
                  </a:moveTo>
                  <a:lnTo>
                    <a:pt x="181" y="17"/>
                  </a:lnTo>
                  <a:lnTo>
                    <a:pt x="168" y="10"/>
                  </a:lnTo>
                  <a:lnTo>
                    <a:pt x="146" y="7"/>
                  </a:lnTo>
                  <a:lnTo>
                    <a:pt x="116" y="0"/>
                  </a:lnTo>
                  <a:lnTo>
                    <a:pt x="52" y="0"/>
                  </a:lnTo>
                  <a:lnTo>
                    <a:pt x="22" y="3"/>
                  </a:lnTo>
                  <a:lnTo>
                    <a:pt x="0" y="10"/>
                  </a:lnTo>
                  <a:lnTo>
                    <a:pt x="43" y="27"/>
                  </a:lnTo>
                  <a:lnTo>
                    <a:pt x="95" y="41"/>
                  </a:lnTo>
                  <a:lnTo>
                    <a:pt x="121" y="45"/>
                  </a:lnTo>
                  <a:lnTo>
                    <a:pt x="146" y="45"/>
                  </a:lnTo>
                  <a:lnTo>
                    <a:pt x="164" y="38"/>
                  </a:lnTo>
                  <a:lnTo>
                    <a:pt x="181" y="2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68" name="Freeform 228">
              <a:extLst>
                <a:ext uri="{FF2B5EF4-FFF2-40B4-BE49-F238E27FC236}">
                  <a16:creationId xmlns:a16="http://schemas.microsoft.com/office/drawing/2014/main" id="{AF31550A-6E52-490D-8A6F-2003F2B2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3867"/>
              <a:ext cx="73" cy="55"/>
            </a:xfrm>
            <a:custGeom>
              <a:avLst/>
              <a:gdLst>
                <a:gd name="T0" fmla="*/ 0 w 73"/>
                <a:gd name="T1" fmla="*/ 7 h 55"/>
                <a:gd name="T2" fmla="*/ 9 w 73"/>
                <a:gd name="T3" fmla="*/ 31 h 55"/>
                <a:gd name="T4" fmla="*/ 26 w 73"/>
                <a:gd name="T5" fmla="*/ 45 h 55"/>
                <a:gd name="T6" fmla="*/ 47 w 73"/>
                <a:gd name="T7" fmla="*/ 52 h 55"/>
                <a:gd name="T8" fmla="*/ 73 w 73"/>
                <a:gd name="T9" fmla="*/ 55 h 55"/>
                <a:gd name="T10" fmla="*/ 65 w 73"/>
                <a:gd name="T11" fmla="*/ 35 h 55"/>
                <a:gd name="T12" fmla="*/ 52 w 73"/>
                <a:gd name="T13" fmla="*/ 14 h 55"/>
                <a:gd name="T14" fmla="*/ 30 w 73"/>
                <a:gd name="T15" fmla="*/ 4 h 55"/>
                <a:gd name="T16" fmla="*/ 17 w 73"/>
                <a:gd name="T17" fmla="*/ 0 h 55"/>
                <a:gd name="T18" fmla="*/ 0 w 73"/>
                <a:gd name="T1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5">
                  <a:moveTo>
                    <a:pt x="0" y="7"/>
                  </a:moveTo>
                  <a:lnTo>
                    <a:pt x="9" y="31"/>
                  </a:lnTo>
                  <a:lnTo>
                    <a:pt x="26" y="45"/>
                  </a:lnTo>
                  <a:lnTo>
                    <a:pt x="47" y="52"/>
                  </a:lnTo>
                  <a:lnTo>
                    <a:pt x="73" y="55"/>
                  </a:lnTo>
                  <a:lnTo>
                    <a:pt x="65" y="35"/>
                  </a:lnTo>
                  <a:lnTo>
                    <a:pt x="52" y="14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69" name="Freeform 229">
              <a:extLst>
                <a:ext uri="{FF2B5EF4-FFF2-40B4-BE49-F238E27FC236}">
                  <a16:creationId xmlns:a16="http://schemas.microsoft.com/office/drawing/2014/main" id="{92740815-2FC1-46E6-AE0D-143313C07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" y="597"/>
              <a:ext cx="43" cy="76"/>
            </a:xfrm>
            <a:custGeom>
              <a:avLst/>
              <a:gdLst>
                <a:gd name="T0" fmla="*/ 17 w 43"/>
                <a:gd name="T1" fmla="*/ 0 h 76"/>
                <a:gd name="T2" fmla="*/ 4 w 43"/>
                <a:gd name="T3" fmla="*/ 13 h 76"/>
                <a:gd name="T4" fmla="*/ 0 w 43"/>
                <a:gd name="T5" fmla="*/ 20 h 76"/>
                <a:gd name="T6" fmla="*/ 8 w 43"/>
                <a:gd name="T7" fmla="*/ 27 h 76"/>
                <a:gd name="T8" fmla="*/ 21 w 43"/>
                <a:gd name="T9" fmla="*/ 48 h 76"/>
                <a:gd name="T10" fmla="*/ 26 w 43"/>
                <a:gd name="T11" fmla="*/ 62 h 76"/>
                <a:gd name="T12" fmla="*/ 21 w 43"/>
                <a:gd name="T13" fmla="*/ 76 h 76"/>
                <a:gd name="T14" fmla="*/ 34 w 43"/>
                <a:gd name="T15" fmla="*/ 55 h 76"/>
                <a:gd name="T16" fmla="*/ 43 w 43"/>
                <a:gd name="T17" fmla="*/ 34 h 76"/>
                <a:gd name="T18" fmla="*/ 43 w 43"/>
                <a:gd name="T19" fmla="*/ 20 h 76"/>
                <a:gd name="T20" fmla="*/ 34 w 43"/>
                <a:gd name="T21" fmla="*/ 10 h 76"/>
                <a:gd name="T22" fmla="*/ 17 w 43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6">
                  <a:moveTo>
                    <a:pt x="17" y="0"/>
                  </a:moveTo>
                  <a:lnTo>
                    <a:pt x="4" y="13"/>
                  </a:lnTo>
                  <a:lnTo>
                    <a:pt x="0" y="20"/>
                  </a:lnTo>
                  <a:lnTo>
                    <a:pt x="8" y="27"/>
                  </a:lnTo>
                  <a:lnTo>
                    <a:pt x="21" y="48"/>
                  </a:lnTo>
                  <a:lnTo>
                    <a:pt x="26" y="62"/>
                  </a:lnTo>
                  <a:lnTo>
                    <a:pt x="21" y="76"/>
                  </a:lnTo>
                  <a:lnTo>
                    <a:pt x="34" y="55"/>
                  </a:lnTo>
                  <a:lnTo>
                    <a:pt x="43" y="34"/>
                  </a:lnTo>
                  <a:lnTo>
                    <a:pt x="43" y="20"/>
                  </a:lnTo>
                  <a:lnTo>
                    <a:pt x="34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0" name="Freeform 230">
              <a:extLst>
                <a:ext uri="{FF2B5EF4-FFF2-40B4-BE49-F238E27FC236}">
                  <a16:creationId xmlns:a16="http://schemas.microsoft.com/office/drawing/2014/main" id="{1D48DA02-12A4-4D33-AF65-19EAF46A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3919"/>
              <a:ext cx="108" cy="31"/>
            </a:xfrm>
            <a:custGeom>
              <a:avLst/>
              <a:gdLst>
                <a:gd name="T0" fmla="*/ 108 w 108"/>
                <a:gd name="T1" fmla="*/ 7 h 31"/>
                <a:gd name="T2" fmla="*/ 91 w 108"/>
                <a:gd name="T3" fmla="*/ 3 h 31"/>
                <a:gd name="T4" fmla="*/ 65 w 108"/>
                <a:gd name="T5" fmla="*/ 0 h 31"/>
                <a:gd name="T6" fmla="*/ 35 w 108"/>
                <a:gd name="T7" fmla="*/ 3 h 31"/>
                <a:gd name="T8" fmla="*/ 18 w 108"/>
                <a:gd name="T9" fmla="*/ 10 h 31"/>
                <a:gd name="T10" fmla="*/ 0 w 108"/>
                <a:gd name="T11" fmla="*/ 28 h 31"/>
                <a:gd name="T12" fmla="*/ 22 w 108"/>
                <a:gd name="T13" fmla="*/ 28 h 31"/>
                <a:gd name="T14" fmla="*/ 43 w 108"/>
                <a:gd name="T15" fmla="*/ 31 h 31"/>
                <a:gd name="T16" fmla="*/ 56 w 108"/>
                <a:gd name="T17" fmla="*/ 31 h 31"/>
                <a:gd name="T18" fmla="*/ 73 w 108"/>
                <a:gd name="T19" fmla="*/ 28 h 31"/>
                <a:gd name="T20" fmla="*/ 91 w 108"/>
                <a:gd name="T21" fmla="*/ 21 h 31"/>
                <a:gd name="T22" fmla="*/ 108 w 108"/>
                <a:gd name="T23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31">
                  <a:moveTo>
                    <a:pt x="108" y="7"/>
                  </a:moveTo>
                  <a:lnTo>
                    <a:pt x="91" y="3"/>
                  </a:lnTo>
                  <a:lnTo>
                    <a:pt x="65" y="0"/>
                  </a:lnTo>
                  <a:lnTo>
                    <a:pt x="35" y="3"/>
                  </a:lnTo>
                  <a:lnTo>
                    <a:pt x="18" y="10"/>
                  </a:lnTo>
                  <a:lnTo>
                    <a:pt x="0" y="28"/>
                  </a:lnTo>
                  <a:lnTo>
                    <a:pt x="22" y="28"/>
                  </a:lnTo>
                  <a:lnTo>
                    <a:pt x="43" y="31"/>
                  </a:lnTo>
                  <a:lnTo>
                    <a:pt x="56" y="31"/>
                  </a:lnTo>
                  <a:lnTo>
                    <a:pt x="73" y="28"/>
                  </a:lnTo>
                  <a:lnTo>
                    <a:pt x="91" y="21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1" name="Freeform 231">
              <a:extLst>
                <a:ext uri="{FF2B5EF4-FFF2-40B4-BE49-F238E27FC236}">
                  <a16:creationId xmlns:a16="http://schemas.microsoft.com/office/drawing/2014/main" id="{C0588964-91A6-41FD-9ED1-C8528595F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926"/>
              <a:ext cx="56" cy="45"/>
            </a:xfrm>
            <a:custGeom>
              <a:avLst/>
              <a:gdLst>
                <a:gd name="T0" fmla="*/ 56 w 56"/>
                <a:gd name="T1" fmla="*/ 45 h 45"/>
                <a:gd name="T2" fmla="*/ 39 w 56"/>
                <a:gd name="T3" fmla="*/ 17 h 45"/>
                <a:gd name="T4" fmla="*/ 26 w 56"/>
                <a:gd name="T5" fmla="*/ 7 h 45"/>
                <a:gd name="T6" fmla="*/ 0 w 56"/>
                <a:gd name="T7" fmla="*/ 0 h 45"/>
                <a:gd name="T8" fmla="*/ 17 w 56"/>
                <a:gd name="T9" fmla="*/ 31 h 45"/>
                <a:gd name="T10" fmla="*/ 34 w 56"/>
                <a:gd name="T11" fmla="*/ 41 h 45"/>
                <a:gd name="T12" fmla="*/ 56 w 56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5">
                  <a:moveTo>
                    <a:pt x="56" y="45"/>
                  </a:moveTo>
                  <a:lnTo>
                    <a:pt x="39" y="17"/>
                  </a:lnTo>
                  <a:lnTo>
                    <a:pt x="26" y="7"/>
                  </a:lnTo>
                  <a:lnTo>
                    <a:pt x="0" y="0"/>
                  </a:lnTo>
                  <a:lnTo>
                    <a:pt x="17" y="31"/>
                  </a:lnTo>
                  <a:lnTo>
                    <a:pt x="34" y="41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2" name="Freeform 232">
              <a:extLst>
                <a:ext uri="{FF2B5EF4-FFF2-40B4-BE49-F238E27FC236}">
                  <a16:creationId xmlns:a16="http://schemas.microsoft.com/office/drawing/2014/main" id="{E49BE428-12E2-47DD-984E-8267F1C07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3998"/>
              <a:ext cx="43" cy="76"/>
            </a:xfrm>
            <a:custGeom>
              <a:avLst/>
              <a:gdLst>
                <a:gd name="T0" fmla="*/ 17 w 43"/>
                <a:gd name="T1" fmla="*/ 0 h 76"/>
                <a:gd name="T2" fmla="*/ 4 w 43"/>
                <a:gd name="T3" fmla="*/ 14 h 76"/>
                <a:gd name="T4" fmla="*/ 0 w 43"/>
                <a:gd name="T5" fmla="*/ 21 h 76"/>
                <a:gd name="T6" fmla="*/ 4 w 43"/>
                <a:gd name="T7" fmla="*/ 32 h 76"/>
                <a:gd name="T8" fmla="*/ 22 w 43"/>
                <a:gd name="T9" fmla="*/ 49 h 76"/>
                <a:gd name="T10" fmla="*/ 30 w 43"/>
                <a:gd name="T11" fmla="*/ 63 h 76"/>
                <a:gd name="T12" fmla="*/ 22 w 43"/>
                <a:gd name="T13" fmla="*/ 76 h 76"/>
                <a:gd name="T14" fmla="*/ 35 w 43"/>
                <a:gd name="T15" fmla="*/ 56 h 76"/>
                <a:gd name="T16" fmla="*/ 43 w 43"/>
                <a:gd name="T17" fmla="*/ 38 h 76"/>
                <a:gd name="T18" fmla="*/ 43 w 43"/>
                <a:gd name="T19" fmla="*/ 21 h 76"/>
                <a:gd name="T20" fmla="*/ 35 w 43"/>
                <a:gd name="T21" fmla="*/ 11 h 76"/>
                <a:gd name="T22" fmla="*/ 17 w 43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6">
                  <a:moveTo>
                    <a:pt x="17" y="0"/>
                  </a:moveTo>
                  <a:lnTo>
                    <a:pt x="4" y="14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22" y="49"/>
                  </a:lnTo>
                  <a:lnTo>
                    <a:pt x="30" y="63"/>
                  </a:lnTo>
                  <a:lnTo>
                    <a:pt x="22" y="76"/>
                  </a:lnTo>
                  <a:lnTo>
                    <a:pt x="35" y="56"/>
                  </a:lnTo>
                  <a:lnTo>
                    <a:pt x="43" y="38"/>
                  </a:lnTo>
                  <a:lnTo>
                    <a:pt x="43" y="21"/>
                  </a:lnTo>
                  <a:lnTo>
                    <a:pt x="35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3" name="Freeform 233">
              <a:extLst>
                <a:ext uri="{FF2B5EF4-FFF2-40B4-BE49-F238E27FC236}">
                  <a16:creationId xmlns:a16="http://schemas.microsoft.com/office/drawing/2014/main" id="{CD6D7D33-DBFC-48F2-B8AB-C5BB3317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" y="3846"/>
              <a:ext cx="78" cy="35"/>
            </a:xfrm>
            <a:custGeom>
              <a:avLst/>
              <a:gdLst>
                <a:gd name="T0" fmla="*/ 78 w 78"/>
                <a:gd name="T1" fmla="*/ 0 h 35"/>
                <a:gd name="T2" fmla="*/ 60 w 78"/>
                <a:gd name="T3" fmla="*/ 0 h 35"/>
                <a:gd name="T4" fmla="*/ 39 w 78"/>
                <a:gd name="T5" fmla="*/ 0 h 35"/>
                <a:gd name="T6" fmla="*/ 17 w 78"/>
                <a:gd name="T7" fmla="*/ 11 h 35"/>
                <a:gd name="T8" fmla="*/ 9 w 78"/>
                <a:gd name="T9" fmla="*/ 21 h 35"/>
                <a:gd name="T10" fmla="*/ 0 w 78"/>
                <a:gd name="T11" fmla="*/ 35 h 35"/>
                <a:gd name="T12" fmla="*/ 30 w 78"/>
                <a:gd name="T13" fmla="*/ 28 h 35"/>
                <a:gd name="T14" fmla="*/ 56 w 78"/>
                <a:gd name="T15" fmla="*/ 21 h 35"/>
                <a:gd name="T16" fmla="*/ 69 w 78"/>
                <a:gd name="T17" fmla="*/ 11 h 35"/>
                <a:gd name="T18" fmla="*/ 78 w 7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5">
                  <a:moveTo>
                    <a:pt x="78" y="0"/>
                  </a:moveTo>
                  <a:lnTo>
                    <a:pt x="60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9" y="21"/>
                  </a:lnTo>
                  <a:lnTo>
                    <a:pt x="0" y="35"/>
                  </a:lnTo>
                  <a:lnTo>
                    <a:pt x="30" y="28"/>
                  </a:lnTo>
                  <a:lnTo>
                    <a:pt x="56" y="21"/>
                  </a:lnTo>
                  <a:lnTo>
                    <a:pt x="69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4" name="Freeform 234">
              <a:extLst>
                <a:ext uri="{FF2B5EF4-FFF2-40B4-BE49-F238E27FC236}">
                  <a16:creationId xmlns:a16="http://schemas.microsoft.com/office/drawing/2014/main" id="{6B35F178-0867-45C2-A0AF-2D474A902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" y="697"/>
              <a:ext cx="56" cy="76"/>
            </a:xfrm>
            <a:custGeom>
              <a:avLst/>
              <a:gdLst>
                <a:gd name="T0" fmla="*/ 56 w 56"/>
                <a:gd name="T1" fmla="*/ 0 h 76"/>
                <a:gd name="T2" fmla="*/ 39 w 56"/>
                <a:gd name="T3" fmla="*/ 10 h 76"/>
                <a:gd name="T4" fmla="*/ 17 w 56"/>
                <a:gd name="T5" fmla="*/ 21 h 76"/>
                <a:gd name="T6" fmla="*/ 0 w 56"/>
                <a:gd name="T7" fmla="*/ 41 h 76"/>
                <a:gd name="T8" fmla="*/ 0 w 56"/>
                <a:gd name="T9" fmla="*/ 55 h 76"/>
                <a:gd name="T10" fmla="*/ 0 w 56"/>
                <a:gd name="T11" fmla="*/ 76 h 76"/>
                <a:gd name="T12" fmla="*/ 30 w 56"/>
                <a:gd name="T13" fmla="*/ 55 h 76"/>
                <a:gd name="T14" fmla="*/ 39 w 56"/>
                <a:gd name="T15" fmla="*/ 48 h 76"/>
                <a:gd name="T16" fmla="*/ 52 w 56"/>
                <a:gd name="T17" fmla="*/ 34 h 76"/>
                <a:gd name="T18" fmla="*/ 56 w 56"/>
                <a:gd name="T19" fmla="*/ 17 h 76"/>
                <a:gd name="T20" fmla="*/ 56 w 56"/>
                <a:gd name="T2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6">
                  <a:moveTo>
                    <a:pt x="56" y="0"/>
                  </a:moveTo>
                  <a:lnTo>
                    <a:pt x="39" y="10"/>
                  </a:lnTo>
                  <a:lnTo>
                    <a:pt x="17" y="21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0" y="76"/>
                  </a:lnTo>
                  <a:lnTo>
                    <a:pt x="30" y="55"/>
                  </a:lnTo>
                  <a:lnTo>
                    <a:pt x="39" y="48"/>
                  </a:lnTo>
                  <a:lnTo>
                    <a:pt x="52" y="34"/>
                  </a:lnTo>
                  <a:lnTo>
                    <a:pt x="56" y="1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5" name="Freeform 235">
              <a:extLst>
                <a:ext uri="{FF2B5EF4-FFF2-40B4-BE49-F238E27FC236}">
                  <a16:creationId xmlns:a16="http://schemas.microsoft.com/office/drawing/2014/main" id="{C030AB77-63FC-4AAD-97DC-A2240FE0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3764"/>
              <a:ext cx="150" cy="138"/>
            </a:xfrm>
            <a:custGeom>
              <a:avLst/>
              <a:gdLst>
                <a:gd name="T0" fmla="*/ 4 w 150"/>
                <a:gd name="T1" fmla="*/ 0 h 138"/>
                <a:gd name="T2" fmla="*/ 0 w 150"/>
                <a:gd name="T3" fmla="*/ 20 h 138"/>
                <a:gd name="T4" fmla="*/ 0 w 150"/>
                <a:gd name="T5" fmla="*/ 48 h 138"/>
                <a:gd name="T6" fmla="*/ 0 w 150"/>
                <a:gd name="T7" fmla="*/ 76 h 138"/>
                <a:gd name="T8" fmla="*/ 8 w 150"/>
                <a:gd name="T9" fmla="*/ 100 h 138"/>
                <a:gd name="T10" fmla="*/ 25 w 150"/>
                <a:gd name="T11" fmla="*/ 120 h 138"/>
                <a:gd name="T12" fmla="*/ 47 w 150"/>
                <a:gd name="T13" fmla="*/ 134 h 138"/>
                <a:gd name="T14" fmla="*/ 77 w 150"/>
                <a:gd name="T15" fmla="*/ 138 h 138"/>
                <a:gd name="T16" fmla="*/ 98 w 150"/>
                <a:gd name="T17" fmla="*/ 134 h 138"/>
                <a:gd name="T18" fmla="*/ 116 w 150"/>
                <a:gd name="T19" fmla="*/ 127 h 138"/>
                <a:gd name="T20" fmla="*/ 133 w 150"/>
                <a:gd name="T21" fmla="*/ 120 h 138"/>
                <a:gd name="T22" fmla="*/ 141 w 150"/>
                <a:gd name="T23" fmla="*/ 114 h 138"/>
                <a:gd name="T24" fmla="*/ 150 w 150"/>
                <a:gd name="T25" fmla="*/ 93 h 138"/>
                <a:gd name="T26" fmla="*/ 141 w 150"/>
                <a:gd name="T27" fmla="*/ 72 h 138"/>
                <a:gd name="T28" fmla="*/ 120 w 150"/>
                <a:gd name="T29" fmla="*/ 51 h 138"/>
                <a:gd name="T30" fmla="*/ 60 w 150"/>
                <a:gd name="T31" fmla="*/ 13 h 138"/>
                <a:gd name="T32" fmla="*/ 30 w 150"/>
                <a:gd name="T33" fmla="*/ 3 h 138"/>
                <a:gd name="T34" fmla="*/ 4 w 150"/>
                <a:gd name="T3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38">
                  <a:moveTo>
                    <a:pt x="4" y="0"/>
                  </a:moveTo>
                  <a:lnTo>
                    <a:pt x="0" y="20"/>
                  </a:lnTo>
                  <a:lnTo>
                    <a:pt x="0" y="48"/>
                  </a:lnTo>
                  <a:lnTo>
                    <a:pt x="0" y="76"/>
                  </a:lnTo>
                  <a:lnTo>
                    <a:pt x="8" y="100"/>
                  </a:lnTo>
                  <a:lnTo>
                    <a:pt x="25" y="120"/>
                  </a:lnTo>
                  <a:lnTo>
                    <a:pt x="47" y="134"/>
                  </a:lnTo>
                  <a:lnTo>
                    <a:pt x="77" y="138"/>
                  </a:lnTo>
                  <a:lnTo>
                    <a:pt x="98" y="134"/>
                  </a:lnTo>
                  <a:lnTo>
                    <a:pt x="116" y="127"/>
                  </a:lnTo>
                  <a:lnTo>
                    <a:pt x="133" y="120"/>
                  </a:lnTo>
                  <a:lnTo>
                    <a:pt x="141" y="114"/>
                  </a:lnTo>
                  <a:lnTo>
                    <a:pt x="150" y="93"/>
                  </a:lnTo>
                  <a:lnTo>
                    <a:pt x="141" y="72"/>
                  </a:lnTo>
                  <a:lnTo>
                    <a:pt x="120" y="51"/>
                  </a:lnTo>
                  <a:lnTo>
                    <a:pt x="60" y="13"/>
                  </a:lnTo>
                  <a:lnTo>
                    <a:pt x="3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6" name="Freeform 236">
              <a:extLst>
                <a:ext uri="{FF2B5EF4-FFF2-40B4-BE49-F238E27FC236}">
                  <a16:creationId xmlns:a16="http://schemas.microsoft.com/office/drawing/2014/main" id="{C647BF73-C797-4654-A2FD-1F0AFEBDC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3795"/>
              <a:ext cx="47" cy="76"/>
            </a:xfrm>
            <a:custGeom>
              <a:avLst/>
              <a:gdLst>
                <a:gd name="T0" fmla="*/ 0 w 47"/>
                <a:gd name="T1" fmla="*/ 0 h 76"/>
                <a:gd name="T2" fmla="*/ 9 w 47"/>
                <a:gd name="T3" fmla="*/ 45 h 76"/>
                <a:gd name="T4" fmla="*/ 17 w 47"/>
                <a:gd name="T5" fmla="*/ 62 h 76"/>
                <a:gd name="T6" fmla="*/ 30 w 47"/>
                <a:gd name="T7" fmla="*/ 69 h 76"/>
                <a:gd name="T8" fmla="*/ 47 w 47"/>
                <a:gd name="T9" fmla="*/ 76 h 76"/>
                <a:gd name="T10" fmla="*/ 0 w 47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76">
                  <a:moveTo>
                    <a:pt x="0" y="0"/>
                  </a:moveTo>
                  <a:lnTo>
                    <a:pt x="9" y="45"/>
                  </a:lnTo>
                  <a:lnTo>
                    <a:pt x="17" y="62"/>
                  </a:lnTo>
                  <a:lnTo>
                    <a:pt x="30" y="69"/>
                  </a:lnTo>
                  <a:lnTo>
                    <a:pt x="47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7" name="Freeform 237">
              <a:extLst>
                <a:ext uri="{FF2B5EF4-FFF2-40B4-BE49-F238E27FC236}">
                  <a16:creationId xmlns:a16="http://schemas.microsoft.com/office/drawing/2014/main" id="{D2E98854-218C-4199-A2F2-E1673287F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3795"/>
              <a:ext cx="47" cy="76"/>
            </a:xfrm>
            <a:custGeom>
              <a:avLst/>
              <a:gdLst>
                <a:gd name="T0" fmla="*/ 0 w 47"/>
                <a:gd name="T1" fmla="*/ 0 h 76"/>
                <a:gd name="T2" fmla="*/ 9 w 47"/>
                <a:gd name="T3" fmla="*/ 45 h 76"/>
                <a:gd name="T4" fmla="*/ 17 w 47"/>
                <a:gd name="T5" fmla="*/ 62 h 76"/>
                <a:gd name="T6" fmla="*/ 30 w 47"/>
                <a:gd name="T7" fmla="*/ 69 h 76"/>
                <a:gd name="T8" fmla="*/ 47 w 47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6">
                  <a:moveTo>
                    <a:pt x="0" y="0"/>
                  </a:moveTo>
                  <a:lnTo>
                    <a:pt x="9" y="45"/>
                  </a:lnTo>
                  <a:lnTo>
                    <a:pt x="17" y="62"/>
                  </a:lnTo>
                  <a:lnTo>
                    <a:pt x="30" y="69"/>
                  </a:lnTo>
                  <a:lnTo>
                    <a:pt x="47" y="76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8" name="Freeform 238">
              <a:extLst>
                <a:ext uri="{FF2B5EF4-FFF2-40B4-BE49-F238E27FC236}">
                  <a16:creationId xmlns:a16="http://schemas.microsoft.com/office/drawing/2014/main" id="{AD87C885-0954-4303-B3EC-185BB80E2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3916"/>
              <a:ext cx="181" cy="44"/>
            </a:xfrm>
            <a:custGeom>
              <a:avLst/>
              <a:gdLst>
                <a:gd name="T0" fmla="*/ 181 w 181"/>
                <a:gd name="T1" fmla="*/ 27 h 44"/>
                <a:gd name="T2" fmla="*/ 181 w 181"/>
                <a:gd name="T3" fmla="*/ 34 h 44"/>
                <a:gd name="T4" fmla="*/ 163 w 181"/>
                <a:gd name="T5" fmla="*/ 38 h 44"/>
                <a:gd name="T6" fmla="*/ 142 w 181"/>
                <a:gd name="T7" fmla="*/ 41 h 44"/>
                <a:gd name="T8" fmla="*/ 112 w 181"/>
                <a:gd name="T9" fmla="*/ 44 h 44"/>
                <a:gd name="T10" fmla="*/ 47 w 181"/>
                <a:gd name="T11" fmla="*/ 41 h 44"/>
                <a:gd name="T12" fmla="*/ 22 w 181"/>
                <a:gd name="T13" fmla="*/ 34 h 44"/>
                <a:gd name="T14" fmla="*/ 0 w 181"/>
                <a:gd name="T15" fmla="*/ 24 h 44"/>
                <a:gd name="T16" fmla="*/ 47 w 181"/>
                <a:gd name="T17" fmla="*/ 10 h 44"/>
                <a:gd name="T18" fmla="*/ 99 w 181"/>
                <a:gd name="T19" fmla="*/ 3 h 44"/>
                <a:gd name="T20" fmla="*/ 125 w 181"/>
                <a:gd name="T21" fmla="*/ 0 h 44"/>
                <a:gd name="T22" fmla="*/ 146 w 181"/>
                <a:gd name="T23" fmla="*/ 3 h 44"/>
                <a:gd name="T24" fmla="*/ 168 w 181"/>
                <a:gd name="T25" fmla="*/ 13 h 44"/>
                <a:gd name="T26" fmla="*/ 181 w 181"/>
                <a:gd name="T27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4">
                  <a:moveTo>
                    <a:pt x="181" y="27"/>
                  </a:moveTo>
                  <a:lnTo>
                    <a:pt x="181" y="34"/>
                  </a:lnTo>
                  <a:lnTo>
                    <a:pt x="163" y="38"/>
                  </a:lnTo>
                  <a:lnTo>
                    <a:pt x="142" y="41"/>
                  </a:lnTo>
                  <a:lnTo>
                    <a:pt x="112" y="44"/>
                  </a:lnTo>
                  <a:lnTo>
                    <a:pt x="47" y="41"/>
                  </a:lnTo>
                  <a:lnTo>
                    <a:pt x="22" y="34"/>
                  </a:lnTo>
                  <a:lnTo>
                    <a:pt x="0" y="24"/>
                  </a:lnTo>
                  <a:lnTo>
                    <a:pt x="47" y="10"/>
                  </a:lnTo>
                  <a:lnTo>
                    <a:pt x="99" y="3"/>
                  </a:lnTo>
                  <a:lnTo>
                    <a:pt x="125" y="0"/>
                  </a:lnTo>
                  <a:lnTo>
                    <a:pt x="146" y="3"/>
                  </a:lnTo>
                  <a:lnTo>
                    <a:pt x="168" y="13"/>
                  </a:lnTo>
                  <a:lnTo>
                    <a:pt x="181" y="2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9" name="Freeform 239">
              <a:extLst>
                <a:ext uri="{FF2B5EF4-FFF2-40B4-BE49-F238E27FC236}">
                  <a16:creationId xmlns:a16="http://schemas.microsoft.com/office/drawing/2014/main" id="{93C4BA27-F132-4A5D-893D-A66443DE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3905"/>
              <a:ext cx="159" cy="83"/>
            </a:xfrm>
            <a:custGeom>
              <a:avLst/>
              <a:gdLst>
                <a:gd name="T0" fmla="*/ 154 w 159"/>
                <a:gd name="T1" fmla="*/ 7 h 83"/>
                <a:gd name="T2" fmla="*/ 159 w 159"/>
                <a:gd name="T3" fmla="*/ 14 h 83"/>
                <a:gd name="T4" fmla="*/ 150 w 159"/>
                <a:gd name="T5" fmla="*/ 24 h 83"/>
                <a:gd name="T6" fmla="*/ 133 w 159"/>
                <a:gd name="T7" fmla="*/ 38 h 83"/>
                <a:gd name="T8" fmla="*/ 111 w 159"/>
                <a:gd name="T9" fmla="*/ 52 h 83"/>
                <a:gd name="T10" fmla="*/ 51 w 159"/>
                <a:gd name="T11" fmla="*/ 76 h 83"/>
                <a:gd name="T12" fmla="*/ 26 w 159"/>
                <a:gd name="T13" fmla="*/ 83 h 83"/>
                <a:gd name="T14" fmla="*/ 0 w 159"/>
                <a:gd name="T15" fmla="*/ 83 h 83"/>
                <a:gd name="T16" fmla="*/ 30 w 159"/>
                <a:gd name="T17" fmla="*/ 52 h 83"/>
                <a:gd name="T18" fmla="*/ 69 w 159"/>
                <a:gd name="T19" fmla="*/ 21 h 83"/>
                <a:gd name="T20" fmla="*/ 90 w 159"/>
                <a:gd name="T21" fmla="*/ 11 h 83"/>
                <a:gd name="T22" fmla="*/ 111 w 159"/>
                <a:gd name="T23" fmla="*/ 4 h 83"/>
                <a:gd name="T24" fmla="*/ 133 w 159"/>
                <a:gd name="T25" fmla="*/ 0 h 83"/>
                <a:gd name="T26" fmla="*/ 154 w 159"/>
                <a:gd name="T2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83">
                  <a:moveTo>
                    <a:pt x="154" y="7"/>
                  </a:moveTo>
                  <a:lnTo>
                    <a:pt x="159" y="14"/>
                  </a:lnTo>
                  <a:lnTo>
                    <a:pt x="150" y="24"/>
                  </a:lnTo>
                  <a:lnTo>
                    <a:pt x="133" y="38"/>
                  </a:lnTo>
                  <a:lnTo>
                    <a:pt x="111" y="52"/>
                  </a:lnTo>
                  <a:lnTo>
                    <a:pt x="51" y="76"/>
                  </a:lnTo>
                  <a:lnTo>
                    <a:pt x="26" y="83"/>
                  </a:lnTo>
                  <a:lnTo>
                    <a:pt x="0" y="83"/>
                  </a:lnTo>
                  <a:lnTo>
                    <a:pt x="30" y="52"/>
                  </a:lnTo>
                  <a:lnTo>
                    <a:pt x="69" y="21"/>
                  </a:lnTo>
                  <a:lnTo>
                    <a:pt x="90" y="11"/>
                  </a:lnTo>
                  <a:lnTo>
                    <a:pt x="111" y="4"/>
                  </a:lnTo>
                  <a:lnTo>
                    <a:pt x="133" y="0"/>
                  </a:lnTo>
                  <a:lnTo>
                    <a:pt x="154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80" name="Freeform 240">
              <a:extLst>
                <a:ext uri="{FF2B5EF4-FFF2-40B4-BE49-F238E27FC236}">
                  <a16:creationId xmlns:a16="http://schemas.microsoft.com/office/drawing/2014/main" id="{4B26212C-6BB9-488A-9697-2DAC952E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" y="3853"/>
              <a:ext cx="48" cy="66"/>
            </a:xfrm>
            <a:custGeom>
              <a:avLst/>
              <a:gdLst>
                <a:gd name="T0" fmla="*/ 5 w 48"/>
                <a:gd name="T1" fmla="*/ 0 h 66"/>
                <a:gd name="T2" fmla="*/ 0 w 48"/>
                <a:gd name="T3" fmla="*/ 18 h 66"/>
                <a:gd name="T4" fmla="*/ 0 w 48"/>
                <a:gd name="T5" fmla="*/ 25 h 66"/>
                <a:gd name="T6" fmla="*/ 9 w 48"/>
                <a:gd name="T7" fmla="*/ 31 h 66"/>
                <a:gd name="T8" fmla="*/ 35 w 48"/>
                <a:gd name="T9" fmla="*/ 42 h 66"/>
                <a:gd name="T10" fmla="*/ 43 w 48"/>
                <a:gd name="T11" fmla="*/ 52 h 66"/>
                <a:gd name="T12" fmla="*/ 48 w 48"/>
                <a:gd name="T13" fmla="*/ 66 h 66"/>
                <a:gd name="T14" fmla="*/ 48 w 48"/>
                <a:gd name="T15" fmla="*/ 42 h 66"/>
                <a:gd name="T16" fmla="*/ 48 w 48"/>
                <a:gd name="T17" fmla="*/ 25 h 66"/>
                <a:gd name="T18" fmla="*/ 35 w 48"/>
                <a:gd name="T19" fmla="*/ 11 h 66"/>
                <a:gd name="T20" fmla="*/ 22 w 48"/>
                <a:gd name="T21" fmla="*/ 4 h 66"/>
                <a:gd name="T22" fmla="*/ 5 w 48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6">
                  <a:moveTo>
                    <a:pt x="5" y="0"/>
                  </a:moveTo>
                  <a:lnTo>
                    <a:pt x="0" y="18"/>
                  </a:lnTo>
                  <a:lnTo>
                    <a:pt x="0" y="25"/>
                  </a:lnTo>
                  <a:lnTo>
                    <a:pt x="9" y="31"/>
                  </a:lnTo>
                  <a:lnTo>
                    <a:pt x="35" y="42"/>
                  </a:lnTo>
                  <a:lnTo>
                    <a:pt x="43" y="52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48" y="25"/>
                  </a:lnTo>
                  <a:lnTo>
                    <a:pt x="35" y="11"/>
                  </a:lnTo>
                  <a:lnTo>
                    <a:pt x="2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81" name="Freeform 241">
              <a:extLst>
                <a:ext uri="{FF2B5EF4-FFF2-40B4-BE49-F238E27FC236}">
                  <a16:creationId xmlns:a16="http://schemas.microsoft.com/office/drawing/2014/main" id="{7A020398-64F9-4C0A-9149-97534945F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3843"/>
              <a:ext cx="47" cy="69"/>
            </a:xfrm>
            <a:custGeom>
              <a:avLst/>
              <a:gdLst>
                <a:gd name="T0" fmla="*/ 43 w 47"/>
                <a:gd name="T1" fmla="*/ 69 h 69"/>
                <a:gd name="T2" fmla="*/ 47 w 47"/>
                <a:gd name="T3" fmla="*/ 41 h 69"/>
                <a:gd name="T4" fmla="*/ 38 w 47"/>
                <a:gd name="T5" fmla="*/ 28 h 69"/>
                <a:gd name="T6" fmla="*/ 21 w 47"/>
                <a:gd name="T7" fmla="*/ 10 h 69"/>
                <a:gd name="T8" fmla="*/ 0 w 47"/>
                <a:gd name="T9" fmla="*/ 0 h 69"/>
                <a:gd name="T10" fmla="*/ 0 w 47"/>
                <a:gd name="T11" fmla="*/ 21 h 69"/>
                <a:gd name="T12" fmla="*/ 0 w 47"/>
                <a:gd name="T13" fmla="*/ 45 h 69"/>
                <a:gd name="T14" fmla="*/ 17 w 47"/>
                <a:gd name="T15" fmla="*/ 62 h 69"/>
                <a:gd name="T16" fmla="*/ 30 w 47"/>
                <a:gd name="T17" fmla="*/ 69 h 69"/>
                <a:gd name="T18" fmla="*/ 43 w 47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9">
                  <a:moveTo>
                    <a:pt x="43" y="69"/>
                  </a:moveTo>
                  <a:lnTo>
                    <a:pt x="47" y="41"/>
                  </a:lnTo>
                  <a:lnTo>
                    <a:pt x="38" y="28"/>
                  </a:lnTo>
                  <a:lnTo>
                    <a:pt x="21" y="1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45"/>
                  </a:lnTo>
                  <a:lnTo>
                    <a:pt x="17" y="62"/>
                  </a:lnTo>
                  <a:lnTo>
                    <a:pt x="30" y="69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82" name="Freeform 242">
              <a:extLst>
                <a:ext uri="{FF2B5EF4-FFF2-40B4-BE49-F238E27FC236}">
                  <a16:creationId xmlns:a16="http://schemas.microsoft.com/office/drawing/2014/main" id="{063826A3-401C-47C7-BE2F-13B96EF85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919"/>
              <a:ext cx="99" cy="31"/>
            </a:xfrm>
            <a:custGeom>
              <a:avLst/>
              <a:gdLst>
                <a:gd name="T0" fmla="*/ 99 w 99"/>
                <a:gd name="T1" fmla="*/ 3 h 31"/>
                <a:gd name="T2" fmla="*/ 82 w 99"/>
                <a:gd name="T3" fmla="*/ 0 h 31"/>
                <a:gd name="T4" fmla="*/ 56 w 99"/>
                <a:gd name="T5" fmla="*/ 0 h 31"/>
                <a:gd name="T6" fmla="*/ 30 w 99"/>
                <a:gd name="T7" fmla="*/ 7 h 31"/>
                <a:gd name="T8" fmla="*/ 13 w 99"/>
                <a:gd name="T9" fmla="*/ 17 h 31"/>
                <a:gd name="T10" fmla="*/ 0 w 99"/>
                <a:gd name="T11" fmla="*/ 31 h 31"/>
                <a:gd name="T12" fmla="*/ 39 w 99"/>
                <a:gd name="T13" fmla="*/ 31 h 31"/>
                <a:gd name="T14" fmla="*/ 69 w 99"/>
                <a:gd name="T15" fmla="*/ 28 h 31"/>
                <a:gd name="T16" fmla="*/ 86 w 99"/>
                <a:gd name="T17" fmla="*/ 17 h 31"/>
                <a:gd name="T18" fmla="*/ 99 w 99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1">
                  <a:moveTo>
                    <a:pt x="99" y="3"/>
                  </a:moveTo>
                  <a:lnTo>
                    <a:pt x="82" y="0"/>
                  </a:lnTo>
                  <a:lnTo>
                    <a:pt x="56" y="0"/>
                  </a:lnTo>
                  <a:lnTo>
                    <a:pt x="30" y="7"/>
                  </a:lnTo>
                  <a:lnTo>
                    <a:pt x="13" y="17"/>
                  </a:lnTo>
                  <a:lnTo>
                    <a:pt x="0" y="31"/>
                  </a:lnTo>
                  <a:lnTo>
                    <a:pt x="39" y="31"/>
                  </a:lnTo>
                  <a:lnTo>
                    <a:pt x="69" y="28"/>
                  </a:lnTo>
                  <a:lnTo>
                    <a:pt x="86" y="1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83" name="Freeform 243">
              <a:extLst>
                <a:ext uri="{FF2B5EF4-FFF2-40B4-BE49-F238E27FC236}">
                  <a16:creationId xmlns:a16="http://schemas.microsoft.com/office/drawing/2014/main" id="{1D7F6E72-73C5-4D0A-A788-0FEF9348D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3753"/>
              <a:ext cx="56" cy="83"/>
            </a:xfrm>
            <a:custGeom>
              <a:avLst/>
              <a:gdLst>
                <a:gd name="T0" fmla="*/ 47 w 56"/>
                <a:gd name="T1" fmla="*/ 83 h 83"/>
                <a:gd name="T2" fmla="*/ 56 w 56"/>
                <a:gd name="T3" fmla="*/ 62 h 83"/>
                <a:gd name="T4" fmla="*/ 56 w 56"/>
                <a:gd name="T5" fmla="*/ 52 h 83"/>
                <a:gd name="T6" fmla="*/ 47 w 56"/>
                <a:gd name="T7" fmla="*/ 38 h 83"/>
                <a:gd name="T8" fmla="*/ 17 w 56"/>
                <a:gd name="T9" fmla="*/ 21 h 83"/>
                <a:gd name="T10" fmla="*/ 4 w 56"/>
                <a:gd name="T11" fmla="*/ 11 h 83"/>
                <a:gd name="T12" fmla="*/ 4 w 56"/>
                <a:gd name="T13" fmla="*/ 0 h 83"/>
                <a:gd name="T14" fmla="*/ 0 w 56"/>
                <a:gd name="T15" fmla="*/ 28 h 83"/>
                <a:gd name="T16" fmla="*/ 4 w 56"/>
                <a:gd name="T17" fmla="*/ 55 h 83"/>
                <a:gd name="T18" fmla="*/ 21 w 56"/>
                <a:gd name="T19" fmla="*/ 73 h 83"/>
                <a:gd name="T20" fmla="*/ 47 w 56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3">
                  <a:moveTo>
                    <a:pt x="47" y="83"/>
                  </a:moveTo>
                  <a:lnTo>
                    <a:pt x="56" y="62"/>
                  </a:lnTo>
                  <a:lnTo>
                    <a:pt x="56" y="52"/>
                  </a:lnTo>
                  <a:lnTo>
                    <a:pt x="47" y="38"/>
                  </a:lnTo>
                  <a:lnTo>
                    <a:pt x="17" y="21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28"/>
                  </a:lnTo>
                  <a:lnTo>
                    <a:pt x="4" y="55"/>
                  </a:lnTo>
                  <a:lnTo>
                    <a:pt x="21" y="73"/>
                  </a:lnTo>
                  <a:lnTo>
                    <a:pt x="47" y="8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84" name="Freeform 244">
              <a:extLst>
                <a:ext uri="{FF2B5EF4-FFF2-40B4-BE49-F238E27FC236}">
                  <a16:creationId xmlns:a16="http://schemas.microsoft.com/office/drawing/2014/main" id="{47086ABA-F51B-4567-AC34-DB80D0F22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3795"/>
              <a:ext cx="112" cy="121"/>
            </a:xfrm>
            <a:custGeom>
              <a:avLst/>
              <a:gdLst>
                <a:gd name="T0" fmla="*/ 52 w 112"/>
                <a:gd name="T1" fmla="*/ 121 h 121"/>
                <a:gd name="T2" fmla="*/ 17 w 112"/>
                <a:gd name="T3" fmla="*/ 117 h 121"/>
                <a:gd name="T4" fmla="*/ 9 w 112"/>
                <a:gd name="T5" fmla="*/ 107 h 121"/>
                <a:gd name="T6" fmla="*/ 0 w 112"/>
                <a:gd name="T7" fmla="*/ 96 h 121"/>
                <a:gd name="T8" fmla="*/ 0 w 112"/>
                <a:gd name="T9" fmla="*/ 79 h 121"/>
                <a:gd name="T10" fmla="*/ 9 w 112"/>
                <a:gd name="T11" fmla="*/ 58 h 121"/>
                <a:gd name="T12" fmla="*/ 22 w 112"/>
                <a:gd name="T13" fmla="*/ 31 h 121"/>
                <a:gd name="T14" fmla="*/ 43 w 112"/>
                <a:gd name="T15" fmla="*/ 0 h 121"/>
                <a:gd name="T16" fmla="*/ 69 w 112"/>
                <a:gd name="T17" fmla="*/ 13 h 121"/>
                <a:gd name="T18" fmla="*/ 86 w 112"/>
                <a:gd name="T19" fmla="*/ 34 h 121"/>
                <a:gd name="T20" fmla="*/ 99 w 112"/>
                <a:gd name="T21" fmla="*/ 51 h 121"/>
                <a:gd name="T22" fmla="*/ 112 w 112"/>
                <a:gd name="T23" fmla="*/ 72 h 121"/>
                <a:gd name="T24" fmla="*/ 112 w 112"/>
                <a:gd name="T25" fmla="*/ 93 h 121"/>
                <a:gd name="T26" fmla="*/ 103 w 112"/>
                <a:gd name="T27" fmla="*/ 107 h 121"/>
                <a:gd name="T28" fmla="*/ 86 w 112"/>
                <a:gd name="T29" fmla="*/ 117 h 121"/>
                <a:gd name="T30" fmla="*/ 52 w 112"/>
                <a:gd name="T3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21">
                  <a:moveTo>
                    <a:pt x="52" y="121"/>
                  </a:moveTo>
                  <a:lnTo>
                    <a:pt x="17" y="117"/>
                  </a:lnTo>
                  <a:lnTo>
                    <a:pt x="9" y="107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9" y="58"/>
                  </a:lnTo>
                  <a:lnTo>
                    <a:pt x="22" y="31"/>
                  </a:lnTo>
                  <a:lnTo>
                    <a:pt x="43" y="0"/>
                  </a:lnTo>
                  <a:lnTo>
                    <a:pt x="69" y="13"/>
                  </a:lnTo>
                  <a:lnTo>
                    <a:pt x="86" y="34"/>
                  </a:lnTo>
                  <a:lnTo>
                    <a:pt x="99" y="51"/>
                  </a:lnTo>
                  <a:lnTo>
                    <a:pt x="112" y="72"/>
                  </a:lnTo>
                  <a:lnTo>
                    <a:pt x="112" y="93"/>
                  </a:lnTo>
                  <a:lnTo>
                    <a:pt x="103" y="107"/>
                  </a:lnTo>
                  <a:lnTo>
                    <a:pt x="86" y="117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85" name="Freeform 245">
              <a:extLst>
                <a:ext uri="{FF2B5EF4-FFF2-40B4-BE49-F238E27FC236}">
                  <a16:creationId xmlns:a16="http://schemas.microsoft.com/office/drawing/2014/main" id="{FD8AD31F-9685-4D52-B605-2C9BA01FC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812"/>
              <a:ext cx="30" cy="69"/>
            </a:xfrm>
            <a:custGeom>
              <a:avLst/>
              <a:gdLst>
                <a:gd name="T0" fmla="*/ 30 w 30"/>
                <a:gd name="T1" fmla="*/ 0 h 69"/>
                <a:gd name="T2" fmla="*/ 12 w 30"/>
                <a:gd name="T3" fmla="*/ 24 h 69"/>
                <a:gd name="T4" fmla="*/ 0 w 30"/>
                <a:gd name="T5" fmla="*/ 45 h 69"/>
                <a:gd name="T6" fmla="*/ 0 w 30"/>
                <a:gd name="T7" fmla="*/ 59 h 69"/>
                <a:gd name="T8" fmla="*/ 12 w 30"/>
                <a:gd name="T9" fmla="*/ 69 h 69"/>
                <a:gd name="T10" fmla="*/ 30 w 30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9">
                  <a:moveTo>
                    <a:pt x="30" y="0"/>
                  </a:moveTo>
                  <a:lnTo>
                    <a:pt x="12" y="24"/>
                  </a:lnTo>
                  <a:lnTo>
                    <a:pt x="0" y="45"/>
                  </a:lnTo>
                  <a:lnTo>
                    <a:pt x="0" y="59"/>
                  </a:lnTo>
                  <a:lnTo>
                    <a:pt x="12" y="6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86" name="Freeform 246">
              <a:extLst>
                <a:ext uri="{FF2B5EF4-FFF2-40B4-BE49-F238E27FC236}">
                  <a16:creationId xmlns:a16="http://schemas.microsoft.com/office/drawing/2014/main" id="{1A994B4E-211C-447E-8565-0354BF57E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812"/>
              <a:ext cx="30" cy="69"/>
            </a:xfrm>
            <a:custGeom>
              <a:avLst/>
              <a:gdLst>
                <a:gd name="T0" fmla="*/ 30 w 30"/>
                <a:gd name="T1" fmla="*/ 0 h 69"/>
                <a:gd name="T2" fmla="*/ 12 w 30"/>
                <a:gd name="T3" fmla="*/ 24 h 69"/>
                <a:gd name="T4" fmla="*/ 0 w 30"/>
                <a:gd name="T5" fmla="*/ 45 h 69"/>
                <a:gd name="T6" fmla="*/ 0 w 30"/>
                <a:gd name="T7" fmla="*/ 59 h 69"/>
                <a:gd name="T8" fmla="*/ 12 w 30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9">
                  <a:moveTo>
                    <a:pt x="30" y="0"/>
                  </a:moveTo>
                  <a:lnTo>
                    <a:pt x="12" y="24"/>
                  </a:lnTo>
                  <a:lnTo>
                    <a:pt x="0" y="45"/>
                  </a:lnTo>
                  <a:lnTo>
                    <a:pt x="0" y="59"/>
                  </a:lnTo>
                  <a:lnTo>
                    <a:pt x="12" y="69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87" name="Freeform 247">
              <a:extLst>
                <a:ext uri="{FF2B5EF4-FFF2-40B4-BE49-F238E27FC236}">
                  <a16:creationId xmlns:a16="http://schemas.microsoft.com/office/drawing/2014/main" id="{08B91596-D333-4746-8E5C-75B125F2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3916"/>
              <a:ext cx="137" cy="27"/>
            </a:xfrm>
            <a:custGeom>
              <a:avLst/>
              <a:gdLst>
                <a:gd name="T0" fmla="*/ 0 w 137"/>
                <a:gd name="T1" fmla="*/ 0 h 27"/>
                <a:gd name="T2" fmla="*/ 13 w 137"/>
                <a:gd name="T3" fmla="*/ 3 h 27"/>
                <a:gd name="T4" fmla="*/ 77 w 137"/>
                <a:gd name="T5" fmla="*/ 0 h 27"/>
                <a:gd name="T6" fmla="*/ 107 w 137"/>
                <a:gd name="T7" fmla="*/ 6 h 27"/>
                <a:gd name="T8" fmla="*/ 137 w 137"/>
                <a:gd name="T9" fmla="*/ 17 h 27"/>
                <a:gd name="T10" fmla="*/ 103 w 137"/>
                <a:gd name="T11" fmla="*/ 27 h 27"/>
                <a:gd name="T12" fmla="*/ 68 w 137"/>
                <a:gd name="T13" fmla="*/ 27 h 27"/>
                <a:gd name="T14" fmla="*/ 0 w 137"/>
                <a:gd name="T15" fmla="*/ 10 h 27"/>
                <a:gd name="T16" fmla="*/ 0 w 137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7">
                  <a:moveTo>
                    <a:pt x="0" y="0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07" y="6"/>
                  </a:lnTo>
                  <a:lnTo>
                    <a:pt x="137" y="17"/>
                  </a:lnTo>
                  <a:lnTo>
                    <a:pt x="103" y="27"/>
                  </a:lnTo>
                  <a:lnTo>
                    <a:pt x="68" y="2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88" name="Freeform 248">
              <a:extLst>
                <a:ext uri="{FF2B5EF4-FFF2-40B4-BE49-F238E27FC236}">
                  <a16:creationId xmlns:a16="http://schemas.microsoft.com/office/drawing/2014/main" id="{EF600CA3-5766-4E45-B0E7-21CA987CF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3929"/>
              <a:ext cx="133" cy="59"/>
            </a:xfrm>
            <a:custGeom>
              <a:avLst/>
              <a:gdLst>
                <a:gd name="T0" fmla="*/ 43 w 133"/>
                <a:gd name="T1" fmla="*/ 11 h 59"/>
                <a:gd name="T2" fmla="*/ 120 w 133"/>
                <a:gd name="T3" fmla="*/ 38 h 59"/>
                <a:gd name="T4" fmla="*/ 133 w 133"/>
                <a:gd name="T5" fmla="*/ 49 h 59"/>
                <a:gd name="T6" fmla="*/ 128 w 133"/>
                <a:gd name="T7" fmla="*/ 59 h 59"/>
                <a:gd name="T8" fmla="*/ 107 w 133"/>
                <a:gd name="T9" fmla="*/ 59 h 59"/>
                <a:gd name="T10" fmla="*/ 81 w 133"/>
                <a:gd name="T11" fmla="*/ 56 h 59"/>
                <a:gd name="T12" fmla="*/ 60 w 133"/>
                <a:gd name="T13" fmla="*/ 52 h 59"/>
                <a:gd name="T14" fmla="*/ 38 w 133"/>
                <a:gd name="T15" fmla="*/ 42 h 59"/>
                <a:gd name="T16" fmla="*/ 17 w 133"/>
                <a:gd name="T17" fmla="*/ 25 h 59"/>
                <a:gd name="T18" fmla="*/ 0 w 133"/>
                <a:gd name="T19" fmla="*/ 0 h 59"/>
                <a:gd name="T20" fmla="*/ 4 w 133"/>
                <a:gd name="T21" fmla="*/ 0 h 59"/>
                <a:gd name="T22" fmla="*/ 43 w 133"/>
                <a:gd name="T23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59">
                  <a:moveTo>
                    <a:pt x="43" y="11"/>
                  </a:moveTo>
                  <a:lnTo>
                    <a:pt x="120" y="38"/>
                  </a:lnTo>
                  <a:lnTo>
                    <a:pt x="133" y="49"/>
                  </a:lnTo>
                  <a:lnTo>
                    <a:pt x="128" y="59"/>
                  </a:lnTo>
                  <a:lnTo>
                    <a:pt x="107" y="59"/>
                  </a:lnTo>
                  <a:lnTo>
                    <a:pt x="81" y="56"/>
                  </a:lnTo>
                  <a:lnTo>
                    <a:pt x="60" y="52"/>
                  </a:lnTo>
                  <a:lnTo>
                    <a:pt x="38" y="42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89" name="Freeform 249">
              <a:extLst>
                <a:ext uri="{FF2B5EF4-FFF2-40B4-BE49-F238E27FC236}">
                  <a16:creationId xmlns:a16="http://schemas.microsoft.com/office/drawing/2014/main" id="{CAEDCA5E-343F-4072-8046-77D03FA32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3867"/>
              <a:ext cx="129" cy="52"/>
            </a:xfrm>
            <a:custGeom>
              <a:avLst/>
              <a:gdLst>
                <a:gd name="T0" fmla="*/ 4 w 129"/>
                <a:gd name="T1" fmla="*/ 52 h 52"/>
                <a:gd name="T2" fmla="*/ 56 w 129"/>
                <a:gd name="T3" fmla="*/ 45 h 52"/>
                <a:gd name="T4" fmla="*/ 112 w 129"/>
                <a:gd name="T5" fmla="*/ 24 h 52"/>
                <a:gd name="T6" fmla="*/ 129 w 129"/>
                <a:gd name="T7" fmla="*/ 7 h 52"/>
                <a:gd name="T8" fmla="*/ 125 w 129"/>
                <a:gd name="T9" fmla="*/ 4 h 52"/>
                <a:gd name="T10" fmla="*/ 112 w 129"/>
                <a:gd name="T11" fmla="*/ 0 h 52"/>
                <a:gd name="T12" fmla="*/ 77 w 129"/>
                <a:gd name="T13" fmla="*/ 4 h 52"/>
                <a:gd name="T14" fmla="*/ 39 w 129"/>
                <a:gd name="T15" fmla="*/ 14 h 52"/>
                <a:gd name="T16" fmla="*/ 22 w 129"/>
                <a:gd name="T17" fmla="*/ 21 h 52"/>
                <a:gd name="T18" fmla="*/ 9 w 129"/>
                <a:gd name="T19" fmla="*/ 35 h 52"/>
                <a:gd name="T20" fmla="*/ 0 w 129"/>
                <a:gd name="T21" fmla="*/ 45 h 52"/>
                <a:gd name="T22" fmla="*/ 4 w 129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2">
                  <a:moveTo>
                    <a:pt x="4" y="52"/>
                  </a:moveTo>
                  <a:lnTo>
                    <a:pt x="56" y="45"/>
                  </a:lnTo>
                  <a:lnTo>
                    <a:pt x="112" y="24"/>
                  </a:lnTo>
                  <a:lnTo>
                    <a:pt x="129" y="7"/>
                  </a:lnTo>
                  <a:lnTo>
                    <a:pt x="125" y="4"/>
                  </a:lnTo>
                  <a:lnTo>
                    <a:pt x="112" y="0"/>
                  </a:lnTo>
                  <a:lnTo>
                    <a:pt x="77" y="4"/>
                  </a:lnTo>
                  <a:lnTo>
                    <a:pt x="39" y="14"/>
                  </a:lnTo>
                  <a:lnTo>
                    <a:pt x="22" y="21"/>
                  </a:lnTo>
                  <a:lnTo>
                    <a:pt x="9" y="35"/>
                  </a:lnTo>
                  <a:lnTo>
                    <a:pt x="0" y="45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90" name="Freeform 250">
              <a:extLst>
                <a:ext uri="{FF2B5EF4-FFF2-40B4-BE49-F238E27FC236}">
                  <a16:creationId xmlns:a16="http://schemas.microsoft.com/office/drawing/2014/main" id="{27D87F2D-963C-4917-B872-6A511C34A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3819"/>
              <a:ext cx="95" cy="86"/>
            </a:xfrm>
            <a:custGeom>
              <a:avLst/>
              <a:gdLst>
                <a:gd name="T0" fmla="*/ 0 w 95"/>
                <a:gd name="T1" fmla="*/ 83 h 86"/>
                <a:gd name="T2" fmla="*/ 9 w 95"/>
                <a:gd name="T3" fmla="*/ 72 h 86"/>
                <a:gd name="T4" fmla="*/ 43 w 95"/>
                <a:gd name="T5" fmla="*/ 31 h 86"/>
                <a:gd name="T6" fmla="*/ 69 w 95"/>
                <a:gd name="T7" fmla="*/ 14 h 86"/>
                <a:gd name="T8" fmla="*/ 95 w 95"/>
                <a:gd name="T9" fmla="*/ 0 h 86"/>
                <a:gd name="T10" fmla="*/ 86 w 95"/>
                <a:gd name="T11" fmla="*/ 27 h 86"/>
                <a:gd name="T12" fmla="*/ 65 w 95"/>
                <a:gd name="T13" fmla="*/ 52 h 86"/>
                <a:gd name="T14" fmla="*/ 9 w 95"/>
                <a:gd name="T15" fmla="*/ 86 h 86"/>
                <a:gd name="T16" fmla="*/ 0 w 95"/>
                <a:gd name="T17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6">
                  <a:moveTo>
                    <a:pt x="0" y="83"/>
                  </a:moveTo>
                  <a:lnTo>
                    <a:pt x="9" y="72"/>
                  </a:lnTo>
                  <a:lnTo>
                    <a:pt x="43" y="31"/>
                  </a:lnTo>
                  <a:lnTo>
                    <a:pt x="69" y="14"/>
                  </a:lnTo>
                  <a:lnTo>
                    <a:pt x="95" y="0"/>
                  </a:lnTo>
                  <a:lnTo>
                    <a:pt x="86" y="27"/>
                  </a:lnTo>
                  <a:lnTo>
                    <a:pt x="65" y="52"/>
                  </a:lnTo>
                  <a:lnTo>
                    <a:pt x="9" y="8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91" name="Freeform 251">
              <a:extLst>
                <a:ext uri="{FF2B5EF4-FFF2-40B4-BE49-F238E27FC236}">
                  <a16:creationId xmlns:a16="http://schemas.microsoft.com/office/drawing/2014/main" id="{D8AE55F7-3A1B-48A8-90F1-5BEBA81BD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791"/>
              <a:ext cx="73" cy="107"/>
            </a:xfrm>
            <a:custGeom>
              <a:avLst/>
              <a:gdLst>
                <a:gd name="T0" fmla="*/ 30 w 73"/>
                <a:gd name="T1" fmla="*/ 83 h 107"/>
                <a:gd name="T2" fmla="*/ 56 w 73"/>
                <a:gd name="T3" fmla="*/ 52 h 107"/>
                <a:gd name="T4" fmla="*/ 73 w 73"/>
                <a:gd name="T5" fmla="*/ 24 h 107"/>
                <a:gd name="T6" fmla="*/ 73 w 73"/>
                <a:gd name="T7" fmla="*/ 7 h 107"/>
                <a:gd name="T8" fmla="*/ 69 w 73"/>
                <a:gd name="T9" fmla="*/ 4 h 107"/>
                <a:gd name="T10" fmla="*/ 64 w 73"/>
                <a:gd name="T11" fmla="*/ 0 h 107"/>
                <a:gd name="T12" fmla="*/ 43 w 73"/>
                <a:gd name="T13" fmla="*/ 11 h 107"/>
                <a:gd name="T14" fmla="*/ 26 w 73"/>
                <a:gd name="T15" fmla="*/ 24 h 107"/>
                <a:gd name="T16" fmla="*/ 13 w 73"/>
                <a:gd name="T17" fmla="*/ 42 h 107"/>
                <a:gd name="T18" fmla="*/ 4 w 73"/>
                <a:gd name="T19" fmla="*/ 59 h 107"/>
                <a:gd name="T20" fmla="*/ 0 w 73"/>
                <a:gd name="T21" fmla="*/ 83 h 107"/>
                <a:gd name="T22" fmla="*/ 4 w 73"/>
                <a:gd name="T23" fmla="*/ 107 h 107"/>
                <a:gd name="T24" fmla="*/ 8 w 73"/>
                <a:gd name="T25" fmla="*/ 107 h 107"/>
                <a:gd name="T26" fmla="*/ 30 w 73"/>
                <a:gd name="T27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107">
                  <a:moveTo>
                    <a:pt x="30" y="83"/>
                  </a:moveTo>
                  <a:lnTo>
                    <a:pt x="56" y="52"/>
                  </a:lnTo>
                  <a:lnTo>
                    <a:pt x="73" y="24"/>
                  </a:lnTo>
                  <a:lnTo>
                    <a:pt x="73" y="7"/>
                  </a:lnTo>
                  <a:lnTo>
                    <a:pt x="69" y="4"/>
                  </a:lnTo>
                  <a:lnTo>
                    <a:pt x="64" y="0"/>
                  </a:lnTo>
                  <a:lnTo>
                    <a:pt x="43" y="11"/>
                  </a:lnTo>
                  <a:lnTo>
                    <a:pt x="26" y="24"/>
                  </a:lnTo>
                  <a:lnTo>
                    <a:pt x="13" y="42"/>
                  </a:lnTo>
                  <a:lnTo>
                    <a:pt x="4" y="59"/>
                  </a:lnTo>
                  <a:lnTo>
                    <a:pt x="0" y="83"/>
                  </a:lnTo>
                  <a:lnTo>
                    <a:pt x="4" y="107"/>
                  </a:lnTo>
                  <a:lnTo>
                    <a:pt x="8" y="107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92" name="Freeform 252">
              <a:extLst>
                <a:ext uri="{FF2B5EF4-FFF2-40B4-BE49-F238E27FC236}">
                  <a16:creationId xmlns:a16="http://schemas.microsoft.com/office/drawing/2014/main" id="{65DECC81-194B-41FE-8920-8A3D22BB4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3943"/>
              <a:ext cx="111" cy="73"/>
            </a:xfrm>
            <a:custGeom>
              <a:avLst/>
              <a:gdLst>
                <a:gd name="T0" fmla="*/ 8 w 111"/>
                <a:gd name="T1" fmla="*/ 0 h 73"/>
                <a:gd name="T2" fmla="*/ 17 w 111"/>
                <a:gd name="T3" fmla="*/ 11 h 73"/>
                <a:gd name="T4" fmla="*/ 73 w 111"/>
                <a:gd name="T5" fmla="*/ 35 h 73"/>
                <a:gd name="T6" fmla="*/ 94 w 111"/>
                <a:gd name="T7" fmla="*/ 52 h 73"/>
                <a:gd name="T8" fmla="*/ 111 w 111"/>
                <a:gd name="T9" fmla="*/ 73 h 73"/>
                <a:gd name="T10" fmla="*/ 77 w 111"/>
                <a:gd name="T11" fmla="*/ 69 h 73"/>
                <a:gd name="T12" fmla="*/ 47 w 111"/>
                <a:gd name="T13" fmla="*/ 52 h 73"/>
                <a:gd name="T14" fmla="*/ 0 w 111"/>
                <a:gd name="T15" fmla="*/ 11 h 73"/>
                <a:gd name="T16" fmla="*/ 8 w 111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73">
                  <a:moveTo>
                    <a:pt x="8" y="0"/>
                  </a:moveTo>
                  <a:lnTo>
                    <a:pt x="17" y="11"/>
                  </a:lnTo>
                  <a:lnTo>
                    <a:pt x="73" y="35"/>
                  </a:lnTo>
                  <a:lnTo>
                    <a:pt x="94" y="52"/>
                  </a:lnTo>
                  <a:lnTo>
                    <a:pt x="111" y="73"/>
                  </a:lnTo>
                  <a:lnTo>
                    <a:pt x="77" y="69"/>
                  </a:lnTo>
                  <a:lnTo>
                    <a:pt x="47" y="52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93" name="Freeform 253">
              <a:extLst>
                <a:ext uri="{FF2B5EF4-FFF2-40B4-BE49-F238E27FC236}">
                  <a16:creationId xmlns:a16="http://schemas.microsoft.com/office/drawing/2014/main" id="{A95B5D08-F882-40A9-8D79-9A73BD797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3954"/>
              <a:ext cx="73" cy="96"/>
            </a:xfrm>
            <a:custGeom>
              <a:avLst/>
              <a:gdLst>
                <a:gd name="T0" fmla="*/ 0 w 73"/>
                <a:gd name="T1" fmla="*/ 0 h 96"/>
                <a:gd name="T2" fmla="*/ 0 w 73"/>
                <a:gd name="T3" fmla="*/ 13 h 96"/>
                <a:gd name="T4" fmla="*/ 13 w 73"/>
                <a:gd name="T5" fmla="*/ 48 h 96"/>
                <a:gd name="T6" fmla="*/ 21 w 73"/>
                <a:gd name="T7" fmla="*/ 65 h 96"/>
                <a:gd name="T8" fmla="*/ 30 w 73"/>
                <a:gd name="T9" fmla="*/ 76 h 96"/>
                <a:gd name="T10" fmla="*/ 51 w 73"/>
                <a:gd name="T11" fmla="*/ 89 h 96"/>
                <a:gd name="T12" fmla="*/ 73 w 73"/>
                <a:gd name="T13" fmla="*/ 96 h 96"/>
                <a:gd name="T14" fmla="*/ 68 w 73"/>
                <a:gd name="T15" fmla="*/ 72 h 96"/>
                <a:gd name="T16" fmla="*/ 38 w 73"/>
                <a:gd name="T17" fmla="*/ 38 h 96"/>
                <a:gd name="T18" fmla="*/ 8 w 73"/>
                <a:gd name="T19" fmla="*/ 6 h 96"/>
                <a:gd name="T20" fmla="*/ 0 w 73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96">
                  <a:moveTo>
                    <a:pt x="0" y="0"/>
                  </a:moveTo>
                  <a:lnTo>
                    <a:pt x="0" y="13"/>
                  </a:lnTo>
                  <a:lnTo>
                    <a:pt x="13" y="48"/>
                  </a:lnTo>
                  <a:lnTo>
                    <a:pt x="21" y="65"/>
                  </a:lnTo>
                  <a:lnTo>
                    <a:pt x="30" y="76"/>
                  </a:lnTo>
                  <a:lnTo>
                    <a:pt x="51" y="89"/>
                  </a:lnTo>
                  <a:lnTo>
                    <a:pt x="73" y="96"/>
                  </a:lnTo>
                  <a:lnTo>
                    <a:pt x="68" y="72"/>
                  </a:lnTo>
                  <a:lnTo>
                    <a:pt x="38" y="38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94" name="Freeform 254">
              <a:extLst>
                <a:ext uri="{FF2B5EF4-FFF2-40B4-BE49-F238E27FC236}">
                  <a16:creationId xmlns:a16="http://schemas.microsoft.com/office/drawing/2014/main" id="{8CCF39D5-8DC5-4940-8974-58CE7370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791"/>
              <a:ext cx="47" cy="107"/>
            </a:xfrm>
            <a:custGeom>
              <a:avLst/>
              <a:gdLst>
                <a:gd name="T0" fmla="*/ 39 w 47"/>
                <a:gd name="T1" fmla="*/ 107 h 107"/>
                <a:gd name="T2" fmla="*/ 47 w 47"/>
                <a:gd name="T3" fmla="*/ 93 h 107"/>
                <a:gd name="T4" fmla="*/ 43 w 47"/>
                <a:gd name="T5" fmla="*/ 59 h 107"/>
                <a:gd name="T6" fmla="*/ 34 w 47"/>
                <a:gd name="T7" fmla="*/ 24 h 107"/>
                <a:gd name="T8" fmla="*/ 0 w 47"/>
                <a:gd name="T9" fmla="*/ 0 h 107"/>
                <a:gd name="T10" fmla="*/ 0 w 47"/>
                <a:gd name="T11" fmla="*/ 24 h 107"/>
                <a:gd name="T12" fmla="*/ 13 w 47"/>
                <a:gd name="T13" fmla="*/ 66 h 107"/>
                <a:gd name="T14" fmla="*/ 34 w 47"/>
                <a:gd name="T15" fmla="*/ 100 h 107"/>
                <a:gd name="T16" fmla="*/ 39 w 4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7">
                  <a:moveTo>
                    <a:pt x="39" y="107"/>
                  </a:moveTo>
                  <a:lnTo>
                    <a:pt x="47" y="93"/>
                  </a:lnTo>
                  <a:lnTo>
                    <a:pt x="43" y="59"/>
                  </a:lnTo>
                  <a:lnTo>
                    <a:pt x="34" y="24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3" y="66"/>
                  </a:lnTo>
                  <a:lnTo>
                    <a:pt x="34" y="100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95" name="Freeform 255">
              <a:extLst>
                <a:ext uri="{FF2B5EF4-FFF2-40B4-BE49-F238E27FC236}">
                  <a16:creationId xmlns:a16="http://schemas.microsoft.com/office/drawing/2014/main" id="{5AFCF94A-0201-4FE6-93E7-69FD64275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888"/>
              <a:ext cx="56" cy="83"/>
            </a:xfrm>
            <a:custGeom>
              <a:avLst/>
              <a:gdLst>
                <a:gd name="T0" fmla="*/ 9 w 56"/>
                <a:gd name="T1" fmla="*/ 48 h 83"/>
                <a:gd name="T2" fmla="*/ 26 w 56"/>
                <a:gd name="T3" fmla="*/ 76 h 83"/>
                <a:gd name="T4" fmla="*/ 35 w 56"/>
                <a:gd name="T5" fmla="*/ 83 h 83"/>
                <a:gd name="T6" fmla="*/ 48 w 56"/>
                <a:gd name="T7" fmla="*/ 83 h 83"/>
                <a:gd name="T8" fmla="*/ 52 w 56"/>
                <a:gd name="T9" fmla="*/ 76 h 83"/>
                <a:gd name="T10" fmla="*/ 56 w 56"/>
                <a:gd name="T11" fmla="*/ 66 h 83"/>
                <a:gd name="T12" fmla="*/ 48 w 56"/>
                <a:gd name="T13" fmla="*/ 34 h 83"/>
                <a:gd name="T14" fmla="*/ 30 w 56"/>
                <a:gd name="T15" fmla="*/ 7 h 83"/>
                <a:gd name="T16" fmla="*/ 18 w 56"/>
                <a:gd name="T17" fmla="*/ 0 h 83"/>
                <a:gd name="T18" fmla="*/ 9 w 56"/>
                <a:gd name="T19" fmla="*/ 0 h 83"/>
                <a:gd name="T20" fmla="*/ 5 w 56"/>
                <a:gd name="T21" fmla="*/ 7 h 83"/>
                <a:gd name="T22" fmla="*/ 0 w 56"/>
                <a:gd name="T23" fmla="*/ 17 h 83"/>
                <a:gd name="T24" fmla="*/ 9 w 56"/>
                <a:gd name="T25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3">
                  <a:moveTo>
                    <a:pt x="9" y="48"/>
                  </a:moveTo>
                  <a:lnTo>
                    <a:pt x="26" y="76"/>
                  </a:lnTo>
                  <a:lnTo>
                    <a:pt x="35" y="83"/>
                  </a:lnTo>
                  <a:lnTo>
                    <a:pt x="48" y="83"/>
                  </a:lnTo>
                  <a:lnTo>
                    <a:pt x="52" y="76"/>
                  </a:lnTo>
                  <a:lnTo>
                    <a:pt x="56" y="66"/>
                  </a:lnTo>
                  <a:lnTo>
                    <a:pt x="48" y="34"/>
                  </a:lnTo>
                  <a:lnTo>
                    <a:pt x="30" y="7"/>
                  </a:lnTo>
                  <a:lnTo>
                    <a:pt x="18" y="0"/>
                  </a:lnTo>
                  <a:lnTo>
                    <a:pt x="9" y="0"/>
                  </a:lnTo>
                  <a:lnTo>
                    <a:pt x="5" y="7"/>
                  </a:lnTo>
                  <a:lnTo>
                    <a:pt x="0" y="17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96" name="Freeform 256">
              <a:extLst>
                <a:ext uri="{FF2B5EF4-FFF2-40B4-BE49-F238E27FC236}">
                  <a16:creationId xmlns:a16="http://schemas.microsoft.com/office/drawing/2014/main" id="{F08D4F1B-78EA-4699-AA6A-4B43D035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" y="3833"/>
              <a:ext cx="52" cy="69"/>
            </a:xfrm>
            <a:custGeom>
              <a:avLst/>
              <a:gdLst>
                <a:gd name="T0" fmla="*/ 52 w 52"/>
                <a:gd name="T1" fmla="*/ 51 h 69"/>
                <a:gd name="T2" fmla="*/ 26 w 52"/>
                <a:gd name="T3" fmla="*/ 13 h 69"/>
                <a:gd name="T4" fmla="*/ 18 w 52"/>
                <a:gd name="T5" fmla="*/ 3 h 69"/>
                <a:gd name="T6" fmla="*/ 5 w 52"/>
                <a:gd name="T7" fmla="*/ 0 h 69"/>
                <a:gd name="T8" fmla="*/ 0 w 52"/>
                <a:gd name="T9" fmla="*/ 0 h 69"/>
                <a:gd name="T10" fmla="*/ 0 w 52"/>
                <a:gd name="T11" fmla="*/ 3 h 69"/>
                <a:gd name="T12" fmla="*/ 0 w 52"/>
                <a:gd name="T13" fmla="*/ 34 h 69"/>
                <a:gd name="T14" fmla="*/ 18 w 52"/>
                <a:gd name="T15" fmla="*/ 58 h 69"/>
                <a:gd name="T16" fmla="*/ 39 w 52"/>
                <a:gd name="T17" fmla="*/ 69 h 69"/>
                <a:gd name="T18" fmla="*/ 48 w 52"/>
                <a:gd name="T19" fmla="*/ 58 h 69"/>
                <a:gd name="T20" fmla="*/ 52 w 52"/>
                <a:gd name="T21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9">
                  <a:moveTo>
                    <a:pt x="52" y="51"/>
                  </a:moveTo>
                  <a:lnTo>
                    <a:pt x="26" y="13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4"/>
                  </a:lnTo>
                  <a:lnTo>
                    <a:pt x="18" y="58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97" name="Freeform 257">
              <a:extLst>
                <a:ext uri="{FF2B5EF4-FFF2-40B4-BE49-F238E27FC236}">
                  <a16:creationId xmlns:a16="http://schemas.microsoft.com/office/drawing/2014/main" id="{40E4F037-C86F-46AC-804B-A00579AA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3884"/>
              <a:ext cx="52" cy="42"/>
            </a:xfrm>
            <a:custGeom>
              <a:avLst/>
              <a:gdLst>
                <a:gd name="T0" fmla="*/ 47 w 52"/>
                <a:gd name="T1" fmla="*/ 18 h 42"/>
                <a:gd name="T2" fmla="*/ 26 w 52"/>
                <a:gd name="T3" fmla="*/ 11 h 42"/>
                <a:gd name="T4" fmla="*/ 13 w 52"/>
                <a:gd name="T5" fmla="*/ 4 h 42"/>
                <a:gd name="T6" fmla="*/ 4 w 52"/>
                <a:gd name="T7" fmla="*/ 0 h 42"/>
                <a:gd name="T8" fmla="*/ 0 w 52"/>
                <a:gd name="T9" fmla="*/ 4 h 42"/>
                <a:gd name="T10" fmla="*/ 9 w 52"/>
                <a:gd name="T11" fmla="*/ 21 h 42"/>
                <a:gd name="T12" fmla="*/ 17 w 52"/>
                <a:gd name="T13" fmla="*/ 32 h 42"/>
                <a:gd name="T14" fmla="*/ 26 w 52"/>
                <a:gd name="T15" fmla="*/ 35 h 42"/>
                <a:gd name="T16" fmla="*/ 34 w 52"/>
                <a:gd name="T17" fmla="*/ 38 h 42"/>
                <a:gd name="T18" fmla="*/ 47 w 52"/>
                <a:gd name="T19" fmla="*/ 42 h 42"/>
                <a:gd name="T20" fmla="*/ 52 w 52"/>
                <a:gd name="T21" fmla="*/ 35 h 42"/>
                <a:gd name="T22" fmla="*/ 47 w 52"/>
                <a:gd name="T2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42">
                  <a:moveTo>
                    <a:pt x="47" y="18"/>
                  </a:moveTo>
                  <a:lnTo>
                    <a:pt x="26" y="11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9" y="21"/>
                  </a:lnTo>
                  <a:lnTo>
                    <a:pt x="17" y="32"/>
                  </a:lnTo>
                  <a:lnTo>
                    <a:pt x="26" y="35"/>
                  </a:lnTo>
                  <a:lnTo>
                    <a:pt x="34" y="38"/>
                  </a:lnTo>
                  <a:lnTo>
                    <a:pt x="47" y="42"/>
                  </a:lnTo>
                  <a:lnTo>
                    <a:pt x="52" y="3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98" name="Freeform 258">
              <a:extLst>
                <a:ext uri="{FF2B5EF4-FFF2-40B4-BE49-F238E27FC236}">
                  <a16:creationId xmlns:a16="http://schemas.microsoft.com/office/drawing/2014/main" id="{8B9DA1E8-E2DB-4913-850D-156ECA69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3929"/>
              <a:ext cx="52" cy="35"/>
            </a:xfrm>
            <a:custGeom>
              <a:avLst/>
              <a:gdLst>
                <a:gd name="T0" fmla="*/ 39 w 52"/>
                <a:gd name="T1" fmla="*/ 0 h 35"/>
                <a:gd name="T2" fmla="*/ 26 w 52"/>
                <a:gd name="T3" fmla="*/ 0 h 35"/>
                <a:gd name="T4" fmla="*/ 17 w 52"/>
                <a:gd name="T5" fmla="*/ 7 h 35"/>
                <a:gd name="T6" fmla="*/ 13 w 52"/>
                <a:gd name="T7" fmla="*/ 11 h 35"/>
                <a:gd name="T8" fmla="*/ 4 w 52"/>
                <a:gd name="T9" fmla="*/ 18 h 35"/>
                <a:gd name="T10" fmla="*/ 0 w 52"/>
                <a:gd name="T11" fmla="*/ 28 h 35"/>
                <a:gd name="T12" fmla="*/ 4 w 52"/>
                <a:gd name="T13" fmla="*/ 35 h 35"/>
                <a:gd name="T14" fmla="*/ 21 w 52"/>
                <a:gd name="T15" fmla="*/ 35 h 35"/>
                <a:gd name="T16" fmla="*/ 39 w 52"/>
                <a:gd name="T17" fmla="*/ 35 h 35"/>
                <a:gd name="T18" fmla="*/ 52 w 52"/>
                <a:gd name="T19" fmla="*/ 25 h 35"/>
                <a:gd name="T20" fmla="*/ 47 w 52"/>
                <a:gd name="T21" fmla="*/ 14 h 35"/>
                <a:gd name="T22" fmla="*/ 39 w 52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5">
                  <a:moveTo>
                    <a:pt x="39" y="0"/>
                  </a:moveTo>
                  <a:lnTo>
                    <a:pt x="26" y="0"/>
                  </a:lnTo>
                  <a:lnTo>
                    <a:pt x="17" y="7"/>
                  </a:lnTo>
                  <a:lnTo>
                    <a:pt x="13" y="11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4" y="35"/>
                  </a:lnTo>
                  <a:lnTo>
                    <a:pt x="21" y="35"/>
                  </a:lnTo>
                  <a:lnTo>
                    <a:pt x="39" y="35"/>
                  </a:lnTo>
                  <a:lnTo>
                    <a:pt x="52" y="25"/>
                  </a:lnTo>
                  <a:lnTo>
                    <a:pt x="47" y="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499" name="Freeform 259">
              <a:extLst>
                <a:ext uri="{FF2B5EF4-FFF2-40B4-BE49-F238E27FC236}">
                  <a16:creationId xmlns:a16="http://schemas.microsoft.com/office/drawing/2014/main" id="{01F9D49F-822D-44A7-877D-C37F250E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957"/>
              <a:ext cx="35" cy="41"/>
            </a:xfrm>
            <a:custGeom>
              <a:avLst/>
              <a:gdLst>
                <a:gd name="T0" fmla="*/ 22 w 35"/>
                <a:gd name="T1" fmla="*/ 0 h 41"/>
                <a:gd name="T2" fmla="*/ 18 w 35"/>
                <a:gd name="T3" fmla="*/ 0 h 41"/>
                <a:gd name="T4" fmla="*/ 9 w 35"/>
                <a:gd name="T5" fmla="*/ 7 h 41"/>
                <a:gd name="T6" fmla="*/ 0 w 35"/>
                <a:gd name="T7" fmla="*/ 24 h 41"/>
                <a:gd name="T8" fmla="*/ 0 w 35"/>
                <a:gd name="T9" fmla="*/ 38 h 41"/>
                <a:gd name="T10" fmla="*/ 5 w 35"/>
                <a:gd name="T11" fmla="*/ 41 h 41"/>
                <a:gd name="T12" fmla="*/ 13 w 35"/>
                <a:gd name="T13" fmla="*/ 35 h 41"/>
                <a:gd name="T14" fmla="*/ 35 w 35"/>
                <a:gd name="T15" fmla="*/ 17 h 41"/>
                <a:gd name="T16" fmla="*/ 30 w 35"/>
                <a:gd name="T17" fmla="*/ 3 h 41"/>
                <a:gd name="T18" fmla="*/ 22 w 35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1">
                  <a:moveTo>
                    <a:pt x="22" y="0"/>
                  </a:moveTo>
                  <a:lnTo>
                    <a:pt x="18" y="0"/>
                  </a:lnTo>
                  <a:lnTo>
                    <a:pt x="9" y="7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5" y="41"/>
                  </a:lnTo>
                  <a:lnTo>
                    <a:pt x="13" y="35"/>
                  </a:lnTo>
                  <a:lnTo>
                    <a:pt x="35" y="17"/>
                  </a:lnTo>
                  <a:lnTo>
                    <a:pt x="3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00" name="Freeform 260">
              <a:extLst>
                <a:ext uri="{FF2B5EF4-FFF2-40B4-BE49-F238E27FC236}">
                  <a16:creationId xmlns:a16="http://schemas.microsoft.com/office/drawing/2014/main" id="{2F5EE8B0-6C2B-4231-AF1F-3F8A067EE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3971"/>
              <a:ext cx="35" cy="72"/>
            </a:xfrm>
            <a:custGeom>
              <a:avLst/>
              <a:gdLst>
                <a:gd name="T0" fmla="*/ 13 w 35"/>
                <a:gd name="T1" fmla="*/ 0 h 72"/>
                <a:gd name="T2" fmla="*/ 13 w 35"/>
                <a:gd name="T3" fmla="*/ 0 h 72"/>
                <a:gd name="T4" fmla="*/ 9 w 35"/>
                <a:gd name="T5" fmla="*/ 0 h 72"/>
                <a:gd name="T6" fmla="*/ 0 w 35"/>
                <a:gd name="T7" fmla="*/ 14 h 72"/>
                <a:gd name="T8" fmla="*/ 5 w 35"/>
                <a:gd name="T9" fmla="*/ 27 h 72"/>
                <a:gd name="T10" fmla="*/ 5 w 35"/>
                <a:gd name="T11" fmla="*/ 41 h 72"/>
                <a:gd name="T12" fmla="*/ 9 w 35"/>
                <a:gd name="T13" fmla="*/ 52 h 72"/>
                <a:gd name="T14" fmla="*/ 22 w 35"/>
                <a:gd name="T15" fmla="*/ 65 h 72"/>
                <a:gd name="T16" fmla="*/ 35 w 35"/>
                <a:gd name="T17" fmla="*/ 72 h 72"/>
                <a:gd name="T18" fmla="*/ 35 w 35"/>
                <a:gd name="T19" fmla="*/ 72 h 72"/>
                <a:gd name="T20" fmla="*/ 35 w 35"/>
                <a:gd name="T21" fmla="*/ 34 h 72"/>
                <a:gd name="T22" fmla="*/ 13 w 35"/>
                <a:gd name="T23" fmla="*/ 0 h 72"/>
                <a:gd name="T24" fmla="*/ 13 w 35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72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4"/>
                  </a:lnTo>
                  <a:lnTo>
                    <a:pt x="5" y="27"/>
                  </a:lnTo>
                  <a:lnTo>
                    <a:pt x="5" y="41"/>
                  </a:lnTo>
                  <a:lnTo>
                    <a:pt x="9" y="52"/>
                  </a:lnTo>
                  <a:lnTo>
                    <a:pt x="22" y="65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3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01" name="Freeform 261">
              <a:extLst>
                <a:ext uri="{FF2B5EF4-FFF2-40B4-BE49-F238E27FC236}">
                  <a16:creationId xmlns:a16="http://schemas.microsoft.com/office/drawing/2014/main" id="{759157E1-092B-411B-B3C6-79E172E3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3905"/>
              <a:ext cx="9" cy="11"/>
            </a:xfrm>
            <a:custGeom>
              <a:avLst/>
              <a:gdLst>
                <a:gd name="T0" fmla="*/ 0 w 9"/>
                <a:gd name="T1" fmla="*/ 4 h 11"/>
                <a:gd name="T2" fmla="*/ 9 w 9"/>
                <a:gd name="T3" fmla="*/ 11 h 11"/>
                <a:gd name="T4" fmla="*/ 4 w 9"/>
                <a:gd name="T5" fmla="*/ 4 h 11"/>
                <a:gd name="T6" fmla="*/ 0 w 9"/>
                <a:gd name="T7" fmla="*/ 0 h 11"/>
                <a:gd name="T8" fmla="*/ 0 w 9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lnTo>
                    <a:pt x="9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2" name="Freeform 262">
              <a:extLst>
                <a:ext uri="{FF2B5EF4-FFF2-40B4-BE49-F238E27FC236}">
                  <a16:creationId xmlns:a16="http://schemas.microsoft.com/office/drawing/2014/main" id="{8493932E-E36F-4B59-9DBE-8DA7A002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895"/>
              <a:ext cx="9" cy="10"/>
            </a:xfrm>
            <a:custGeom>
              <a:avLst/>
              <a:gdLst>
                <a:gd name="T0" fmla="*/ 5 w 9"/>
                <a:gd name="T1" fmla="*/ 7 h 10"/>
                <a:gd name="T2" fmla="*/ 9 w 9"/>
                <a:gd name="T3" fmla="*/ 10 h 10"/>
                <a:gd name="T4" fmla="*/ 9 w 9"/>
                <a:gd name="T5" fmla="*/ 3 h 10"/>
                <a:gd name="T6" fmla="*/ 0 w 9"/>
                <a:gd name="T7" fmla="*/ 0 h 10"/>
                <a:gd name="T8" fmla="*/ 5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5" y="7"/>
                  </a:moveTo>
                  <a:lnTo>
                    <a:pt x="9" y="10"/>
                  </a:lnTo>
                  <a:lnTo>
                    <a:pt x="9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3" name="Freeform 263">
              <a:extLst>
                <a:ext uri="{FF2B5EF4-FFF2-40B4-BE49-F238E27FC236}">
                  <a16:creationId xmlns:a16="http://schemas.microsoft.com/office/drawing/2014/main" id="{CF27FFDE-462F-439C-8B31-093BF1E1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919"/>
              <a:ext cx="9" cy="10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10 h 10"/>
                <a:gd name="T4" fmla="*/ 5 w 9"/>
                <a:gd name="T5" fmla="*/ 3 h 10"/>
                <a:gd name="T6" fmla="*/ 0 w 9"/>
                <a:gd name="T7" fmla="*/ 0 h 10"/>
                <a:gd name="T8" fmla="*/ 0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lnTo>
                    <a:pt x="9" y="10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4" name="Freeform 264">
              <a:extLst>
                <a:ext uri="{FF2B5EF4-FFF2-40B4-BE49-F238E27FC236}">
                  <a16:creationId xmlns:a16="http://schemas.microsoft.com/office/drawing/2014/main" id="{22465066-2A05-47B4-989D-7B3BB68D7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3912"/>
              <a:ext cx="9" cy="10"/>
            </a:xfrm>
            <a:custGeom>
              <a:avLst/>
              <a:gdLst>
                <a:gd name="T0" fmla="*/ 4 w 9"/>
                <a:gd name="T1" fmla="*/ 7 h 10"/>
                <a:gd name="T2" fmla="*/ 9 w 9"/>
                <a:gd name="T3" fmla="*/ 10 h 10"/>
                <a:gd name="T4" fmla="*/ 9 w 9"/>
                <a:gd name="T5" fmla="*/ 4 h 10"/>
                <a:gd name="T6" fmla="*/ 0 w 9"/>
                <a:gd name="T7" fmla="*/ 0 h 10"/>
                <a:gd name="T8" fmla="*/ 4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4" y="7"/>
                  </a:moveTo>
                  <a:lnTo>
                    <a:pt x="9" y="10"/>
                  </a:lnTo>
                  <a:lnTo>
                    <a:pt x="9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5" name="Freeform 265">
              <a:extLst>
                <a:ext uri="{FF2B5EF4-FFF2-40B4-BE49-F238E27FC236}">
                  <a16:creationId xmlns:a16="http://schemas.microsoft.com/office/drawing/2014/main" id="{53D824E0-EFBD-413F-B464-ACE17BBC0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936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6" name="Freeform 266">
              <a:extLst>
                <a:ext uri="{FF2B5EF4-FFF2-40B4-BE49-F238E27FC236}">
                  <a16:creationId xmlns:a16="http://schemas.microsoft.com/office/drawing/2014/main" id="{999D8C0F-41F0-4149-BA6A-D234824CC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3929"/>
              <a:ext cx="13" cy="4"/>
            </a:xfrm>
            <a:custGeom>
              <a:avLst/>
              <a:gdLst>
                <a:gd name="T0" fmla="*/ 4 w 13"/>
                <a:gd name="T1" fmla="*/ 4 h 4"/>
                <a:gd name="T2" fmla="*/ 13 w 13"/>
                <a:gd name="T3" fmla="*/ 4 h 4"/>
                <a:gd name="T4" fmla="*/ 8 w 13"/>
                <a:gd name="T5" fmla="*/ 0 h 4"/>
                <a:gd name="T6" fmla="*/ 0 w 13"/>
                <a:gd name="T7" fmla="*/ 0 h 4"/>
                <a:gd name="T8" fmla="*/ 4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4" y="4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7" name="Freeform 267">
              <a:extLst>
                <a:ext uri="{FF2B5EF4-FFF2-40B4-BE49-F238E27FC236}">
                  <a16:creationId xmlns:a16="http://schemas.microsoft.com/office/drawing/2014/main" id="{7E559B5B-93D6-43B0-94C6-2232DBA1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3943"/>
              <a:ext cx="9" cy="14"/>
            </a:xfrm>
            <a:custGeom>
              <a:avLst/>
              <a:gdLst>
                <a:gd name="T0" fmla="*/ 0 w 9"/>
                <a:gd name="T1" fmla="*/ 7 h 14"/>
                <a:gd name="T2" fmla="*/ 4 w 9"/>
                <a:gd name="T3" fmla="*/ 14 h 14"/>
                <a:gd name="T4" fmla="*/ 9 w 9"/>
                <a:gd name="T5" fmla="*/ 7 h 14"/>
                <a:gd name="T6" fmla="*/ 4 w 9"/>
                <a:gd name="T7" fmla="*/ 0 h 14"/>
                <a:gd name="T8" fmla="*/ 0 w 9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7"/>
                  </a:moveTo>
                  <a:lnTo>
                    <a:pt x="4" y="14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8" name="Freeform 268">
              <a:extLst>
                <a:ext uri="{FF2B5EF4-FFF2-40B4-BE49-F238E27FC236}">
                  <a16:creationId xmlns:a16="http://schemas.microsoft.com/office/drawing/2014/main" id="{537B3299-72FA-40EF-BB2D-0D5F53349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3954"/>
              <a:ext cx="9" cy="10"/>
            </a:xfrm>
            <a:custGeom>
              <a:avLst/>
              <a:gdLst>
                <a:gd name="T0" fmla="*/ 4 w 9"/>
                <a:gd name="T1" fmla="*/ 6 h 10"/>
                <a:gd name="T2" fmla="*/ 9 w 9"/>
                <a:gd name="T3" fmla="*/ 10 h 10"/>
                <a:gd name="T4" fmla="*/ 9 w 9"/>
                <a:gd name="T5" fmla="*/ 3 h 10"/>
                <a:gd name="T6" fmla="*/ 0 w 9"/>
                <a:gd name="T7" fmla="*/ 0 h 10"/>
                <a:gd name="T8" fmla="*/ 4 w 9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4" y="6"/>
                  </a:moveTo>
                  <a:lnTo>
                    <a:pt x="9" y="10"/>
                  </a:lnTo>
                  <a:lnTo>
                    <a:pt x="9" y="3"/>
                  </a:ln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9" name="Freeform 269">
              <a:extLst>
                <a:ext uri="{FF2B5EF4-FFF2-40B4-BE49-F238E27FC236}">
                  <a16:creationId xmlns:a16="http://schemas.microsoft.com/office/drawing/2014/main" id="{1E203E9E-951A-4FFE-BC3F-2C5753995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3936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4 w 9"/>
                <a:gd name="T3" fmla="*/ 11 h 11"/>
                <a:gd name="T4" fmla="*/ 9 w 9"/>
                <a:gd name="T5" fmla="*/ 7 h 11"/>
                <a:gd name="T6" fmla="*/ 4 w 9"/>
                <a:gd name="T7" fmla="*/ 0 h 11"/>
                <a:gd name="T8" fmla="*/ 0 w 9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4" y="1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10" name="Freeform 270">
              <a:extLst>
                <a:ext uri="{FF2B5EF4-FFF2-40B4-BE49-F238E27FC236}">
                  <a16:creationId xmlns:a16="http://schemas.microsoft.com/office/drawing/2014/main" id="{F624F252-8104-4D58-AC3A-A9AC1AAB0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3719"/>
              <a:ext cx="137" cy="89"/>
            </a:xfrm>
            <a:custGeom>
              <a:avLst/>
              <a:gdLst>
                <a:gd name="T0" fmla="*/ 13 w 137"/>
                <a:gd name="T1" fmla="*/ 0 h 89"/>
                <a:gd name="T2" fmla="*/ 26 w 137"/>
                <a:gd name="T3" fmla="*/ 10 h 89"/>
                <a:gd name="T4" fmla="*/ 90 w 137"/>
                <a:gd name="T5" fmla="*/ 48 h 89"/>
                <a:gd name="T6" fmla="*/ 116 w 137"/>
                <a:gd name="T7" fmla="*/ 69 h 89"/>
                <a:gd name="T8" fmla="*/ 137 w 137"/>
                <a:gd name="T9" fmla="*/ 89 h 89"/>
                <a:gd name="T10" fmla="*/ 86 w 137"/>
                <a:gd name="T11" fmla="*/ 79 h 89"/>
                <a:gd name="T12" fmla="*/ 51 w 137"/>
                <a:gd name="T13" fmla="*/ 58 h 89"/>
                <a:gd name="T14" fmla="*/ 0 w 137"/>
                <a:gd name="T15" fmla="*/ 7 h 89"/>
                <a:gd name="T16" fmla="*/ 13 w 137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89">
                  <a:moveTo>
                    <a:pt x="13" y="0"/>
                  </a:moveTo>
                  <a:lnTo>
                    <a:pt x="26" y="10"/>
                  </a:lnTo>
                  <a:lnTo>
                    <a:pt x="90" y="48"/>
                  </a:lnTo>
                  <a:lnTo>
                    <a:pt x="116" y="69"/>
                  </a:lnTo>
                  <a:lnTo>
                    <a:pt x="137" y="89"/>
                  </a:lnTo>
                  <a:lnTo>
                    <a:pt x="86" y="79"/>
                  </a:lnTo>
                  <a:lnTo>
                    <a:pt x="51" y="58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11" name="Freeform 271">
              <a:extLst>
                <a:ext uri="{FF2B5EF4-FFF2-40B4-BE49-F238E27FC236}">
                  <a16:creationId xmlns:a16="http://schemas.microsoft.com/office/drawing/2014/main" id="{BC3F797C-9F56-47BA-8E2C-F969224D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3729"/>
              <a:ext cx="90" cy="114"/>
            </a:xfrm>
            <a:custGeom>
              <a:avLst/>
              <a:gdLst>
                <a:gd name="T0" fmla="*/ 47 w 90"/>
                <a:gd name="T1" fmla="*/ 31 h 114"/>
                <a:gd name="T2" fmla="*/ 68 w 90"/>
                <a:gd name="T3" fmla="*/ 62 h 114"/>
                <a:gd name="T4" fmla="*/ 90 w 90"/>
                <a:gd name="T5" fmla="*/ 93 h 114"/>
                <a:gd name="T6" fmla="*/ 90 w 90"/>
                <a:gd name="T7" fmla="*/ 111 h 114"/>
                <a:gd name="T8" fmla="*/ 86 w 90"/>
                <a:gd name="T9" fmla="*/ 114 h 114"/>
                <a:gd name="T10" fmla="*/ 77 w 90"/>
                <a:gd name="T11" fmla="*/ 114 h 114"/>
                <a:gd name="T12" fmla="*/ 47 w 90"/>
                <a:gd name="T13" fmla="*/ 100 h 114"/>
                <a:gd name="T14" fmla="*/ 30 w 90"/>
                <a:gd name="T15" fmla="*/ 83 h 114"/>
                <a:gd name="T16" fmla="*/ 8 w 90"/>
                <a:gd name="T17" fmla="*/ 66 h 114"/>
                <a:gd name="T18" fmla="*/ 0 w 90"/>
                <a:gd name="T19" fmla="*/ 48 h 114"/>
                <a:gd name="T20" fmla="*/ 0 w 90"/>
                <a:gd name="T21" fmla="*/ 24 h 114"/>
                <a:gd name="T22" fmla="*/ 13 w 90"/>
                <a:gd name="T23" fmla="*/ 0 h 114"/>
                <a:gd name="T24" fmla="*/ 21 w 90"/>
                <a:gd name="T25" fmla="*/ 0 h 114"/>
                <a:gd name="T26" fmla="*/ 47 w 90"/>
                <a:gd name="T27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14">
                  <a:moveTo>
                    <a:pt x="47" y="31"/>
                  </a:moveTo>
                  <a:lnTo>
                    <a:pt x="68" y="62"/>
                  </a:lnTo>
                  <a:lnTo>
                    <a:pt x="90" y="93"/>
                  </a:lnTo>
                  <a:lnTo>
                    <a:pt x="90" y="111"/>
                  </a:lnTo>
                  <a:lnTo>
                    <a:pt x="86" y="114"/>
                  </a:lnTo>
                  <a:lnTo>
                    <a:pt x="77" y="114"/>
                  </a:lnTo>
                  <a:lnTo>
                    <a:pt x="47" y="100"/>
                  </a:lnTo>
                  <a:lnTo>
                    <a:pt x="30" y="83"/>
                  </a:lnTo>
                  <a:lnTo>
                    <a:pt x="8" y="6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47" y="3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12" name="Freeform 272">
              <a:extLst>
                <a:ext uri="{FF2B5EF4-FFF2-40B4-BE49-F238E27FC236}">
                  <a16:creationId xmlns:a16="http://schemas.microsoft.com/office/drawing/2014/main" id="{ADE90F5E-0162-4DD1-9856-864925B8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12"/>
              <a:ext cx="185" cy="52"/>
            </a:xfrm>
            <a:custGeom>
              <a:avLst/>
              <a:gdLst>
                <a:gd name="T0" fmla="*/ 0 w 185"/>
                <a:gd name="T1" fmla="*/ 7 h 52"/>
                <a:gd name="T2" fmla="*/ 26 w 185"/>
                <a:gd name="T3" fmla="*/ 21 h 52"/>
                <a:gd name="T4" fmla="*/ 60 w 185"/>
                <a:gd name="T5" fmla="*/ 31 h 52"/>
                <a:gd name="T6" fmla="*/ 146 w 185"/>
                <a:gd name="T7" fmla="*/ 48 h 52"/>
                <a:gd name="T8" fmla="*/ 185 w 185"/>
                <a:gd name="T9" fmla="*/ 52 h 52"/>
                <a:gd name="T10" fmla="*/ 185 w 185"/>
                <a:gd name="T11" fmla="*/ 48 h 52"/>
                <a:gd name="T12" fmla="*/ 185 w 185"/>
                <a:gd name="T13" fmla="*/ 45 h 52"/>
                <a:gd name="T14" fmla="*/ 172 w 185"/>
                <a:gd name="T15" fmla="*/ 34 h 52"/>
                <a:gd name="T16" fmla="*/ 168 w 185"/>
                <a:gd name="T17" fmla="*/ 27 h 52"/>
                <a:gd name="T18" fmla="*/ 155 w 185"/>
                <a:gd name="T19" fmla="*/ 24 h 52"/>
                <a:gd name="T20" fmla="*/ 133 w 185"/>
                <a:gd name="T21" fmla="*/ 17 h 52"/>
                <a:gd name="T22" fmla="*/ 82 w 185"/>
                <a:gd name="T23" fmla="*/ 3 h 52"/>
                <a:gd name="T24" fmla="*/ 56 w 185"/>
                <a:gd name="T25" fmla="*/ 0 h 52"/>
                <a:gd name="T26" fmla="*/ 26 w 185"/>
                <a:gd name="T27" fmla="*/ 0 h 52"/>
                <a:gd name="T28" fmla="*/ 4 w 185"/>
                <a:gd name="T29" fmla="*/ 3 h 52"/>
                <a:gd name="T30" fmla="*/ 0 w 185"/>
                <a:gd name="T3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52">
                  <a:moveTo>
                    <a:pt x="0" y="7"/>
                  </a:moveTo>
                  <a:lnTo>
                    <a:pt x="26" y="21"/>
                  </a:lnTo>
                  <a:lnTo>
                    <a:pt x="60" y="31"/>
                  </a:lnTo>
                  <a:lnTo>
                    <a:pt x="146" y="48"/>
                  </a:lnTo>
                  <a:lnTo>
                    <a:pt x="185" y="52"/>
                  </a:lnTo>
                  <a:lnTo>
                    <a:pt x="185" y="48"/>
                  </a:lnTo>
                  <a:lnTo>
                    <a:pt x="185" y="45"/>
                  </a:lnTo>
                  <a:lnTo>
                    <a:pt x="172" y="34"/>
                  </a:lnTo>
                  <a:lnTo>
                    <a:pt x="168" y="27"/>
                  </a:lnTo>
                  <a:lnTo>
                    <a:pt x="155" y="24"/>
                  </a:lnTo>
                  <a:lnTo>
                    <a:pt x="133" y="17"/>
                  </a:lnTo>
                  <a:lnTo>
                    <a:pt x="82" y="3"/>
                  </a:lnTo>
                  <a:lnTo>
                    <a:pt x="56" y="0"/>
                  </a:lnTo>
                  <a:lnTo>
                    <a:pt x="26" y="0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13" name="Freeform 273">
              <a:extLst>
                <a:ext uri="{FF2B5EF4-FFF2-40B4-BE49-F238E27FC236}">
                  <a16:creationId xmlns:a16="http://schemas.microsoft.com/office/drawing/2014/main" id="{D3F360BF-88DD-4B8F-A441-B2E6B2193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3695"/>
              <a:ext cx="197" cy="24"/>
            </a:xfrm>
            <a:custGeom>
              <a:avLst/>
              <a:gdLst>
                <a:gd name="T0" fmla="*/ 0 w 197"/>
                <a:gd name="T1" fmla="*/ 3 h 24"/>
                <a:gd name="T2" fmla="*/ 21 w 197"/>
                <a:gd name="T3" fmla="*/ 6 h 24"/>
                <a:gd name="T4" fmla="*/ 107 w 197"/>
                <a:gd name="T5" fmla="*/ 0 h 24"/>
                <a:gd name="T6" fmla="*/ 150 w 197"/>
                <a:gd name="T7" fmla="*/ 0 h 24"/>
                <a:gd name="T8" fmla="*/ 197 w 197"/>
                <a:gd name="T9" fmla="*/ 6 h 24"/>
                <a:gd name="T10" fmla="*/ 154 w 197"/>
                <a:gd name="T11" fmla="*/ 20 h 24"/>
                <a:gd name="T12" fmla="*/ 103 w 197"/>
                <a:gd name="T13" fmla="*/ 24 h 24"/>
                <a:gd name="T14" fmla="*/ 4 w 197"/>
                <a:gd name="T15" fmla="*/ 13 h 24"/>
                <a:gd name="T16" fmla="*/ 0 w 19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4">
                  <a:moveTo>
                    <a:pt x="0" y="3"/>
                  </a:moveTo>
                  <a:lnTo>
                    <a:pt x="21" y="6"/>
                  </a:lnTo>
                  <a:lnTo>
                    <a:pt x="107" y="0"/>
                  </a:lnTo>
                  <a:lnTo>
                    <a:pt x="150" y="0"/>
                  </a:lnTo>
                  <a:lnTo>
                    <a:pt x="197" y="6"/>
                  </a:lnTo>
                  <a:lnTo>
                    <a:pt x="154" y="20"/>
                  </a:lnTo>
                  <a:lnTo>
                    <a:pt x="103" y="24"/>
                  </a:lnTo>
                  <a:lnTo>
                    <a:pt x="4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14" name="Freeform 274">
              <a:extLst>
                <a:ext uri="{FF2B5EF4-FFF2-40B4-BE49-F238E27FC236}">
                  <a16:creationId xmlns:a16="http://schemas.microsoft.com/office/drawing/2014/main" id="{23AB1039-0CAB-40BD-AD90-154A517CC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653"/>
              <a:ext cx="198" cy="45"/>
            </a:xfrm>
            <a:custGeom>
              <a:avLst/>
              <a:gdLst>
                <a:gd name="T0" fmla="*/ 65 w 198"/>
                <a:gd name="T1" fmla="*/ 42 h 45"/>
                <a:gd name="T2" fmla="*/ 177 w 198"/>
                <a:gd name="T3" fmla="*/ 28 h 45"/>
                <a:gd name="T4" fmla="*/ 198 w 198"/>
                <a:gd name="T5" fmla="*/ 17 h 45"/>
                <a:gd name="T6" fmla="*/ 198 w 198"/>
                <a:gd name="T7" fmla="*/ 10 h 45"/>
                <a:gd name="T8" fmla="*/ 194 w 198"/>
                <a:gd name="T9" fmla="*/ 7 h 45"/>
                <a:gd name="T10" fmla="*/ 164 w 198"/>
                <a:gd name="T11" fmla="*/ 0 h 45"/>
                <a:gd name="T12" fmla="*/ 125 w 198"/>
                <a:gd name="T13" fmla="*/ 0 h 45"/>
                <a:gd name="T14" fmla="*/ 95 w 198"/>
                <a:gd name="T15" fmla="*/ 4 h 45"/>
                <a:gd name="T16" fmla="*/ 65 w 198"/>
                <a:gd name="T17" fmla="*/ 10 h 45"/>
                <a:gd name="T18" fmla="*/ 31 w 198"/>
                <a:gd name="T19" fmla="*/ 24 h 45"/>
                <a:gd name="T20" fmla="*/ 0 w 198"/>
                <a:gd name="T21" fmla="*/ 42 h 45"/>
                <a:gd name="T22" fmla="*/ 9 w 198"/>
                <a:gd name="T23" fmla="*/ 45 h 45"/>
                <a:gd name="T24" fmla="*/ 65 w 198"/>
                <a:gd name="T25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45">
                  <a:moveTo>
                    <a:pt x="65" y="42"/>
                  </a:moveTo>
                  <a:lnTo>
                    <a:pt x="177" y="28"/>
                  </a:lnTo>
                  <a:lnTo>
                    <a:pt x="198" y="17"/>
                  </a:lnTo>
                  <a:lnTo>
                    <a:pt x="198" y="10"/>
                  </a:lnTo>
                  <a:lnTo>
                    <a:pt x="194" y="7"/>
                  </a:lnTo>
                  <a:lnTo>
                    <a:pt x="164" y="0"/>
                  </a:lnTo>
                  <a:lnTo>
                    <a:pt x="125" y="0"/>
                  </a:lnTo>
                  <a:lnTo>
                    <a:pt x="95" y="4"/>
                  </a:lnTo>
                  <a:lnTo>
                    <a:pt x="65" y="10"/>
                  </a:lnTo>
                  <a:lnTo>
                    <a:pt x="31" y="24"/>
                  </a:lnTo>
                  <a:lnTo>
                    <a:pt x="0" y="42"/>
                  </a:lnTo>
                  <a:lnTo>
                    <a:pt x="9" y="45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15" name="Freeform 275">
              <a:extLst>
                <a:ext uri="{FF2B5EF4-FFF2-40B4-BE49-F238E27FC236}">
                  <a16:creationId xmlns:a16="http://schemas.microsoft.com/office/drawing/2014/main" id="{711C17E6-3C84-4625-AB97-6DE03C8E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3743"/>
              <a:ext cx="47" cy="110"/>
            </a:xfrm>
            <a:custGeom>
              <a:avLst/>
              <a:gdLst>
                <a:gd name="T0" fmla="*/ 21 w 47"/>
                <a:gd name="T1" fmla="*/ 0 h 110"/>
                <a:gd name="T2" fmla="*/ 21 w 47"/>
                <a:gd name="T3" fmla="*/ 10 h 110"/>
                <a:gd name="T4" fmla="*/ 47 w 47"/>
                <a:gd name="T5" fmla="*/ 59 h 110"/>
                <a:gd name="T6" fmla="*/ 47 w 47"/>
                <a:gd name="T7" fmla="*/ 83 h 110"/>
                <a:gd name="T8" fmla="*/ 38 w 47"/>
                <a:gd name="T9" fmla="*/ 110 h 110"/>
                <a:gd name="T10" fmla="*/ 21 w 47"/>
                <a:gd name="T11" fmla="*/ 97 h 110"/>
                <a:gd name="T12" fmla="*/ 12 w 47"/>
                <a:gd name="T13" fmla="*/ 83 h 110"/>
                <a:gd name="T14" fmla="*/ 0 w 47"/>
                <a:gd name="T15" fmla="*/ 55 h 110"/>
                <a:gd name="T16" fmla="*/ 4 w 47"/>
                <a:gd name="T17" fmla="*/ 0 h 110"/>
                <a:gd name="T18" fmla="*/ 21 w 47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10">
                  <a:moveTo>
                    <a:pt x="21" y="0"/>
                  </a:moveTo>
                  <a:lnTo>
                    <a:pt x="21" y="10"/>
                  </a:lnTo>
                  <a:lnTo>
                    <a:pt x="47" y="59"/>
                  </a:lnTo>
                  <a:lnTo>
                    <a:pt x="47" y="83"/>
                  </a:lnTo>
                  <a:lnTo>
                    <a:pt x="38" y="110"/>
                  </a:lnTo>
                  <a:lnTo>
                    <a:pt x="21" y="97"/>
                  </a:lnTo>
                  <a:lnTo>
                    <a:pt x="12" y="83"/>
                  </a:lnTo>
                  <a:lnTo>
                    <a:pt x="0" y="55"/>
                  </a:lnTo>
                  <a:lnTo>
                    <a:pt x="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16" name="Freeform 276">
              <a:extLst>
                <a:ext uri="{FF2B5EF4-FFF2-40B4-BE49-F238E27FC236}">
                  <a16:creationId xmlns:a16="http://schemas.microsoft.com/office/drawing/2014/main" id="{99EBD2BC-A312-4F1D-936E-B6834A9B3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3743"/>
              <a:ext cx="65" cy="107"/>
            </a:xfrm>
            <a:custGeom>
              <a:avLst/>
              <a:gdLst>
                <a:gd name="T0" fmla="*/ 65 w 65"/>
                <a:gd name="T1" fmla="*/ 0 h 107"/>
                <a:gd name="T2" fmla="*/ 43 w 65"/>
                <a:gd name="T3" fmla="*/ 10 h 107"/>
                <a:gd name="T4" fmla="*/ 13 w 65"/>
                <a:gd name="T5" fmla="*/ 38 h 107"/>
                <a:gd name="T6" fmla="*/ 5 w 65"/>
                <a:gd name="T7" fmla="*/ 55 h 107"/>
                <a:gd name="T8" fmla="*/ 0 w 65"/>
                <a:gd name="T9" fmla="*/ 69 h 107"/>
                <a:gd name="T10" fmla="*/ 5 w 65"/>
                <a:gd name="T11" fmla="*/ 90 h 107"/>
                <a:gd name="T12" fmla="*/ 18 w 65"/>
                <a:gd name="T13" fmla="*/ 107 h 107"/>
                <a:gd name="T14" fmla="*/ 43 w 65"/>
                <a:gd name="T15" fmla="*/ 86 h 107"/>
                <a:gd name="T16" fmla="*/ 56 w 65"/>
                <a:gd name="T17" fmla="*/ 48 h 107"/>
                <a:gd name="T18" fmla="*/ 65 w 65"/>
                <a:gd name="T19" fmla="*/ 10 h 107"/>
                <a:gd name="T20" fmla="*/ 65 w 65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107">
                  <a:moveTo>
                    <a:pt x="65" y="0"/>
                  </a:moveTo>
                  <a:lnTo>
                    <a:pt x="43" y="10"/>
                  </a:lnTo>
                  <a:lnTo>
                    <a:pt x="13" y="38"/>
                  </a:lnTo>
                  <a:lnTo>
                    <a:pt x="5" y="55"/>
                  </a:lnTo>
                  <a:lnTo>
                    <a:pt x="0" y="69"/>
                  </a:lnTo>
                  <a:lnTo>
                    <a:pt x="5" y="90"/>
                  </a:lnTo>
                  <a:lnTo>
                    <a:pt x="18" y="107"/>
                  </a:lnTo>
                  <a:lnTo>
                    <a:pt x="43" y="86"/>
                  </a:lnTo>
                  <a:lnTo>
                    <a:pt x="56" y="48"/>
                  </a:lnTo>
                  <a:lnTo>
                    <a:pt x="65" y="1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17" name="Freeform 277">
              <a:extLst>
                <a:ext uri="{FF2B5EF4-FFF2-40B4-BE49-F238E27FC236}">
                  <a16:creationId xmlns:a16="http://schemas.microsoft.com/office/drawing/2014/main" id="{EBC57391-CD53-494D-B8F7-429389CA8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598"/>
              <a:ext cx="99" cy="93"/>
            </a:xfrm>
            <a:custGeom>
              <a:avLst/>
              <a:gdLst>
                <a:gd name="T0" fmla="*/ 0 w 99"/>
                <a:gd name="T1" fmla="*/ 93 h 93"/>
                <a:gd name="T2" fmla="*/ 26 w 99"/>
                <a:gd name="T3" fmla="*/ 86 h 93"/>
                <a:gd name="T4" fmla="*/ 65 w 99"/>
                <a:gd name="T5" fmla="*/ 62 h 93"/>
                <a:gd name="T6" fmla="*/ 82 w 99"/>
                <a:gd name="T7" fmla="*/ 52 h 93"/>
                <a:gd name="T8" fmla="*/ 95 w 99"/>
                <a:gd name="T9" fmla="*/ 38 h 93"/>
                <a:gd name="T10" fmla="*/ 99 w 99"/>
                <a:gd name="T11" fmla="*/ 21 h 93"/>
                <a:gd name="T12" fmla="*/ 95 w 99"/>
                <a:gd name="T13" fmla="*/ 0 h 93"/>
                <a:gd name="T14" fmla="*/ 60 w 99"/>
                <a:gd name="T15" fmla="*/ 14 h 93"/>
                <a:gd name="T16" fmla="*/ 26 w 99"/>
                <a:gd name="T17" fmla="*/ 48 h 93"/>
                <a:gd name="T18" fmla="*/ 0 w 99"/>
                <a:gd name="T19" fmla="*/ 86 h 93"/>
                <a:gd name="T20" fmla="*/ 0 w 99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3">
                  <a:moveTo>
                    <a:pt x="0" y="93"/>
                  </a:moveTo>
                  <a:lnTo>
                    <a:pt x="26" y="86"/>
                  </a:lnTo>
                  <a:lnTo>
                    <a:pt x="65" y="62"/>
                  </a:lnTo>
                  <a:lnTo>
                    <a:pt x="82" y="52"/>
                  </a:lnTo>
                  <a:lnTo>
                    <a:pt x="95" y="38"/>
                  </a:lnTo>
                  <a:lnTo>
                    <a:pt x="99" y="21"/>
                  </a:lnTo>
                  <a:lnTo>
                    <a:pt x="95" y="0"/>
                  </a:lnTo>
                  <a:lnTo>
                    <a:pt x="60" y="14"/>
                  </a:lnTo>
                  <a:lnTo>
                    <a:pt x="26" y="48"/>
                  </a:lnTo>
                  <a:lnTo>
                    <a:pt x="0" y="8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18" name="Freeform 278">
              <a:extLst>
                <a:ext uri="{FF2B5EF4-FFF2-40B4-BE49-F238E27FC236}">
                  <a16:creationId xmlns:a16="http://schemas.microsoft.com/office/drawing/2014/main" id="{354A4C29-AAF0-4BF9-AA23-3D60C1AA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3681"/>
              <a:ext cx="82" cy="72"/>
            </a:xfrm>
            <a:custGeom>
              <a:avLst/>
              <a:gdLst>
                <a:gd name="T0" fmla="*/ 13 w 82"/>
                <a:gd name="T1" fmla="*/ 27 h 72"/>
                <a:gd name="T2" fmla="*/ 5 w 82"/>
                <a:gd name="T3" fmla="*/ 45 h 72"/>
                <a:gd name="T4" fmla="*/ 0 w 82"/>
                <a:gd name="T5" fmla="*/ 55 h 72"/>
                <a:gd name="T6" fmla="*/ 0 w 82"/>
                <a:gd name="T7" fmla="*/ 69 h 72"/>
                <a:gd name="T8" fmla="*/ 9 w 82"/>
                <a:gd name="T9" fmla="*/ 72 h 72"/>
                <a:gd name="T10" fmla="*/ 22 w 82"/>
                <a:gd name="T11" fmla="*/ 72 h 72"/>
                <a:gd name="T12" fmla="*/ 39 w 82"/>
                <a:gd name="T13" fmla="*/ 69 h 72"/>
                <a:gd name="T14" fmla="*/ 56 w 82"/>
                <a:gd name="T15" fmla="*/ 58 h 72"/>
                <a:gd name="T16" fmla="*/ 69 w 82"/>
                <a:gd name="T17" fmla="*/ 45 h 72"/>
                <a:gd name="T18" fmla="*/ 78 w 82"/>
                <a:gd name="T19" fmla="*/ 27 h 72"/>
                <a:gd name="T20" fmla="*/ 82 w 82"/>
                <a:gd name="T21" fmla="*/ 14 h 72"/>
                <a:gd name="T22" fmla="*/ 82 w 82"/>
                <a:gd name="T23" fmla="*/ 3 h 72"/>
                <a:gd name="T24" fmla="*/ 73 w 82"/>
                <a:gd name="T25" fmla="*/ 0 h 72"/>
                <a:gd name="T26" fmla="*/ 61 w 82"/>
                <a:gd name="T27" fmla="*/ 0 h 72"/>
                <a:gd name="T28" fmla="*/ 43 w 82"/>
                <a:gd name="T29" fmla="*/ 3 h 72"/>
                <a:gd name="T30" fmla="*/ 31 w 82"/>
                <a:gd name="T31" fmla="*/ 14 h 72"/>
                <a:gd name="T32" fmla="*/ 13 w 82"/>
                <a:gd name="T33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72">
                  <a:moveTo>
                    <a:pt x="13" y="27"/>
                  </a:moveTo>
                  <a:lnTo>
                    <a:pt x="5" y="45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9" y="72"/>
                  </a:lnTo>
                  <a:lnTo>
                    <a:pt x="22" y="72"/>
                  </a:lnTo>
                  <a:lnTo>
                    <a:pt x="39" y="69"/>
                  </a:lnTo>
                  <a:lnTo>
                    <a:pt x="56" y="58"/>
                  </a:lnTo>
                  <a:lnTo>
                    <a:pt x="69" y="45"/>
                  </a:lnTo>
                  <a:lnTo>
                    <a:pt x="78" y="27"/>
                  </a:lnTo>
                  <a:lnTo>
                    <a:pt x="82" y="14"/>
                  </a:lnTo>
                  <a:lnTo>
                    <a:pt x="82" y="3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3" y="3"/>
                  </a:lnTo>
                  <a:lnTo>
                    <a:pt x="31" y="14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19" name="Freeform 279">
              <a:extLst>
                <a:ext uri="{FF2B5EF4-FFF2-40B4-BE49-F238E27FC236}">
                  <a16:creationId xmlns:a16="http://schemas.microsoft.com/office/drawing/2014/main" id="{C4F07A51-6264-4602-A9D7-613284DBD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615"/>
              <a:ext cx="69" cy="66"/>
            </a:xfrm>
            <a:custGeom>
              <a:avLst/>
              <a:gdLst>
                <a:gd name="T0" fmla="*/ 47 w 69"/>
                <a:gd name="T1" fmla="*/ 59 h 66"/>
                <a:gd name="T2" fmla="*/ 64 w 69"/>
                <a:gd name="T3" fmla="*/ 21 h 66"/>
                <a:gd name="T4" fmla="*/ 69 w 69"/>
                <a:gd name="T5" fmla="*/ 10 h 66"/>
                <a:gd name="T6" fmla="*/ 64 w 69"/>
                <a:gd name="T7" fmla="*/ 0 h 66"/>
                <a:gd name="T8" fmla="*/ 47 w 69"/>
                <a:gd name="T9" fmla="*/ 0 h 66"/>
                <a:gd name="T10" fmla="*/ 30 w 69"/>
                <a:gd name="T11" fmla="*/ 7 h 66"/>
                <a:gd name="T12" fmla="*/ 17 w 69"/>
                <a:gd name="T13" fmla="*/ 17 h 66"/>
                <a:gd name="T14" fmla="*/ 4 w 69"/>
                <a:gd name="T15" fmla="*/ 45 h 66"/>
                <a:gd name="T16" fmla="*/ 0 w 69"/>
                <a:gd name="T17" fmla="*/ 55 h 66"/>
                <a:gd name="T18" fmla="*/ 8 w 69"/>
                <a:gd name="T19" fmla="*/ 62 h 66"/>
                <a:gd name="T20" fmla="*/ 21 w 69"/>
                <a:gd name="T21" fmla="*/ 66 h 66"/>
                <a:gd name="T22" fmla="*/ 34 w 69"/>
                <a:gd name="T23" fmla="*/ 62 h 66"/>
                <a:gd name="T24" fmla="*/ 47 w 69"/>
                <a:gd name="T25" fmla="*/ 62 h 66"/>
                <a:gd name="T26" fmla="*/ 47 w 69"/>
                <a:gd name="T2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66">
                  <a:moveTo>
                    <a:pt x="47" y="59"/>
                  </a:moveTo>
                  <a:lnTo>
                    <a:pt x="64" y="21"/>
                  </a:lnTo>
                  <a:lnTo>
                    <a:pt x="69" y="10"/>
                  </a:lnTo>
                  <a:lnTo>
                    <a:pt x="64" y="0"/>
                  </a:lnTo>
                  <a:lnTo>
                    <a:pt x="47" y="0"/>
                  </a:lnTo>
                  <a:lnTo>
                    <a:pt x="30" y="7"/>
                  </a:lnTo>
                  <a:lnTo>
                    <a:pt x="17" y="17"/>
                  </a:lnTo>
                  <a:lnTo>
                    <a:pt x="4" y="45"/>
                  </a:lnTo>
                  <a:lnTo>
                    <a:pt x="0" y="55"/>
                  </a:lnTo>
                  <a:lnTo>
                    <a:pt x="8" y="62"/>
                  </a:lnTo>
                  <a:lnTo>
                    <a:pt x="21" y="66"/>
                  </a:lnTo>
                  <a:lnTo>
                    <a:pt x="34" y="62"/>
                  </a:lnTo>
                  <a:lnTo>
                    <a:pt x="47" y="62"/>
                  </a:lnTo>
                  <a:lnTo>
                    <a:pt x="47" y="5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20" name="Freeform 280">
              <a:extLst>
                <a:ext uri="{FF2B5EF4-FFF2-40B4-BE49-F238E27FC236}">
                  <a16:creationId xmlns:a16="http://schemas.microsoft.com/office/drawing/2014/main" id="{B18252CD-AFB7-4B70-9117-D0619701D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3646"/>
              <a:ext cx="52" cy="52"/>
            </a:xfrm>
            <a:custGeom>
              <a:avLst/>
              <a:gdLst>
                <a:gd name="T0" fmla="*/ 52 w 52"/>
                <a:gd name="T1" fmla="*/ 35 h 52"/>
                <a:gd name="T2" fmla="*/ 35 w 52"/>
                <a:gd name="T3" fmla="*/ 21 h 52"/>
                <a:gd name="T4" fmla="*/ 31 w 52"/>
                <a:gd name="T5" fmla="*/ 7 h 52"/>
                <a:gd name="T6" fmla="*/ 26 w 52"/>
                <a:gd name="T7" fmla="*/ 0 h 52"/>
                <a:gd name="T8" fmla="*/ 18 w 52"/>
                <a:gd name="T9" fmla="*/ 0 h 52"/>
                <a:gd name="T10" fmla="*/ 5 w 52"/>
                <a:gd name="T11" fmla="*/ 14 h 52"/>
                <a:gd name="T12" fmla="*/ 0 w 52"/>
                <a:gd name="T13" fmla="*/ 28 h 52"/>
                <a:gd name="T14" fmla="*/ 5 w 52"/>
                <a:gd name="T15" fmla="*/ 35 h 52"/>
                <a:gd name="T16" fmla="*/ 9 w 52"/>
                <a:gd name="T17" fmla="*/ 42 h 52"/>
                <a:gd name="T18" fmla="*/ 18 w 52"/>
                <a:gd name="T19" fmla="*/ 52 h 52"/>
                <a:gd name="T20" fmla="*/ 26 w 52"/>
                <a:gd name="T21" fmla="*/ 52 h 52"/>
                <a:gd name="T22" fmla="*/ 31 w 52"/>
                <a:gd name="T23" fmla="*/ 49 h 52"/>
                <a:gd name="T24" fmla="*/ 48 w 52"/>
                <a:gd name="T25" fmla="*/ 38 h 52"/>
                <a:gd name="T26" fmla="*/ 52 w 52"/>
                <a:gd name="T27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52" y="35"/>
                  </a:moveTo>
                  <a:lnTo>
                    <a:pt x="35" y="21"/>
                  </a:lnTo>
                  <a:lnTo>
                    <a:pt x="31" y="7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5" y="14"/>
                  </a:lnTo>
                  <a:lnTo>
                    <a:pt x="0" y="28"/>
                  </a:lnTo>
                  <a:lnTo>
                    <a:pt x="5" y="35"/>
                  </a:lnTo>
                  <a:lnTo>
                    <a:pt x="9" y="42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31" y="49"/>
                  </a:lnTo>
                  <a:lnTo>
                    <a:pt x="48" y="38"/>
                  </a:lnTo>
                  <a:lnTo>
                    <a:pt x="52" y="3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21" name="Freeform 281">
              <a:extLst>
                <a:ext uri="{FF2B5EF4-FFF2-40B4-BE49-F238E27FC236}">
                  <a16:creationId xmlns:a16="http://schemas.microsoft.com/office/drawing/2014/main" id="{D31360EC-0006-4180-8B45-268D46273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3695"/>
              <a:ext cx="77" cy="31"/>
            </a:xfrm>
            <a:custGeom>
              <a:avLst/>
              <a:gdLst>
                <a:gd name="T0" fmla="*/ 77 w 77"/>
                <a:gd name="T1" fmla="*/ 6 h 31"/>
                <a:gd name="T2" fmla="*/ 43 w 77"/>
                <a:gd name="T3" fmla="*/ 0 h 31"/>
                <a:gd name="T4" fmla="*/ 38 w 77"/>
                <a:gd name="T5" fmla="*/ 0 h 31"/>
                <a:gd name="T6" fmla="*/ 21 w 77"/>
                <a:gd name="T7" fmla="*/ 0 h 31"/>
                <a:gd name="T8" fmla="*/ 8 w 77"/>
                <a:gd name="T9" fmla="*/ 3 h 31"/>
                <a:gd name="T10" fmla="*/ 0 w 77"/>
                <a:gd name="T11" fmla="*/ 3 h 31"/>
                <a:gd name="T12" fmla="*/ 0 w 77"/>
                <a:gd name="T13" fmla="*/ 10 h 31"/>
                <a:gd name="T14" fmla="*/ 17 w 77"/>
                <a:gd name="T15" fmla="*/ 20 h 31"/>
                <a:gd name="T16" fmla="*/ 34 w 77"/>
                <a:gd name="T17" fmla="*/ 27 h 31"/>
                <a:gd name="T18" fmla="*/ 55 w 77"/>
                <a:gd name="T19" fmla="*/ 31 h 31"/>
                <a:gd name="T20" fmla="*/ 64 w 77"/>
                <a:gd name="T21" fmla="*/ 24 h 31"/>
                <a:gd name="T22" fmla="*/ 77 w 77"/>
                <a:gd name="T2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31">
                  <a:moveTo>
                    <a:pt x="77" y="6"/>
                  </a:moveTo>
                  <a:lnTo>
                    <a:pt x="43" y="0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10"/>
                  </a:lnTo>
                  <a:lnTo>
                    <a:pt x="17" y="20"/>
                  </a:lnTo>
                  <a:lnTo>
                    <a:pt x="34" y="27"/>
                  </a:lnTo>
                  <a:lnTo>
                    <a:pt x="55" y="31"/>
                  </a:lnTo>
                  <a:lnTo>
                    <a:pt x="64" y="24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22" name="Freeform 282">
              <a:extLst>
                <a:ext uri="{FF2B5EF4-FFF2-40B4-BE49-F238E27FC236}">
                  <a16:creationId xmlns:a16="http://schemas.microsoft.com/office/drawing/2014/main" id="{C82A098D-E337-4A1A-824B-8A8E1B0CB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3726"/>
              <a:ext cx="69" cy="24"/>
            </a:xfrm>
            <a:custGeom>
              <a:avLst/>
              <a:gdLst>
                <a:gd name="T0" fmla="*/ 69 w 69"/>
                <a:gd name="T1" fmla="*/ 7 h 24"/>
                <a:gd name="T2" fmla="*/ 60 w 69"/>
                <a:gd name="T3" fmla="*/ 3 h 24"/>
                <a:gd name="T4" fmla="*/ 47 w 69"/>
                <a:gd name="T5" fmla="*/ 0 h 24"/>
                <a:gd name="T6" fmla="*/ 30 w 69"/>
                <a:gd name="T7" fmla="*/ 3 h 24"/>
                <a:gd name="T8" fmla="*/ 17 w 69"/>
                <a:gd name="T9" fmla="*/ 7 h 24"/>
                <a:gd name="T10" fmla="*/ 0 w 69"/>
                <a:gd name="T11" fmla="*/ 17 h 24"/>
                <a:gd name="T12" fmla="*/ 0 w 69"/>
                <a:gd name="T13" fmla="*/ 17 h 24"/>
                <a:gd name="T14" fmla="*/ 4 w 69"/>
                <a:gd name="T15" fmla="*/ 20 h 24"/>
                <a:gd name="T16" fmla="*/ 13 w 69"/>
                <a:gd name="T17" fmla="*/ 24 h 24"/>
                <a:gd name="T18" fmla="*/ 60 w 69"/>
                <a:gd name="T19" fmla="*/ 24 h 24"/>
                <a:gd name="T20" fmla="*/ 69 w 69"/>
                <a:gd name="T21" fmla="*/ 13 h 24"/>
                <a:gd name="T22" fmla="*/ 69 w 69"/>
                <a:gd name="T23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4">
                  <a:moveTo>
                    <a:pt x="69" y="7"/>
                  </a:moveTo>
                  <a:lnTo>
                    <a:pt x="60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13" y="24"/>
                  </a:lnTo>
                  <a:lnTo>
                    <a:pt x="60" y="24"/>
                  </a:lnTo>
                  <a:lnTo>
                    <a:pt x="69" y="13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23" name="Freeform 283">
              <a:extLst>
                <a:ext uri="{FF2B5EF4-FFF2-40B4-BE49-F238E27FC236}">
                  <a16:creationId xmlns:a16="http://schemas.microsoft.com/office/drawing/2014/main" id="{10C00242-2895-496B-9842-CA5521285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750"/>
              <a:ext cx="69" cy="62"/>
            </a:xfrm>
            <a:custGeom>
              <a:avLst/>
              <a:gdLst>
                <a:gd name="T0" fmla="*/ 69 w 69"/>
                <a:gd name="T1" fmla="*/ 3 h 62"/>
                <a:gd name="T2" fmla="*/ 69 w 69"/>
                <a:gd name="T3" fmla="*/ 3 h 62"/>
                <a:gd name="T4" fmla="*/ 60 w 69"/>
                <a:gd name="T5" fmla="*/ 0 h 62"/>
                <a:gd name="T6" fmla="*/ 39 w 69"/>
                <a:gd name="T7" fmla="*/ 3 h 62"/>
                <a:gd name="T8" fmla="*/ 22 w 69"/>
                <a:gd name="T9" fmla="*/ 17 h 62"/>
                <a:gd name="T10" fmla="*/ 9 w 69"/>
                <a:gd name="T11" fmla="*/ 24 h 62"/>
                <a:gd name="T12" fmla="*/ 0 w 69"/>
                <a:gd name="T13" fmla="*/ 34 h 62"/>
                <a:gd name="T14" fmla="*/ 0 w 69"/>
                <a:gd name="T15" fmla="*/ 52 h 62"/>
                <a:gd name="T16" fmla="*/ 0 w 69"/>
                <a:gd name="T17" fmla="*/ 62 h 62"/>
                <a:gd name="T18" fmla="*/ 5 w 69"/>
                <a:gd name="T19" fmla="*/ 62 h 62"/>
                <a:gd name="T20" fmla="*/ 43 w 69"/>
                <a:gd name="T21" fmla="*/ 38 h 62"/>
                <a:gd name="T22" fmla="*/ 69 w 69"/>
                <a:gd name="T23" fmla="*/ 3 h 62"/>
                <a:gd name="T24" fmla="*/ 69 w 69"/>
                <a:gd name="T2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62">
                  <a:moveTo>
                    <a:pt x="69" y="3"/>
                  </a:moveTo>
                  <a:lnTo>
                    <a:pt x="69" y="3"/>
                  </a:lnTo>
                  <a:lnTo>
                    <a:pt x="60" y="0"/>
                  </a:lnTo>
                  <a:lnTo>
                    <a:pt x="39" y="3"/>
                  </a:lnTo>
                  <a:lnTo>
                    <a:pt x="22" y="17"/>
                  </a:lnTo>
                  <a:lnTo>
                    <a:pt x="9" y="24"/>
                  </a:lnTo>
                  <a:lnTo>
                    <a:pt x="0" y="3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43" y="38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24" name="Freeform 284">
              <a:extLst>
                <a:ext uri="{FF2B5EF4-FFF2-40B4-BE49-F238E27FC236}">
                  <a16:creationId xmlns:a16="http://schemas.microsoft.com/office/drawing/2014/main" id="{6248F76E-3388-4CF3-8399-DA1EC187F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3688"/>
              <a:ext cx="13" cy="13"/>
            </a:xfrm>
            <a:custGeom>
              <a:avLst/>
              <a:gdLst>
                <a:gd name="T0" fmla="*/ 0 w 13"/>
                <a:gd name="T1" fmla="*/ 7 h 13"/>
                <a:gd name="T2" fmla="*/ 5 w 13"/>
                <a:gd name="T3" fmla="*/ 13 h 13"/>
                <a:gd name="T4" fmla="*/ 13 w 13"/>
                <a:gd name="T5" fmla="*/ 7 h 13"/>
                <a:gd name="T6" fmla="*/ 9 w 13"/>
                <a:gd name="T7" fmla="*/ 0 h 13"/>
                <a:gd name="T8" fmla="*/ 0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lnTo>
                    <a:pt x="5" y="13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25" name="Freeform 285">
              <a:extLst>
                <a:ext uri="{FF2B5EF4-FFF2-40B4-BE49-F238E27FC236}">
                  <a16:creationId xmlns:a16="http://schemas.microsoft.com/office/drawing/2014/main" id="{E2727902-0462-480F-8284-9FF1C2C6B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3688"/>
              <a:ext cx="12" cy="10"/>
            </a:xfrm>
            <a:custGeom>
              <a:avLst/>
              <a:gdLst>
                <a:gd name="T0" fmla="*/ 0 w 12"/>
                <a:gd name="T1" fmla="*/ 3 h 10"/>
                <a:gd name="T2" fmla="*/ 4 w 12"/>
                <a:gd name="T3" fmla="*/ 10 h 10"/>
                <a:gd name="T4" fmla="*/ 12 w 12"/>
                <a:gd name="T5" fmla="*/ 7 h 10"/>
                <a:gd name="T6" fmla="*/ 8 w 12"/>
                <a:gd name="T7" fmla="*/ 0 h 10"/>
                <a:gd name="T8" fmla="*/ 0 w 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3"/>
                  </a:moveTo>
                  <a:lnTo>
                    <a:pt x="4" y="10"/>
                  </a:lnTo>
                  <a:lnTo>
                    <a:pt x="12" y="7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26" name="Freeform 286">
              <a:extLst>
                <a:ext uri="{FF2B5EF4-FFF2-40B4-BE49-F238E27FC236}">
                  <a16:creationId xmlns:a16="http://schemas.microsoft.com/office/drawing/2014/main" id="{4CF94E76-0F64-41B1-BE4C-F9C9F6946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3701"/>
              <a:ext cx="8" cy="11"/>
            </a:xfrm>
            <a:custGeom>
              <a:avLst/>
              <a:gdLst>
                <a:gd name="T0" fmla="*/ 0 w 8"/>
                <a:gd name="T1" fmla="*/ 4 h 11"/>
                <a:gd name="T2" fmla="*/ 4 w 8"/>
                <a:gd name="T3" fmla="*/ 11 h 11"/>
                <a:gd name="T4" fmla="*/ 8 w 8"/>
                <a:gd name="T5" fmla="*/ 7 h 11"/>
                <a:gd name="T6" fmla="*/ 4 w 8"/>
                <a:gd name="T7" fmla="*/ 0 h 11"/>
                <a:gd name="T8" fmla="*/ 0 w 8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4"/>
                  </a:moveTo>
                  <a:lnTo>
                    <a:pt x="4" y="11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27" name="Freeform 287">
              <a:extLst>
                <a:ext uri="{FF2B5EF4-FFF2-40B4-BE49-F238E27FC236}">
                  <a16:creationId xmlns:a16="http://schemas.microsoft.com/office/drawing/2014/main" id="{1A65D322-25DF-4EC0-93F2-B462A84A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3705"/>
              <a:ext cx="13" cy="10"/>
            </a:xfrm>
            <a:custGeom>
              <a:avLst/>
              <a:gdLst>
                <a:gd name="T0" fmla="*/ 0 w 13"/>
                <a:gd name="T1" fmla="*/ 3 h 10"/>
                <a:gd name="T2" fmla="*/ 5 w 13"/>
                <a:gd name="T3" fmla="*/ 10 h 10"/>
                <a:gd name="T4" fmla="*/ 13 w 13"/>
                <a:gd name="T5" fmla="*/ 7 h 10"/>
                <a:gd name="T6" fmla="*/ 9 w 13"/>
                <a:gd name="T7" fmla="*/ 0 h 10"/>
                <a:gd name="T8" fmla="*/ 0 w 1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3"/>
                  </a:moveTo>
                  <a:lnTo>
                    <a:pt x="5" y="10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28" name="Freeform 288">
              <a:extLst>
                <a:ext uri="{FF2B5EF4-FFF2-40B4-BE49-F238E27FC236}">
                  <a16:creationId xmlns:a16="http://schemas.microsoft.com/office/drawing/2014/main" id="{494BA1DA-BD18-47A2-BD12-39D4BF587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3712"/>
              <a:ext cx="13" cy="14"/>
            </a:xfrm>
            <a:custGeom>
              <a:avLst/>
              <a:gdLst>
                <a:gd name="T0" fmla="*/ 0 w 13"/>
                <a:gd name="T1" fmla="*/ 7 h 14"/>
                <a:gd name="T2" fmla="*/ 13 w 13"/>
                <a:gd name="T3" fmla="*/ 14 h 14"/>
                <a:gd name="T4" fmla="*/ 13 w 13"/>
                <a:gd name="T5" fmla="*/ 7 h 14"/>
                <a:gd name="T6" fmla="*/ 0 w 13"/>
                <a:gd name="T7" fmla="*/ 0 h 14"/>
                <a:gd name="T8" fmla="*/ 0 w 1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13" y="14"/>
                  </a:lnTo>
                  <a:lnTo>
                    <a:pt x="13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29" name="Freeform 289">
              <a:extLst>
                <a:ext uri="{FF2B5EF4-FFF2-40B4-BE49-F238E27FC236}">
                  <a16:creationId xmlns:a16="http://schemas.microsoft.com/office/drawing/2014/main" id="{39AA1D12-6FF6-4A54-9A01-901184AA3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3719"/>
              <a:ext cx="8" cy="10"/>
            </a:xfrm>
            <a:custGeom>
              <a:avLst/>
              <a:gdLst>
                <a:gd name="T0" fmla="*/ 0 w 8"/>
                <a:gd name="T1" fmla="*/ 7 h 10"/>
                <a:gd name="T2" fmla="*/ 8 w 8"/>
                <a:gd name="T3" fmla="*/ 10 h 10"/>
                <a:gd name="T4" fmla="*/ 8 w 8"/>
                <a:gd name="T5" fmla="*/ 7 h 10"/>
                <a:gd name="T6" fmla="*/ 0 w 8"/>
                <a:gd name="T7" fmla="*/ 0 h 10"/>
                <a:gd name="T8" fmla="*/ 0 w 8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7"/>
                  </a:moveTo>
                  <a:lnTo>
                    <a:pt x="8" y="10"/>
                  </a:lnTo>
                  <a:lnTo>
                    <a:pt x="8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30" name="Freeform 290">
              <a:extLst>
                <a:ext uri="{FF2B5EF4-FFF2-40B4-BE49-F238E27FC236}">
                  <a16:creationId xmlns:a16="http://schemas.microsoft.com/office/drawing/2014/main" id="{428C7BD3-06A6-411E-A1CA-DC04748E6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3729"/>
              <a:ext cx="17" cy="7"/>
            </a:xfrm>
            <a:custGeom>
              <a:avLst/>
              <a:gdLst>
                <a:gd name="T0" fmla="*/ 9 w 17"/>
                <a:gd name="T1" fmla="*/ 0 h 7"/>
                <a:gd name="T2" fmla="*/ 0 w 17"/>
                <a:gd name="T3" fmla="*/ 4 h 7"/>
                <a:gd name="T4" fmla="*/ 0 w 17"/>
                <a:gd name="T5" fmla="*/ 7 h 7"/>
                <a:gd name="T6" fmla="*/ 13 w 17"/>
                <a:gd name="T7" fmla="*/ 4 h 7"/>
                <a:gd name="T8" fmla="*/ 17 w 17"/>
                <a:gd name="T9" fmla="*/ 4 h 7"/>
                <a:gd name="T10" fmla="*/ 17 w 17"/>
                <a:gd name="T11" fmla="*/ 0 h 7"/>
                <a:gd name="T12" fmla="*/ 9 w 1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31" name="Freeform 291">
              <a:extLst>
                <a:ext uri="{FF2B5EF4-FFF2-40B4-BE49-F238E27FC236}">
                  <a16:creationId xmlns:a16="http://schemas.microsoft.com/office/drawing/2014/main" id="{53CCCB45-BEEF-483F-B14E-BFC0C1AD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3739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4 w 13"/>
                <a:gd name="T3" fmla="*/ 11 h 11"/>
                <a:gd name="T4" fmla="*/ 13 w 13"/>
                <a:gd name="T5" fmla="*/ 7 h 11"/>
                <a:gd name="T6" fmla="*/ 8 w 13"/>
                <a:gd name="T7" fmla="*/ 0 h 11"/>
                <a:gd name="T8" fmla="*/ 0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4" y="11"/>
                  </a:lnTo>
                  <a:lnTo>
                    <a:pt x="13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32" name="Freeform 292">
              <a:extLst>
                <a:ext uri="{FF2B5EF4-FFF2-40B4-BE49-F238E27FC236}">
                  <a16:creationId xmlns:a16="http://schemas.microsoft.com/office/drawing/2014/main" id="{99593A34-DCB1-45E5-AB89-D8D4029C5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729"/>
              <a:ext cx="17" cy="10"/>
            </a:xfrm>
            <a:custGeom>
              <a:avLst/>
              <a:gdLst>
                <a:gd name="T0" fmla="*/ 4 w 17"/>
                <a:gd name="T1" fmla="*/ 4 h 10"/>
                <a:gd name="T2" fmla="*/ 0 w 17"/>
                <a:gd name="T3" fmla="*/ 10 h 10"/>
                <a:gd name="T4" fmla="*/ 8 w 17"/>
                <a:gd name="T5" fmla="*/ 7 h 10"/>
                <a:gd name="T6" fmla="*/ 17 w 17"/>
                <a:gd name="T7" fmla="*/ 4 h 10"/>
                <a:gd name="T8" fmla="*/ 13 w 17"/>
                <a:gd name="T9" fmla="*/ 0 h 10"/>
                <a:gd name="T10" fmla="*/ 4 w 17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4" y="4"/>
                  </a:moveTo>
                  <a:lnTo>
                    <a:pt x="0" y="10"/>
                  </a:lnTo>
                  <a:lnTo>
                    <a:pt x="8" y="7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33" name="Freeform 293">
              <a:extLst>
                <a:ext uri="{FF2B5EF4-FFF2-40B4-BE49-F238E27FC236}">
                  <a16:creationId xmlns:a16="http://schemas.microsoft.com/office/drawing/2014/main" id="{74E1586E-0367-43CD-AF4F-04412F20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" y="2707"/>
              <a:ext cx="77" cy="83"/>
            </a:xfrm>
            <a:custGeom>
              <a:avLst/>
              <a:gdLst>
                <a:gd name="T0" fmla="*/ 68 w 77"/>
                <a:gd name="T1" fmla="*/ 83 h 83"/>
                <a:gd name="T2" fmla="*/ 64 w 77"/>
                <a:gd name="T3" fmla="*/ 72 h 83"/>
                <a:gd name="T4" fmla="*/ 26 w 77"/>
                <a:gd name="T5" fmla="*/ 41 h 83"/>
                <a:gd name="T6" fmla="*/ 8 w 77"/>
                <a:gd name="T7" fmla="*/ 21 h 83"/>
                <a:gd name="T8" fmla="*/ 0 w 77"/>
                <a:gd name="T9" fmla="*/ 0 h 83"/>
                <a:gd name="T10" fmla="*/ 26 w 77"/>
                <a:gd name="T11" fmla="*/ 10 h 83"/>
                <a:gd name="T12" fmla="*/ 51 w 77"/>
                <a:gd name="T13" fmla="*/ 31 h 83"/>
                <a:gd name="T14" fmla="*/ 77 w 77"/>
                <a:gd name="T15" fmla="*/ 76 h 83"/>
                <a:gd name="T16" fmla="*/ 68 w 77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3">
                  <a:moveTo>
                    <a:pt x="68" y="83"/>
                  </a:moveTo>
                  <a:lnTo>
                    <a:pt x="64" y="72"/>
                  </a:lnTo>
                  <a:lnTo>
                    <a:pt x="26" y="41"/>
                  </a:lnTo>
                  <a:lnTo>
                    <a:pt x="8" y="21"/>
                  </a:lnTo>
                  <a:lnTo>
                    <a:pt x="0" y="0"/>
                  </a:lnTo>
                  <a:lnTo>
                    <a:pt x="26" y="10"/>
                  </a:lnTo>
                  <a:lnTo>
                    <a:pt x="51" y="31"/>
                  </a:lnTo>
                  <a:lnTo>
                    <a:pt x="77" y="76"/>
                  </a:lnTo>
                  <a:lnTo>
                    <a:pt x="68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34" name="Freeform 294">
              <a:extLst>
                <a:ext uri="{FF2B5EF4-FFF2-40B4-BE49-F238E27FC236}">
                  <a16:creationId xmlns:a16="http://schemas.microsoft.com/office/drawing/2014/main" id="{AF729388-E514-43C2-BDE8-558F25FA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" y="2676"/>
              <a:ext cx="56" cy="103"/>
            </a:xfrm>
            <a:custGeom>
              <a:avLst/>
              <a:gdLst>
                <a:gd name="T0" fmla="*/ 26 w 56"/>
                <a:gd name="T1" fmla="*/ 76 h 103"/>
                <a:gd name="T2" fmla="*/ 9 w 56"/>
                <a:gd name="T3" fmla="*/ 48 h 103"/>
                <a:gd name="T4" fmla="*/ 0 w 56"/>
                <a:gd name="T5" fmla="*/ 17 h 103"/>
                <a:gd name="T6" fmla="*/ 0 w 56"/>
                <a:gd name="T7" fmla="*/ 7 h 103"/>
                <a:gd name="T8" fmla="*/ 5 w 56"/>
                <a:gd name="T9" fmla="*/ 0 h 103"/>
                <a:gd name="T10" fmla="*/ 13 w 56"/>
                <a:gd name="T11" fmla="*/ 0 h 103"/>
                <a:gd name="T12" fmla="*/ 26 w 56"/>
                <a:gd name="T13" fmla="*/ 14 h 103"/>
                <a:gd name="T14" fmla="*/ 39 w 56"/>
                <a:gd name="T15" fmla="*/ 27 h 103"/>
                <a:gd name="T16" fmla="*/ 48 w 56"/>
                <a:gd name="T17" fmla="*/ 45 h 103"/>
                <a:gd name="T18" fmla="*/ 56 w 56"/>
                <a:gd name="T19" fmla="*/ 58 h 103"/>
                <a:gd name="T20" fmla="*/ 52 w 56"/>
                <a:gd name="T21" fmla="*/ 83 h 103"/>
                <a:gd name="T22" fmla="*/ 43 w 56"/>
                <a:gd name="T23" fmla="*/ 103 h 103"/>
                <a:gd name="T24" fmla="*/ 39 w 56"/>
                <a:gd name="T25" fmla="*/ 103 h 103"/>
                <a:gd name="T26" fmla="*/ 26 w 56"/>
                <a:gd name="T27" fmla="*/ 7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3">
                  <a:moveTo>
                    <a:pt x="26" y="76"/>
                  </a:moveTo>
                  <a:lnTo>
                    <a:pt x="9" y="48"/>
                  </a:lnTo>
                  <a:lnTo>
                    <a:pt x="0" y="17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6" y="14"/>
                  </a:lnTo>
                  <a:lnTo>
                    <a:pt x="39" y="27"/>
                  </a:lnTo>
                  <a:lnTo>
                    <a:pt x="48" y="45"/>
                  </a:lnTo>
                  <a:lnTo>
                    <a:pt x="56" y="58"/>
                  </a:lnTo>
                  <a:lnTo>
                    <a:pt x="52" y="83"/>
                  </a:lnTo>
                  <a:lnTo>
                    <a:pt x="43" y="103"/>
                  </a:lnTo>
                  <a:lnTo>
                    <a:pt x="39" y="103"/>
                  </a:lnTo>
                  <a:lnTo>
                    <a:pt x="26" y="7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35" name="Freeform 295">
              <a:extLst>
                <a:ext uri="{FF2B5EF4-FFF2-40B4-BE49-F238E27FC236}">
                  <a16:creationId xmlns:a16="http://schemas.microsoft.com/office/drawing/2014/main" id="{508D877D-98AA-4000-99DF-2F62E678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2748"/>
              <a:ext cx="112" cy="49"/>
            </a:xfrm>
            <a:custGeom>
              <a:avLst/>
              <a:gdLst>
                <a:gd name="T0" fmla="*/ 112 w 112"/>
                <a:gd name="T1" fmla="*/ 42 h 49"/>
                <a:gd name="T2" fmla="*/ 77 w 112"/>
                <a:gd name="T3" fmla="*/ 18 h 49"/>
                <a:gd name="T4" fmla="*/ 26 w 112"/>
                <a:gd name="T5" fmla="*/ 0 h 49"/>
                <a:gd name="T6" fmla="*/ 0 w 112"/>
                <a:gd name="T7" fmla="*/ 0 h 49"/>
                <a:gd name="T8" fmla="*/ 0 w 112"/>
                <a:gd name="T9" fmla="*/ 7 h 49"/>
                <a:gd name="T10" fmla="*/ 4 w 112"/>
                <a:gd name="T11" fmla="*/ 14 h 49"/>
                <a:gd name="T12" fmla="*/ 26 w 112"/>
                <a:gd name="T13" fmla="*/ 31 h 49"/>
                <a:gd name="T14" fmla="*/ 60 w 112"/>
                <a:gd name="T15" fmla="*/ 45 h 49"/>
                <a:gd name="T16" fmla="*/ 95 w 112"/>
                <a:gd name="T17" fmla="*/ 49 h 49"/>
                <a:gd name="T18" fmla="*/ 112 w 112"/>
                <a:gd name="T19" fmla="*/ 45 h 49"/>
                <a:gd name="T20" fmla="*/ 112 w 112"/>
                <a:gd name="T21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9">
                  <a:moveTo>
                    <a:pt x="112" y="42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14"/>
                  </a:lnTo>
                  <a:lnTo>
                    <a:pt x="26" y="31"/>
                  </a:lnTo>
                  <a:lnTo>
                    <a:pt x="60" y="45"/>
                  </a:lnTo>
                  <a:lnTo>
                    <a:pt x="95" y="49"/>
                  </a:lnTo>
                  <a:lnTo>
                    <a:pt x="112" y="45"/>
                  </a:lnTo>
                  <a:lnTo>
                    <a:pt x="112" y="4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36" name="Freeform 296">
              <a:extLst>
                <a:ext uri="{FF2B5EF4-FFF2-40B4-BE49-F238E27FC236}">
                  <a16:creationId xmlns:a16="http://schemas.microsoft.com/office/drawing/2014/main" id="{FD4F1C07-2AAC-4F42-BDA2-4D49ACE92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2790"/>
              <a:ext cx="124" cy="24"/>
            </a:xfrm>
            <a:custGeom>
              <a:avLst/>
              <a:gdLst>
                <a:gd name="T0" fmla="*/ 124 w 124"/>
                <a:gd name="T1" fmla="*/ 17 h 24"/>
                <a:gd name="T2" fmla="*/ 112 w 124"/>
                <a:gd name="T3" fmla="*/ 17 h 24"/>
                <a:gd name="T4" fmla="*/ 56 w 124"/>
                <a:gd name="T5" fmla="*/ 24 h 24"/>
                <a:gd name="T6" fmla="*/ 26 w 124"/>
                <a:gd name="T7" fmla="*/ 24 h 24"/>
                <a:gd name="T8" fmla="*/ 0 w 124"/>
                <a:gd name="T9" fmla="*/ 17 h 24"/>
                <a:gd name="T10" fmla="*/ 26 w 124"/>
                <a:gd name="T11" fmla="*/ 3 h 24"/>
                <a:gd name="T12" fmla="*/ 60 w 124"/>
                <a:gd name="T13" fmla="*/ 0 h 24"/>
                <a:gd name="T14" fmla="*/ 120 w 124"/>
                <a:gd name="T15" fmla="*/ 10 h 24"/>
                <a:gd name="T16" fmla="*/ 124 w 124"/>
                <a:gd name="T1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4">
                  <a:moveTo>
                    <a:pt x="124" y="17"/>
                  </a:moveTo>
                  <a:lnTo>
                    <a:pt x="112" y="17"/>
                  </a:lnTo>
                  <a:lnTo>
                    <a:pt x="56" y="24"/>
                  </a:lnTo>
                  <a:lnTo>
                    <a:pt x="26" y="24"/>
                  </a:lnTo>
                  <a:lnTo>
                    <a:pt x="0" y="17"/>
                  </a:lnTo>
                  <a:lnTo>
                    <a:pt x="26" y="3"/>
                  </a:lnTo>
                  <a:lnTo>
                    <a:pt x="60" y="0"/>
                  </a:lnTo>
                  <a:lnTo>
                    <a:pt x="120" y="10"/>
                  </a:lnTo>
                  <a:lnTo>
                    <a:pt x="124" y="1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37" name="Freeform 297">
              <a:extLst>
                <a:ext uri="{FF2B5EF4-FFF2-40B4-BE49-F238E27FC236}">
                  <a16:creationId xmlns:a16="http://schemas.microsoft.com/office/drawing/2014/main" id="{507AB974-734E-4FED-8E62-0086C7491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2807"/>
              <a:ext cx="128" cy="41"/>
            </a:xfrm>
            <a:custGeom>
              <a:avLst/>
              <a:gdLst>
                <a:gd name="T0" fmla="*/ 90 w 128"/>
                <a:gd name="T1" fmla="*/ 7 h 41"/>
                <a:gd name="T2" fmla="*/ 17 w 128"/>
                <a:gd name="T3" fmla="*/ 21 h 41"/>
                <a:gd name="T4" fmla="*/ 0 w 128"/>
                <a:gd name="T5" fmla="*/ 28 h 41"/>
                <a:gd name="T6" fmla="*/ 0 w 128"/>
                <a:gd name="T7" fmla="*/ 31 h 41"/>
                <a:gd name="T8" fmla="*/ 4 w 128"/>
                <a:gd name="T9" fmla="*/ 34 h 41"/>
                <a:gd name="T10" fmla="*/ 25 w 128"/>
                <a:gd name="T11" fmla="*/ 41 h 41"/>
                <a:gd name="T12" fmla="*/ 47 w 128"/>
                <a:gd name="T13" fmla="*/ 41 h 41"/>
                <a:gd name="T14" fmla="*/ 68 w 128"/>
                <a:gd name="T15" fmla="*/ 41 h 41"/>
                <a:gd name="T16" fmla="*/ 86 w 128"/>
                <a:gd name="T17" fmla="*/ 34 h 41"/>
                <a:gd name="T18" fmla="*/ 111 w 128"/>
                <a:gd name="T19" fmla="*/ 21 h 41"/>
                <a:gd name="T20" fmla="*/ 128 w 128"/>
                <a:gd name="T21" fmla="*/ 3 h 41"/>
                <a:gd name="T22" fmla="*/ 124 w 128"/>
                <a:gd name="T23" fmla="*/ 0 h 41"/>
                <a:gd name="T24" fmla="*/ 90 w 128"/>
                <a:gd name="T25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41">
                  <a:moveTo>
                    <a:pt x="90" y="7"/>
                  </a:moveTo>
                  <a:lnTo>
                    <a:pt x="17" y="21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25" y="41"/>
                  </a:lnTo>
                  <a:lnTo>
                    <a:pt x="47" y="41"/>
                  </a:lnTo>
                  <a:lnTo>
                    <a:pt x="68" y="41"/>
                  </a:lnTo>
                  <a:lnTo>
                    <a:pt x="86" y="34"/>
                  </a:lnTo>
                  <a:lnTo>
                    <a:pt x="111" y="21"/>
                  </a:lnTo>
                  <a:lnTo>
                    <a:pt x="128" y="3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38" name="Freeform 298">
              <a:extLst>
                <a:ext uri="{FF2B5EF4-FFF2-40B4-BE49-F238E27FC236}">
                  <a16:creationId xmlns:a16="http://schemas.microsoft.com/office/drawing/2014/main" id="{CB824A93-7FF3-4E4B-A1C1-3BB58D9E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2669"/>
              <a:ext cx="30" cy="100"/>
            </a:xfrm>
            <a:custGeom>
              <a:avLst/>
              <a:gdLst>
                <a:gd name="T0" fmla="*/ 13 w 30"/>
                <a:gd name="T1" fmla="*/ 100 h 100"/>
                <a:gd name="T2" fmla="*/ 13 w 30"/>
                <a:gd name="T3" fmla="*/ 90 h 100"/>
                <a:gd name="T4" fmla="*/ 0 w 30"/>
                <a:gd name="T5" fmla="*/ 45 h 100"/>
                <a:gd name="T6" fmla="*/ 0 w 30"/>
                <a:gd name="T7" fmla="*/ 21 h 100"/>
                <a:gd name="T8" fmla="*/ 9 w 30"/>
                <a:gd name="T9" fmla="*/ 0 h 100"/>
                <a:gd name="T10" fmla="*/ 26 w 30"/>
                <a:gd name="T11" fmla="*/ 21 h 100"/>
                <a:gd name="T12" fmla="*/ 30 w 30"/>
                <a:gd name="T13" fmla="*/ 48 h 100"/>
                <a:gd name="T14" fmla="*/ 22 w 30"/>
                <a:gd name="T15" fmla="*/ 100 h 100"/>
                <a:gd name="T16" fmla="*/ 13 w 3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0">
                  <a:moveTo>
                    <a:pt x="13" y="100"/>
                  </a:moveTo>
                  <a:lnTo>
                    <a:pt x="13" y="90"/>
                  </a:lnTo>
                  <a:lnTo>
                    <a:pt x="0" y="45"/>
                  </a:lnTo>
                  <a:lnTo>
                    <a:pt x="0" y="21"/>
                  </a:lnTo>
                  <a:lnTo>
                    <a:pt x="9" y="0"/>
                  </a:lnTo>
                  <a:lnTo>
                    <a:pt x="26" y="21"/>
                  </a:lnTo>
                  <a:lnTo>
                    <a:pt x="30" y="48"/>
                  </a:lnTo>
                  <a:lnTo>
                    <a:pt x="22" y="100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39" name="Freeform 299">
              <a:extLst>
                <a:ext uri="{FF2B5EF4-FFF2-40B4-BE49-F238E27FC236}">
                  <a16:creationId xmlns:a16="http://schemas.microsoft.com/office/drawing/2014/main" id="{2604D64B-9A08-423B-B04A-4A80A7E29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2669"/>
              <a:ext cx="47" cy="97"/>
            </a:xfrm>
            <a:custGeom>
              <a:avLst/>
              <a:gdLst>
                <a:gd name="T0" fmla="*/ 4 w 47"/>
                <a:gd name="T1" fmla="*/ 97 h 97"/>
                <a:gd name="T2" fmla="*/ 17 w 47"/>
                <a:gd name="T3" fmla="*/ 90 h 97"/>
                <a:gd name="T4" fmla="*/ 34 w 47"/>
                <a:gd name="T5" fmla="*/ 62 h 97"/>
                <a:gd name="T6" fmla="*/ 47 w 47"/>
                <a:gd name="T7" fmla="*/ 34 h 97"/>
                <a:gd name="T8" fmla="*/ 42 w 47"/>
                <a:gd name="T9" fmla="*/ 17 h 97"/>
                <a:gd name="T10" fmla="*/ 38 w 47"/>
                <a:gd name="T11" fmla="*/ 0 h 97"/>
                <a:gd name="T12" fmla="*/ 21 w 47"/>
                <a:gd name="T13" fmla="*/ 17 h 97"/>
                <a:gd name="T14" fmla="*/ 8 w 47"/>
                <a:gd name="T15" fmla="*/ 55 h 97"/>
                <a:gd name="T16" fmla="*/ 0 w 47"/>
                <a:gd name="T17" fmla="*/ 90 h 97"/>
                <a:gd name="T18" fmla="*/ 4 w 47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97">
                  <a:moveTo>
                    <a:pt x="4" y="97"/>
                  </a:moveTo>
                  <a:lnTo>
                    <a:pt x="17" y="90"/>
                  </a:lnTo>
                  <a:lnTo>
                    <a:pt x="34" y="62"/>
                  </a:lnTo>
                  <a:lnTo>
                    <a:pt x="47" y="34"/>
                  </a:lnTo>
                  <a:lnTo>
                    <a:pt x="42" y="17"/>
                  </a:lnTo>
                  <a:lnTo>
                    <a:pt x="38" y="0"/>
                  </a:lnTo>
                  <a:lnTo>
                    <a:pt x="21" y="17"/>
                  </a:lnTo>
                  <a:lnTo>
                    <a:pt x="8" y="55"/>
                  </a:lnTo>
                  <a:lnTo>
                    <a:pt x="0" y="90"/>
                  </a:lnTo>
                  <a:lnTo>
                    <a:pt x="4" y="9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40" name="Freeform 300">
              <a:extLst>
                <a:ext uri="{FF2B5EF4-FFF2-40B4-BE49-F238E27FC236}">
                  <a16:creationId xmlns:a16="http://schemas.microsoft.com/office/drawing/2014/main" id="{4AC8CBE1-9E11-4912-A99A-1B4B711E2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2817"/>
              <a:ext cx="69" cy="83"/>
            </a:xfrm>
            <a:custGeom>
              <a:avLst/>
              <a:gdLst>
                <a:gd name="T0" fmla="*/ 69 w 69"/>
                <a:gd name="T1" fmla="*/ 0 h 83"/>
                <a:gd name="T2" fmla="*/ 52 w 69"/>
                <a:gd name="T3" fmla="*/ 4 h 83"/>
                <a:gd name="T4" fmla="*/ 26 w 69"/>
                <a:gd name="T5" fmla="*/ 24 h 83"/>
                <a:gd name="T6" fmla="*/ 13 w 69"/>
                <a:gd name="T7" fmla="*/ 38 h 83"/>
                <a:gd name="T8" fmla="*/ 4 w 69"/>
                <a:gd name="T9" fmla="*/ 52 h 83"/>
                <a:gd name="T10" fmla="*/ 0 w 69"/>
                <a:gd name="T11" fmla="*/ 69 h 83"/>
                <a:gd name="T12" fmla="*/ 0 w 69"/>
                <a:gd name="T13" fmla="*/ 83 h 83"/>
                <a:gd name="T14" fmla="*/ 22 w 69"/>
                <a:gd name="T15" fmla="*/ 73 h 83"/>
                <a:gd name="T16" fmla="*/ 64 w 69"/>
                <a:gd name="T17" fmla="*/ 7 h 83"/>
                <a:gd name="T18" fmla="*/ 69 w 69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83">
                  <a:moveTo>
                    <a:pt x="69" y="0"/>
                  </a:moveTo>
                  <a:lnTo>
                    <a:pt x="52" y="4"/>
                  </a:lnTo>
                  <a:lnTo>
                    <a:pt x="26" y="24"/>
                  </a:lnTo>
                  <a:lnTo>
                    <a:pt x="13" y="38"/>
                  </a:lnTo>
                  <a:lnTo>
                    <a:pt x="4" y="52"/>
                  </a:lnTo>
                  <a:lnTo>
                    <a:pt x="0" y="69"/>
                  </a:lnTo>
                  <a:lnTo>
                    <a:pt x="0" y="83"/>
                  </a:lnTo>
                  <a:lnTo>
                    <a:pt x="22" y="73"/>
                  </a:lnTo>
                  <a:lnTo>
                    <a:pt x="64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41" name="Freeform 301">
              <a:extLst>
                <a:ext uri="{FF2B5EF4-FFF2-40B4-BE49-F238E27FC236}">
                  <a16:creationId xmlns:a16="http://schemas.microsoft.com/office/drawing/2014/main" id="{35A57BEC-1F8F-44B6-9BED-EA03339CB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2759"/>
              <a:ext cx="56" cy="69"/>
            </a:xfrm>
            <a:custGeom>
              <a:avLst/>
              <a:gdLst>
                <a:gd name="T0" fmla="*/ 47 w 56"/>
                <a:gd name="T1" fmla="*/ 41 h 69"/>
                <a:gd name="T2" fmla="*/ 56 w 56"/>
                <a:gd name="T3" fmla="*/ 13 h 69"/>
                <a:gd name="T4" fmla="*/ 56 w 56"/>
                <a:gd name="T5" fmla="*/ 3 h 69"/>
                <a:gd name="T6" fmla="*/ 52 w 56"/>
                <a:gd name="T7" fmla="*/ 0 h 69"/>
                <a:gd name="T8" fmla="*/ 43 w 56"/>
                <a:gd name="T9" fmla="*/ 0 h 69"/>
                <a:gd name="T10" fmla="*/ 35 w 56"/>
                <a:gd name="T11" fmla="*/ 3 h 69"/>
                <a:gd name="T12" fmla="*/ 22 w 56"/>
                <a:gd name="T13" fmla="*/ 13 h 69"/>
                <a:gd name="T14" fmla="*/ 13 w 56"/>
                <a:gd name="T15" fmla="*/ 27 h 69"/>
                <a:gd name="T16" fmla="*/ 4 w 56"/>
                <a:gd name="T17" fmla="*/ 41 h 69"/>
                <a:gd name="T18" fmla="*/ 0 w 56"/>
                <a:gd name="T19" fmla="*/ 51 h 69"/>
                <a:gd name="T20" fmla="*/ 0 w 56"/>
                <a:gd name="T21" fmla="*/ 62 h 69"/>
                <a:gd name="T22" fmla="*/ 4 w 56"/>
                <a:gd name="T23" fmla="*/ 69 h 69"/>
                <a:gd name="T24" fmla="*/ 13 w 56"/>
                <a:gd name="T25" fmla="*/ 69 h 69"/>
                <a:gd name="T26" fmla="*/ 22 w 56"/>
                <a:gd name="T27" fmla="*/ 62 h 69"/>
                <a:gd name="T28" fmla="*/ 35 w 56"/>
                <a:gd name="T29" fmla="*/ 55 h 69"/>
                <a:gd name="T30" fmla="*/ 47 w 56"/>
                <a:gd name="T31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69">
                  <a:moveTo>
                    <a:pt x="47" y="41"/>
                  </a:moveTo>
                  <a:lnTo>
                    <a:pt x="56" y="1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3"/>
                  </a:lnTo>
                  <a:lnTo>
                    <a:pt x="22" y="13"/>
                  </a:lnTo>
                  <a:lnTo>
                    <a:pt x="13" y="27"/>
                  </a:lnTo>
                  <a:lnTo>
                    <a:pt x="4" y="41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4" y="69"/>
                  </a:lnTo>
                  <a:lnTo>
                    <a:pt x="13" y="69"/>
                  </a:lnTo>
                  <a:lnTo>
                    <a:pt x="22" y="62"/>
                  </a:lnTo>
                  <a:lnTo>
                    <a:pt x="35" y="55"/>
                  </a:lnTo>
                  <a:lnTo>
                    <a:pt x="47" y="4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2" name="Freeform 302">
              <a:extLst>
                <a:ext uri="{FF2B5EF4-FFF2-40B4-BE49-F238E27FC236}">
                  <a16:creationId xmlns:a16="http://schemas.microsoft.com/office/drawing/2014/main" id="{B21689EB-CFFC-4099-AF84-B5FD6537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2703"/>
              <a:ext cx="47" cy="59"/>
            </a:xfrm>
            <a:custGeom>
              <a:avLst/>
              <a:gdLst>
                <a:gd name="T0" fmla="*/ 0 w 47"/>
                <a:gd name="T1" fmla="*/ 56 h 59"/>
                <a:gd name="T2" fmla="*/ 0 w 47"/>
                <a:gd name="T3" fmla="*/ 56 h 59"/>
                <a:gd name="T4" fmla="*/ 4 w 47"/>
                <a:gd name="T5" fmla="*/ 59 h 59"/>
                <a:gd name="T6" fmla="*/ 21 w 47"/>
                <a:gd name="T7" fmla="*/ 56 h 59"/>
                <a:gd name="T8" fmla="*/ 34 w 47"/>
                <a:gd name="T9" fmla="*/ 45 h 59"/>
                <a:gd name="T10" fmla="*/ 43 w 47"/>
                <a:gd name="T11" fmla="*/ 35 h 59"/>
                <a:gd name="T12" fmla="*/ 47 w 47"/>
                <a:gd name="T13" fmla="*/ 25 h 59"/>
                <a:gd name="T14" fmla="*/ 47 w 47"/>
                <a:gd name="T15" fmla="*/ 11 h 59"/>
                <a:gd name="T16" fmla="*/ 47 w 47"/>
                <a:gd name="T17" fmla="*/ 0 h 59"/>
                <a:gd name="T18" fmla="*/ 47 w 47"/>
                <a:gd name="T19" fmla="*/ 0 h 59"/>
                <a:gd name="T20" fmla="*/ 17 w 47"/>
                <a:gd name="T21" fmla="*/ 25 h 59"/>
                <a:gd name="T22" fmla="*/ 0 w 47"/>
                <a:gd name="T23" fmla="*/ 56 h 59"/>
                <a:gd name="T24" fmla="*/ 0 w 47"/>
                <a:gd name="T25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9">
                  <a:moveTo>
                    <a:pt x="0" y="56"/>
                  </a:moveTo>
                  <a:lnTo>
                    <a:pt x="0" y="56"/>
                  </a:lnTo>
                  <a:lnTo>
                    <a:pt x="4" y="59"/>
                  </a:lnTo>
                  <a:lnTo>
                    <a:pt x="21" y="56"/>
                  </a:lnTo>
                  <a:lnTo>
                    <a:pt x="34" y="45"/>
                  </a:lnTo>
                  <a:lnTo>
                    <a:pt x="43" y="35"/>
                  </a:lnTo>
                  <a:lnTo>
                    <a:pt x="47" y="25"/>
                  </a:lnTo>
                  <a:lnTo>
                    <a:pt x="47" y="1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43" name="Freeform 303">
              <a:extLst>
                <a:ext uri="{FF2B5EF4-FFF2-40B4-BE49-F238E27FC236}">
                  <a16:creationId xmlns:a16="http://schemas.microsoft.com/office/drawing/2014/main" id="{32A3760D-4883-497A-8693-859D17E7C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2807"/>
              <a:ext cx="9" cy="10"/>
            </a:xfrm>
            <a:custGeom>
              <a:avLst/>
              <a:gdLst>
                <a:gd name="T0" fmla="*/ 9 w 9"/>
                <a:gd name="T1" fmla="*/ 7 h 10"/>
                <a:gd name="T2" fmla="*/ 5 w 9"/>
                <a:gd name="T3" fmla="*/ 0 h 10"/>
                <a:gd name="T4" fmla="*/ 0 w 9"/>
                <a:gd name="T5" fmla="*/ 7 h 10"/>
                <a:gd name="T6" fmla="*/ 0 w 9"/>
                <a:gd name="T7" fmla="*/ 10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4" name="Freeform 304">
              <a:extLst>
                <a:ext uri="{FF2B5EF4-FFF2-40B4-BE49-F238E27FC236}">
                  <a16:creationId xmlns:a16="http://schemas.microsoft.com/office/drawing/2014/main" id="{899124A4-4C54-41B9-BEDB-58BDDC64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" y="2807"/>
              <a:ext cx="9" cy="10"/>
            </a:xfrm>
            <a:custGeom>
              <a:avLst/>
              <a:gdLst>
                <a:gd name="T0" fmla="*/ 9 w 9"/>
                <a:gd name="T1" fmla="*/ 7 h 10"/>
                <a:gd name="T2" fmla="*/ 9 w 9"/>
                <a:gd name="T3" fmla="*/ 0 h 10"/>
                <a:gd name="T4" fmla="*/ 0 w 9"/>
                <a:gd name="T5" fmla="*/ 7 h 10"/>
                <a:gd name="T6" fmla="*/ 5 w 9"/>
                <a:gd name="T7" fmla="*/ 10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5" name="Freeform 305">
              <a:extLst>
                <a:ext uri="{FF2B5EF4-FFF2-40B4-BE49-F238E27FC236}">
                  <a16:creationId xmlns:a16="http://schemas.microsoft.com/office/drawing/2014/main" id="{3C77DE78-5991-4E66-98F5-B9C205A05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2797"/>
              <a:ext cx="5" cy="10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0 h 10"/>
                <a:gd name="T4" fmla="*/ 0 w 5"/>
                <a:gd name="T5" fmla="*/ 3 h 10"/>
                <a:gd name="T6" fmla="*/ 0 w 5"/>
                <a:gd name="T7" fmla="*/ 10 h 10"/>
                <a:gd name="T8" fmla="*/ 5 w 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6" name="Freeform 306">
              <a:extLst>
                <a:ext uri="{FF2B5EF4-FFF2-40B4-BE49-F238E27FC236}">
                  <a16:creationId xmlns:a16="http://schemas.microsoft.com/office/drawing/2014/main" id="{C13E3371-F13D-49DD-8206-D8BA3C952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2793"/>
              <a:ext cx="4" cy="10"/>
            </a:xfrm>
            <a:custGeom>
              <a:avLst/>
              <a:gdLst>
                <a:gd name="T0" fmla="*/ 4 w 4"/>
                <a:gd name="T1" fmla="*/ 7 h 10"/>
                <a:gd name="T2" fmla="*/ 4 w 4"/>
                <a:gd name="T3" fmla="*/ 0 h 10"/>
                <a:gd name="T4" fmla="*/ 0 w 4"/>
                <a:gd name="T5" fmla="*/ 4 h 10"/>
                <a:gd name="T6" fmla="*/ 0 w 4"/>
                <a:gd name="T7" fmla="*/ 10 h 10"/>
                <a:gd name="T8" fmla="*/ 4 w 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7" name="Freeform 307">
              <a:extLst>
                <a:ext uri="{FF2B5EF4-FFF2-40B4-BE49-F238E27FC236}">
                  <a16:creationId xmlns:a16="http://schemas.microsoft.com/office/drawing/2014/main" id="{84D0949A-BDB4-490A-AE9A-6CABDD708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786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4 h 11"/>
                <a:gd name="T6" fmla="*/ 4 w 4"/>
                <a:gd name="T7" fmla="*/ 11 h 11"/>
                <a:gd name="T8" fmla="*/ 4 w 4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8" name="Freeform 308">
              <a:extLst>
                <a:ext uri="{FF2B5EF4-FFF2-40B4-BE49-F238E27FC236}">
                  <a16:creationId xmlns:a16="http://schemas.microsoft.com/office/drawing/2014/main" id="{F852AD37-FFDE-47E9-9BF8-EC7E0F730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2779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5 w 9"/>
                <a:gd name="T3" fmla="*/ 0 h 11"/>
                <a:gd name="T4" fmla="*/ 0 w 9"/>
                <a:gd name="T5" fmla="*/ 7 h 11"/>
                <a:gd name="T6" fmla="*/ 9 w 9"/>
                <a:gd name="T7" fmla="*/ 11 h 11"/>
                <a:gd name="T8" fmla="*/ 9 w 9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9" y="1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9" name="Freeform 309">
              <a:extLst>
                <a:ext uri="{FF2B5EF4-FFF2-40B4-BE49-F238E27FC236}">
                  <a16:creationId xmlns:a16="http://schemas.microsoft.com/office/drawing/2014/main" id="{CF8B93DD-8255-4420-85D1-9B311E56F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776"/>
              <a:ext cx="13" cy="7"/>
            </a:xfrm>
            <a:custGeom>
              <a:avLst/>
              <a:gdLst>
                <a:gd name="T0" fmla="*/ 8 w 13"/>
                <a:gd name="T1" fmla="*/ 3 h 7"/>
                <a:gd name="T2" fmla="*/ 13 w 13"/>
                <a:gd name="T3" fmla="*/ 0 h 7"/>
                <a:gd name="T4" fmla="*/ 4 w 13"/>
                <a:gd name="T5" fmla="*/ 0 h 7"/>
                <a:gd name="T6" fmla="*/ 0 w 13"/>
                <a:gd name="T7" fmla="*/ 7 h 7"/>
                <a:gd name="T8" fmla="*/ 8 w 1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50" name="Freeform 310">
              <a:extLst>
                <a:ext uri="{FF2B5EF4-FFF2-40B4-BE49-F238E27FC236}">
                  <a16:creationId xmlns:a16="http://schemas.microsoft.com/office/drawing/2014/main" id="{BD3E1F06-FDF1-4921-9369-D2A5CC70B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762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4 w 8"/>
                <a:gd name="T3" fmla="*/ 0 h 10"/>
                <a:gd name="T4" fmla="*/ 0 w 8"/>
                <a:gd name="T5" fmla="*/ 4 h 10"/>
                <a:gd name="T6" fmla="*/ 0 w 8"/>
                <a:gd name="T7" fmla="*/ 10 h 10"/>
                <a:gd name="T8" fmla="*/ 8 w 8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51" name="Freeform 311">
              <a:extLst>
                <a:ext uri="{FF2B5EF4-FFF2-40B4-BE49-F238E27FC236}">
                  <a16:creationId xmlns:a16="http://schemas.microsoft.com/office/drawing/2014/main" id="{CF1974D1-83DE-4D37-90DB-DE84E69E8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2772"/>
              <a:ext cx="9" cy="7"/>
            </a:xfrm>
            <a:custGeom>
              <a:avLst/>
              <a:gdLst>
                <a:gd name="T0" fmla="*/ 4 w 9"/>
                <a:gd name="T1" fmla="*/ 4 h 7"/>
                <a:gd name="T2" fmla="*/ 9 w 9"/>
                <a:gd name="T3" fmla="*/ 0 h 7"/>
                <a:gd name="T4" fmla="*/ 0 w 9"/>
                <a:gd name="T5" fmla="*/ 0 h 7"/>
                <a:gd name="T6" fmla="*/ 0 w 9"/>
                <a:gd name="T7" fmla="*/ 7 h 7"/>
                <a:gd name="T8" fmla="*/ 4 w 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52" name="Freeform 312">
              <a:extLst>
                <a:ext uri="{FF2B5EF4-FFF2-40B4-BE49-F238E27FC236}">
                  <a16:creationId xmlns:a16="http://schemas.microsoft.com/office/drawing/2014/main" id="{068EC872-A811-48CC-A9CF-9BCC67BF6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2824"/>
              <a:ext cx="30" cy="100"/>
            </a:xfrm>
            <a:custGeom>
              <a:avLst/>
              <a:gdLst>
                <a:gd name="T0" fmla="*/ 30 w 30"/>
                <a:gd name="T1" fmla="*/ 0 h 100"/>
                <a:gd name="T2" fmla="*/ 26 w 30"/>
                <a:gd name="T3" fmla="*/ 11 h 100"/>
                <a:gd name="T4" fmla="*/ 30 w 30"/>
                <a:gd name="T5" fmla="*/ 59 h 100"/>
                <a:gd name="T6" fmla="*/ 26 w 30"/>
                <a:gd name="T7" fmla="*/ 80 h 100"/>
                <a:gd name="T8" fmla="*/ 17 w 30"/>
                <a:gd name="T9" fmla="*/ 100 h 100"/>
                <a:gd name="T10" fmla="*/ 5 w 30"/>
                <a:gd name="T11" fmla="*/ 80 h 100"/>
                <a:gd name="T12" fmla="*/ 0 w 30"/>
                <a:gd name="T13" fmla="*/ 52 h 100"/>
                <a:gd name="T14" fmla="*/ 17 w 30"/>
                <a:gd name="T15" fmla="*/ 4 h 100"/>
                <a:gd name="T16" fmla="*/ 30 w 3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0">
                  <a:moveTo>
                    <a:pt x="30" y="0"/>
                  </a:moveTo>
                  <a:lnTo>
                    <a:pt x="26" y="11"/>
                  </a:lnTo>
                  <a:lnTo>
                    <a:pt x="30" y="59"/>
                  </a:lnTo>
                  <a:lnTo>
                    <a:pt x="26" y="80"/>
                  </a:lnTo>
                  <a:lnTo>
                    <a:pt x="17" y="100"/>
                  </a:lnTo>
                  <a:lnTo>
                    <a:pt x="5" y="80"/>
                  </a:lnTo>
                  <a:lnTo>
                    <a:pt x="0" y="52"/>
                  </a:lnTo>
                  <a:lnTo>
                    <a:pt x="1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53" name="Freeform 313">
              <a:extLst>
                <a:ext uri="{FF2B5EF4-FFF2-40B4-BE49-F238E27FC236}">
                  <a16:creationId xmlns:a16="http://schemas.microsoft.com/office/drawing/2014/main" id="{6118EA12-5D12-4AB2-AE6F-2574CBA07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714"/>
              <a:ext cx="112" cy="62"/>
            </a:xfrm>
            <a:custGeom>
              <a:avLst/>
              <a:gdLst>
                <a:gd name="T0" fmla="*/ 73 w 112"/>
                <a:gd name="T1" fmla="*/ 14 h 62"/>
                <a:gd name="T2" fmla="*/ 9 w 112"/>
                <a:gd name="T3" fmla="*/ 45 h 62"/>
                <a:gd name="T4" fmla="*/ 0 w 112"/>
                <a:gd name="T5" fmla="*/ 55 h 62"/>
                <a:gd name="T6" fmla="*/ 4 w 112"/>
                <a:gd name="T7" fmla="*/ 62 h 62"/>
                <a:gd name="T8" fmla="*/ 26 w 112"/>
                <a:gd name="T9" fmla="*/ 62 h 62"/>
                <a:gd name="T10" fmla="*/ 47 w 112"/>
                <a:gd name="T11" fmla="*/ 58 h 62"/>
                <a:gd name="T12" fmla="*/ 69 w 112"/>
                <a:gd name="T13" fmla="*/ 52 h 62"/>
                <a:gd name="T14" fmla="*/ 86 w 112"/>
                <a:gd name="T15" fmla="*/ 41 h 62"/>
                <a:gd name="T16" fmla="*/ 103 w 112"/>
                <a:gd name="T17" fmla="*/ 20 h 62"/>
                <a:gd name="T18" fmla="*/ 112 w 112"/>
                <a:gd name="T19" fmla="*/ 0 h 62"/>
                <a:gd name="T20" fmla="*/ 107 w 112"/>
                <a:gd name="T21" fmla="*/ 0 h 62"/>
                <a:gd name="T22" fmla="*/ 73 w 112"/>
                <a:gd name="T2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62">
                  <a:moveTo>
                    <a:pt x="73" y="14"/>
                  </a:moveTo>
                  <a:lnTo>
                    <a:pt x="9" y="45"/>
                  </a:lnTo>
                  <a:lnTo>
                    <a:pt x="0" y="55"/>
                  </a:lnTo>
                  <a:lnTo>
                    <a:pt x="4" y="62"/>
                  </a:lnTo>
                  <a:lnTo>
                    <a:pt x="26" y="62"/>
                  </a:lnTo>
                  <a:lnTo>
                    <a:pt x="47" y="58"/>
                  </a:lnTo>
                  <a:lnTo>
                    <a:pt x="69" y="52"/>
                  </a:lnTo>
                  <a:lnTo>
                    <a:pt x="86" y="41"/>
                  </a:lnTo>
                  <a:lnTo>
                    <a:pt x="103" y="20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54" name="Freeform 314">
              <a:extLst>
                <a:ext uri="{FF2B5EF4-FFF2-40B4-BE49-F238E27FC236}">
                  <a16:creationId xmlns:a16="http://schemas.microsoft.com/office/drawing/2014/main" id="{5990D6D1-3D42-4575-9C73-0A2E0D5F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2817"/>
              <a:ext cx="82" cy="83"/>
            </a:xfrm>
            <a:custGeom>
              <a:avLst/>
              <a:gdLst>
                <a:gd name="T0" fmla="*/ 82 w 82"/>
                <a:gd name="T1" fmla="*/ 80 h 83"/>
                <a:gd name="T2" fmla="*/ 65 w 82"/>
                <a:gd name="T3" fmla="*/ 45 h 83"/>
                <a:gd name="T4" fmla="*/ 26 w 82"/>
                <a:gd name="T5" fmla="*/ 11 h 83"/>
                <a:gd name="T6" fmla="*/ 5 w 82"/>
                <a:gd name="T7" fmla="*/ 0 h 83"/>
                <a:gd name="T8" fmla="*/ 0 w 82"/>
                <a:gd name="T9" fmla="*/ 7 h 83"/>
                <a:gd name="T10" fmla="*/ 0 w 82"/>
                <a:gd name="T11" fmla="*/ 18 h 83"/>
                <a:gd name="T12" fmla="*/ 13 w 82"/>
                <a:gd name="T13" fmla="*/ 38 h 83"/>
                <a:gd name="T14" fmla="*/ 30 w 82"/>
                <a:gd name="T15" fmla="*/ 62 h 83"/>
                <a:gd name="T16" fmla="*/ 43 w 82"/>
                <a:gd name="T17" fmla="*/ 73 h 83"/>
                <a:gd name="T18" fmla="*/ 60 w 82"/>
                <a:gd name="T19" fmla="*/ 83 h 83"/>
                <a:gd name="T20" fmla="*/ 73 w 82"/>
                <a:gd name="T21" fmla="*/ 83 h 83"/>
                <a:gd name="T22" fmla="*/ 82 w 82"/>
                <a:gd name="T23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3">
                  <a:moveTo>
                    <a:pt x="82" y="80"/>
                  </a:moveTo>
                  <a:lnTo>
                    <a:pt x="65" y="45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8"/>
                  </a:lnTo>
                  <a:lnTo>
                    <a:pt x="30" y="62"/>
                  </a:lnTo>
                  <a:lnTo>
                    <a:pt x="43" y="73"/>
                  </a:lnTo>
                  <a:lnTo>
                    <a:pt x="60" y="83"/>
                  </a:lnTo>
                  <a:lnTo>
                    <a:pt x="73" y="83"/>
                  </a:lnTo>
                  <a:lnTo>
                    <a:pt x="82" y="8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55" name="Freeform 315">
              <a:extLst>
                <a:ext uri="{FF2B5EF4-FFF2-40B4-BE49-F238E27FC236}">
                  <a16:creationId xmlns:a16="http://schemas.microsoft.com/office/drawing/2014/main" id="{FF197874-7BFE-4C90-B918-0F60912AE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2807"/>
              <a:ext cx="112" cy="55"/>
            </a:xfrm>
            <a:custGeom>
              <a:avLst/>
              <a:gdLst>
                <a:gd name="T0" fmla="*/ 0 w 112"/>
                <a:gd name="T1" fmla="*/ 10 h 55"/>
                <a:gd name="T2" fmla="*/ 34 w 112"/>
                <a:gd name="T3" fmla="*/ 34 h 55"/>
                <a:gd name="T4" fmla="*/ 86 w 112"/>
                <a:gd name="T5" fmla="*/ 52 h 55"/>
                <a:gd name="T6" fmla="*/ 107 w 112"/>
                <a:gd name="T7" fmla="*/ 55 h 55"/>
                <a:gd name="T8" fmla="*/ 112 w 112"/>
                <a:gd name="T9" fmla="*/ 48 h 55"/>
                <a:gd name="T10" fmla="*/ 107 w 112"/>
                <a:gd name="T11" fmla="*/ 41 h 55"/>
                <a:gd name="T12" fmla="*/ 86 w 112"/>
                <a:gd name="T13" fmla="*/ 24 h 55"/>
                <a:gd name="T14" fmla="*/ 51 w 112"/>
                <a:gd name="T15" fmla="*/ 7 h 55"/>
                <a:gd name="T16" fmla="*/ 17 w 112"/>
                <a:gd name="T17" fmla="*/ 0 h 55"/>
                <a:gd name="T18" fmla="*/ 4 w 112"/>
                <a:gd name="T19" fmla="*/ 3 h 55"/>
                <a:gd name="T20" fmla="*/ 0 w 112"/>
                <a:gd name="T2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55">
                  <a:moveTo>
                    <a:pt x="0" y="10"/>
                  </a:moveTo>
                  <a:lnTo>
                    <a:pt x="34" y="34"/>
                  </a:lnTo>
                  <a:lnTo>
                    <a:pt x="86" y="52"/>
                  </a:lnTo>
                  <a:lnTo>
                    <a:pt x="107" y="55"/>
                  </a:lnTo>
                  <a:lnTo>
                    <a:pt x="112" y="48"/>
                  </a:lnTo>
                  <a:lnTo>
                    <a:pt x="107" y="41"/>
                  </a:lnTo>
                  <a:lnTo>
                    <a:pt x="86" y="24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56" name="Freeform 316">
              <a:extLst>
                <a:ext uri="{FF2B5EF4-FFF2-40B4-BE49-F238E27FC236}">
                  <a16:creationId xmlns:a16="http://schemas.microsoft.com/office/drawing/2014/main" id="{5180EAB0-CD11-48B0-8F99-2B6CBB01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2772"/>
              <a:ext cx="124" cy="35"/>
            </a:xfrm>
            <a:custGeom>
              <a:avLst/>
              <a:gdLst>
                <a:gd name="T0" fmla="*/ 124 w 124"/>
                <a:gd name="T1" fmla="*/ 14 h 35"/>
                <a:gd name="T2" fmla="*/ 81 w 124"/>
                <a:gd name="T3" fmla="*/ 4 h 35"/>
                <a:gd name="T4" fmla="*/ 25 w 124"/>
                <a:gd name="T5" fmla="*/ 0 h 35"/>
                <a:gd name="T6" fmla="*/ 0 w 124"/>
                <a:gd name="T7" fmla="*/ 4 h 35"/>
                <a:gd name="T8" fmla="*/ 4 w 124"/>
                <a:gd name="T9" fmla="*/ 11 h 35"/>
                <a:gd name="T10" fmla="*/ 8 w 124"/>
                <a:gd name="T11" fmla="*/ 18 h 35"/>
                <a:gd name="T12" fmla="*/ 38 w 124"/>
                <a:gd name="T13" fmla="*/ 28 h 35"/>
                <a:gd name="T14" fmla="*/ 73 w 124"/>
                <a:gd name="T15" fmla="*/ 35 h 35"/>
                <a:gd name="T16" fmla="*/ 111 w 124"/>
                <a:gd name="T17" fmla="*/ 28 h 35"/>
                <a:gd name="T18" fmla="*/ 124 w 124"/>
                <a:gd name="T19" fmla="*/ 25 h 35"/>
                <a:gd name="T20" fmla="*/ 124 w 124"/>
                <a:gd name="T2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35">
                  <a:moveTo>
                    <a:pt x="124" y="14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8"/>
                  </a:lnTo>
                  <a:lnTo>
                    <a:pt x="73" y="35"/>
                  </a:lnTo>
                  <a:lnTo>
                    <a:pt x="111" y="28"/>
                  </a:lnTo>
                  <a:lnTo>
                    <a:pt x="124" y="25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57" name="Freeform 317">
              <a:extLst>
                <a:ext uri="{FF2B5EF4-FFF2-40B4-BE49-F238E27FC236}">
                  <a16:creationId xmlns:a16="http://schemas.microsoft.com/office/drawing/2014/main" id="{B8C68BE4-290B-43AD-A3A6-C7276379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2793"/>
              <a:ext cx="116" cy="45"/>
            </a:xfrm>
            <a:custGeom>
              <a:avLst/>
              <a:gdLst>
                <a:gd name="T0" fmla="*/ 0 w 116"/>
                <a:gd name="T1" fmla="*/ 10 h 45"/>
                <a:gd name="T2" fmla="*/ 39 w 116"/>
                <a:gd name="T3" fmla="*/ 28 h 45"/>
                <a:gd name="T4" fmla="*/ 90 w 116"/>
                <a:gd name="T5" fmla="*/ 45 h 45"/>
                <a:gd name="T6" fmla="*/ 116 w 116"/>
                <a:gd name="T7" fmla="*/ 42 h 45"/>
                <a:gd name="T8" fmla="*/ 116 w 116"/>
                <a:gd name="T9" fmla="*/ 35 h 45"/>
                <a:gd name="T10" fmla="*/ 112 w 116"/>
                <a:gd name="T11" fmla="*/ 28 h 45"/>
                <a:gd name="T12" fmla="*/ 86 w 116"/>
                <a:gd name="T13" fmla="*/ 14 h 45"/>
                <a:gd name="T14" fmla="*/ 52 w 116"/>
                <a:gd name="T15" fmla="*/ 0 h 45"/>
                <a:gd name="T16" fmla="*/ 17 w 116"/>
                <a:gd name="T17" fmla="*/ 0 h 45"/>
                <a:gd name="T18" fmla="*/ 4 w 116"/>
                <a:gd name="T19" fmla="*/ 4 h 45"/>
                <a:gd name="T20" fmla="*/ 0 w 116"/>
                <a:gd name="T21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5">
                  <a:moveTo>
                    <a:pt x="0" y="10"/>
                  </a:moveTo>
                  <a:lnTo>
                    <a:pt x="39" y="28"/>
                  </a:lnTo>
                  <a:lnTo>
                    <a:pt x="90" y="45"/>
                  </a:lnTo>
                  <a:lnTo>
                    <a:pt x="116" y="42"/>
                  </a:lnTo>
                  <a:lnTo>
                    <a:pt x="116" y="35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58" name="Freeform 318">
              <a:extLst>
                <a:ext uri="{FF2B5EF4-FFF2-40B4-BE49-F238E27FC236}">
                  <a16:creationId xmlns:a16="http://schemas.microsoft.com/office/drawing/2014/main" id="{3A49569B-45E0-4165-9D8C-67A68122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878"/>
              <a:ext cx="77" cy="82"/>
            </a:xfrm>
            <a:custGeom>
              <a:avLst/>
              <a:gdLst>
                <a:gd name="T0" fmla="*/ 68 w 77"/>
                <a:gd name="T1" fmla="*/ 82 h 82"/>
                <a:gd name="T2" fmla="*/ 64 w 77"/>
                <a:gd name="T3" fmla="*/ 76 h 82"/>
                <a:gd name="T4" fmla="*/ 25 w 77"/>
                <a:gd name="T5" fmla="*/ 41 h 82"/>
                <a:gd name="T6" fmla="*/ 8 w 77"/>
                <a:gd name="T7" fmla="*/ 20 h 82"/>
                <a:gd name="T8" fmla="*/ 0 w 77"/>
                <a:gd name="T9" fmla="*/ 0 h 82"/>
                <a:gd name="T10" fmla="*/ 30 w 77"/>
                <a:gd name="T11" fmla="*/ 10 h 82"/>
                <a:gd name="T12" fmla="*/ 51 w 77"/>
                <a:gd name="T13" fmla="*/ 31 h 82"/>
                <a:gd name="T14" fmla="*/ 77 w 77"/>
                <a:gd name="T15" fmla="*/ 76 h 82"/>
                <a:gd name="T16" fmla="*/ 68 w 7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2">
                  <a:moveTo>
                    <a:pt x="68" y="82"/>
                  </a:moveTo>
                  <a:lnTo>
                    <a:pt x="64" y="76"/>
                  </a:lnTo>
                  <a:lnTo>
                    <a:pt x="25" y="41"/>
                  </a:lnTo>
                  <a:lnTo>
                    <a:pt x="8" y="20"/>
                  </a:lnTo>
                  <a:lnTo>
                    <a:pt x="0" y="0"/>
                  </a:lnTo>
                  <a:lnTo>
                    <a:pt x="30" y="10"/>
                  </a:lnTo>
                  <a:lnTo>
                    <a:pt x="51" y="31"/>
                  </a:lnTo>
                  <a:lnTo>
                    <a:pt x="77" y="76"/>
                  </a:lnTo>
                  <a:lnTo>
                    <a:pt x="68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59" name="Freeform 319">
              <a:extLst>
                <a:ext uri="{FF2B5EF4-FFF2-40B4-BE49-F238E27FC236}">
                  <a16:creationId xmlns:a16="http://schemas.microsoft.com/office/drawing/2014/main" id="{357688F8-146A-4CC0-AC1D-F47267360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3850"/>
              <a:ext cx="51" cy="100"/>
            </a:xfrm>
            <a:custGeom>
              <a:avLst/>
              <a:gdLst>
                <a:gd name="T0" fmla="*/ 21 w 51"/>
                <a:gd name="T1" fmla="*/ 76 h 100"/>
                <a:gd name="T2" fmla="*/ 8 w 51"/>
                <a:gd name="T3" fmla="*/ 45 h 100"/>
                <a:gd name="T4" fmla="*/ 0 w 51"/>
                <a:gd name="T5" fmla="*/ 17 h 100"/>
                <a:gd name="T6" fmla="*/ 0 w 51"/>
                <a:gd name="T7" fmla="*/ 3 h 100"/>
                <a:gd name="T8" fmla="*/ 4 w 51"/>
                <a:gd name="T9" fmla="*/ 0 h 100"/>
                <a:gd name="T10" fmla="*/ 8 w 51"/>
                <a:gd name="T11" fmla="*/ 0 h 100"/>
                <a:gd name="T12" fmla="*/ 25 w 51"/>
                <a:gd name="T13" fmla="*/ 10 h 100"/>
                <a:gd name="T14" fmla="*/ 38 w 51"/>
                <a:gd name="T15" fmla="*/ 24 h 100"/>
                <a:gd name="T16" fmla="*/ 47 w 51"/>
                <a:gd name="T17" fmla="*/ 38 h 100"/>
                <a:gd name="T18" fmla="*/ 51 w 51"/>
                <a:gd name="T19" fmla="*/ 55 h 100"/>
                <a:gd name="T20" fmla="*/ 47 w 51"/>
                <a:gd name="T21" fmla="*/ 79 h 100"/>
                <a:gd name="T22" fmla="*/ 38 w 51"/>
                <a:gd name="T23" fmla="*/ 100 h 100"/>
                <a:gd name="T24" fmla="*/ 34 w 51"/>
                <a:gd name="T25" fmla="*/ 100 h 100"/>
                <a:gd name="T26" fmla="*/ 21 w 51"/>
                <a:gd name="T27" fmla="*/ 7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00">
                  <a:moveTo>
                    <a:pt x="21" y="76"/>
                  </a:moveTo>
                  <a:lnTo>
                    <a:pt x="8" y="45"/>
                  </a:lnTo>
                  <a:lnTo>
                    <a:pt x="0" y="1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25" y="10"/>
                  </a:lnTo>
                  <a:lnTo>
                    <a:pt x="38" y="24"/>
                  </a:lnTo>
                  <a:lnTo>
                    <a:pt x="47" y="38"/>
                  </a:lnTo>
                  <a:lnTo>
                    <a:pt x="51" y="55"/>
                  </a:lnTo>
                  <a:lnTo>
                    <a:pt x="47" y="79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60" name="Freeform 320">
              <a:extLst>
                <a:ext uri="{FF2B5EF4-FFF2-40B4-BE49-F238E27FC236}">
                  <a16:creationId xmlns:a16="http://schemas.microsoft.com/office/drawing/2014/main" id="{340DB5AF-0AC1-4493-9FEC-451855E75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3919"/>
              <a:ext cx="116" cy="52"/>
            </a:xfrm>
            <a:custGeom>
              <a:avLst/>
              <a:gdLst>
                <a:gd name="T0" fmla="*/ 116 w 116"/>
                <a:gd name="T1" fmla="*/ 41 h 52"/>
                <a:gd name="T2" fmla="*/ 77 w 116"/>
                <a:gd name="T3" fmla="*/ 21 h 52"/>
                <a:gd name="T4" fmla="*/ 26 w 116"/>
                <a:gd name="T5" fmla="*/ 3 h 52"/>
                <a:gd name="T6" fmla="*/ 0 w 116"/>
                <a:gd name="T7" fmla="*/ 0 h 52"/>
                <a:gd name="T8" fmla="*/ 4 w 116"/>
                <a:gd name="T9" fmla="*/ 17 h 52"/>
                <a:gd name="T10" fmla="*/ 26 w 116"/>
                <a:gd name="T11" fmla="*/ 31 h 52"/>
                <a:gd name="T12" fmla="*/ 60 w 116"/>
                <a:gd name="T13" fmla="*/ 45 h 52"/>
                <a:gd name="T14" fmla="*/ 94 w 116"/>
                <a:gd name="T15" fmla="*/ 52 h 52"/>
                <a:gd name="T16" fmla="*/ 112 w 116"/>
                <a:gd name="T17" fmla="*/ 45 h 52"/>
                <a:gd name="T18" fmla="*/ 116 w 116"/>
                <a:gd name="T19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2">
                  <a:moveTo>
                    <a:pt x="116" y="41"/>
                  </a:moveTo>
                  <a:lnTo>
                    <a:pt x="77" y="21"/>
                  </a:lnTo>
                  <a:lnTo>
                    <a:pt x="26" y="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26" y="31"/>
                  </a:lnTo>
                  <a:lnTo>
                    <a:pt x="60" y="45"/>
                  </a:lnTo>
                  <a:lnTo>
                    <a:pt x="94" y="52"/>
                  </a:lnTo>
                  <a:lnTo>
                    <a:pt x="112" y="45"/>
                  </a:lnTo>
                  <a:lnTo>
                    <a:pt x="116" y="4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61" name="Freeform 321">
              <a:extLst>
                <a:ext uri="{FF2B5EF4-FFF2-40B4-BE49-F238E27FC236}">
                  <a16:creationId xmlns:a16="http://schemas.microsoft.com/office/drawing/2014/main" id="{1B43BE02-9C73-4C59-91A7-45D6BD232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964"/>
              <a:ext cx="124" cy="21"/>
            </a:xfrm>
            <a:custGeom>
              <a:avLst/>
              <a:gdLst>
                <a:gd name="T0" fmla="*/ 124 w 124"/>
                <a:gd name="T1" fmla="*/ 17 h 21"/>
                <a:gd name="T2" fmla="*/ 111 w 124"/>
                <a:gd name="T3" fmla="*/ 17 h 21"/>
                <a:gd name="T4" fmla="*/ 56 w 124"/>
                <a:gd name="T5" fmla="*/ 21 h 21"/>
                <a:gd name="T6" fmla="*/ 25 w 124"/>
                <a:gd name="T7" fmla="*/ 21 h 21"/>
                <a:gd name="T8" fmla="*/ 0 w 124"/>
                <a:gd name="T9" fmla="*/ 14 h 21"/>
                <a:gd name="T10" fmla="*/ 25 w 124"/>
                <a:gd name="T11" fmla="*/ 0 h 21"/>
                <a:gd name="T12" fmla="*/ 60 w 124"/>
                <a:gd name="T13" fmla="*/ 0 h 21"/>
                <a:gd name="T14" fmla="*/ 120 w 124"/>
                <a:gd name="T15" fmla="*/ 7 h 21"/>
                <a:gd name="T16" fmla="*/ 124 w 124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1">
                  <a:moveTo>
                    <a:pt x="124" y="17"/>
                  </a:moveTo>
                  <a:lnTo>
                    <a:pt x="111" y="17"/>
                  </a:lnTo>
                  <a:lnTo>
                    <a:pt x="56" y="21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60" y="0"/>
                  </a:lnTo>
                  <a:lnTo>
                    <a:pt x="120" y="7"/>
                  </a:lnTo>
                  <a:lnTo>
                    <a:pt x="124" y="1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62" name="Freeform 322">
              <a:extLst>
                <a:ext uri="{FF2B5EF4-FFF2-40B4-BE49-F238E27FC236}">
                  <a16:creationId xmlns:a16="http://schemas.microsoft.com/office/drawing/2014/main" id="{F8856F01-1F47-4EF6-8198-79CEB2B4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981"/>
              <a:ext cx="129" cy="38"/>
            </a:xfrm>
            <a:custGeom>
              <a:avLst/>
              <a:gdLst>
                <a:gd name="T0" fmla="*/ 91 w 129"/>
                <a:gd name="T1" fmla="*/ 4 h 38"/>
                <a:gd name="T2" fmla="*/ 18 w 129"/>
                <a:gd name="T3" fmla="*/ 17 h 38"/>
                <a:gd name="T4" fmla="*/ 0 w 129"/>
                <a:gd name="T5" fmla="*/ 24 h 38"/>
                <a:gd name="T6" fmla="*/ 0 w 129"/>
                <a:gd name="T7" fmla="*/ 31 h 38"/>
                <a:gd name="T8" fmla="*/ 5 w 129"/>
                <a:gd name="T9" fmla="*/ 35 h 38"/>
                <a:gd name="T10" fmla="*/ 22 w 129"/>
                <a:gd name="T11" fmla="*/ 38 h 38"/>
                <a:gd name="T12" fmla="*/ 48 w 129"/>
                <a:gd name="T13" fmla="*/ 38 h 38"/>
                <a:gd name="T14" fmla="*/ 69 w 129"/>
                <a:gd name="T15" fmla="*/ 38 h 38"/>
                <a:gd name="T16" fmla="*/ 86 w 129"/>
                <a:gd name="T17" fmla="*/ 35 h 38"/>
                <a:gd name="T18" fmla="*/ 129 w 129"/>
                <a:gd name="T19" fmla="*/ 0 h 38"/>
                <a:gd name="T20" fmla="*/ 125 w 129"/>
                <a:gd name="T21" fmla="*/ 0 h 38"/>
                <a:gd name="T22" fmla="*/ 91 w 129"/>
                <a:gd name="T2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38">
                  <a:moveTo>
                    <a:pt x="91" y="4"/>
                  </a:moveTo>
                  <a:lnTo>
                    <a:pt x="18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5" y="35"/>
                  </a:lnTo>
                  <a:lnTo>
                    <a:pt x="22" y="38"/>
                  </a:lnTo>
                  <a:lnTo>
                    <a:pt x="48" y="38"/>
                  </a:lnTo>
                  <a:lnTo>
                    <a:pt x="69" y="38"/>
                  </a:lnTo>
                  <a:lnTo>
                    <a:pt x="86" y="35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63" name="Freeform 323">
              <a:extLst>
                <a:ext uri="{FF2B5EF4-FFF2-40B4-BE49-F238E27FC236}">
                  <a16:creationId xmlns:a16="http://schemas.microsoft.com/office/drawing/2014/main" id="{108CACAC-4803-40C5-BAEF-7DE89881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840"/>
              <a:ext cx="30" cy="100"/>
            </a:xfrm>
            <a:custGeom>
              <a:avLst/>
              <a:gdLst>
                <a:gd name="T0" fmla="*/ 13 w 30"/>
                <a:gd name="T1" fmla="*/ 100 h 100"/>
                <a:gd name="T2" fmla="*/ 13 w 30"/>
                <a:gd name="T3" fmla="*/ 89 h 100"/>
                <a:gd name="T4" fmla="*/ 0 w 30"/>
                <a:gd name="T5" fmla="*/ 44 h 100"/>
                <a:gd name="T6" fmla="*/ 4 w 30"/>
                <a:gd name="T7" fmla="*/ 20 h 100"/>
                <a:gd name="T8" fmla="*/ 8 w 30"/>
                <a:gd name="T9" fmla="*/ 0 h 100"/>
                <a:gd name="T10" fmla="*/ 26 w 30"/>
                <a:gd name="T11" fmla="*/ 20 h 100"/>
                <a:gd name="T12" fmla="*/ 30 w 30"/>
                <a:gd name="T13" fmla="*/ 44 h 100"/>
                <a:gd name="T14" fmla="*/ 21 w 30"/>
                <a:gd name="T15" fmla="*/ 100 h 100"/>
                <a:gd name="T16" fmla="*/ 13 w 3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0">
                  <a:moveTo>
                    <a:pt x="13" y="100"/>
                  </a:moveTo>
                  <a:lnTo>
                    <a:pt x="13" y="89"/>
                  </a:lnTo>
                  <a:lnTo>
                    <a:pt x="0" y="44"/>
                  </a:lnTo>
                  <a:lnTo>
                    <a:pt x="4" y="20"/>
                  </a:lnTo>
                  <a:lnTo>
                    <a:pt x="8" y="0"/>
                  </a:lnTo>
                  <a:lnTo>
                    <a:pt x="26" y="20"/>
                  </a:lnTo>
                  <a:lnTo>
                    <a:pt x="30" y="44"/>
                  </a:lnTo>
                  <a:lnTo>
                    <a:pt x="21" y="100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64" name="Freeform 324">
              <a:extLst>
                <a:ext uri="{FF2B5EF4-FFF2-40B4-BE49-F238E27FC236}">
                  <a16:creationId xmlns:a16="http://schemas.microsoft.com/office/drawing/2014/main" id="{8647C600-DFF3-4FA6-95CA-FBC0BDF8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840"/>
              <a:ext cx="48" cy="96"/>
            </a:xfrm>
            <a:custGeom>
              <a:avLst/>
              <a:gdLst>
                <a:gd name="T0" fmla="*/ 5 w 48"/>
                <a:gd name="T1" fmla="*/ 96 h 96"/>
                <a:gd name="T2" fmla="*/ 18 w 48"/>
                <a:gd name="T3" fmla="*/ 89 h 96"/>
                <a:gd name="T4" fmla="*/ 35 w 48"/>
                <a:gd name="T5" fmla="*/ 62 h 96"/>
                <a:gd name="T6" fmla="*/ 43 w 48"/>
                <a:gd name="T7" fmla="*/ 48 h 96"/>
                <a:gd name="T8" fmla="*/ 48 w 48"/>
                <a:gd name="T9" fmla="*/ 34 h 96"/>
                <a:gd name="T10" fmla="*/ 48 w 48"/>
                <a:gd name="T11" fmla="*/ 17 h 96"/>
                <a:gd name="T12" fmla="*/ 39 w 48"/>
                <a:gd name="T13" fmla="*/ 0 h 96"/>
                <a:gd name="T14" fmla="*/ 22 w 48"/>
                <a:gd name="T15" fmla="*/ 17 h 96"/>
                <a:gd name="T16" fmla="*/ 9 w 48"/>
                <a:gd name="T17" fmla="*/ 55 h 96"/>
                <a:gd name="T18" fmla="*/ 0 w 48"/>
                <a:gd name="T19" fmla="*/ 89 h 96"/>
                <a:gd name="T20" fmla="*/ 5 w 48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96">
                  <a:moveTo>
                    <a:pt x="5" y="96"/>
                  </a:moveTo>
                  <a:lnTo>
                    <a:pt x="18" y="89"/>
                  </a:lnTo>
                  <a:lnTo>
                    <a:pt x="35" y="62"/>
                  </a:lnTo>
                  <a:lnTo>
                    <a:pt x="43" y="48"/>
                  </a:lnTo>
                  <a:lnTo>
                    <a:pt x="48" y="34"/>
                  </a:lnTo>
                  <a:lnTo>
                    <a:pt x="48" y="17"/>
                  </a:lnTo>
                  <a:lnTo>
                    <a:pt x="39" y="0"/>
                  </a:lnTo>
                  <a:lnTo>
                    <a:pt x="22" y="17"/>
                  </a:lnTo>
                  <a:lnTo>
                    <a:pt x="9" y="55"/>
                  </a:lnTo>
                  <a:lnTo>
                    <a:pt x="0" y="89"/>
                  </a:lnTo>
                  <a:lnTo>
                    <a:pt x="5" y="9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65" name="Freeform 325">
              <a:extLst>
                <a:ext uri="{FF2B5EF4-FFF2-40B4-BE49-F238E27FC236}">
                  <a16:creationId xmlns:a16="http://schemas.microsoft.com/office/drawing/2014/main" id="{F8D539C8-FC83-41D9-B05C-B810FC77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" y="3988"/>
              <a:ext cx="69" cy="86"/>
            </a:xfrm>
            <a:custGeom>
              <a:avLst/>
              <a:gdLst>
                <a:gd name="T0" fmla="*/ 69 w 69"/>
                <a:gd name="T1" fmla="*/ 0 h 86"/>
                <a:gd name="T2" fmla="*/ 51 w 69"/>
                <a:gd name="T3" fmla="*/ 4 h 86"/>
                <a:gd name="T4" fmla="*/ 26 w 69"/>
                <a:gd name="T5" fmla="*/ 28 h 86"/>
                <a:gd name="T6" fmla="*/ 13 w 69"/>
                <a:gd name="T7" fmla="*/ 38 h 86"/>
                <a:gd name="T8" fmla="*/ 4 w 69"/>
                <a:gd name="T9" fmla="*/ 52 h 86"/>
                <a:gd name="T10" fmla="*/ 0 w 69"/>
                <a:gd name="T11" fmla="*/ 69 h 86"/>
                <a:gd name="T12" fmla="*/ 4 w 69"/>
                <a:gd name="T13" fmla="*/ 86 h 86"/>
                <a:gd name="T14" fmla="*/ 26 w 69"/>
                <a:gd name="T15" fmla="*/ 73 h 86"/>
                <a:gd name="T16" fmla="*/ 64 w 69"/>
                <a:gd name="T17" fmla="*/ 4 h 86"/>
                <a:gd name="T18" fmla="*/ 69 w 69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86">
                  <a:moveTo>
                    <a:pt x="69" y="0"/>
                  </a:moveTo>
                  <a:lnTo>
                    <a:pt x="51" y="4"/>
                  </a:lnTo>
                  <a:lnTo>
                    <a:pt x="26" y="28"/>
                  </a:lnTo>
                  <a:lnTo>
                    <a:pt x="13" y="38"/>
                  </a:lnTo>
                  <a:lnTo>
                    <a:pt x="4" y="52"/>
                  </a:lnTo>
                  <a:lnTo>
                    <a:pt x="0" y="69"/>
                  </a:lnTo>
                  <a:lnTo>
                    <a:pt x="4" y="86"/>
                  </a:lnTo>
                  <a:lnTo>
                    <a:pt x="26" y="73"/>
                  </a:lnTo>
                  <a:lnTo>
                    <a:pt x="64" y="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66" name="Freeform 326">
              <a:extLst>
                <a:ext uri="{FF2B5EF4-FFF2-40B4-BE49-F238E27FC236}">
                  <a16:creationId xmlns:a16="http://schemas.microsoft.com/office/drawing/2014/main" id="{A7E59A00-FAB7-4CA7-8CCA-44B6DE289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" y="3929"/>
              <a:ext cx="56" cy="69"/>
            </a:xfrm>
            <a:custGeom>
              <a:avLst/>
              <a:gdLst>
                <a:gd name="T0" fmla="*/ 47 w 56"/>
                <a:gd name="T1" fmla="*/ 42 h 69"/>
                <a:gd name="T2" fmla="*/ 56 w 56"/>
                <a:gd name="T3" fmla="*/ 14 h 69"/>
                <a:gd name="T4" fmla="*/ 56 w 56"/>
                <a:gd name="T5" fmla="*/ 4 h 69"/>
                <a:gd name="T6" fmla="*/ 52 w 56"/>
                <a:gd name="T7" fmla="*/ 0 h 69"/>
                <a:gd name="T8" fmla="*/ 43 w 56"/>
                <a:gd name="T9" fmla="*/ 0 h 69"/>
                <a:gd name="T10" fmla="*/ 34 w 56"/>
                <a:gd name="T11" fmla="*/ 4 h 69"/>
                <a:gd name="T12" fmla="*/ 21 w 56"/>
                <a:gd name="T13" fmla="*/ 14 h 69"/>
                <a:gd name="T14" fmla="*/ 13 w 56"/>
                <a:gd name="T15" fmla="*/ 28 h 69"/>
                <a:gd name="T16" fmla="*/ 4 w 56"/>
                <a:gd name="T17" fmla="*/ 42 h 69"/>
                <a:gd name="T18" fmla="*/ 0 w 56"/>
                <a:gd name="T19" fmla="*/ 56 h 69"/>
                <a:gd name="T20" fmla="*/ 0 w 56"/>
                <a:gd name="T21" fmla="*/ 63 h 69"/>
                <a:gd name="T22" fmla="*/ 4 w 56"/>
                <a:gd name="T23" fmla="*/ 69 h 69"/>
                <a:gd name="T24" fmla="*/ 13 w 56"/>
                <a:gd name="T25" fmla="*/ 69 h 69"/>
                <a:gd name="T26" fmla="*/ 21 w 56"/>
                <a:gd name="T27" fmla="*/ 63 h 69"/>
                <a:gd name="T28" fmla="*/ 47 w 56"/>
                <a:gd name="T2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69">
                  <a:moveTo>
                    <a:pt x="47" y="42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1" y="14"/>
                  </a:lnTo>
                  <a:lnTo>
                    <a:pt x="13" y="28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4" y="69"/>
                  </a:lnTo>
                  <a:lnTo>
                    <a:pt x="13" y="69"/>
                  </a:lnTo>
                  <a:lnTo>
                    <a:pt x="21" y="63"/>
                  </a:lnTo>
                  <a:lnTo>
                    <a:pt x="47" y="42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67" name="Freeform 327">
              <a:extLst>
                <a:ext uri="{FF2B5EF4-FFF2-40B4-BE49-F238E27FC236}">
                  <a16:creationId xmlns:a16="http://schemas.microsoft.com/office/drawing/2014/main" id="{E48B4B9E-9B3E-4731-914D-37FC2BC5C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874"/>
              <a:ext cx="51" cy="59"/>
            </a:xfrm>
            <a:custGeom>
              <a:avLst/>
              <a:gdLst>
                <a:gd name="T0" fmla="*/ 0 w 51"/>
                <a:gd name="T1" fmla="*/ 55 h 59"/>
                <a:gd name="T2" fmla="*/ 0 w 51"/>
                <a:gd name="T3" fmla="*/ 55 h 59"/>
                <a:gd name="T4" fmla="*/ 4 w 51"/>
                <a:gd name="T5" fmla="*/ 59 h 59"/>
                <a:gd name="T6" fmla="*/ 21 w 51"/>
                <a:gd name="T7" fmla="*/ 55 h 59"/>
                <a:gd name="T8" fmla="*/ 34 w 51"/>
                <a:gd name="T9" fmla="*/ 45 h 59"/>
                <a:gd name="T10" fmla="*/ 42 w 51"/>
                <a:gd name="T11" fmla="*/ 35 h 59"/>
                <a:gd name="T12" fmla="*/ 47 w 51"/>
                <a:gd name="T13" fmla="*/ 24 h 59"/>
                <a:gd name="T14" fmla="*/ 51 w 51"/>
                <a:gd name="T15" fmla="*/ 10 h 59"/>
                <a:gd name="T16" fmla="*/ 51 w 51"/>
                <a:gd name="T17" fmla="*/ 0 h 59"/>
                <a:gd name="T18" fmla="*/ 47 w 51"/>
                <a:gd name="T19" fmla="*/ 0 h 59"/>
                <a:gd name="T20" fmla="*/ 17 w 51"/>
                <a:gd name="T21" fmla="*/ 24 h 59"/>
                <a:gd name="T22" fmla="*/ 0 w 51"/>
                <a:gd name="T23" fmla="*/ 55 h 59"/>
                <a:gd name="T24" fmla="*/ 0 w 51"/>
                <a:gd name="T25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9">
                  <a:moveTo>
                    <a:pt x="0" y="55"/>
                  </a:moveTo>
                  <a:lnTo>
                    <a:pt x="0" y="55"/>
                  </a:lnTo>
                  <a:lnTo>
                    <a:pt x="4" y="59"/>
                  </a:lnTo>
                  <a:lnTo>
                    <a:pt x="21" y="55"/>
                  </a:lnTo>
                  <a:lnTo>
                    <a:pt x="34" y="45"/>
                  </a:lnTo>
                  <a:lnTo>
                    <a:pt x="42" y="35"/>
                  </a:lnTo>
                  <a:lnTo>
                    <a:pt x="47" y="24"/>
                  </a:lnTo>
                  <a:lnTo>
                    <a:pt x="51" y="1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17" y="2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68" name="Freeform 328">
              <a:extLst>
                <a:ext uri="{FF2B5EF4-FFF2-40B4-BE49-F238E27FC236}">
                  <a16:creationId xmlns:a16="http://schemas.microsoft.com/office/drawing/2014/main" id="{66E32AB3-E791-4693-8AD6-EE9DAC56F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978"/>
              <a:ext cx="9" cy="10"/>
            </a:xfrm>
            <a:custGeom>
              <a:avLst/>
              <a:gdLst>
                <a:gd name="T0" fmla="*/ 9 w 9"/>
                <a:gd name="T1" fmla="*/ 7 h 10"/>
                <a:gd name="T2" fmla="*/ 4 w 9"/>
                <a:gd name="T3" fmla="*/ 0 h 10"/>
                <a:gd name="T4" fmla="*/ 0 w 9"/>
                <a:gd name="T5" fmla="*/ 3 h 10"/>
                <a:gd name="T6" fmla="*/ 0 w 9"/>
                <a:gd name="T7" fmla="*/ 10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69" name="Freeform 329">
              <a:extLst>
                <a:ext uri="{FF2B5EF4-FFF2-40B4-BE49-F238E27FC236}">
                  <a16:creationId xmlns:a16="http://schemas.microsoft.com/office/drawing/2014/main" id="{5672FBA3-6B57-4B1F-B7EB-F65B41806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3978"/>
              <a:ext cx="9" cy="10"/>
            </a:xfrm>
            <a:custGeom>
              <a:avLst/>
              <a:gdLst>
                <a:gd name="T0" fmla="*/ 9 w 9"/>
                <a:gd name="T1" fmla="*/ 7 h 10"/>
                <a:gd name="T2" fmla="*/ 9 w 9"/>
                <a:gd name="T3" fmla="*/ 0 h 10"/>
                <a:gd name="T4" fmla="*/ 0 w 9"/>
                <a:gd name="T5" fmla="*/ 7 h 10"/>
                <a:gd name="T6" fmla="*/ 5 w 9"/>
                <a:gd name="T7" fmla="*/ 10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0" name="Freeform 330">
              <a:extLst>
                <a:ext uri="{FF2B5EF4-FFF2-40B4-BE49-F238E27FC236}">
                  <a16:creationId xmlns:a16="http://schemas.microsoft.com/office/drawing/2014/main" id="{A9D17A45-747A-47DA-9FD7-4673CCEAD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3967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1" name="Freeform 331">
              <a:extLst>
                <a:ext uri="{FF2B5EF4-FFF2-40B4-BE49-F238E27FC236}">
                  <a16:creationId xmlns:a16="http://schemas.microsoft.com/office/drawing/2014/main" id="{E162F5A7-E870-42EC-8437-1D79E772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964"/>
              <a:ext cx="4" cy="10"/>
            </a:xfrm>
            <a:custGeom>
              <a:avLst/>
              <a:gdLst>
                <a:gd name="T0" fmla="*/ 4 w 4"/>
                <a:gd name="T1" fmla="*/ 7 h 10"/>
                <a:gd name="T2" fmla="*/ 4 w 4"/>
                <a:gd name="T3" fmla="*/ 0 h 10"/>
                <a:gd name="T4" fmla="*/ 0 w 4"/>
                <a:gd name="T5" fmla="*/ 3 h 10"/>
                <a:gd name="T6" fmla="*/ 0 w 4"/>
                <a:gd name="T7" fmla="*/ 10 h 10"/>
                <a:gd name="T8" fmla="*/ 4 w 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2" name="Freeform 332">
              <a:extLst>
                <a:ext uri="{FF2B5EF4-FFF2-40B4-BE49-F238E27FC236}">
                  <a16:creationId xmlns:a16="http://schemas.microsoft.com/office/drawing/2014/main" id="{E70982C1-4F0D-4026-8490-5CD34F512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3957"/>
              <a:ext cx="4" cy="10"/>
            </a:xfrm>
            <a:custGeom>
              <a:avLst/>
              <a:gdLst>
                <a:gd name="T0" fmla="*/ 4 w 4"/>
                <a:gd name="T1" fmla="*/ 3 h 10"/>
                <a:gd name="T2" fmla="*/ 0 w 4"/>
                <a:gd name="T3" fmla="*/ 0 h 10"/>
                <a:gd name="T4" fmla="*/ 0 w 4"/>
                <a:gd name="T5" fmla="*/ 3 h 10"/>
                <a:gd name="T6" fmla="*/ 4 w 4"/>
                <a:gd name="T7" fmla="*/ 10 h 10"/>
                <a:gd name="T8" fmla="*/ 4 w 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3" name="Freeform 333">
              <a:extLst>
                <a:ext uri="{FF2B5EF4-FFF2-40B4-BE49-F238E27FC236}">
                  <a16:creationId xmlns:a16="http://schemas.microsoft.com/office/drawing/2014/main" id="{7B073163-3BB9-4F45-81FA-3D590C64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950"/>
              <a:ext cx="9" cy="10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0 h 10"/>
                <a:gd name="T4" fmla="*/ 0 w 9"/>
                <a:gd name="T5" fmla="*/ 7 h 10"/>
                <a:gd name="T6" fmla="*/ 9 w 9"/>
                <a:gd name="T7" fmla="*/ 10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9" y="1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4" name="Freeform 334">
              <a:extLst>
                <a:ext uri="{FF2B5EF4-FFF2-40B4-BE49-F238E27FC236}">
                  <a16:creationId xmlns:a16="http://schemas.microsoft.com/office/drawing/2014/main" id="{9D1696E4-CA81-485D-8B88-70D7C8A06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3947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5" name="Freeform 335">
              <a:extLst>
                <a:ext uri="{FF2B5EF4-FFF2-40B4-BE49-F238E27FC236}">
                  <a16:creationId xmlns:a16="http://schemas.microsoft.com/office/drawing/2014/main" id="{63A53597-2A4B-4D19-B5B7-F430FF23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3933"/>
              <a:ext cx="8" cy="10"/>
            </a:xfrm>
            <a:custGeom>
              <a:avLst/>
              <a:gdLst>
                <a:gd name="T0" fmla="*/ 8 w 8"/>
                <a:gd name="T1" fmla="*/ 3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10 h 10"/>
                <a:gd name="T8" fmla="*/ 8 w 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6" name="Freeform 336">
              <a:extLst>
                <a:ext uri="{FF2B5EF4-FFF2-40B4-BE49-F238E27FC236}">
                  <a16:creationId xmlns:a16="http://schemas.microsoft.com/office/drawing/2014/main" id="{F1425268-5904-49B4-830A-99022981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943"/>
              <a:ext cx="8" cy="7"/>
            </a:xfrm>
            <a:custGeom>
              <a:avLst/>
              <a:gdLst>
                <a:gd name="T0" fmla="*/ 4 w 8"/>
                <a:gd name="T1" fmla="*/ 4 h 7"/>
                <a:gd name="T2" fmla="*/ 8 w 8"/>
                <a:gd name="T3" fmla="*/ 0 h 7"/>
                <a:gd name="T4" fmla="*/ 0 w 8"/>
                <a:gd name="T5" fmla="*/ 0 h 7"/>
                <a:gd name="T6" fmla="*/ 0 w 8"/>
                <a:gd name="T7" fmla="*/ 7 h 7"/>
                <a:gd name="T8" fmla="*/ 4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7" name="Freeform 337">
              <a:extLst>
                <a:ext uri="{FF2B5EF4-FFF2-40B4-BE49-F238E27FC236}">
                  <a16:creationId xmlns:a16="http://schemas.microsoft.com/office/drawing/2014/main" id="{DD3DFBBF-031D-4EAD-911A-E6E81CBDA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995"/>
              <a:ext cx="30" cy="100"/>
            </a:xfrm>
            <a:custGeom>
              <a:avLst/>
              <a:gdLst>
                <a:gd name="T0" fmla="*/ 30 w 30"/>
                <a:gd name="T1" fmla="*/ 0 h 100"/>
                <a:gd name="T2" fmla="*/ 26 w 30"/>
                <a:gd name="T3" fmla="*/ 10 h 100"/>
                <a:gd name="T4" fmla="*/ 30 w 30"/>
                <a:gd name="T5" fmla="*/ 59 h 100"/>
                <a:gd name="T6" fmla="*/ 30 w 30"/>
                <a:gd name="T7" fmla="*/ 79 h 100"/>
                <a:gd name="T8" fmla="*/ 17 w 30"/>
                <a:gd name="T9" fmla="*/ 100 h 100"/>
                <a:gd name="T10" fmla="*/ 4 w 30"/>
                <a:gd name="T11" fmla="*/ 79 h 100"/>
                <a:gd name="T12" fmla="*/ 0 w 30"/>
                <a:gd name="T13" fmla="*/ 52 h 100"/>
                <a:gd name="T14" fmla="*/ 17 w 30"/>
                <a:gd name="T15" fmla="*/ 0 h 100"/>
                <a:gd name="T16" fmla="*/ 30 w 3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0">
                  <a:moveTo>
                    <a:pt x="30" y="0"/>
                  </a:moveTo>
                  <a:lnTo>
                    <a:pt x="26" y="10"/>
                  </a:lnTo>
                  <a:lnTo>
                    <a:pt x="30" y="59"/>
                  </a:lnTo>
                  <a:lnTo>
                    <a:pt x="30" y="79"/>
                  </a:lnTo>
                  <a:lnTo>
                    <a:pt x="17" y="100"/>
                  </a:lnTo>
                  <a:lnTo>
                    <a:pt x="4" y="79"/>
                  </a:lnTo>
                  <a:lnTo>
                    <a:pt x="0" y="52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78" name="Freeform 338">
              <a:extLst>
                <a:ext uri="{FF2B5EF4-FFF2-40B4-BE49-F238E27FC236}">
                  <a16:creationId xmlns:a16="http://schemas.microsoft.com/office/drawing/2014/main" id="{C6A7A04E-BDC4-4568-9BAE-15B55BA07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884"/>
              <a:ext cx="112" cy="63"/>
            </a:xfrm>
            <a:custGeom>
              <a:avLst/>
              <a:gdLst>
                <a:gd name="T0" fmla="*/ 77 w 112"/>
                <a:gd name="T1" fmla="*/ 14 h 63"/>
                <a:gd name="T2" fmla="*/ 8 w 112"/>
                <a:gd name="T3" fmla="*/ 45 h 63"/>
                <a:gd name="T4" fmla="*/ 0 w 112"/>
                <a:gd name="T5" fmla="*/ 56 h 63"/>
                <a:gd name="T6" fmla="*/ 4 w 112"/>
                <a:gd name="T7" fmla="*/ 63 h 63"/>
                <a:gd name="T8" fmla="*/ 26 w 112"/>
                <a:gd name="T9" fmla="*/ 63 h 63"/>
                <a:gd name="T10" fmla="*/ 47 w 112"/>
                <a:gd name="T11" fmla="*/ 59 h 63"/>
                <a:gd name="T12" fmla="*/ 69 w 112"/>
                <a:gd name="T13" fmla="*/ 52 h 63"/>
                <a:gd name="T14" fmla="*/ 86 w 112"/>
                <a:gd name="T15" fmla="*/ 42 h 63"/>
                <a:gd name="T16" fmla="*/ 103 w 112"/>
                <a:gd name="T17" fmla="*/ 25 h 63"/>
                <a:gd name="T18" fmla="*/ 112 w 112"/>
                <a:gd name="T19" fmla="*/ 4 h 63"/>
                <a:gd name="T20" fmla="*/ 107 w 112"/>
                <a:gd name="T21" fmla="*/ 0 h 63"/>
                <a:gd name="T22" fmla="*/ 77 w 112"/>
                <a:gd name="T23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63">
                  <a:moveTo>
                    <a:pt x="77" y="14"/>
                  </a:moveTo>
                  <a:lnTo>
                    <a:pt x="8" y="45"/>
                  </a:lnTo>
                  <a:lnTo>
                    <a:pt x="0" y="56"/>
                  </a:lnTo>
                  <a:lnTo>
                    <a:pt x="4" y="63"/>
                  </a:lnTo>
                  <a:lnTo>
                    <a:pt x="26" y="63"/>
                  </a:lnTo>
                  <a:lnTo>
                    <a:pt x="47" y="59"/>
                  </a:lnTo>
                  <a:lnTo>
                    <a:pt x="69" y="52"/>
                  </a:lnTo>
                  <a:lnTo>
                    <a:pt x="86" y="42"/>
                  </a:lnTo>
                  <a:lnTo>
                    <a:pt x="103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79" name="Freeform 339">
              <a:extLst>
                <a:ext uri="{FF2B5EF4-FFF2-40B4-BE49-F238E27FC236}">
                  <a16:creationId xmlns:a16="http://schemas.microsoft.com/office/drawing/2014/main" id="{F3634A40-E781-4EEB-A4C1-E17EB40F3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988"/>
              <a:ext cx="82" cy="83"/>
            </a:xfrm>
            <a:custGeom>
              <a:avLst/>
              <a:gdLst>
                <a:gd name="T0" fmla="*/ 82 w 82"/>
                <a:gd name="T1" fmla="*/ 79 h 83"/>
                <a:gd name="T2" fmla="*/ 65 w 82"/>
                <a:gd name="T3" fmla="*/ 45 h 83"/>
                <a:gd name="T4" fmla="*/ 26 w 82"/>
                <a:gd name="T5" fmla="*/ 10 h 83"/>
                <a:gd name="T6" fmla="*/ 4 w 82"/>
                <a:gd name="T7" fmla="*/ 0 h 83"/>
                <a:gd name="T8" fmla="*/ 0 w 82"/>
                <a:gd name="T9" fmla="*/ 17 h 83"/>
                <a:gd name="T10" fmla="*/ 13 w 82"/>
                <a:gd name="T11" fmla="*/ 38 h 83"/>
                <a:gd name="T12" fmla="*/ 30 w 82"/>
                <a:gd name="T13" fmla="*/ 62 h 83"/>
                <a:gd name="T14" fmla="*/ 47 w 82"/>
                <a:gd name="T15" fmla="*/ 73 h 83"/>
                <a:gd name="T16" fmla="*/ 65 w 82"/>
                <a:gd name="T17" fmla="*/ 79 h 83"/>
                <a:gd name="T18" fmla="*/ 77 w 82"/>
                <a:gd name="T19" fmla="*/ 83 h 83"/>
                <a:gd name="T20" fmla="*/ 82 w 82"/>
                <a:gd name="T21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3">
                  <a:moveTo>
                    <a:pt x="82" y="79"/>
                  </a:moveTo>
                  <a:lnTo>
                    <a:pt x="65" y="45"/>
                  </a:lnTo>
                  <a:lnTo>
                    <a:pt x="26" y="10"/>
                  </a:lnTo>
                  <a:lnTo>
                    <a:pt x="4" y="0"/>
                  </a:lnTo>
                  <a:lnTo>
                    <a:pt x="0" y="17"/>
                  </a:lnTo>
                  <a:lnTo>
                    <a:pt x="13" y="38"/>
                  </a:lnTo>
                  <a:lnTo>
                    <a:pt x="30" y="62"/>
                  </a:lnTo>
                  <a:lnTo>
                    <a:pt x="47" y="73"/>
                  </a:lnTo>
                  <a:lnTo>
                    <a:pt x="65" y="79"/>
                  </a:lnTo>
                  <a:lnTo>
                    <a:pt x="77" y="83"/>
                  </a:lnTo>
                  <a:lnTo>
                    <a:pt x="82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0" name="Freeform 340">
              <a:extLst>
                <a:ext uri="{FF2B5EF4-FFF2-40B4-BE49-F238E27FC236}">
                  <a16:creationId xmlns:a16="http://schemas.microsoft.com/office/drawing/2014/main" id="{1E1A929D-7D62-4525-B7AD-63A078169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978"/>
              <a:ext cx="111" cy="55"/>
            </a:xfrm>
            <a:custGeom>
              <a:avLst/>
              <a:gdLst>
                <a:gd name="T0" fmla="*/ 0 w 111"/>
                <a:gd name="T1" fmla="*/ 10 h 55"/>
                <a:gd name="T2" fmla="*/ 34 w 111"/>
                <a:gd name="T3" fmla="*/ 34 h 55"/>
                <a:gd name="T4" fmla="*/ 86 w 111"/>
                <a:gd name="T5" fmla="*/ 52 h 55"/>
                <a:gd name="T6" fmla="*/ 107 w 111"/>
                <a:gd name="T7" fmla="*/ 55 h 55"/>
                <a:gd name="T8" fmla="*/ 111 w 111"/>
                <a:gd name="T9" fmla="*/ 48 h 55"/>
                <a:gd name="T10" fmla="*/ 107 w 111"/>
                <a:gd name="T11" fmla="*/ 41 h 55"/>
                <a:gd name="T12" fmla="*/ 86 w 111"/>
                <a:gd name="T13" fmla="*/ 24 h 55"/>
                <a:gd name="T14" fmla="*/ 51 w 111"/>
                <a:gd name="T15" fmla="*/ 7 h 55"/>
                <a:gd name="T16" fmla="*/ 17 w 111"/>
                <a:gd name="T17" fmla="*/ 0 h 55"/>
                <a:gd name="T18" fmla="*/ 4 w 111"/>
                <a:gd name="T19" fmla="*/ 3 h 55"/>
                <a:gd name="T20" fmla="*/ 0 w 111"/>
                <a:gd name="T2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55">
                  <a:moveTo>
                    <a:pt x="0" y="10"/>
                  </a:moveTo>
                  <a:lnTo>
                    <a:pt x="34" y="34"/>
                  </a:lnTo>
                  <a:lnTo>
                    <a:pt x="86" y="52"/>
                  </a:lnTo>
                  <a:lnTo>
                    <a:pt x="107" y="55"/>
                  </a:lnTo>
                  <a:lnTo>
                    <a:pt x="111" y="48"/>
                  </a:lnTo>
                  <a:lnTo>
                    <a:pt x="107" y="41"/>
                  </a:lnTo>
                  <a:lnTo>
                    <a:pt x="86" y="24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1" name="Freeform 341">
              <a:extLst>
                <a:ext uri="{FF2B5EF4-FFF2-40B4-BE49-F238E27FC236}">
                  <a16:creationId xmlns:a16="http://schemas.microsoft.com/office/drawing/2014/main" id="{A0AAB5D2-533F-4DEE-8D8F-817362635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943"/>
              <a:ext cx="124" cy="35"/>
            </a:xfrm>
            <a:custGeom>
              <a:avLst/>
              <a:gdLst>
                <a:gd name="T0" fmla="*/ 124 w 124"/>
                <a:gd name="T1" fmla="*/ 17 h 35"/>
                <a:gd name="T2" fmla="*/ 81 w 124"/>
                <a:gd name="T3" fmla="*/ 4 h 35"/>
                <a:gd name="T4" fmla="*/ 25 w 124"/>
                <a:gd name="T5" fmla="*/ 0 h 35"/>
                <a:gd name="T6" fmla="*/ 0 w 124"/>
                <a:gd name="T7" fmla="*/ 4 h 35"/>
                <a:gd name="T8" fmla="*/ 4 w 124"/>
                <a:gd name="T9" fmla="*/ 11 h 35"/>
                <a:gd name="T10" fmla="*/ 8 w 124"/>
                <a:gd name="T11" fmla="*/ 17 h 35"/>
                <a:gd name="T12" fmla="*/ 38 w 124"/>
                <a:gd name="T13" fmla="*/ 28 h 35"/>
                <a:gd name="T14" fmla="*/ 73 w 124"/>
                <a:gd name="T15" fmla="*/ 35 h 35"/>
                <a:gd name="T16" fmla="*/ 111 w 124"/>
                <a:gd name="T17" fmla="*/ 31 h 35"/>
                <a:gd name="T18" fmla="*/ 124 w 124"/>
                <a:gd name="T19" fmla="*/ 24 h 35"/>
                <a:gd name="T20" fmla="*/ 124 w 124"/>
                <a:gd name="T2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35">
                  <a:moveTo>
                    <a:pt x="124" y="17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7"/>
                  </a:lnTo>
                  <a:lnTo>
                    <a:pt x="38" y="28"/>
                  </a:lnTo>
                  <a:lnTo>
                    <a:pt x="73" y="35"/>
                  </a:lnTo>
                  <a:lnTo>
                    <a:pt x="111" y="31"/>
                  </a:lnTo>
                  <a:lnTo>
                    <a:pt x="124" y="24"/>
                  </a:lnTo>
                  <a:lnTo>
                    <a:pt x="124" y="1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2" name="Freeform 342">
              <a:extLst>
                <a:ext uri="{FF2B5EF4-FFF2-40B4-BE49-F238E27FC236}">
                  <a16:creationId xmlns:a16="http://schemas.microsoft.com/office/drawing/2014/main" id="{542C7291-5435-4EE4-884A-5C64124FE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964"/>
              <a:ext cx="116" cy="41"/>
            </a:xfrm>
            <a:custGeom>
              <a:avLst/>
              <a:gdLst>
                <a:gd name="T0" fmla="*/ 0 w 116"/>
                <a:gd name="T1" fmla="*/ 10 h 41"/>
                <a:gd name="T2" fmla="*/ 39 w 116"/>
                <a:gd name="T3" fmla="*/ 28 h 41"/>
                <a:gd name="T4" fmla="*/ 90 w 116"/>
                <a:gd name="T5" fmla="*/ 41 h 41"/>
                <a:gd name="T6" fmla="*/ 116 w 116"/>
                <a:gd name="T7" fmla="*/ 41 h 41"/>
                <a:gd name="T8" fmla="*/ 116 w 116"/>
                <a:gd name="T9" fmla="*/ 38 h 41"/>
                <a:gd name="T10" fmla="*/ 112 w 116"/>
                <a:gd name="T11" fmla="*/ 28 h 41"/>
                <a:gd name="T12" fmla="*/ 86 w 116"/>
                <a:gd name="T13" fmla="*/ 14 h 41"/>
                <a:gd name="T14" fmla="*/ 51 w 116"/>
                <a:gd name="T15" fmla="*/ 0 h 41"/>
                <a:gd name="T16" fmla="*/ 17 w 116"/>
                <a:gd name="T17" fmla="*/ 0 h 41"/>
                <a:gd name="T18" fmla="*/ 4 w 116"/>
                <a:gd name="T19" fmla="*/ 3 h 41"/>
                <a:gd name="T20" fmla="*/ 0 w 116"/>
                <a:gd name="T2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1">
                  <a:moveTo>
                    <a:pt x="0" y="10"/>
                  </a:moveTo>
                  <a:lnTo>
                    <a:pt x="39" y="28"/>
                  </a:lnTo>
                  <a:lnTo>
                    <a:pt x="90" y="41"/>
                  </a:lnTo>
                  <a:lnTo>
                    <a:pt x="116" y="41"/>
                  </a:lnTo>
                  <a:lnTo>
                    <a:pt x="116" y="38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1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3" name="Freeform 343">
              <a:extLst>
                <a:ext uri="{FF2B5EF4-FFF2-40B4-BE49-F238E27FC236}">
                  <a16:creationId xmlns:a16="http://schemas.microsoft.com/office/drawing/2014/main" id="{6FDB0137-3C48-4798-A747-DF940716B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3947"/>
              <a:ext cx="137" cy="27"/>
            </a:xfrm>
            <a:custGeom>
              <a:avLst/>
              <a:gdLst>
                <a:gd name="T0" fmla="*/ 0 w 137"/>
                <a:gd name="T1" fmla="*/ 3 h 27"/>
                <a:gd name="T2" fmla="*/ 13 w 137"/>
                <a:gd name="T3" fmla="*/ 3 h 27"/>
                <a:gd name="T4" fmla="*/ 77 w 137"/>
                <a:gd name="T5" fmla="*/ 0 h 27"/>
                <a:gd name="T6" fmla="*/ 112 w 137"/>
                <a:gd name="T7" fmla="*/ 3 h 27"/>
                <a:gd name="T8" fmla="*/ 137 w 137"/>
                <a:gd name="T9" fmla="*/ 13 h 27"/>
                <a:gd name="T10" fmla="*/ 107 w 137"/>
                <a:gd name="T11" fmla="*/ 27 h 27"/>
                <a:gd name="T12" fmla="*/ 69 w 137"/>
                <a:gd name="T13" fmla="*/ 27 h 27"/>
                <a:gd name="T14" fmla="*/ 0 w 137"/>
                <a:gd name="T15" fmla="*/ 13 h 27"/>
                <a:gd name="T16" fmla="*/ 0 w 137"/>
                <a:gd name="T17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7">
                  <a:moveTo>
                    <a:pt x="0" y="3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12" y="3"/>
                  </a:lnTo>
                  <a:lnTo>
                    <a:pt x="137" y="13"/>
                  </a:lnTo>
                  <a:lnTo>
                    <a:pt x="107" y="27"/>
                  </a:lnTo>
                  <a:lnTo>
                    <a:pt x="69" y="27"/>
                  </a:lnTo>
                  <a:lnTo>
                    <a:pt x="0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4" name="Freeform 344">
              <a:extLst>
                <a:ext uri="{FF2B5EF4-FFF2-40B4-BE49-F238E27FC236}">
                  <a16:creationId xmlns:a16="http://schemas.microsoft.com/office/drawing/2014/main" id="{E442D525-F916-4141-83F2-A593F039E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3960"/>
              <a:ext cx="129" cy="59"/>
            </a:xfrm>
            <a:custGeom>
              <a:avLst/>
              <a:gdLst>
                <a:gd name="T0" fmla="*/ 39 w 129"/>
                <a:gd name="T1" fmla="*/ 11 h 59"/>
                <a:gd name="T2" fmla="*/ 116 w 129"/>
                <a:gd name="T3" fmla="*/ 38 h 59"/>
                <a:gd name="T4" fmla="*/ 129 w 129"/>
                <a:gd name="T5" fmla="*/ 49 h 59"/>
                <a:gd name="T6" fmla="*/ 125 w 129"/>
                <a:gd name="T7" fmla="*/ 59 h 59"/>
                <a:gd name="T8" fmla="*/ 103 w 129"/>
                <a:gd name="T9" fmla="*/ 59 h 59"/>
                <a:gd name="T10" fmla="*/ 77 w 129"/>
                <a:gd name="T11" fmla="*/ 56 h 59"/>
                <a:gd name="T12" fmla="*/ 56 w 129"/>
                <a:gd name="T13" fmla="*/ 52 h 59"/>
                <a:gd name="T14" fmla="*/ 35 w 129"/>
                <a:gd name="T15" fmla="*/ 45 h 59"/>
                <a:gd name="T16" fmla="*/ 13 w 129"/>
                <a:gd name="T17" fmla="*/ 25 h 59"/>
                <a:gd name="T18" fmla="*/ 0 w 129"/>
                <a:gd name="T19" fmla="*/ 4 h 59"/>
                <a:gd name="T20" fmla="*/ 0 w 129"/>
                <a:gd name="T21" fmla="*/ 0 h 59"/>
                <a:gd name="T22" fmla="*/ 39 w 129"/>
                <a:gd name="T23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9">
                  <a:moveTo>
                    <a:pt x="39" y="11"/>
                  </a:moveTo>
                  <a:lnTo>
                    <a:pt x="116" y="38"/>
                  </a:lnTo>
                  <a:lnTo>
                    <a:pt x="129" y="49"/>
                  </a:lnTo>
                  <a:lnTo>
                    <a:pt x="125" y="59"/>
                  </a:lnTo>
                  <a:lnTo>
                    <a:pt x="103" y="59"/>
                  </a:lnTo>
                  <a:lnTo>
                    <a:pt x="77" y="56"/>
                  </a:lnTo>
                  <a:lnTo>
                    <a:pt x="56" y="52"/>
                  </a:lnTo>
                  <a:lnTo>
                    <a:pt x="35" y="45"/>
                  </a:lnTo>
                  <a:lnTo>
                    <a:pt x="13" y="25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5" name="Freeform 345">
              <a:extLst>
                <a:ext uri="{FF2B5EF4-FFF2-40B4-BE49-F238E27FC236}">
                  <a16:creationId xmlns:a16="http://schemas.microsoft.com/office/drawing/2014/main" id="{100AB1EC-27B1-492B-B8F1-AF72EB5A2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3898"/>
              <a:ext cx="128" cy="56"/>
            </a:xfrm>
            <a:custGeom>
              <a:avLst/>
              <a:gdLst>
                <a:gd name="T0" fmla="*/ 4 w 128"/>
                <a:gd name="T1" fmla="*/ 56 h 56"/>
                <a:gd name="T2" fmla="*/ 51 w 128"/>
                <a:gd name="T3" fmla="*/ 49 h 56"/>
                <a:gd name="T4" fmla="*/ 107 w 128"/>
                <a:gd name="T5" fmla="*/ 21 h 56"/>
                <a:gd name="T6" fmla="*/ 128 w 128"/>
                <a:gd name="T7" fmla="*/ 7 h 56"/>
                <a:gd name="T8" fmla="*/ 124 w 128"/>
                <a:gd name="T9" fmla="*/ 4 h 56"/>
                <a:gd name="T10" fmla="*/ 120 w 128"/>
                <a:gd name="T11" fmla="*/ 0 h 56"/>
                <a:gd name="T12" fmla="*/ 107 w 128"/>
                <a:gd name="T13" fmla="*/ 0 h 56"/>
                <a:gd name="T14" fmla="*/ 73 w 128"/>
                <a:gd name="T15" fmla="*/ 4 h 56"/>
                <a:gd name="T16" fmla="*/ 34 w 128"/>
                <a:gd name="T17" fmla="*/ 14 h 56"/>
                <a:gd name="T18" fmla="*/ 21 w 128"/>
                <a:gd name="T19" fmla="*/ 24 h 56"/>
                <a:gd name="T20" fmla="*/ 4 w 128"/>
                <a:gd name="T21" fmla="*/ 35 h 56"/>
                <a:gd name="T22" fmla="*/ 0 w 128"/>
                <a:gd name="T23" fmla="*/ 49 h 56"/>
                <a:gd name="T24" fmla="*/ 4 w 128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56">
                  <a:moveTo>
                    <a:pt x="4" y="56"/>
                  </a:moveTo>
                  <a:lnTo>
                    <a:pt x="51" y="49"/>
                  </a:lnTo>
                  <a:lnTo>
                    <a:pt x="107" y="21"/>
                  </a:lnTo>
                  <a:lnTo>
                    <a:pt x="128" y="7"/>
                  </a:lnTo>
                  <a:lnTo>
                    <a:pt x="124" y="4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73" y="4"/>
                  </a:lnTo>
                  <a:lnTo>
                    <a:pt x="34" y="14"/>
                  </a:lnTo>
                  <a:lnTo>
                    <a:pt x="21" y="24"/>
                  </a:lnTo>
                  <a:lnTo>
                    <a:pt x="4" y="35"/>
                  </a:lnTo>
                  <a:lnTo>
                    <a:pt x="0" y="49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6" name="Freeform 346">
              <a:extLst>
                <a:ext uri="{FF2B5EF4-FFF2-40B4-BE49-F238E27FC236}">
                  <a16:creationId xmlns:a16="http://schemas.microsoft.com/office/drawing/2014/main" id="{7A325474-30BD-4448-A66E-BB9BD9E62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3850"/>
              <a:ext cx="94" cy="90"/>
            </a:xfrm>
            <a:custGeom>
              <a:avLst/>
              <a:gdLst>
                <a:gd name="T0" fmla="*/ 0 w 94"/>
                <a:gd name="T1" fmla="*/ 83 h 90"/>
                <a:gd name="T2" fmla="*/ 8 w 94"/>
                <a:gd name="T3" fmla="*/ 76 h 90"/>
                <a:gd name="T4" fmla="*/ 47 w 94"/>
                <a:gd name="T5" fmla="*/ 31 h 90"/>
                <a:gd name="T6" fmla="*/ 68 w 94"/>
                <a:gd name="T7" fmla="*/ 14 h 90"/>
                <a:gd name="T8" fmla="*/ 94 w 94"/>
                <a:gd name="T9" fmla="*/ 0 h 90"/>
                <a:gd name="T10" fmla="*/ 86 w 94"/>
                <a:gd name="T11" fmla="*/ 28 h 90"/>
                <a:gd name="T12" fmla="*/ 64 w 94"/>
                <a:gd name="T13" fmla="*/ 52 h 90"/>
                <a:gd name="T14" fmla="*/ 8 w 94"/>
                <a:gd name="T15" fmla="*/ 90 h 90"/>
                <a:gd name="T16" fmla="*/ 0 w 94"/>
                <a:gd name="T1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90">
                  <a:moveTo>
                    <a:pt x="0" y="83"/>
                  </a:moveTo>
                  <a:lnTo>
                    <a:pt x="8" y="76"/>
                  </a:lnTo>
                  <a:lnTo>
                    <a:pt x="47" y="31"/>
                  </a:lnTo>
                  <a:lnTo>
                    <a:pt x="68" y="14"/>
                  </a:lnTo>
                  <a:lnTo>
                    <a:pt x="94" y="0"/>
                  </a:lnTo>
                  <a:lnTo>
                    <a:pt x="86" y="28"/>
                  </a:lnTo>
                  <a:lnTo>
                    <a:pt x="64" y="52"/>
                  </a:lnTo>
                  <a:lnTo>
                    <a:pt x="8" y="9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7" name="Freeform 347">
              <a:extLst>
                <a:ext uri="{FF2B5EF4-FFF2-40B4-BE49-F238E27FC236}">
                  <a16:creationId xmlns:a16="http://schemas.microsoft.com/office/drawing/2014/main" id="{B304D3D1-1299-44FE-83F7-2E7D41388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3826"/>
              <a:ext cx="77" cy="107"/>
            </a:xfrm>
            <a:custGeom>
              <a:avLst/>
              <a:gdLst>
                <a:gd name="T0" fmla="*/ 30 w 77"/>
                <a:gd name="T1" fmla="*/ 79 h 107"/>
                <a:gd name="T2" fmla="*/ 73 w 77"/>
                <a:gd name="T3" fmla="*/ 20 h 107"/>
                <a:gd name="T4" fmla="*/ 77 w 77"/>
                <a:gd name="T5" fmla="*/ 3 h 107"/>
                <a:gd name="T6" fmla="*/ 73 w 77"/>
                <a:gd name="T7" fmla="*/ 0 h 107"/>
                <a:gd name="T8" fmla="*/ 65 w 77"/>
                <a:gd name="T9" fmla="*/ 0 h 107"/>
                <a:gd name="T10" fmla="*/ 43 w 77"/>
                <a:gd name="T11" fmla="*/ 7 h 107"/>
                <a:gd name="T12" fmla="*/ 30 w 77"/>
                <a:gd name="T13" fmla="*/ 24 h 107"/>
                <a:gd name="T14" fmla="*/ 13 w 77"/>
                <a:gd name="T15" fmla="*/ 38 h 107"/>
                <a:gd name="T16" fmla="*/ 4 w 77"/>
                <a:gd name="T17" fmla="*/ 55 h 107"/>
                <a:gd name="T18" fmla="*/ 0 w 77"/>
                <a:gd name="T19" fmla="*/ 79 h 107"/>
                <a:gd name="T20" fmla="*/ 4 w 77"/>
                <a:gd name="T21" fmla="*/ 107 h 107"/>
                <a:gd name="T22" fmla="*/ 9 w 77"/>
                <a:gd name="T23" fmla="*/ 107 h 107"/>
                <a:gd name="T24" fmla="*/ 30 w 77"/>
                <a:gd name="T25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7">
                  <a:moveTo>
                    <a:pt x="30" y="79"/>
                  </a:moveTo>
                  <a:lnTo>
                    <a:pt x="73" y="20"/>
                  </a:lnTo>
                  <a:lnTo>
                    <a:pt x="77" y="3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43" y="7"/>
                  </a:lnTo>
                  <a:lnTo>
                    <a:pt x="30" y="24"/>
                  </a:lnTo>
                  <a:lnTo>
                    <a:pt x="13" y="38"/>
                  </a:lnTo>
                  <a:lnTo>
                    <a:pt x="4" y="55"/>
                  </a:lnTo>
                  <a:lnTo>
                    <a:pt x="0" y="79"/>
                  </a:lnTo>
                  <a:lnTo>
                    <a:pt x="4" y="107"/>
                  </a:lnTo>
                  <a:lnTo>
                    <a:pt x="9" y="107"/>
                  </a:lnTo>
                  <a:lnTo>
                    <a:pt x="30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8" name="Freeform 348">
              <a:extLst>
                <a:ext uri="{FF2B5EF4-FFF2-40B4-BE49-F238E27FC236}">
                  <a16:creationId xmlns:a16="http://schemas.microsoft.com/office/drawing/2014/main" id="{E18E3C6B-160A-45EB-95BD-F20651D4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3978"/>
              <a:ext cx="112" cy="69"/>
            </a:xfrm>
            <a:custGeom>
              <a:avLst/>
              <a:gdLst>
                <a:gd name="T0" fmla="*/ 4 w 112"/>
                <a:gd name="T1" fmla="*/ 0 h 69"/>
                <a:gd name="T2" fmla="*/ 13 w 112"/>
                <a:gd name="T3" fmla="*/ 7 h 69"/>
                <a:gd name="T4" fmla="*/ 69 w 112"/>
                <a:gd name="T5" fmla="*/ 31 h 69"/>
                <a:gd name="T6" fmla="*/ 90 w 112"/>
                <a:gd name="T7" fmla="*/ 48 h 69"/>
                <a:gd name="T8" fmla="*/ 112 w 112"/>
                <a:gd name="T9" fmla="*/ 69 h 69"/>
                <a:gd name="T10" fmla="*/ 73 w 112"/>
                <a:gd name="T11" fmla="*/ 65 h 69"/>
                <a:gd name="T12" fmla="*/ 43 w 112"/>
                <a:gd name="T13" fmla="*/ 52 h 69"/>
                <a:gd name="T14" fmla="*/ 0 w 112"/>
                <a:gd name="T15" fmla="*/ 7 h 69"/>
                <a:gd name="T16" fmla="*/ 4 w 112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69">
                  <a:moveTo>
                    <a:pt x="4" y="0"/>
                  </a:moveTo>
                  <a:lnTo>
                    <a:pt x="13" y="7"/>
                  </a:lnTo>
                  <a:lnTo>
                    <a:pt x="69" y="31"/>
                  </a:lnTo>
                  <a:lnTo>
                    <a:pt x="90" y="48"/>
                  </a:lnTo>
                  <a:lnTo>
                    <a:pt x="112" y="69"/>
                  </a:lnTo>
                  <a:lnTo>
                    <a:pt x="73" y="65"/>
                  </a:lnTo>
                  <a:lnTo>
                    <a:pt x="43" y="5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9" name="Freeform 349">
              <a:extLst>
                <a:ext uri="{FF2B5EF4-FFF2-40B4-BE49-F238E27FC236}">
                  <a16:creationId xmlns:a16="http://schemas.microsoft.com/office/drawing/2014/main" id="{6403DAD8-5087-4251-831A-D341D6669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3985"/>
              <a:ext cx="73" cy="96"/>
            </a:xfrm>
            <a:custGeom>
              <a:avLst/>
              <a:gdLst>
                <a:gd name="T0" fmla="*/ 4 w 73"/>
                <a:gd name="T1" fmla="*/ 0 h 96"/>
                <a:gd name="T2" fmla="*/ 0 w 73"/>
                <a:gd name="T3" fmla="*/ 17 h 96"/>
                <a:gd name="T4" fmla="*/ 13 w 73"/>
                <a:gd name="T5" fmla="*/ 51 h 96"/>
                <a:gd name="T6" fmla="*/ 34 w 73"/>
                <a:gd name="T7" fmla="*/ 79 h 96"/>
                <a:gd name="T8" fmla="*/ 51 w 73"/>
                <a:gd name="T9" fmla="*/ 89 h 96"/>
                <a:gd name="T10" fmla="*/ 73 w 73"/>
                <a:gd name="T11" fmla="*/ 96 h 96"/>
                <a:gd name="T12" fmla="*/ 69 w 73"/>
                <a:gd name="T13" fmla="*/ 72 h 96"/>
                <a:gd name="T14" fmla="*/ 43 w 73"/>
                <a:gd name="T15" fmla="*/ 38 h 96"/>
                <a:gd name="T16" fmla="*/ 8 w 73"/>
                <a:gd name="T17" fmla="*/ 7 h 96"/>
                <a:gd name="T18" fmla="*/ 4 w 7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96">
                  <a:moveTo>
                    <a:pt x="4" y="0"/>
                  </a:moveTo>
                  <a:lnTo>
                    <a:pt x="0" y="17"/>
                  </a:lnTo>
                  <a:lnTo>
                    <a:pt x="13" y="51"/>
                  </a:lnTo>
                  <a:lnTo>
                    <a:pt x="34" y="79"/>
                  </a:lnTo>
                  <a:lnTo>
                    <a:pt x="51" y="89"/>
                  </a:lnTo>
                  <a:lnTo>
                    <a:pt x="73" y="96"/>
                  </a:lnTo>
                  <a:lnTo>
                    <a:pt x="69" y="72"/>
                  </a:lnTo>
                  <a:lnTo>
                    <a:pt x="43" y="38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90" name="Freeform 350">
              <a:extLst>
                <a:ext uri="{FF2B5EF4-FFF2-40B4-BE49-F238E27FC236}">
                  <a16:creationId xmlns:a16="http://schemas.microsoft.com/office/drawing/2014/main" id="{87597BB5-29F4-4622-A20E-D14CCFFD5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" y="3822"/>
              <a:ext cx="47" cy="107"/>
            </a:xfrm>
            <a:custGeom>
              <a:avLst/>
              <a:gdLst>
                <a:gd name="T0" fmla="*/ 39 w 47"/>
                <a:gd name="T1" fmla="*/ 107 h 107"/>
                <a:gd name="T2" fmla="*/ 47 w 47"/>
                <a:gd name="T3" fmla="*/ 94 h 107"/>
                <a:gd name="T4" fmla="*/ 43 w 47"/>
                <a:gd name="T5" fmla="*/ 59 h 107"/>
                <a:gd name="T6" fmla="*/ 35 w 47"/>
                <a:gd name="T7" fmla="*/ 28 h 107"/>
                <a:gd name="T8" fmla="*/ 4 w 47"/>
                <a:gd name="T9" fmla="*/ 0 h 107"/>
                <a:gd name="T10" fmla="*/ 0 w 47"/>
                <a:gd name="T11" fmla="*/ 24 h 107"/>
                <a:gd name="T12" fmla="*/ 35 w 47"/>
                <a:gd name="T13" fmla="*/ 100 h 107"/>
                <a:gd name="T14" fmla="*/ 39 w 47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07">
                  <a:moveTo>
                    <a:pt x="39" y="107"/>
                  </a:moveTo>
                  <a:lnTo>
                    <a:pt x="47" y="94"/>
                  </a:lnTo>
                  <a:lnTo>
                    <a:pt x="43" y="59"/>
                  </a:lnTo>
                  <a:lnTo>
                    <a:pt x="35" y="28"/>
                  </a:lnTo>
                  <a:lnTo>
                    <a:pt x="4" y="0"/>
                  </a:lnTo>
                  <a:lnTo>
                    <a:pt x="0" y="24"/>
                  </a:lnTo>
                  <a:lnTo>
                    <a:pt x="35" y="100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91" name="Freeform 351">
              <a:extLst>
                <a:ext uri="{FF2B5EF4-FFF2-40B4-BE49-F238E27FC236}">
                  <a16:creationId xmlns:a16="http://schemas.microsoft.com/office/drawing/2014/main" id="{BE9D13D6-F216-416D-8A69-B01F10991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3919"/>
              <a:ext cx="55" cy="83"/>
            </a:xfrm>
            <a:custGeom>
              <a:avLst/>
              <a:gdLst>
                <a:gd name="T0" fmla="*/ 8 w 55"/>
                <a:gd name="T1" fmla="*/ 48 h 83"/>
                <a:gd name="T2" fmla="*/ 17 w 55"/>
                <a:gd name="T3" fmla="*/ 66 h 83"/>
                <a:gd name="T4" fmla="*/ 25 w 55"/>
                <a:gd name="T5" fmla="*/ 76 h 83"/>
                <a:gd name="T6" fmla="*/ 38 w 55"/>
                <a:gd name="T7" fmla="*/ 83 h 83"/>
                <a:gd name="T8" fmla="*/ 47 w 55"/>
                <a:gd name="T9" fmla="*/ 83 h 83"/>
                <a:gd name="T10" fmla="*/ 51 w 55"/>
                <a:gd name="T11" fmla="*/ 79 h 83"/>
                <a:gd name="T12" fmla="*/ 55 w 55"/>
                <a:gd name="T13" fmla="*/ 66 h 83"/>
                <a:gd name="T14" fmla="*/ 47 w 55"/>
                <a:gd name="T15" fmla="*/ 38 h 83"/>
                <a:gd name="T16" fmla="*/ 30 w 55"/>
                <a:gd name="T17" fmla="*/ 10 h 83"/>
                <a:gd name="T18" fmla="*/ 21 w 55"/>
                <a:gd name="T19" fmla="*/ 3 h 83"/>
                <a:gd name="T20" fmla="*/ 8 w 55"/>
                <a:gd name="T21" fmla="*/ 0 h 83"/>
                <a:gd name="T22" fmla="*/ 4 w 55"/>
                <a:gd name="T23" fmla="*/ 7 h 83"/>
                <a:gd name="T24" fmla="*/ 0 w 55"/>
                <a:gd name="T25" fmla="*/ 17 h 83"/>
                <a:gd name="T26" fmla="*/ 8 w 55"/>
                <a:gd name="T27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83">
                  <a:moveTo>
                    <a:pt x="8" y="48"/>
                  </a:moveTo>
                  <a:lnTo>
                    <a:pt x="17" y="66"/>
                  </a:lnTo>
                  <a:lnTo>
                    <a:pt x="25" y="76"/>
                  </a:lnTo>
                  <a:lnTo>
                    <a:pt x="38" y="83"/>
                  </a:lnTo>
                  <a:lnTo>
                    <a:pt x="47" y="83"/>
                  </a:lnTo>
                  <a:lnTo>
                    <a:pt x="51" y="79"/>
                  </a:lnTo>
                  <a:lnTo>
                    <a:pt x="55" y="66"/>
                  </a:lnTo>
                  <a:lnTo>
                    <a:pt x="47" y="38"/>
                  </a:lnTo>
                  <a:lnTo>
                    <a:pt x="30" y="10"/>
                  </a:lnTo>
                  <a:lnTo>
                    <a:pt x="21" y="3"/>
                  </a:lnTo>
                  <a:lnTo>
                    <a:pt x="8" y="0"/>
                  </a:lnTo>
                  <a:lnTo>
                    <a:pt x="4" y="7"/>
                  </a:lnTo>
                  <a:lnTo>
                    <a:pt x="0" y="17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92" name="Freeform 352">
              <a:extLst>
                <a:ext uri="{FF2B5EF4-FFF2-40B4-BE49-F238E27FC236}">
                  <a16:creationId xmlns:a16="http://schemas.microsoft.com/office/drawing/2014/main" id="{9CC046B9-4E4D-401E-BE25-D03DA2B1D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3864"/>
              <a:ext cx="56" cy="69"/>
            </a:xfrm>
            <a:custGeom>
              <a:avLst/>
              <a:gdLst>
                <a:gd name="T0" fmla="*/ 51 w 56"/>
                <a:gd name="T1" fmla="*/ 52 h 69"/>
                <a:gd name="T2" fmla="*/ 25 w 56"/>
                <a:gd name="T3" fmla="*/ 14 h 69"/>
                <a:gd name="T4" fmla="*/ 17 w 56"/>
                <a:gd name="T5" fmla="*/ 3 h 69"/>
                <a:gd name="T6" fmla="*/ 8 w 56"/>
                <a:gd name="T7" fmla="*/ 0 h 69"/>
                <a:gd name="T8" fmla="*/ 4 w 56"/>
                <a:gd name="T9" fmla="*/ 0 h 69"/>
                <a:gd name="T10" fmla="*/ 0 w 56"/>
                <a:gd name="T11" fmla="*/ 3 h 69"/>
                <a:gd name="T12" fmla="*/ 4 w 56"/>
                <a:gd name="T13" fmla="*/ 34 h 69"/>
                <a:gd name="T14" fmla="*/ 21 w 56"/>
                <a:gd name="T15" fmla="*/ 58 h 69"/>
                <a:gd name="T16" fmla="*/ 38 w 56"/>
                <a:gd name="T17" fmla="*/ 69 h 69"/>
                <a:gd name="T18" fmla="*/ 51 w 56"/>
                <a:gd name="T19" fmla="*/ 58 h 69"/>
                <a:gd name="T20" fmla="*/ 56 w 56"/>
                <a:gd name="T21" fmla="*/ 52 h 69"/>
                <a:gd name="T22" fmla="*/ 51 w 56"/>
                <a:gd name="T23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9">
                  <a:moveTo>
                    <a:pt x="51" y="52"/>
                  </a:moveTo>
                  <a:lnTo>
                    <a:pt x="25" y="14"/>
                  </a:lnTo>
                  <a:lnTo>
                    <a:pt x="17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34"/>
                  </a:lnTo>
                  <a:lnTo>
                    <a:pt x="21" y="58"/>
                  </a:lnTo>
                  <a:lnTo>
                    <a:pt x="38" y="69"/>
                  </a:lnTo>
                  <a:lnTo>
                    <a:pt x="51" y="58"/>
                  </a:lnTo>
                  <a:lnTo>
                    <a:pt x="5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93" name="Freeform 353">
              <a:extLst>
                <a:ext uri="{FF2B5EF4-FFF2-40B4-BE49-F238E27FC236}">
                  <a16:creationId xmlns:a16="http://schemas.microsoft.com/office/drawing/2014/main" id="{46789246-63AC-4FF3-A019-EFFB29DF6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916"/>
              <a:ext cx="52" cy="41"/>
            </a:xfrm>
            <a:custGeom>
              <a:avLst/>
              <a:gdLst>
                <a:gd name="T0" fmla="*/ 48 w 52"/>
                <a:gd name="T1" fmla="*/ 13 h 41"/>
                <a:gd name="T2" fmla="*/ 30 w 52"/>
                <a:gd name="T3" fmla="*/ 10 h 41"/>
                <a:gd name="T4" fmla="*/ 13 w 52"/>
                <a:gd name="T5" fmla="*/ 3 h 41"/>
                <a:gd name="T6" fmla="*/ 5 w 52"/>
                <a:gd name="T7" fmla="*/ 0 h 41"/>
                <a:gd name="T8" fmla="*/ 0 w 52"/>
                <a:gd name="T9" fmla="*/ 3 h 41"/>
                <a:gd name="T10" fmla="*/ 9 w 52"/>
                <a:gd name="T11" fmla="*/ 20 h 41"/>
                <a:gd name="T12" fmla="*/ 18 w 52"/>
                <a:gd name="T13" fmla="*/ 31 h 41"/>
                <a:gd name="T14" fmla="*/ 26 w 52"/>
                <a:gd name="T15" fmla="*/ 34 h 41"/>
                <a:gd name="T16" fmla="*/ 35 w 52"/>
                <a:gd name="T17" fmla="*/ 38 h 41"/>
                <a:gd name="T18" fmla="*/ 48 w 52"/>
                <a:gd name="T19" fmla="*/ 41 h 41"/>
                <a:gd name="T20" fmla="*/ 52 w 52"/>
                <a:gd name="T21" fmla="*/ 38 h 41"/>
                <a:gd name="T22" fmla="*/ 52 w 52"/>
                <a:gd name="T23" fmla="*/ 34 h 41"/>
                <a:gd name="T24" fmla="*/ 48 w 52"/>
                <a:gd name="T25" fmla="*/ 17 h 41"/>
                <a:gd name="T26" fmla="*/ 48 w 52"/>
                <a:gd name="T2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1">
                  <a:moveTo>
                    <a:pt x="48" y="13"/>
                  </a:moveTo>
                  <a:lnTo>
                    <a:pt x="30" y="10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9" y="20"/>
                  </a:lnTo>
                  <a:lnTo>
                    <a:pt x="18" y="31"/>
                  </a:lnTo>
                  <a:lnTo>
                    <a:pt x="26" y="34"/>
                  </a:lnTo>
                  <a:lnTo>
                    <a:pt x="35" y="38"/>
                  </a:lnTo>
                  <a:lnTo>
                    <a:pt x="48" y="41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48" y="17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94" name="Freeform 354">
              <a:extLst>
                <a:ext uri="{FF2B5EF4-FFF2-40B4-BE49-F238E27FC236}">
                  <a16:creationId xmlns:a16="http://schemas.microsoft.com/office/drawing/2014/main" id="{55719268-697E-4889-8330-91CA08BD4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3957"/>
              <a:ext cx="52" cy="38"/>
            </a:xfrm>
            <a:custGeom>
              <a:avLst/>
              <a:gdLst>
                <a:gd name="T0" fmla="*/ 39 w 52"/>
                <a:gd name="T1" fmla="*/ 0 h 38"/>
                <a:gd name="T2" fmla="*/ 30 w 52"/>
                <a:gd name="T3" fmla="*/ 3 h 38"/>
                <a:gd name="T4" fmla="*/ 22 w 52"/>
                <a:gd name="T5" fmla="*/ 10 h 38"/>
                <a:gd name="T6" fmla="*/ 13 w 52"/>
                <a:gd name="T7" fmla="*/ 14 h 38"/>
                <a:gd name="T8" fmla="*/ 9 w 52"/>
                <a:gd name="T9" fmla="*/ 21 h 38"/>
                <a:gd name="T10" fmla="*/ 0 w 52"/>
                <a:gd name="T11" fmla="*/ 31 h 38"/>
                <a:gd name="T12" fmla="*/ 9 w 52"/>
                <a:gd name="T13" fmla="*/ 35 h 38"/>
                <a:gd name="T14" fmla="*/ 22 w 52"/>
                <a:gd name="T15" fmla="*/ 38 h 38"/>
                <a:gd name="T16" fmla="*/ 39 w 52"/>
                <a:gd name="T17" fmla="*/ 38 h 38"/>
                <a:gd name="T18" fmla="*/ 52 w 52"/>
                <a:gd name="T19" fmla="*/ 31 h 38"/>
                <a:gd name="T20" fmla="*/ 48 w 52"/>
                <a:gd name="T21" fmla="*/ 21 h 38"/>
                <a:gd name="T22" fmla="*/ 43 w 52"/>
                <a:gd name="T23" fmla="*/ 3 h 38"/>
                <a:gd name="T24" fmla="*/ 39 w 52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8">
                  <a:moveTo>
                    <a:pt x="39" y="0"/>
                  </a:moveTo>
                  <a:lnTo>
                    <a:pt x="30" y="3"/>
                  </a:lnTo>
                  <a:lnTo>
                    <a:pt x="22" y="10"/>
                  </a:lnTo>
                  <a:lnTo>
                    <a:pt x="13" y="14"/>
                  </a:lnTo>
                  <a:lnTo>
                    <a:pt x="9" y="21"/>
                  </a:lnTo>
                  <a:lnTo>
                    <a:pt x="0" y="31"/>
                  </a:lnTo>
                  <a:lnTo>
                    <a:pt x="9" y="35"/>
                  </a:lnTo>
                  <a:lnTo>
                    <a:pt x="22" y="38"/>
                  </a:lnTo>
                  <a:lnTo>
                    <a:pt x="39" y="38"/>
                  </a:lnTo>
                  <a:lnTo>
                    <a:pt x="52" y="31"/>
                  </a:lnTo>
                  <a:lnTo>
                    <a:pt x="48" y="21"/>
                  </a:lnTo>
                  <a:lnTo>
                    <a:pt x="43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95" name="Freeform 355">
              <a:extLst>
                <a:ext uri="{FF2B5EF4-FFF2-40B4-BE49-F238E27FC236}">
                  <a16:creationId xmlns:a16="http://schemas.microsoft.com/office/drawing/2014/main" id="{5A782C06-5C6E-4B32-96D9-60E40162C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3988"/>
              <a:ext cx="34" cy="42"/>
            </a:xfrm>
            <a:custGeom>
              <a:avLst/>
              <a:gdLst>
                <a:gd name="T0" fmla="*/ 25 w 34"/>
                <a:gd name="T1" fmla="*/ 0 h 42"/>
                <a:gd name="T2" fmla="*/ 17 w 34"/>
                <a:gd name="T3" fmla="*/ 0 h 42"/>
                <a:gd name="T4" fmla="*/ 8 w 34"/>
                <a:gd name="T5" fmla="*/ 7 h 42"/>
                <a:gd name="T6" fmla="*/ 0 w 34"/>
                <a:gd name="T7" fmla="*/ 24 h 42"/>
                <a:gd name="T8" fmla="*/ 0 w 34"/>
                <a:gd name="T9" fmla="*/ 38 h 42"/>
                <a:gd name="T10" fmla="*/ 4 w 34"/>
                <a:gd name="T11" fmla="*/ 42 h 42"/>
                <a:gd name="T12" fmla="*/ 13 w 34"/>
                <a:gd name="T13" fmla="*/ 38 h 42"/>
                <a:gd name="T14" fmla="*/ 34 w 34"/>
                <a:gd name="T15" fmla="*/ 17 h 42"/>
                <a:gd name="T16" fmla="*/ 30 w 34"/>
                <a:gd name="T17" fmla="*/ 4 h 42"/>
                <a:gd name="T18" fmla="*/ 25 w 3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25" y="0"/>
                  </a:moveTo>
                  <a:lnTo>
                    <a:pt x="17" y="0"/>
                  </a:lnTo>
                  <a:lnTo>
                    <a:pt x="8" y="7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3" y="38"/>
                  </a:lnTo>
                  <a:lnTo>
                    <a:pt x="34" y="17"/>
                  </a:lnTo>
                  <a:lnTo>
                    <a:pt x="30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96" name="Freeform 356">
              <a:extLst>
                <a:ext uri="{FF2B5EF4-FFF2-40B4-BE49-F238E27FC236}">
                  <a16:creationId xmlns:a16="http://schemas.microsoft.com/office/drawing/2014/main" id="{A33D44DF-0856-498F-A6A9-F71AA95A5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4002"/>
              <a:ext cx="34" cy="76"/>
            </a:xfrm>
            <a:custGeom>
              <a:avLst/>
              <a:gdLst>
                <a:gd name="T0" fmla="*/ 9 w 34"/>
                <a:gd name="T1" fmla="*/ 0 h 76"/>
                <a:gd name="T2" fmla="*/ 9 w 34"/>
                <a:gd name="T3" fmla="*/ 0 h 76"/>
                <a:gd name="T4" fmla="*/ 4 w 34"/>
                <a:gd name="T5" fmla="*/ 3 h 76"/>
                <a:gd name="T6" fmla="*/ 0 w 34"/>
                <a:gd name="T7" fmla="*/ 14 h 76"/>
                <a:gd name="T8" fmla="*/ 0 w 34"/>
                <a:gd name="T9" fmla="*/ 31 h 76"/>
                <a:gd name="T10" fmla="*/ 0 w 34"/>
                <a:gd name="T11" fmla="*/ 41 h 76"/>
                <a:gd name="T12" fmla="*/ 9 w 34"/>
                <a:gd name="T13" fmla="*/ 55 h 76"/>
                <a:gd name="T14" fmla="*/ 17 w 34"/>
                <a:gd name="T15" fmla="*/ 65 h 76"/>
                <a:gd name="T16" fmla="*/ 34 w 34"/>
                <a:gd name="T17" fmla="*/ 76 h 76"/>
                <a:gd name="T18" fmla="*/ 34 w 34"/>
                <a:gd name="T19" fmla="*/ 72 h 76"/>
                <a:gd name="T20" fmla="*/ 34 w 34"/>
                <a:gd name="T21" fmla="*/ 55 h 76"/>
                <a:gd name="T22" fmla="*/ 30 w 34"/>
                <a:gd name="T23" fmla="*/ 34 h 76"/>
                <a:gd name="T24" fmla="*/ 13 w 34"/>
                <a:gd name="T25" fmla="*/ 0 h 76"/>
                <a:gd name="T26" fmla="*/ 13 w 34"/>
                <a:gd name="T27" fmla="*/ 0 h 76"/>
                <a:gd name="T28" fmla="*/ 9 w 34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76">
                  <a:moveTo>
                    <a:pt x="9" y="0"/>
                  </a:moveTo>
                  <a:lnTo>
                    <a:pt x="9" y="0"/>
                  </a:lnTo>
                  <a:lnTo>
                    <a:pt x="4" y="3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9" y="55"/>
                  </a:lnTo>
                  <a:lnTo>
                    <a:pt x="17" y="65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4" y="55"/>
                  </a:lnTo>
                  <a:lnTo>
                    <a:pt x="30" y="3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97" name="Freeform 357">
              <a:extLst>
                <a:ext uri="{FF2B5EF4-FFF2-40B4-BE49-F238E27FC236}">
                  <a16:creationId xmlns:a16="http://schemas.microsoft.com/office/drawing/2014/main" id="{E3B32FE6-ABF2-4763-B7FE-F5AEFA7D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3936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0 w 9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98" name="Freeform 358">
              <a:extLst>
                <a:ext uri="{FF2B5EF4-FFF2-40B4-BE49-F238E27FC236}">
                  <a16:creationId xmlns:a16="http://schemas.microsoft.com/office/drawing/2014/main" id="{D1D84CA4-AF84-4D5C-AAD0-6258A9CD0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3929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7 h 7"/>
                <a:gd name="T4" fmla="*/ 4 w 8"/>
                <a:gd name="T5" fmla="*/ 4 h 7"/>
                <a:gd name="T6" fmla="*/ 0 w 8"/>
                <a:gd name="T7" fmla="*/ 0 h 7"/>
                <a:gd name="T8" fmla="*/ 0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99" name="Freeform 359">
              <a:extLst>
                <a:ext uri="{FF2B5EF4-FFF2-40B4-BE49-F238E27FC236}">
                  <a16:creationId xmlns:a16="http://schemas.microsoft.com/office/drawing/2014/main" id="{F1347DB2-09DD-4A12-BFC5-8CC38C1F4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3954"/>
              <a:ext cx="8" cy="10"/>
            </a:xfrm>
            <a:custGeom>
              <a:avLst/>
              <a:gdLst>
                <a:gd name="T0" fmla="*/ 0 w 8"/>
                <a:gd name="T1" fmla="*/ 6 h 10"/>
                <a:gd name="T2" fmla="*/ 8 w 8"/>
                <a:gd name="T3" fmla="*/ 10 h 10"/>
                <a:gd name="T4" fmla="*/ 8 w 8"/>
                <a:gd name="T5" fmla="*/ 3 h 10"/>
                <a:gd name="T6" fmla="*/ 0 w 8"/>
                <a:gd name="T7" fmla="*/ 0 h 10"/>
                <a:gd name="T8" fmla="*/ 0 w 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8" y="1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00" name="Freeform 360">
              <a:extLst>
                <a:ext uri="{FF2B5EF4-FFF2-40B4-BE49-F238E27FC236}">
                  <a16:creationId xmlns:a16="http://schemas.microsoft.com/office/drawing/2014/main" id="{E47822F2-63D7-43BA-82B3-B0415A79C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3943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01" name="Freeform 361">
              <a:extLst>
                <a:ext uri="{FF2B5EF4-FFF2-40B4-BE49-F238E27FC236}">
                  <a16:creationId xmlns:a16="http://schemas.microsoft.com/office/drawing/2014/main" id="{4BBCCED7-75DC-49DD-AF18-032D8FAE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3967"/>
              <a:ext cx="17" cy="7"/>
            </a:xfrm>
            <a:custGeom>
              <a:avLst/>
              <a:gdLst>
                <a:gd name="T0" fmla="*/ 8 w 17"/>
                <a:gd name="T1" fmla="*/ 7 h 7"/>
                <a:gd name="T2" fmla="*/ 17 w 17"/>
                <a:gd name="T3" fmla="*/ 7 h 7"/>
                <a:gd name="T4" fmla="*/ 8 w 17"/>
                <a:gd name="T5" fmla="*/ 0 h 7"/>
                <a:gd name="T6" fmla="*/ 0 w 17"/>
                <a:gd name="T7" fmla="*/ 0 h 7"/>
                <a:gd name="T8" fmla="*/ 8 w 1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8" y="7"/>
                  </a:moveTo>
                  <a:lnTo>
                    <a:pt x="17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02" name="Freeform 362">
              <a:extLst>
                <a:ext uri="{FF2B5EF4-FFF2-40B4-BE49-F238E27FC236}">
                  <a16:creationId xmlns:a16="http://schemas.microsoft.com/office/drawing/2014/main" id="{2F4BAF82-9DA1-400A-B8E8-22F96AA3D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3960"/>
              <a:ext cx="13" cy="4"/>
            </a:xfrm>
            <a:custGeom>
              <a:avLst/>
              <a:gdLst>
                <a:gd name="T0" fmla="*/ 4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4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4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03" name="Freeform 363">
              <a:extLst>
                <a:ext uri="{FF2B5EF4-FFF2-40B4-BE49-F238E27FC236}">
                  <a16:creationId xmlns:a16="http://schemas.microsoft.com/office/drawing/2014/main" id="{36888927-EDBF-4B02-9B49-23F281BA9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3978"/>
              <a:ext cx="9" cy="10"/>
            </a:xfrm>
            <a:custGeom>
              <a:avLst/>
              <a:gdLst>
                <a:gd name="T0" fmla="*/ 0 w 9"/>
                <a:gd name="T1" fmla="*/ 3 h 10"/>
                <a:gd name="T2" fmla="*/ 5 w 9"/>
                <a:gd name="T3" fmla="*/ 10 h 10"/>
                <a:gd name="T4" fmla="*/ 9 w 9"/>
                <a:gd name="T5" fmla="*/ 3 h 10"/>
                <a:gd name="T6" fmla="*/ 9 w 9"/>
                <a:gd name="T7" fmla="*/ 0 h 10"/>
                <a:gd name="T8" fmla="*/ 0 w 9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3"/>
                  </a:moveTo>
                  <a:lnTo>
                    <a:pt x="5" y="10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04" name="Freeform 364">
              <a:extLst>
                <a:ext uri="{FF2B5EF4-FFF2-40B4-BE49-F238E27FC236}">
                  <a16:creationId xmlns:a16="http://schemas.microsoft.com/office/drawing/2014/main" id="{A9913318-F1F0-492B-9A7B-FCF21A7F4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3985"/>
              <a:ext cx="4" cy="10"/>
            </a:xfrm>
            <a:custGeom>
              <a:avLst/>
              <a:gdLst>
                <a:gd name="T0" fmla="*/ 0 w 4"/>
                <a:gd name="T1" fmla="*/ 7 h 10"/>
                <a:gd name="T2" fmla="*/ 4 w 4"/>
                <a:gd name="T3" fmla="*/ 10 h 10"/>
                <a:gd name="T4" fmla="*/ 4 w 4"/>
                <a:gd name="T5" fmla="*/ 3 h 10"/>
                <a:gd name="T6" fmla="*/ 0 w 4"/>
                <a:gd name="T7" fmla="*/ 0 h 10"/>
                <a:gd name="T8" fmla="*/ 0 w 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7"/>
                  </a:moveTo>
                  <a:lnTo>
                    <a:pt x="4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05" name="Freeform 365">
              <a:extLst>
                <a:ext uri="{FF2B5EF4-FFF2-40B4-BE49-F238E27FC236}">
                  <a16:creationId xmlns:a16="http://schemas.microsoft.com/office/drawing/2014/main" id="{C40CC1FF-EC95-44D3-81BA-22A5BED53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3967"/>
              <a:ext cx="4" cy="14"/>
            </a:xfrm>
            <a:custGeom>
              <a:avLst/>
              <a:gdLst>
                <a:gd name="T0" fmla="*/ 0 w 4"/>
                <a:gd name="T1" fmla="*/ 7 h 14"/>
                <a:gd name="T2" fmla="*/ 4 w 4"/>
                <a:gd name="T3" fmla="*/ 14 h 14"/>
                <a:gd name="T4" fmla="*/ 4 w 4"/>
                <a:gd name="T5" fmla="*/ 7 h 14"/>
                <a:gd name="T6" fmla="*/ 4 w 4"/>
                <a:gd name="T7" fmla="*/ 0 h 14"/>
                <a:gd name="T8" fmla="*/ 0 w 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7"/>
                  </a:moveTo>
                  <a:lnTo>
                    <a:pt x="4" y="14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06" name="Freeform 366">
              <a:extLst>
                <a:ext uri="{FF2B5EF4-FFF2-40B4-BE49-F238E27FC236}">
                  <a16:creationId xmlns:a16="http://schemas.microsoft.com/office/drawing/2014/main" id="{749EBB62-607D-465F-AECA-4AB25790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3753"/>
              <a:ext cx="77" cy="83"/>
            </a:xfrm>
            <a:custGeom>
              <a:avLst/>
              <a:gdLst>
                <a:gd name="T0" fmla="*/ 68 w 77"/>
                <a:gd name="T1" fmla="*/ 83 h 83"/>
                <a:gd name="T2" fmla="*/ 64 w 77"/>
                <a:gd name="T3" fmla="*/ 73 h 83"/>
                <a:gd name="T4" fmla="*/ 21 w 77"/>
                <a:gd name="T5" fmla="*/ 42 h 83"/>
                <a:gd name="T6" fmla="*/ 8 w 77"/>
                <a:gd name="T7" fmla="*/ 24 h 83"/>
                <a:gd name="T8" fmla="*/ 0 w 77"/>
                <a:gd name="T9" fmla="*/ 0 h 83"/>
                <a:gd name="T10" fmla="*/ 30 w 77"/>
                <a:gd name="T11" fmla="*/ 14 h 83"/>
                <a:gd name="T12" fmla="*/ 47 w 77"/>
                <a:gd name="T13" fmla="*/ 31 h 83"/>
                <a:gd name="T14" fmla="*/ 77 w 77"/>
                <a:gd name="T15" fmla="*/ 76 h 83"/>
                <a:gd name="T16" fmla="*/ 68 w 77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3">
                  <a:moveTo>
                    <a:pt x="68" y="83"/>
                  </a:moveTo>
                  <a:lnTo>
                    <a:pt x="64" y="73"/>
                  </a:lnTo>
                  <a:lnTo>
                    <a:pt x="21" y="42"/>
                  </a:lnTo>
                  <a:lnTo>
                    <a:pt x="8" y="24"/>
                  </a:lnTo>
                  <a:lnTo>
                    <a:pt x="0" y="0"/>
                  </a:lnTo>
                  <a:lnTo>
                    <a:pt x="30" y="14"/>
                  </a:lnTo>
                  <a:lnTo>
                    <a:pt x="47" y="31"/>
                  </a:lnTo>
                  <a:lnTo>
                    <a:pt x="77" y="76"/>
                  </a:lnTo>
                  <a:lnTo>
                    <a:pt x="68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07" name="Freeform 367">
              <a:extLst>
                <a:ext uri="{FF2B5EF4-FFF2-40B4-BE49-F238E27FC236}">
                  <a16:creationId xmlns:a16="http://schemas.microsoft.com/office/drawing/2014/main" id="{18AC5F8E-D1BE-4C84-9A58-6A1C6C0A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" y="3722"/>
              <a:ext cx="56" cy="104"/>
            </a:xfrm>
            <a:custGeom>
              <a:avLst/>
              <a:gdLst>
                <a:gd name="T0" fmla="*/ 22 w 56"/>
                <a:gd name="T1" fmla="*/ 76 h 104"/>
                <a:gd name="T2" fmla="*/ 0 w 56"/>
                <a:gd name="T3" fmla="*/ 17 h 104"/>
                <a:gd name="T4" fmla="*/ 0 w 56"/>
                <a:gd name="T5" fmla="*/ 7 h 104"/>
                <a:gd name="T6" fmla="*/ 9 w 56"/>
                <a:gd name="T7" fmla="*/ 0 h 104"/>
                <a:gd name="T8" fmla="*/ 13 w 56"/>
                <a:gd name="T9" fmla="*/ 0 h 104"/>
                <a:gd name="T10" fmla="*/ 30 w 56"/>
                <a:gd name="T11" fmla="*/ 14 h 104"/>
                <a:gd name="T12" fmla="*/ 39 w 56"/>
                <a:gd name="T13" fmla="*/ 28 h 104"/>
                <a:gd name="T14" fmla="*/ 52 w 56"/>
                <a:gd name="T15" fmla="*/ 45 h 104"/>
                <a:gd name="T16" fmla="*/ 56 w 56"/>
                <a:gd name="T17" fmla="*/ 59 h 104"/>
                <a:gd name="T18" fmla="*/ 52 w 56"/>
                <a:gd name="T19" fmla="*/ 83 h 104"/>
                <a:gd name="T20" fmla="*/ 43 w 56"/>
                <a:gd name="T21" fmla="*/ 104 h 104"/>
                <a:gd name="T22" fmla="*/ 39 w 56"/>
                <a:gd name="T23" fmla="*/ 104 h 104"/>
                <a:gd name="T24" fmla="*/ 22 w 56"/>
                <a:gd name="T25" fmla="*/ 7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04">
                  <a:moveTo>
                    <a:pt x="22" y="76"/>
                  </a:move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13" y="0"/>
                  </a:lnTo>
                  <a:lnTo>
                    <a:pt x="30" y="14"/>
                  </a:lnTo>
                  <a:lnTo>
                    <a:pt x="39" y="28"/>
                  </a:lnTo>
                  <a:lnTo>
                    <a:pt x="52" y="45"/>
                  </a:lnTo>
                  <a:lnTo>
                    <a:pt x="56" y="59"/>
                  </a:lnTo>
                  <a:lnTo>
                    <a:pt x="52" y="83"/>
                  </a:lnTo>
                  <a:lnTo>
                    <a:pt x="43" y="104"/>
                  </a:lnTo>
                  <a:lnTo>
                    <a:pt x="39" y="104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08" name="Freeform 368">
              <a:extLst>
                <a:ext uri="{FF2B5EF4-FFF2-40B4-BE49-F238E27FC236}">
                  <a16:creationId xmlns:a16="http://schemas.microsoft.com/office/drawing/2014/main" id="{02B9ACF0-CD8D-4F4D-81AC-00E41F6E3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798"/>
              <a:ext cx="116" cy="45"/>
            </a:xfrm>
            <a:custGeom>
              <a:avLst/>
              <a:gdLst>
                <a:gd name="T0" fmla="*/ 116 w 116"/>
                <a:gd name="T1" fmla="*/ 38 h 45"/>
                <a:gd name="T2" fmla="*/ 77 w 116"/>
                <a:gd name="T3" fmla="*/ 17 h 45"/>
                <a:gd name="T4" fmla="*/ 26 w 116"/>
                <a:gd name="T5" fmla="*/ 0 h 45"/>
                <a:gd name="T6" fmla="*/ 0 w 116"/>
                <a:gd name="T7" fmla="*/ 0 h 45"/>
                <a:gd name="T8" fmla="*/ 0 w 116"/>
                <a:gd name="T9" fmla="*/ 4 h 45"/>
                <a:gd name="T10" fmla="*/ 4 w 116"/>
                <a:gd name="T11" fmla="*/ 14 h 45"/>
                <a:gd name="T12" fmla="*/ 30 w 116"/>
                <a:gd name="T13" fmla="*/ 28 h 45"/>
                <a:gd name="T14" fmla="*/ 60 w 116"/>
                <a:gd name="T15" fmla="*/ 45 h 45"/>
                <a:gd name="T16" fmla="*/ 99 w 116"/>
                <a:gd name="T17" fmla="*/ 45 h 45"/>
                <a:gd name="T18" fmla="*/ 112 w 116"/>
                <a:gd name="T19" fmla="*/ 42 h 45"/>
                <a:gd name="T20" fmla="*/ 116 w 116"/>
                <a:gd name="T2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5">
                  <a:moveTo>
                    <a:pt x="116" y="38"/>
                  </a:moveTo>
                  <a:lnTo>
                    <a:pt x="77" y="1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4"/>
                  </a:lnTo>
                  <a:lnTo>
                    <a:pt x="30" y="28"/>
                  </a:lnTo>
                  <a:lnTo>
                    <a:pt x="60" y="45"/>
                  </a:lnTo>
                  <a:lnTo>
                    <a:pt x="99" y="45"/>
                  </a:lnTo>
                  <a:lnTo>
                    <a:pt x="112" y="42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09" name="Freeform 369">
              <a:extLst>
                <a:ext uri="{FF2B5EF4-FFF2-40B4-BE49-F238E27FC236}">
                  <a16:creationId xmlns:a16="http://schemas.microsoft.com/office/drawing/2014/main" id="{A0D87707-EBB5-449E-9139-8C8CD340B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" y="3840"/>
              <a:ext cx="124" cy="20"/>
            </a:xfrm>
            <a:custGeom>
              <a:avLst/>
              <a:gdLst>
                <a:gd name="T0" fmla="*/ 124 w 124"/>
                <a:gd name="T1" fmla="*/ 13 h 20"/>
                <a:gd name="T2" fmla="*/ 112 w 124"/>
                <a:gd name="T3" fmla="*/ 13 h 20"/>
                <a:gd name="T4" fmla="*/ 56 w 124"/>
                <a:gd name="T5" fmla="*/ 20 h 20"/>
                <a:gd name="T6" fmla="*/ 26 w 124"/>
                <a:gd name="T7" fmla="*/ 20 h 20"/>
                <a:gd name="T8" fmla="*/ 0 w 124"/>
                <a:gd name="T9" fmla="*/ 13 h 20"/>
                <a:gd name="T10" fmla="*/ 30 w 124"/>
                <a:gd name="T11" fmla="*/ 3 h 20"/>
                <a:gd name="T12" fmla="*/ 60 w 124"/>
                <a:gd name="T13" fmla="*/ 0 h 20"/>
                <a:gd name="T14" fmla="*/ 124 w 124"/>
                <a:gd name="T15" fmla="*/ 6 h 20"/>
                <a:gd name="T16" fmla="*/ 124 w 124"/>
                <a:gd name="T1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0">
                  <a:moveTo>
                    <a:pt x="124" y="13"/>
                  </a:moveTo>
                  <a:lnTo>
                    <a:pt x="112" y="13"/>
                  </a:lnTo>
                  <a:lnTo>
                    <a:pt x="56" y="20"/>
                  </a:lnTo>
                  <a:lnTo>
                    <a:pt x="26" y="20"/>
                  </a:lnTo>
                  <a:lnTo>
                    <a:pt x="0" y="13"/>
                  </a:lnTo>
                  <a:lnTo>
                    <a:pt x="30" y="3"/>
                  </a:lnTo>
                  <a:lnTo>
                    <a:pt x="60" y="0"/>
                  </a:lnTo>
                  <a:lnTo>
                    <a:pt x="124" y="6"/>
                  </a:lnTo>
                  <a:lnTo>
                    <a:pt x="124" y="1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10" name="Freeform 370">
              <a:extLst>
                <a:ext uri="{FF2B5EF4-FFF2-40B4-BE49-F238E27FC236}">
                  <a16:creationId xmlns:a16="http://schemas.microsoft.com/office/drawing/2014/main" id="{F452ADEA-28E7-4701-B684-F5BD5E2E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" y="3853"/>
              <a:ext cx="128" cy="42"/>
            </a:xfrm>
            <a:custGeom>
              <a:avLst/>
              <a:gdLst>
                <a:gd name="T0" fmla="*/ 90 w 128"/>
                <a:gd name="T1" fmla="*/ 7 h 42"/>
                <a:gd name="T2" fmla="*/ 17 w 128"/>
                <a:gd name="T3" fmla="*/ 21 h 42"/>
                <a:gd name="T4" fmla="*/ 4 w 128"/>
                <a:gd name="T5" fmla="*/ 28 h 42"/>
                <a:gd name="T6" fmla="*/ 0 w 128"/>
                <a:gd name="T7" fmla="*/ 35 h 42"/>
                <a:gd name="T8" fmla="*/ 4 w 128"/>
                <a:gd name="T9" fmla="*/ 38 h 42"/>
                <a:gd name="T10" fmla="*/ 25 w 128"/>
                <a:gd name="T11" fmla="*/ 42 h 42"/>
                <a:gd name="T12" fmla="*/ 47 w 128"/>
                <a:gd name="T13" fmla="*/ 42 h 42"/>
                <a:gd name="T14" fmla="*/ 68 w 128"/>
                <a:gd name="T15" fmla="*/ 42 h 42"/>
                <a:gd name="T16" fmla="*/ 90 w 128"/>
                <a:gd name="T17" fmla="*/ 38 h 42"/>
                <a:gd name="T18" fmla="*/ 111 w 128"/>
                <a:gd name="T19" fmla="*/ 21 h 42"/>
                <a:gd name="T20" fmla="*/ 128 w 128"/>
                <a:gd name="T21" fmla="*/ 4 h 42"/>
                <a:gd name="T22" fmla="*/ 124 w 128"/>
                <a:gd name="T23" fmla="*/ 0 h 42"/>
                <a:gd name="T24" fmla="*/ 90 w 128"/>
                <a:gd name="T2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42">
                  <a:moveTo>
                    <a:pt x="90" y="7"/>
                  </a:moveTo>
                  <a:lnTo>
                    <a:pt x="17" y="21"/>
                  </a:lnTo>
                  <a:lnTo>
                    <a:pt x="4" y="28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25" y="42"/>
                  </a:lnTo>
                  <a:lnTo>
                    <a:pt x="47" y="42"/>
                  </a:lnTo>
                  <a:lnTo>
                    <a:pt x="68" y="42"/>
                  </a:lnTo>
                  <a:lnTo>
                    <a:pt x="90" y="38"/>
                  </a:lnTo>
                  <a:lnTo>
                    <a:pt x="111" y="21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11" name="Freeform 371">
              <a:extLst>
                <a:ext uri="{FF2B5EF4-FFF2-40B4-BE49-F238E27FC236}">
                  <a16:creationId xmlns:a16="http://schemas.microsoft.com/office/drawing/2014/main" id="{B9FE5F6E-8BC4-4D30-8E96-4F162717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715"/>
              <a:ext cx="30" cy="100"/>
            </a:xfrm>
            <a:custGeom>
              <a:avLst/>
              <a:gdLst>
                <a:gd name="T0" fmla="*/ 13 w 30"/>
                <a:gd name="T1" fmla="*/ 100 h 100"/>
                <a:gd name="T2" fmla="*/ 13 w 30"/>
                <a:gd name="T3" fmla="*/ 90 h 100"/>
                <a:gd name="T4" fmla="*/ 0 w 30"/>
                <a:gd name="T5" fmla="*/ 45 h 100"/>
                <a:gd name="T6" fmla="*/ 0 w 30"/>
                <a:gd name="T7" fmla="*/ 21 h 100"/>
                <a:gd name="T8" fmla="*/ 9 w 30"/>
                <a:gd name="T9" fmla="*/ 0 h 100"/>
                <a:gd name="T10" fmla="*/ 26 w 30"/>
                <a:gd name="T11" fmla="*/ 21 h 100"/>
                <a:gd name="T12" fmla="*/ 30 w 30"/>
                <a:gd name="T13" fmla="*/ 49 h 100"/>
                <a:gd name="T14" fmla="*/ 22 w 30"/>
                <a:gd name="T15" fmla="*/ 100 h 100"/>
                <a:gd name="T16" fmla="*/ 13 w 3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0">
                  <a:moveTo>
                    <a:pt x="13" y="100"/>
                  </a:moveTo>
                  <a:lnTo>
                    <a:pt x="13" y="90"/>
                  </a:lnTo>
                  <a:lnTo>
                    <a:pt x="0" y="45"/>
                  </a:lnTo>
                  <a:lnTo>
                    <a:pt x="0" y="21"/>
                  </a:lnTo>
                  <a:lnTo>
                    <a:pt x="9" y="0"/>
                  </a:lnTo>
                  <a:lnTo>
                    <a:pt x="26" y="21"/>
                  </a:lnTo>
                  <a:lnTo>
                    <a:pt x="30" y="49"/>
                  </a:lnTo>
                  <a:lnTo>
                    <a:pt x="22" y="100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12" name="Freeform 372">
              <a:extLst>
                <a:ext uri="{FF2B5EF4-FFF2-40B4-BE49-F238E27FC236}">
                  <a16:creationId xmlns:a16="http://schemas.microsoft.com/office/drawing/2014/main" id="{6CA4AA07-0D65-4CE8-986A-C6397AE0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3715"/>
              <a:ext cx="43" cy="97"/>
            </a:xfrm>
            <a:custGeom>
              <a:avLst/>
              <a:gdLst>
                <a:gd name="T0" fmla="*/ 0 w 43"/>
                <a:gd name="T1" fmla="*/ 97 h 97"/>
                <a:gd name="T2" fmla="*/ 13 w 43"/>
                <a:gd name="T3" fmla="*/ 90 h 97"/>
                <a:gd name="T4" fmla="*/ 30 w 43"/>
                <a:gd name="T5" fmla="*/ 62 h 97"/>
                <a:gd name="T6" fmla="*/ 43 w 43"/>
                <a:gd name="T7" fmla="*/ 35 h 97"/>
                <a:gd name="T8" fmla="*/ 43 w 43"/>
                <a:gd name="T9" fmla="*/ 18 h 97"/>
                <a:gd name="T10" fmla="*/ 34 w 43"/>
                <a:gd name="T11" fmla="*/ 0 h 97"/>
                <a:gd name="T12" fmla="*/ 17 w 43"/>
                <a:gd name="T13" fmla="*/ 18 h 97"/>
                <a:gd name="T14" fmla="*/ 4 w 43"/>
                <a:gd name="T15" fmla="*/ 55 h 97"/>
                <a:gd name="T16" fmla="*/ 0 w 43"/>
                <a:gd name="T17" fmla="*/ 90 h 97"/>
                <a:gd name="T18" fmla="*/ 0 w 43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97">
                  <a:moveTo>
                    <a:pt x="0" y="97"/>
                  </a:moveTo>
                  <a:lnTo>
                    <a:pt x="13" y="90"/>
                  </a:lnTo>
                  <a:lnTo>
                    <a:pt x="30" y="62"/>
                  </a:lnTo>
                  <a:lnTo>
                    <a:pt x="43" y="35"/>
                  </a:lnTo>
                  <a:lnTo>
                    <a:pt x="43" y="18"/>
                  </a:lnTo>
                  <a:lnTo>
                    <a:pt x="34" y="0"/>
                  </a:lnTo>
                  <a:lnTo>
                    <a:pt x="17" y="18"/>
                  </a:lnTo>
                  <a:lnTo>
                    <a:pt x="4" y="55"/>
                  </a:lnTo>
                  <a:lnTo>
                    <a:pt x="0" y="9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13" name="Freeform 373">
              <a:extLst>
                <a:ext uri="{FF2B5EF4-FFF2-40B4-BE49-F238E27FC236}">
                  <a16:creationId xmlns:a16="http://schemas.microsoft.com/office/drawing/2014/main" id="{80BAAC5C-A5B3-4827-BAC3-F30F51F20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3864"/>
              <a:ext cx="69" cy="86"/>
            </a:xfrm>
            <a:custGeom>
              <a:avLst/>
              <a:gdLst>
                <a:gd name="T0" fmla="*/ 69 w 69"/>
                <a:gd name="T1" fmla="*/ 0 h 86"/>
                <a:gd name="T2" fmla="*/ 56 w 69"/>
                <a:gd name="T3" fmla="*/ 3 h 86"/>
                <a:gd name="T4" fmla="*/ 26 w 69"/>
                <a:gd name="T5" fmla="*/ 27 h 86"/>
                <a:gd name="T6" fmla="*/ 4 w 69"/>
                <a:gd name="T7" fmla="*/ 52 h 86"/>
                <a:gd name="T8" fmla="*/ 0 w 69"/>
                <a:gd name="T9" fmla="*/ 69 h 86"/>
                <a:gd name="T10" fmla="*/ 0 w 69"/>
                <a:gd name="T11" fmla="*/ 86 h 86"/>
                <a:gd name="T12" fmla="*/ 22 w 69"/>
                <a:gd name="T13" fmla="*/ 72 h 86"/>
                <a:gd name="T14" fmla="*/ 47 w 69"/>
                <a:gd name="T15" fmla="*/ 38 h 86"/>
                <a:gd name="T16" fmla="*/ 69 w 69"/>
                <a:gd name="T17" fmla="*/ 7 h 86"/>
                <a:gd name="T18" fmla="*/ 69 w 69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86">
                  <a:moveTo>
                    <a:pt x="69" y="0"/>
                  </a:moveTo>
                  <a:lnTo>
                    <a:pt x="56" y="3"/>
                  </a:lnTo>
                  <a:lnTo>
                    <a:pt x="26" y="27"/>
                  </a:lnTo>
                  <a:lnTo>
                    <a:pt x="4" y="52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47" y="38"/>
                  </a:lnTo>
                  <a:lnTo>
                    <a:pt x="69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14" name="Freeform 374">
              <a:extLst>
                <a:ext uri="{FF2B5EF4-FFF2-40B4-BE49-F238E27FC236}">
                  <a16:creationId xmlns:a16="http://schemas.microsoft.com/office/drawing/2014/main" id="{BFFB14E4-6663-4B0C-9F16-267E2B2BA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805"/>
              <a:ext cx="56" cy="69"/>
            </a:xfrm>
            <a:custGeom>
              <a:avLst/>
              <a:gdLst>
                <a:gd name="T0" fmla="*/ 47 w 56"/>
                <a:gd name="T1" fmla="*/ 41 h 69"/>
                <a:gd name="T2" fmla="*/ 56 w 56"/>
                <a:gd name="T3" fmla="*/ 14 h 69"/>
                <a:gd name="T4" fmla="*/ 56 w 56"/>
                <a:gd name="T5" fmla="*/ 3 h 69"/>
                <a:gd name="T6" fmla="*/ 52 w 56"/>
                <a:gd name="T7" fmla="*/ 0 h 69"/>
                <a:gd name="T8" fmla="*/ 43 w 56"/>
                <a:gd name="T9" fmla="*/ 0 h 69"/>
                <a:gd name="T10" fmla="*/ 35 w 56"/>
                <a:gd name="T11" fmla="*/ 3 h 69"/>
                <a:gd name="T12" fmla="*/ 22 w 56"/>
                <a:gd name="T13" fmla="*/ 14 h 69"/>
                <a:gd name="T14" fmla="*/ 13 w 56"/>
                <a:gd name="T15" fmla="*/ 28 h 69"/>
                <a:gd name="T16" fmla="*/ 0 w 56"/>
                <a:gd name="T17" fmla="*/ 52 h 69"/>
                <a:gd name="T18" fmla="*/ 0 w 56"/>
                <a:gd name="T19" fmla="*/ 62 h 69"/>
                <a:gd name="T20" fmla="*/ 4 w 56"/>
                <a:gd name="T21" fmla="*/ 69 h 69"/>
                <a:gd name="T22" fmla="*/ 13 w 56"/>
                <a:gd name="T23" fmla="*/ 69 h 69"/>
                <a:gd name="T24" fmla="*/ 26 w 56"/>
                <a:gd name="T25" fmla="*/ 62 h 69"/>
                <a:gd name="T26" fmla="*/ 35 w 56"/>
                <a:gd name="T27" fmla="*/ 55 h 69"/>
                <a:gd name="T28" fmla="*/ 47 w 56"/>
                <a:gd name="T2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69">
                  <a:moveTo>
                    <a:pt x="47" y="41"/>
                  </a:moveTo>
                  <a:lnTo>
                    <a:pt x="56" y="14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3"/>
                  </a:lnTo>
                  <a:lnTo>
                    <a:pt x="22" y="14"/>
                  </a:lnTo>
                  <a:lnTo>
                    <a:pt x="13" y="28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4" y="69"/>
                  </a:lnTo>
                  <a:lnTo>
                    <a:pt x="13" y="69"/>
                  </a:lnTo>
                  <a:lnTo>
                    <a:pt x="26" y="62"/>
                  </a:lnTo>
                  <a:lnTo>
                    <a:pt x="35" y="55"/>
                  </a:lnTo>
                  <a:lnTo>
                    <a:pt x="47" y="4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15" name="Freeform 375">
              <a:extLst>
                <a:ext uri="{FF2B5EF4-FFF2-40B4-BE49-F238E27FC236}">
                  <a16:creationId xmlns:a16="http://schemas.microsoft.com/office/drawing/2014/main" id="{328DAB79-A52D-4681-B6DB-F27924B09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3750"/>
              <a:ext cx="47" cy="58"/>
            </a:xfrm>
            <a:custGeom>
              <a:avLst/>
              <a:gdLst>
                <a:gd name="T0" fmla="*/ 0 w 47"/>
                <a:gd name="T1" fmla="*/ 55 h 58"/>
                <a:gd name="T2" fmla="*/ 4 w 47"/>
                <a:gd name="T3" fmla="*/ 58 h 58"/>
                <a:gd name="T4" fmla="*/ 13 w 47"/>
                <a:gd name="T5" fmla="*/ 55 h 58"/>
                <a:gd name="T6" fmla="*/ 39 w 47"/>
                <a:gd name="T7" fmla="*/ 34 h 58"/>
                <a:gd name="T8" fmla="*/ 43 w 47"/>
                <a:gd name="T9" fmla="*/ 24 h 58"/>
                <a:gd name="T10" fmla="*/ 47 w 47"/>
                <a:gd name="T11" fmla="*/ 10 h 58"/>
                <a:gd name="T12" fmla="*/ 43 w 47"/>
                <a:gd name="T13" fmla="*/ 0 h 58"/>
                <a:gd name="T14" fmla="*/ 43 w 47"/>
                <a:gd name="T15" fmla="*/ 0 h 58"/>
                <a:gd name="T16" fmla="*/ 13 w 47"/>
                <a:gd name="T17" fmla="*/ 24 h 58"/>
                <a:gd name="T18" fmla="*/ 0 w 47"/>
                <a:gd name="T19" fmla="*/ 55 h 58"/>
                <a:gd name="T20" fmla="*/ 0 w 47"/>
                <a:gd name="T2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8">
                  <a:moveTo>
                    <a:pt x="0" y="55"/>
                  </a:moveTo>
                  <a:lnTo>
                    <a:pt x="4" y="58"/>
                  </a:lnTo>
                  <a:lnTo>
                    <a:pt x="13" y="55"/>
                  </a:lnTo>
                  <a:lnTo>
                    <a:pt x="39" y="34"/>
                  </a:lnTo>
                  <a:lnTo>
                    <a:pt x="43" y="24"/>
                  </a:lnTo>
                  <a:lnTo>
                    <a:pt x="47" y="1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3" y="2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16" name="Freeform 376">
              <a:extLst>
                <a:ext uri="{FF2B5EF4-FFF2-40B4-BE49-F238E27FC236}">
                  <a16:creationId xmlns:a16="http://schemas.microsoft.com/office/drawing/2014/main" id="{4D87473B-AC67-41B1-8A2A-CEFA45EBC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3853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17" name="Freeform 377">
              <a:extLst>
                <a:ext uri="{FF2B5EF4-FFF2-40B4-BE49-F238E27FC236}">
                  <a16:creationId xmlns:a16="http://schemas.microsoft.com/office/drawing/2014/main" id="{F696628E-35E4-441A-8C06-19C49F324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3853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7 h 11"/>
                <a:gd name="T6" fmla="*/ 0 w 4"/>
                <a:gd name="T7" fmla="*/ 11 h 11"/>
                <a:gd name="T8" fmla="*/ 4 w 4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18" name="Freeform 378">
              <a:extLst>
                <a:ext uri="{FF2B5EF4-FFF2-40B4-BE49-F238E27FC236}">
                  <a16:creationId xmlns:a16="http://schemas.microsoft.com/office/drawing/2014/main" id="{F47C4132-6D35-46DC-B5FB-9D7554DBC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3843"/>
              <a:ext cx="5" cy="10"/>
            </a:xfrm>
            <a:custGeom>
              <a:avLst/>
              <a:gdLst>
                <a:gd name="T0" fmla="*/ 5 w 5"/>
                <a:gd name="T1" fmla="*/ 7 h 10"/>
                <a:gd name="T2" fmla="*/ 5 w 5"/>
                <a:gd name="T3" fmla="*/ 0 h 10"/>
                <a:gd name="T4" fmla="*/ 0 w 5"/>
                <a:gd name="T5" fmla="*/ 3 h 10"/>
                <a:gd name="T6" fmla="*/ 0 w 5"/>
                <a:gd name="T7" fmla="*/ 10 h 10"/>
                <a:gd name="T8" fmla="*/ 5 w 5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7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19" name="Freeform 379">
              <a:extLst>
                <a:ext uri="{FF2B5EF4-FFF2-40B4-BE49-F238E27FC236}">
                  <a16:creationId xmlns:a16="http://schemas.microsoft.com/office/drawing/2014/main" id="{9527360A-284D-40DB-A9F7-61F41AA58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840"/>
              <a:ext cx="4" cy="10"/>
            </a:xfrm>
            <a:custGeom>
              <a:avLst/>
              <a:gdLst>
                <a:gd name="T0" fmla="*/ 4 w 4"/>
                <a:gd name="T1" fmla="*/ 6 h 10"/>
                <a:gd name="T2" fmla="*/ 4 w 4"/>
                <a:gd name="T3" fmla="*/ 0 h 10"/>
                <a:gd name="T4" fmla="*/ 0 w 4"/>
                <a:gd name="T5" fmla="*/ 3 h 10"/>
                <a:gd name="T6" fmla="*/ 0 w 4"/>
                <a:gd name="T7" fmla="*/ 10 h 10"/>
                <a:gd name="T8" fmla="*/ 4 w 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6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20" name="Freeform 380">
              <a:extLst>
                <a:ext uri="{FF2B5EF4-FFF2-40B4-BE49-F238E27FC236}">
                  <a16:creationId xmlns:a16="http://schemas.microsoft.com/office/drawing/2014/main" id="{3FE465C9-5105-4F5E-ABAF-C20E7B257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3833"/>
              <a:ext cx="4" cy="10"/>
            </a:xfrm>
            <a:custGeom>
              <a:avLst/>
              <a:gdLst>
                <a:gd name="T0" fmla="*/ 4 w 4"/>
                <a:gd name="T1" fmla="*/ 3 h 10"/>
                <a:gd name="T2" fmla="*/ 0 w 4"/>
                <a:gd name="T3" fmla="*/ 0 h 10"/>
                <a:gd name="T4" fmla="*/ 0 w 4"/>
                <a:gd name="T5" fmla="*/ 3 h 10"/>
                <a:gd name="T6" fmla="*/ 4 w 4"/>
                <a:gd name="T7" fmla="*/ 10 h 10"/>
                <a:gd name="T8" fmla="*/ 4 w 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21" name="Freeform 381">
              <a:extLst>
                <a:ext uri="{FF2B5EF4-FFF2-40B4-BE49-F238E27FC236}">
                  <a16:creationId xmlns:a16="http://schemas.microsoft.com/office/drawing/2014/main" id="{6309FE57-D32A-48FA-8007-5DB2818F5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3826"/>
              <a:ext cx="4" cy="10"/>
            </a:xfrm>
            <a:custGeom>
              <a:avLst/>
              <a:gdLst>
                <a:gd name="T0" fmla="*/ 4 w 4"/>
                <a:gd name="T1" fmla="*/ 3 h 10"/>
                <a:gd name="T2" fmla="*/ 0 w 4"/>
                <a:gd name="T3" fmla="*/ 0 h 10"/>
                <a:gd name="T4" fmla="*/ 0 w 4"/>
                <a:gd name="T5" fmla="*/ 7 h 10"/>
                <a:gd name="T6" fmla="*/ 4 w 4"/>
                <a:gd name="T7" fmla="*/ 10 h 10"/>
                <a:gd name="T8" fmla="*/ 4 w 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22" name="Freeform 382">
              <a:extLst>
                <a:ext uri="{FF2B5EF4-FFF2-40B4-BE49-F238E27FC236}">
                  <a16:creationId xmlns:a16="http://schemas.microsoft.com/office/drawing/2014/main" id="{7E72CF5B-AB31-48DE-9A99-286632831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3822"/>
              <a:ext cx="13" cy="4"/>
            </a:xfrm>
            <a:custGeom>
              <a:avLst/>
              <a:gdLst>
                <a:gd name="T0" fmla="*/ 8 w 13"/>
                <a:gd name="T1" fmla="*/ 4 h 4"/>
                <a:gd name="T2" fmla="*/ 13 w 13"/>
                <a:gd name="T3" fmla="*/ 0 h 4"/>
                <a:gd name="T4" fmla="*/ 4 w 13"/>
                <a:gd name="T5" fmla="*/ 0 h 4"/>
                <a:gd name="T6" fmla="*/ 0 w 13"/>
                <a:gd name="T7" fmla="*/ 4 h 4"/>
                <a:gd name="T8" fmla="*/ 8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8" y="4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23" name="Freeform 383">
              <a:extLst>
                <a:ext uri="{FF2B5EF4-FFF2-40B4-BE49-F238E27FC236}">
                  <a16:creationId xmlns:a16="http://schemas.microsoft.com/office/drawing/2014/main" id="{0EC179B3-292D-4F3A-83DF-B7C92D45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3808"/>
              <a:ext cx="8" cy="11"/>
            </a:xfrm>
            <a:custGeom>
              <a:avLst/>
              <a:gdLst>
                <a:gd name="T0" fmla="*/ 8 w 8"/>
                <a:gd name="T1" fmla="*/ 7 h 11"/>
                <a:gd name="T2" fmla="*/ 8 w 8"/>
                <a:gd name="T3" fmla="*/ 0 h 11"/>
                <a:gd name="T4" fmla="*/ 0 w 8"/>
                <a:gd name="T5" fmla="*/ 4 h 11"/>
                <a:gd name="T6" fmla="*/ 4 w 8"/>
                <a:gd name="T7" fmla="*/ 11 h 11"/>
                <a:gd name="T8" fmla="*/ 8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7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24" name="Freeform 384">
              <a:extLst>
                <a:ext uri="{FF2B5EF4-FFF2-40B4-BE49-F238E27FC236}">
                  <a16:creationId xmlns:a16="http://schemas.microsoft.com/office/drawing/2014/main" id="{05D09F18-3A47-4799-ADB8-5A277C04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819"/>
              <a:ext cx="9" cy="7"/>
            </a:xfrm>
            <a:custGeom>
              <a:avLst/>
              <a:gdLst>
                <a:gd name="T0" fmla="*/ 9 w 9"/>
                <a:gd name="T1" fmla="*/ 3 h 7"/>
                <a:gd name="T2" fmla="*/ 9 w 9"/>
                <a:gd name="T3" fmla="*/ 0 h 7"/>
                <a:gd name="T4" fmla="*/ 4 w 9"/>
                <a:gd name="T5" fmla="*/ 0 h 7"/>
                <a:gd name="T6" fmla="*/ 0 w 9"/>
                <a:gd name="T7" fmla="*/ 7 h 7"/>
                <a:gd name="T8" fmla="*/ 9 w 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3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25" name="Freeform 385">
              <a:extLst>
                <a:ext uri="{FF2B5EF4-FFF2-40B4-BE49-F238E27FC236}">
                  <a16:creationId xmlns:a16="http://schemas.microsoft.com/office/drawing/2014/main" id="{F879ADC3-93B0-40F9-A8D5-1D4AC4D5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3871"/>
              <a:ext cx="25" cy="100"/>
            </a:xfrm>
            <a:custGeom>
              <a:avLst/>
              <a:gdLst>
                <a:gd name="T0" fmla="*/ 25 w 25"/>
                <a:gd name="T1" fmla="*/ 0 h 100"/>
                <a:gd name="T2" fmla="*/ 21 w 25"/>
                <a:gd name="T3" fmla="*/ 10 h 100"/>
                <a:gd name="T4" fmla="*/ 25 w 25"/>
                <a:gd name="T5" fmla="*/ 58 h 100"/>
                <a:gd name="T6" fmla="*/ 21 w 25"/>
                <a:gd name="T7" fmla="*/ 79 h 100"/>
                <a:gd name="T8" fmla="*/ 12 w 25"/>
                <a:gd name="T9" fmla="*/ 100 h 100"/>
                <a:gd name="T10" fmla="*/ 0 w 25"/>
                <a:gd name="T11" fmla="*/ 79 h 100"/>
                <a:gd name="T12" fmla="*/ 0 w 25"/>
                <a:gd name="T13" fmla="*/ 51 h 100"/>
                <a:gd name="T14" fmla="*/ 12 w 25"/>
                <a:gd name="T15" fmla="*/ 3 h 100"/>
                <a:gd name="T16" fmla="*/ 25 w 25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0">
                  <a:moveTo>
                    <a:pt x="25" y="0"/>
                  </a:moveTo>
                  <a:lnTo>
                    <a:pt x="21" y="10"/>
                  </a:lnTo>
                  <a:lnTo>
                    <a:pt x="25" y="58"/>
                  </a:lnTo>
                  <a:lnTo>
                    <a:pt x="21" y="79"/>
                  </a:lnTo>
                  <a:lnTo>
                    <a:pt x="12" y="100"/>
                  </a:lnTo>
                  <a:lnTo>
                    <a:pt x="0" y="79"/>
                  </a:lnTo>
                  <a:lnTo>
                    <a:pt x="0" y="51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26" name="Freeform 386">
              <a:extLst>
                <a:ext uri="{FF2B5EF4-FFF2-40B4-BE49-F238E27FC236}">
                  <a16:creationId xmlns:a16="http://schemas.microsoft.com/office/drawing/2014/main" id="{BD3BFD74-442C-4D92-AF16-9432879E8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3760"/>
              <a:ext cx="112" cy="62"/>
            </a:xfrm>
            <a:custGeom>
              <a:avLst/>
              <a:gdLst>
                <a:gd name="T0" fmla="*/ 73 w 112"/>
                <a:gd name="T1" fmla="*/ 14 h 62"/>
                <a:gd name="T2" fmla="*/ 9 w 112"/>
                <a:gd name="T3" fmla="*/ 45 h 62"/>
                <a:gd name="T4" fmla="*/ 0 w 112"/>
                <a:gd name="T5" fmla="*/ 55 h 62"/>
                <a:gd name="T6" fmla="*/ 4 w 112"/>
                <a:gd name="T7" fmla="*/ 62 h 62"/>
                <a:gd name="T8" fmla="*/ 26 w 112"/>
                <a:gd name="T9" fmla="*/ 62 h 62"/>
                <a:gd name="T10" fmla="*/ 47 w 112"/>
                <a:gd name="T11" fmla="*/ 59 h 62"/>
                <a:gd name="T12" fmla="*/ 69 w 112"/>
                <a:gd name="T13" fmla="*/ 52 h 62"/>
                <a:gd name="T14" fmla="*/ 86 w 112"/>
                <a:gd name="T15" fmla="*/ 42 h 62"/>
                <a:gd name="T16" fmla="*/ 99 w 112"/>
                <a:gd name="T17" fmla="*/ 24 h 62"/>
                <a:gd name="T18" fmla="*/ 112 w 112"/>
                <a:gd name="T19" fmla="*/ 4 h 62"/>
                <a:gd name="T20" fmla="*/ 107 w 112"/>
                <a:gd name="T21" fmla="*/ 0 h 62"/>
                <a:gd name="T22" fmla="*/ 73 w 112"/>
                <a:gd name="T2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62">
                  <a:moveTo>
                    <a:pt x="73" y="14"/>
                  </a:moveTo>
                  <a:lnTo>
                    <a:pt x="9" y="45"/>
                  </a:lnTo>
                  <a:lnTo>
                    <a:pt x="0" y="55"/>
                  </a:lnTo>
                  <a:lnTo>
                    <a:pt x="4" y="62"/>
                  </a:lnTo>
                  <a:lnTo>
                    <a:pt x="26" y="62"/>
                  </a:lnTo>
                  <a:lnTo>
                    <a:pt x="47" y="59"/>
                  </a:lnTo>
                  <a:lnTo>
                    <a:pt x="69" y="52"/>
                  </a:lnTo>
                  <a:lnTo>
                    <a:pt x="86" y="42"/>
                  </a:lnTo>
                  <a:lnTo>
                    <a:pt x="99" y="24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27" name="Freeform 387">
              <a:extLst>
                <a:ext uri="{FF2B5EF4-FFF2-40B4-BE49-F238E27FC236}">
                  <a16:creationId xmlns:a16="http://schemas.microsoft.com/office/drawing/2014/main" id="{2D8F1CC4-9F7B-4D24-B804-4299B8FDB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3864"/>
              <a:ext cx="82" cy="83"/>
            </a:xfrm>
            <a:custGeom>
              <a:avLst/>
              <a:gdLst>
                <a:gd name="T0" fmla="*/ 82 w 82"/>
                <a:gd name="T1" fmla="*/ 79 h 83"/>
                <a:gd name="T2" fmla="*/ 65 w 82"/>
                <a:gd name="T3" fmla="*/ 45 h 83"/>
                <a:gd name="T4" fmla="*/ 26 w 82"/>
                <a:gd name="T5" fmla="*/ 10 h 83"/>
                <a:gd name="T6" fmla="*/ 5 w 82"/>
                <a:gd name="T7" fmla="*/ 0 h 83"/>
                <a:gd name="T8" fmla="*/ 0 w 82"/>
                <a:gd name="T9" fmla="*/ 7 h 83"/>
                <a:gd name="T10" fmla="*/ 0 w 82"/>
                <a:gd name="T11" fmla="*/ 17 h 83"/>
                <a:gd name="T12" fmla="*/ 13 w 82"/>
                <a:gd name="T13" fmla="*/ 38 h 83"/>
                <a:gd name="T14" fmla="*/ 35 w 82"/>
                <a:gd name="T15" fmla="*/ 62 h 83"/>
                <a:gd name="T16" fmla="*/ 43 w 82"/>
                <a:gd name="T17" fmla="*/ 72 h 83"/>
                <a:gd name="T18" fmla="*/ 60 w 82"/>
                <a:gd name="T19" fmla="*/ 83 h 83"/>
                <a:gd name="T20" fmla="*/ 78 w 82"/>
                <a:gd name="T21" fmla="*/ 83 h 83"/>
                <a:gd name="T22" fmla="*/ 82 w 82"/>
                <a:gd name="T2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3">
                  <a:moveTo>
                    <a:pt x="82" y="79"/>
                  </a:moveTo>
                  <a:lnTo>
                    <a:pt x="65" y="45"/>
                  </a:lnTo>
                  <a:lnTo>
                    <a:pt x="26" y="1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7"/>
                  </a:lnTo>
                  <a:lnTo>
                    <a:pt x="13" y="38"/>
                  </a:lnTo>
                  <a:lnTo>
                    <a:pt x="35" y="62"/>
                  </a:lnTo>
                  <a:lnTo>
                    <a:pt x="43" y="72"/>
                  </a:lnTo>
                  <a:lnTo>
                    <a:pt x="60" y="83"/>
                  </a:lnTo>
                  <a:lnTo>
                    <a:pt x="78" y="83"/>
                  </a:lnTo>
                  <a:lnTo>
                    <a:pt x="82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28" name="Freeform 388">
              <a:extLst>
                <a:ext uri="{FF2B5EF4-FFF2-40B4-BE49-F238E27FC236}">
                  <a16:creationId xmlns:a16="http://schemas.microsoft.com/office/drawing/2014/main" id="{D23ACA5E-C694-4898-9D86-3C3F9310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853"/>
              <a:ext cx="112" cy="56"/>
            </a:xfrm>
            <a:custGeom>
              <a:avLst/>
              <a:gdLst>
                <a:gd name="T0" fmla="*/ 0 w 112"/>
                <a:gd name="T1" fmla="*/ 11 h 56"/>
                <a:gd name="T2" fmla="*/ 34 w 112"/>
                <a:gd name="T3" fmla="*/ 35 h 56"/>
                <a:gd name="T4" fmla="*/ 86 w 112"/>
                <a:gd name="T5" fmla="*/ 52 h 56"/>
                <a:gd name="T6" fmla="*/ 112 w 112"/>
                <a:gd name="T7" fmla="*/ 56 h 56"/>
                <a:gd name="T8" fmla="*/ 112 w 112"/>
                <a:gd name="T9" fmla="*/ 49 h 56"/>
                <a:gd name="T10" fmla="*/ 107 w 112"/>
                <a:gd name="T11" fmla="*/ 42 h 56"/>
                <a:gd name="T12" fmla="*/ 86 w 112"/>
                <a:gd name="T13" fmla="*/ 25 h 56"/>
                <a:gd name="T14" fmla="*/ 56 w 112"/>
                <a:gd name="T15" fmla="*/ 7 h 56"/>
                <a:gd name="T16" fmla="*/ 17 w 112"/>
                <a:gd name="T17" fmla="*/ 0 h 56"/>
                <a:gd name="T18" fmla="*/ 4 w 112"/>
                <a:gd name="T19" fmla="*/ 4 h 56"/>
                <a:gd name="T20" fmla="*/ 0 w 112"/>
                <a:gd name="T21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56">
                  <a:moveTo>
                    <a:pt x="0" y="11"/>
                  </a:moveTo>
                  <a:lnTo>
                    <a:pt x="34" y="35"/>
                  </a:lnTo>
                  <a:lnTo>
                    <a:pt x="86" y="52"/>
                  </a:lnTo>
                  <a:lnTo>
                    <a:pt x="112" y="56"/>
                  </a:lnTo>
                  <a:lnTo>
                    <a:pt x="112" y="49"/>
                  </a:lnTo>
                  <a:lnTo>
                    <a:pt x="107" y="42"/>
                  </a:lnTo>
                  <a:lnTo>
                    <a:pt x="86" y="25"/>
                  </a:lnTo>
                  <a:lnTo>
                    <a:pt x="56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29" name="Freeform 389">
              <a:extLst>
                <a:ext uri="{FF2B5EF4-FFF2-40B4-BE49-F238E27FC236}">
                  <a16:creationId xmlns:a16="http://schemas.microsoft.com/office/drawing/2014/main" id="{956BDA2C-502D-439E-8DD4-3EE3D8B0E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3819"/>
              <a:ext cx="124" cy="34"/>
            </a:xfrm>
            <a:custGeom>
              <a:avLst/>
              <a:gdLst>
                <a:gd name="T0" fmla="*/ 124 w 124"/>
                <a:gd name="T1" fmla="*/ 17 h 34"/>
                <a:gd name="T2" fmla="*/ 81 w 124"/>
                <a:gd name="T3" fmla="*/ 3 h 34"/>
                <a:gd name="T4" fmla="*/ 25 w 124"/>
                <a:gd name="T5" fmla="*/ 0 h 34"/>
                <a:gd name="T6" fmla="*/ 0 w 124"/>
                <a:gd name="T7" fmla="*/ 3 h 34"/>
                <a:gd name="T8" fmla="*/ 4 w 124"/>
                <a:gd name="T9" fmla="*/ 10 h 34"/>
                <a:gd name="T10" fmla="*/ 13 w 124"/>
                <a:gd name="T11" fmla="*/ 17 h 34"/>
                <a:gd name="T12" fmla="*/ 38 w 124"/>
                <a:gd name="T13" fmla="*/ 27 h 34"/>
                <a:gd name="T14" fmla="*/ 77 w 124"/>
                <a:gd name="T15" fmla="*/ 34 h 34"/>
                <a:gd name="T16" fmla="*/ 111 w 124"/>
                <a:gd name="T17" fmla="*/ 31 h 34"/>
                <a:gd name="T18" fmla="*/ 124 w 124"/>
                <a:gd name="T19" fmla="*/ 24 h 34"/>
                <a:gd name="T20" fmla="*/ 124 w 124"/>
                <a:gd name="T2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34">
                  <a:moveTo>
                    <a:pt x="124" y="17"/>
                  </a:moveTo>
                  <a:lnTo>
                    <a:pt x="81" y="3"/>
                  </a:lnTo>
                  <a:lnTo>
                    <a:pt x="25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13" y="17"/>
                  </a:lnTo>
                  <a:lnTo>
                    <a:pt x="38" y="27"/>
                  </a:lnTo>
                  <a:lnTo>
                    <a:pt x="77" y="34"/>
                  </a:lnTo>
                  <a:lnTo>
                    <a:pt x="111" y="31"/>
                  </a:lnTo>
                  <a:lnTo>
                    <a:pt x="124" y="24"/>
                  </a:lnTo>
                  <a:lnTo>
                    <a:pt x="124" y="1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30" name="Freeform 390">
              <a:extLst>
                <a:ext uri="{FF2B5EF4-FFF2-40B4-BE49-F238E27FC236}">
                  <a16:creationId xmlns:a16="http://schemas.microsoft.com/office/drawing/2014/main" id="{7FB217CF-B93E-47BD-862E-2496280A0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840"/>
              <a:ext cx="120" cy="44"/>
            </a:xfrm>
            <a:custGeom>
              <a:avLst/>
              <a:gdLst>
                <a:gd name="T0" fmla="*/ 0 w 120"/>
                <a:gd name="T1" fmla="*/ 10 h 44"/>
                <a:gd name="T2" fmla="*/ 39 w 120"/>
                <a:gd name="T3" fmla="*/ 27 h 44"/>
                <a:gd name="T4" fmla="*/ 95 w 120"/>
                <a:gd name="T5" fmla="*/ 44 h 44"/>
                <a:gd name="T6" fmla="*/ 120 w 120"/>
                <a:gd name="T7" fmla="*/ 44 h 44"/>
                <a:gd name="T8" fmla="*/ 116 w 120"/>
                <a:gd name="T9" fmla="*/ 38 h 44"/>
                <a:gd name="T10" fmla="*/ 112 w 120"/>
                <a:gd name="T11" fmla="*/ 27 h 44"/>
                <a:gd name="T12" fmla="*/ 86 w 120"/>
                <a:gd name="T13" fmla="*/ 13 h 44"/>
                <a:gd name="T14" fmla="*/ 56 w 120"/>
                <a:gd name="T15" fmla="*/ 0 h 44"/>
                <a:gd name="T16" fmla="*/ 17 w 120"/>
                <a:gd name="T17" fmla="*/ 0 h 44"/>
                <a:gd name="T18" fmla="*/ 4 w 120"/>
                <a:gd name="T19" fmla="*/ 3 h 44"/>
                <a:gd name="T20" fmla="*/ 0 w 120"/>
                <a:gd name="T21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4">
                  <a:moveTo>
                    <a:pt x="0" y="10"/>
                  </a:moveTo>
                  <a:lnTo>
                    <a:pt x="39" y="27"/>
                  </a:lnTo>
                  <a:lnTo>
                    <a:pt x="95" y="44"/>
                  </a:lnTo>
                  <a:lnTo>
                    <a:pt x="120" y="44"/>
                  </a:lnTo>
                  <a:lnTo>
                    <a:pt x="116" y="38"/>
                  </a:lnTo>
                  <a:lnTo>
                    <a:pt x="112" y="27"/>
                  </a:lnTo>
                  <a:lnTo>
                    <a:pt x="86" y="13"/>
                  </a:lnTo>
                  <a:lnTo>
                    <a:pt x="56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31" name="Line 391">
              <a:extLst>
                <a:ext uri="{FF2B5EF4-FFF2-40B4-BE49-F238E27FC236}">
                  <a16:creationId xmlns:a16="http://schemas.microsoft.com/office/drawing/2014/main" id="{984BEA6B-A85E-46F1-B9AB-AAE79D04C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3684"/>
              <a:ext cx="159" cy="10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32" name="Freeform 392">
              <a:extLst>
                <a:ext uri="{FF2B5EF4-FFF2-40B4-BE49-F238E27FC236}">
                  <a16:creationId xmlns:a16="http://schemas.microsoft.com/office/drawing/2014/main" id="{4D6727F4-A6E4-4A2E-816E-9AEB16AC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736"/>
              <a:ext cx="168" cy="93"/>
            </a:xfrm>
            <a:custGeom>
              <a:avLst/>
              <a:gdLst>
                <a:gd name="T0" fmla="*/ 0 w 168"/>
                <a:gd name="T1" fmla="*/ 0 h 93"/>
                <a:gd name="T2" fmla="*/ 9 w 168"/>
                <a:gd name="T3" fmla="*/ 3 h 93"/>
                <a:gd name="T4" fmla="*/ 30 w 168"/>
                <a:gd name="T5" fmla="*/ 14 h 93"/>
                <a:gd name="T6" fmla="*/ 82 w 168"/>
                <a:gd name="T7" fmla="*/ 45 h 93"/>
                <a:gd name="T8" fmla="*/ 142 w 168"/>
                <a:gd name="T9" fmla="*/ 79 h 93"/>
                <a:gd name="T10" fmla="*/ 159 w 168"/>
                <a:gd name="T11" fmla="*/ 90 h 93"/>
                <a:gd name="T12" fmla="*/ 168 w 168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93">
                  <a:moveTo>
                    <a:pt x="0" y="0"/>
                  </a:moveTo>
                  <a:lnTo>
                    <a:pt x="9" y="3"/>
                  </a:lnTo>
                  <a:lnTo>
                    <a:pt x="30" y="14"/>
                  </a:lnTo>
                  <a:lnTo>
                    <a:pt x="82" y="45"/>
                  </a:lnTo>
                  <a:lnTo>
                    <a:pt x="142" y="79"/>
                  </a:lnTo>
                  <a:lnTo>
                    <a:pt x="159" y="90"/>
                  </a:lnTo>
                  <a:lnTo>
                    <a:pt x="168" y="93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33" name="Freeform 393">
              <a:extLst>
                <a:ext uri="{FF2B5EF4-FFF2-40B4-BE49-F238E27FC236}">
                  <a16:creationId xmlns:a16="http://schemas.microsoft.com/office/drawing/2014/main" id="{23BE2793-6EBF-45C7-A596-9C258752E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3712"/>
              <a:ext cx="137" cy="62"/>
            </a:xfrm>
            <a:custGeom>
              <a:avLst/>
              <a:gdLst>
                <a:gd name="T0" fmla="*/ 0 w 137"/>
                <a:gd name="T1" fmla="*/ 0 h 62"/>
                <a:gd name="T2" fmla="*/ 8 w 137"/>
                <a:gd name="T3" fmla="*/ 3 h 62"/>
                <a:gd name="T4" fmla="*/ 26 w 137"/>
                <a:gd name="T5" fmla="*/ 14 h 62"/>
                <a:gd name="T6" fmla="*/ 73 w 137"/>
                <a:gd name="T7" fmla="*/ 31 h 62"/>
                <a:gd name="T8" fmla="*/ 116 w 137"/>
                <a:gd name="T9" fmla="*/ 52 h 62"/>
                <a:gd name="T10" fmla="*/ 129 w 137"/>
                <a:gd name="T11" fmla="*/ 58 h 62"/>
                <a:gd name="T12" fmla="*/ 137 w 137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2">
                  <a:moveTo>
                    <a:pt x="0" y="0"/>
                  </a:moveTo>
                  <a:lnTo>
                    <a:pt x="8" y="3"/>
                  </a:lnTo>
                  <a:lnTo>
                    <a:pt x="26" y="14"/>
                  </a:lnTo>
                  <a:lnTo>
                    <a:pt x="73" y="31"/>
                  </a:lnTo>
                  <a:lnTo>
                    <a:pt x="116" y="52"/>
                  </a:lnTo>
                  <a:lnTo>
                    <a:pt x="129" y="58"/>
                  </a:lnTo>
                  <a:lnTo>
                    <a:pt x="137" y="6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34" name="Line 394">
              <a:extLst>
                <a:ext uri="{FF2B5EF4-FFF2-40B4-BE49-F238E27FC236}">
                  <a16:creationId xmlns:a16="http://schemas.microsoft.com/office/drawing/2014/main" id="{DC114665-C9B0-4F42-9A80-65F01F6FB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" y="3805"/>
              <a:ext cx="142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35" name="Freeform 395">
              <a:extLst>
                <a:ext uri="{FF2B5EF4-FFF2-40B4-BE49-F238E27FC236}">
                  <a16:creationId xmlns:a16="http://schemas.microsoft.com/office/drawing/2014/main" id="{03A41F54-8B0B-4965-AD66-8ED4CFDBA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3750"/>
              <a:ext cx="1018" cy="172"/>
            </a:xfrm>
            <a:custGeom>
              <a:avLst/>
              <a:gdLst>
                <a:gd name="T0" fmla="*/ 0 w 1018"/>
                <a:gd name="T1" fmla="*/ 0 h 172"/>
                <a:gd name="T2" fmla="*/ 8 w 1018"/>
                <a:gd name="T3" fmla="*/ 3 h 172"/>
                <a:gd name="T4" fmla="*/ 30 w 1018"/>
                <a:gd name="T5" fmla="*/ 7 h 172"/>
                <a:gd name="T6" fmla="*/ 56 w 1018"/>
                <a:gd name="T7" fmla="*/ 14 h 172"/>
                <a:gd name="T8" fmla="*/ 90 w 1018"/>
                <a:gd name="T9" fmla="*/ 20 h 172"/>
                <a:gd name="T10" fmla="*/ 180 w 1018"/>
                <a:gd name="T11" fmla="*/ 45 h 172"/>
                <a:gd name="T12" fmla="*/ 275 w 1018"/>
                <a:gd name="T13" fmla="*/ 72 h 172"/>
                <a:gd name="T14" fmla="*/ 369 w 1018"/>
                <a:gd name="T15" fmla="*/ 100 h 172"/>
                <a:gd name="T16" fmla="*/ 412 w 1018"/>
                <a:gd name="T17" fmla="*/ 110 h 172"/>
                <a:gd name="T18" fmla="*/ 451 w 1018"/>
                <a:gd name="T19" fmla="*/ 121 h 172"/>
                <a:gd name="T20" fmla="*/ 485 w 1018"/>
                <a:gd name="T21" fmla="*/ 131 h 172"/>
                <a:gd name="T22" fmla="*/ 511 w 1018"/>
                <a:gd name="T23" fmla="*/ 138 h 172"/>
                <a:gd name="T24" fmla="*/ 528 w 1018"/>
                <a:gd name="T25" fmla="*/ 141 h 172"/>
                <a:gd name="T26" fmla="*/ 532 w 1018"/>
                <a:gd name="T27" fmla="*/ 145 h 172"/>
                <a:gd name="T28" fmla="*/ 601 w 1018"/>
                <a:gd name="T29" fmla="*/ 155 h 172"/>
                <a:gd name="T30" fmla="*/ 665 w 1018"/>
                <a:gd name="T31" fmla="*/ 162 h 172"/>
                <a:gd name="T32" fmla="*/ 721 w 1018"/>
                <a:gd name="T33" fmla="*/ 169 h 172"/>
                <a:gd name="T34" fmla="*/ 769 w 1018"/>
                <a:gd name="T35" fmla="*/ 169 h 172"/>
                <a:gd name="T36" fmla="*/ 816 w 1018"/>
                <a:gd name="T37" fmla="*/ 172 h 172"/>
                <a:gd name="T38" fmla="*/ 854 w 1018"/>
                <a:gd name="T39" fmla="*/ 172 h 172"/>
                <a:gd name="T40" fmla="*/ 889 w 1018"/>
                <a:gd name="T41" fmla="*/ 172 h 172"/>
                <a:gd name="T42" fmla="*/ 919 w 1018"/>
                <a:gd name="T43" fmla="*/ 169 h 172"/>
                <a:gd name="T44" fmla="*/ 966 w 1018"/>
                <a:gd name="T45" fmla="*/ 166 h 172"/>
                <a:gd name="T46" fmla="*/ 996 w 1018"/>
                <a:gd name="T47" fmla="*/ 159 h 172"/>
                <a:gd name="T48" fmla="*/ 1013 w 1018"/>
                <a:gd name="T49" fmla="*/ 152 h 172"/>
                <a:gd name="T50" fmla="*/ 1018 w 1018"/>
                <a:gd name="T51" fmla="*/ 14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8" h="172">
                  <a:moveTo>
                    <a:pt x="0" y="0"/>
                  </a:moveTo>
                  <a:lnTo>
                    <a:pt x="8" y="3"/>
                  </a:lnTo>
                  <a:lnTo>
                    <a:pt x="30" y="7"/>
                  </a:lnTo>
                  <a:lnTo>
                    <a:pt x="56" y="14"/>
                  </a:lnTo>
                  <a:lnTo>
                    <a:pt x="90" y="20"/>
                  </a:lnTo>
                  <a:lnTo>
                    <a:pt x="180" y="45"/>
                  </a:lnTo>
                  <a:lnTo>
                    <a:pt x="275" y="72"/>
                  </a:lnTo>
                  <a:lnTo>
                    <a:pt x="369" y="100"/>
                  </a:lnTo>
                  <a:lnTo>
                    <a:pt x="412" y="110"/>
                  </a:lnTo>
                  <a:lnTo>
                    <a:pt x="451" y="121"/>
                  </a:lnTo>
                  <a:lnTo>
                    <a:pt x="485" y="131"/>
                  </a:lnTo>
                  <a:lnTo>
                    <a:pt x="511" y="138"/>
                  </a:lnTo>
                  <a:lnTo>
                    <a:pt x="528" y="141"/>
                  </a:lnTo>
                  <a:lnTo>
                    <a:pt x="532" y="145"/>
                  </a:lnTo>
                  <a:lnTo>
                    <a:pt x="601" y="155"/>
                  </a:lnTo>
                  <a:lnTo>
                    <a:pt x="665" y="162"/>
                  </a:lnTo>
                  <a:lnTo>
                    <a:pt x="721" y="169"/>
                  </a:lnTo>
                  <a:lnTo>
                    <a:pt x="769" y="169"/>
                  </a:lnTo>
                  <a:lnTo>
                    <a:pt x="816" y="172"/>
                  </a:lnTo>
                  <a:lnTo>
                    <a:pt x="854" y="172"/>
                  </a:lnTo>
                  <a:lnTo>
                    <a:pt x="889" y="172"/>
                  </a:lnTo>
                  <a:lnTo>
                    <a:pt x="919" y="169"/>
                  </a:lnTo>
                  <a:lnTo>
                    <a:pt x="966" y="166"/>
                  </a:lnTo>
                  <a:lnTo>
                    <a:pt x="996" y="159"/>
                  </a:lnTo>
                  <a:lnTo>
                    <a:pt x="1013" y="152"/>
                  </a:lnTo>
                  <a:lnTo>
                    <a:pt x="1018" y="148"/>
                  </a:lnTo>
                </a:path>
              </a:pathLst>
            </a:custGeom>
            <a:noFill/>
            <a:ln w="6350">
              <a:solidFill>
                <a:srgbClr val="40A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36" name="Freeform 396">
              <a:extLst>
                <a:ext uri="{FF2B5EF4-FFF2-40B4-BE49-F238E27FC236}">
                  <a16:creationId xmlns:a16="http://schemas.microsoft.com/office/drawing/2014/main" id="{B0C2D795-9D4D-4E45-87B1-F45CDD27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795"/>
              <a:ext cx="22" cy="20"/>
            </a:xfrm>
            <a:custGeom>
              <a:avLst/>
              <a:gdLst>
                <a:gd name="T0" fmla="*/ 22 w 22"/>
                <a:gd name="T1" fmla="*/ 3 h 20"/>
                <a:gd name="T2" fmla="*/ 13 w 22"/>
                <a:gd name="T3" fmla="*/ 0 h 20"/>
                <a:gd name="T4" fmla="*/ 0 w 22"/>
                <a:gd name="T5" fmla="*/ 0 h 20"/>
                <a:gd name="T6" fmla="*/ 0 w 22"/>
                <a:gd name="T7" fmla="*/ 7 h 20"/>
                <a:gd name="T8" fmla="*/ 0 w 22"/>
                <a:gd name="T9" fmla="*/ 17 h 20"/>
                <a:gd name="T10" fmla="*/ 9 w 22"/>
                <a:gd name="T11" fmla="*/ 20 h 20"/>
                <a:gd name="T12" fmla="*/ 17 w 22"/>
                <a:gd name="T13" fmla="*/ 20 h 20"/>
                <a:gd name="T14" fmla="*/ 22 w 22"/>
                <a:gd name="T15" fmla="*/ 13 h 20"/>
                <a:gd name="T16" fmla="*/ 22 w 22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22" y="3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0"/>
                  </a:lnTo>
                  <a:lnTo>
                    <a:pt x="22" y="1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37" name="Freeform 397">
              <a:extLst>
                <a:ext uri="{FF2B5EF4-FFF2-40B4-BE49-F238E27FC236}">
                  <a16:creationId xmlns:a16="http://schemas.microsoft.com/office/drawing/2014/main" id="{DA3D8BDA-F588-4AA4-9B3F-AC1177A79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3739"/>
              <a:ext cx="26" cy="25"/>
            </a:xfrm>
            <a:custGeom>
              <a:avLst/>
              <a:gdLst>
                <a:gd name="T0" fmla="*/ 22 w 26"/>
                <a:gd name="T1" fmla="*/ 7 h 25"/>
                <a:gd name="T2" fmla="*/ 13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0 w 26"/>
                <a:gd name="T9" fmla="*/ 18 h 25"/>
                <a:gd name="T10" fmla="*/ 9 w 26"/>
                <a:gd name="T11" fmla="*/ 25 h 25"/>
                <a:gd name="T12" fmla="*/ 17 w 26"/>
                <a:gd name="T13" fmla="*/ 25 h 25"/>
                <a:gd name="T14" fmla="*/ 26 w 26"/>
                <a:gd name="T15" fmla="*/ 14 h 25"/>
                <a:gd name="T16" fmla="*/ 22 w 26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7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5"/>
                  </a:lnTo>
                  <a:lnTo>
                    <a:pt x="17" y="25"/>
                  </a:lnTo>
                  <a:lnTo>
                    <a:pt x="26" y="14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38" name="Freeform 398">
              <a:extLst>
                <a:ext uri="{FF2B5EF4-FFF2-40B4-BE49-F238E27FC236}">
                  <a16:creationId xmlns:a16="http://schemas.microsoft.com/office/drawing/2014/main" id="{B72CF849-F28A-489A-BC94-E36B7622B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3708"/>
              <a:ext cx="25" cy="25"/>
            </a:xfrm>
            <a:custGeom>
              <a:avLst/>
              <a:gdLst>
                <a:gd name="T0" fmla="*/ 25 w 25"/>
                <a:gd name="T1" fmla="*/ 7 h 25"/>
                <a:gd name="T2" fmla="*/ 17 w 25"/>
                <a:gd name="T3" fmla="*/ 0 h 25"/>
                <a:gd name="T4" fmla="*/ 8 w 25"/>
                <a:gd name="T5" fmla="*/ 0 h 25"/>
                <a:gd name="T6" fmla="*/ 0 w 25"/>
                <a:gd name="T7" fmla="*/ 11 h 25"/>
                <a:gd name="T8" fmla="*/ 4 w 25"/>
                <a:gd name="T9" fmla="*/ 18 h 25"/>
                <a:gd name="T10" fmla="*/ 13 w 25"/>
                <a:gd name="T11" fmla="*/ 25 h 25"/>
                <a:gd name="T12" fmla="*/ 21 w 25"/>
                <a:gd name="T13" fmla="*/ 25 h 25"/>
                <a:gd name="T14" fmla="*/ 25 w 25"/>
                <a:gd name="T15" fmla="*/ 18 h 25"/>
                <a:gd name="T16" fmla="*/ 25 w 25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7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0" y="11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5" y="18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39" name="Freeform 399">
              <a:extLst>
                <a:ext uri="{FF2B5EF4-FFF2-40B4-BE49-F238E27FC236}">
                  <a16:creationId xmlns:a16="http://schemas.microsoft.com/office/drawing/2014/main" id="{16CD59BF-E153-4428-84AB-4668A688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3674"/>
              <a:ext cx="26" cy="24"/>
            </a:xfrm>
            <a:custGeom>
              <a:avLst/>
              <a:gdLst>
                <a:gd name="T0" fmla="*/ 26 w 26"/>
                <a:gd name="T1" fmla="*/ 7 h 24"/>
                <a:gd name="T2" fmla="*/ 17 w 26"/>
                <a:gd name="T3" fmla="*/ 0 h 24"/>
                <a:gd name="T4" fmla="*/ 4 w 26"/>
                <a:gd name="T5" fmla="*/ 0 h 24"/>
                <a:gd name="T6" fmla="*/ 0 w 26"/>
                <a:gd name="T7" fmla="*/ 7 h 24"/>
                <a:gd name="T8" fmla="*/ 4 w 26"/>
                <a:gd name="T9" fmla="*/ 17 h 24"/>
                <a:gd name="T10" fmla="*/ 13 w 26"/>
                <a:gd name="T11" fmla="*/ 24 h 24"/>
                <a:gd name="T12" fmla="*/ 21 w 26"/>
                <a:gd name="T13" fmla="*/ 24 h 24"/>
                <a:gd name="T14" fmla="*/ 26 w 26"/>
                <a:gd name="T15" fmla="*/ 14 h 24"/>
                <a:gd name="T16" fmla="*/ 26 w 26"/>
                <a:gd name="T1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7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6" y="14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40" name="Freeform 400">
              <a:extLst>
                <a:ext uri="{FF2B5EF4-FFF2-40B4-BE49-F238E27FC236}">
                  <a16:creationId xmlns:a16="http://schemas.microsoft.com/office/drawing/2014/main" id="{36EC5B40-4478-4E03-AD50-7B7D77D5C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722"/>
              <a:ext cx="26" cy="21"/>
            </a:xfrm>
            <a:custGeom>
              <a:avLst/>
              <a:gdLst>
                <a:gd name="T0" fmla="*/ 26 w 26"/>
                <a:gd name="T1" fmla="*/ 4 h 21"/>
                <a:gd name="T2" fmla="*/ 17 w 26"/>
                <a:gd name="T3" fmla="*/ 0 h 21"/>
                <a:gd name="T4" fmla="*/ 4 w 26"/>
                <a:gd name="T5" fmla="*/ 0 h 21"/>
                <a:gd name="T6" fmla="*/ 0 w 26"/>
                <a:gd name="T7" fmla="*/ 7 h 21"/>
                <a:gd name="T8" fmla="*/ 4 w 26"/>
                <a:gd name="T9" fmla="*/ 17 h 21"/>
                <a:gd name="T10" fmla="*/ 13 w 26"/>
                <a:gd name="T11" fmla="*/ 21 h 21"/>
                <a:gd name="T12" fmla="*/ 21 w 26"/>
                <a:gd name="T13" fmla="*/ 21 h 21"/>
                <a:gd name="T14" fmla="*/ 26 w 26"/>
                <a:gd name="T15" fmla="*/ 14 h 21"/>
                <a:gd name="T16" fmla="*/ 26 w 26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">
                  <a:moveTo>
                    <a:pt x="26" y="4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13" y="21"/>
                  </a:lnTo>
                  <a:lnTo>
                    <a:pt x="21" y="21"/>
                  </a:lnTo>
                  <a:lnTo>
                    <a:pt x="26" y="1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41" name="Freeform 401">
              <a:extLst>
                <a:ext uri="{FF2B5EF4-FFF2-40B4-BE49-F238E27FC236}">
                  <a16:creationId xmlns:a16="http://schemas.microsoft.com/office/drawing/2014/main" id="{0F5341C3-2C8B-474B-AD42-6502749C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954"/>
              <a:ext cx="138" cy="27"/>
            </a:xfrm>
            <a:custGeom>
              <a:avLst/>
              <a:gdLst>
                <a:gd name="T0" fmla="*/ 0 w 138"/>
                <a:gd name="T1" fmla="*/ 0 h 27"/>
                <a:gd name="T2" fmla="*/ 13 w 138"/>
                <a:gd name="T3" fmla="*/ 3 h 27"/>
                <a:gd name="T4" fmla="*/ 78 w 138"/>
                <a:gd name="T5" fmla="*/ 3 h 27"/>
                <a:gd name="T6" fmla="*/ 108 w 138"/>
                <a:gd name="T7" fmla="*/ 6 h 27"/>
                <a:gd name="T8" fmla="*/ 138 w 138"/>
                <a:gd name="T9" fmla="*/ 17 h 27"/>
                <a:gd name="T10" fmla="*/ 103 w 138"/>
                <a:gd name="T11" fmla="*/ 27 h 27"/>
                <a:gd name="T12" fmla="*/ 69 w 138"/>
                <a:gd name="T13" fmla="*/ 27 h 27"/>
                <a:gd name="T14" fmla="*/ 0 w 138"/>
                <a:gd name="T15" fmla="*/ 10 h 27"/>
                <a:gd name="T16" fmla="*/ 0 w 138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7">
                  <a:moveTo>
                    <a:pt x="0" y="0"/>
                  </a:moveTo>
                  <a:lnTo>
                    <a:pt x="13" y="3"/>
                  </a:lnTo>
                  <a:lnTo>
                    <a:pt x="78" y="3"/>
                  </a:lnTo>
                  <a:lnTo>
                    <a:pt x="108" y="6"/>
                  </a:lnTo>
                  <a:lnTo>
                    <a:pt x="138" y="17"/>
                  </a:lnTo>
                  <a:lnTo>
                    <a:pt x="103" y="27"/>
                  </a:lnTo>
                  <a:lnTo>
                    <a:pt x="69" y="2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42" name="Freeform 402">
              <a:extLst>
                <a:ext uri="{FF2B5EF4-FFF2-40B4-BE49-F238E27FC236}">
                  <a16:creationId xmlns:a16="http://schemas.microsoft.com/office/drawing/2014/main" id="{9D39C91F-1CC2-4F27-911F-85BAEE78A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967"/>
              <a:ext cx="133" cy="63"/>
            </a:xfrm>
            <a:custGeom>
              <a:avLst/>
              <a:gdLst>
                <a:gd name="T0" fmla="*/ 43 w 133"/>
                <a:gd name="T1" fmla="*/ 11 h 63"/>
                <a:gd name="T2" fmla="*/ 120 w 133"/>
                <a:gd name="T3" fmla="*/ 38 h 63"/>
                <a:gd name="T4" fmla="*/ 133 w 133"/>
                <a:gd name="T5" fmla="*/ 49 h 63"/>
                <a:gd name="T6" fmla="*/ 133 w 133"/>
                <a:gd name="T7" fmla="*/ 56 h 63"/>
                <a:gd name="T8" fmla="*/ 129 w 133"/>
                <a:gd name="T9" fmla="*/ 59 h 63"/>
                <a:gd name="T10" fmla="*/ 108 w 133"/>
                <a:gd name="T11" fmla="*/ 63 h 63"/>
                <a:gd name="T12" fmla="*/ 82 w 133"/>
                <a:gd name="T13" fmla="*/ 56 h 63"/>
                <a:gd name="T14" fmla="*/ 56 w 133"/>
                <a:gd name="T15" fmla="*/ 52 h 63"/>
                <a:gd name="T16" fmla="*/ 39 w 133"/>
                <a:gd name="T17" fmla="*/ 42 h 63"/>
                <a:gd name="T18" fmla="*/ 17 w 133"/>
                <a:gd name="T19" fmla="*/ 25 h 63"/>
                <a:gd name="T20" fmla="*/ 0 w 133"/>
                <a:gd name="T21" fmla="*/ 0 h 63"/>
                <a:gd name="T22" fmla="*/ 5 w 133"/>
                <a:gd name="T23" fmla="*/ 0 h 63"/>
                <a:gd name="T24" fmla="*/ 43 w 133"/>
                <a:gd name="T25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63">
                  <a:moveTo>
                    <a:pt x="43" y="11"/>
                  </a:moveTo>
                  <a:lnTo>
                    <a:pt x="120" y="38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29" y="59"/>
                  </a:lnTo>
                  <a:lnTo>
                    <a:pt x="108" y="63"/>
                  </a:lnTo>
                  <a:lnTo>
                    <a:pt x="82" y="56"/>
                  </a:lnTo>
                  <a:lnTo>
                    <a:pt x="56" y="52"/>
                  </a:lnTo>
                  <a:lnTo>
                    <a:pt x="39" y="42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43" name="Freeform 403">
              <a:extLst>
                <a:ext uri="{FF2B5EF4-FFF2-40B4-BE49-F238E27FC236}">
                  <a16:creationId xmlns:a16="http://schemas.microsoft.com/office/drawing/2014/main" id="{DF1CC055-8D22-44D5-A0CC-C6855F735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3905"/>
              <a:ext cx="129" cy="55"/>
            </a:xfrm>
            <a:custGeom>
              <a:avLst/>
              <a:gdLst>
                <a:gd name="T0" fmla="*/ 0 w 129"/>
                <a:gd name="T1" fmla="*/ 55 h 55"/>
                <a:gd name="T2" fmla="*/ 51 w 129"/>
                <a:gd name="T3" fmla="*/ 45 h 55"/>
                <a:gd name="T4" fmla="*/ 107 w 129"/>
                <a:gd name="T5" fmla="*/ 24 h 55"/>
                <a:gd name="T6" fmla="*/ 129 w 129"/>
                <a:gd name="T7" fmla="*/ 7 h 55"/>
                <a:gd name="T8" fmla="*/ 120 w 129"/>
                <a:gd name="T9" fmla="*/ 4 h 55"/>
                <a:gd name="T10" fmla="*/ 107 w 129"/>
                <a:gd name="T11" fmla="*/ 0 h 55"/>
                <a:gd name="T12" fmla="*/ 73 w 129"/>
                <a:gd name="T13" fmla="*/ 4 h 55"/>
                <a:gd name="T14" fmla="*/ 34 w 129"/>
                <a:gd name="T15" fmla="*/ 14 h 55"/>
                <a:gd name="T16" fmla="*/ 17 w 129"/>
                <a:gd name="T17" fmla="*/ 24 h 55"/>
                <a:gd name="T18" fmla="*/ 4 w 129"/>
                <a:gd name="T19" fmla="*/ 35 h 55"/>
                <a:gd name="T20" fmla="*/ 0 w 129"/>
                <a:gd name="T21" fmla="*/ 42 h 55"/>
                <a:gd name="T22" fmla="*/ 0 w 129"/>
                <a:gd name="T23" fmla="*/ 49 h 55"/>
                <a:gd name="T24" fmla="*/ 0 w 129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55">
                  <a:moveTo>
                    <a:pt x="0" y="55"/>
                  </a:moveTo>
                  <a:lnTo>
                    <a:pt x="51" y="45"/>
                  </a:lnTo>
                  <a:lnTo>
                    <a:pt x="107" y="24"/>
                  </a:lnTo>
                  <a:lnTo>
                    <a:pt x="129" y="7"/>
                  </a:lnTo>
                  <a:lnTo>
                    <a:pt x="120" y="4"/>
                  </a:lnTo>
                  <a:lnTo>
                    <a:pt x="107" y="0"/>
                  </a:lnTo>
                  <a:lnTo>
                    <a:pt x="73" y="4"/>
                  </a:lnTo>
                  <a:lnTo>
                    <a:pt x="34" y="14"/>
                  </a:lnTo>
                  <a:lnTo>
                    <a:pt x="17" y="24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44" name="Freeform 404">
              <a:extLst>
                <a:ext uri="{FF2B5EF4-FFF2-40B4-BE49-F238E27FC236}">
                  <a16:creationId xmlns:a16="http://schemas.microsoft.com/office/drawing/2014/main" id="{8A2FDDE3-C17C-4442-B2B6-B8DCA625F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857"/>
              <a:ext cx="95" cy="90"/>
            </a:xfrm>
            <a:custGeom>
              <a:avLst/>
              <a:gdLst>
                <a:gd name="T0" fmla="*/ 0 w 95"/>
                <a:gd name="T1" fmla="*/ 83 h 90"/>
                <a:gd name="T2" fmla="*/ 9 w 95"/>
                <a:gd name="T3" fmla="*/ 76 h 90"/>
                <a:gd name="T4" fmla="*/ 43 w 95"/>
                <a:gd name="T5" fmla="*/ 31 h 90"/>
                <a:gd name="T6" fmla="*/ 69 w 95"/>
                <a:gd name="T7" fmla="*/ 14 h 90"/>
                <a:gd name="T8" fmla="*/ 95 w 95"/>
                <a:gd name="T9" fmla="*/ 0 h 90"/>
                <a:gd name="T10" fmla="*/ 86 w 95"/>
                <a:gd name="T11" fmla="*/ 27 h 90"/>
                <a:gd name="T12" fmla="*/ 64 w 95"/>
                <a:gd name="T13" fmla="*/ 52 h 90"/>
                <a:gd name="T14" fmla="*/ 9 w 95"/>
                <a:gd name="T15" fmla="*/ 90 h 90"/>
                <a:gd name="T16" fmla="*/ 0 w 95"/>
                <a:gd name="T1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0">
                  <a:moveTo>
                    <a:pt x="0" y="83"/>
                  </a:moveTo>
                  <a:lnTo>
                    <a:pt x="9" y="76"/>
                  </a:lnTo>
                  <a:lnTo>
                    <a:pt x="43" y="31"/>
                  </a:lnTo>
                  <a:lnTo>
                    <a:pt x="69" y="14"/>
                  </a:lnTo>
                  <a:lnTo>
                    <a:pt x="95" y="0"/>
                  </a:lnTo>
                  <a:lnTo>
                    <a:pt x="86" y="27"/>
                  </a:lnTo>
                  <a:lnTo>
                    <a:pt x="64" y="52"/>
                  </a:lnTo>
                  <a:lnTo>
                    <a:pt x="9" y="9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45" name="Freeform 405">
              <a:extLst>
                <a:ext uri="{FF2B5EF4-FFF2-40B4-BE49-F238E27FC236}">
                  <a16:creationId xmlns:a16="http://schemas.microsoft.com/office/drawing/2014/main" id="{D88060C1-0D30-4AE9-A944-3CF5066D3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3833"/>
              <a:ext cx="73" cy="103"/>
            </a:xfrm>
            <a:custGeom>
              <a:avLst/>
              <a:gdLst>
                <a:gd name="T0" fmla="*/ 35 w 73"/>
                <a:gd name="T1" fmla="*/ 79 h 103"/>
                <a:gd name="T2" fmla="*/ 73 w 73"/>
                <a:gd name="T3" fmla="*/ 20 h 103"/>
                <a:gd name="T4" fmla="*/ 73 w 73"/>
                <a:gd name="T5" fmla="*/ 3 h 103"/>
                <a:gd name="T6" fmla="*/ 65 w 73"/>
                <a:gd name="T7" fmla="*/ 0 h 103"/>
                <a:gd name="T8" fmla="*/ 43 w 73"/>
                <a:gd name="T9" fmla="*/ 7 h 103"/>
                <a:gd name="T10" fmla="*/ 26 w 73"/>
                <a:gd name="T11" fmla="*/ 20 h 103"/>
                <a:gd name="T12" fmla="*/ 13 w 73"/>
                <a:gd name="T13" fmla="*/ 38 h 103"/>
                <a:gd name="T14" fmla="*/ 5 w 73"/>
                <a:gd name="T15" fmla="*/ 55 h 103"/>
                <a:gd name="T16" fmla="*/ 0 w 73"/>
                <a:gd name="T17" fmla="*/ 79 h 103"/>
                <a:gd name="T18" fmla="*/ 5 w 73"/>
                <a:gd name="T19" fmla="*/ 103 h 103"/>
                <a:gd name="T20" fmla="*/ 9 w 73"/>
                <a:gd name="T21" fmla="*/ 103 h 103"/>
                <a:gd name="T22" fmla="*/ 35 w 73"/>
                <a:gd name="T23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03">
                  <a:moveTo>
                    <a:pt x="35" y="79"/>
                  </a:moveTo>
                  <a:lnTo>
                    <a:pt x="73" y="20"/>
                  </a:lnTo>
                  <a:lnTo>
                    <a:pt x="73" y="3"/>
                  </a:lnTo>
                  <a:lnTo>
                    <a:pt x="65" y="0"/>
                  </a:lnTo>
                  <a:lnTo>
                    <a:pt x="43" y="7"/>
                  </a:lnTo>
                  <a:lnTo>
                    <a:pt x="26" y="20"/>
                  </a:lnTo>
                  <a:lnTo>
                    <a:pt x="13" y="38"/>
                  </a:lnTo>
                  <a:lnTo>
                    <a:pt x="5" y="55"/>
                  </a:lnTo>
                  <a:lnTo>
                    <a:pt x="0" y="79"/>
                  </a:lnTo>
                  <a:lnTo>
                    <a:pt x="5" y="103"/>
                  </a:lnTo>
                  <a:lnTo>
                    <a:pt x="9" y="103"/>
                  </a:lnTo>
                  <a:lnTo>
                    <a:pt x="35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46" name="Freeform 406">
              <a:extLst>
                <a:ext uri="{FF2B5EF4-FFF2-40B4-BE49-F238E27FC236}">
                  <a16:creationId xmlns:a16="http://schemas.microsoft.com/office/drawing/2014/main" id="{0D44AA94-E8DD-4C9C-8DDA-2725CDE8F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981"/>
              <a:ext cx="112" cy="76"/>
            </a:xfrm>
            <a:custGeom>
              <a:avLst/>
              <a:gdLst>
                <a:gd name="T0" fmla="*/ 9 w 112"/>
                <a:gd name="T1" fmla="*/ 0 h 76"/>
                <a:gd name="T2" fmla="*/ 17 w 112"/>
                <a:gd name="T3" fmla="*/ 11 h 76"/>
                <a:gd name="T4" fmla="*/ 73 w 112"/>
                <a:gd name="T5" fmla="*/ 38 h 76"/>
                <a:gd name="T6" fmla="*/ 95 w 112"/>
                <a:gd name="T7" fmla="*/ 55 h 76"/>
                <a:gd name="T8" fmla="*/ 112 w 112"/>
                <a:gd name="T9" fmla="*/ 76 h 76"/>
                <a:gd name="T10" fmla="*/ 78 w 112"/>
                <a:gd name="T11" fmla="*/ 69 h 76"/>
                <a:gd name="T12" fmla="*/ 47 w 112"/>
                <a:gd name="T13" fmla="*/ 52 h 76"/>
                <a:gd name="T14" fmla="*/ 0 w 112"/>
                <a:gd name="T15" fmla="*/ 11 h 76"/>
                <a:gd name="T16" fmla="*/ 9 w 11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6">
                  <a:moveTo>
                    <a:pt x="9" y="0"/>
                  </a:moveTo>
                  <a:lnTo>
                    <a:pt x="17" y="11"/>
                  </a:lnTo>
                  <a:lnTo>
                    <a:pt x="73" y="38"/>
                  </a:lnTo>
                  <a:lnTo>
                    <a:pt x="95" y="55"/>
                  </a:lnTo>
                  <a:lnTo>
                    <a:pt x="112" y="76"/>
                  </a:lnTo>
                  <a:lnTo>
                    <a:pt x="78" y="69"/>
                  </a:lnTo>
                  <a:lnTo>
                    <a:pt x="47" y="52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47" name="Freeform 407">
              <a:extLst>
                <a:ext uri="{FF2B5EF4-FFF2-40B4-BE49-F238E27FC236}">
                  <a16:creationId xmlns:a16="http://schemas.microsoft.com/office/drawing/2014/main" id="{54EE2AF2-A90B-4F6E-8C9A-ABBE3A26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992"/>
              <a:ext cx="73" cy="96"/>
            </a:xfrm>
            <a:custGeom>
              <a:avLst/>
              <a:gdLst>
                <a:gd name="T0" fmla="*/ 0 w 73"/>
                <a:gd name="T1" fmla="*/ 0 h 96"/>
                <a:gd name="T2" fmla="*/ 0 w 73"/>
                <a:gd name="T3" fmla="*/ 13 h 96"/>
                <a:gd name="T4" fmla="*/ 13 w 73"/>
                <a:gd name="T5" fmla="*/ 48 h 96"/>
                <a:gd name="T6" fmla="*/ 35 w 73"/>
                <a:gd name="T7" fmla="*/ 79 h 96"/>
                <a:gd name="T8" fmla="*/ 52 w 73"/>
                <a:gd name="T9" fmla="*/ 89 h 96"/>
                <a:gd name="T10" fmla="*/ 73 w 73"/>
                <a:gd name="T11" fmla="*/ 96 h 96"/>
                <a:gd name="T12" fmla="*/ 69 w 73"/>
                <a:gd name="T13" fmla="*/ 72 h 96"/>
                <a:gd name="T14" fmla="*/ 9 w 73"/>
                <a:gd name="T15" fmla="*/ 6 h 96"/>
                <a:gd name="T16" fmla="*/ 0 w 73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96">
                  <a:moveTo>
                    <a:pt x="0" y="0"/>
                  </a:moveTo>
                  <a:lnTo>
                    <a:pt x="0" y="13"/>
                  </a:lnTo>
                  <a:lnTo>
                    <a:pt x="13" y="48"/>
                  </a:lnTo>
                  <a:lnTo>
                    <a:pt x="35" y="79"/>
                  </a:lnTo>
                  <a:lnTo>
                    <a:pt x="52" y="89"/>
                  </a:lnTo>
                  <a:lnTo>
                    <a:pt x="73" y="96"/>
                  </a:lnTo>
                  <a:lnTo>
                    <a:pt x="69" y="7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48" name="Freeform 408">
              <a:extLst>
                <a:ext uri="{FF2B5EF4-FFF2-40B4-BE49-F238E27FC236}">
                  <a16:creationId xmlns:a16="http://schemas.microsoft.com/office/drawing/2014/main" id="{6E0F5EBC-6FE3-438F-A875-830A5BA8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829"/>
              <a:ext cx="48" cy="107"/>
            </a:xfrm>
            <a:custGeom>
              <a:avLst/>
              <a:gdLst>
                <a:gd name="T0" fmla="*/ 39 w 48"/>
                <a:gd name="T1" fmla="*/ 107 h 107"/>
                <a:gd name="T2" fmla="*/ 48 w 48"/>
                <a:gd name="T3" fmla="*/ 93 h 107"/>
                <a:gd name="T4" fmla="*/ 43 w 48"/>
                <a:gd name="T5" fmla="*/ 59 h 107"/>
                <a:gd name="T6" fmla="*/ 35 w 48"/>
                <a:gd name="T7" fmla="*/ 28 h 107"/>
                <a:gd name="T8" fmla="*/ 18 w 48"/>
                <a:gd name="T9" fmla="*/ 11 h 107"/>
                <a:gd name="T10" fmla="*/ 0 w 48"/>
                <a:gd name="T11" fmla="*/ 0 h 107"/>
                <a:gd name="T12" fmla="*/ 0 w 48"/>
                <a:gd name="T13" fmla="*/ 24 h 107"/>
                <a:gd name="T14" fmla="*/ 13 w 48"/>
                <a:gd name="T15" fmla="*/ 62 h 107"/>
                <a:gd name="T16" fmla="*/ 35 w 48"/>
                <a:gd name="T17" fmla="*/ 100 h 107"/>
                <a:gd name="T18" fmla="*/ 39 w 48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07">
                  <a:moveTo>
                    <a:pt x="39" y="107"/>
                  </a:moveTo>
                  <a:lnTo>
                    <a:pt x="48" y="93"/>
                  </a:lnTo>
                  <a:lnTo>
                    <a:pt x="43" y="59"/>
                  </a:lnTo>
                  <a:lnTo>
                    <a:pt x="35" y="28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3" y="62"/>
                  </a:lnTo>
                  <a:lnTo>
                    <a:pt x="35" y="100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49" name="Freeform 409">
              <a:extLst>
                <a:ext uri="{FF2B5EF4-FFF2-40B4-BE49-F238E27FC236}">
                  <a16:creationId xmlns:a16="http://schemas.microsoft.com/office/drawing/2014/main" id="{EE013D42-6295-44EC-8514-352003AA3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3926"/>
              <a:ext cx="56" cy="83"/>
            </a:xfrm>
            <a:custGeom>
              <a:avLst/>
              <a:gdLst>
                <a:gd name="T0" fmla="*/ 9 w 56"/>
                <a:gd name="T1" fmla="*/ 48 h 83"/>
                <a:gd name="T2" fmla="*/ 17 w 56"/>
                <a:gd name="T3" fmla="*/ 62 h 83"/>
                <a:gd name="T4" fmla="*/ 26 w 56"/>
                <a:gd name="T5" fmla="*/ 76 h 83"/>
                <a:gd name="T6" fmla="*/ 34 w 56"/>
                <a:gd name="T7" fmla="*/ 83 h 83"/>
                <a:gd name="T8" fmla="*/ 47 w 56"/>
                <a:gd name="T9" fmla="*/ 83 h 83"/>
                <a:gd name="T10" fmla="*/ 52 w 56"/>
                <a:gd name="T11" fmla="*/ 76 h 83"/>
                <a:gd name="T12" fmla="*/ 56 w 56"/>
                <a:gd name="T13" fmla="*/ 66 h 83"/>
                <a:gd name="T14" fmla="*/ 47 w 56"/>
                <a:gd name="T15" fmla="*/ 38 h 83"/>
                <a:gd name="T16" fmla="*/ 39 w 56"/>
                <a:gd name="T17" fmla="*/ 21 h 83"/>
                <a:gd name="T18" fmla="*/ 30 w 56"/>
                <a:gd name="T19" fmla="*/ 10 h 83"/>
                <a:gd name="T20" fmla="*/ 17 w 56"/>
                <a:gd name="T21" fmla="*/ 0 h 83"/>
                <a:gd name="T22" fmla="*/ 9 w 56"/>
                <a:gd name="T23" fmla="*/ 0 h 83"/>
                <a:gd name="T24" fmla="*/ 4 w 56"/>
                <a:gd name="T25" fmla="*/ 7 h 83"/>
                <a:gd name="T26" fmla="*/ 0 w 56"/>
                <a:gd name="T27" fmla="*/ 17 h 83"/>
                <a:gd name="T28" fmla="*/ 9 w 56"/>
                <a:gd name="T29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83">
                  <a:moveTo>
                    <a:pt x="9" y="48"/>
                  </a:moveTo>
                  <a:lnTo>
                    <a:pt x="17" y="62"/>
                  </a:lnTo>
                  <a:lnTo>
                    <a:pt x="26" y="76"/>
                  </a:lnTo>
                  <a:lnTo>
                    <a:pt x="34" y="83"/>
                  </a:lnTo>
                  <a:lnTo>
                    <a:pt x="47" y="83"/>
                  </a:lnTo>
                  <a:lnTo>
                    <a:pt x="52" y="76"/>
                  </a:lnTo>
                  <a:lnTo>
                    <a:pt x="56" y="66"/>
                  </a:lnTo>
                  <a:lnTo>
                    <a:pt x="47" y="38"/>
                  </a:lnTo>
                  <a:lnTo>
                    <a:pt x="39" y="21"/>
                  </a:lnTo>
                  <a:lnTo>
                    <a:pt x="30" y="1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7"/>
                  </a:lnTo>
                  <a:lnTo>
                    <a:pt x="0" y="17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50" name="Freeform 410">
              <a:extLst>
                <a:ext uri="{FF2B5EF4-FFF2-40B4-BE49-F238E27FC236}">
                  <a16:creationId xmlns:a16="http://schemas.microsoft.com/office/drawing/2014/main" id="{D33EA1F6-037A-4A68-ACE5-31A4439E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3867"/>
              <a:ext cx="52" cy="69"/>
            </a:xfrm>
            <a:custGeom>
              <a:avLst/>
              <a:gdLst>
                <a:gd name="T0" fmla="*/ 52 w 52"/>
                <a:gd name="T1" fmla="*/ 55 h 69"/>
                <a:gd name="T2" fmla="*/ 26 w 52"/>
                <a:gd name="T3" fmla="*/ 17 h 69"/>
                <a:gd name="T4" fmla="*/ 17 w 52"/>
                <a:gd name="T5" fmla="*/ 7 h 69"/>
                <a:gd name="T6" fmla="*/ 4 w 52"/>
                <a:gd name="T7" fmla="*/ 0 h 69"/>
                <a:gd name="T8" fmla="*/ 0 w 52"/>
                <a:gd name="T9" fmla="*/ 4 h 69"/>
                <a:gd name="T10" fmla="*/ 0 w 52"/>
                <a:gd name="T11" fmla="*/ 7 h 69"/>
                <a:gd name="T12" fmla="*/ 0 w 52"/>
                <a:gd name="T13" fmla="*/ 35 h 69"/>
                <a:gd name="T14" fmla="*/ 17 w 52"/>
                <a:gd name="T15" fmla="*/ 59 h 69"/>
                <a:gd name="T16" fmla="*/ 34 w 52"/>
                <a:gd name="T17" fmla="*/ 69 h 69"/>
                <a:gd name="T18" fmla="*/ 47 w 52"/>
                <a:gd name="T19" fmla="*/ 59 h 69"/>
                <a:gd name="T20" fmla="*/ 52 w 52"/>
                <a:gd name="T21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9">
                  <a:moveTo>
                    <a:pt x="52" y="55"/>
                  </a:moveTo>
                  <a:lnTo>
                    <a:pt x="26" y="17"/>
                  </a:lnTo>
                  <a:lnTo>
                    <a:pt x="17" y="7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17" y="59"/>
                  </a:lnTo>
                  <a:lnTo>
                    <a:pt x="34" y="69"/>
                  </a:lnTo>
                  <a:lnTo>
                    <a:pt x="47" y="59"/>
                  </a:lnTo>
                  <a:lnTo>
                    <a:pt x="52" y="5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51" name="Freeform 411">
              <a:extLst>
                <a:ext uri="{FF2B5EF4-FFF2-40B4-BE49-F238E27FC236}">
                  <a16:creationId xmlns:a16="http://schemas.microsoft.com/office/drawing/2014/main" id="{21C30321-DCF3-46AE-9C17-5BDAADDF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3922"/>
              <a:ext cx="51" cy="42"/>
            </a:xfrm>
            <a:custGeom>
              <a:avLst/>
              <a:gdLst>
                <a:gd name="T0" fmla="*/ 47 w 51"/>
                <a:gd name="T1" fmla="*/ 14 h 42"/>
                <a:gd name="T2" fmla="*/ 25 w 51"/>
                <a:gd name="T3" fmla="*/ 11 h 42"/>
                <a:gd name="T4" fmla="*/ 13 w 51"/>
                <a:gd name="T5" fmla="*/ 0 h 42"/>
                <a:gd name="T6" fmla="*/ 4 w 51"/>
                <a:gd name="T7" fmla="*/ 0 h 42"/>
                <a:gd name="T8" fmla="*/ 0 w 51"/>
                <a:gd name="T9" fmla="*/ 4 h 42"/>
                <a:gd name="T10" fmla="*/ 8 w 51"/>
                <a:gd name="T11" fmla="*/ 21 h 42"/>
                <a:gd name="T12" fmla="*/ 17 w 51"/>
                <a:gd name="T13" fmla="*/ 32 h 42"/>
                <a:gd name="T14" fmla="*/ 25 w 51"/>
                <a:gd name="T15" fmla="*/ 35 h 42"/>
                <a:gd name="T16" fmla="*/ 34 w 51"/>
                <a:gd name="T17" fmla="*/ 38 h 42"/>
                <a:gd name="T18" fmla="*/ 47 w 51"/>
                <a:gd name="T19" fmla="*/ 42 h 42"/>
                <a:gd name="T20" fmla="*/ 51 w 51"/>
                <a:gd name="T21" fmla="*/ 35 h 42"/>
                <a:gd name="T22" fmla="*/ 47 w 51"/>
                <a:gd name="T23" fmla="*/ 18 h 42"/>
                <a:gd name="T24" fmla="*/ 47 w 51"/>
                <a:gd name="T2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2">
                  <a:moveTo>
                    <a:pt x="47" y="14"/>
                  </a:moveTo>
                  <a:lnTo>
                    <a:pt x="25" y="1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21"/>
                  </a:lnTo>
                  <a:lnTo>
                    <a:pt x="17" y="32"/>
                  </a:lnTo>
                  <a:lnTo>
                    <a:pt x="25" y="35"/>
                  </a:lnTo>
                  <a:lnTo>
                    <a:pt x="34" y="38"/>
                  </a:lnTo>
                  <a:lnTo>
                    <a:pt x="47" y="42"/>
                  </a:lnTo>
                  <a:lnTo>
                    <a:pt x="51" y="35"/>
                  </a:lnTo>
                  <a:lnTo>
                    <a:pt x="47" y="18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52" name="Freeform 412">
              <a:extLst>
                <a:ext uri="{FF2B5EF4-FFF2-40B4-BE49-F238E27FC236}">
                  <a16:creationId xmlns:a16="http://schemas.microsoft.com/office/drawing/2014/main" id="{3CE4E3BC-7B5F-467D-8D0D-D95550969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3964"/>
              <a:ext cx="51" cy="34"/>
            </a:xfrm>
            <a:custGeom>
              <a:avLst/>
              <a:gdLst>
                <a:gd name="T0" fmla="*/ 38 w 51"/>
                <a:gd name="T1" fmla="*/ 0 h 34"/>
                <a:gd name="T2" fmla="*/ 25 w 51"/>
                <a:gd name="T3" fmla="*/ 3 h 34"/>
                <a:gd name="T4" fmla="*/ 17 w 51"/>
                <a:gd name="T5" fmla="*/ 10 h 34"/>
                <a:gd name="T6" fmla="*/ 12 w 51"/>
                <a:gd name="T7" fmla="*/ 14 h 34"/>
                <a:gd name="T8" fmla="*/ 4 w 51"/>
                <a:gd name="T9" fmla="*/ 21 h 34"/>
                <a:gd name="T10" fmla="*/ 0 w 51"/>
                <a:gd name="T11" fmla="*/ 31 h 34"/>
                <a:gd name="T12" fmla="*/ 4 w 51"/>
                <a:gd name="T13" fmla="*/ 34 h 34"/>
                <a:gd name="T14" fmla="*/ 21 w 51"/>
                <a:gd name="T15" fmla="*/ 34 h 34"/>
                <a:gd name="T16" fmla="*/ 38 w 51"/>
                <a:gd name="T17" fmla="*/ 34 h 34"/>
                <a:gd name="T18" fmla="*/ 51 w 51"/>
                <a:gd name="T19" fmla="*/ 28 h 34"/>
                <a:gd name="T20" fmla="*/ 47 w 51"/>
                <a:gd name="T21" fmla="*/ 17 h 34"/>
                <a:gd name="T22" fmla="*/ 38 w 51"/>
                <a:gd name="T23" fmla="*/ 3 h 34"/>
                <a:gd name="T24" fmla="*/ 38 w 51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4">
                  <a:moveTo>
                    <a:pt x="38" y="0"/>
                  </a:moveTo>
                  <a:lnTo>
                    <a:pt x="25" y="3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4" y="21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21" y="34"/>
                  </a:lnTo>
                  <a:lnTo>
                    <a:pt x="38" y="34"/>
                  </a:lnTo>
                  <a:lnTo>
                    <a:pt x="51" y="28"/>
                  </a:lnTo>
                  <a:lnTo>
                    <a:pt x="47" y="17"/>
                  </a:lnTo>
                  <a:lnTo>
                    <a:pt x="38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53" name="Freeform 413">
              <a:extLst>
                <a:ext uri="{FF2B5EF4-FFF2-40B4-BE49-F238E27FC236}">
                  <a16:creationId xmlns:a16="http://schemas.microsoft.com/office/drawing/2014/main" id="{F0AA0874-F82A-4092-A669-20BBA57FE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3995"/>
              <a:ext cx="34" cy="38"/>
            </a:xfrm>
            <a:custGeom>
              <a:avLst/>
              <a:gdLst>
                <a:gd name="T0" fmla="*/ 21 w 34"/>
                <a:gd name="T1" fmla="*/ 0 h 38"/>
                <a:gd name="T2" fmla="*/ 17 w 34"/>
                <a:gd name="T3" fmla="*/ 0 h 38"/>
                <a:gd name="T4" fmla="*/ 9 w 34"/>
                <a:gd name="T5" fmla="*/ 7 h 38"/>
                <a:gd name="T6" fmla="*/ 0 w 34"/>
                <a:gd name="T7" fmla="*/ 24 h 38"/>
                <a:gd name="T8" fmla="*/ 0 w 34"/>
                <a:gd name="T9" fmla="*/ 38 h 38"/>
                <a:gd name="T10" fmla="*/ 4 w 34"/>
                <a:gd name="T11" fmla="*/ 38 h 38"/>
                <a:gd name="T12" fmla="*/ 13 w 34"/>
                <a:gd name="T13" fmla="*/ 38 h 38"/>
                <a:gd name="T14" fmla="*/ 34 w 34"/>
                <a:gd name="T15" fmla="*/ 17 h 38"/>
                <a:gd name="T16" fmla="*/ 30 w 34"/>
                <a:gd name="T17" fmla="*/ 3 h 38"/>
                <a:gd name="T18" fmla="*/ 21 w 34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8">
                  <a:moveTo>
                    <a:pt x="21" y="0"/>
                  </a:moveTo>
                  <a:lnTo>
                    <a:pt x="17" y="0"/>
                  </a:lnTo>
                  <a:lnTo>
                    <a:pt x="9" y="7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3" y="38"/>
                  </a:lnTo>
                  <a:lnTo>
                    <a:pt x="34" y="17"/>
                  </a:lnTo>
                  <a:lnTo>
                    <a:pt x="3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54" name="Freeform 414">
              <a:extLst>
                <a:ext uri="{FF2B5EF4-FFF2-40B4-BE49-F238E27FC236}">
                  <a16:creationId xmlns:a16="http://schemas.microsoft.com/office/drawing/2014/main" id="{68038F85-E002-4C01-A95F-6ECADAB8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4009"/>
              <a:ext cx="39" cy="72"/>
            </a:xfrm>
            <a:custGeom>
              <a:avLst/>
              <a:gdLst>
                <a:gd name="T0" fmla="*/ 13 w 39"/>
                <a:gd name="T1" fmla="*/ 0 h 72"/>
                <a:gd name="T2" fmla="*/ 13 w 39"/>
                <a:gd name="T3" fmla="*/ 0 h 72"/>
                <a:gd name="T4" fmla="*/ 9 w 39"/>
                <a:gd name="T5" fmla="*/ 0 h 72"/>
                <a:gd name="T6" fmla="*/ 0 w 39"/>
                <a:gd name="T7" fmla="*/ 14 h 72"/>
                <a:gd name="T8" fmla="*/ 4 w 39"/>
                <a:gd name="T9" fmla="*/ 31 h 72"/>
                <a:gd name="T10" fmla="*/ 4 w 39"/>
                <a:gd name="T11" fmla="*/ 41 h 72"/>
                <a:gd name="T12" fmla="*/ 13 w 39"/>
                <a:gd name="T13" fmla="*/ 52 h 72"/>
                <a:gd name="T14" fmla="*/ 26 w 39"/>
                <a:gd name="T15" fmla="*/ 65 h 72"/>
                <a:gd name="T16" fmla="*/ 39 w 39"/>
                <a:gd name="T17" fmla="*/ 72 h 72"/>
                <a:gd name="T18" fmla="*/ 39 w 39"/>
                <a:gd name="T19" fmla="*/ 72 h 72"/>
                <a:gd name="T20" fmla="*/ 34 w 39"/>
                <a:gd name="T21" fmla="*/ 38 h 72"/>
                <a:gd name="T22" fmla="*/ 13 w 39"/>
                <a:gd name="T23" fmla="*/ 0 h 72"/>
                <a:gd name="T24" fmla="*/ 13 w 3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72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4"/>
                  </a:lnTo>
                  <a:lnTo>
                    <a:pt x="4" y="31"/>
                  </a:lnTo>
                  <a:lnTo>
                    <a:pt x="4" y="41"/>
                  </a:lnTo>
                  <a:lnTo>
                    <a:pt x="13" y="52"/>
                  </a:lnTo>
                  <a:lnTo>
                    <a:pt x="26" y="65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4" y="3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55" name="Freeform 415">
              <a:extLst>
                <a:ext uri="{FF2B5EF4-FFF2-40B4-BE49-F238E27FC236}">
                  <a16:creationId xmlns:a16="http://schemas.microsoft.com/office/drawing/2014/main" id="{5BC10F0B-0ECE-42DB-91F8-9C5B72524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943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56" name="Freeform 416">
              <a:extLst>
                <a:ext uri="{FF2B5EF4-FFF2-40B4-BE49-F238E27FC236}">
                  <a16:creationId xmlns:a16="http://schemas.microsoft.com/office/drawing/2014/main" id="{DD10DEE4-38EF-47B0-AF69-445790C49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3933"/>
              <a:ext cx="4" cy="14"/>
            </a:xfrm>
            <a:custGeom>
              <a:avLst/>
              <a:gdLst>
                <a:gd name="T0" fmla="*/ 0 w 4"/>
                <a:gd name="T1" fmla="*/ 7 h 14"/>
                <a:gd name="T2" fmla="*/ 4 w 4"/>
                <a:gd name="T3" fmla="*/ 14 h 14"/>
                <a:gd name="T4" fmla="*/ 4 w 4"/>
                <a:gd name="T5" fmla="*/ 3 h 14"/>
                <a:gd name="T6" fmla="*/ 0 w 4"/>
                <a:gd name="T7" fmla="*/ 0 h 14"/>
                <a:gd name="T8" fmla="*/ 0 w 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7"/>
                  </a:moveTo>
                  <a:lnTo>
                    <a:pt x="4" y="14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57" name="Freeform 417">
              <a:extLst>
                <a:ext uri="{FF2B5EF4-FFF2-40B4-BE49-F238E27FC236}">
                  <a16:creationId xmlns:a16="http://schemas.microsoft.com/office/drawing/2014/main" id="{1FD36B3C-618E-4571-A801-7458AE4C4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960"/>
              <a:ext cx="8" cy="7"/>
            </a:xfrm>
            <a:custGeom>
              <a:avLst/>
              <a:gdLst>
                <a:gd name="T0" fmla="*/ 0 w 8"/>
                <a:gd name="T1" fmla="*/ 4 h 7"/>
                <a:gd name="T2" fmla="*/ 8 w 8"/>
                <a:gd name="T3" fmla="*/ 7 h 7"/>
                <a:gd name="T4" fmla="*/ 4 w 8"/>
                <a:gd name="T5" fmla="*/ 4 h 7"/>
                <a:gd name="T6" fmla="*/ 0 w 8"/>
                <a:gd name="T7" fmla="*/ 0 h 7"/>
                <a:gd name="T8" fmla="*/ 0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lnTo>
                    <a:pt x="8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58" name="Freeform 418">
              <a:extLst>
                <a:ext uri="{FF2B5EF4-FFF2-40B4-BE49-F238E27FC236}">
                  <a16:creationId xmlns:a16="http://schemas.microsoft.com/office/drawing/2014/main" id="{0302D472-7A67-4E0B-AD5E-2604EE955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950"/>
              <a:ext cx="8" cy="10"/>
            </a:xfrm>
            <a:custGeom>
              <a:avLst/>
              <a:gdLst>
                <a:gd name="T0" fmla="*/ 4 w 8"/>
                <a:gd name="T1" fmla="*/ 7 h 10"/>
                <a:gd name="T2" fmla="*/ 8 w 8"/>
                <a:gd name="T3" fmla="*/ 10 h 10"/>
                <a:gd name="T4" fmla="*/ 8 w 8"/>
                <a:gd name="T5" fmla="*/ 4 h 10"/>
                <a:gd name="T6" fmla="*/ 0 w 8"/>
                <a:gd name="T7" fmla="*/ 0 h 10"/>
                <a:gd name="T8" fmla="*/ 4 w 8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7"/>
                  </a:moveTo>
                  <a:lnTo>
                    <a:pt x="8" y="10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59" name="Freeform 419">
              <a:extLst>
                <a:ext uri="{FF2B5EF4-FFF2-40B4-BE49-F238E27FC236}">
                  <a16:creationId xmlns:a16="http://schemas.microsoft.com/office/drawing/2014/main" id="{3296D337-A40A-46DE-A0E7-8C70A464C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974"/>
              <a:ext cx="13" cy="7"/>
            </a:xfrm>
            <a:custGeom>
              <a:avLst/>
              <a:gdLst>
                <a:gd name="T0" fmla="*/ 4 w 13"/>
                <a:gd name="T1" fmla="*/ 7 h 7"/>
                <a:gd name="T2" fmla="*/ 13 w 13"/>
                <a:gd name="T3" fmla="*/ 4 h 7"/>
                <a:gd name="T4" fmla="*/ 8 w 13"/>
                <a:gd name="T5" fmla="*/ 0 h 7"/>
                <a:gd name="T6" fmla="*/ 0 w 13"/>
                <a:gd name="T7" fmla="*/ 0 h 7"/>
                <a:gd name="T8" fmla="*/ 4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4" y="7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60" name="Freeform 420">
              <a:extLst>
                <a:ext uri="{FF2B5EF4-FFF2-40B4-BE49-F238E27FC236}">
                  <a16:creationId xmlns:a16="http://schemas.microsoft.com/office/drawing/2014/main" id="{C85E9124-3EE0-42F5-9803-ACF42EA71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3967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61" name="Freeform 421">
              <a:extLst>
                <a:ext uri="{FF2B5EF4-FFF2-40B4-BE49-F238E27FC236}">
                  <a16:creationId xmlns:a16="http://schemas.microsoft.com/office/drawing/2014/main" id="{C6726DE8-B213-44D3-89F8-9926FF239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981"/>
              <a:ext cx="8" cy="14"/>
            </a:xfrm>
            <a:custGeom>
              <a:avLst/>
              <a:gdLst>
                <a:gd name="T0" fmla="*/ 0 w 8"/>
                <a:gd name="T1" fmla="*/ 7 h 14"/>
                <a:gd name="T2" fmla="*/ 4 w 8"/>
                <a:gd name="T3" fmla="*/ 14 h 14"/>
                <a:gd name="T4" fmla="*/ 8 w 8"/>
                <a:gd name="T5" fmla="*/ 7 h 14"/>
                <a:gd name="T6" fmla="*/ 4 w 8"/>
                <a:gd name="T7" fmla="*/ 0 h 14"/>
                <a:gd name="T8" fmla="*/ 0 w 8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0" y="7"/>
                  </a:moveTo>
                  <a:lnTo>
                    <a:pt x="4" y="14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62" name="Freeform 422">
              <a:extLst>
                <a:ext uri="{FF2B5EF4-FFF2-40B4-BE49-F238E27FC236}">
                  <a16:creationId xmlns:a16="http://schemas.microsoft.com/office/drawing/2014/main" id="{946B57C7-CD1E-4066-92CE-F022C943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3992"/>
              <a:ext cx="8" cy="10"/>
            </a:xfrm>
            <a:custGeom>
              <a:avLst/>
              <a:gdLst>
                <a:gd name="T0" fmla="*/ 4 w 8"/>
                <a:gd name="T1" fmla="*/ 6 h 10"/>
                <a:gd name="T2" fmla="*/ 8 w 8"/>
                <a:gd name="T3" fmla="*/ 10 h 10"/>
                <a:gd name="T4" fmla="*/ 8 w 8"/>
                <a:gd name="T5" fmla="*/ 3 h 10"/>
                <a:gd name="T6" fmla="*/ 0 w 8"/>
                <a:gd name="T7" fmla="*/ 0 h 10"/>
                <a:gd name="T8" fmla="*/ 4 w 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6"/>
                  </a:moveTo>
                  <a:lnTo>
                    <a:pt x="8" y="10"/>
                  </a:lnTo>
                  <a:lnTo>
                    <a:pt x="8" y="3"/>
                  </a:ln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63" name="Freeform 423">
              <a:extLst>
                <a:ext uri="{FF2B5EF4-FFF2-40B4-BE49-F238E27FC236}">
                  <a16:creationId xmlns:a16="http://schemas.microsoft.com/office/drawing/2014/main" id="{9B9A3A70-411F-46F8-815E-0BD9ECBC0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3974"/>
              <a:ext cx="8" cy="14"/>
            </a:xfrm>
            <a:custGeom>
              <a:avLst/>
              <a:gdLst>
                <a:gd name="T0" fmla="*/ 0 w 8"/>
                <a:gd name="T1" fmla="*/ 7 h 14"/>
                <a:gd name="T2" fmla="*/ 4 w 8"/>
                <a:gd name="T3" fmla="*/ 14 h 14"/>
                <a:gd name="T4" fmla="*/ 8 w 8"/>
                <a:gd name="T5" fmla="*/ 7 h 14"/>
                <a:gd name="T6" fmla="*/ 4 w 8"/>
                <a:gd name="T7" fmla="*/ 0 h 14"/>
                <a:gd name="T8" fmla="*/ 0 w 8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0" y="7"/>
                  </a:moveTo>
                  <a:lnTo>
                    <a:pt x="4" y="14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64" name="Freeform 424">
              <a:extLst>
                <a:ext uri="{FF2B5EF4-FFF2-40B4-BE49-F238E27FC236}">
                  <a16:creationId xmlns:a16="http://schemas.microsoft.com/office/drawing/2014/main" id="{34F2F681-0683-4ECD-B7A3-1B9CAC475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" y="579"/>
              <a:ext cx="159" cy="49"/>
            </a:xfrm>
            <a:custGeom>
              <a:avLst/>
              <a:gdLst>
                <a:gd name="T0" fmla="*/ 0 w 159"/>
                <a:gd name="T1" fmla="*/ 4 h 49"/>
                <a:gd name="T2" fmla="*/ 0 w 159"/>
                <a:gd name="T3" fmla="*/ 11 h 49"/>
                <a:gd name="T4" fmla="*/ 5 w 159"/>
                <a:gd name="T5" fmla="*/ 21 h 49"/>
                <a:gd name="T6" fmla="*/ 17 w 159"/>
                <a:gd name="T7" fmla="*/ 28 h 49"/>
                <a:gd name="T8" fmla="*/ 35 w 159"/>
                <a:gd name="T9" fmla="*/ 35 h 49"/>
                <a:gd name="T10" fmla="*/ 56 w 159"/>
                <a:gd name="T11" fmla="*/ 42 h 49"/>
                <a:gd name="T12" fmla="*/ 86 w 159"/>
                <a:gd name="T13" fmla="*/ 49 h 49"/>
                <a:gd name="T14" fmla="*/ 121 w 159"/>
                <a:gd name="T15" fmla="*/ 49 h 49"/>
                <a:gd name="T16" fmla="*/ 159 w 159"/>
                <a:gd name="T17" fmla="*/ 45 h 49"/>
                <a:gd name="T18" fmla="*/ 121 w 159"/>
                <a:gd name="T19" fmla="*/ 28 h 49"/>
                <a:gd name="T20" fmla="*/ 69 w 159"/>
                <a:gd name="T21" fmla="*/ 11 h 49"/>
                <a:gd name="T22" fmla="*/ 26 w 159"/>
                <a:gd name="T23" fmla="*/ 0 h 49"/>
                <a:gd name="T24" fmla="*/ 9 w 159"/>
                <a:gd name="T25" fmla="*/ 0 h 49"/>
                <a:gd name="T26" fmla="*/ 0 w 159"/>
                <a:gd name="T27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49">
                  <a:moveTo>
                    <a:pt x="0" y="4"/>
                  </a:moveTo>
                  <a:lnTo>
                    <a:pt x="0" y="11"/>
                  </a:lnTo>
                  <a:lnTo>
                    <a:pt x="5" y="21"/>
                  </a:lnTo>
                  <a:lnTo>
                    <a:pt x="17" y="28"/>
                  </a:lnTo>
                  <a:lnTo>
                    <a:pt x="35" y="35"/>
                  </a:lnTo>
                  <a:lnTo>
                    <a:pt x="56" y="42"/>
                  </a:lnTo>
                  <a:lnTo>
                    <a:pt x="86" y="49"/>
                  </a:lnTo>
                  <a:lnTo>
                    <a:pt x="121" y="49"/>
                  </a:lnTo>
                  <a:lnTo>
                    <a:pt x="159" y="45"/>
                  </a:lnTo>
                  <a:lnTo>
                    <a:pt x="121" y="28"/>
                  </a:lnTo>
                  <a:lnTo>
                    <a:pt x="69" y="1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65" name="Freeform 425">
              <a:extLst>
                <a:ext uri="{FF2B5EF4-FFF2-40B4-BE49-F238E27FC236}">
                  <a16:creationId xmlns:a16="http://schemas.microsoft.com/office/drawing/2014/main" id="{149A3850-F27C-4A81-A9D4-DCE9AC7E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" y="555"/>
              <a:ext cx="185" cy="38"/>
            </a:xfrm>
            <a:custGeom>
              <a:avLst/>
              <a:gdLst>
                <a:gd name="T0" fmla="*/ 0 w 185"/>
                <a:gd name="T1" fmla="*/ 24 h 38"/>
                <a:gd name="T2" fmla="*/ 9 w 185"/>
                <a:gd name="T3" fmla="*/ 31 h 38"/>
                <a:gd name="T4" fmla="*/ 22 w 185"/>
                <a:gd name="T5" fmla="*/ 38 h 38"/>
                <a:gd name="T6" fmla="*/ 47 w 185"/>
                <a:gd name="T7" fmla="*/ 38 h 38"/>
                <a:gd name="T8" fmla="*/ 73 w 185"/>
                <a:gd name="T9" fmla="*/ 38 h 38"/>
                <a:gd name="T10" fmla="*/ 133 w 185"/>
                <a:gd name="T11" fmla="*/ 28 h 38"/>
                <a:gd name="T12" fmla="*/ 163 w 185"/>
                <a:gd name="T13" fmla="*/ 21 h 38"/>
                <a:gd name="T14" fmla="*/ 185 w 185"/>
                <a:gd name="T15" fmla="*/ 11 h 38"/>
                <a:gd name="T16" fmla="*/ 129 w 185"/>
                <a:gd name="T17" fmla="*/ 4 h 38"/>
                <a:gd name="T18" fmla="*/ 69 w 185"/>
                <a:gd name="T19" fmla="*/ 0 h 38"/>
                <a:gd name="T20" fmla="*/ 43 w 185"/>
                <a:gd name="T21" fmla="*/ 0 h 38"/>
                <a:gd name="T22" fmla="*/ 22 w 185"/>
                <a:gd name="T23" fmla="*/ 4 h 38"/>
                <a:gd name="T24" fmla="*/ 9 w 185"/>
                <a:gd name="T25" fmla="*/ 11 h 38"/>
                <a:gd name="T26" fmla="*/ 0 w 185"/>
                <a:gd name="T2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38">
                  <a:moveTo>
                    <a:pt x="0" y="24"/>
                  </a:moveTo>
                  <a:lnTo>
                    <a:pt x="9" y="31"/>
                  </a:lnTo>
                  <a:lnTo>
                    <a:pt x="22" y="38"/>
                  </a:lnTo>
                  <a:lnTo>
                    <a:pt x="47" y="38"/>
                  </a:lnTo>
                  <a:lnTo>
                    <a:pt x="73" y="38"/>
                  </a:lnTo>
                  <a:lnTo>
                    <a:pt x="133" y="28"/>
                  </a:lnTo>
                  <a:lnTo>
                    <a:pt x="163" y="21"/>
                  </a:lnTo>
                  <a:lnTo>
                    <a:pt x="185" y="11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666" name="Freeform 426">
              <a:extLst>
                <a:ext uri="{FF2B5EF4-FFF2-40B4-BE49-F238E27FC236}">
                  <a16:creationId xmlns:a16="http://schemas.microsoft.com/office/drawing/2014/main" id="{08D619B4-D6F6-4CB5-85AC-9EF09D2F7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" y="434"/>
              <a:ext cx="116" cy="139"/>
            </a:xfrm>
            <a:custGeom>
              <a:avLst/>
              <a:gdLst>
                <a:gd name="T0" fmla="*/ 21 w 116"/>
                <a:gd name="T1" fmla="*/ 139 h 139"/>
                <a:gd name="T2" fmla="*/ 8 w 116"/>
                <a:gd name="T3" fmla="*/ 135 h 139"/>
                <a:gd name="T4" fmla="*/ 0 w 116"/>
                <a:gd name="T5" fmla="*/ 132 h 139"/>
                <a:gd name="T6" fmla="*/ 0 w 116"/>
                <a:gd name="T7" fmla="*/ 114 h 139"/>
                <a:gd name="T8" fmla="*/ 17 w 116"/>
                <a:gd name="T9" fmla="*/ 94 h 139"/>
                <a:gd name="T10" fmla="*/ 38 w 116"/>
                <a:gd name="T11" fmla="*/ 73 h 139"/>
                <a:gd name="T12" fmla="*/ 94 w 116"/>
                <a:gd name="T13" fmla="*/ 31 h 139"/>
                <a:gd name="T14" fmla="*/ 111 w 116"/>
                <a:gd name="T15" fmla="*/ 14 h 139"/>
                <a:gd name="T16" fmla="*/ 116 w 116"/>
                <a:gd name="T17" fmla="*/ 0 h 139"/>
                <a:gd name="T18" fmla="*/ 116 w 116"/>
                <a:gd name="T19" fmla="*/ 14 h 139"/>
                <a:gd name="T20" fmla="*/ 111 w 116"/>
                <a:gd name="T21" fmla="*/ 28 h 139"/>
                <a:gd name="T22" fmla="*/ 98 w 116"/>
                <a:gd name="T23" fmla="*/ 69 h 139"/>
                <a:gd name="T24" fmla="*/ 90 w 116"/>
                <a:gd name="T25" fmla="*/ 90 h 139"/>
                <a:gd name="T26" fmla="*/ 73 w 116"/>
                <a:gd name="T27" fmla="*/ 111 h 139"/>
                <a:gd name="T28" fmla="*/ 51 w 116"/>
                <a:gd name="T29" fmla="*/ 128 h 139"/>
                <a:gd name="T30" fmla="*/ 21 w 116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39">
                  <a:moveTo>
                    <a:pt x="21" y="139"/>
                  </a:moveTo>
                  <a:lnTo>
                    <a:pt x="8" y="135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17" y="94"/>
                  </a:lnTo>
                  <a:lnTo>
                    <a:pt x="38" y="73"/>
                  </a:lnTo>
                  <a:lnTo>
                    <a:pt x="94" y="31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16" y="14"/>
                  </a:lnTo>
                  <a:lnTo>
                    <a:pt x="111" y="28"/>
                  </a:lnTo>
                  <a:lnTo>
                    <a:pt x="98" y="69"/>
                  </a:lnTo>
                  <a:lnTo>
                    <a:pt x="90" y="90"/>
                  </a:lnTo>
                  <a:lnTo>
                    <a:pt x="73" y="111"/>
                  </a:lnTo>
                  <a:lnTo>
                    <a:pt x="51" y="128"/>
                  </a:lnTo>
                  <a:lnTo>
                    <a:pt x="21" y="13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0667" name="Freeform 427">
            <a:extLst>
              <a:ext uri="{FF2B5EF4-FFF2-40B4-BE49-F238E27FC236}">
                <a16:creationId xmlns:a16="http://schemas.microsoft.com/office/drawing/2014/main" id="{F9489041-E472-4EB4-AA40-98D568CF741C}"/>
              </a:ext>
            </a:extLst>
          </p:cNvPr>
          <p:cNvSpPr>
            <a:spLocks/>
          </p:cNvSpPr>
          <p:nvPr/>
        </p:nvSpPr>
        <p:spPr bwMode="auto">
          <a:xfrm>
            <a:off x="8632825" y="5815013"/>
            <a:ext cx="265113" cy="111125"/>
          </a:xfrm>
          <a:custGeom>
            <a:avLst/>
            <a:gdLst>
              <a:gd name="T0" fmla="*/ 4 w 167"/>
              <a:gd name="T1" fmla="*/ 63 h 70"/>
              <a:gd name="T2" fmla="*/ 0 w 167"/>
              <a:gd name="T3" fmla="*/ 52 h 70"/>
              <a:gd name="T4" fmla="*/ 8 w 167"/>
              <a:gd name="T5" fmla="*/ 45 h 70"/>
              <a:gd name="T6" fmla="*/ 30 w 167"/>
              <a:gd name="T7" fmla="*/ 32 h 70"/>
              <a:gd name="T8" fmla="*/ 56 w 167"/>
              <a:gd name="T9" fmla="*/ 21 h 70"/>
              <a:gd name="T10" fmla="*/ 116 w 167"/>
              <a:gd name="T11" fmla="*/ 4 h 70"/>
              <a:gd name="T12" fmla="*/ 146 w 167"/>
              <a:gd name="T13" fmla="*/ 0 h 70"/>
              <a:gd name="T14" fmla="*/ 167 w 167"/>
              <a:gd name="T15" fmla="*/ 0 h 70"/>
              <a:gd name="T16" fmla="*/ 133 w 167"/>
              <a:gd name="T17" fmla="*/ 28 h 70"/>
              <a:gd name="T18" fmla="*/ 90 w 167"/>
              <a:gd name="T19" fmla="*/ 56 h 70"/>
              <a:gd name="T20" fmla="*/ 69 w 167"/>
              <a:gd name="T21" fmla="*/ 63 h 70"/>
              <a:gd name="T22" fmla="*/ 43 w 167"/>
              <a:gd name="T23" fmla="*/ 70 h 70"/>
              <a:gd name="T24" fmla="*/ 21 w 167"/>
              <a:gd name="T25" fmla="*/ 70 h 70"/>
              <a:gd name="T26" fmla="*/ 4 w 167"/>
              <a:gd name="T27" fmla="*/ 6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7" h="70">
                <a:moveTo>
                  <a:pt x="4" y="63"/>
                </a:moveTo>
                <a:lnTo>
                  <a:pt x="0" y="52"/>
                </a:lnTo>
                <a:lnTo>
                  <a:pt x="8" y="45"/>
                </a:lnTo>
                <a:lnTo>
                  <a:pt x="30" y="32"/>
                </a:lnTo>
                <a:lnTo>
                  <a:pt x="56" y="21"/>
                </a:lnTo>
                <a:lnTo>
                  <a:pt x="116" y="4"/>
                </a:lnTo>
                <a:lnTo>
                  <a:pt x="146" y="0"/>
                </a:lnTo>
                <a:lnTo>
                  <a:pt x="167" y="0"/>
                </a:lnTo>
                <a:lnTo>
                  <a:pt x="133" y="28"/>
                </a:lnTo>
                <a:lnTo>
                  <a:pt x="90" y="56"/>
                </a:lnTo>
                <a:lnTo>
                  <a:pt x="69" y="63"/>
                </a:lnTo>
                <a:lnTo>
                  <a:pt x="43" y="70"/>
                </a:lnTo>
                <a:lnTo>
                  <a:pt x="21" y="70"/>
                </a:lnTo>
                <a:lnTo>
                  <a:pt x="4" y="63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668" name="Freeform 428">
            <a:extLst>
              <a:ext uri="{FF2B5EF4-FFF2-40B4-BE49-F238E27FC236}">
                <a16:creationId xmlns:a16="http://schemas.microsoft.com/office/drawing/2014/main" id="{4BA275C3-999A-49E9-8AD0-C28A35C100FC}"/>
              </a:ext>
            </a:extLst>
          </p:cNvPr>
          <p:cNvSpPr>
            <a:spLocks/>
          </p:cNvSpPr>
          <p:nvPr/>
        </p:nvSpPr>
        <p:spPr bwMode="auto">
          <a:xfrm>
            <a:off x="8701088" y="5980113"/>
            <a:ext cx="273050" cy="104775"/>
          </a:xfrm>
          <a:custGeom>
            <a:avLst/>
            <a:gdLst>
              <a:gd name="T0" fmla="*/ 4 w 172"/>
              <a:gd name="T1" fmla="*/ 7 h 66"/>
              <a:gd name="T2" fmla="*/ 0 w 172"/>
              <a:gd name="T3" fmla="*/ 14 h 66"/>
              <a:gd name="T4" fmla="*/ 13 w 172"/>
              <a:gd name="T5" fmla="*/ 24 h 66"/>
              <a:gd name="T6" fmla="*/ 30 w 172"/>
              <a:gd name="T7" fmla="*/ 35 h 66"/>
              <a:gd name="T8" fmla="*/ 60 w 172"/>
              <a:gd name="T9" fmla="*/ 48 h 66"/>
              <a:gd name="T10" fmla="*/ 120 w 172"/>
              <a:gd name="T11" fmla="*/ 62 h 66"/>
              <a:gd name="T12" fmla="*/ 146 w 172"/>
              <a:gd name="T13" fmla="*/ 66 h 66"/>
              <a:gd name="T14" fmla="*/ 172 w 172"/>
              <a:gd name="T15" fmla="*/ 62 h 66"/>
              <a:gd name="T16" fmla="*/ 137 w 172"/>
              <a:gd name="T17" fmla="*/ 38 h 66"/>
              <a:gd name="T18" fmla="*/ 90 w 172"/>
              <a:gd name="T19" fmla="*/ 14 h 66"/>
              <a:gd name="T20" fmla="*/ 69 w 172"/>
              <a:gd name="T21" fmla="*/ 3 h 66"/>
              <a:gd name="T22" fmla="*/ 43 w 172"/>
              <a:gd name="T23" fmla="*/ 0 h 66"/>
              <a:gd name="T24" fmla="*/ 21 w 172"/>
              <a:gd name="T25" fmla="*/ 0 h 66"/>
              <a:gd name="T26" fmla="*/ 4 w 172"/>
              <a:gd name="T27" fmla="*/ 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66">
                <a:moveTo>
                  <a:pt x="4" y="7"/>
                </a:moveTo>
                <a:lnTo>
                  <a:pt x="0" y="14"/>
                </a:lnTo>
                <a:lnTo>
                  <a:pt x="13" y="24"/>
                </a:lnTo>
                <a:lnTo>
                  <a:pt x="30" y="35"/>
                </a:lnTo>
                <a:lnTo>
                  <a:pt x="60" y="48"/>
                </a:lnTo>
                <a:lnTo>
                  <a:pt x="120" y="62"/>
                </a:lnTo>
                <a:lnTo>
                  <a:pt x="146" y="66"/>
                </a:lnTo>
                <a:lnTo>
                  <a:pt x="172" y="62"/>
                </a:lnTo>
                <a:lnTo>
                  <a:pt x="137" y="38"/>
                </a:lnTo>
                <a:lnTo>
                  <a:pt x="90" y="14"/>
                </a:lnTo>
                <a:lnTo>
                  <a:pt x="69" y="3"/>
                </a:lnTo>
                <a:lnTo>
                  <a:pt x="43" y="0"/>
                </a:lnTo>
                <a:lnTo>
                  <a:pt x="21" y="0"/>
                </a:lnTo>
                <a:lnTo>
                  <a:pt x="4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669" name="Freeform 429">
            <a:extLst>
              <a:ext uri="{FF2B5EF4-FFF2-40B4-BE49-F238E27FC236}">
                <a16:creationId xmlns:a16="http://schemas.microsoft.com/office/drawing/2014/main" id="{27E6399E-D82D-4069-A45B-EBC48DC0B868}"/>
              </a:ext>
            </a:extLst>
          </p:cNvPr>
          <p:cNvSpPr>
            <a:spLocks/>
          </p:cNvSpPr>
          <p:nvPr/>
        </p:nvSpPr>
        <p:spPr bwMode="auto">
          <a:xfrm>
            <a:off x="8926513" y="5821363"/>
            <a:ext cx="87312" cy="114300"/>
          </a:xfrm>
          <a:custGeom>
            <a:avLst/>
            <a:gdLst>
              <a:gd name="T0" fmla="*/ 55 w 55"/>
              <a:gd name="T1" fmla="*/ 0 h 72"/>
              <a:gd name="T2" fmla="*/ 38 w 55"/>
              <a:gd name="T3" fmla="*/ 7 h 72"/>
              <a:gd name="T4" fmla="*/ 17 w 55"/>
              <a:gd name="T5" fmla="*/ 17 h 72"/>
              <a:gd name="T6" fmla="*/ 0 w 55"/>
              <a:gd name="T7" fmla="*/ 38 h 72"/>
              <a:gd name="T8" fmla="*/ 0 w 55"/>
              <a:gd name="T9" fmla="*/ 52 h 72"/>
              <a:gd name="T10" fmla="*/ 0 w 55"/>
              <a:gd name="T11" fmla="*/ 72 h 72"/>
              <a:gd name="T12" fmla="*/ 30 w 55"/>
              <a:gd name="T13" fmla="*/ 52 h 72"/>
              <a:gd name="T14" fmla="*/ 38 w 55"/>
              <a:gd name="T15" fmla="*/ 45 h 72"/>
              <a:gd name="T16" fmla="*/ 51 w 55"/>
              <a:gd name="T17" fmla="*/ 31 h 72"/>
              <a:gd name="T18" fmla="*/ 55 w 55"/>
              <a:gd name="T19" fmla="*/ 17 h 72"/>
              <a:gd name="T20" fmla="*/ 55 w 55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72">
                <a:moveTo>
                  <a:pt x="55" y="0"/>
                </a:moveTo>
                <a:lnTo>
                  <a:pt x="38" y="7"/>
                </a:lnTo>
                <a:lnTo>
                  <a:pt x="17" y="17"/>
                </a:lnTo>
                <a:lnTo>
                  <a:pt x="0" y="38"/>
                </a:lnTo>
                <a:lnTo>
                  <a:pt x="0" y="52"/>
                </a:lnTo>
                <a:lnTo>
                  <a:pt x="0" y="72"/>
                </a:lnTo>
                <a:lnTo>
                  <a:pt x="30" y="52"/>
                </a:lnTo>
                <a:lnTo>
                  <a:pt x="38" y="45"/>
                </a:lnTo>
                <a:lnTo>
                  <a:pt x="51" y="31"/>
                </a:lnTo>
                <a:lnTo>
                  <a:pt x="55" y="17"/>
                </a:lnTo>
                <a:lnTo>
                  <a:pt x="55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670" name="Freeform 430">
            <a:extLst>
              <a:ext uri="{FF2B5EF4-FFF2-40B4-BE49-F238E27FC236}">
                <a16:creationId xmlns:a16="http://schemas.microsoft.com/office/drawing/2014/main" id="{B7E8CECF-EC30-4B4E-A152-C10A58AD8541}"/>
              </a:ext>
            </a:extLst>
          </p:cNvPr>
          <p:cNvSpPr>
            <a:spLocks/>
          </p:cNvSpPr>
          <p:nvPr/>
        </p:nvSpPr>
        <p:spPr bwMode="auto">
          <a:xfrm>
            <a:off x="8053388" y="5975350"/>
            <a:ext cx="273050" cy="109538"/>
          </a:xfrm>
          <a:custGeom>
            <a:avLst/>
            <a:gdLst>
              <a:gd name="T0" fmla="*/ 172 w 172"/>
              <a:gd name="T1" fmla="*/ 58 h 69"/>
              <a:gd name="T2" fmla="*/ 172 w 172"/>
              <a:gd name="T3" fmla="*/ 51 h 69"/>
              <a:gd name="T4" fmla="*/ 163 w 172"/>
              <a:gd name="T5" fmla="*/ 41 h 69"/>
              <a:gd name="T6" fmla="*/ 146 w 172"/>
              <a:gd name="T7" fmla="*/ 31 h 69"/>
              <a:gd name="T8" fmla="*/ 116 w 172"/>
              <a:gd name="T9" fmla="*/ 20 h 69"/>
              <a:gd name="T10" fmla="*/ 56 w 172"/>
              <a:gd name="T11" fmla="*/ 3 h 69"/>
              <a:gd name="T12" fmla="*/ 26 w 172"/>
              <a:gd name="T13" fmla="*/ 0 h 69"/>
              <a:gd name="T14" fmla="*/ 0 w 172"/>
              <a:gd name="T15" fmla="*/ 3 h 69"/>
              <a:gd name="T16" fmla="*/ 38 w 172"/>
              <a:gd name="T17" fmla="*/ 27 h 69"/>
              <a:gd name="T18" fmla="*/ 81 w 172"/>
              <a:gd name="T19" fmla="*/ 55 h 69"/>
              <a:gd name="T20" fmla="*/ 107 w 172"/>
              <a:gd name="T21" fmla="*/ 62 h 69"/>
              <a:gd name="T22" fmla="*/ 129 w 172"/>
              <a:gd name="T23" fmla="*/ 69 h 69"/>
              <a:gd name="T24" fmla="*/ 150 w 172"/>
              <a:gd name="T25" fmla="*/ 65 h 69"/>
              <a:gd name="T26" fmla="*/ 172 w 172"/>
              <a:gd name="T27" fmla="*/ 5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69">
                <a:moveTo>
                  <a:pt x="172" y="58"/>
                </a:moveTo>
                <a:lnTo>
                  <a:pt x="172" y="51"/>
                </a:lnTo>
                <a:lnTo>
                  <a:pt x="163" y="41"/>
                </a:lnTo>
                <a:lnTo>
                  <a:pt x="146" y="31"/>
                </a:lnTo>
                <a:lnTo>
                  <a:pt x="116" y="20"/>
                </a:lnTo>
                <a:lnTo>
                  <a:pt x="56" y="3"/>
                </a:lnTo>
                <a:lnTo>
                  <a:pt x="26" y="0"/>
                </a:lnTo>
                <a:lnTo>
                  <a:pt x="0" y="3"/>
                </a:lnTo>
                <a:lnTo>
                  <a:pt x="38" y="27"/>
                </a:lnTo>
                <a:lnTo>
                  <a:pt x="81" y="55"/>
                </a:lnTo>
                <a:lnTo>
                  <a:pt x="107" y="62"/>
                </a:lnTo>
                <a:lnTo>
                  <a:pt x="129" y="69"/>
                </a:lnTo>
                <a:lnTo>
                  <a:pt x="150" y="65"/>
                </a:lnTo>
                <a:lnTo>
                  <a:pt x="172" y="5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671" name="Freeform 431">
            <a:extLst>
              <a:ext uri="{FF2B5EF4-FFF2-40B4-BE49-F238E27FC236}">
                <a16:creationId xmlns:a16="http://schemas.microsoft.com/office/drawing/2014/main" id="{50A678EC-9A70-4B99-8DAA-4BB0B3C2E5CF}"/>
              </a:ext>
            </a:extLst>
          </p:cNvPr>
          <p:cNvSpPr>
            <a:spLocks/>
          </p:cNvSpPr>
          <p:nvPr/>
        </p:nvSpPr>
        <p:spPr bwMode="auto">
          <a:xfrm>
            <a:off x="8154988" y="6172200"/>
            <a:ext cx="95250" cy="114300"/>
          </a:xfrm>
          <a:custGeom>
            <a:avLst/>
            <a:gdLst>
              <a:gd name="T0" fmla="*/ 56 w 60"/>
              <a:gd name="T1" fmla="*/ 0 h 72"/>
              <a:gd name="T2" fmla="*/ 43 w 60"/>
              <a:gd name="T3" fmla="*/ 7 h 72"/>
              <a:gd name="T4" fmla="*/ 22 w 60"/>
              <a:gd name="T5" fmla="*/ 17 h 72"/>
              <a:gd name="T6" fmla="*/ 4 w 60"/>
              <a:gd name="T7" fmla="*/ 38 h 72"/>
              <a:gd name="T8" fmla="*/ 0 w 60"/>
              <a:gd name="T9" fmla="*/ 55 h 72"/>
              <a:gd name="T10" fmla="*/ 4 w 60"/>
              <a:gd name="T11" fmla="*/ 72 h 72"/>
              <a:gd name="T12" fmla="*/ 35 w 60"/>
              <a:gd name="T13" fmla="*/ 55 h 72"/>
              <a:gd name="T14" fmla="*/ 43 w 60"/>
              <a:gd name="T15" fmla="*/ 45 h 72"/>
              <a:gd name="T16" fmla="*/ 52 w 60"/>
              <a:gd name="T17" fmla="*/ 34 h 72"/>
              <a:gd name="T18" fmla="*/ 60 w 60"/>
              <a:gd name="T19" fmla="*/ 17 h 72"/>
              <a:gd name="T20" fmla="*/ 56 w 60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56" y="0"/>
                </a:moveTo>
                <a:lnTo>
                  <a:pt x="43" y="7"/>
                </a:lnTo>
                <a:lnTo>
                  <a:pt x="22" y="17"/>
                </a:lnTo>
                <a:lnTo>
                  <a:pt x="4" y="38"/>
                </a:lnTo>
                <a:lnTo>
                  <a:pt x="0" y="55"/>
                </a:lnTo>
                <a:lnTo>
                  <a:pt x="4" y="72"/>
                </a:lnTo>
                <a:lnTo>
                  <a:pt x="35" y="55"/>
                </a:lnTo>
                <a:lnTo>
                  <a:pt x="43" y="45"/>
                </a:lnTo>
                <a:lnTo>
                  <a:pt x="52" y="34"/>
                </a:lnTo>
                <a:lnTo>
                  <a:pt x="60" y="17"/>
                </a:lnTo>
                <a:lnTo>
                  <a:pt x="56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672" name="Freeform 432">
            <a:extLst>
              <a:ext uri="{FF2B5EF4-FFF2-40B4-BE49-F238E27FC236}">
                <a16:creationId xmlns:a16="http://schemas.microsoft.com/office/drawing/2014/main" id="{5693F9F8-7C91-4BE4-8341-E70B2213BC16}"/>
              </a:ext>
            </a:extLst>
          </p:cNvPr>
          <p:cNvSpPr>
            <a:spLocks/>
          </p:cNvSpPr>
          <p:nvPr/>
        </p:nvSpPr>
        <p:spPr bwMode="auto">
          <a:xfrm>
            <a:off x="8353425" y="6062663"/>
            <a:ext cx="252413" cy="82550"/>
          </a:xfrm>
          <a:custGeom>
            <a:avLst/>
            <a:gdLst>
              <a:gd name="T0" fmla="*/ 0 w 159"/>
              <a:gd name="T1" fmla="*/ 7 h 52"/>
              <a:gd name="T2" fmla="*/ 0 w 159"/>
              <a:gd name="T3" fmla="*/ 14 h 52"/>
              <a:gd name="T4" fmla="*/ 4 w 159"/>
              <a:gd name="T5" fmla="*/ 21 h 52"/>
              <a:gd name="T6" fmla="*/ 17 w 159"/>
              <a:gd name="T7" fmla="*/ 31 h 52"/>
              <a:gd name="T8" fmla="*/ 30 w 159"/>
              <a:gd name="T9" fmla="*/ 38 h 52"/>
              <a:gd name="T10" fmla="*/ 56 w 159"/>
              <a:gd name="T11" fmla="*/ 45 h 52"/>
              <a:gd name="T12" fmla="*/ 81 w 159"/>
              <a:gd name="T13" fmla="*/ 48 h 52"/>
              <a:gd name="T14" fmla="*/ 116 w 159"/>
              <a:gd name="T15" fmla="*/ 52 h 52"/>
              <a:gd name="T16" fmla="*/ 159 w 159"/>
              <a:gd name="T17" fmla="*/ 48 h 52"/>
              <a:gd name="T18" fmla="*/ 116 w 159"/>
              <a:gd name="T19" fmla="*/ 31 h 52"/>
              <a:gd name="T20" fmla="*/ 68 w 159"/>
              <a:gd name="T21" fmla="*/ 14 h 52"/>
              <a:gd name="T22" fmla="*/ 26 w 159"/>
              <a:gd name="T23" fmla="*/ 3 h 52"/>
              <a:gd name="T24" fmla="*/ 8 w 159"/>
              <a:gd name="T25" fmla="*/ 0 h 52"/>
              <a:gd name="T26" fmla="*/ 0 w 159"/>
              <a:gd name="T27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9" h="52">
                <a:moveTo>
                  <a:pt x="0" y="7"/>
                </a:moveTo>
                <a:lnTo>
                  <a:pt x="0" y="14"/>
                </a:lnTo>
                <a:lnTo>
                  <a:pt x="4" y="21"/>
                </a:lnTo>
                <a:lnTo>
                  <a:pt x="17" y="31"/>
                </a:lnTo>
                <a:lnTo>
                  <a:pt x="30" y="38"/>
                </a:lnTo>
                <a:lnTo>
                  <a:pt x="56" y="45"/>
                </a:lnTo>
                <a:lnTo>
                  <a:pt x="81" y="48"/>
                </a:lnTo>
                <a:lnTo>
                  <a:pt x="116" y="52"/>
                </a:lnTo>
                <a:lnTo>
                  <a:pt x="159" y="48"/>
                </a:lnTo>
                <a:lnTo>
                  <a:pt x="116" y="31"/>
                </a:lnTo>
                <a:lnTo>
                  <a:pt x="68" y="14"/>
                </a:lnTo>
                <a:lnTo>
                  <a:pt x="26" y="3"/>
                </a:lnTo>
                <a:lnTo>
                  <a:pt x="8" y="0"/>
                </a:lnTo>
                <a:lnTo>
                  <a:pt x="0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673" name="Freeform 433">
            <a:extLst>
              <a:ext uri="{FF2B5EF4-FFF2-40B4-BE49-F238E27FC236}">
                <a16:creationId xmlns:a16="http://schemas.microsoft.com/office/drawing/2014/main" id="{27E60B2A-5A07-4E16-AE6B-27B5EB395340}"/>
              </a:ext>
            </a:extLst>
          </p:cNvPr>
          <p:cNvSpPr>
            <a:spLocks/>
          </p:cNvSpPr>
          <p:nvPr/>
        </p:nvSpPr>
        <p:spPr bwMode="auto">
          <a:xfrm>
            <a:off x="8353425" y="6029325"/>
            <a:ext cx="285750" cy="60325"/>
          </a:xfrm>
          <a:custGeom>
            <a:avLst/>
            <a:gdLst>
              <a:gd name="T0" fmla="*/ 0 w 180"/>
              <a:gd name="T1" fmla="*/ 24 h 38"/>
              <a:gd name="T2" fmla="*/ 8 w 180"/>
              <a:gd name="T3" fmla="*/ 31 h 38"/>
              <a:gd name="T4" fmla="*/ 21 w 180"/>
              <a:gd name="T5" fmla="*/ 38 h 38"/>
              <a:gd name="T6" fmla="*/ 47 w 180"/>
              <a:gd name="T7" fmla="*/ 38 h 38"/>
              <a:gd name="T8" fmla="*/ 73 w 180"/>
              <a:gd name="T9" fmla="*/ 38 h 38"/>
              <a:gd name="T10" fmla="*/ 133 w 180"/>
              <a:gd name="T11" fmla="*/ 28 h 38"/>
              <a:gd name="T12" fmla="*/ 159 w 180"/>
              <a:gd name="T13" fmla="*/ 17 h 38"/>
              <a:gd name="T14" fmla="*/ 180 w 180"/>
              <a:gd name="T15" fmla="*/ 10 h 38"/>
              <a:gd name="T16" fmla="*/ 129 w 180"/>
              <a:gd name="T17" fmla="*/ 4 h 38"/>
              <a:gd name="T18" fmla="*/ 68 w 180"/>
              <a:gd name="T19" fmla="*/ 0 h 38"/>
              <a:gd name="T20" fmla="*/ 43 w 180"/>
              <a:gd name="T21" fmla="*/ 0 h 38"/>
              <a:gd name="T22" fmla="*/ 21 w 180"/>
              <a:gd name="T23" fmla="*/ 4 h 38"/>
              <a:gd name="T24" fmla="*/ 8 w 180"/>
              <a:gd name="T25" fmla="*/ 14 h 38"/>
              <a:gd name="T26" fmla="*/ 0 w 180"/>
              <a:gd name="T27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0" h="38">
                <a:moveTo>
                  <a:pt x="0" y="24"/>
                </a:moveTo>
                <a:lnTo>
                  <a:pt x="8" y="31"/>
                </a:lnTo>
                <a:lnTo>
                  <a:pt x="21" y="38"/>
                </a:lnTo>
                <a:lnTo>
                  <a:pt x="47" y="38"/>
                </a:lnTo>
                <a:lnTo>
                  <a:pt x="73" y="38"/>
                </a:lnTo>
                <a:lnTo>
                  <a:pt x="133" y="28"/>
                </a:lnTo>
                <a:lnTo>
                  <a:pt x="159" y="17"/>
                </a:lnTo>
                <a:lnTo>
                  <a:pt x="180" y="10"/>
                </a:lnTo>
                <a:lnTo>
                  <a:pt x="129" y="4"/>
                </a:lnTo>
                <a:lnTo>
                  <a:pt x="68" y="0"/>
                </a:lnTo>
                <a:lnTo>
                  <a:pt x="43" y="0"/>
                </a:lnTo>
                <a:lnTo>
                  <a:pt x="21" y="4"/>
                </a:lnTo>
                <a:lnTo>
                  <a:pt x="8" y="14"/>
                </a:lnTo>
                <a:lnTo>
                  <a:pt x="0" y="24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674" name="Freeform 434">
            <a:extLst>
              <a:ext uri="{FF2B5EF4-FFF2-40B4-BE49-F238E27FC236}">
                <a16:creationId xmlns:a16="http://schemas.microsoft.com/office/drawing/2014/main" id="{0B9577EB-D0E4-4566-9EB1-2AA4E9D99B86}"/>
              </a:ext>
            </a:extLst>
          </p:cNvPr>
          <p:cNvSpPr>
            <a:spLocks/>
          </p:cNvSpPr>
          <p:nvPr/>
        </p:nvSpPr>
        <p:spPr bwMode="auto">
          <a:xfrm>
            <a:off x="8339138" y="5843588"/>
            <a:ext cx="184150" cy="212725"/>
          </a:xfrm>
          <a:custGeom>
            <a:avLst/>
            <a:gdLst>
              <a:gd name="T0" fmla="*/ 22 w 116"/>
              <a:gd name="T1" fmla="*/ 134 h 134"/>
              <a:gd name="T2" fmla="*/ 9 w 116"/>
              <a:gd name="T3" fmla="*/ 131 h 134"/>
              <a:gd name="T4" fmla="*/ 0 w 116"/>
              <a:gd name="T5" fmla="*/ 124 h 134"/>
              <a:gd name="T6" fmla="*/ 0 w 116"/>
              <a:gd name="T7" fmla="*/ 110 h 134"/>
              <a:gd name="T8" fmla="*/ 13 w 116"/>
              <a:gd name="T9" fmla="*/ 89 h 134"/>
              <a:gd name="T10" fmla="*/ 39 w 116"/>
              <a:gd name="T11" fmla="*/ 69 h 134"/>
              <a:gd name="T12" fmla="*/ 90 w 116"/>
              <a:gd name="T13" fmla="*/ 27 h 134"/>
              <a:gd name="T14" fmla="*/ 108 w 116"/>
              <a:gd name="T15" fmla="*/ 10 h 134"/>
              <a:gd name="T16" fmla="*/ 116 w 116"/>
              <a:gd name="T17" fmla="*/ 0 h 134"/>
              <a:gd name="T18" fmla="*/ 112 w 116"/>
              <a:gd name="T19" fmla="*/ 10 h 134"/>
              <a:gd name="T20" fmla="*/ 112 w 116"/>
              <a:gd name="T21" fmla="*/ 27 h 134"/>
              <a:gd name="T22" fmla="*/ 99 w 116"/>
              <a:gd name="T23" fmla="*/ 65 h 134"/>
              <a:gd name="T24" fmla="*/ 86 w 116"/>
              <a:gd name="T25" fmla="*/ 86 h 134"/>
              <a:gd name="T26" fmla="*/ 73 w 116"/>
              <a:gd name="T27" fmla="*/ 107 h 134"/>
              <a:gd name="T28" fmla="*/ 52 w 116"/>
              <a:gd name="T29" fmla="*/ 124 h 134"/>
              <a:gd name="T30" fmla="*/ 22 w 116"/>
              <a:gd name="T31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134">
                <a:moveTo>
                  <a:pt x="22" y="134"/>
                </a:moveTo>
                <a:lnTo>
                  <a:pt x="9" y="131"/>
                </a:lnTo>
                <a:lnTo>
                  <a:pt x="0" y="124"/>
                </a:lnTo>
                <a:lnTo>
                  <a:pt x="0" y="110"/>
                </a:lnTo>
                <a:lnTo>
                  <a:pt x="13" y="89"/>
                </a:lnTo>
                <a:lnTo>
                  <a:pt x="39" y="69"/>
                </a:lnTo>
                <a:lnTo>
                  <a:pt x="90" y="27"/>
                </a:lnTo>
                <a:lnTo>
                  <a:pt x="108" y="10"/>
                </a:lnTo>
                <a:lnTo>
                  <a:pt x="116" y="0"/>
                </a:lnTo>
                <a:lnTo>
                  <a:pt x="112" y="10"/>
                </a:lnTo>
                <a:lnTo>
                  <a:pt x="112" y="27"/>
                </a:lnTo>
                <a:lnTo>
                  <a:pt x="99" y="65"/>
                </a:lnTo>
                <a:lnTo>
                  <a:pt x="86" y="86"/>
                </a:lnTo>
                <a:lnTo>
                  <a:pt x="73" y="107"/>
                </a:lnTo>
                <a:lnTo>
                  <a:pt x="52" y="124"/>
                </a:lnTo>
                <a:lnTo>
                  <a:pt x="22" y="134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675" name="Freeform 435">
            <a:extLst>
              <a:ext uri="{FF2B5EF4-FFF2-40B4-BE49-F238E27FC236}">
                <a16:creationId xmlns:a16="http://schemas.microsoft.com/office/drawing/2014/main" id="{ECE6476B-CE47-43F5-8836-A45F2BCB139F}"/>
              </a:ext>
            </a:extLst>
          </p:cNvPr>
          <p:cNvSpPr>
            <a:spLocks/>
          </p:cNvSpPr>
          <p:nvPr/>
        </p:nvSpPr>
        <p:spPr bwMode="auto">
          <a:xfrm>
            <a:off x="8312150" y="6073775"/>
            <a:ext cx="68263" cy="125413"/>
          </a:xfrm>
          <a:custGeom>
            <a:avLst/>
            <a:gdLst>
              <a:gd name="T0" fmla="*/ 17 w 43"/>
              <a:gd name="T1" fmla="*/ 0 h 79"/>
              <a:gd name="T2" fmla="*/ 4 w 43"/>
              <a:gd name="T3" fmla="*/ 14 h 79"/>
              <a:gd name="T4" fmla="*/ 0 w 43"/>
              <a:gd name="T5" fmla="*/ 24 h 79"/>
              <a:gd name="T6" fmla="*/ 4 w 43"/>
              <a:gd name="T7" fmla="*/ 31 h 79"/>
              <a:gd name="T8" fmla="*/ 21 w 43"/>
              <a:gd name="T9" fmla="*/ 52 h 79"/>
              <a:gd name="T10" fmla="*/ 26 w 43"/>
              <a:gd name="T11" fmla="*/ 62 h 79"/>
              <a:gd name="T12" fmla="*/ 21 w 43"/>
              <a:gd name="T13" fmla="*/ 79 h 79"/>
              <a:gd name="T14" fmla="*/ 34 w 43"/>
              <a:gd name="T15" fmla="*/ 55 h 79"/>
              <a:gd name="T16" fmla="*/ 43 w 43"/>
              <a:gd name="T17" fmla="*/ 41 h 79"/>
              <a:gd name="T18" fmla="*/ 43 w 43"/>
              <a:gd name="T19" fmla="*/ 24 h 79"/>
              <a:gd name="T20" fmla="*/ 34 w 43"/>
              <a:gd name="T21" fmla="*/ 14 h 79"/>
              <a:gd name="T22" fmla="*/ 17 w 43"/>
              <a:gd name="T23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79">
                <a:moveTo>
                  <a:pt x="17" y="0"/>
                </a:moveTo>
                <a:lnTo>
                  <a:pt x="4" y="14"/>
                </a:lnTo>
                <a:lnTo>
                  <a:pt x="0" y="24"/>
                </a:lnTo>
                <a:lnTo>
                  <a:pt x="4" y="31"/>
                </a:lnTo>
                <a:lnTo>
                  <a:pt x="21" y="52"/>
                </a:lnTo>
                <a:lnTo>
                  <a:pt x="26" y="62"/>
                </a:lnTo>
                <a:lnTo>
                  <a:pt x="21" y="79"/>
                </a:lnTo>
                <a:lnTo>
                  <a:pt x="34" y="55"/>
                </a:lnTo>
                <a:lnTo>
                  <a:pt x="43" y="41"/>
                </a:lnTo>
                <a:lnTo>
                  <a:pt x="43" y="24"/>
                </a:lnTo>
                <a:lnTo>
                  <a:pt x="34" y="14"/>
                </a:lnTo>
                <a:lnTo>
                  <a:pt x="17" y="0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676" name="Text Box 436">
            <a:extLst>
              <a:ext uri="{FF2B5EF4-FFF2-40B4-BE49-F238E27FC236}">
                <a16:creationId xmlns:a16="http://schemas.microsoft.com/office/drawing/2014/main" id="{93F2F7D4-86BD-4517-A1C2-E9AF322F0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677" name="Text Box 437">
            <a:extLst>
              <a:ext uri="{FF2B5EF4-FFF2-40B4-BE49-F238E27FC236}">
                <a16:creationId xmlns:a16="http://schemas.microsoft.com/office/drawing/2014/main" id="{92F5CF7B-B62E-4D28-9F18-D6677682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620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Mr Nhat wrote a complaint letter to the director of L&amp;P Company in Ho Chi Minh City . The five sections of the letter are not in the right order . Rearrange them in the right order.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02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Group 5">
            <a:extLst>
              <a:ext uri="{FF2B5EF4-FFF2-40B4-BE49-F238E27FC236}">
                <a16:creationId xmlns:a16="http://schemas.microsoft.com/office/drawing/2014/main" id="{6727DE76-EDA0-40E2-8A46-71F6D07C74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206"/>
            <a:chExt cx="5958" cy="4622"/>
          </a:xfrm>
        </p:grpSpPr>
        <p:grpSp>
          <p:nvGrpSpPr>
            <p:cNvPr id="16390" name="Group 6">
              <a:extLst>
                <a:ext uri="{FF2B5EF4-FFF2-40B4-BE49-F238E27FC236}">
                  <a16:creationId xmlns:a16="http://schemas.microsoft.com/office/drawing/2014/main" id="{8DC5F7E9-486E-4EE8-B176-52E074131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6391" name="Group 7">
                <a:extLst>
                  <a:ext uri="{FF2B5EF4-FFF2-40B4-BE49-F238E27FC236}">
                    <a16:creationId xmlns:a16="http://schemas.microsoft.com/office/drawing/2014/main" id="{C8165FE1-B0A1-4CAA-B78C-FA24406612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6392" name="Picture 8" descr="n3">
                  <a:extLst>
                    <a:ext uri="{FF2B5EF4-FFF2-40B4-BE49-F238E27FC236}">
                      <a16:creationId xmlns:a16="http://schemas.microsoft.com/office/drawing/2014/main" id="{E47DB1EA-616E-432A-858A-E82B815CBC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393" name="Picture 9" descr="n3">
                  <a:extLst>
                    <a:ext uri="{FF2B5EF4-FFF2-40B4-BE49-F238E27FC236}">
                      <a16:creationId xmlns:a16="http://schemas.microsoft.com/office/drawing/2014/main" id="{3448F9F6-AC0E-423F-A4FF-B9C4B79E02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6394" name="Picture 10" descr="n3">
                <a:extLst>
                  <a:ext uri="{FF2B5EF4-FFF2-40B4-BE49-F238E27FC236}">
                    <a16:creationId xmlns:a16="http://schemas.microsoft.com/office/drawing/2014/main" id="{F38B3613-609F-4D63-8CC8-EEFBAA3440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95" name="Picture 11" descr="n3">
                <a:extLst>
                  <a:ext uri="{FF2B5EF4-FFF2-40B4-BE49-F238E27FC236}">
                    <a16:creationId xmlns:a16="http://schemas.microsoft.com/office/drawing/2014/main" id="{8DCBD029-04B6-43BD-8D96-D296ACC9D0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6396" name="Group 12">
              <a:extLst>
                <a:ext uri="{FF2B5EF4-FFF2-40B4-BE49-F238E27FC236}">
                  <a16:creationId xmlns:a16="http://schemas.microsoft.com/office/drawing/2014/main" id="{3F975239-E340-487C-8CCB-856FB0657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6397" name="Group 13">
                <a:extLst>
                  <a:ext uri="{FF2B5EF4-FFF2-40B4-BE49-F238E27FC236}">
                    <a16:creationId xmlns:a16="http://schemas.microsoft.com/office/drawing/2014/main" id="{621F18BA-70FD-4028-ACC6-E843B1E77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6398" name="Picture 14" descr="n3">
                  <a:extLst>
                    <a:ext uri="{FF2B5EF4-FFF2-40B4-BE49-F238E27FC236}">
                      <a16:creationId xmlns:a16="http://schemas.microsoft.com/office/drawing/2014/main" id="{9ECE7D84-4F4C-45CA-A874-21A3FA987B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399" name="Picture 15" descr="n3">
                  <a:extLst>
                    <a:ext uri="{FF2B5EF4-FFF2-40B4-BE49-F238E27FC236}">
                      <a16:creationId xmlns:a16="http://schemas.microsoft.com/office/drawing/2014/main" id="{6C0E1E42-ED88-4B2F-8ED2-FC6BE08DE7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6400" name="Picture 16" descr="n3">
                <a:extLst>
                  <a:ext uri="{FF2B5EF4-FFF2-40B4-BE49-F238E27FC236}">
                    <a16:creationId xmlns:a16="http://schemas.microsoft.com/office/drawing/2014/main" id="{D2ECB2A2-BC7E-49F2-B8AE-215750BAD2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401" name="Picture 17" descr="n3">
                <a:extLst>
                  <a:ext uri="{FF2B5EF4-FFF2-40B4-BE49-F238E27FC236}">
                    <a16:creationId xmlns:a16="http://schemas.microsoft.com/office/drawing/2014/main" id="{EF138CBE-3105-4F6F-AB6D-F75C84B8DB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6403" name="AutoShape 19">
            <a:extLst>
              <a:ext uri="{FF2B5EF4-FFF2-40B4-BE49-F238E27FC236}">
                <a16:creationId xmlns:a16="http://schemas.microsoft.com/office/drawing/2014/main" id="{2C923315-3834-453F-A926-28D01AE2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1000"/>
            <a:ext cx="3200400" cy="9144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.VnArabia" panose="020B7200000000000000" pitchFamily="34" charset="0"/>
              </a:rPr>
              <a:t>26 tran Phu Street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Hanoi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October 9, 2003.</a:t>
            </a:r>
          </a:p>
        </p:txBody>
      </p:sp>
      <p:sp>
        <p:nvSpPr>
          <p:cNvPr id="16405" name="AutoShape 21">
            <a:extLst>
              <a:ext uri="{FF2B5EF4-FFF2-40B4-BE49-F238E27FC236}">
                <a16:creationId xmlns:a16="http://schemas.microsoft.com/office/drawing/2014/main" id="{0BB45555-1DCD-42EE-9039-74D461EF3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3886200" cy="10668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.VnArabia" panose="020B7200000000000000" pitchFamily="34" charset="0"/>
              </a:rPr>
              <a:t>The director 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L&amp;P Transport Company 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431 Le Loi Boulevard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HCMC </a:t>
            </a:r>
          </a:p>
        </p:txBody>
      </p:sp>
      <p:sp>
        <p:nvSpPr>
          <p:cNvPr id="16406" name="Text Box 22">
            <a:extLst>
              <a:ext uri="{FF2B5EF4-FFF2-40B4-BE49-F238E27FC236}">
                <a16:creationId xmlns:a16="http://schemas.microsoft.com/office/drawing/2014/main" id="{A44C3E76-D127-4939-9B48-81F2F865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.VnArabia" panose="020B7200000000000000" pitchFamily="34" charset="0"/>
              </a:rPr>
              <a:t>Dear Sir / Madam ,</a:t>
            </a:r>
          </a:p>
        </p:txBody>
      </p:sp>
      <p:sp>
        <p:nvSpPr>
          <p:cNvPr id="16408" name="AutoShape 24">
            <a:extLst>
              <a:ext uri="{FF2B5EF4-FFF2-40B4-BE49-F238E27FC236}">
                <a16:creationId xmlns:a16="http://schemas.microsoft.com/office/drawing/2014/main" id="{7553E346-AE0A-4F1C-BC84-EBBFBF76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772400" cy="685800"/>
          </a:xfrm>
          <a:prstGeom prst="flowChartTerminator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I would suggest that</a:t>
            </a:r>
            <a:r>
              <a:rPr lang="en-US" altLang="en-US"/>
              <a:t> </a:t>
            </a:r>
            <a:r>
              <a:rPr lang="en-US" altLang="en-US" sz="1600">
                <a:latin typeface=".VnArabia" panose="020B7200000000000000" pitchFamily="34" charset="0"/>
              </a:rPr>
              <a:t>your company should your drivers to clear up all 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the trash on the ground before leaving .</a:t>
            </a:r>
          </a:p>
        </p:txBody>
      </p:sp>
      <p:sp>
        <p:nvSpPr>
          <p:cNvPr id="16409" name="AutoShape 25">
            <a:extLst>
              <a:ext uri="{FF2B5EF4-FFF2-40B4-BE49-F238E27FC236}">
                <a16:creationId xmlns:a16="http://schemas.microsoft.com/office/drawing/2014/main" id="{51CF144B-5646-41E1-A929-227C8F635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7772400" cy="533400"/>
          </a:xfrm>
          <a:prstGeom prst="flowChartTerminator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I am writing to you about the short stop of your trucks around my house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On their way to the north .</a:t>
            </a:r>
          </a:p>
        </p:txBody>
      </p:sp>
      <p:sp>
        <p:nvSpPr>
          <p:cNvPr id="16410" name="AutoShape 26">
            <a:extLst>
              <a:ext uri="{FF2B5EF4-FFF2-40B4-BE49-F238E27FC236}">
                <a16:creationId xmlns:a16="http://schemas.microsoft.com/office/drawing/2014/main" id="{3418E739-BD85-49DC-8ECB-E3A3D6C7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8001000" cy="533400"/>
          </a:xfrm>
          <a:prstGeom prst="flowChartTerminator">
            <a:avLst/>
          </a:prstGeom>
          <a:solidFill>
            <a:srgbClr val="F6A8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I look forward to hearing from you and seeing good response from your company .</a:t>
            </a:r>
          </a:p>
        </p:txBody>
      </p:sp>
      <p:sp>
        <p:nvSpPr>
          <p:cNvPr id="16411" name="AutoShape 27">
            <a:extLst>
              <a:ext uri="{FF2B5EF4-FFF2-40B4-BE49-F238E27FC236}">
                <a16:creationId xmlns:a16="http://schemas.microsoft.com/office/drawing/2014/main" id="{533073E7-D6FC-4073-8343-F50D48DB9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48200"/>
            <a:ext cx="8610600" cy="914400"/>
          </a:xfrm>
          <a:prstGeom prst="flowChartTerminator">
            <a:avLst/>
          </a:prstGeom>
          <a:solidFill>
            <a:srgbClr val="E3E4B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When the trucks of your company have a short break on the streets around 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my house , the drivers have left lots of garbage on the ground after their 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Refreshment . When the trucks leave the place ,the ground is covered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With trash and a few minutes later there is smell and flies .</a:t>
            </a:r>
          </a:p>
        </p:txBody>
      </p:sp>
      <p:sp>
        <p:nvSpPr>
          <p:cNvPr id="16412" name="AutoShape 28">
            <a:extLst>
              <a:ext uri="{FF2B5EF4-FFF2-40B4-BE49-F238E27FC236}">
                <a16:creationId xmlns:a16="http://schemas.microsoft.com/office/drawing/2014/main" id="{FB7DAAC2-524A-4D33-9009-2491C484E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91200"/>
            <a:ext cx="2743200" cy="533400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Your faithfully,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Tran Vu Nhat </a:t>
            </a:r>
          </a:p>
        </p:txBody>
      </p:sp>
      <p:sp>
        <p:nvSpPr>
          <p:cNvPr id="16413" name="AutoShape 29">
            <a:extLst>
              <a:ext uri="{FF2B5EF4-FFF2-40B4-BE49-F238E27FC236}">
                <a16:creationId xmlns:a16="http://schemas.microsoft.com/office/drawing/2014/main" id="{20E7048A-555E-4727-BB78-15DE412CAD91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381000" y="4572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SG"/>
          </a:p>
        </p:txBody>
      </p:sp>
      <p:sp>
        <p:nvSpPr>
          <p:cNvPr id="16414" name="AutoShape 30">
            <a:extLst>
              <a:ext uri="{FF2B5EF4-FFF2-40B4-BE49-F238E27FC236}">
                <a16:creationId xmlns:a16="http://schemas.microsoft.com/office/drawing/2014/main" id="{6489DB17-0E71-4F76-97E8-394461A7C8E7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4724400" y="57150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SG"/>
          </a:p>
        </p:txBody>
      </p:sp>
      <p:sp>
        <p:nvSpPr>
          <p:cNvPr id="16415" name="AutoShape 31">
            <a:extLst>
              <a:ext uri="{FF2B5EF4-FFF2-40B4-BE49-F238E27FC236}">
                <a16:creationId xmlns:a16="http://schemas.microsoft.com/office/drawing/2014/main" id="{E4EDC81A-2616-41E8-B5FC-54B4954C5DC3}"/>
              </a:ext>
            </a:extLst>
          </p:cNvPr>
          <p:cNvSpPr>
            <a:spLocks noChangeArrowheads="1"/>
          </p:cNvSpPr>
          <p:nvPr/>
        </p:nvSpPr>
        <p:spPr bwMode="auto">
          <a:xfrm rot="-1373167">
            <a:off x="7924800" y="14478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6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7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6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8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6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1569815C-1E9C-4869-BE4B-C281ACD5E8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206"/>
            <a:chExt cx="5958" cy="4622"/>
          </a:xfrm>
        </p:grpSpPr>
        <p:grpSp>
          <p:nvGrpSpPr>
            <p:cNvPr id="20483" name="Group 3">
              <a:extLst>
                <a:ext uri="{FF2B5EF4-FFF2-40B4-BE49-F238E27FC236}">
                  <a16:creationId xmlns:a16="http://schemas.microsoft.com/office/drawing/2014/main" id="{5DF5225F-A8F0-4EE9-B49A-5F121A448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20484" name="Group 4">
                <a:extLst>
                  <a:ext uri="{FF2B5EF4-FFF2-40B4-BE49-F238E27FC236}">
                    <a16:creationId xmlns:a16="http://schemas.microsoft.com/office/drawing/2014/main" id="{92EE5FA5-9BF2-45BD-A47C-B4DCE76B51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20485" name="Picture 5" descr="n3">
                  <a:extLst>
                    <a:ext uri="{FF2B5EF4-FFF2-40B4-BE49-F238E27FC236}">
                      <a16:creationId xmlns:a16="http://schemas.microsoft.com/office/drawing/2014/main" id="{879E2E0B-3E80-450E-9802-8572FF54D3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486" name="Picture 6" descr="n3">
                  <a:extLst>
                    <a:ext uri="{FF2B5EF4-FFF2-40B4-BE49-F238E27FC236}">
                      <a16:creationId xmlns:a16="http://schemas.microsoft.com/office/drawing/2014/main" id="{D0F30572-2816-45A9-A189-E870AD8AE2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487" name="Picture 7" descr="n3">
                <a:extLst>
                  <a:ext uri="{FF2B5EF4-FFF2-40B4-BE49-F238E27FC236}">
                    <a16:creationId xmlns:a16="http://schemas.microsoft.com/office/drawing/2014/main" id="{FB47FDF9-7CDE-4D2B-9A9A-3B400EA5F6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488" name="Picture 8" descr="n3">
                <a:extLst>
                  <a:ext uri="{FF2B5EF4-FFF2-40B4-BE49-F238E27FC236}">
                    <a16:creationId xmlns:a16="http://schemas.microsoft.com/office/drawing/2014/main" id="{6DE45F02-E1CC-4E4A-9E3F-EBFC01CE54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489" name="Group 9">
              <a:extLst>
                <a:ext uri="{FF2B5EF4-FFF2-40B4-BE49-F238E27FC236}">
                  <a16:creationId xmlns:a16="http://schemas.microsoft.com/office/drawing/2014/main" id="{5BDDCAB9-816A-4DCD-8A71-532E3D19E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20490" name="Group 10">
                <a:extLst>
                  <a:ext uri="{FF2B5EF4-FFF2-40B4-BE49-F238E27FC236}">
                    <a16:creationId xmlns:a16="http://schemas.microsoft.com/office/drawing/2014/main" id="{46C6D43E-5361-41D8-ABAA-7359B60D23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20491" name="Picture 11" descr="n3">
                  <a:extLst>
                    <a:ext uri="{FF2B5EF4-FFF2-40B4-BE49-F238E27FC236}">
                      <a16:creationId xmlns:a16="http://schemas.microsoft.com/office/drawing/2014/main" id="{C861F7EB-B594-4877-A10A-3A60D1685A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492" name="Picture 12" descr="n3">
                  <a:extLst>
                    <a:ext uri="{FF2B5EF4-FFF2-40B4-BE49-F238E27FC236}">
                      <a16:creationId xmlns:a16="http://schemas.microsoft.com/office/drawing/2014/main" id="{FB2ACD2E-9723-4123-B8C4-115EECE08D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493" name="Picture 13" descr="n3">
                <a:extLst>
                  <a:ext uri="{FF2B5EF4-FFF2-40B4-BE49-F238E27FC236}">
                    <a16:creationId xmlns:a16="http://schemas.microsoft.com/office/drawing/2014/main" id="{1CFC8CC0-510F-4DDE-8A13-57C9B8D33B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494" name="Picture 14" descr="n3">
                <a:extLst>
                  <a:ext uri="{FF2B5EF4-FFF2-40B4-BE49-F238E27FC236}">
                    <a16:creationId xmlns:a16="http://schemas.microsoft.com/office/drawing/2014/main" id="{D17D0F47-38A5-4ED7-B21D-729AEC822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0495" name="AutoShape 15">
            <a:extLst>
              <a:ext uri="{FF2B5EF4-FFF2-40B4-BE49-F238E27FC236}">
                <a16:creationId xmlns:a16="http://schemas.microsoft.com/office/drawing/2014/main" id="{7AB99804-5623-4486-A0F6-97E75FD4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1000"/>
            <a:ext cx="3200400" cy="9144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.VnArabia" panose="020B7200000000000000" pitchFamily="34" charset="0"/>
              </a:rPr>
              <a:t>26 tran Phu Street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Hanoi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October 9, 2003.</a:t>
            </a:r>
          </a:p>
        </p:txBody>
      </p:sp>
      <p:sp>
        <p:nvSpPr>
          <p:cNvPr id="20496" name="AutoShape 16">
            <a:extLst>
              <a:ext uri="{FF2B5EF4-FFF2-40B4-BE49-F238E27FC236}">
                <a16:creationId xmlns:a16="http://schemas.microsoft.com/office/drawing/2014/main" id="{102BFCE8-A39E-4B4F-AAA3-EEBF107DE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3886200" cy="10668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.VnArabia" panose="020B7200000000000000" pitchFamily="34" charset="0"/>
              </a:rPr>
              <a:t>The director 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L&amp;P Transport Company 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431 Le Loi Boulevard</a:t>
            </a:r>
          </a:p>
          <a:p>
            <a:pPr algn="ctr"/>
            <a:r>
              <a:rPr lang="en-US" altLang="en-US" sz="1800">
                <a:latin typeface=".VnArabia" panose="020B7200000000000000" pitchFamily="34" charset="0"/>
              </a:rPr>
              <a:t>HCMC </a:t>
            </a:r>
          </a:p>
        </p:txBody>
      </p:sp>
      <p:sp>
        <p:nvSpPr>
          <p:cNvPr id="20497" name="Text Box 17">
            <a:extLst>
              <a:ext uri="{FF2B5EF4-FFF2-40B4-BE49-F238E27FC236}">
                <a16:creationId xmlns:a16="http://schemas.microsoft.com/office/drawing/2014/main" id="{854B44C8-E0A2-41B5-BB89-C9C2439F2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.VnArabia" panose="020B7200000000000000" pitchFamily="34" charset="0"/>
              </a:rPr>
              <a:t>Dear Sir / Madam ,</a:t>
            </a:r>
          </a:p>
        </p:txBody>
      </p:sp>
      <p:sp>
        <p:nvSpPr>
          <p:cNvPr id="20498" name="AutoShape 18">
            <a:extLst>
              <a:ext uri="{FF2B5EF4-FFF2-40B4-BE49-F238E27FC236}">
                <a16:creationId xmlns:a16="http://schemas.microsoft.com/office/drawing/2014/main" id="{6B6DB845-6803-46C6-9B2C-B5AF4A6E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14800"/>
            <a:ext cx="7772400" cy="685800"/>
          </a:xfrm>
          <a:prstGeom prst="flowChartTerminator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I would suggest that</a:t>
            </a:r>
            <a:r>
              <a:rPr lang="en-US" altLang="en-US"/>
              <a:t> </a:t>
            </a:r>
            <a:r>
              <a:rPr lang="en-US" altLang="en-US" sz="1600">
                <a:latin typeface=".VnArabia" panose="020B7200000000000000" pitchFamily="34" charset="0"/>
              </a:rPr>
              <a:t>your company should your drivers to clear up all 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the trash on the ground before leaving .</a:t>
            </a:r>
          </a:p>
        </p:txBody>
      </p:sp>
      <p:sp>
        <p:nvSpPr>
          <p:cNvPr id="20499" name="AutoShape 19">
            <a:extLst>
              <a:ext uri="{FF2B5EF4-FFF2-40B4-BE49-F238E27FC236}">
                <a16:creationId xmlns:a16="http://schemas.microsoft.com/office/drawing/2014/main" id="{7DA9CED0-C666-4DE2-8ED3-BA570A33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14600"/>
            <a:ext cx="7772400" cy="533400"/>
          </a:xfrm>
          <a:prstGeom prst="flowChartTerminator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I am writing to you about the short stop of your trucks around my house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On their way to the north .</a:t>
            </a:r>
          </a:p>
        </p:txBody>
      </p:sp>
      <p:sp>
        <p:nvSpPr>
          <p:cNvPr id="20500" name="AutoShape 20">
            <a:extLst>
              <a:ext uri="{FF2B5EF4-FFF2-40B4-BE49-F238E27FC236}">
                <a16:creationId xmlns:a16="http://schemas.microsoft.com/office/drawing/2014/main" id="{602708F4-DAD8-43FC-899A-19EA81AD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953000"/>
            <a:ext cx="8001000" cy="533400"/>
          </a:xfrm>
          <a:prstGeom prst="flowChartTerminator">
            <a:avLst/>
          </a:prstGeom>
          <a:solidFill>
            <a:srgbClr val="F6A8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I look forward to hearing from you and seeing good response from your company .</a:t>
            </a:r>
          </a:p>
        </p:txBody>
      </p:sp>
      <p:sp>
        <p:nvSpPr>
          <p:cNvPr id="20501" name="AutoShape 21">
            <a:extLst>
              <a:ext uri="{FF2B5EF4-FFF2-40B4-BE49-F238E27FC236}">
                <a16:creationId xmlns:a16="http://schemas.microsoft.com/office/drawing/2014/main" id="{64D78AF7-118E-472B-B9C3-5BDC3F4D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8610600" cy="914400"/>
          </a:xfrm>
          <a:prstGeom prst="flowChartTerminator">
            <a:avLst/>
          </a:prstGeom>
          <a:solidFill>
            <a:srgbClr val="E3E4B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When the trucks of your company have a short break on the streets around 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my house , the drivers have left lots of garbage on the ground after their 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Refreshment . When the trucks leave the place ,the ground is covered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With trash and a few minutes later there is smell and flies .</a:t>
            </a:r>
          </a:p>
        </p:txBody>
      </p:sp>
      <p:sp>
        <p:nvSpPr>
          <p:cNvPr id="20502" name="AutoShape 22">
            <a:extLst>
              <a:ext uri="{FF2B5EF4-FFF2-40B4-BE49-F238E27FC236}">
                <a16:creationId xmlns:a16="http://schemas.microsoft.com/office/drawing/2014/main" id="{31E21D11-622B-4855-B449-F7D929E0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91200"/>
            <a:ext cx="2743200" cy="533400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.VnArabia" panose="020B7200000000000000" pitchFamily="34" charset="0"/>
              </a:rPr>
              <a:t>Your faithfully,</a:t>
            </a:r>
          </a:p>
          <a:p>
            <a:pPr algn="ctr"/>
            <a:r>
              <a:rPr lang="en-US" altLang="en-US" sz="1600">
                <a:latin typeface=".VnArabia" panose="020B7200000000000000" pitchFamily="34" charset="0"/>
              </a:rPr>
              <a:t>Tran Vu Nhat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 animBg="1"/>
      <p:bldP spid="20499" grpId="0" animBg="1"/>
      <p:bldP spid="20500" grpId="0" animBg="1"/>
      <p:bldP spid="20501" grpId="0" animBg="1"/>
      <p:bldP spid="205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1">
            <a:extLst>
              <a:ext uri="{FF2B5EF4-FFF2-40B4-BE49-F238E27FC236}">
                <a16:creationId xmlns:a16="http://schemas.microsoft.com/office/drawing/2014/main" id="{86D17ECC-7AC6-4EF0-A37D-1D15D754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lumen-pflanzen148">
            <a:extLst>
              <a:ext uri="{FF2B5EF4-FFF2-40B4-BE49-F238E27FC236}">
                <a16:creationId xmlns:a16="http://schemas.microsoft.com/office/drawing/2014/main" id="{8BF9BAD2-3CB1-41C9-A722-1AE4F61EF4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lumen-pflanzen127">
            <a:extLst>
              <a:ext uri="{FF2B5EF4-FFF2-40B4-BE49-F238E27FC236}">
                <a16:creationId xmlns:a16="http://schemas.microsoft.com/office/drawing/2014/main" id="{29768E90-30C9-482D-A032-1BBDE369B7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0"/>
            <a:ext cx="1389062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65B9BF41-DA0A-47D9-A689-5ADCC31CA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60960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How many sections are there ?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E3947DD3-FECC-48F9-A9E4-140B99D95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133600"/>
            <a:ext cx="24384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66"/>
                </a:solidFill>
              </a:rPr>
              <a:t>5 sections</a:t>
            </a:r>
            <a:r>
              <a:rPr lang="en-US" altLang="en-US"/>
              <a:t> 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96BBF69A-38C2-4408-80BF-332345EA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19400"/>
            <a:ext cx="4114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What are they ?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12D8BFDD-B1E7-4CCA-8E05-A80815F87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3124200" cy="26479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0066"/>
                </a:solidFill>
              </a:rPr>
              <a:t>Situation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0066"/>
                </a:solidFill>
              </a:rPr>
              <a:t>Complication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0066"/>
                </a:solidFill>
              </a:rPr>
              <a:t>Resolution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0066"/>
                </a:solidFill>
              </a:rPr>
              <a:t>Action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0066"/>
                </a:solidFill>
              </a:rPr>
              <a:t>Politeness</a:t>
            </a:r>
          </a:p>
        </p:txBody>
      </p:sp>
      <p:pic>
        <p:nvPicPr>
          <p:cNvPr id="13323" name="Picture 11" descr="Magnolia-01-june">
            <a:extLst>
              <a:ext uri="{FF2B5EF4-FFF2-40B4-BE49-F238E27FC236}">
                <a16:creationId xmlns:a16="http://schemas.microsoft.com/office/drawing/2014/main" id="{9E886253-5854-4B66-AF9A-8E5FF484C3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333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Magnolia-01-june">
            <a:extLst>
              <a:ext uri="{FF2B5EF4-FFF2-40B4-BE49-F238E27FC236}">
                <a16:creationId xmlns:a16="http://schemas.microsoft.com/office/drawing/2014/main" id="{4CDDBBEA-D10A-46C5-AD56-7FD9F43DA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591175"/>
            <a:ext cx="1333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2" grpId="0" animBg="1"/>
      <p:bldP spid="1332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1405</Words>
  <Application>Microsoft Office PowerPoint</Application>
  <PresentationFormat>On-screen Show (4:3)</PresentationFormat>
  <Paragraphs>207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.VnArabia</vt:lpstr>
      <vt:lpstr>.VnAvant</vt:lpstr>
      <vt:lpstr>.VnTifani Heavy</vt:lpstr>
      <vt:lpstr>.VnTime</vt:lpstr>
      <vt:lpstr>.VnTimeH</vt:lpstr>
      <vt:lpstr>Arial</vt:lpstr>
      <vt:lpstr>Arial Black</vt:lpstr>
      <vt:lpstr>Impact</vt:lpstr>
      <vt:lpstr>Times New Roman</vt:lpstr>
      <vt:lpstr>Default Design</vt:lpstr>
      <vt:lpstr>ENGLISH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71 Le Loi - Vinh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25</cp:revision>
  <dcterms:created xsi:type="dcterms:W3CDTF">2008-01-12T05:20:47Z</dcterms:created>
  <dcterms:modified xsi:type="dcterms:W3CDTF">2022-08-21T13:35:59Z</dcterms:modified>
</cp:coreProperties>
</file>