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sldIdLst>
    <p:sldId id="257" r:id="rId3"/>
    <p:sldId id="258" r:id="rId4"/>
    <p:sldId id="292" r:id="rId5"/>
    <p:sldId id="295" r:id="rId6"/>
    <p:sldId id="294" r:id="rId7"/>
    <p:sldId id="293" r:id="rId8"/>
    <p:sldId id="282" r:id="rId9"/>
    <p:sldId id="262" r:id="rId10"/>
    <p:sldId id="284" r:id="rId11"/>
    <p:sldId id="263" r:id="rId12"/>
    <p:sldId id="286" r:id="rId13"/>
    <p:sldId id="264" r:id="rId14"/>
    <p:sldId id="281" r:id="rId15"/>
    <p:sldId id="273" r:id="rId16"/>
    <p:sldId id="274" r:id="rId17"/>
    <p:sldId id="288" r:id="rId18"/>
    <p:sldId id="29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7DB424-98F6-4C36-AF4A-E08A2CD71D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02D8F7-A9E4-4B9E-A930-FA3A14C84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9C6EC1-6ABB-4912-BFDD-3AE08EAAB2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07A17-700C-42C2-BAC5-7D04C6DFDE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9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479354-4708-40D8-964F-1F517959BE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F1F1AF-9F99-4DCA-8015-5E0592176E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5BF125-4A28-4E89-9C36-399C09487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BF5A6-9E74-473B-9A32-BD8EAC6BA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7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E23AFE-F9DE-4F52-9D18-411A04B4F7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ED082A-190B-4ACC-AC46-9232196ED5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2EE2-54DB-4F63-B490-67380B6740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3AD64-99A8-48EC-9961-2411FFFFDC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427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94FD7-0BDD-483A-8987-57955CA5E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C680E-6934-4408-BC90-03F8EF9CFD72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1C53E-D797-4A60-B4CD-4615344B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E552A-E1AF-450E-A93A-268C945C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569F6-BBC0-45DA-9CEF-919BAE5C81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42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7086A-5D3F-401D-AD64-03120576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1217C-1702-433F-94BC-B0EA4067423C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3720-7632-4020-9415-0E5D14D5A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50849-FF01-47E4-9D49-EF21AA20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BA4B0-7CF9-416F-817B-B48FF7A31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527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11A7F-1434-4B0D-BE05-63A165FA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D674-22E4-4BF1-B358-66123D3D1A34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91DE6-651D-4790-94F4-B4070FA1D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74BC5-E22F-41F0-AEFD-46BF6DCA8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A9661-F829-4303-B080-AF6C453BAD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205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E09CD6-C8E9-4AA5-9B87-9B8EA0779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807BC-CBC3-4742-A7AB-66880665BC28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582638-0190-4384-A2D5-1664AF94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AB43A6-F805-42AF-A0F6-D400BF19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2736A-048C-4A9F-A313-79A66E635E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68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1975C3-1E57-4ACF-BC66-B398E1A21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E7D1D-5F3C-4C19-8562-5B7BD51AF9DE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A39EC-7E61-4930-837A-102618BA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FD6A03-C97A-4E7E-BE63-FA65D801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398B0-40AD-4F56-A945-ABCB10D9F3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785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EE8C31C-1075-47A3-8179-0DC6918E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A17FE-C204-4285-8F8F-1D0724D38DB5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B8D593A-B7D2-4036-9752-3329EC3F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32D333-B6CB-495F-94C7-BA7AF8478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9BFC4-2CCC-47D3-AE97-C1C4DA2AB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751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6E1B45C-8F61-4E8F-AC8F-585EE18DF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16164-D152-40D4-AC5E-E9CFF115110C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C21AB2D-C3B6-4E33-8D16-7DD3DE2BA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BEFF3B-3024-4356-827F-B07F26DC4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4C1C5-FFD7-4465-8210-43B6EE8C3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686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DD3CFF-B9AF-4C5B-80DE-88B68047C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ADD26-71FA-4A2B-B7A1-32B14E65AEDF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5291C8-3126-4780-8903-594C38C4B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86CD43-B2E0-4C98-B507-C7B857A1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80DF0-245C-4E27-A3A0-DD978F63D3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56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D28693-36D0-47D0-AFDF-DA0A6F0309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BF22E5-40C8-49EA-97EE-FE514981B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89D3C1-8E8E-4D41-BF82-6EABAA9438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89DBC-8A87-4838-BBE1-CD73CBB4F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504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E4C30F-FA91-4A4D-B6B4-70E7007E1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9EA22-A62A-41E2-80C2-E958F2282AFF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47F416-99E4-4238-B9D0-87F9BBF96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ECDDB3-C5B7-42A3-980D-2CEA6453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32C88-DF00-4CE6-929F-6197EB5233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048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F9B3A-F801-4192-BFE7-6120512E5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43E99-73A6-43D2-9AD4-BD584B5173C1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BEC9B-9B4F-4AC3-A646-B33937273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7A0FB-AE4B-4EE8-803F-A3585BE7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764A9-EFD9-462A-928F-C09621E2F8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627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E842-BCB3-4570-AC8A-E2562B45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18720-8CC7-4E14-A0EE-77097117CDE0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7B006-A03D-40B0-A7E5-F10C80A4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F3F54-5423-4D1E-A0E8-1C524038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E4DAA-839F-4031-BD09-C333D1333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30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5A6A01-6DF4-4EEE-8775-1643632AC9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DAC06B-B8A1-4993-BB42-52F9C232C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B9E74C-0FCB-4891-B196-6A7EE265B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A4E91-D48B-42DF-9610-2F2C85814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39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36DB0B-B177-421E-B372-7D826032B2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A5D13C-2E3B-40A1-92A3-EC2444EEA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904FEF-5CAE-4759-AAAF-AD53992632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2BF0A-105B-48B4-873C-595843469C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16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804EA6-E5A9-4E16-BA69-3373915C9A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CF1826-3AAB-4FA1-87E1-053526426A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CFE876C-8349-4892-AC64-960BE878E7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60D15-4D3B-4239-91BD-03F3ED41B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00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514167-28FB-41A1-8A6E-B17224D60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DCD14F-85FF-4BC2-B5E1-DAB92BCD57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218EF2A-227C-4386-B597-48E5E580F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CB1D1-AE53-4072-BAFD-F44B9EFDB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58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D360970-3525-4743-BD5B-9D1E1F0259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C20B25-80E5-4095-B05F-A307E01A33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F53836-2F0E-4C68-AD35-31362F3231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138C6-378B-4A8E-841A-8DE7CCEE76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47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99B438-DCBA-4559-B7F7-31CF4E03D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BDB1CB-0C14-4147-8B91-3C785D7DC0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852B2-25A8-412E-A103-0F402EB49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765C8-3DFE-4145-B5FF-BE37366705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33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A6B521-2295-492A-918A-AA2EF7FDB4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BDA61-E6F1-4834-983F-4985FFB2C1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7F118E-1546-473D-BFFB-AF89651C8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F47D5-4D7C-4869-BC8B-9AD1FC88AE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3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ADF0449-E810-4B97-89E1-F76B4304B32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F5BA992-D7BB-4103-B951-44FA6909613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E2F5785B-EBAD-4926-8F03-2CFDE6797E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388822B0-11B5-4E59-802E-579D83421E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3ED512CE-54E8-430D-913B-2F297B20A3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F2EAA0E-0EA2-4489-AC32-2F3B92C2E7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1CA7B10-0F80-496B-AA8C-9CF796433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EA18E6-5563-4516-9524-2A170E4C6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25E43-B50A-48F2-B624-EC988F7D55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86018A-DBFE-4D5A-B896-A722F250B761}" type="datetimeFigureOut">
              <a:rPr lang="en-US"/>
              <a:pPr>
                <a:defRPr/>
              </a:pPr>
              <a:t>7/26/2022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722C0-2BD7-4FA0-8C19-CB6414F92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21D9D-558F-4B6A-B224-50D987A42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9E38A895-C763-4778-9861-3993710EF9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12" Type="http://schemas.openxmlformats.org/officeDocument/2006/relationships/image" Target="../media/image3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11" Type="http://schemas.openxmlformats.org/officeDocument/2006/relationships/image" Target="../media/image29.gif"/><Relationship Id="rId5" Type="http://schemas.openxmlformats.org/officeDocument/2006/relationships/image" Target="../media/image23.gif"/><Relationship Id="rId10" Type="http://schemas.openxmlformats.org/officeDocument/2006/relationships/image" Target="../media/image28.gif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HOI%20GIANG\02E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HOI%20GIANG\02E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>
            <a:extLst>
              <a:ext uri="{FF2B5EF4-FFF2-40B4-BE49-F238E27FC236}">
                <a16:creationId xmlns:a16="http://schemas.microsoft.com/office/drawing/2014/main" id="{86927E12-A5D8-411F-A780-A08941B02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thanks">
            <a:extLst>
              <a:ext uri="{FF2B5EF4-FFF2-40B4-BE49-F238E27FC236}">
                <a16:creationId xmlns:a16="http://schemas.microsoft.com/office/drawing/2014/main" id="{638A9366-C508-436D-831B-193674294E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9488FA5-67CF-4FC0-B3A3-72423AFA8D4C}"/>
              </a:ext>
            </a:extLst>
          </p:cNvPr>
          <p:cNvSpPr txBox="1">
            <a:spLocks/>
          </p:cNvSpPr>
          <p:nvPr/>
        </p:nvSpPr>
        <p:spPr>
          <a:xfrm>
            <a:off x="1235075" y="1028700"/>
            <a:ext cx="6172200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 eaLnBrk="1" hangingPunct="1">
              <a:buFontTx/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7" descr="Picture1">
            <a:extLst>
              <a:ext uri="{FF2B5EF4-FFF2-40B4-BE49-F238E27FC236}">
                <a16:creationId xmlns:a16="http://schemas.microsoft.com/office/drawing/2014/main" id="{B26E19A9-1890-4275-A235-C462370EA4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76800"/>
            <a:ext cx="1123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Picture2">
            <a:extLst>
              <a:ext uri="{FF2B5EF4-FFF2-40B4-BE49-F238E27FC236}">
                <a16:creationId xmlns:a16="http://schemas.microsoft.com/office/drawing/2014/main" id="{0E932BA3-1418-4242-BEC6-AF73565D40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76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Picture3">
            <a:extLst>
              <a:ext uri="{FF2B5EF4-FFF2-40B4-BE49-F238E27FC236}">
                <a16:creationId xmlns:a16="http://schemas.microsoft.com/office/drawing/2014/main" id="{5B2D4A1E-3498-4D86-93F6-1FD4FF46BB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768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Picture8">
            <a:extLst>
              <a:ext uri="{FF2B5EF4-FFF2-40B4-BE49-F238E27FC236}">
                <a16:creationId xmlns:a16="http://schemas.microsoft.com/office/drawing/2014/main" id="{BAA610BD-FCAF-4B30-B519-06FA919806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733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Picture4">
            <a:extLst>
              <a:ext uri="{FF2B5EF4-FFF2-40B4-BE49-F238E27FC236}">
                <a16:creationId xmlns:a16="http://schemas.microsoft.com/office/drawing/2014/main" id="{3813C6ED-D9B2-451D-8C4B-E025A2CC97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11715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3" descr="Picture5">
            <a:extLst>
              <a:ext uri="{FF2B5EF4-FFF2-40B4-BE49-F238E27FC236}">
                <a16:creationId xmlns:a16="http://schemas.microsoft.com/office/drawing/2014/main" id="{A533EE9E-44E1-470D-A9E7-989566DD43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0060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4" descr="Picture6">
            <a:extLst>
              <a:ext uri="{FF2B5EF4-FFF2-40B4-BE49-F238E27FC236}">
                <a16:creationId xmlns:a16="http://schemas.microsoft.com/office/drawing/2014/main" id="{0EA3289D-E5D7-49D8-B68A-E83DA6B119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0060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5" descr="Picture7">
            <a:extLst>
              <a:ext uri="{FF2B5EF4-FFF2-40B4-BE49-F238E27FC236}">
                <a16:creationId xmlns:a16="http://schemas.microsoft.com/office/drawing/2014/main" id="{14096734-BAD2-4048-9A0C-8FE848B69C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00600"/>
            <a:ext cx="1257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C9B0A44-50AD-4C93-B8FF-FB0E0B87F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latin typeface=".VnUniverse" panose="020B7200000000000000" pitchFamily="34" charset="0"/>
              </a:rPr>
              <a:t>B- Filling the missing dates and words</a:t>
            </a:r>
            <a:r>
              <a:rPr lang="en-US" altLang="en-US" sz="4000"/>
              <a:t>.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65B9BDA-D833-489D-92FB-137A07FEA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000">
                <a:solidFill>
                  <a:schemeClr val="hlink"/>
                </a:solidFill>
              </a:rPr>
              <a:t>…………...: Workers like to wear …………..…….…because the material </a:t>
            </a:r>
          </a:p>
          <a:p>
            <a:pPr eaLnBrk="1" hangingPunct="1"/>
            <a:r>
              <a:rPr lang="en-US" altLang="en-US" sz="2000">
                <a:solidFill>
                  <a:schemeClr val="hlink"/>
                </a:solidFill>
              </a:rPr>
              <a:t>  made from cotton was very strong and could hardly wear out.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89AA7DD6-E707-42A4-BEE3-BF60DF9B1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5146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hlink"/>
                </a:solidFill>
              </a:rPr>
              <a:t>2. ………….: A lot of university and college ………………..…..wore jeans.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7BC23083-BB73-4D74-B862-79675F9B3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124200"/>
            <a:ext cx="2514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hlink"/>
                </a:solidFill>
              </a:rPr>
              <a:t>3. …………..Jeans became ………., so many, many people began wearing</a:t>
            </a:r>
          </a:p>
          <a:p>
            <a:pPr eaLnBrk="1" hangingPunct="1"/>
            <a:r>
              <a:rPr lang="en-US" altLang="en-US" sz="2000">
                <a:solidFill>
                  <a:schemeClr val="hlink"/>
                </a:solidFill>
              </a:rPr>
              <a:t> jeans.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F8DE84B0-9355-43AB-B9D0-6857DE72B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1910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hlink"/>
                </a:solidFill>
              </a:rPr>
              <a:t>4. ………….: Jeans became high ……………clothing.</a:t>
            </a: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29CF3777-9024-4C38-B889-E916C2C7F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8768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hlink"/>
                </a:solidFill>
              </a:rPr>
              <a:t>5. ………….: The …………..of jeans stopped going up.</a:t>
            </a: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17A24349-F14B-4709-8317-45C66C1E3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Garamond" panose="02020404030301010803" pitchFamily="18" charset="0"/>
              </a:rPr>
              <a:t>18</a:t>
            </a:r>
            <a:r>
              <a:rPr lang="en-US" altLang="en-US" sz="2400" baseline="30000">
                <a:latin typeface="Garamond" panose="02020404030301010803" pitchFamily="18" charset="0"/>
              </a:rPr>
              <a:t>th</a:t>
            </a:r>
            <a:r>
              <a:rPr lang="en-US" altLang="en-US" sz="2400">
                <a:latin typeface="Garamond" panose="02020404030301010803" pitchFamily="18" charset="0"/>
              </a:rPr>
              <a:t> century</a:t>
            </a:r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6AC6BE1F-8614-4939-97C6-6937362FC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5240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Garamond" panose="02020404030301010803" pitchFamily="18" charset="0"/>
              </a:rPr>
              <a:t>jean cloth</a:t>
            </a:r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773C80B4-6283-423B-B3CC-210FECF98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5146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Garamond" panose="02020404030301010803" pitchFamily="18" charset="0"/>
              </a:rPr>
              <a:t>1960s</a:t>
            </a: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365EBA73-8A52-486D-BECB-8F3EA0040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146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Garamond" panose="02020404030301010803" pitchFamily="18" charset="0"/>
              </a:rPr>
              <a:t>students</a:t>
            </a: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FCF06A27-B962-476E-95AB-F88B0852A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3528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Garamond" panose="02020404030301010803" pitchFamily="18" charset="0"/>
              </a:rPr>
              <a:t>1970s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32B8B808-C5D4-4CE4-9E52-A5E64F5C3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3528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Garamond" panose="02020404030301010803" pitchFamily="18" charset="0"/>
              </a:rPr>
              <a:t>cheaper</a:t>
            </a:r>
          </a:p>
        </p:txBody>
      </p:sp>
      <p:sp>
        <p:nvSpPr>
          <p:cNvPr id="9230" name="Rectangle 14">
            <a:extLst>
              <a:ext uri="{FF2B5EF4-FFF2-40B4-BE49-F238E27FC236}">
                <a16:creationId xmlns:a16="http://schemas.microsoft.com/office/drawing/2014/main" id="{E15531B7-DEE2-40FA-8C07-8373877EA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1910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Garamond" panose="02020404030301010803" pitchFamily="18" charset="0"/>
              </a:rPr>
              <a:t>1980s</a:t>
            </a:r>
          </a:p>
        </p:txBody>
      </p:sp>
      <p:sp>
        <p:nvSpPr>
          <p:cNvPr id="9231" name="Rectangle 15">
            <a:extLst>
              <a:ext uri="{FF2B5EF4-FFF2-40B4-BE49-F238E27FC236}">
                <a16:creationId xmlns:a16="http://schemas.microsoft.com/office/drawing/2014/main" id="{F67607A8-22C3-45F6-8552-8FD93D46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1910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Garamond" panose="02020404030301010803" pitchFamily="18" charset="0"/>
              </a:rPr>
              <a:t>fashion</a:t>
            </a:r>
          </a:p>
        </p:txBody>
      </p:sp>
      <p:sp>
        <p:nvSpPr>
          <p:cNvPr id="9232" name="Rectangle 16">
            <a:extLst>
              <a:ext uri="{FF2B5EF4-FFF2-40B4-BE49-F238E27FC236}">
                <a16:creationId xmlns:a16="http://schemas.microsoft.com/office/drawing/2014/main" id="{2A4F66FA-9A5A-493D-875E-0AA40093E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8768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Garamond" panose="02020404030301010803" pitchFamily="18" charset="0"/>
              </a:rPr>
              <a:t>1990s</a:t>
            </a:r>
          </a:p>
        </p:txBody>
      </p:sp>
      <p:sp>
        <p:nvSpPr>
          <p:cNvPr id="9233" name="Rectangle 17">
            <a:extLst>
              <a:ext uri="{FF2B5EF4-FFF2-40B4-BE49-F238E27FC236}">
                <a16:creationId xmlns:a16="http://schemas.microsoft.com/office/drawing/2014/main" id="{8D0963F1-239E-4B0C-B0D4-87EED3AF9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8768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Garamond" panose="02020404030301010803" pitchFamily="18" charset="0"/>
              </a:rPr>
              <a:t>sale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20" grpId="0"/>
      <p:bldP spid="9221" grpId="0"/>
      <p:bldP spid="9222" grpId="0"/>
      <p:bldP spid="9223" grpId="0"/>
      <p:bldP spid="9225" grpId="0"/>
      <p:bldP spid="9226" grpId="0"/>
      <p:bldP spid="9227" grpId="0"/>
      <p:bldP spid="9228" grpId="0"/>
      <p:bldP spid="9229" grpId="0"/>
      <p:bldP spid="9230" grpId="0"/>
      <p:bldP spid="9231" grpId="0"/>
      <p:bldP spid="9232" grpId="0"/>
      <p:bldP spid="92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7">
            <a:extLst>
              <a:ext uri="{FF2B5EF4-FFF2-40B4-BE49-F238E27FC236}">
                <a16:creationId xmlns:a16="http://schemas.microsoft.com/office/drawing/2014/main" id="{DD2B3B06-EC63-4E16-903D-2AC1A6D53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3">
            <a:extLst>
              <a:ext uri="{FF2B5EF4-FFF2-40B4-BE49-F238E27FC236}">
                <a16:creationId xmlns:a16="http://schemas.microsoft.com/office/drawing/2014/main" id="{D6676126-588B-44FE-822F-5544BF27DD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7391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21299992" lon="0" rev="0"/>
              </a:camera>
              <a:lightRig rig="legacyFlat3" dir="b"/>
            </a:scene3d>
            <a:sp3d extrusionH="201600" prstMaterial="legacyMatte">
              <a:extrusionClr>
                <a:srgbClr val="66FFFF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SG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.VnCooperH" panose="020B7200000000000000" pitchFamily="34" charset="0"/>
              </a:rPr>
              <a:t>Unit 2:Clothing</a:t>
            </a:r>
          </a:p>
        </p:txBody>
      </p:sp>
      <p:sp>
        <p:nvSpPr>
          <p:cNvPr id="13316" name="WordArt 4">
            <a:extLst>
              <a:ext uri="{FF2B5EF4-FFF2-40B4-BE49-F238E27FC236}">
                <a16:creationId xmlns:a16="http://schemas.microsoft.com/office/drawing/2014/main" id="{275A0CDF-B23D-47F3-908D-ABB0675583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0" y="622300"/>
            <a:ext cx="2743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i="1" kern="10">
                <a:ln w="9525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2363" dir="842175" algn="ctr" rotWithShape="0">
                    <a:srgbClr val="FF330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Lesson 4 : Read</a:t>
            </a:r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0ED37AA6-A339-42BF-9DAE-F189359FD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" y="749300"/>
            <a:ext cx="2743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369860E4-9910-489C-B025-09649A1E2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812800"/>
            <a:ext cx="1752600" cy="0"/>
          </a:xfrm>
          <a:prstGeom prst="line">
            <a:avLst/>
          </a:prstGeom>
          <a:noFill/>
          <a:ln w="38100" cmpd="dbl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7A79B409-1D07-4B36-9F46-1F8BBC055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838200"/>
            <a:ext cx="1752600" cy="0"/>
          </a:xfrm>
          <a:prstGeom prst="line">
            <a:avLst/>
          </a:prstGeom>
          <a:noFill/>
          <a:ln w="38100" cmpd="dbl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67ACE09C-EFA8-47FE-89BB-E977EACC6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774700"/>
            <a:ext cx="2743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321" name="Text Box 11">
            <a:extLst>
              <a:ext uri="{FF2B5EF4-FFF2-40B4-BE49-F238E27FC236}">
                <a16:creationId xmlns:a16="http://schemas.microsoft.com/office/drawing/2014/main" id="{563120A1-552B-49BB-81B2-8341EA8B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757488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51212" name="Text Box 12">
            <a:extLst>
              <a:ext uri="{FF2B5EF4-FFF2-40B4-BE49-F238E27FC236}">
                <a16:creationId xmlns:a16="http://schemas.microsoft.com/office/drawing/2014/main" id="{CA2757F9-059C-4B59-BE5A-B9F915963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19400"/>
            <a:ext cx="8763000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chemeClr val="hlink"/>
              </a:solidFill>
              <a:latin typeface=".VnUniverse" panose="020B7200000000000000" pitchFamily="34" charset="0"/>
            </a:endParaRPr>
          </a:p>
          <a:p>
            <a:r>
              <a:rPr lang="en-US" altLang="en-US" sz="2800">
                <a:solidFill>
                  <a:schemeClr val="folHlink"/>
                </a:solidFill>
                <a:latin typeface=".VnUniverse" panose="020B7200000000000000" pitchFamily="34" charset="0"/>
              </a:rPr>
              <a:t>C- Answer. Then write the answers in your exercise book</a:t>
            </a:r>
            <a:r>
              <a:rPr lang="en-US" altLang="en-US" sz="2800">
                <a:solidFill>
                  <a:schemeClr val="accent2"/>
                </a:solidFill>
                <a:latin typeface=".VnUniverse" panose="020B7200000000000000" pitchFamily="34" charset="0"/>
              </a:rPr>
              <a:t>.</a:t>
            </a:r>
          </a:p>
          <a:p>
            <a:r>
              <a:rPr lang="en-US" altLang="en-US" sz="2400"/>
              <a:t>1. Where does the word Jeans come from?</a:t>
            </a:r>
            <a:endParaRPr lang="en-US" altLang="en-US" sz="2400">
              <a:solidFill>
                <a:schemeClr val="accent2"/>
              </a:solidFill>
              <a:latin typeface=".VnUniverse" panose="020B7200000000000000" pitchFamily="34" charset="0"/>
            </a:endParaRPr>
          </a:p>
          <a:p>
            <a:pPr eaLnBrk="1" hangingPunct="1"/>
            <a:r>
              <a:rPr lang="en-US" altLang="en-US" sz="2400"/>
              <a:t>2. What were the 1960s’ fashions?</a:t>
            </a:r>
          </a:p>
          <a:p>
            <a:r>
              <a:rPr lang="en-US" altLang="en-US" sz="2400"/>
              <a:t>3. Why did more and more people begin wearing jeans in the 1970s?</a:t>
            </a:r>
          </a:p>
          <a:p>
            <a:pPr eaLnBrk="1" hangingPunct="1"/>
            <a:r>
              <a:rPr lang="en-US" altLang="en-US" sz="2400"/>
              <a:t>4. When did jeans at last become high fashion clothing?</a:t>
            </a:r>
          </a:p>
          <a:p>
            <a:pPr eaLnBrk="1" hangingPunct="1"/>
            <a:r>
              <a:rPr lang="en-US" altLang="en-US" sz="2400"/>
              <a:t>5. Why did the sale of jeans stop growing?</a:t>
            </a:r>
          </a:p>
          <a:p>
            <a:pPr eaLnBrk="1" hangingPunct="1"/>
            <a:endParaRPr lang="en-US" altLang="en-US" sz="2400">
              <a:solidFill>
                <a:schemeClr val="accent2"/>
              </a:solidFill>
              <a:latin typeface=".VnUniverse" panose="020B7200000000000000" pitchFamily="34" charset="0"/>
            </a:endParaRPr>
          </a:p>
          <a:p>
            <a:pPr eaLnBrk="1" hangingPunct="1"/>
            <a:endParaRPr lang="en-US" altLang="en-US" sz="2400">
              <a:solidFill>
                <a:schemeClr val="hlink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D47F02D-C943-4859-9FF3-5BD82C6F7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>
                <a:latin typeface=".VnUniverse" panose="020B7200000000000000" pitchFamily="34" charset="0"/>
              </a:rPr>
              <a:t>C- Answer. Then write the answers in </a:t>
            </a:r>
          </a:p>
          <a:p>
            <a:pPr eaLnBrk="1" hangingPunct="1"/>
            <a:r>
              <a:rPr lang="en-US" altLang="en-US" sz="4400">
                <a:latin typeface=".VnUniverse" panose="020B7200000000000000" pitchFamily="34" charset="0"/>
              </a:rPr>
              <a:t>your exercise book.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1 .Where does the word Jeans come from?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2 . What were the 1960s’ fashions?</a:t>
            </a:r>
          </a:p>
          <a:p>
            <a:endParaRPr lang="en-US" altLang="en-US" sz="2800"/>
          </a:p>
          <a:p>
            <a:r>
              <a:rPr lang="en-US" altLang="en-US" sz="2800"/>
              <a:t>3. Why did more and more people begin wearing jeans</a:t>
            </a:r>
          </a:p>
          <a:p>
            <a:r>
              <a:rPr lang="en-US" altLang="en-US" sz="2800"/>
              <a:t>    in the 1970s?</a:t>
            </a:r>
          </a:p>
          <a:p>
            <a:endParaRPr lang="en-US" altLang="en-US" sz="2800"/>
          </a:p>
          <a:p>
            <a:r>
              <a:rPr lang="en-US" altLang="en-US" sz="2800"/>
              <a:t>4. When did jeans at last become high fashion clothing?</a:t>
            </a:r>
          </a:p>
          <a:p>
            <a:endParaRPr lang="en-US" altLang="en-US" sz="2800"/>
          </a:p>
          <a:p>
            <a:r>
              <a:rPr lang="en-US" altLang="en-US" sz="2800"/>
              <a:t>5. Why did the sale of jeans stop growing?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E9DCCDB-BEB2-4963-9140-9BE2BC938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23A8156-7433-410C-994F-28508122B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/>
          </a:p>
        </p:txBody>
      </p:sp>
      <p:sp>
        <p:nvSpPr>
          <p:cNvPr id="14341" name="Rectangle 6">
            <a:extLst>
              <a:ext uri="{FF2B5EF4-FFF2-40B4-BE49-F238E27FC236}">
                <a16:creationId xmlns:a16="http://schemas.microsoft.com/office/drawing/2014/main" id="{B4FF2EE5-DA2B-4A78-AD37-53DB9A8CE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862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>
            <a:extLst>
              <a:ext uri="{FF2B5EF4-FFF2-40B4-BE49-F238E27FC236}">
                <a16:creationId xmlns:a16="http://schemas.microsoft.com/office/drawing/2014/main" id="{AA460FBE-58A6-48D9-9BB2-40E7083765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381000"/>
            <a:ext cx="48006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00FF00">
                      <a:alpha val="79999"/>
                    </a:srgbClr>
                  </a:outerShdw>
                </a:effectLst>
                <a:latin typeface=".VnCooperH" panose="020B7200000000000000" pitchFamily="34" charset="0"/>
              </a:rPr>
              <a:t>Lucky numbers</a:t>
            </a:r>
          </a:p>
        </p:txBody>
      </p:sp>
      <p:pic>
        <p:nvPicPr>
          <p:cNvPr id="39939" name="Picture 3" descr="s8">
            <a:extLst>
              <a:ext uri="{FF2B5EF4-FFF2-40B4-BE49-F238E27FC236}">
                <a16:creationId xmlns:a16="http://schemas.microsoft.com/office/drawing/2014/main" id="{C7532ED5-4C59-4EFA-91DB-BA935F59CC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1676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s9">
            <a:extLst>
              <a:ext uri="{FF2B5EF4-FFF2-40B4-BE49-F238E27FC236}">
                <a16:creationId xmlns:a16="http://schemas.microsoft.com/office/drawing/2014/main" id="{A2E8D4D8-FCCF-4657-82CD-D738698DB0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81200"/>
            <a:ext cx="1600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s10">
            <a:extLst>
              <a:ext uri="{FF2B5EF4-FFF2-40B4-BE49-F238E27FC236}">
                <a16:creationId xmlns:a16="http://schemas.microsoft.com/office/drawing/2014/main" id="{47859245-4EB2-4369-AD96-552BD72C12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s11">
            <a:extLst>
              <a:ext uri="{FF2B5EF4-FFF2-40B4-BE49-F238E27FC236}">
                <a16:creationId xmlns:a16="http://schemas.microsoft.com/office/drawing/2014/main" id="{118F94D9-6640-4E26-A494-F6D3A9CE45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s0">
            <a:extLst>
              <a:ext uri="{FF2B5EF4-FFF2-40B4-BE49-F238E27FC236}">
                <a16:creationId xmlns:a16="http://schemas.microsoft.com/office/drawing/2014/main" id="{DF3F24FD-F02A-4BDB-B2BB-7F9D607012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8120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s2">
            <a:extLst>
              <a:ext uri="{FF2B5EF4-FFF2-40B4-BE49-F238E27FC236}">
                <a16:creationId xmlns:a16="http://schemas.microsoft.com/office/drawing/2014/main" id="{155FA39A-B348-4DC3-84BC-CE4A4D4517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9" descr="s3">
            <a:extLst>
              <a:ext uri="{FF2B5EF4-FFF2-40B4-BE49-F238E27FC236}">
                <a16:creationId xmlns:a16="http://schemas.microsoft.com/office/drawing/2014/main" id="{21E77AB8-9DC2-41C1-B3B2-B8017A38DF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0" descr="s4">
            <a:extLst>
              <a:ext uri="{FF2B5EF4-FFF2-40B4-BE49-F238E27FC236}">
                <a16:creationId xmlns:a16="http://schemas.microsoft.com/office/drawing/2014/main" id="{76A49BCC-51F4-46E4-B314-117D3C0973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1" descr="s5">
            <a:extLst>
              <a:ext uri="{FF2B5EF4-FFF2-40B4-BE49-F238E27FC236}">
                <a16:creationId xmlns:a16="http://schemas.microsoft.com/office/drawing/2014/main" id="{BF70306D-D0D7-460B-AF21-0E7D007CA6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14400"/>
            <a:ext cx="1600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2" descr="s6">
            <a:extLst>
              <a:ext uri="{FF2B5EF4-FFF2-40B4-BE49-F238E27FC236}">
                <a16:creationId xmlns:a16="http://schemas.microsoft.com/office/drawing/2014/main" id="{E094BDF0-F9D2-46D8-B624-8CC532BB12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1676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9" name="WordArt 13">
            <a:extLst>
              <a:ext uri="{FF2B5EF4-FFF2-40B4-BE49-F238E27FC236}">
                <a16:creationId xmlns:a16="http://schemas.microsoft.com/office/drawing/2014/main" id="{7AD96B23-FD39-4C80-ABC0-18E73971BC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4191000"/>
            <a:ext cx="7391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Where does the word jeans come from?</a:t>
            </a:r>
            <a:endParaRPr lang="en-SG" sz="3600" b="1" i="1" kern="10"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39950" name="Group 14">
            <a:extLst>
              <a:ext uri="{FF2B5EF4-FFF2-40B4-BE49-F238E27FC236}">
                <a16:creationId xmlns:a16="http://schemas.microsoft.com/office/drawing/2014/main" id="{79131B72-7F12-4875-B465-69C0B8DD3C3C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733800"/>
            <a:ext cx="4191000" cy="1981200"/>
            <a:chOff x="1488" y="2400"/>
            <a:chExt cx="2640" cy="1248"/>
          </a:xfrm>
        </p:grpSpPr>
        <p:sp>
          <p:nvSpPr>
            <p:cNvPr id="15397" name="AutoShape 15">
              <a:extLst>
                <a:ext uri="{FF2B5EF4-FFF2-40B4-BE49-F238E27FC236}">
                  <a16:creationId xmlns:a16="http://schemas.microsoft.com/office/drawing/2014/main" id="{74017540-8901-4C27-80C1-F90C2A4806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38444">
              <a:off x="1488" y="2400"/>
              <a:ext cx="2640" cy="1248"/>
            </a:xfrm>
            <a:prstGeom prst="irregularSeal2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15398" name="WordArt 16">
              <a:extLst>
                <a:ext uri="{FF2B5EF4-FFF2-40B4-BE49-F238E27FC236}">
                  <a16:creationId xmlns:a16="http://schemas.microsoft.com/office/drawing/2014/main" id="{E0EF857A-06F3-4FAE-82B0-3827301172E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397164">
              <a:off x="2062" y="2976"/>
              <a:ext cx="1316" cy="1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SG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.VnCooperH" panose="020B7200000000000000" pitchFamily="34" charset="0"/>
                </a:rPr>
                <a:t>LUCKY NUMBER</a:t>
              </a:r>
            </a:p>
          </p:txBody>
        </p:sp>
      </p:grpSp>
      <p:sp>
        <p:nvSpPr>
          <p:cNvPr id="39953" name="WordArt 17">
            <a:extLst>
              <a:ext uri="{FF2B5EF4-FFF2-40B4-BE49-F238E27FC236}">
                <a16:creationId xmlns:a16="http://schemas.microsoft.com/office/drawing/2014/main" id="{737DFE96-800F-435A-88A8-2D8A2BB755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4038600"/>
            <a:ext cx="5029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What were the 1960'sfashions?</a:t>
            </a:r>
          </a:p>
        </p:txBody>
      </p:sp>
      <p:sp>
        <p:nvSpPr>
          <p:cNvPr id="39954" name="WordArt 18">
            <a:extLst>
              <a:ext uri="{FF2B5EF4-FFF2-40B4-BE49-F238E27FC236}">
                <a16:creationId xmlns:a16="http://schemas.microsoft.com/office/drawing/2014/main" id="{D1EEBA96-CEAA-43FC-91E1-6FB8B571EF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3962400"/>
            <a:ext cx="5943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Why did more and more people begin wearing jeans in the 1970s?</a:t>
            </a:r>
            <a:endParaRPr lang="en-SG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39955" name="Group 19">
            <a:extLst>
              <a:ext uri="{FF2B5EF4-FFF2-40B4-BE49-F238E27FC236}">
                <a16:creationId xmlns:a16="http://schemas.microsoft.com/office/drawing/2014/main" id="{93F1E7DE-E22F-4DA0-86D1-8FA4727E10A1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733800"/>
            <a:ext cx="4191000" cy="1981200"/>
            <a:chOff x="1488" y="2400"/>
            <a:chExt cx="2640" cy="1248"/>
          </a:xfrm>
        </p:grpSpPr>
        <p:sp>
          <p:nvSpPr>
            <p:cNvPr id="15395" name="AutoShape 20">
              <a:extLst>
                <a:ext uri="{FF2B5EF4-FFF2-40B4-BE49-F238E27FC236}">
                  <a16:creationId xmlns:a16="http://schemas.microsoft.com/office/drawing/2014/main" id="{EB436D01-7BC2-4699-BD98-3EF7B48D39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38444">
              <a:off x="1488" y="2400"/>
              <a:ext cx="2640" cy="1248"/>
            </a:xfrm>
            <a:prstGeom prst="irregularSeal2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15396" name="WordArt 21">
              <a:extLst>
                <a:ext uri="{FF2B5EF4-FFF2-40B4-BE49-F238E27FC236}">
                  <a16:creationId xmlns:a16="http://schemas.microsoft.com/office/drawing/2014/main" id="{A050CB7E-7D5F-4FD1-AA83-07D1C4A1528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397164">
              <a:off x="2062" y="2976"/>
              <a:ext cx="1316" cy="1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SG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.VnCooperH" panose="020B7200000000000000" pitchFamily="34" charset="0"/>
                </a:rPr>
                <a:t>LUCKY NUMBER</a:t>
              </a:r>
            </a:p>
          </p:txBody>
        </p:sp>
      </p:grpSp>
      <p:sp>
        <p:nvSpPr>
          <p:cNvPr id="39958" name="WordArt 22">
            <a:extLst>
              <a:ext uri="{FF2B5EF4-FFF2-40B4-BE49-F238E27FC236}">
                <a16:creationId xmlns:a16="http://schemas.microsoft.com/office/drawing/2014/main" id="{9C6D056D-8FA4-44C5-B758-069305AAB8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4191000"/>
            <a:ext cx="716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When did jeans at last become high fashion clothing?</a:t>
            </a:r>
            <a:endParaRPr lang="en-SG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9959" name="WordArt 23">
            <a:extLst>
              <a:ext uri="{FF2B5EF4-FFF2-40B4-BE49-F238E27FC236}">
                <a16:creationId xmlns:a16="http://schemas.microsoft.com/office/drawing/2014/main" id="{7DDA0009-FBAC-4C4B-B497-530C59B8A5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4191000"/>
            <a:ext cx="4876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Why did the sale of jeans stop growing ?</a:t>
            </a:r>
            <a:endParaRPr lang="en-SG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9960" name="WordArt 24">
            <a:extLst>
              <a:ext uri="{FF2B5EF4-FFF2-40B4-BE49-F238E27FC236}">
                <a16:creationId xmlns:a16="http://schemas.microsoft.com/office/drawing/2014/main" id="{5BF6C1F1-879A-48C8-BF1B-6DFA92DC3C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4114800"/>
            <a:ext cx="7162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Are people font of wearing jeans today?</a:t>
            </a:r>
            <a:endParaRPr lang="en-SG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9961" name="WordArt 25">
            <a:extLst>
              <a:ext uri="{FF2B5EF4-FFF2-40B4-BE49-F238E27FC236}">
                <a16:creationId xmlns:a16="http://schemas.microsoft.com/office/drawing/2014/main" id="{D527E475-1EFF-42ED-9C1A-83403E6EA2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4038600"/>
            <a:ext cx="441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Have jeans never been out of fashion ?</a:t>
            </a:r>
            <a:endParaRPr lang="en-SG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39962" name="Group 26">
            <a:extLst>
              <a:ext uri="{FF2B5EF4-FFF2-40B4-BE49-F238E27FC236}">
                <a16:creationId xmlns:a16="http://schemas.microsoft.com/office/drawing/2014/main" id="{3EFBFCB1-769E-49C6-BC5A-6FB9FE2F1554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733800"/>
            <a:ext cx="4191000" cy="1981200"/>
            <a:chOff x="1488" y="2400"/>
            <a:chExt cx="2640" cy="1248"/>
          </a:xfrm>
        </p:grpSpPr>
        <p:sp>
          <p:nvSpPr>
            <p:cNvPr id="15393" name="AutoShape 27">
              <a:extLst>
                <a:ext uri="{FF2B5EF4-FFF2-40B4-BE49-F238E27FC236}">
                  <a16:creationId xmlns:a16="http://schemas.microsoft.com/office/drawing/2014/main" id="{86D427D7-F3D7-426A-957F-C0341D1A96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38444">
              <a:off x="1488" y="2400"/>
              <a:ext cx="2640" cy="1248"/>
            </a:xfrm>
            <a:prstGeom prst="irregularSeal2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15394" name="WordArt 28">
              <a:extLst>
                <a:ext uri="{FF2B5EF4-FFF2-40B4-BE49-F238E27FC236}">
                  <a16:creationId xmlns:a16="http://schemas.microsoft.com/office/drawing/2014/main" id="{BBB5DB47-69DF-4245-8FE7-364023D50E2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397164">
              <a:off x="2062" y="2976"/>
              <a:ext cx="1316" cy="1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SG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.VnCooperH" panose="020B7200000000000000" pitchFamily="34" charset="0"/>
                </a:rPr>
                <a:t>LUCKY NUMBER</a:t>
              </a:r>
            </a:p>
          </p:txBody>
        </p:sp>
      </p:grpSp>
      <p:sp>
        <p:nvSpPr>
          <p:cNvPr id="39965" name="Text Box 29">
            <a:extLst>
              <a:ext uri="{FF2B5EF4-FFF2-40B4-BE49-F238E27FC236}">
                <a16:creationId xmlns:a16="http://schemas.microsoft.com/office/drawing/2014/main" id="{34B0FF0F-8CA5-41C7-8CF0-A38A9EFCD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876800"/>
            <a:ext cx="670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The word jeans comes from a kind of material that was made in Europe.</a:t>
            </a:r>
          </a:p>
        </p:txBody>
      </p:sp>
      <p:sp>
        <p:nvSpPr>
          <p:cNvPr id="39966" name="Text Box 30">
            <a:extLst>
              <a:ext uri="{FF2B5EF4-FFF2-40B4-BE49-F238E27FC236}">
                <a16:creationId xmlns:a16="http://schemas.microsoft.com/office/drawing/2014/main" id="{C6C828AE-651C-454B-905A-C6ED0498A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8006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The 1960’sfashions were embroidered jeans, painted jeans and so on</a:t>
            </a:r>
          </a:p>
        </p:txBody>
      </p:sp>
      <p:sp>
        <p:nvSpPr>
          <p:cNvPr id="39967" name="Text Box 31">
            <a:extLst>
              <a:ext uri="{FF2B5EF4-FFF2-40B4-BE49-F238E27FC236}">
                <a16:creationId xmlns:a16="http://schemas.microsoft.com/office/drawing/2014/main" id="{4CBFE5DB-AFEF-417F-A2D4-F006911B0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530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Because jeans became cheaper.</a:t>
            </a:r>
          </a:p>
        </p:txBody>
      </p:sp>
      <p:sp>
        <p:nvSpPr>
          <p:cNvPr id="39968" name="Text Box 32">
            <a:extLst>
              <a:ext uri="{FF2B5EF4-FFF2-40B4-BE49-F238E27FC236}">
                <a16:creationId xmlns:a16="http://schemas.microsoft.com/office/drawing/2014/main" id="{10226900-D904-414E-8CB4-82A0F97A8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800600"/>
            <a:ext cx="754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Jeans at last became high fashion clothing in the 1980s</a:t>
            </a:r>
          </a:p>
        </p:txBody>
      </p:sp>
      <p:sp>
        <p:nvSpPr>
          <p:cNvPr id="39969" name="Text Box 33">
            <a:extLst>
              <a:ext uri="{FF2B5EF4-FFF2-40B4-BE49-F238E27FC236}">
                <a16:creationId xmlns:a16="http://schemas.microsoft.com/office/drawing/2014/main" id="{24096595-D57A-41EA-901C-B9274CECD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76800"/>
            <a:ext cx="845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The sale of jeans stopped growing because the worldwide       economic situation got worse in the 1990s</a:t>
            </a:r>
          </a:p>
        </p:txBody>
      </p:sp>
      <p:sp>
        <p:nvSpPr>
          <p:cNvPr id="39970" name="Text Box 34">
            <a:extLst>
              <a:ext uri="{FF2B5EF4-FFF2-40B4-BE49-F238E27FC236}">
                <a16:creationId xmlns:a16="http://schemas.microsoft.com/office/drawing/2014/main" id="{8EAE0F85-2CE1-4EDB-B3F5-217068FBF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8768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Yes ,They are</a:t>
            </a:r>
          </a:p>
        </p:txBody>
      </p:sp>
      <p:sp>
        <p:nvSpPr>
          <p:cNvPr id="39971" name="Text Box 35">
            <a:extLst>
              <a:ext uri="{FF2B5EF4-FFF2-40B4-BE49-F238E27FC236}">
                <a16:creationId xmlns:a16="http://schemas.microsoft.com/office/drawing/2014/main" id="{8DFB707C-0613-4EE1-A0A7-AA9BBACCC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9530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Yes, they have.</a:t>
            </a:r>
          </a:p>
        </p:txBody>
      </p:sp>
      <p:grpSp>
        <p:nvGrpSpPr>
          <p:cNvPr id="39972" name="Group 36">
            <a:extLst>
              <a:ext uri="{FF2B5EF4-FFF2-40B4-BE49-F238E27FC236}">
                <a16:creationId xmlns:a16="http://schemas.microsoft.com/office/drawing/2014/main" id="{F6EED975-014F-4FC3-BC82-A219D650C7FA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733800"/>
            <a:ext cx="4191000" cy="1981200"/>
            <a:chOff x="1488" y="2400"/>
            <a:chExt cx="2640" cy="1248"/>
          </a:xfrm>
        </p:grpSpPr>
        <p:sp>
          <p:nvSpPr>
            <p:cNvPr id="15391" name="AutoShape 37">
              <a:extLst>
                <a:ext uri="{FF2B5EF4-FFF2-40B4-BE49-F238E27FC236}">
                  <a16:creationId xmlns:a16="http://schemas.microsoft.com/office/drawing/2014/main" id="{BBCC243D-4DCE-4617-89D4-A61084CC7B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38444">
              <a:off x="1488" y="2400"/>
              <a:ext cx="2640" cy="1248"/>
            </a:xfrm>
            <a:prstGeom prst="irregularSeal2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15392" name="WordArt 38">
              <a:extLst>
                <a:ext uri="{FF2B5EF4-FFF2-40B4-BE49-F238E27FC236}">
                  <a16:creationId xmlns:a16="http://schemas.microsoft.com/office/drawing/2014/main" id="{C0ECB12D-E9C5-4EF0-B5E0-93E23CE28E9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1397164">
              <a:off x="2062" y="2976"/>
              <a:ext cx="1316" cy="1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SG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.VnCooperH" panose="020B7200000000000000" pitchFamily="34" charset="0"/>
                </a:rPr>
                <a:t>LUCKY NUMBER</a:t>
              </a:r>
            </a:p>
          </p:txBody>
        </p:sp>
      </p:grpSp>
    </p:spTree>
  </p:cSld>
  <p:clrMapOvr>
    <a:masterClrMapping/>
  </p:clrMapOvr>
  <p:transition spd="slow">
    <p:comb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99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9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5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9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1" dur="2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9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8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1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9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7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0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99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2" dur="1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5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39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9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 nodeType="clickPar">
                      <p:stCondLst>
                        <p:cond delay="0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1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4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7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0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9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 nodeType="clickPar">
                      <p:stCondLst>
                        <p:cond delay="0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6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9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1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39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 nodeType="clickPar">
                      <p:stCondLst>
                        <p:cond delay="0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1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3" dur="20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0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3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3"/>
                  </p:tgtEl>
                </p:cond>
              </p:nextCondLst>
            </p:seq>
          </p:childTnLst>
        </p:cTn>
      </p:par>
    </p:tnLst>
    <p:bldLst>
      <p:bldP spid="39965" grpId="0"/>
      <p:bldP spid="39965" grpId="1"/>
      <p:bldP spid="39966" grpId="0"/>
      <p:bldP spid="39966" grpId="1"/>
      <p:bldP spid="39967" grpId="0"/>
      <p:bldP spid="39967" grpId="1"/>
      <p:bldP spid="39968" grpId="0"/>
      <p:bldP spid="39968" grpId="1"/>
      <p:bldP spid="39969" grpId="0"/>
      <p:bldP spid="39969" grpId="1"/>
      <p:bldP spid="39970" grpId="0"/>
      <p:bldP spid="39971" grpId="0"/>
      <p:bldP spid="3997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0D26BA9-D3E3-4818-884A-9E2C1B87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hlink"/>
                </a:solidFill>
                <a:latin typeface=".VnUniverse" panose="020B7200000000000000" pitchFamily="34" charset="0"/>
              </a:rPr>
              <a:t>C- Answer. Then write the answers in your exercise book</a:t>
            </a:r>
            <a:r>
              <a:rPr lang="en-US" altLang="en-US" sz="2800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A715115-0F74-4486-93E4-B6EB824CA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1. Where does the word Jeans come from?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B4F3651D-9459-4875-9F52-4B41C7D98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2. What does the 1960s’ fashions?</a:t>
            </a: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395C5CBF-6210-42F5-9FB5-5D537F924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814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3. Why did more and more people begin wearing jeans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    in the 1970s?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0C2EC45D-3ADE-456B-BFD2-7427C40F2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768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4. When did jeans at least become high fashion clothing?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9D1D08B0-F745-459C-A5C1-BA1F6BA67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5. Why did the sale of jeans stop growing?</a:t>
            </a:r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CF9F88C7-D109-403E-B461-829A4DF0B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1BC347"/>
                </a:solidFill>
              </a:rPr>
              <a:t>The word jeans comes from a kind of material that was</a:t>
            </a:r>
          </a:p>
          <a:p>
            <a:pPr eaLnBrk="1" hangingPunct="1"/>
            <a:r>
              <a:rPr lang="en-US" altLang="en-US" sz="2800">
                <a:solidFill>
                  <a:srgbClr val="1BC347"/>
                </a:solidFill>
              </a:rPr>
              <a:t>made in Europe.</a:t>
            </a:r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8F7619EB-908A-41F5-9892-BF152396F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1BC347"/>
                </a:solidFill>
              </a:rPr>
              <a:t>The 1960s’ fashions were embroidered jeans, painted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1BC347"/>
                </a:solidFill>
              </a:rPr>
              <a:t>jeans and so on…</a:t>
            </a:r>
          </a:p>
        </p:txBody>
      </p:sp>
      <p:sp>
        <p:nvSpPr>
          <p:cNvPr id="19466" name="Rectangle 10">
            <a:extLst>
              <a:ext uri="{FF2B5EF4-FFF2-40B4-BE49-F238E27FC236}">
                <a16:creationId xmlns:a16="http://schemas.microsoft.com/office/drawing/2014/main" id="{33F20F28-675E-4793-8F36-527711577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1BC347"/>
                </a:solidFill>
              </a:rPr>
              <a:t> because they became cheaper.</a:t>
            </a:r>
          </a:p>
        </p:txBody>
      </p:sp>
      <p:sp>
        <p:nvSpPr>
          <p:cNvPr id="19467" name="Rectangle 11">
            <a:extLst>
              <a:ext uri="{FF2B5EF4-FFF2-40B4-BE49-F238E27FC236}">
                <a16:creationId xmlns:a16="http://schemas.microsoft.com/office/drawing/2014/main" id="{F9184258-9926-44AD-93D2-2513AF991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578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1BC347"/>
                </a:solidFill>
              </a:rPr>
              <a:t>Jeans at last became high fashion clothing in the 1980s.</a:t>
            </a:r>
          </a:p>
        </p:txBody>
      </p:sp>
      <p:sp>
        <p:nvSpPr>
          <p:cNvPr id="19468" name="Rectangle 12">
            <a:extLst>
              <a:ext uri="{FF2B5EF4-FFF2-40B4-BE49-F238E27FC236}">
                <a16:creationId xmlns:a16="http://schemas.microsoft.com/office/drawing/2014/main" id="{A5D6DE7D-E0A7-49BC-90FA-88B6C74F4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484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1BC347"/>
                </a:solidFill>
              </a:rPr>
              <a:t>The sale of jeans stopped growing because the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rgbClr val="1BC347"/>
                </a:solidFill>
              </a:rPr>
              <a:t>worldwide economic situation got worse in the 1990s.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5" grpId="0"/>
      <p:bldP spid="19466" grpId="0"/>
      <p:bldP spid="19467" grpId="0"/>
      <p:bldP spid="194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EBE7510-A860-4FA1-ACC3-DE75DC6BB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6858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5400">
                <a:solidFill>
                  <a:schemeClr val="hlink"/>
                </a:solidFill>
              </a:rPr>
              <a:t>Discussion: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1E4A1A7-1D4B-44B4-8A6B-8ED6681A6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1BC347"/>
                </a:solidFill>
              </a:rPr>
              <a:t>1. Do you like wearing jeans? Why? Why not?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40BF070C-94D1-4FA3-A8E0-9DFD7B09F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956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1BC347"/>
                </a:solidFill>
              </a:rPr>
              <a:t>2. What type of jeans do you love wearing?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A55E2D34-FAA3-410E-9AD1-A69422A15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862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rgbClr val="1BC347"/>
                </a:solidFill>
              </a:rPr>
              <a:t>3. Do you think jeans are in fashion?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7">
            <a:extLst>
              <a:ext uri="{FF2B5EF4-FFF2-40B4-BE49-F238E27FC236}">
                <a16:creationId xmlns:a16="http://schemas.microsoft.com/office/drawing/2014/main" id="{4347775D-54CA-40EF-890A-A39727702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WordArt 3">
            <a:extLst>
              <a:ext uri="{FF2B5EF4-FFF2-40B4-BE49-F238E27FC236}">
                <a16:creationId xmlns:a16="http://schemas.microsoft.com/office/drawing/2014/main" id="{405BB6B8-068C-4896-97FB-A9365C77C6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7391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21299992" lon="0" rev="0"/>
              </a:camera>
              <a:lightRig rig="legacyFlat3" dir="b"/>
            </a:scene3d>
            <a:sp3d extrusionH="201600" prstMaterial="legacyMatte">
              <a:extrusionClr>
                <a:srgbClr val="66FFFF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SG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.VnCooperH" panose="020B7200000000000000" pitchFamily="34" charset="0"/>
              </a:rPr>
              <a:t>Unit 2:Clothing</a:t>
            </a:r>
          </a:p>
        </p:txBody>
      </p:sp>
      <p:sp>
        <p:nvSpPr>
          <p:cNvPr id="53252" name="WordArt 4">
            <a:extLst>
              <a:ext uri="{FF2B5EF4-FFF2-40B4-BE49-F238E27FC236}">
                <a16:creationId xmlns:a16="http://schemas.microsoft.com/office/drawing/2014/main" id="{DFB67671-36BE-4738-9856-6C22F14871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0" y="622300"/>
            <a:ext cx="2743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i="1" kern="10">
                <a:ln w="9525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2363" dir="842175" algn="ctr" rotWithShape="0">
                    <a:srgbClr val="FF330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Lesson 4 : Read</a:t>
            </a:r>
          </a:p>
        </p:txBody>
      </p:sp>
      <p:sp>
        <p:nvSpPr>
          <p:cNvPr id="53253" name="Line 5">
            <a:extLst>
              <a:ext uri="{FF2B5EF4-FFF2-40B4-BE49-F238E27FC236}">
                <a16:creationId xmlns:a16="http://schemas.microsoft.com/office/drawing/2014/main" id="{482A997F-98FE-453E-B816-3DEDE51F5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" y="749300"/>
            <a:ext cx="2743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53254" name="Line 6">
            <a:extLst>
              <a:ext uri="{FF2B5EF4-FFF2-40B4-BE49-F238E27FC236}">
                <a16:creationId xmlns:a16="http://schemas.microsoft.com/office/drawing/2014/main" id="{5194B15A-3F51-49B9-880A-42CC968BE4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812800"/>
            <a:ext cx="1752600" cy="0"/>
          </a:xfrm>
          <a:prstGeom prst="line">
            <a:avLst/>
          </a:prstGeom>
          <a:noFill/>
          <a:ln w="38100" cmpd="dbl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53255" name="Line 7">
            <a:extLst>
              <a:ext uri="{FF2B5EF4-FFF2-40B4-BE49-F238E27FC236}">
                <a16:creationId xmlns:a16="http://schemas.microsoft.com/office/drawing/2014/main" id="{8B054DA2-802B-4837-9753-8990EC71B7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838200"/>
            <a:ext cx="1752600" cy="0"/>
          </a:xfrm>
          <a:prstGeom prst="line">
            <a:avLst/>
          </a:prstGeom>
          <a:noFill/>
          <a:ln w="38100" cmpd="dbl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53256" name="Line 8">
            <a:extLst>
              <a:ext uri="{FF2B5EF4-FFF2-40B4-BE49-F238E27FC236}">
                <a16:creationId xmlns:a16="http://schemas.microsoft.com/office/drawing/2014/main" id="{9F2DDFC9-FDC6-40D5-8ABF-DC55826087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774700"/>
            <a:ext cx="2743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53258" name="Text Box 10">
            <a:extLst>
              <a:ext uri="{FF2B5EF4-FFF2-40B4-BE49-F238E27FC236}">
                <a16:creationId xmlns:a16="http://schemas.microsoft.com/office/drawing/2014/main" id="{3CFDB448-9286-4582-AA6E-7751DFDD7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33488"/>
            <a:ext cx="85344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.VnTime" panose="020B7200000000000000" pitchFamily="34" charset="0"/>
              </a:rPr>
              <a:t> 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3259" name="Text Box 11">
            <a:extLst>
              <a:ext uri="{FF2B5EF4-FFF2-40B4-BE49-F238E27FC236}">
                <a16:creationId xmlns:a16="http://schemas.microsoft.com/office/drawing/2014/main" id="{C462A71F-10F3-4952-924F-C60FAD599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757488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53260" name="Text Box 12">
            <a:extLst>
              <a:ext uri="{FF2B5EF4-FFF2-40B4-BE49-F238E27FC236}">
                <a16:creationId xmlns:a16="http://schemas.microsoft.com/office/drawing/2014/main" id="{A4A1DE9F-ABA7-4794-A526-587D113FC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19400"/>
            <a:ext cx="9144000" cy="33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>
              <a:solidFill>
                <a:schemeClr val="accent2"/>
              </a:solidFill>
              <a:latin typeface=".VnUniverse" panose="020B7200000000000000" pitchFamily="34" charset="0"/>
            </a:endParaRPr>
          </a:p>
          <a:p>
            <a:pPr eaLnBrk="1" hangingPunct="1"/>
            <a:r>
              <a:rPr lang="en-US" altLang="en-US" sz="3200">
                <a:solidFill>
                  <a:schemeClr val="accent2"/>
                </a:solidFill>
                <a:latin typeface=".VnUniverse" panose="020B7200000000000000" pitchFamily="34" charset="0"/>
              </a:rPr>
              <a:t>    </a:t>
            </a:r>
            <a:r>
              <a:rPr lang="en-US" altLang="en-US" sz="3200">
                <a:solidFill>
                  <a:srgbClr val="1BC347"/>
                </a:solidFill>
                <a:latin typeface=".VnUniverse" panose="020B7200000000000000" pitchFamily="34" charset="0"/>
              </a:rPr>
              <a:t>Home work</a:t>
            </a:r>
            <a:endParaRPr lang="en-US" altLang="en-US" sz="3200">
              <a:solidFill>
                <a:schemeClr val="accent2"/>
              </a:solidFill>
              <a:latin typeface=".VnUniverse" panose="020B7200000000000000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/>
              <a:t> </a:t>
            </a:r>
            <a:r>
              <a:rPr lang="en-US" altLang="en-US" sz="2800">
                <a:solidFill>
                  <a:schemeClr val="hlink"/>
                </a:solidFill>
              </a:rPr>
              <a:t>Learn by heart new words.</a:t>
            </a:r>
          </a:p>
          <a:p>
            <a:pPr eaLnBrk="1" hangingPunct="1">
              <a:buFontTx/>
              <a:buChar char="•"/>
            </a:pPr>
            <a:r>
              <a:rPr lang="en-US" altLang="en-US" sz="2800"/>
              <a:t> </a:t>
            </a:r>
            <a:r>
              <a:rPr lang="en-US" altLang="en-US" sz="2800">
                <a:solidFill>
                  <a:schemeClr val="hlink"/>
                </a:solidFill>
              </a:rPr>
              <a:t>Read the text and answer </a:t>
            </a:r>
          </a:p>
          <a:p>
            <a:pPr eaLnBrk="1" hangingPunct="1">
              <a:buFontTx/>
              <a:buChar char="•"/>
            </a:pPr>
            <a:r>
              <a:rPr lang="en-US" altLang="en-US" sz="2800"/>
              <a:t> </a:t>
            </a:r>
            <a:r>
              <a:rPr lang="en-US" altLang="en-US" sz="2800">
                <a:solidFill>
                  <a:schemeClr val="hlink"/>
                </a:solidFill>
              </a:rPr>
              <a:t>Prepare WRITE.</a:t>
            </a:r>
          </a:p>
          <a:p>
            <a:pPr eaLnBrk="1" hangingPunct="1"/>
            <a:endParaRPr lang="en-US" altLang="en-US" sz="2800">
              <a:solidFill>
                <a:schemeClr val="hlink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/>
      <p:bldP spid="53259" grpId="0"/>
      <p:bldP spid="532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_NGCA~1">
            <a:extLst>
              <a:ext uri="{FF2B5EF4-FFF2-40B4-BE49-F238E27FC236}">
                <a16:creationId xmlns:a16="http://schemas.microsoft.com/office/drawing/2014/main" id="{190F6026-DBD9-4243-9DB0-3ED66352F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52388">
            <a:off x="5580857" y="4020343"/>
            <a:ext cx="1219200" cy="1255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t3">
            <a:extLst>
              <a:ext uri="{FF2B5EF4-FFF2-40B4-BE49-F238E27FC236}">
                <a16:creationId xmlns:a16="http://schemas.microsoft.com/office/drawing/2014/main" id="{82903ED6-6E4F-47F4-84D2-62996598F3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81000"/>
            <a:ext cx="809625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17">
            <a:extLst>
              <a:ext uri="{FF2B5EF4-FFF2-40B4-BE49-F238E27FC236}">
                <a16:creationId xmlns:a16="http://schemas.microsoft.com/office/drawing/2014/main" id="{113F026B-BA94-4045-8363-8A3B90823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257800"/>
            <a:ext cx="5029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Line 4">
            <a:extLst>
              <a:ext uri="{FF2B5EF4-FFF2-40B4-BE49-F238E27FC236}">
                <a16:creationId xmlns:a16="http://schemas.microsoft.com/office/drawing/2014/main" id="{F3B9A7AE-7167-4F78-9630-28FAA309C0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667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00" name="Line 5">
            <a:extLst>
              <a:ext uri="{FF2B5EF4-FFF2-40B4-BE49-F238E27FC236}">
                <a16:creationId xmlns:a16="http://schemas.microsoft.com/office/drawing/2014/main" id="{9177E7DA-6467-456E-8FFC-7E007D2ED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667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01" name="Line 6">
            <a:extLst>
              <a:ext uri="{FF2B5EF4-FFF2-40B4-BE49-F238E27FC236}">
                <a16:creationId xmlns:a16="http://schemas.microsoft.com/office/drawing/2014/main" id="{87777EFE-0042-40AF-911A-52AE5FD603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3505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02" name="Line 7">
            <a:extLst>
              <a:ext uri="{FF2B5EF4-FFF2-40B4-BE49-F238E27FC236}">
                <a16:creationId xmlns:a16="http://schemas.microsoft.com/office/drawing/2014/main" id="{D6B4687B-A536-41AC-9AA4-6950F6A90C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505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03" name="Line 8">
            <a:extLst>
              <a:ext uri="{FF2B5EF4-FFF2-40B4-BE49-F238E27FC236}">
                <a16:creationId xmlns:a16="http://schemas.microsoft.com/office/drawing/2014/main" id="{A8AFA299-7FBC-4F94-8A99-4D9D50B0C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419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04" name="Line 9">
            <a:extLst>
              <a:ext uri="{FF2B5EF4-FFF2-40B4-BE49-F238E27FC236}">
                <a16:creationId xmlns:a16="http://schemas.microsoft.com/office/drawing/2014/main" id="{91C8380F-C7C9-40FD-B125-7474F4E32E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419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05" name="Line 10">
            <a:extLst>
              <a:ext uri="{FF2B5EF4-FFF2-40B4-BE49-F238E27FC236}">
                <a16:creationId xmlns:a16="http://schemas.microsoft.com/office/drawing/2014/main" id="{7E852539-A981-490D-B0ED-70353B2B5B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33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06" name="Line 11">
            <a:extLst>
              <a:ext uri="{FF2B5EF4-FFF2-40B4-BE49-F238E27FC236}">
                <a16:creationId xmlns:a16="http://schemas.microsoft.com/office/drawing/2014/main" id="{2E3FE1C8-92EF-4EB3-9206-782744BD20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4419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07" name="Line 12">
            <a:extLst>
              <a:ext uri="{FF2B5EF4-FFF2-40B4-BE49-F238E27FC236}">
                <a16:creationId xmlns:a16="http://schemas.microsoft.com/office/drawing/2014/main" id="{CD0FFA96-2CF7-4735-9CDC-D313CD525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419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08" name="Line 13">
            <a:extLst>
              <a:ext uri="{FF2B5EF4-FFF2-40B4-BE49-F238E27FC236}">
                <a16:creationId xmlns:a16="http://schemas.microsoft.com/office/drawing/2014/main" id="{B59BE5B9-4229-42D8-8CC0-9EF9CD8C6F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3505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09" name="Line 14">
            <a:extLst>
              <a:ext uri="{FF2B5EF4-FFF2-40B4-BE49-F238E27FC236}">
                <a16:creationId xmlns:a16="http://schemas.microsoft.com/office/drawing/2014/main" id="{34AA8FE4-91B3-4B8D-8D81-98AD5DF55F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505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10" name="Line 15">
            <a:extLst>
              <a:ext uri="{FF2B5EF4-FFF2-40B4-BE49-F238E27FC236}">
                <a16:creationId xmlns:a16="http://schemas.microsoft.com/office/drawing/2014/main" id="{5C3075B0-80B3-429A-A7BA-F896E0F0C7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8600" y="2667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11" name="Line 16">
            <a:extLst>
              <a:ext uri="{FF2B5EF4-FFF2-40B4-BE49-F238E27FC236}">
                <a16:creationId xmlns:a16="http://schemas.microsoft.com/office/drawing/2014/main" id="{2B8298D3-2F25-4030-9107-7B2C73A81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667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pic>
        <p:nvPicPr>
          <p:cNvPr id="4114" name="Picture 18">
            <a:extLst>
              <a:ext uri="{FF2B5EF4-FFF2-40B4-BE49-F238E27FC236}">
                <a16:creationId xmlns:a16="http://schemas.microsoft.com/office/drawing/2014/main" id="{EB25956E-E106-4FE5-AD11-C119D0EA3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7810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>
            <a:extLst>
              <a:ext uri="{FF2B5EF4-FFF2-40B4-BE49-F238E27FC236}">
                <a16:creationId xmlns:a16="http://schemas.microsoft.com/office/drawing/2014/main" id="{C5E53403-8DA7-487A-A355-CFA692CCE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914400"/>
            <a:ext cx="752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" name="AutoShape 20">
            <a:extLst>
              <a:ext uri="{FF2B5EF4-FFF2-40B4-BE49-F238E27FC236}">
                <a16:creationId xmlns:a16="http://schemas.microsoft.com/office/drawing/2014/main" id="{B086ABC7-6743-40EE-9224-9E81729AA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81400"/>
            <a:ext cx="381000" cy="685800"/>
          </a:xfrm>
          <a:prstGeom prst="upArrow">
            <a:avLst>
              <a:gd name="adj1" fmla="val 48370"/>
              <a:gd name="adj2" fmla="val 450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17" name="AutoShape 21">
            <a:extLst>
              <a:ext uri="{FF2B5EF4-FFF2-40B4-BE49-F238E27FC236}">
                <a16:creationId xmlns:a16="http://schemas.microsoft.com/office/drawing/2014/main" id="{22000E3C-D644-414E-B9CA-2E351D403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743200"/>
            <a:ext cx="381000" cy="747713"/>
          </a:xfrm>
          <a:prstGeom prst="downArrow">
            <a:avLst>
              <a:gd name="adj1" fmla="val 50000"/>
              <a:gd name="adj2" fmla="val 490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18" name="AutoShape 22">
            <a:extLst>
              <a:ext uri="{FF2B5EF4-FFF2-40B4-BE49-F238E27FC236}">
                <a16:creationId xmlns:a16="http://schemas.microsoft.com/office/drawing/2014/main" id="{AAE4A166-1ADE-4559-8A76-B97F5BFE3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419600"/>
            <a:ext cx="381000" cy="685800"/>
          </a:xfrm>
          <a:prstGeom prst="up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19" name="AutoShape 23">
            <a:extLst>
              <a:ext uri="{FF2B5EF4-FFF2-40B4-BE49-F238E27FC236}">
                <a16:creationId xmlns:a16="http://schemas.microsoft.com/office/drawing/2014/main" id="{B3AFE8F3-7A74-49A0-A9EB-DF828E874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57600"/>
            <a:ext cx="381000" cy="671513"/>
          </a:xfrm>
          <a:prstGeom prst="downArrow">
            <a:avLst>
              <a:gd name="adj1" fmla="val 50000"/>
              <a:gd name="adj2" fmla="val 440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20" name="AutoShape 24">
            <a:extLst>
              <a:ext uri="{FF2B5EF4-FFF2-40B4-BE49-F238E27FC236}">
                <a16:creationId xmlns:a16="http://schemas.microsoft.com/office/drawing/2014/main" id="{F9E120EE-00A4-40D3-A607-7FA4C3493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495800"/>
            <a:ext cx="457200" cy="595313"/>
          </a:xfrm>
          <a:prstGeom prst="downArrow">
            <a:avLst>
              <a:gd name="adj1" fmla="val 50000"/>
              <a:gd name="adj2" fmla="val 325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121" name="AutoShape 25">
            <a:extLst>
              <a:ext uri="{FF2B5EF4-FFF2-40B4-BE49-F238E27FC236}">
                <a16:creationId xmlns:a16="http://schemas.microsoft.com/office/drawing/2014/main" id="{58ADFB0D-826B-4E55-AE99-D57C25A94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743200"/>
            <a:ext cx="485775" cy="747713"/>
          </a:xfrm>
          <a:prstGeom prst="downArrow">
            <a:avLst>
              <a:gd name="adj1" fmla="val 50000"/>
              <a:gd name="adj2" fmla="val 384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22" name="AutoShape 26">
            <a:extLst>
              <a:ext uri="{FF2B5EF4-FFF2-40B4-BE49-F238E27FC236}">
                <a16:creationId xmlns:a16="http://schemas.microsoft.com/office/drawing/2014/main" id="{4B06BEB4-40DA-4832-B501-404D6A0E1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505200"/>
            <a:ext cx="457200" cy="747713"/>
          </a:xfrm>
          <a:prstGeom prst="upArrow">
            <a:avLst>
              <a:gd name="adj1" fmla="val 50000"/>
              <a:gd name="adj2" fmla="val 408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23" name="AutoShape 27">
            <a:extLst>
              <a:ext uri="{FF2B5EF4-FFF2-40B4-BE49-F238E27FC236}">
                <a16:creationId xmlns:a16="http://schemas.microsoft.com/office/drawing/2014/main" id="{AC2F19AB-6AF9-4C7B-BD9A-0BC7C8710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581400"/>
            <a:ext cx="485775" cy="823913"/>
          </a:xfrm>
          <a:prstGeom prst="downArrow">
            <a:avLst>
              <a:gd name="adj1" fmla="val 50000"/>
              <a:gd name="adj2" fmla="val 42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24" name="AutoShape 28">
            <a:extLst>
              <a:ext uri="{FF2B5EF4-FFF2-40B4-BE49-F238E27FC236}">
                <a16:creationId xmlns:a16="http://schemas.microsoft.com/office/drawing/2014/main" id="{881C9E27-5A78-4BF2-B9C0-3B169750E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419600"/>
            <a:ext cx="485775" cy="747713"/>
          </a:xfrm>
          <a:prstGeom prst="upArrow">
            <a:avLst>
              <a:gd name="adj1" fmla="val 50000"/>
              <a:gd name="adj2" fmla="val 384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25" name="AutoShape 29">
            <a:extLst>
              <a:ext uri="{FF2B5EF4-FFF2-40B4-BE49-F238E27FC236}">
                <a16:creationId xmlns:a16="http://schemas.microsoft.com/office/drawing/2014/main" id="{E598321C-88DE-4466-B125-52565AD6E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572000"/>
            <a:ext cx="485775" cy="595313"/>
          </a:xfrm>
          <a:prstGeom prst="downArrow">
            <a:avLst>
              <a:gd name="adj1" fmla="val 50000"/>
              <a:gd name="adj2" fmla="val 306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132" name="AutoShape 36">
            <a:extLst>
              <a:ext uri="{FF2B5EF4-FFF2-40B4-BE49-F238E27FC236}">
                <a16:creationId xmlns:a16="http://schemas.microsoft.com/office/drawing/2014/main" id="{E177BE70-1C3A-4B3F-9BDE-DD5FA1CCD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19800"/>
            <a:ext cx="6096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2" name="WordArt 31">
            <a:extLst>
              <a:ext uri="{FF2B5EF4-FFF2-40B4-BE49-F238E27FC236}">
                <a16:creationId xmlns:a16="http://schemas.microsoft.com/office/drawing/2014/main" id="{3CB789AC-290E-4C83-A489-2940544E4B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533400"/>
            <a:ext cx="32194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Shark attack</a:t>
            </a:r>
          </a:p>
        </p:txBody>
      </p:sp>
      <p:sp>
        <p:nvSpPr>
          <p:cNvPr id="4126" name="AutoShape 32">
            <a:hlinkClick r:id="" action="ppaction://noaction"/>
            <a:extLst>
              <a:ext uri="{FF2B5EF4-FFF2-40B4-BE49-F238E27FC236}">
                <a16:creationId xmlns:a16="http://schemas.microsoft.com/office/drawing/2014/main" id="{0FA0C84A-B140-443E-8412-510D13A44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64008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46107" name="Line 27">
            <a:extLst>
              <a:ext uri="{FF2B5EF4-FFF2-40B4-BE49-F238E27FC236}">
                <a16:creationId xmlns:a16="http://schemas.microsoft.com/office/drawing/2014/main" id="{B4F8B0AD-E169-48A2-B616-807C35E86F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124200"/>
            <a:ext cx="635000" cy="1588"/>
          </a:xfrm>
          <a:prstGeom prst="line">
            <a:avLst/>
          </a:prstGeom>
          <a:noFill/>
          <a:ln w="76200" cmpd="tri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28" name="Rectangle 32">
            <a:extLst>
              <a:ext uri="{FF2B5EF4-FFF2-40B4-BE49-F238E27FC236}">
                <a16:creationId xmlns:a16="http://schemas.microsoft.com/office/drawing/2014/main" id="{4C9CBC12-B17B-44D1-8A01-CA831213A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066800"/>
            <a:ext cx="6324600" cy="609600"/>
          </a:xfrm>
          <a:prstGeom prst="rect">
            <a:avLst/>
          </a:prstGeom>
          <a:solidFill>
            <a:srgbClr val="D3230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latin typeface="Garamond" panose="02020404030301010803" pitchFamily="18" charset="0"/>
              </a:rPr>
              <a:t>Guess the word that has five letters</a:t>
            </a:r>
          </a:p>
        </p:txBody>
      </p:sp>
      <p:sp>
        <p:nvSpPr>
          <p:cNvPr id="4129" name="WordArt 33" descr="White marble">
            <a:extLst>
              <a:ext uri="{FF2B5EF4-FFF2-40B4-BE49-F238E27FC236}">
                <a16:creationId xmlns:a16="http://schemas.microsoft.com/office/drawing/2014/main" id="{8816E882-9304-4B00-8BCF-182EEE2664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1981200"/>
            <a:ext cx="5334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SG" sz="3600" kern="10">
                <a:ln w="9525"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J</a:t>
            </a:r>
          </a:p>
        </p:txBody>
      </p:sp>
      <p:sp>
        <p:nvSpPr>
          <p:cNvPr id="3" name="Line 27">
            <a:extLst>
              <a:ext uri="{FF2B5EF4-FFF2-40B4-BE49-F238E27FC236}">
                <a16:creationId xmlns:a16="http://schemas.microsoft.com/office/drawing/2014/main" id="{9DC50F6A-AEF0-4093-A313-0648016A39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124200"/>
            <a:ext cx="635000" cy="1588"/>
          </a:xfrm>
          <a:prstGeom prst="line">
            <a:avLst/>
          </a:prstGeom>
          <a:noFill/>
          <a:ln w="76200" cmpd="tri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31" name="WordArt 35" descr="White marble">
            <a:extLst>
              <a:ext uri="{FF2B5EF4-FFF2-40B4-BE49-F238E27FC236}">
                <a16:creationId xmlns:a16="http://schemas.microsoft.com/office/drawing/2014/main" id="{374A196C-907F-4350-A493-EB044A8C16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1981200"/>
            <a:ext cx="5334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SG" sz="3600" kern="10">
                <a:ln w="9525"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4" name="Line 27">
            <a:extLst>
              <a:ext uri="{FF2B5EF4-FFF2-40B4-BE49-F238E27FC236}">
                <a16:creationId xmlns:a16="http://schemas.microsoft.com/office/drawing/2014/main" id="{7DA341AD-DC43-47B9-8EE4-FDEE81227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124200"/>
            <a:ext cx="635000" cy="1588"/>
          </a:xfrm>
          <a:prstGeom prst="line">
            <a:avLst/>
          </a:prstGeom>
          <a:noFill/>
          <a:ln w="76200" cmpd="tri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33" name="WordArt 37" descr="White marble">
            <a:extLst>
              <a:ext uri="{FF2B5EF4-FFF2-40B4-BE49-F238E27FC236}">
                <a16:creationId xmlns:a16="http://schemas.microsoft.com/office/drawing/2014/main" id="{068888A6-C60F-46D4-9AA1-E14FA0A3A0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0" y="1981200"/>
            <a:ext cx="5334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SG" sz="3600" kern="10">
                <a:ln w="9525"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5" name="Line 27">
            <a:extLst>
              <a:ext uri="{FF2B5EF4-FFF2-40B4-BE49-F238E27FC236}">
                <a16:creationId xmlns:a16="http://schemas.microsoft.com/office/drawing/2014/main" id="{449DAFE1-DB8F-417B-8A02-86E50B5C63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124200"/>
            <a:ext cx="635000" cy="1588"/>
          </a:xfrm>
          <a:prstGeom prst="line">
            <a:avLst/>
          </a:prstGeom>
          <a:noFill/>
          <a:ln w="76200" cmpd="tri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35" name="WordArt 39" descr="White marble">
            <a:extLst>
              <a:ext uri="{FF2B5EF4-FFF2-40B4-BE49-F238E27FC236}">
                <a16:creationId xmlns:a16="http://schemas.microsoft.com/office/drawing/2014/main" id="{1EC0EA1D-BA1C-468F-97C4-B336AEE280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0" y="1981200"/>
            <a:ext cx="5334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SG" sz="3600" kern="10">
                <a:ln w="9525"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6" name="Line 27">
            <a:extLst>
              <a:ext uri="{FF2B5EF4-FFF2-40B4-BE49-F238E27FC236}">
                <a16:creationId xmlns:a16="http://schemas.microsoft.com/office/drawing/2014/main" id="{61500D3A-54F4-4447-AF07-5A6590EFB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124200"/>
            <a:ext cx="635000" cy="1588"/>
          </a:xfrm>
          <a:prstGeom prst="line">
            <a:avLst/>
          </a:prstGeom>
          <a:noFill/>
          <a:ln w="76200" cmpd="tri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37" name="WordArt 41" descr="White marble">
            <a:extLst>
              <a:ext uri="{FF2B5EF4-FFF2-40B4-BE49-F238E27FC236}">
                <a16:creationId xmlns:a16="http://schemas.microsoft.com/office/drawing/2014/main" id="{BC51985F-FD53-4B3D-A084-BEDBE31E07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48400" y="1981200"/>
            <a:ext cx="5334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SG" sz="3600" kern="10">
                <a:ln w="9525"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S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0.11806 L -0.00104 -0.00416 " pathEditMode="relative" ptsTypes="AA">
                                      <p:cBhvr>
                                        <p:cTn id="54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13229 0.1180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0.11806 L 0.25729 0.2513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0.25133 L 0.13229 0.1070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7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0.25139 L 0.45729 0.56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3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3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46945E-18 L -0.125 0.11111 " pathEditMode="relative" ptsTypes="AA">
                                      <p:cBhvr>
                                        <p:cTn id="94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0.11111 L -0.025 -0.01111 " pathEditMode="relative" ptsTypes="AA">
                                      <p:cBhvr>
                                        <p:cTn id="99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0.11111 L -0.25833 0.25555 " pathEditMode="relative" ptsTypes="AA">
                                      <p:cBhvr>
                                        <p:cTn id="104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0.25555 L -0.14115 0.1187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0.25555 L -0.46615 0.5520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9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7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3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3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6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128" grpId="0" animBg="1"/>
      <p:bldP spid="41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E45F6C0-4BCA-4AAF-8BA6-1840862D1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24000"/>
            <a:ext cx="2286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What do you want to know about jeans?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4B795F0-CF78-4266-99DB-5CE11E38A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09800"/>
            <a:ext cx="548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a) Who loves wearing jeans?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E1A10351-FF30-4FB1-9247-94E57ACDF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743200"/>
            <a:ext cx="769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b) What was jean cloth made from?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0D0882B9-5561-42E2-A6F7-F358139E1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505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c) Have jeans never been out of fashion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/>
      <p:bldP spid="58372" grpId="0"/>
      <p:bldP spid="583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3004852C-E3FC-402D-8657-AE34CE5C8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133600"/>
            <a:ext cx="6781800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Newwords :</a:t>
            </a:r>
          </a:p>
          <a:p>
            <a:pPr algn="just"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-named after : đặt tên</a:t>
            </a:r>
            <a:endParaRPr lang="en-US" altLang="en-US" sz="240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sailor  (n): thủy thủ</a:t>
            </a:r>
            <a:endParaRPr lang="en-US" altLang="en-US" sz="2400">
              <a:latin typeface="Calibri" panose="020F0502020204030204" pitchFamily="34" charset="0"/>
              <a:ea typeface="MS Mincho" panose="02020609040205080304" pitchFamily="49" charset="-128"/>
              <a:cs typeface="MS Mincho" panose="02020609040205080304" pitchFamily="49" charset="-128"/>
            </a:endParaRPr>
          </a:p>
          <a:p>
            <a:pPr algn="just"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cloth  (n): vải</a:t>
            </a:r>
            <a:endParaRPr lang="en-US" altLang="en-US" sz="2400">
              <a:latin typeface="Calibri" panose="020F0502020204030204" pitchFamily="34" charset="0"/>
              <a:ea typeface="MS Mincho" panose="02020609040205080304" pitchFamily="49" charset="-128"/>
              <a:cs typeface="MS Mincho" panose="02020609040205080304" pitchFamily="49" charset="-128"/>
            </a:endParaRPr>
          </a:p>
          <a:p>
            <a:pPr algn="just"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wear out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(v)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mòn, rách</a:t>
            </a:r>
            <a:endParaRPr lang="en-US" altLang="en-US" sz="2400">
              <a:latin typeface="Calibri" panose="020F0502020204030204" pitchFamily="34" charset="0"/>
              <a:ea typeface="MS Mincho" panose="02020609040205080304" pitchFamily="49" charset="-128"/>
              <a:cs typeface="MS Mincho" panose="02020609040205080304" pitchFamily="49" charset="-128"/>
            </a:endParaRPr>
          </a:p>
          <a:p>
            <a:pPr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unique (a): độc đáo</a:t>
            </a:r>
            <a:endParaRPr lang="en-US" altLang="en-US" sz="2400">
              <a:latin typeface="Calibri" panose="020F0502020204030204" pitchFamily="34" charset="0"/>
              <a:ea typeface="MS Mincho" panose="02020609040205080304" pitchFamily="49" charset="-128"/>
              <a:cs typeface="MS Mincho" panose="02020609040205080304" pitchFamily="49" charset="-128"/>
            </a:endParaRPr>
          </a:p>
          <a:p>
            <a:pPr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subject  (n): chủ đề, đề tài</a:t>
            </a:r>
            <a:endParaRPr lang="en-US" altLang="en-US" sz="2400">
              <a:latin typeface="Calibri" panose="020F0502020204030204" pitchFamily="34" charset="0"/>
              <a:ea typeface="MS Mincho" panose="02020609040205080304" pitchFamily="49" charset="-128"/>
              <a:cs typeface="MS Mincho" panose="02020609040205080304" pitchFamily="49" charset="-128"/>
            </a:endParaRPr>
          </a:p>
          <a:p>
            <a:pPr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embroider (v): thêu</a:t>
            </a:r>
            <a:endParaRPr lang="en-US" altLang="en-US" sz="2400">
              <a:latin typeface="Calibri" panose="020F0502020204030204" pitchFamily="34" charset="0"/>
              <a:ea typeface="MS Mincho" panose="02020609040205080304" pitchFamily="49" charset="-128"/>
              <a:cs typeface="MS Mincho" panose="02020609040205080304" pitchFamily="49" charset="-128"/>
            </a:endParaRPr>
          </a:p>
          <a:p>
            <a:pPr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+embroidered (a):được thêu</a:t>
            </a:r>
            <a:endParaRPr lang="en-US" altLang="en-US" sz="2400">
              <a:latin typeface="Calibri" panose="020F0502020204030204" pitchFamily="34" charset="0"/>
              <a:ea typeface="MS Mincho" panose="02020609040205080304" pitchFamily="49" charset="-128"/>
              <a:cs typeface="MS Mincho" panose="02020609040205080304" pitchFamily="49" charset="-128"/>
            </a:endParaRPr>
          </a:p>
          <a:p>
            <a:pPr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label  (n): nhãn hiệu</a:t>
            </a:r>
            <a:endParaRPr lang="en-US" altLang="en-US" sz="2400">
              <a:latin typeface="Calibri" panose="020F0502020204030204" pitchFamily="34" charset="0"/>
              <a:ea typeface="MS Mincho" panose="02020609040205080304" pitchFamily="49" charset="-128"/>
              <a:cs typeface="MS Mincho" panose="02020609040205080304" pitchFamily="49" charset="-128"/>
            </a:endParaRPr>
          </a:p>
          <a:p>
            <a:pPr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sale  (n) : doanh thu</a:t>
            </a:r>
            <a:endParaRPr lang="en-US" altLang="en-US" sz="2400">
              <a:latin typeface="Calibri" panose="020F0502020204030204" pitchFamily="34" charset="0"/>
              <a:ea typeface="MS Mincho" panose="02020609040205080304" pitchFamily="49" charset="-128"/>
              <a:cs typeface="MS Mincho" panose="02020609040205080304" pitchFamily="49" charset="-128"/>
            </a:endParaRPr>
          </a:p>
          <a:p>
            <a:pPr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go up = increase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: tăng lên</a:t>
            </a:r>
            <a:endParaRPr lang="en-US" altLang="en-US" sz="2400">
              <a:latin typeface="Calibri" panose="020F0502020204030204" pitchFamily="34" charset="0"/>
              <a:ea typeface="MS Mincho" panose="02020609040205080304" pitchFamily="49" charset="-128"/>
              <a:cs typeface="MS Mincho" panose="02020609040205080304" pitchFamily="49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6F36B809-1D5A-4E2E-A54A-BCE5499E4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9863"/>
            <a:ext cx="9144000" cy="497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endParaRPr lang="en-US" altLang="en-US" sz="160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economy (n): nền kinh tế</a:t>
            </a:r>
            <a:endParaRPr lang="en-US" altLang="en-US" sz="240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    + economic (a): thuộc về kinh tế</a:t>
            </a:r>
            <a:endParaRPr lang="en-US" altLang="en-US" sz="240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    + economical  (a): tiết kiệm</a:t>
            </a:r>
            <a:endParaRPr lang="en-US" altLang="en-US" sz="240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worldwide  (a) = all over the world: rộng khắp thế giới</a:t>
            </a:r>
            <a:endParaRPr lang="en-US" altLang="en-US" sz="240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out of fashion: lỗi thời</a:t>
            </a:r>
            <a:endParaRPr lang="en-US" altLang="en-US" sz="240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generation  (n): thế hệ</a:t>
            </a:r>
            <a:endParaRPr lang="en-US" altLang="en-US" sz="240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(be) fond of = like </a:t>
            </a:r>
            <a:r>
              <a:rPr lang="vi-VN" altLang="en-US" sz="24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(v) </a:t>
            </a:r>
            <a:r>
              <a:rPr lang="en-US" altLang="en-US" sz="24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thích</a:t>
            </a:r>
            <a:endParaRPr lang="en-US" altLang="en-US" sz="240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hardly  (adv): hầu như không</a:t>
            </a:r>
            <a:endParaRPr lang="en-US" altLang="en-US" sz="240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put on = wear</a:t>
            </a:r>
            <a:r>
              <a:rPr lang="vi-VN" altLang="en-US" sz="24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(v) </a:t>
            </a:r>
            <a:r>
              <a:rPr lang="en-US" altLang="en-US" sz="24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mặc vào</a:t>
            </a:r>
            <a:endParaRPr lang="en-US" altLang="en-US" sz="240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Bef>
                <a:spcPct val="0"/>
              </a:spcBef>
              <a:spcAft>
                <a:spcPts val="900"/>
              </a:spcAft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(be) proud of</a:t>
            </a:r>
            <a:r>
              <a:rPr lang="vi-VN" altLang="en-US" sz="24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(v)</a:t>
            </a:r>
            <a:r>
              <a:rPr lang="en-US" altLang="en-US" sz="240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= take pride in : tự hào về</a:t>
            </a:r>
            <a:endParaRPr lang="en-US" altLang="en-US" sz="240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>
            <a:extLst>
              <a:ext uri="{FF2B5EF4-FFF2-40B4-BE49-F238E27FC236}">
                <a16:creationId xmlns:a16="http://schemas.microsoft.com/office/drawing/2014/main" id="{2299A392-B04D-4EB7-86B0-5E6535DA57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581" y="1101"/>
            <a:chExt cx="2601" cy="2433"/>
          </a:xfrm>
        </p:grpSpPr>
        <p:pic>
          <p:nvPicPr>
            <p:cNvPr id="8196" name="Picture 3">
              <a:extLst>
                <a:ext uri="{FF2B5EF4-FFF2-40B4-BE49-F238E27FC236}">
                  <a16:creationId xmlns:a16="http://schemas.microsoft.com/office/drawing/2014/main" id="{8AEAF819-3A47-4908-8022-F5D2B64FBF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" y="1101"/>
              <a:ext cx="2598" cy="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4">
              <a:extLst>
                <a:ext uri="{FF2B5EF4-FFF2-40B4-BE49-F238E27FC236}">
                  <a16:creationId xmlns:a16="http://schemas.microsoft.com/office/drawing/2014/main" id="{435CD7A7-1267-4A65-ADC7-569CB9C76E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216"/>
              <a:ext cx="259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397" name="02E.mp3">
            <a:hlinkClick r:id="" action="ppaction://media"/>
            <a:extLst>
              <a:ext uri="{FF2B5EF4-FFF2-40B4-BE49-F238E27FC236}">
                <a16:creationId xmlns:a16="http://schemas.microsoft.com/office/drawing/2014/main" id="{FDF9E1DA-23A6-4921-BB77-391CADA88A1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9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4747" fill="hold"/>
                                        <p:tgtEl>
                                          <p:spTgt spid="593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7">
            <a:extLst>
              <a:ext uri="{FF2B5EF4-FFF2-40B4-BE49-F238E27FC236}">
                <a16:creationId xmlns:a16="http://schemas.microsoft.com/office/drawing/2014/main" id="{01CB2B7C-0232-4D5F-850F-F190C04A5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WordArt 3">
            <a:extLst>
              <a:ext uri="{FF2B5EF4-FFF2-40B4-BE49-F238E27FC236}">
                <a16:creationId xmlns:a16="http://schemas.microsoft.com/office/drawing/2014/main" id="{8F1DC034-880C-4DCC-8B20-4676E87E83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7391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21299992" lon="0" rev="0"/>
              </a:camera>
              <a:lightRig rig="legacyFlat3" dir="b"/>
            </a:scene3d>
            <a:sp3d extrusionH="201600" prstMaterial="legacyMatte">
              <a:extrusionClr>
                <a:srgbClr val="66FFFF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SG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.VnCooperH" panose="020B7200000000000000" pitchFamily="34" charset="0"/>
              </a:rPr>
              <a:t>Unit 2:Clothing</a:t>
            </a:r>
          </a:p>
        </p:txBody>
      </p:sp>
      <p:sp>
        <p:nvSpPr>
          <p:cNvPr id="45060" name="WordArt 4">
            <a:extLst>
              <a:ext uri="{FF2B5EF4-FFF2-40B4-BE49-F238E27FC236}">
                <a16:creationId xmlns:a16="http://schemas.microsoft.com/office/drawing/2014/main" id="{C20E745C-9C3E-4BC8-8941-547758EDAA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0" y="622300"/>
            <a:ext cx="2743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i="1" kern="10">
                <a:ln w="9525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2363" dir="842175" algn="ctr" rotWithShape="0">
                    <a:srgbClr val="FF330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Lesson 4 : Read</a:t>
            </a: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BF5C226A-C733-4CF3-B5BB-FDBFF426E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" y="749300"/>
            <a:ext cx="2743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013A694A-0573-4844-A808-DDEA3F1EC6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812800"/>
            <a:ext cx="1752600" cy="0"/>
          </a:xfrm>
          <a:prstGeom prst="line">
            <a:avLst/>
          </a:prstGeom>
          <a:noFill/>
          <a:ln w="38100" cmpd="dbl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5063" name="Line 7">
            <a:extLst>
              <a:ext uri="{FF2B5EF4-FFF2-40B4-BE49-F238E27FC236}">
                <a16:creationId xmlns:a16="http://schemas.microsoft.com/office/drawing/2014/main" id="{B3399203-C408-4D22-9895-6CABAA837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838200"/>
            <a:ext cx="1752600" cy="0"/>
          </a:xfrm>
          <a:prstGeom prst="line">
            <a:avLst/>
          </a:prstGeom>
          <a:noFill/>
          <a:ln w="38100" cmpd="dbl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5064" name="Line 8">
            <a:extLst>
              <a:ext uri="{FF2B5EF4-FFF2-40B4-BE49-F238E27FC236}">
                <a16:creationId xmlns:a16="http://schemas.microsoft.com/office/drawing/2014/main" id="{80ABB50C-B812-475B-884F-7DF68A9C41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774700"/>
            <a:ext cx="2743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2146E11A-FC32-4E78-B8C6-410F97FF3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876300"/>
            <a:ext cx="195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.VnUniverse" panose="020B7200000000000000" pitchFamily="34" charset="0"/>
              </a:rPr>
              <a:t>A. New words</a:t>
            </a:r>
          </a:p>
        </p:txBody>
      </p:sp>
      <p:sp>
        <p:nvSpPr>
          <p:cNvPr id="45066" name="Text Box 10">
            <a:extLst>
              <a:ext uri="{FF2B5EF4-FFF2-40B4-BE49-F238E27FC236}">
                <a16:creationId xmlns:a16="http://schemas.microsoft.com/office/drawing/2014/main" id="{178727BF-5B2E-478F-90C9-0897743F2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33488"/>
            <a:ext cx="2895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Out of fashion (phase)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000"/>
          </a:p>
        </p:txBody>
      </p:sp>
      <p:sp>
        <p:nvSpPr>
          <p:cNvPr id="45067" name="Text Box 11">
            <a:extLst>
              <a:ext uri="{FF2B5EF4-FFF2-40B4-BE49-F238E27FC236}">
                <a16:creationId xmlns:a16="http://schemas.microsoft.com/office/drawing/2014/main" id="{933E9CFE-4D95-4257-B314-7A0BA76D3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208088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/>
              <a:t> </a:t>
            </a:r>
            <a:r>
              <a:rPr lang="en-US" altLang="en-US" sz="2000">
                <a:latin typeface=".VnTime" panose="020B7200000000000000" pitchFamily="34" charset="0"/>
              </a:rPr>
              <a:t>Lçi mèt </a:t>
            </a:r>
            <a:r>
              <a:rPr lang="en-US" altLang="en-US" sz="2000">
                <a:latin typeface=".VnTime" panose="020B7200000000000000" pitchFamily="34" charset="0"/>
                <a:sym typeface="Wingdings" panose="05000000000000000000" pitchFamily="2" charset="2"/>
              </a:rPr>
              <a:t> In fashion</a:t>
            </a:r>
            <a:endParaRPr lang="en-US" altLang="en-US" sz="2000"/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B5583D5A-A8BA-4806-A80E-3A0827F3D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28775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/>
              <a:t>cotton (n)</a:t>
            </a:r>
          </a:p>
        </p:txBody>
      </p:sp>
      <p:sp>
        <p:nvSpPr>
          <p:cNvPr id="45070" name="Text Box 14">
            <a:extLst>
              <a:ext uri="{FF2B5EF4-FFF2-40B4-BE49-F238E27FC236}">
                <a16:creationId xmlns:a16="http://schemas.microsoft.com/office/drawing/2014/main" id="{B245AE4C-7740-464B-A0A3-323642CEF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1639888"/>
            <a:ext cx="238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latin typeface=".VnTime" panose="020B7200000000000000" pitchFamily="34" charset="0"/>
              </a:rPr>
              <a:t>   B«ng, sîi b«n</a:t>
            </a:r>
            <a:r>
              <a:rPr lang="en-US" altLang="en-US" sz="2400">
                <a:latin typeface=".VnTime" panose="020B7200000000000000" pitchFamily="34" charset="0"/>
              </a:rPr>
              <a:t>g</a:t>
            </a:r>
          </a:p>
        </p:txBody>
      </p:sp>
      <p:sp>
        <p:nvSpPr>
          <p:cNvPr id="45071" name="Text Box 15">
            <a:extLst>
              <a:ext uri="{FF2B5EF4-FFF2-40B4-BE49-F238E27FC236}">
                <a16:creationId xmlns:a16="http://schemas.microsoft.com/office/drawing/2014/main" id="{24103F43-A005-4F7C-8A7B-59DDFD5AE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/>
              <a:t>wear out (v-phrase):</a:t>
            </a:r>
            <a:r>
              <a:rPr lang="en-US" altLang="en-US" sz="1800"/>
              <a:t> </a:t>
            </a:r>
          </a:p>
        </p:txBody>
      </p:sp>
      <p:sp>
        <p:nvSpPr>
          <p:cNvPr id="45072" name="Text Box 16">
            <a:extLst>
              <a:ext uri="{FF2B5EF4-FFF2-40B4-BE49-F238E27FC236}">
                <a16:creationId xmlns:a16="http://schemas.microsoft.com/office/drawing/2014/main" id="{12B7A66B-0D05-42CF-B48C-3427E8DF3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995488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/>
              <a:t>  </a:t>
            </a:r>
            <a:r>
              <a:rPr lang="en-US" altLang="en-US" sz="2400">
                <a:latin typeface=".VnTime" panose="020B7200000000000000" pitchFamily="34" charset="0"/>
              </a:rPr>
              <a:t>R¸ch</a:t>
            </a:r>
            <a:r>
              <a:rPr lang="en-US" altLang="en-US" sz="200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402F274D-B428-47B3-9305-0BFA143B4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376488"/>
            <a:ext cx="28194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/>
              <a:t>style (n)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5074" name="Text Box 18">
            <a:extLst>
              <a:ext uri="{FF2B5EF4-FFF2-40B4-BE49-F238E27FC236}">
                <a16:creationId xmlns:a16="http://schemas.microsoft.com/office/drawing/2014/main" id="{EDC7C3DC-7AD6-43C2-9ACB-3922AF7B6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376488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latin typeface=".VnTime" panose="020B7200000000000000" pitchFamily="34" charset="0"/>
              </a:rPr>
              <a:t>   KiÓu d¸ng </a:t>
            </a:r>
          </a:p>
        </p:txBody>
      </p:sp>
      <p:sp>
        <p:nvSpPr>
          <p:cNvPr id="45075" name="Text Box 19">
            <a:extLst>
              <a:ext uri="{FF2B5EF4-FFF2-40B4-BE49-F238E27FC236}">
                <a16:creationId xmlns:a16="http://schemas.microsoft.com/office/drawing/2014/main" id="{DAA95EA8-9A14-4036-9F04-5AF1B4322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57488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/>
              <a:t>embroider (v)</a:t>
            </a:r>
          </a:p>
        </p:txBody>
      </p:sp>
      <p:sp>
        <p:nvSpPr>
          <p:cNvPr id="45076" name="Text Box 20">
            <a:extLst>
              <a:ext uri="{FF2B5EF4-FFF2-40B4-BE49-F238E27FC236}">
                <a16:creationId xmlns:a16="http://schemas.microsoft.com/office/drawing/2014/main" id="{04516E3A-CBBB-4EC4-B925-4C1A9634F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757488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 Thªu  </a:t>
            </a:r>
          </a:p>
        </p:txBody>
      </p:sp>
      <p:grpSp>
        <p:nvGrpSpPr>
          <p:cNvPr id="45077" name="Group 21">
            <a:extLst>
              <a:ext uri="{FF2B5EF4-FFF2-40B4-BE49-F238E27FC236}">
                <a16:creationId xmlns:a16="http://schemas.microsoft.com/office/drawing/2014/main" id="{FF87B175-9224-4C7A-9690-AF2067EC86E5}"/>
              </a:ext>
            </a:extLst>
          </p:cNvPr>
          <p:cNvGrpSpPr>
            <a:grpSpLocks/>
          </p:cNvGrpSpPr>
          <p:nvPr/>
        </p:nvGrpSpPr>
        <p:grpSpPr bwMode="auto">
          <a:xfrm>
            <a:off x="0" y="1295400"/>
            <a:ext cx="9525000" cy="4495800"/>
            <a:chOff x="0" y="768"/>
            <a:chExt cx="6000" cy="2832"/>
          </a:xfrm>
        </p:grpSpPr>
        <p:sp>
          <p:nvSpPr>
            <p:cNvPr id="9241" name="AutoShape 22" descr="Walnut">
              <a:extLst>
                <a:ext uri="{FF2B5EF4-FFF2-40B4-BE49-F238E27FC236}">
                  <a16:creationId xmlns:a16="http://schemas.microsoft.com/office/drawing/2014/main" id="{B6B99FD9-B192-4A5E-84E7-43E534904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68"/>
              <a:ext cx="6000" cy="2832"/>
            </a:xfrm>
            <a:prstGeom prst="verticalScroll">
              <a:avLst>
                <a:gd name="adj" fmla="val 125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285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9242" name="WordArt 23">
              <a:extLst>
                <a:ext uri="{FF2B5EF4-FFF2-40B4-BE49-F238E27FC236}">
                  <a16:creationId xmlns:a16="http://schemas.microsoft.com/office/drawing/2014/main" id="{A1EBBE53-D1DE-4E12-9E07-9327755E81A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30" y="872"/>
              <a:ext cx="2430" cy="23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SG" sz="3600" kern="10">
                  <a:solidFill>
                    <a:srgbClr val="FFFF00"/>
                  </a:solidFill>
                  <a:effectLst>
                    <a:outerShdw dist="35921" dir="2700000" algn="ctr" rotWithShape="0">
                      <a:srgbClr val="00FF00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Checking new words</a:t>
              </a:r>
            </a:p>
          </p:txBody>
        </p:sp>
        <p:sp>
          <p:nvSpPr>
            <p:cNvPr id="9243" name="Text Box 24">
              <a:extLst>
                <a:ext uri="{FF2B5EF4-FFF2-40B4-BE49-F238E27FC236}">
                  <a16:creationId xmlns:a16="http://schemas.microsoft.com/office/drawing/2014/main" id="{06263547-8496-4564-B30F-62998A1EDC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392"/>
              <a:ext cx="48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1</a:t>
              </a:r>
              <a:r>
                <a:rPr lang="en-US" altLang="en-US" sz="1800">
                  <a:solidFill>
                    <a:schemeClr val="bg1"/>
                  </a:solidFill>
                </a:rPr>
                <a:t>- </a:t>
              </a:r>
              <a:r>
                <a:rPr lang="en-US" altLang="en-US" sz="1800">
                  <a:solidFill>
                    <a:schemeClr val="accent2"/>
                  </a:solidFill>
                </a:rPr>
                <a:t>In the 18</a:t>
              </a:r>
              <a:r>
                <a:rPr lang="en-US" altLang="en-US" sz="1800" baseline="30000">
                  <a:solidFill>
                    <a:schemeClr val="accent2"/>
                  </a:solidFill>
                </a:rPr>
                <a:t>th</a:t>
              </a:r>
              <a:r>
                <a:rPr lang="en-US" altLang="en-US" sz="1800">
                  <a:solidFill>
                    <a:schemeClr val="accent2"/>
                  </a:solidFill>
                </a:rPr>
                <a:t> century Jeans cloth was made completely</a:t>
              </a:r>
              <a:r>
                <a:rPr lang="en-US" altLang="en-US" sz="1800">
                  <a:solidFill>
                    <a:schemeClr val="bg1"/>
                  </a:solidFill>
                </a:rPr>
                <a:t> </a:t>
              </a:r>
              <a:r>
                <a:rPr lang="en-US" altLang="en-US" sz="1800">
                  <a:solidFill>
                    <a:schemeClr val="accent2"/>
                  </a:solidFill>
                </a:rPr>
                <a:t>from……….. </a:t>
              </a:r>
            </a:p>
          </p:txBody>
        </p:sp>
        <p:sp>
          <p:nvSpPr>
            <p:cNvPr id="9244" name="Text Box 25">
              <a:extLst>
                <a:ext uri="{FF2B5EF4-FFF2-40B4-BE49-F238E27FC236}">
                  <a16:creationId xmlns:a16="http://schemas.microsoft.com/office/drawing/2014/main" id="{84B4593C-2CEF-4D56-8505-01AE1CB8E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900"/>
              <a:ext cx="48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chemeClr val="accent1"/>
                  </a:solidFill>
                </a:rPr>
                <a:t>2-Jeans cloth was very strong and it didn’t. …………. easily</a:t>
              </a:r>
            </a:p>
          </p:txBody>
        </p:sp>
        <p:sp>
          <p:nvSpPr>
            <p:cNvPr id="9245" name="Text Box 26">
              <a:extLst>
                <a:ext uri="{FF2B5EF4-FFF2-40B4-BE49-F238E27FC236}">
                  <a16:creationId xmlns:a16="http://schemas.microsoft.com/office/drawing/2014/main" id="{15C9DE66-8E04-4302-BF53-A6D6AD0E5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265"/>
              <a:ext cx="48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/>
                <a:t>3-The 1960’s fashion were ………………..jeans and painted jeans</a:t>
              </a:r>
            </a:p>
          </p:txBody>
        </p:sp>
        <p:sp>
          <p:nvSpPr>
            <p:cNvPr id="9246" name="Text Box 27">
              <a:extLst>
                <a:ext uri="{FF2B5EF4-FFF2-40B4-BE49-F238E27FC236}">
                  <a16:creationId xmlns:a16="http://schemas.microsoft.com/office/drawing/2014/main" id="{52EF5614-FBCA-410F-BEF8-BF9B95D6C9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784"/>
              <a:ext cx="48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800">
                  <a:solidFill>
                    <a:schemeClr val="tx2"/>
                  </a:solidFill>
                </a:rPr>
                <a:t>4-Jeans have never been……………………….. </a:t>
              </a:r>
            </a:p>
          </p:txBody>
        </p:sp>
      </p:grpSp>
      <p:sp>
        <p:nvSpPr>
          <p:cNvPr id="45084" name="Text Box 28">
            <a:extLst>
              <a:ext uri="{FF2B5EF4-FFF2-40B4-BE49-F238E27FC236}">
                <a16:creationId xmlns:a16="http://schemas.microsoft.com/office/drawing/2014/main" id="{AD1A883D-F28D-4C76-891A-432B1EEDD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2860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cotton</a:t>
            </a:r>
          </a:p>
        </p:txBody>
      </p:sp>
      <p:sp>
        <p:nvSpPr>
          <p:cNvPr id="45085" name="Text Box 29">
            <a:extLst>
              <a:ext uri="{FF2B5EF4-FFF2-40B4-BE49-F238E27FC236}">
                <a16:creationId xmlns:a16="http://schemas.microsoft.com/office/drawing/2014/main" id="{389B3E3B-0CEF-4F58-849B-6DCC9BD09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0480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wear out</a:t>
            </a:r>
          </a:p>
        </p:txBody>
      </p:sp>
      <p:sp>
        <p:nvSpPr>
          <p:cNvPr id="45086" name="Text Box 30">
            <a:extLst>
              <a:ext uri="{FF2B5EF4-FFF2-40B4-BE49-F238E27FC236}">
                <a16:creationId xmlns:a16="http://schemas.microsoft.com/office/drawing/2014/main" id="{E1B39D7D-227C-4E84-AB4F-52E21277B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657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embroidered</a:t>
            </a:r>
          </a:p>
        </p:txBody>
      </p:sp>
      <p:sp>
        <p:nvSpPr>
          <p:cNvPr id="45087" name="Text Box 31">
            <a:extLst>
              <a:ext uri="{FF2B5EF4-FFF2-40B4-BE49-F238E27FC236}">
                <a16:creationId xmlns:a16="http://schemas.microsoft.com/office/drawing/2014/main" id="{16492FFB-6572-4923-AB08-1C118237C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495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out of fashion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/>
      <p:bldP spid="45066" grpId="0"/>
      <p:bldP spid="45067" grpId="0"/>
      <p:bldP spid="45068" grpId="0"/>
      <p:bldP spid="45070" grpId="0"/>
      <p:bldP spid="45071" grpId="0"/>
      <p:bldP spid="45072" grpId="0"/>
      <p:bldP spid="45073" grpId="0"/>
      <p:bldP spid="45074" grpId="0"/>
      <p:bldP spid="45075" grpId="0"/>
      <p:bldP spid="45076" grpId="0"/>
      <p:bldP spid="45084" grpId="0"/>
      <p:bldP spid="45085" grpId="0"/>
      <p:bldP spid="45086" grpId="0"/>
      <p:bldP spid="450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>
            <a:extLst>
              <a:ext uri="{FF2B5EF4-FFF2-40B4-BE49-F238E27FC236}">
                <a16:creationId xmlns:a16="http://schemas.microsoft.com/office/drawing/2014/main" id="{82BEC4B5-34E8-49CC-9F6F-B6A4AB28343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581" y="1101"/>
            <a:chExt cx="2601" cy="2433"/>
          </a:xfrm>
        </p:grpSpPr>
        <p:pic>
          <p:nvPicPr>
            <p:cNvPr id="10244" name="Picture 3">
              <a:extLst>
                <a:ext uri="{FF2B5EF4-FFF2-40B4-BE49-F238E27FC236}">
                  <a16:creationId xmlns:a16="http://schemas.microsoft.com/office/drawing/2014/main" id="{E7DB8D93-136B-4A57-A1B6-930F3F9B8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" y="1101"/>
              <a:ext cx="2598" cy="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4">
              <a:extLst>
                <a:ext uri="{FF2B5EF4-FFF2-40B4-BE49-F238E27FC236}">
                  <a16:creationId xmlns:a16="http://schemas.microsoft.com/office/drawing/2014/main" id="{924D163B-5266-47EE-9E9B-2A0C2218CF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216"/>
              <a:ext cx="259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9" name="02E.mp3">
            <a:hlinkClick r:id="" action="ppaction://media"/>
            <a:extLst>
              <a:ext uri="{FF2B5EF4-FFF2-40B4-BE49-F238E27FC236}">
                <a16:creationId xmlns:a16="http://schemas.microsoft.com/office/drawing/2014/main" id="{5DA1003A-84B9-462B-979B-04989AD59C5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4747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7">
            <a:extLst>
              <a:ext uri="{FF2B5EF4-FFF2-40B4-BE49-F238E27FC236}">
                <a16:creationId xmlns:a16="http://schemas.microsoft.com/office/drawing/2014/main" id="{07F61E2E-7B2B-4CE8-930F-67384C6E9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WordArt 3">
            <a:extLst>
              <a:ext uri="{FF2B5EF4-FFF2-40B4-BE49-F238E27FC236}">
                <a16:creationId xmlns:a16="http://schemas.microsoft.com/office/drawing/2014/main" id="{CFCF99AC-8B0A-455A-8FA6-90A8343F51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7391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21299992" lon="0" rev="0"/>
              </a:camera>
              <a:lightRig rig="legacyFlat3" dir="b"/>
            </a:scene3d>
            <a:sp3d extrusionH="201600" prstMaterial="legacyMatte">
              <a:extrusionClr>
                <a:srgbClr val="66FFFF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en-SG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.VnCooperH" panose="020B7200000000000000" pitchFamily="34" charset="0"/>
              </a:rPr>
              <a:t>Unit 2: Clothing</a:t>
            </a:r>
          </a:p>
        </p:txBody>
      </p:sp>
      <p:sp>
        <p:nvSpPr>
          <p:cNvPr id="11268" name="WordArt 4">
            <a:extLst>
              <a:ext uri="{FF2B5EF4-FFF2-40B4-BE49-F238E27FC236}">
                <a16:creationId xmlns:a16="http://schemas.microsoft.com/office/drawing/2014/main" id="{3378A040-F423-4F0F-A549-B83F67879C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0" y="622300"/>
            <a:ext cx="2743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i="1" kern="10">
                <a:ln w="9525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2363" dir="842175" algn="ctr" rotWithShape="0">
                    <a:srgbClr val="FF330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Lesson 4 : Read</a:t>
            </a:r>
          </a:p>
        </p:txBody>
      </p:sp>
      <p:sp>
        <p:nvSpPr>
          <p:cNvPr id="11269" name="Line 5">
            <a:extLst>
              <a:ext uri="{FF2B5EF4-FFF2-40B4-BE49-F238E27FC236}">
                <a16:creationId xmlns:a16="http://schemas.microsoft.com/office/drawing/2014/main" id="{2AC30E7B-9837-405B-B2AA-FE7F05B34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600" y="749300"/>
            <a:ext cx="2743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1270" name="Line 6">
            <a:extLst>
              <a:ext uri="{FF2B5EF4-FFF2-40B4-BE49-F238E27FC236}">
                <a16:creationId xmlns:a16="http://schemas.microsoft.com/office/drawing/2014/main" id="{B679973D-9F24-4522-B056-1D2F36F92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812800"/>
            <a:ext cx="1752600" cy="0"/>
          </a:xfrm>
          <a:prstGeom prst="line">
            <a:avLst/>
          </a:prstGeom>
          <a:noFill/>
          <a:ln w="38100" cmpd="dbl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1271" name="Line 7">
            <a:extLst>
              <a:ext uri="{FF2B5EF4-FFF2-40B4-BE49-F238E27FC236}">
                <a16:creationId xmlns:a16="http://schemas.microsoft.com/office/drawing/2014/main" id="{0ED0892B-C996-46FD-B960-8FF3264CA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838200"/>
            <a:ext cx="1752600" cy="0"/>
          </a:xfrm>
          <a:prstGeom prst="line">
            <a:avLst/>
          </a:prstGeom>
          <a:noFill/>
          <a:ln w="38100" cmpd="dbl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1272" name="Line 8">
            <a:extLst>
              <a:ext uri="{FF2B5EF4-FFF2-40B4-BE49-F238E27FC236}">
                <a16:creationId xmlns:a16="http://schemas.microsoft.com/office/drawing/2014/main" id="{56360298-87A1-433A-A387-715D1733D8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774700"/>
            <a:ext cx="2743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9162" name="Text Box 10">
            <a:extLst>
              <a:ext uri="{FF2B5EF4-FFF2-40B4-BE49-F238E27FC236}">
                <a16:creationId xmlns:a16="http://schemas.microsoft.com/office/drawing/2014/main" id="{F97D234A-6393-4838-8889-438BE2453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71800"/>
            <a:ext cx="8686800" cy="47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b="1">
              <a:solidFill>
                <a:schemeClr val="folHlink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.VnUniverse" panose="020B7200000000000000" pitchFamily="34" charset="0"/>
              </a:rPr>
              <a:t>B- </a:t>
            </a:r>
            <a:r>
              <a:rPr lang="en-US" altLang="en-US" sz="2400">
                <a:solidFill>
                  <a:schemeClr val="folHlink"/>
                </a:solidFill>
                <a:latin typeface=".VnUniverse" panose="020B7200000000000000" pitchFamily="34" charset="0"/>
              </a:rPr>
              <a:t> Filling in the missing dates and words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hlink"/>
                </a:solidFill>
              </a:rPr>
              <a:t>1……………..:Workers liked to wear ..…….…because the material  made    from cotton was very strong and could hardly wear out.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hlink"/>
                </a:solidFill>
              </a:rPr>
              <a:t>2…………:A lot of university and college …..…..wore jeans.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hlink"/>
                </a:solidFill>
              </a:rPr>
              <a:t>3…………:Jeans became ………., so many, many people began wearing jeans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hlink"/>
                </a:solidFill>
              </a:rPr>
              <a:t>4 ……….: Jeans became high ……………clothing.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hlink"/>
                </a:solidFill>
              </a:rPr>
              <a:t>5. ……….: The ………..of jeans stopped going up.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000">
              <a:latin typeface=".VnTime" panose="020B7200000000000000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1274" name="Text Box 20">
            <a:extLst>
              <a:ext uri="{FF2B5EF4-FFF2-40B4-BE49-F238E27FC236}">
                <a16:creationId xmlns:a16="http://schemas.microsoft.com/office/drawing/2014/main" id="{A108CF21-A3F5-42D5-AEC0-F059B8610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757488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1275" name="Text Box 21">
            <a:extLst>
              <a:ext uri="{FF2B5EF4-FFF2-40B4-BE49-F238E27FC236}">
                <a16:creationId xmlns:a16="http://schemas.microsoft.com/office/drawing/2014/main" id="{A78000C1-7037-4A13-AB44-B8C05A153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19400"/>
            <a:ext cx="86106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chemeClr val="hlink"/>
              </a:solidFill>
            </a:endParaRPr>
          </a:p>
          <a:p>
            <a:pPr eaLnBrk="1" hangingPunct="1"/>
            <a:endParaRPr lang="en-US" altLang="en-US" sz="2400">
              <a:solidFill>
                <a:schemeClr val="hlink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/>
    </p:bld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394</TotalTime>
  <Words>915</Words>
  <Application>Microsoft Office PowerPoint</Application>
  <PresentationFormat>On-screen Show (4:3)</PresentationFormat>
  <Paragraphs>168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Wingdings</vt:lpstr>
      <vt:lpstr>Calibri</vt:lpstr>
      <vt:lpstr>Calibri Light</vt:lpstr>
      <vt:lpstr>Times New Roman</vt:lpstr>
      <vt:lpstr>Garamond</vt:lpstr>
      <vt:lpstr>MS Mincho</vt:lpstr>
      <vt:lpstr>.VnUniverse</vt:lpstr>
      <vt:lpstr>.VnTime</vt:lpstr>
      <vt:lpstr>Clouds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Viet</dc:creator>
  <cp:lastModifiedBy>Mr Vuong</cp:lastModifiedBy>
  <cp:revision>41</cp:revision>
  <dcterms:created xsi:type="dcterms:W3CDTF">2009-09-24T13:07:33Z</dcterms:created>
  <dcterms:modified xsi:type="dcterms:W3CDTF">2022-07-26T14:06:46Z</dcterms:modified>
</cp:coreProperties>
</file>