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0" r:id="rId2"/>
    <p:sldId id="279" r:id="rId3"/>
    <p:sldId id="304" r:id="rId4"/>
    <p:sldId id="308" r:id="rId5"/>
    <p:sldId id="291" r:id="rId6"/>
    <p:sldId id="282" r:id="rId7"/>
    <p:sldId id="309" r:id="rId8"/>
    <p:sldId id="284" r:id="rId9"/>
    <p:sldId id="302" r:id="rId10"/>
    <p:sldId id="286" r:id="rId11"/>
    <p:sldId id="297" r:id="rId12"/>
    <p:sldId id="306" r:id="rId13"/>
    <p:sldId id="299" r:id="rId14"/>
    <p:sldId id="290" r:id="rId15"/>
    <p:sldId id="292" r:id="rId16"/>
    <p:sldId id="287" r:id="rId17"/>
    <p:sldId id="307" r:id="rId18"/>
    <p:sldId id="294" r:id="rId19"/>
    <p:sldId id="30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CC"/>
    <a:srgbClr val="00FF00"/>
    <a:srgbClr val="66FF33"/>
    <a:srgbClr val="000099"/>
    <a:srgbClr val="FF0000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 autoAdjust="0"/>
    <p:restoredTop sz="94660"/>
  </p:normalViewPr>
  <p:slideViewPr>
    <p:cSldViewPr>
      <p:cViewPr varScale="1">
        <p:scale>
          <a:sx n="83" d="100"/>
          <a:sy n="83" d="100"/>
        </p:scale>
        <p:origin x="70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CBFC-E63E-467F-A9EE-543A0F8F508C}" type="datetimeFigureOut">
              <a:rPr lang="vi-VN" smtClean="0"/>
              <a:t>17/08/2022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43A71-F7AF-4450-A624-708DAC1DA9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9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/>
              <a:t>Võ mmmmmmmmm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/>
              <a:t>huihniioio</a:t>
            </a: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71705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AE92-132C-4C76-8F09-A04CBD4F1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9B9EF-F9BF-43E6-A966-B8EC89A7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3F87-245F-46F0-A004-9ECBF644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F24C-9143-4771-B4AB-BC4C02F07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4ADF-68CA-456A-AD68-703C16F0B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69B24-F975-4A62-B46A-BBE25318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1112-EEFB-4D40-A258-8080981F9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4358-F07B-46AF-AE99-3D9B8A686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C6F2-FC26-47BD-9DFC-F3C3AE30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03524-9F28-4B3D-A452-1E9AF661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FAC6-B7E9-49F5-9E76-1A01C87CE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9C9C0A1-A18E-4A74-833D-5CB38EE5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OC%20BAO\Chuy&#234;n%20&#273;&#7873;%20&#226;m%20nh&#7841;c%202020\Noi%20trong%20len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QUOC%20BAO\Chuy&#234;n%20&#273;&#7873;%20&#226;m%20nh&#7841;c%202020\New%20folder\S&#7913;c%20m&#7841;nh%20c&#7911;a%20s&#7921;%20&#273;o&#224;n%20k&#7871;t%20-%20&#273;o&#224;n%20k&#7871;t%20l&#224;%20s&#7913;c%20m&#7841;nh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QUOC%20BAO\Chuy&#234;n%20&#273;&#7873;%20&#226;m%20nh&#7841;c%202020\New%20folder\Con%20r&#7891;ng%20ch&#225;u%20ti&#234;n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QUOC%20BAO\Chuy&#234;n%20&#273;&#7873;%20&#226;m%20nh&#7841;c%202020\New%20folder\Nh&#7841;c%20s&#297;%20Ph&#7841;m%20Tuy&#234;n%20vui%20s&#7889;ng%20tu&#7893;i%2091%20-%20VnExpress%20Gi&#7843;i%20tr&#237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4"/>
          <p:cNvSpPr>
            <a:spLocks noChangeArrowheads="1" noChangeShapeType="1" noTextEdit="1"/>
          </p:cNvSpPr>
          <p:nvPr/>
        </p:nvSpPr>
        <p:spPr bwMode="auto">
          <a:xfrm>
            <a:off x="2351088" y="4564063"/>
            <a:ext cx="4686300" cy="369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MÔN HỌC ÂM NHẠC</a:t>
            </a:r>
          </a:p>
        </p:txBody>
      </p:sp>
      <p:grpSp>
        <p:nvGrpSpPr>
          <p:cNvPr id="3075" name="Group 21"/>
          <p:cNvGrpSpPr>
            <a:grpSpLocks/>
          </p:cNvGrpSpPr>
          <p:nvPr/>
        </p:nvGrpSpPr>
        <p:grpSpPr bwMode="auto">
          <a:xfrm rot="-5400000">
            <a:off x="130175" y="-103187"/>
            <a:ext cx="2179637" cy="2420938"/>
            <a:chOff x="3936" y="-15"/>
            <a:chExt cx="1817" cy="1788"/>
          </a:xfrm>
        </p:grpSpPr>
        <p:pic>
          <p:nvPicPr>
            <p:cNvPr id="3091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21"/>
          <p:cNvGrpSpPr>
            <a:grpSpLocks/>
          </p:cNvGrpSpPr>
          <p:nvPr/>
        </p:nvGrpSpPr>
        <p:grpSpPr bwMode="auto">
          <a:xfrm rot="10800000">
            <a:off x="9525" y="4743450"/>
            <a:ext cx="2460625" cy="2146300"/>
            <a:chOff x="3936" y="-15"/>
            <a:chExt cx="1817" cy="1788"/>
          </a:xfrm>
        </p:grpSpPr>
        <p:pic>
          <p:nvPicPr>
            <p:cNvPr id="3088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" name="Group 21"/>
          <p:cNvGrpSpPr>
            <a:grpSpLocks/>
          </p:cNvGrpSpPr>
          <p:nvPr/>
        </p:nvGrpSpPr>
        <p:grpSpPr bwMode="auto">
          <a:xfrm>
            <a:off x="6653213" y="17463"/>
            <a:ext cx="2460625" cy="2146300"/>
            <a:chOff x="3936" y="-15"/>
            <a:chExt cx="1817" cy="1788"/>
          </a:xfrm>
        </p:grpSpPr>
        <p:pic>
          <p:nvPicPr>
            <p:cNvPr id="3085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oup 21"/>
          <p:cNvGrpSpPr>
            <a:grpSpLocks/>
          </p:cNvGrpSpPr>
          <p:nvPr/>
        </p:nvGrpSpPr>
        <p:grpSpPr bwMode="auto">
          <a:xfrm rot="5400000">
            <a:off x="6842919" y="4556919"/>
            <a:ext cx="2179637" cy="2422525"/>
            <a:chOff x="3936" y="-15"/>
            <a:chExt cx="1817" cy="1788"/>
          </a:xfrm>
        </p:grpSpPr>
        <p:pic>
          <p:nvPicPr>
            <p:cNvPr id="3082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565400" y="1173163"/>
            <a:ext cx="4256088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70C0"/>
                </a:solidFill>
              </a:rPr>
              <a:t>TRƯỜNG THCS BÌNH KHÁNH</a:t>
            </a:r>
          </a:p>
        </p:txBody>
      </p:sp>
      <p:sp>
        <p:nvSpPr>
          <p:cNvPr id="3080" name="Oval 72"/>
          <p:cNvSpPr>
            <a:spLocks noChangeArrowheads="1"/>
          </p:cNvSpPr>
          <p:nvPr/>
        </p:nvSpPr>
        <p:spPr bwMode="auto">
          <a:xfrm>
            <a:off x="3016250" y="5051425"/>
            <a:ext cx="3017838" cy="342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b="1"/>
              <a:t>Người thực hiện: Huỳnh Quốc Bảo</a:t>
            </a:r>
          </a:p>
        </p:txBody>
      </p:sp>
      <p:pic>
        <p:nvPicPr>
          <p:cNvPr id="308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724025"/>
            <a:ext cx="5376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372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z="4000" smtClean="0"/>
              <a:t>	Bài hát viết ở nhịp 2/4,Trong bài có sử dụng các ký hiệu âm nhạc thường gặp như: dấu luyến,dấu nhắc lại,khung thay đổi,nốt cao nhất là nốt Rê,nốt thấp nhất là nốt La.</a:t>
            </a:r>
          </a:p>
          <a:p>
            <a:pPr lvl="1" eaLnBrk="1" hangingPunct="1"/>
            <a:r>
              <a:rPr lang="en-US" sz="3600" smtClean="0"/>
              <a:t>    Bài hát được chia làm 2 đoạn:</a:t>
            </a:r>
          </a:p>
          <a:p>
            <a:pPr eaLnBrk="1" hangingPunct="1">
              <a:buFontTx/>
              <a:buNone/>
            </a:pPr>
            <a:r>
              <a:rPr lang="en-US" sz="4000" smtClean="0"/>
              <a:t>		</a:t>
            </a:r>
            <a:r>
              <a:rPr lang="en-US" sz="4000" u="sng" smtClean="0"/>
              <a:t>+ Đoạn 1</a:t>
            </a:r>
            <a:r>
              <a:rPr lang="en-US" sz="4000" smtClean="0"/>
              <a:t>: Xưa mẹ Âu Cơ… 						      ……một nhà.</a:t>
            </a:r>
          </a:p>
          <a:p>
            <a:pPr eaLnBrk="1" hangingPunct="1">
              <a:buFontTx/>
              <a:buNone/>
            </a:pPr>
            <a:r>
              <a:rPr lang="en-US" sz="4000" smtClean="0"/>
              <a:t> 	   </a:t>
            </a:r>
            <a:r>
              <a:rPr lang="en-US" sz="4000" u="sng" smtClean="0"/>
              <a:t>+ Đoạn 2</a:t>
            </a:r>
            <a:r>
              <a:rPr lang="en-US" sz="4000" smtClean="0"/>
              <a:t>: Nổi trống lên………hết.</a:t>
            </a:r>
          </a:p>
        </p:txBody>
      </p:sp>
      <p:pic>
        <p:nvPicPr>
          <p:cNvPr id="10243" name="Picture 3" descr=" Anhdepblog.co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38150" y="-438150"/>
            <a:ext cx="762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 Anhdepblog.c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486650" y="-895350"/>
            <a:ext cx="762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 Anhdepblog.co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1990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Nổi trống lên các bạn ơi!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9144000" cy="5867400"/>
          </a:xfrm>
          <a:noFill/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600200" y="3200400"/>
            <a:ext cx="0" cy="5334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71" name="Oval 27"/>
          <p:cNvSpPr>
            <a:spLocks noChangeArrowheads="1"/>
          </p:cNvSpPr>
          <p:nvPr/>
        </p:nvSpPr>
        <p:spPr bwMode="auto">
          <a:xfrm>
            <a:off x="609600" y="1219200"/>
            <a:ext cx="457200" cy="762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3581400" y="12192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6553200" y="4876800"/>
            <a:ext cx="12954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810000" y="4953000"/>
            <a:ext cx="12954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2438400" y="3048000"/>
            <a:ext cx="12954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04800" y="3276600"/>
            <a:ext cx="12954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5715000" y="3048000"/>
            <a:ext cx="12954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7467600" y="5791200"/>
            <a:ext cx="1143000" cy="838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8305800" y="1295400"/>
            <a:ext cx="7620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276600" y="23622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4114800" y="22098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6019800" y="22098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7772400" y="22098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1981200" y="39624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6781800" y="39624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7620000" y="3962400"/>
            <a:ext cx="838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85371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362200" y="5181600"/>
            <a:ext cx="4495800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endParaRPr lang="en-US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Oval 3"/>
          <p:cNvSpPr>
            <a:spLocks noChangeArrowheads="1"/>
          </p:cNvSpPr>
          <p:nvPr/>
        </p:nvSpPr>
        <p:spPr bwMode="auto">
          <a:xfrm rot="-743980">
            <a:off x="1108075" y="3573463"/>
            <a:ext cx="6858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Oval 4"/>
          <p:cNvSpPr>
            <a:spLocks noChangeArrowheads="1"/>
          </p:cNvSpPr>
          <p:nvPr/>
        </p:nvSpPr>
        <p:spPr bwMode="auto">
          <a:xfrm rot="-743980">
            <a:off x="2251075" y="3424238"/>
            <a:ext cx="714375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 rot="-743980">
            <a:off x="3319463" y="3192463"/>
            <a:ext cx="685800" cy="4794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 rot="-649048">
            <a:off x="4379913" y="3032125"/>
            <a:ext cx="6858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1" name="Picture 7" descr="thuylan"/>
          <p:cNvPicPr>
            <a:picLocks noChangeAspect="1" noChangeArrowheads="1"/>
          </p:cNvPicPr>
          <p:nvPr/>
        </p:nvPicPr>
        <p:blipFill>
          <a:blip r:embed="rId2">
            <a:lum bright="12000" contrast="-24000"/>
          </a:blip>
          <a:srcRect r="191" b="101"/>
          <a:stretch>
            <a:fillRect/>
          </a:stretch>
        </p:blipFill>
        <p:spPr bwMode="auto">
          <a:xfrm>
            <a:off x="0" y="228600"/>
            <a:ext cx="976313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298" name="Oval 8"/>
          <p:cNvSpPr>
            <a:spLocks noChangeArrowheads="1"/>
          </p:cNvSpPr>
          <p:nvPr/>
        </p:nvSpPr>
        <p:spPr bwMode="auto">
          <a:xfrm rot="-649048">
            <a:off x="6286500" y="2593975"/>
            <a:ext cx="685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1752600" y="2667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2971800" y="2438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>
            <a:off x="3962400" y="2286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5029200" y="2133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3"/>
          <p:cNvSpPr>
            <a:spLocks noChangeShapeType="1"/>
          </p:cNvSpPr>
          <p:nvPr/>
        </p:nvSpPr>
        <p:spPr bwMode="auto">
          <a:xfrm>
            <a:off x="6019800" y="190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>
            <a:off x="6934200" y="1676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5"/>
          <p:cNvSpPr>
            <a:spLocks noChangeShapeType="1"/>
          </p:cNvSpPr>
          <p:nvPr/>
        </p:nvSpPr>
        <p:spPr bwMode="auto">
          <a:xfrm>
            <a:off x="9067800" y="1295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60" name="AutoShape 16"/>
          <p:cNvSpPr>
            <a:spLocks noChangeArrowheads="1"/>
          </p:cNvSpPr>
          <p:nvPr/>
        </p:nvSpPr>
        <p:spPr bwMode="auto">
          <a:xfrm>
            <a:off x="762000" y="4648200"/>
            <a:ext cx="914400" cy="609600"/>
          </a:xfrm>
          <a:prstGeom prst="cloudCallout">
            <a:avLst>
              <a:gd name="adj1" fmla="val 10417"/>
              <a:gd name="adj2" fmla="val -11015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Là</a:t>
            </a:r>
          </a:p>
        </p:txBody>
      </p:sp>
      <p:sp>
        <p:nvSpPr>
          <p:cNvPr id="159761" name="AutoShape 17"/>
          <p:cNvSpPr>
            <a:spLocks noChangeArrowheads="1"/>
          </p:cNvSpPr>
          <p:nvPr/>
        </p:nvSpPr>
        <p:spPr bwMode="auto">
          <a:xfrm>
            <a:off x="2057400" y="4343400"/>
            <a:ext cx="914400" cy="609600"/>
          </a:xfrm>
          <a:prstGeom prst="cloudCallout">
            <a:avLst>
              <a:gd name="adj1" fmla="val -2949"/>
              <a:gd name="adj2" fmla="val -12265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FF3300"/>
                </a:solidFill>
              </a:rPr>
              <a:t>Sì</a:t>
            </a:r>
          </a:p>
        </p:txBody>
      </p:sp>
      <p:sp>
        <p:nvSpPr>
          <p:cNvPr id="159762" name="AutoShape 18"/>
          <p:cNvSpPr>
            <a:spLocks noChangeArrowheads="1"/>
          </p:cNvSpPr>
          <p:nvPr/>
        </p:nvSpPr>
        <p:spPr bwMode="auto">
          <a:xfrm>
            <a:off x="3124200" y="4114800"/>
            <a:ext cx="914400" cy="609600"/>
          </a:xfrm>
          <a:prstGeom prst="cloudCallout">
            <a:avLst>
              <a:gd name="adj1" fmla="val 5384"/>
              <a:gd name="adj2" fmla="val -120051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Đô</a:t>
            </a:r>
          </a:p>
        </p:txBody>
      </p:sp>
      <p:sp>
        <p:nvSpPr>
          <p:cNvPr id="159763" name="AutoShape 19"/>
          <p:cNvSpPr>
            <a:spLocks noChangeArrowheads="1"/>
          </p:cNvSpPr>
          <p:nvPr/>
        </p:nvSpPr>
        <p:spPr bwMode="auto">
          <a:xfrm>
            <a:off x="4114800" y="3810000"/>
            <a:ext cx="914400" cy="609600"/>
          </a:xfrm>
          <a:prstGeom prst="cloudCallout">
            <a:avLst>
              <a:gd name="adj1" fmla="val 7120"/>
              <a:gd name="adj2" fmla="val -127606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Rê</a:t>
            </a:r>
          </a:p>
        </p:txBody>
      </p:sp>
      <p:sp>
        <p:nvSpPr>
          <p:cNvPr id="159764" name="AutoShape 20"/>
          <p:cNvSpPr>
            <a:spLocks noChangeArrowheads="1"/>
          </p:cNvSpPr>
          <p:nvPr/>
        </p:nvSpPr>
        <p:spPr bwMode="auto">
          <a:xfrm>
            <a:off x="5105400" y="3581400"/>
            <a:ext cx="914400" cy="609600"/>
          </a:xfrm>
          <a:prstGeom prst="cloudCallout">
            <a:avLst>
              <a:gd name="adj1" fmla="val 7120"/>
              <a:gd name="adj2" fmla="val -127606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Mi</a:t>
            </a:r>
          </a:p>
        </p:txBody>
      </p:sp>
      <p:sp>
        <p:nvSpPr>
          <p:cNvPr id="159765" name="AutoShape 21"/>
          <p:cNvSpPr>
            <a:spLocks noChangeArrowheads="1"/>
          </p:cNvSpPr>
          <p:nvPr/>
        </p:nvSpPr>
        <p:spPr bwMode="auto">
          <a:xfrm>
            <a:off x="6096000" y="3276600"/>
            <a:ext cx="914400" cy="609600"/>
          </a:xfrm>
          <a:prstGeom prst="cloudCallout">
            <a:avLst>
              <a:gd name="adj1" fmla="val 7120"/>
              <a:gd name="adj2" fmla="val -127606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FF3300"/>
                </a:solidFill>
              </a:rPr>
              <a:t>Fa</a:t>
            </a:r>
          </a:p>
        </p:txBody>
      </p:sp>
      <p:sp>
        <p:nvSpPr>
          <p:cNvPr id="12312" name="Line 22"/>
          <p:cNvSpPr>
            <a:spLocks noChangeShapeType="1"/>
          </p:cNvSpPr>
          <p:nvPr/>
        </p:nvSpPr>
        <p:spPr bwMode="auto">
          <a:xfrm>
            <a:off x="0" y="12795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3"/>
          <p:cNvSpPr>
            <a:spLocks noChangeShapeType="1"/>
          </p:cNvSpPr>
          <p:nvPr/>
        </p:nvSpPr>
        <p:spPr bwMode="auto">
          <a:xfrm>
            <a:off x="0" y="1695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4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26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27"/>
          <p:cNvSpPr>
            <a:spLocks noChangeShapeType="1"/>
          </p:cNvSpPr>
          <p:nvPr/>
        </p:nvSpPr>
        <p:spPr bwMode="auto">
          <a:xfrm>
            <a:off x="914400" y="3810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Oval 28"/>
          <p:cNvSpPr>
            <a:spLocks noChangeArrowheads="1"/>
          </p:cNvSpPr>
          <p:nvPr/>
        </p:nvSpPr>
        <p:spPr bwMode="auto">
          <a:xfrm rot="-649048">
            <a:off x="5370513" y="2803525"/>
            <a:ext cx="6858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29"/>
          <p:cNvSpPr>
            <a:spLocks noChangeArrowheads="1"/>
          </p:cNvSpPr>
          <p:nvPr/>
        </p:nvSpPr>
        <p:spPr bwMode="auto">
          <a:xfrm rot="-649048">
            <a:off x="7199313" y="2346325"/>
            <a:ext cx="6858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30"/>
          <p:cNvSpPr>
            <a:spLocks noChangeArrowheads="1"/>
          </p:cNvSpPr>
          <p:nvPr/>
        </p:nvSpPr>
        <p:spPr bwMode="auto">
          <a:xfrm rot="-649048">
            <a:off x="8113713" y="2117725"/>
            <a:ext cx="6858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Line 31"/>
          <p:cNvSpPr>
            <a:spLocks noChangeShapeType="1"/>
          </p:cNvSpPr>
          <p:nvPr/>
        </p:nvSpPr>
        <p:spPr bwMode="auto">
          <a:xfrm>
            <a:off x="7848600" y="1371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2"/>
          <p:cNvSpPr>
            <a:spLocks noChangeShapeType="1"/>
          </p:cNvSpPr>
          <p:nvPr/>
        </p:nvSpPr>
        <p:spPr bwMode="auto">
          <a:xfrm>
            <a:off x="8763000" y="1219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77" name="AutoShape 33"/>
          <p:cNvSpPr>
            <a:spLocks noChangeArrowheads="1"/>
          </p:cNvSpPr>
          <p:nvPr/>
        </p:nvSpPr>
        <p:spPr bwMode="auto">
          <a:xfrm>
            <a:off x="8077200" y="2590800"/>
            <a:ext cx="914400" cy="609600"/>
          </a:xfrm>
          <a:prstGeom prst="cloudCallout">
            <a:avLst>
              <a:gd name="adj1" fmla="val 10417"/>
              <a:gd name="adj2" fmla="val -11015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La</a:t>
            </a:r>
          </a:p>
        </p:txBody>
      </p:sp>
      <p:sp>
        <p:nvSpPr>
          <p:cNvPr id="159778" name="AutoShape 34"/>
          <p:cNvSpPr>
            <a:spLocks noChangeArrowheads="1"/>
          </p:cNvSpPr>
          <p:nvPr/>
        </p:nvSpPr>
        <p:spPr bwMode="auto">
          <a:xfrm>
            <a:off x="7162800" y="3048000"/>
            <a:ext cx="914400" cy="609600"/>
          </a:xfrm>
          <a:prstGeom prst="cloudCallout">
            <a:avLst>
              <a:gd name="adj1" fmla="val 10417"/>
              <a:gd name="adj2" fmla="val -11015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Son</a:t>
            </a:r>
          </a:p>
        </p:txBody>
      </p:sp>
      <p:sp>
        <p:nvSpPr>
          <p:cNvPr id="12325" name="Line 27"/>
          <p:cNvSpPr>
            <a:spLocks noChangeShapeType="1"/>
          </p:cNvSpPr>
          <p:nvPr/>
        </p:nvSpPr>
        <p:spPr bwMode="auto">
          <a:xfrm>
            <a:off x="1981200" y="3429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27"/>
          <p:cNvSpPr>
            <a:spLocks noChangeShapeType="1"/>
          </p:cNvSpPr>
          <p:nvPr/>
        </p:nvSpPr>
        <p:spPr bwMode="auto">
          <a:xfrm>
            <a:off x="838200" y="3429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27"/>
          <p:cNvSpPr>
            <a:spLocks noChangeShapeType="1"/>
          </p:cNvSpPr>
          <p:nvPr/>
        </p:nvSpPr>
        <p:spPr bwMode="auto">
          <a:xfrm>
            <a:off x="3124200" y="3429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600" y="0"/>
            <a:ext cx="8077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3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 22: Học hát: Bài Nổi trống lên các bạn ơi!</a:t>
            </a:r>
            <a:endParaRPr lang="en-US" sz="3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0" grpId="0" animBg="1"/>
      <p:bldP spid="159761" grpId="0" animBg="1"/>
      <p:bldP spid="159762" grpId="0" animBg="1"/>
      <p:bldP spid="159763" grpId="0" animBg="1"/>
      <p:bldP spid="159764" grpId="0" animBg="1"/>
      <p:bldP spid="159765" grpId="0" animBg="1"/>
      <p:bldP spid="159777" grpId="0" animBg="1"/>
      <p:bldP spid="1597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3300"/>
                </a:solidFill>
              </a:rPr>
              <a:t>Nổi trống lên các bạn ơi!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90600"/>
            <a:ext cx="9144000" cy="5867400"/>
          </a:xfrm>
          <a:noFill/>
        </p:spPr>
      </p:pic>
      <p:pic>
        <p:nvPicPr>
          <p:cNvPr id="7" name="Noi trong l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" y="762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6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ong co l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sz="2000" smtClean="0">
                <a:latin typeface="Times New Roman" pitchFamily="18" charset="0"/>
              </a:rPr>
              <a:t>                    </a:t>
            </a:r>
            <a:r>
              <a:rPr lang="en-US" sz="1800" smtClean="0">
                <a:latin typeface="Times New Roman" pitchFamily="18" charset="0"/>
              </a:rPr>
              <a:t>Xưa mẹ   Âu   Cơ  sinh    được     trăm  con.  Năm mươi xuống biển năm mươi   lên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2133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non   </a:t>
            </a:r>
            <a:r>
              <a:rPr lang="en-US" sz="2000">
                <a:solidFill>
                  <a:schemeClr val="tx2"/>
                </a:solidFill>
              </a:rPr>
              <a:t>          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144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Nay  triệu  cháu con chung  tình  nước      non   là    hoa  một          gốc  là    con      một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10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nhà !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447800" y="32004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</a:t>
            </a:r>
            <a:r>
              <a:rPr lang="en-US">
                <a:solidFill>
                  <a:schemeClr val="tx2"/>
                </a:solidFill>
              </a:rPr>
              <a:t>Nổi   trống lên !           Như  trống  đồng  năm  xưa.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553200" y="3200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  </a:t>
            </a:r>
            <a:r>
              <a:rPr lang="en-US">
                <a:solidFill>
                  <a:schemeClr val="tx2"/>
                </a:solidFill>
              </a:rPr>
              <a:t>Cùng   vỗ      tay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4267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    </a:t>
            </a:r>
            <a:r>
              <a:rPr lang="en-US">
                <a:solidFill>
                  <a:schemeClr val="tx2"/>
                </a:solidFill>
              </a:rPr>
              <a:t>trong  điệu  múa đong    đưa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962400" y="4267200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</a:t>
            </a:r>
            <a:r>
              <a:rPr lang="en-US">
                <a:solidFill>
                  <a:schemeClr val="tx2"/>
                </a:solidFill>
              </a:rPr>
              <a:t>Hòa  tiếng    ca        theo  nhịp   trống   ngân    vang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52400" y="5105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    </a:t>
            </a:r>
            <a:r>
              <a:rPr lang="en-US">
                <a:solidFill>
                  <a:schemeClr val="tx2"/>
                </a:solidFill>
              </a:rPr>
              <a:t>Trong     tình    thương   bao     la                  của    mẹ     Việt       Nam !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543800" y="51054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        Tung tung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57200" y="60960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tung  cắc  tùng  tung tung tung!   Tung tung… tung           Xưa mẹ Âu..       tung !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334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Arial" charset="0"/>
              </a:rPr>
              <a:t>Nổi trống lên các bạn ơi!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rgbClr val="FFFF99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8534400" cy="3276600"/>
          </a:xfrm>
        </p:spPr>
        <p:txBody>
          <a:bodyPr/>
          <a:lstStyle/>
          <a:p>
            <a:pPr eaLnBrk="1" hangingPunct="1"/>
            <a:r>
              <a:rPr lang="en-US" sz="6600" dirty="0" err="1" smtClean="0">
                <a:solidFill>
                  <a:srgbClr val="6600CC"/>
                </a:solidFill>
              </a:rPr>
              <a:t>Bài</a:t>
            </a:r>
            <a:r>
              <a:rPr lang="en-US" sz="6600" dirty="0" smtClean="0">
                <a:solidFill>
                  <a:srgbClr val="6600CC"/>
                </a:solidFill>
              </a:rPr>
              <a:t> </a:t>
            </a:r>
            <a:r>
              <a:rPr lang="en-US" sz="6600" dirty="0" err="1" smtClean="0">
                <a:solidFill>
                  <a:srgbClr val="6600CC"/>
                </a:solidFill>
              </a:rPr>
              <a:t>hát</a:t>
            </a:r>
            <a:r>
              <a:rPr lang="en-US" sz="6600" dirty="0" smtClean="0">
                <a:solidFill>
                  <a:srgbClr val="6600CC"/>
                </a:solidFill>
              </a:rPr>
              <a:t>:”</a:t>
            </a:r>
            <a:r>
              <a:rPr lang="en-US" sz="6600" dirty="0" err="1" smtClean="0">
                <a:solidFill>
                  <a:srgbClr val="6600CC"/>
                </a:solidFill>
              </a:rPr>
              <a:t>NỔI</a:t>
            </a:r>
            <a:r>
              <a:rPr lang="en-US" sz="6600" dirty="0" smtClean="0">
                <a:solidFill>
                  <a:srgbClr val="6600CC"/>
                </a:solidFill>
              </a:rPr>
              <a:t> </a:t>
            </a:r>
            <a:r>
              <a:rPr lang="en-US" sz="6600" dirty="0" err="1" smtClean="0">
                <a:solidFill>
                  <a:srgbClr val="6600CC"/>
                </a:solidFill>
              </a:rPr>
              <a:t>TRỐNG</a:t>
            </a:r>
            <a:r>
              <a:rPr lang="en-US" sz="6600" dirty="0" smtClean="0">
                <a:solidFill>
                  <a:srgbClr val="6600CC"/>
                </a:solidFill>
              </a:rPr>
              <a:t> </a:t>
            </a:r>
            <a:r>
              <a:rPr lang="en-US" sz="6600" dirty="0" err="1" smtClean="0">
                <a:solidFill>
                  <a:srgbClr val="6600CC"/>
                </a:solidFill>
              </a:rPr>
              <a:t>LÊN</a:t>
            </a:r>
            <a:r>
              <a:rPr lang="en-US" sz="6600" dirty="0" smtClean="0">
                <a:solidFill>
                  <a:srgbClr val="6600CC"/>
                </a:solidFill>
              </a:rPr>
              <a:t> </a:t>
            </a:r>
            <a:r>
              <a:rPr lang="en-US" sz="6600" dirty="0" err="1" smtClean="0">
                <a:solidFill>
                  <a:srgbClr val="6600CC"/>
                </a:solidFill>
              </a:rPr>
              <a:t>CÁC</a:t>
            </a:r>
            <a:r>
              <a:rPr lang="en-US" sz="6600" dirty="0" smtClean="0">
                <a:solidFill>
                  <a:srgbClr val="6600CC"/>
                </a:solidFill>
              </a:rPr>
              <a:t> </a:t>
            </a:r>
            <a:r>
              <a:rPr lang="en-US" sz="6600" dirty="0" err="1" smtClean="0">
                <a:solidFill>
                  <a:srgbClr val="6600CC"/>
                </a:solidFill>
              </a:rPr>
              <a:t>BẠN</a:t>
            </a:r>
            <a:r>
              <a:rPr lang="en-US" sz="6600" dirty="0" smtClean="0">
                <a:solidFill>
                  <a:srgbClr val="6600CC"/>
                </a:solidFill>
              </a:rPr>
              <a:t> </a:t>
            </a:r>
            <a:r>
              <a:rPr lang="en-US" sz="6600" dirty="0" err="1" smtClean="0">
                <a:solidFill>
                  <a:srgbClr val="6600CC"/>
                </a:solidFill>
              </a:rPr>
              <a:t>ƠI</a:t>
            </a:r>
            <a:r>
              <a:rPr lang="en-US" sz="6600" dirty="0" smtClean="0">
                <a:solidFill>
                  <a:srgbClr val="6600CC"/>
                </a:solidFill>
              </a:rPr>
              <a:t>!”</a:t>
            </a:r>
            <a:r>
              <a:rPr lang="vi-VN" sz="6600" dirty="0" smtClean="0">
                <a:solidFill>
                  <a:srgbClr val="6600CC"/>
                </a:solidFill>
              </a:rPr>
              <a:t/>
            </a:r>
            <a:br>
              <a:rPr lang="vi-VN" sz="6600" dirty="0" smtClean="0">
                <a:solidFill>
                  <a:srgbClr val="6600CC"/>
                </a:solidFill>
              </a:rPr>
            </a:br>
            <a:r>
              <a:rPr lang="en-US" sz="6600" dirty="0" err="1" smtClean="0">
                <a:solidFill>
                  <a:srgbClr val="6600CC"/>
                </a:solidFill>
              </a:rPr>
              <a:t>có</a:t>
            </a:r>
            <a:r>
              <a:rPr lang="en-US" sz="6600" dirty="0" smtClean="0">
                <a:solidFill>
                  <a:srgbClr val="6600CC"/>
                </a:solidFill>
              </a:rPr>
              <a:t> </a:t>
            </a:r>
            <a:r>
              <a:rPr lang="en-US" sz="6600" dirty="0" err="1" smtClean="0">
                <a:solidFill>
                  <a:srgbClr val="6600CC"/>
                </a:solidFill>
              </a:rPr>
              <a:t>nội</a:t>
            </a:r>
            <a:r>
              <a:rPr lang="en-US" sz="6600" dirty="0" smtClean="0">
                <a:solidFill>
                  <a:srgbClr val="6600CC"/>
                </a:solidFill>
              </a:rPr>
              <a:t> dung </a:t>
            </a:r>
            <a:r>
              <a:rPr lang="vi-VN" sz="6600" dirty="0" smtClean="0">
                <a:solidFill>
                  <a:srgbClr val="6600CC"/>
                </a:solidFill>
              </a:rPr>
              <a:t>là </a:t>
            </a:r>
            <a:r>
              <a:rPr lang="en-US" sz="6600" dirty="0" err="1" smtClean="0">
                <a:solidFill>
                  <a:srgbClr val="6600CC"/>
                </a:solidFill>
              </a:rPr>
              <a:t>gì</a:t>
            </a:r>
            <a:r>
              <a:rPr lang="en-US" sz="6600" dirty="0" smtClean="0">
                <a:solidFill>
                  <a:srgbClr val="6600CC"/>
                </a:solidFill>
              </a:rPr>
              <a:t>?</a:t>
            </a:r>
          </a:p>
        </p:txBody>
      </p:sp>
      <p:pic>
        <p:nvPicPr>
          <p:cNvPr id="15363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934200" y="4730750"/>
            <a:ext cx="1992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93" y="4876007"/>
            <a:ext cx="1992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92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152481" y="-793"/>
            <a:ext cx="1992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	</a:t>
            </a:r>
            <a:r>
              <a:rPr lang="en-US" sz="4800" u="sng" dirty="0" err="1" smtClean="0">
                <a:solidFill>
                  <a:srgbClr val="0000FF"/>
                </a:solidFill>
              </a:rPr>
              <a:t>Nội</a:t>
            </a:r>
            <a:r>
              <a:rPr lang="en-US" sz="4800" u="sng" dirty="0" smtClean="0">
                <a:solidFill>
                  <a:srgbClr val="0000FF"/>
                </a:solidFill>
              </a:rPr>
              <a:t> dung </a:t>
            </a:r>
            <a:r>
              <a:rPr lang="en-US" sz="4800" u="sng" dirty="0" err="1" smtClean="0">
                <a:solidFill>
                  <a:srgbClr val="0000FF"/>
                </a:solidFill>
              </a:rPr>
              <a:t>bài</a:t>
            </a:r>
            <a:r>
              <a:rPr lang="en-US" sz="4800" u="sng" dirty="0" smtClean="0">
                <a:solidFill>
                  <a:srgbClr val="0000FF"/>
                </a:solidFill>
              </a:rPr>
              <a:t> </a:t>
            </a:r>
            <a:r>
              <a:rPr lang="en-US" sz="4800" u="sng" dirty="0" err="1" smtClean="0">
                <a:solidFill>
                  <a:srgbClr val="0000FF"/>
                </a:solidFill>
              </a:rPr>
              <a:t>hát</a:t>
            </a:r>
            <a:r>
              <a:rPr lang="en-US" sz="4800" u="sng" dirty="0" smtClean="0">
                <a:solidFill>
                  <a:srgbClr val="0000FF"/>
                </a:solidFill>
              </a:rPr>
              <a:t>: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</a:t>
            </a:r>
            <a:r>
              <a:rPr lang="en-US" sz="4800" dirty="0" err="1" smtClean="0"/>
              <a:t>hát</a:t>
            </a:r>
            <a:r>
              <a:rPr lang="en-US" sz="4800" dirty="0" smtClean="0"/>
              <a:t> ca </a:t>
            </a:r>
            <a:r>
              <a:rPr lang="en-US" sz="4800" dirty="0" err="1" smtClean="0"/>
              <a:t>ngợi</a:t>
            </a:r>
            <a:r>
              <a:rPr lang="en-US" sz="4800" dirty="0" smtClean="0"/>
              <a:t>  </a:t>
            </a:r>
            <a:r>
              <a:rPr lang="en-US" sz="4800" dirty="0" err="1" smtClean="0"/>
              <a:t>tình</a:t>
            </a:r>
            <a:r>
              <a:rPr lang="en-US" sz="4800" dirty="0" smtClean="0"/>
              <a:t> </a:t>
            </a:r>
            <a:r>
              <a:rPr lang="en-US" sz="4800" dirty="0" err="1" smtClean="0"/>
              <a:t>đoàn</a:t>
            </a:r>
            <a:r>
              <a:rPr lang="en-US" sz="4800" dirty="0" smtClean="0"/>
              <a:t> </a:t>
            </a:r>
            <a:r>
              <a:rPr lang="en-US" sz="4800" dirty="0" err="1" smtClean="0"/>
              <a:t>kết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54 </a:t>
            </a:r>
            <a:r>
              <a:rPr lang="en-US" sz="4800" dirty="0" err="1" smtClean="0"/>
              <a:t>dân</a:t>
            </a:r>
            <a:r>
              <a:rPr lang="en-US" sz="4800" dirty="0" smtClean="0"/>
              <a:t> </a:t>
            </a:r>
            <a:r>
              <a:rPr lang="en-US" sz="4800" dirty="0" err="1" smtClean="0"/>
              <a:t>tộc</a:t>
            </a:r>
            <a:r>
              <a:rPr lang="en-US" sz="4800" dirty="0" smtClean="0"/>
              <a:t>  </a:t>
            </a:r>
            <a:r>
              <a:rPr lang="en-US" sz="4800" dirty="0" err="1" smtClean="0"/>
              <a:t>trong</a:t>
            </a:r>
            <a:r>
              <a:rPr lang="en-US" sz="4800" dirty="0" smtClean="0"/>
              <a:t> </a:t>
            </a:r>
            <a:r>
              <a:rPr lang="en-US" sz="4800" dirty="0" err="1" smtClean="0"/>
              <a:t>đại</a:t>
            </a:r>
            <a:r>
              <a:rPr lang="en-US" sz="4800" dirty="0" smtClean="0"/>
              <a:t> </a:t>
            </a:r>
            <a:r>
              <a:rPr lang="en-US" sz="4800" dirty="0" err="1" smtClean="0"/>
              <a:t>gia</a:t>
            </a:r>
            <a:r>
              <a:rPr lang="en-US" sz="4800" dirty="0" smtClean="0"/>
              <a:t> </a:t>
            </a:r>
            <a:r>
              <a:rPr lang="en-US" sz="4800" dirty="0" err="1" smtClean="0"/>
              <a:t>đình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dân</a:t>
            </a:r>
            <a:r>
              <a:rPr lang="en-US" sz="4800" dirty="0" smtClean="0"/>
              <a:t> </a:t>
            </a:r>
            <a:r>
              <a:rPr lang="en-US" sz="4800" dirty="0" err="1" smtClean="0"/>
              <a:t>tộc</a:t>
            </a:r>
            <a:r>
              <a:rPr lang="en-US" sz="4800" dirty="0" smtClean="0"/>
              <a:t> </a:t>
            </a:r>
            <a:r>
              <a:rPr lang="en-US" sz="4800" dirty="0" err="1" smtClean="0"/>
              <a:t>Việt</a:t>
            </a:r>
            <a:r>
              <a:rPr lang="en-US" sz="4800" dirty="0" smtClean="0"/>
              <a:t> Nam. </a:t>
            </a:r>
            <a:r>
              <a:rPr lang="en-US" sz="4800" dirty="0" err="1" smtClean="0"/>
              <a:t>Tất</a:t>
            </a:r>
            <a:r>
              <a:rPr lang="en-US" sz="4800" dirty="0" smtClean="0"/>
              <a:t> 	</a:t>
            </a:r>
            <a:r>
              <a:rPr lang="en-US" sz="4800" dirty="0" err="1" smtClean="0"/>
              <a:t>cả</a:t>
            </a:r>
            <a:r>
              <a:rPr lang="en-US" sz="4800" dirty="0" smtClean="0"/>
              <a:t> </a:t>
            </a:r>
            <a:r>
              <a:rPr lang="en-US" sz="4800" dirty="0" err="1" smtClean="0"/>
              <a:t>đang</a:t>
            </a:r>
            <a:r>
              <a:rPr lang="en-US" sz="4800" dirty="0" smtClean="0"/>
              <a:t> </a:t>
            </a:r>
            <a:r>
              <a:rPr lang="en-US" sz="4800" dirty="0" err="1" smtClean="0"/>
              <a:t>sát</a:t>
            </a:r>
            <a:r>
              <a:rPr lang="en-US" sz="4800" dirty="0" smtClean="0"/>
              <a:t> </a:t>
            </a:r>
            <a:r>
              <a:rPr lang="en-US" sz="4800" dirty="0" err="1" smtClean="0"/>
              <a:t>vai</a:t>
            </a:r>
            <a:r>
              <a:rPr lang="en-US" sz="4800" dirty="0" smtClean="0"/>
              <a:t> </a:t>
            </a:r>
            <a:r>
              <a:rPr lang="en-US" sz="4800" dirty="0" err="1" smtClean="0"/>
              <a:t>bên</a:t>
            </a:r>
            <a:r>
              <a:rPr lang="en-US" sz="4800" dirty="0" smtClean="0"/>
              <a:t> </a:t>
            </a:r>
            <a:r>
              <a:rPr lang="en-US" sz="4800" dirty="0" err="1" smtClean="0"/>
              <a:t>nhau</a:t>
            </a:r>
            <a:r>
              <a:rPr lang="en-US" sz="4800" dirty="0" smtClean="0"/>
              <a:t> </a:t>
            </a:r>
            <a:r>
              <a:rPr lang="en-US" sz="4800" dirty="0" err="1" smtClean="0"/>
              <a:t>để</a:t>
            </a:r>
            <a:r>
              <a:rPr lang="en-US" sz="4800" dirty="0" smtClean="0"/>
              <a:t> </a:t>
            </a:r>
            <a:r>
              <a:rPr lang="en-US" sz="4800" dirty="0" err="1" smtClean="0"/>
              <a:t>bảo</a:t>
            </a:r>
            <a:r>
              <a:rPr lang="en-US" sz="4800" dirty="0" smtClean="0"/>
              <a:t> </a:t>
            </a:r>
            <a:r>
              <a:rPr lang="en-US" sz="4800" dirty="0" err="1" smtClean="0"/>
              <a:t>vệ</a:t>
            </a:r>
            <a:r>
              <a:rPr lang="en-US" sz="4800" dirty="0" smtClean="0"/>
              <a:t> ,</a:t>
            </a:r>
            <a:r>
              <a:rPr lang="en-US" sz="4800" dirty="0" err="1" smtClean="0"/>
              <a:t>xây</a:t>
            </a:r>
            <a:r>
              <a:rPr lang="en-US" sz="4800" dirty="0" smtClean="0"/>
              <a:t> </a:t>
            </a:r>
            <a:r>
              <a:rPr lang="en-US" sz="4800" dirty="0" err="1" smtClean="0"/>
              <a:t>dựng</a:t>
            </a:r>
            <a:r>
              <a:rPr lang="en-US" sz="4800" dirty="0" smtClean="0"/>
              <a:t>  </a:t>
            </a:r>
            <a:r>
              <a:rPr lang="en-US" sz="4800" dirty="0" err="1" smtClean="0"/>
              <a:t>đất</a:t>
            </a:r>
            <a:r>
              <a:rPr lang="en-US" sz="4800" dirty="0" smtClean="0"/>
              <a:t> </a:t>
            </a:r>
            <a:r>
              <a:rPr lang="en-US" sz="4800" dirty="0" err="1" smtClean="0"/>
              <a:t>nước</a:t>
            </a:r>
            <a:r>
              <a:rPr lang="en-US" sz="4800" dirty="0" smtClean="0"/>
              <a:t> </a:t>
            </a:r>
            <a:r>
              <a:rPr lang="en-US" sz="4800" dirty="0" err="1" smtClean="0"/>
              <a:t>hòa</a:t>
            </a:r>
            <a:r>
              <a:rPr lang="en-US" sz="4800" dirty="0" smtClean="0"/>
              <a:t> </a:t>
            </a:r>
            <a:r>
              <a:rPr lang="en-US" sz="4800" dirty="0" err="1" smtClean="0"/>
              <a:t>bình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			</a:t>
            </a:r>
            <a:r>
              <a:rPr lang="en-US" sz="4800" dirty="0" err="1" smtClean="0"/>
              <a:t>phát</a:t>
            </a:r>
            <a:r>
              <a:rPr lang="en-US" sz="4800" dirty="0" smtClean="0"/>
              <a:t> </a:t>
            </a:r>
            <a:r>
              <a:rPr lang="en-US" sz="4800" dirty="0" err="1" smtClean="0"/>
              <a:t>triển</a:t>
            </a:r>
            <a:r>
              <a:rPr lang="en-US" sz="4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ức mạnh của sự đoàn kết - đoàn kết là sức mạ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408238"/>
            <a:ext cx="8229600" cy="4525962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>
              <a:solidFill>
                <a:srgbClr val="00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mtClean="0">
                <a:solidFill>
                  <a:srgbClr val="0000FF"/>
                </a:solidFill>
              </a:rPr>
              <a:t>Về nhà các em chép lời bài hát vào tập.</a:t>
            </a:r>
          </a:p>
          <a:p>
            <a:pPr eaLnBrk="1" hangingPunct="1">
              <a:buFontTx/>
              <a:buChar char="-"/>
            </a:pPr>
            <a:r>
              <a:rPr lang="en-US" smtClean="0">
                <a:solidFill>
                  <a:srgbClr val="0000FF"/>
                </a:solidFill>
              </a:rPr>
              <a:t>Học thuộc lời bài hát và hát đúng giai điệu,tiết tấu, tính chất của bài hát.</a:t>
            </a:r>
          </a:p>
          <a:p>
            <a:pPr eaLnBrk="1" hangingPunct="1">
              <a:buFontTx/>
              <a:buChar char="-"/>
            </a:pPr>
            <a:r>
              <a:rPr lang="en-US" smtClean="0">
                <a:solidFill>
                  <a:srgbClr val="0000FF"/>
                </a:solidFill>
              </a:rPr>
              <a:t>Xem trước bài tập đọc nhạc số 6.</a:t>
            </a:r>
          </a:p>
          <a:p>
            <a:pPr eaLnBrk="1" hangingPunct="1">
              <a:buFontTx/>
              <a:buChar char="-"/>
            </a:pP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18437" name="WordArt 5" descr="1458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6096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DẶN DÒ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rgbClr val="FF99FF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 descr="1458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772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TIẾT HỌC ĐẾN ĐÂY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KẾT THÚC ,CHÚC CÁC EM HỌC GIỎI</a:t>
            </a:r>
          </a:p>
        </p:txBody>
      </p:sp>
      <p:pic>
        <p:nvPicPr>
          <p:cNvPr id="19459" name="Picture 3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CC00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u="sng" dirty="0" err="1" smtClean="0">
                <a:solidFill>
                  <a:srgbClr val="009900"/>
                </a:solidFill>
              </a:rPr>
              <a:t>KIỂM</a:t>
            </a:r>
            <a:r>
              <a:rPr lang="en-US" sz="2800" b="1" u="sng" dirty="0" smtClean="0">
                <a:solidFill>
                  <a:srgbClr val="009900"/>
                </a:solidFill>
              </a:rPr>
              <a:t> </a:t>
            </a:r>
            <a:r>
              <a:rPr lang="en-US" sz="2800" b="1" u="sng" dirty="0" err="1" smtClean="0">
                <a:solidFill>
                  <a:srgbClr val="009900"/>
                </a:solidFill>
              </a:rPr>
              <a:t>TRA</a:t>
            </a:r>
            <a:r>
              <a:rPr lang="en-US" sz="2800" b="1" u="sng" dirty="0" smtClean="0">
                <a:solidFill>
                  <a:srgbClr val="009900"/>
                </a:solidFill>
              </a:rPr>
              <a:t> </a:t>
            </a:r>
            <a:r>
              <a:rPr lang="en-US" sz="2800" b="1" u="sng" dirty="0" err="1" smtClean="0">
                <a:solidFill>
                  <a:srgbClr val="009900"/>
                </a:solidFill>
              </a:rPr>
              <a:t>BÀI</a:t>
            </a:r>
            <a:r>
              <a:rPr lang="en-US" sz="2800" b="1" u="sng" dirty="0" smtClean="0">
                <a:solidFill>
                  <a:srgbClr val="009900"/>
                </a:solidFill>
              </a:rPr>
              <a:t> </a:t>
            </a:r>
            <a:r>
              <a:rPr lang="en-US" sz="2800" b="1" u="sng" dirty="0" err="1" smtClean="0">
                <a:solidFill>
                  <a:srgbClr val="009900"/>
                </a:solidFill>
              </a:rPr>
              <a:t>CŨ</a:t>
            </a:r>
            <a:r>
              <a:rPr lang="en-US" sz="2800" dirty="0" smtClean="0"/>
              <a:t> </a:t>
            </a:r>
            <a:r>
              <a:rPr lang="en-US" sz="2400" dirty="0" smtClean="0"/>
              <a:t>                  </a:t>
            </a:r>
          </a:p>
          <a:p>
            <a:pPr eaLnBrk="1" hangingPunct="1">
              <a:buFontTx/>
              <a:buChar char="-"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TĐN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5.</a:t>
            </a:r>
          </a:p>
          <a:p>
            <a:pPr eaLnBrk="1" hangingPunct="1">
              <a:buFontTx/>
              <a:buChar char="-"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do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: </a:t>
            </a:r>
            <a:r>
              <a:rPr lang="en-US" dirty="0" err="1" smtClean="0"/>
              <a:t>Quê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,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 </a:t>
            </a:r>
            <a:r>
              <a:rPr lang="en-US" dirty="0" err="1" smtClean="0"/>
              <a:t>Võ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Sáu,Noi</a:t>
            </a:r>
            <a:r>
              <a:rPr lang="en-US" dirty="0" smtClean="0"/>
              <a:t> </a:t>
            </a:r>
            <a:r>
              <a:rPr lang="en-US" dirty="0" err="1" smtClean="0"/>
              <a:t>gương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Trọng,Bài</a:t>
            </a:r>
            <a:r>
              <a:rPr lang="en-US" dirty="0" smtClean="0"/>
              <a:t> ca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lái</a:t>
            </a:r>
            <a:r>
              <a:rPr lang="en-US" dirty="0" smtClean="0"/>
              <a:t> </a:t>
            </a:r>
            <a:r>
              <a:rPr lang="en-US" dirty="0" err="1" smtClean="0"/>
              <a:t>xe,Khâu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gởi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…</a:t>
            </a:r>
          </a:p>
          <a:p>
            <a:pPr eaLnBrk="1" hangingPunct="1">
              <a:buFontTx/>
              <a:buChar char="-"/>
            </a:pP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khoáng,tươi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đậm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mại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 </a:t>
            </a:r>
            <a:r>
              <a:rPr lang="en-US" dirty="0" err="1" smtClean="0"/>
              <a:t>sâu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.</a:t>
            </a:r>
          </a:p>
        </p:txBody>
      </p:sp>
      <p:pic>
        <p:nvPicPr>
          <p:cNvPr id="3076" name="Picture 57" descr="17d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7912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 eaLnBrk="1" hangingPunct="1"/>
            <a:r>
              <a:rPr lang="vi-VN" sz="3200" smtClean="0"/>
              <a:t>Em có biết đây là truyện gì không?</a:t>
            </a:r>
            <a:endParaRPr lang="en-US" sz="3200" smtClean="0"/>
          </a:p>
        </p:txBody>
      </p:sp>
      <p:pic>
        <p:nvPicPr>
          <p:cNvPr id="6" name="Content Placeholder 5" descr="tải xuống (4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066800"/>
            <a:ext cx="4572000" cy="3200400"/>
          </a:xfrm>
        </p:spPr>
      </p:pic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459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00trung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 rồng cháu tiê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vi-VN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Tiết 22: Học </a:t>
            </a:r>
            <a:r>
              <a:rPr lang="en-US" dirty="0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3399"/>
                </a:solidFill>
              </a:rPr>
              <a:t>: </a:t>
            </a:r>
          </a:p>
        </p:txBody>
      </p:sp>
      <p:sp>
        <p:nvSpPr>
          <p:cNvPr id="6147" name="WordArt 3" descr="20060925115901465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NỔI TRỐNG LÊN CÁC BẠN ƠI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0" y="35814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>
                <a:solidFill>
                  <a:srgbClr val="000099"/>
                </a:solidFill>
              </a:rPr>
              <a:t>Nhạc và lời: Phạm Tuyên</a:t>
            </a:r>
          </a:p>
        </p:txBody>
      </p:sp>
      <p:pic>
        <p:nvPicPr>
          <p:cNvPr id="6149" name="Picture 5" descr=" Anhdepblog.co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943850" y="-438150"/>
            <a:ext cx="762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 Anhdepblog.co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38150" y="-438150"/>
            <a:ext cx="762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 Anhdepblog.c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52513" y="5062537"/>
            <a:ext cx="7429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 Anhdepblog.co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5581650"/>
            <a:ext cx="3467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00FF00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>
                <a:solidFill>
                  <a:srgbClr val="FF3300"/>
                </a:solidFill>
              </a:rPr>
              <a:t>Nhạc sĩ Phạm Tuyên</a:t>
            </a:r>
          </a:p>
        </p:txBody>
      </p:sp>
      <p:pic>
        <p:nvPicPr>
          <p:cNvPr id="7171" name="Picture 3" descr="images588009_PhamTuyen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>
          <a:xfrm>
            <a:off x="0" y="1371600"/>
            <a:ext cx="4038600" cy="5486400"/>
          </a:xfr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143000"/>
            <a:ext cx="510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- </a:t>
            </a:r>
            <a:r>
              <a:rPr lang="en-US" sz="3200" smtClean="0"/>
              <a:t>Sinh năm 1930.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3200" smtClean="0"/>
              <a:t>Là tác giả của  những ca khúc quen thuộc: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+ Như có Bác Trong  ngày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đại thắng.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+ Tiếng chuông và ngọn cờ.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	+ Chiếc đèn ông sao.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	+ Cánh én tuổi tuổi thơ.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sĩ Phạm Tuyên vui sống tuổi 91 - VnExpress Giải trí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33400"/>
            <a:ext cx="9144000" cy="6324600"/>
          </a:xfrm>
          <a:noFill/>
        </p:spPr>
      </p:pic>
      <p:sp>
        <p:nvSpPr>
          <p:cNvPr id="8195" name="Text Box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noFill/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3300"/>
                </a:solidFill>
              </a:rPr>
              <a:t>	Nổi trống lên các bạn ơi!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38200" y="12192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-</a:t>
            </a:r>
            <a:r>
              <a:rPr lang="en-US" sz="4000"/>
              <a:t>B</a:t>
            </a:r>
            <a:r>
              <a:rPr lang="en-US" sz="4400"/>
              <a:t>ài</a:t>
            </a:r>
            <a:r>
              <a:rPr lang="en-US" sz="2400"/>
              <a:t> </a:t>
            </a:r>
            <a:r>
              <a:rPr lang="en-US" sz="4400"/>
              <a:t>hát viết ở nhịp mấy ?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14400" y="2025650"/>
            <a:ext cx="7010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600" b="1"/>
              <a:t>Tác giả đã sử dụng những ký hiệu âm nhạc nào ? </a:t>
            </a:r>
            <a:r>
              <a:rPr lang="en-US" sz="4000" b="1"/>
              <a:t>N</a:t>
            </a:r>
            <a:r>
              <a:rPr lang="en-US" sz="3600" b="1"/>
              <a:t>ốt cao nhất là nốt nào? Nốt thấp nhất là nốt nào ?</a:t>
            </a:r>
            <a:endParaRPr lang="en-US" sz="6000" b="1"/>
          </a:p>
          <a:p>
            <a:pPr>
              <a:buFontTx/>
              <a:buChar char="-"/>
            </a:pPr>
            <a:r>
              <a:rPr lang="en-US" sz="3600" b="1"/>
              <a:t>Bài hát chia làm mấy đoạn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591</Words>
  <Application>Microsoft Office PowerPoint</Application>
  <PresentationFormat>On-screen Show (4:3)</PresentationFormat>
  <Paragraphs>68</Paragraphs>
  <Slides>19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Em có biết đây là truyện gì không?</vt:lpstr>
      <vt:lpstr>PowerPoint Presentation</vt:lpstr>
      <vt:lpstr>PowerPoint Presentation</vt:lpstr>
      <vt:lpstr>Nhạc sĩ Phạm Tuyên</vt:lpstr>
      <vt:lpstr>PowerPoint Presentation</vt:lpstr>
      <vt:lpstr> Nổi trống lên các bạn ơi!</vt:lpstr>
      <vt:lpstr>PowerPoint Presentation</vt:lpstr>
      <vt:lpstr>PowerPoint Presentation</vt:lpstr>
      <vt:lpstr>Nổi trống lên các bạn ơi!</vt:lpstr>
      <vt:lpstr>PowerPoint Presentation</vt:lpstr>
      <vt:lpstr>Nổi trống lên các bạn ơi!</vt:lpstr>
      <vt:lpstr>                    Xưa mẹ   Âu   Cơ  sinh    được     trăm  con.  Năm mươi xuống biển năm mươi   lên</vt:lpstr>
      <vt:lpstr>Bài hát:”NỔI TRỐNG LÊN CÁC BẠN ƠI!” có nội dung là gì?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htphuong</dc:creator>
  <cp:lastModifiedBy>MyPC</cp:lastModifiedBy>
  <cp:revision>72</cp:revision>
  <dcterms:created xsi:type="dcterms:W3CDTF">2010-01-19T04:40:18Z</dcterms:created>
  <dcterms:modified xsi:type="dcterms:W3CDTF">2022-08-17T16:00:13Z</dcterms:modified>
</cp:coreProperties>
</file>