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02" r:id="rId2"/>
    <p:sldId id="259" r:id="rId3"/>
    <p:sldId id="274" r:id="rId4"/>
    <p:sldId id="260" r:id="rId5"/>
    <p:sldId id="261" r:id="rId6"/>
    <p:sldId id="262" r:id="rId7"/>
    <p:sldId id="293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4" r:id="rId16"/>
    <p:sldId id="295" r:id="rId17"/>
    <p:sldId id="30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0066"/>
    <a:srgbClr val="9966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CDF58D-4660-464E-BEFB-3B95BAB9ADAF}" v="3" dt="2021-08-31T03:12:56.6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FFCDF58D-4660-464E-BEFB-3B95BAB9ADAF}"/>
    <pc:docChg chg="custSel addSld delSld modSld modMainMaster">
      <pc:chgData name="Nasil Phạm" userId="72956dafe1aa49c0" providerId="LiveId" clId="{FFCDF58D-4660-464E-BEFB-3B95BAB9ADAF}" dt="2021-08-31T03:13:04.909" v="34" actId="680"/>
      <pc:docMkLst>
        <pc:docMk/>
      </pc:docMkLst>
      <pc:sldChg chg="del">
        <pc:chgData name="Nasil Phạm" userId="72956dafe1aa49c0" providerId="LiveId" clId="{FFCDF58D-4660-464E-BEFB-3B95BAB9ADAF}" dt="2021-08-31T03:12:04.386" v="1" actId="47"/>
        <pc:sldMkLst>
          <pc:docMk/>
          <pc:sldMk cId="798204175" sldId="272"/>
        </pc:sldMkLst>
      </pc:sldChg>
      <pc:sldChg chg="add">
        <pc:chgData name="Nasil Phạm" userId="72956dafe1aa49c0" providerId="LiveId" clId="{FFCDF58D-4660-464E-BEFB-3B95BAB9ADAF}" dt="2021-08-31T03:12:03.224" v="0"/>
        <pc:sldMkLst>
          <pc:docMk/>
          <pc:sldMk cId="2948499370" sldId="333"/>
        </pc:sldMkLst>
      </pc:sldChg>
      <pc:sldChg chg="add">
        <pc:chgData name="Nasil Phạm" userId="72956dafe1aa49c0" providerId="LiveId" clId="{FFCDF58D-4660-464E-BEFB-3B95BAB9ADAF}" dt="2021-08-31T03:12:03.224" v="0"/>
        <pc:sldMkLst>
          <pc:docMk/>
          <pc:sldMk cId="2691325579" sldId="501"/>
        </pc:sldMkLst>
      </pc:sldChg>
      <pc:sldChg chg="new">
        <pc:chgData name="Nasil Phạm" userId="72956dafe1aa49c0" providerId="LiveId" clId="{FFCDF58D-4660-464E-BEFB-3B95BAB9ADAF}" dt="2021-08-31T03:13:04.909" v="34" actId="680"/>
        <pc:sldMkLst>
          <pc:docMk/>
          <pc:sldMk cId="2416103027" sldId="502"/>
        </pc:sldMkLst>
      </pc:sldChg>
      <pc:sldMasterChg chg="modSldLayout">
        <pc:chgData name="Nasil Phạm" userId="72956dafe1aa49c0" providerId="LiveId" clId="{FFCDF58D-4660-464E-BEFB-3B95BAB9ADAF}" dt="2021-08-31T03:12:56.675" v="33" actId="16037"/>
        <pc:sldMasterMkLst>
          <pc:docMk/>
          <pc:sldMasterMk cId="2686262026" sldId="2147483648"/>
        </pc:sldMasterMkLst>
        <pc:sldLayoutChg chg="modSp mod">
          <pc:chgData name="Nasil Phạm" userId="72956dafe1aa49c0" providerId="LiveId" clId="{FFCDF58D-4660-464E-BEFB-3B95BAB9ADAF}" dt="2021-08-31T03:12:56.675" v="33" actId="16037"/>
          <pc:sldLayoutMkLst>
            <pc:docMk/>
            <pc:sldMasterMk cId="2686262026" sldId="2147483648"/>
            <pc:sldLayoutMk cId="23553274" sldId="2147483660"/>
          </pc:sldLayoutMkLst>
          <pc:spChg chg="mod">
            <ac:chgData name="Nasil Phạm" userId="72956dafe1aa49c0" providerId="LiveId" clId="{FFCDF58D-4660-464E-BEFB-3B95BAB9ADAF}" dt="2021-08-31T03:12:56.675" v="33" actId="16037"/>
            <ac:spMkLst>
              <pc:docMk/>
              <pc:sldMasterMk cId="2686262026" sldId="2147483648"/>
              <pc:sldLayoutMk cId="23553274" sldId="2147483660"/>
              <ac:spMk id="6" creationId="{0D1DD2F0-1E09-4BE6-A7DE-8C06ACE2AA75}"/>
            </ac:spMkLst>
          </pc:spChg>
          <pc:spChg chg="mod">
            <ac:chgData name="Nasil Phạm" userId="72956dafe1aa49c0" providerId="LiveId" clId="{FFCDF58D-4660-464E-BEFB-3B95BAB9ADAF}" dt="2021-08-31T03:12:41.550" v="32" actId="20577"/>
            <ac:spMkLst>
              <pc:docMk/>
              <pc:sldMasterMk cId="2686262026" sldId="2147483648"/>
              <pc:sldLayoutMk cId="23553274" sldId="2147483660"/>
              <ac:spMk id="21" creationId="{7906B193-ED6B-4AA8-AC54-DB2A501FADDA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8" y="285187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1" y="5150225"/>
            <a:ext cx="2024311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60" y="4625789"/>
            <a:ext cx="2415309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2" y="2"/>
            <a:ext cx="1863839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66FFCC"/>
              </a:solidFill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1" y="1"/>
            <a:ext cx="2415309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90" y="4453499"/>
            <a:ext cx="4653895" cy="50846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5" y="285187"/>
            <a:ext cx="3701427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7" y="5390027"/>
            <a:ext cx="1927915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5" y="5397904"/>
            <a:ext cx="1249139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9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1" y="2097409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 err="1"/>
              <a:t>Bài</a:t>
            </a:r>
            <a:r>
              <a:rPr lang="en-US" sz="4400" dirty="0"/>
              <a:t> </a:t>
            </a:r>
            <a:r>
              <a:rPr lang="en-US" sz="4400" dirty="0" err="1"/>
              <a:t>giảng</a:t>
            </a:r>
            <a:r>
              <a:rPr lang="en-US" sz="4400" dirty="0"/>
              <a:t> </a:t>
            </a:r>
            <a:r>
              <a:rPr lang="en-US" sz="4400" dirty="0" err="1"/>
              <a:t>điện</a:t>
            </a:r>
            <a:r>
              <a:rPr lang="en-US" sz="4400" dirty="0"/>
              <a:t> </a:t>
            </a:r>
            <a:r>
              <a:rPr lang="en-US" sz="4400" dirty="0" err="1"/>
              <a:t>tử</a:t>
            </a:r>
            <a:endParaRPr lang="en-US" sz="44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/>
              <a:t>Unit 7: Growing up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6913590" y="4377766"/>
            <a:ext cx="5291862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000" dirty="0"/>
              <a:t>Lesson 4: Vocabulary and Listening</a:t>
            </a:r>
          </a:p>
        </p:txBody>
      </p:sp>
    </p:spTree>
    <p:extLst>
      <p:ext uri="{BB962C8B-B14F-4D97-AF65-F5344CB8AC3E}">
        <p14:creationId xmlns:p14="http://schemas.microsoft.com/office/powerpoint/2010/main" val="2355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A2FDD-6C6E-4E25-9CA3-FCACB2E75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D836FE-90A2-4F97-AB2F-FD79BA0A16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961D0B-3FE7-444F-9BFC-D560C8870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EF5530-D261-40C1-AF1A-DDCBFDED0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CC4E-3B0A-46D7-930D-75872531099E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43350D-EE44-4376-9E90-67CF987A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31DE21-FB31-42E5-B1EB-407767D4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DD340-1FA5-4B87-8A06-1D1B8EAEA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48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9AF6-3DD3-45B7-B384-CD31C8AF9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416ADA-EB9A-4A9B-8833-18D778732A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BE8BE-F8FC-44B8-A631-CB077CCDD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CC4E-3B0A-46D7-930D-75872531099E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24A0E-D4D2-4172-A5E1-96B74EFCB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84F0A-57AE-4385-A2A5-C336DC659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DD340-1FA5-4B87-8A06-1D1B8EAEA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94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7AB4DB-2DCF-41DC-B0B8-35AEEA696F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12D27E-A264-47BD-9585-6F645A081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06446-74E0-4AE6-964F-A4905A9ED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CC4E-3B0A-46D7-930D-75872531099E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73659-6A2D-4568-B170-C2121690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EEA38-15C9-4408-AE1D-89345042A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DD340-1FA5-4B87-8A06-1D1B8EAEA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35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1E128-EA2F-46A6-94A0-B6DD02B23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D18CF3-F26D-4B17-8423-BD84F2EAF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D71FB-656D-4A4C-9D64-71FAA7DD5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CC4E-3B0A-46D7-930D-75872531099E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B4033-D8E6-44F7-AA84-3EE4EC193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B9461-5D5F-445E-A6B6-5A45FB2A9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DD340-1FA5-4B87-8A06-1D1B8EAEA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1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8FDB6-EF1F-44A9-A988-0F99104DC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574A3-3FBA-4459-A8F8-4BAB66436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8847C-8536-4E70-ACE9-B24AF7F7B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CC4E-3B0A-46D7-930D-75872531099E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039C5-1314-4622-ADF1-A4A168DE5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2E3E6-39A4-473E-9ACC-9F1C7C1D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DD340-1FA5-4B87-8A06-1D1B8EAEA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16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146FC-3599-4D62-BF40-73EEA81E0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1B057-8C8C-4775-8C2F-137BC0B13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A1269-1E94-4637-AEF2-40AC9AECF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CC4E-3B0A-46D7-930D-75872531099E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43B18-43AB-4BD8-A878-8EA80CBDA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FB3AD-54AD-409E-8C5E-7F79DEC7A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DD340-1FA5-4B87-8A06-1D1B8EAEA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9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37A27-F9EB-49D1-90B3-8043AFFF6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9268C-FFF0-4F76-81C1-2AF918AF12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48C93F-B8DA-4D2D-B5C5-182675D28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94587-9DD8-4E8C-8ED9-69A90B634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CC4E-3B0A-46D7-930D-75872531099E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904D1B-68F8-4079-80C8-36AABD828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E7B99-C0C8-41DB-BFE8-18F997A39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DD340-1FA5-4B87-8A06-1D1B8EAEA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3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61CAE-EBEF-44A8-8A40-B08B3C160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E34890-3EA0-45C5-B3F9-3BFD8F41C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92CF2-B951-4E60-892D-0BDB31199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245495-CFDF-4EFF-A9A5-58A69E207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25E96-7882-4132-A2AB-177F035EC5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F1AC50-1AA5-460F-8ACD-0A8C96132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CC4E-3B0A-46D7-930D-75872531099E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9895FB-3B00-4D36-B084-BDE07DE4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EE95B5-416A-4A9C-B0A0-7E85A0A4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DD340-1FA5-4B87-8A06-1D1B8EAEA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3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59D7A-38D5-46FE-ABDE-B819A0EB8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6C1199-9133-4C5E-B4DD-069B3B2A7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CC4E-3B0A-46D7-930D-75872531099E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D93EB-F363-4FFC-ACEB-C493B4E29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C0123D-BA8F-4C6B-B953-EAF169740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DD340-1FA5-4B87-8A06-1D1B8EAEA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4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C0626E-AB6C-4A10-B1F0-AAC0511A5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CC4E-3B0A-46D7-930D-75872531099E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41038C-FEBB-431F-8595-D4B9BE16A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AD39A-060A-4F04-A3B1-FAEBB73AA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DD340-1FA5-4B87-8A06-1D1B8EAEA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26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8EEAD-C1A8-421B-8992-B04BE73F0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72CB2-3046-4E91-BF7E-3699160F9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AA5B30-A125-47A3-A6CC-40B9B70F5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99D352-9A31-4D29-9DA2-2E1BECF13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CC4E-3B0A-46D7-930D-75872531099E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D4015-931E-4A3F-B66F-8EF8B24C6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D32A14-3A5B-45FC-B158-BC8A2C22B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DD340-1FA5-4B87-8A06-1D1B8EAEA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6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2A99CB-FC67-433F-9FFD-CC47DAB8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69BA2C-9303-4AA7-B0CC-59125CE54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1AA14-E9C3-413C-B1A5-F8D4F65D64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CCC4E-3B0A-46D7-930D-75872531099E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B63DE-86C9-4FAB-9503-E5085E7EE6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FE400-F279-446F-B7C0-C331106BF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DD340-1FA5-4B87-8A06-1D1B8EAEA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6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244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thank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8" name="WordArt 18" descr="hoa4"/>
          <p:cNvSpPr>
            <a:spLocks noChangeArrowheads="1" noChangeShapeType="1" noTextEdit="1"/>
          </p:cNvSpPr>
          <p:nvPr/>
        </p:nvSpPr>
        <p:spPr bwMode="auto">
          <a:xfrm>
            <a:off x="3804138" y="4572000"/>
            <a:ext cx="4495800" cy="1143000"/>
          </a:xfrm>
          <a:prstGeom prst="rect">
            <a:avLst/>
          </a:prstGeom>
          <a:solidFill>
            <a:srgbClr val="FFFF00"/>
          </a:solidFill>
          <a:scene3d>
            <a:camera prst="perspectiveHeroicExtremeRightFacing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i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FRIENDS PLUS 6</a:t>
            </a:r>
            <a:endParaRPr lang="en-US" sz="3600" b="1" i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blipFill dpi="0" rotWithShape="1">
                <a:blip r:embed="rId5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 txBox="1">
            <a:spLocks/>
          </p:cNvSpPr>
          <p:nvPr/>
        </p:nvSpPr>
        <p:spPr>
          <a:xfrm>
            <a:off x="2281238" y="1028700"/>
            <a:ext cx="7015162" cy="571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75978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66B000-CB58-4842-B722-5ACA0B4B0118}"/>
              </a:ext>
            </a:extLst>
          </p:cNvPr>
          <p:cNvSpPr txBox="1"/>
          <p:nvPr/>
        </p:nvSpPr>
        <p:spPr>
          <a:xfrm>
            <a:off x="0" y="2844225"/>
            <a:ext cx="121920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Listen again and complete 1–9 in the text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20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1A150F-32D4-4C19-8BE7-C84522ECB16F}"/>
              </a:ext>
            </a:extLst>
          </p:cNvPr>
          <p:cNvSpPr txBox="1"/>
          <p:nvPr/>
        </p:nvSpPr>
        <p:spPr>
          <a:xfrm>
            <a:off x="192749" y="75670"/>
            <a:ext cx="11934148" cy="7986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When was he born?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February </a:t>
            </a:r>
            <a:r>
              <a:rPr lang="en-US" sz="1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 in Alton, Illinois, in the USA.</a:t>
            </a:r>
            <a:b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9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Where did he grow</a:t>
            </a:r>
            <a:r>
              <a:rPr lang="en-US" sz="19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 and go to school?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Alton.</a:t>
            </a:r>
            <a:b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9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Did he have any brothers and sisters?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Yes, he did. He was the oldest of five children. He had </a:t>
            </a:r>
            <a:r>
              <a:rPr lang="en-US" sz="1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 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___________. They were all a </a:t>
            </a:r>
            <a:r>
              <a:rPr lang="en-US" sz="1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 height.</a:t>
            </a:r>
            <a:b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9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 what age did he leave school?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left school when he was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______________.</a:t>
            </a:r>
          </a:p>
          <a:p>
            <a:r>
              <a:rPr lang="en-US" sz="19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Did he go to university?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Yes, he did, but he left and he didn’t get a qualification.</a:t>
            </a:r>
            <a:b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9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 did he become famous?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appeared in a circus.</a:t>
            </a:r>
            <a:b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9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did people call him?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People called him the Giant of Illinois or the Gentle Giant because he </a:t>
            </a:r>
            <a:r>
              <a:rPr lang="en-US" sz="1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(6) 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 very quietly. </a:t>
            </a:r>
          </a:p>
          <a:p>
            <a:r>
              <a:rPr lang="en-US" sz="19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Where did he get a job?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got a job with the shoe company that made his special shoes.</a:t>
            </a:r>
            <a:b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9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Did he get married and have children?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No, he didn’t.</a:t>
            </a:r>
            <a:b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9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Did he travel much?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Yes, he did. He visited </a:t>
            </a:r>
            <a:r>
              <a:rPr lang="en-US" sz="1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(7) 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__________ different towns in the USA when he travelled for the shoe company.</a:t>
            </a:r>
            <a:b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9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When did he die?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died at the age of </a:t>
            </a:r>
            <a:r>
              <a:rPr lang="en-US" sz="1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(8) 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 because of a problem with one of his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(9)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________________. </a:t>
            </a:r>
            <a:b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77C359-12A3-4717-9EAA-F414EEC3FAEB}"/>
              </a:ext>
            </a:extLst>
          </p:cNvPr>
          <p:cNvSpPr txBox="1"/>
          <p:nvPr/>
        </p:nvSpPr>
        <p:spPr>
          <a:xfrm>
            <a:off x="1919796" y="363985"/>
            <a:ext cx="92993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1918 </a:t>
            </a:r>
            <a:endParaRPr lang="en-US" sz="2200" b="1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C88380-8825-48FC-AF06-F6B355A4510B}"/>
              </a:ext>
            </a:extLst>
          </p:cNvPr>
          <p:cNvSpPr txBox="1"/>
          <p:nvPr/>
        </p:nvSpPr>
        <p:spPr>
          <a:xfrm>
            <a:off x="5889596" y="1467776"/>
            <a:ext cx="16653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two brothers </a:t>
            </a:r>
            <a:endParaRPr lang="en-US" sz="2200" b="1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51FEAD-27B1-4F6D-9204-CD8751D15D46}"/>
              </a:ext>
            </a:extLst>
          </p:cNvPr>
          <p:cNvSpPr txBox="1"/>
          <p:nvPr/>
        </p:nvSpPr>
        <p:spPr>
          <a:xfrm>
            <a:off x="8175595" y="1467775"/>
            <a:ext cx="16653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two sisters  </a:t>
            </a:r>
            <a:endParaRPr lang="en-US" sz="2200" b="1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6DF388-75D6-431A-9750-F2D025F62DEF}"/>
              </a:ext>
            </a:extLst>
          </p:cNvPr>
          <p:cNvSpPr txBox="1"/>
          <p:nvPr/>
        </p:nvSpPr>
        <p:spPr>
          <a:xfrm>
            <a:off x="699854" y="1764018"/>
            <a:ext cx="143966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normal</a:t>
            </a:r>
            <a:endParaRPr lang="en-US" sz="22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443B5F-F7F5-49B1-A49D-9310CD2C727D}"/>
              </a:ext>
            </a:extLst>
          </p:cNvPr>
          <p:cNvSpPr txBox="1"/>
          <p:nvPr/>
        </p:nvSpPr>
        <p:spPr>
          <a:xfrm>
            <a:off x="2672179" y="6422143"/>
            <a:ext cx="166900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twenty-two </a:t>
            </a:r>
            <a:endParaRPr lang="en-US" sz="22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663A0D-D184-46A0-A9BE-50DF3174D6FB}"/>
              </a:ext>
            </a:extLst>
          </p:cNvPr>
          <p:cNvSpPr txBox="1"/>
          <p:nvPr/>
        </p:nvSpPr>
        <p:spPr>
          <a:xfrm>
            <a:off x="8589885" y="6351442"/>
            <a:ext cx="92993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feet </a:t>
            </a:r>
            <a:endParaRPr lang="en-US" sz="22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BA49FC-AEB7-4C8A-9B2A-34D2C7C17217}"/>
              </a:ext>
            </a:extLst>
          </p:cNvPr>
          <p:cNvSpPr txBox="1"/>
          <p:nvPr/>
        </p:nvSpPr>
        <p:spPr>
          <a:xfrm>
            <a:off x="3002132" y="5786552"/>
            <a:ext cx="92993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800 </a:t>
            </a:r>
            <a:endParaRPr lang="en-US" sz="22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9B635-991D-43D4-99F4-A945EE76C854}"/>
              </a:ext>
            </a:extLst>
          </p:cNvPr>
          <p:cNvSpPr txBox="1"/>
          <p:nvPr/>
        </p:nvSpPr>
        <p:spPr>
          <a:xfrm>
            <a:off x="7412114" y="4069071"/>
            <a:ext cx="92993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spoke </a:t>
            </a:r>
            <a:endParaRPr lang="en-US" sz="2200" b="1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7D4D37-993A-442E-A991-5AC401C5A5A2}"/>
              </a:ext>
            </a:extLst>
          </p:cNvPr>
          <p:cNvSpPr txBox="1"/>
          <p:nvPr/>
        </p:nvSpPr>
        <p:spPr>
          <a:xfrm>
            <a:off x="3587317" y="2351103"/>
            <a:ext cx="150846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seventeen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200" b="1" i="1" dirty="0">
              <a:solidFill>
                <a:srgbClr val="FF0000"/>
              </a:solidFill>
            </a:endParaRPr>
          </a:p>
        </p:txBody>
      </p:sp>
      <p:pic>
        <p:nvPicPr>
          <p:cNvPr id="15" name="Friends Plus for Vietnam G6 SB Track 2.28">
            <a:hlinkClick r:id="" action="ppaction://media"/>
            <a:extLst>
              <a:ext uri="{FF2B5EF4-FFF2-40B4-BE49-F238E27FC236}">
                <a16:creationId xmlns:a16="http://schemas.microsoft.com/office/drawing/2014/main" id="{EC2B1168-FE4E-498D-889F-E39861E60D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07445" y="12030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4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2673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8154B7-A6BA-40A8-8AD9-2124BFABD71F}"/>
              </a:ext>
            </a:extLst>
          </p:cNvPr>
          <p:cNvSpPr txBox="1"/>
          <p:nvPr/>
        </p:nvSpPr>
        <p:spPr>
          <a:xfrm>
            <a:off x="0" y="2721114"/>
            <a:ext cx="12192000" cy="707886"/>
          </a:xfrm>
          <a:prstGeom prst="rect">
            <a:avLst/>
          </a:prstGeom>
          <a:solidFill>
            <a:srgbClr val="FF0066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OPTIONAL ACTIVITY: LISTENING </a:t>
            </a:r>
            <a:endParaRPr lang="en-US" sz="40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032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2B818B5-4021-49C1-81EF-BE30EB6A4B58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95250" marR="0" indent="0" algn="ctr">
              <a:spcBef>
                <a:spcPts val="26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Listen again and correct these sentences. </a:t>
            </a:r>
            <a:endParaRPr lang="en-US" sz="4000" dirty="0">
              <a:solidFill>
                <a:schemeClr val="accent2">
                  <a:lumMod val="50000"/>
                </a:schemeClr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99A973-A1D4-4286-B427-F2E6201C4742}"/>
              </a:ext>
            </a:extLst>
          </p:cNvPr>
          <p:cNvSpPr txBox="1"/>
          <p:nvPr/>
        </p:nvSpPr>
        <p:spPr>
          <a:xfrm>
            <a:off x="153364" y="1470904"/>
            <a:ext cx="113287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26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Robert was taller than his father by the age of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4948A7-647B-4E31-B01C-C9AF1EA2B3BE}"/>
              </a:ext>
            </a:extLst>
          </p:cNvPr>
          <p:cNvSpPr txBox="1"/>
          <p:nvPr/>
        </p:nvSpPr>
        <p:spPr>
          <a:xfrm>
            <a:off x="153364" y="2471986"/>
            <a:ext cx="113287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26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At school, they made a special 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him.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1405E2-BCBA-4D66-8DBE-6B120BCE0897}"/>
              </a:ext>
            </a:extLst>
          </p:cNvPr>
          <p:cNvSpPr txBox="1"/>
          <p:nvPr/>
        </p:nvSpPr>
        <p:spPr>
          <a:xfrm>
            <a:off x="153364" y="3473068"/>
            <a:ext cx="68722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26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Robert left university because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2ED5CA-7970-4530-8E89-69D768FCEE74}"/>
              </a:ext>
            </a:extLst>
          </p:cNvPr>
          <p:cNvSpPr txBox="1"/>
          <p:nvPr/>
        </p:nvSpPr>
        <p:spPr>
          <a:xfrm>
            <a:off x="153364" y="4589442"/>
            <a:ext cx="113287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4) Robert</a:t>
            </a:r>
            <a:endParaRPr lang="en-US" sz="36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01FB67-77F2-4B8A-BBDF-E680E83ED021}"/>
              </a:ext>
            </a:extLst>
          </p:cNvPr>
          <p:cNvSpPr txBox="1"/>
          <p:nvPr/>
        </p:nvSpPr>
        <p:spPr>
          <a:xfrm>
            <a:off x="9675856" y="1497718"/>
            <a:ext cx="12969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eight.</a:t>
            </a:r>
            <a:endParaRPr lang="en-US" sz="3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0958CE-C383-4AEF-BA73-9BD296E7FB4C}"/>
              </a:ext>
            </a:extLst>
          </p:cNvPr>
          <p:cNvSpPr txBox="1"/>
          <p:nvPr/>
        </p:nvSpPr>
        <p:spPr>
          <a:xfrm>
            <a:off x="6606540" y="2493457"/>
            <a:ext cx="12115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chair</a:t>
            </a:r>
            <a:endParaRPr lang="en-US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430AC5-75AE-4B27-901E-84E7384142DD}"/>
              </a:ext>
            </a:extLst>
          </p:cNvPr>
          <p:cNvSpPr txBox="1"/>
          <p:nvPr/>
        </p:nvSpPr>
        <p:spPr>
          <a:xfrm>
            <a:off x="6606540" y="3510969"/>
            <a:ext cx="41986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 didn’t enjoy it.</a:t>
            </a: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933645-EB7F-44A2-9A48-30B1D86F8ECB}"/>
              </a:ext>
            </a:extLst>
          </p:cNvPr>
          <p:cNvSpPr txBox="1"/>
          <p:nvPr/>
        </p:nvSpPr>
        <p:spPr>
          <a:xfrm>
            <a:off x="2232660" y="4594768"/>
            <a:ext cx="7962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stopped growing when he was 18.</a:t>
            </a:r>
            <a:endParaRPr lang="en-US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74DEB3-5D26-4B95-8242-5FB926351FBA}"/>
              </a:ext>
            </a:extLst>
          </p:cNvPr>
          <p:cNvSpPr txBox="1"/>
          <p:nvPr/>
        </p:nvSpPr>
        <p:spPr>
          <a:xfrm>
            <a:off x="9706336" y="1474625"/>
            <a:ext cx="12969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six.</a:t>
            </a:r>
            <a:endParaRPr lang="en-US" sz="3600" i="1" dirty="0">
              <a:solidFill>
                <a:srgbClr val="C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EDB1CB-AF0D-48F9-A4DE-ED15BB80F104}"/>
              </a:ext>
            </a:extLst>
          </p:cNvPr>
          <p:cNvSpPr txBox="1"/>
          <p:nvPr/>
        </p:nvSpPr>
        <p:spPr>
          <a:xfrm>
            <a:off x="6667500" y="2491371"/>
            <a:ext cx="12969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desk</a:t>
            </a:r>
            <a:endParaRPr lang="en-US" sz="3600" i="1" dirty="0">
              <a:solidFill>
                <a:srgbClr val="C0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F8CA9E-BACA-489A-854C-D1BCD707AD31}"/>
              </a:ext>
            </a:extLst>
          </p:cNvPr>
          <p:cNvSpPr txBox="1"/>
          <p:nvPr/>
        </p:nvSpPr>
        <p:spPr>
          <a:xfrm>
            <a:off x="6637020" y="3495729"/>
            <a:ext cx="6111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260"/>
              </a:spcBef>
              <a:spcAft>
                <a:spcPts val="0"/>
              </a:spcAft>
            </a:pPr>
            <a:r>
              <a:rPr lang="en-US" sz="36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 was difficult for him.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E354FC-95A0-43A9-88A8-4EB872247366}"/>
              </a:ext>
            </a:extLst>
          </p:cNvPr>
          <p:cNvSpPr txBox="1"/>
          <p:nvPr/>
        </p:nvSpPr>
        <p:spPr>
          <a:xfrm>
            <a:off x="2266950" y="4573870"/>
            <a:ext cx="63931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never stopped growing.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00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  <p:bldP spid="22" grpId="0"/>
      <p:bldP spid="23" grpId="0"/>
      <p:bldP spid="25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FE3B82-DBB2-4F95-8CC9-09426568BE2B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/>
                <a:latin typeface="Bodoni MT Black" panose="02070A03080606020203" pitchFamily="18" charset="0"/>
                <a:ea typeface="Times New Roman" panose="02020603050405020304" pitchFamily="18" charset="0"/>
              </a:rPr>
              <a:t>Write sentences about a person in your family. Use the past simple form of the verbs in the text. </a:t>
            </a:r>
            <a:endParaRPr lang="en-US" sz="3600" dirty="0">
              <a:solidFill>
                <a:srgbClr val="C00000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2050" name="Picture 2" descr="오답노트 GIFs - Get the best GIF on GIPHY">
            <a:extLst>
              <a:ext uri="{FF2B5EF4-FFF2-40B4-BE49-F238E27FC236}">
                <a16:creationId xmlns:a16="http://schemas.microsoft.com/office/drawing/2014/main" id="{2331F86E-3C59-4FF3-A747-A9779A38E9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19" y="2098693"/>
            <a:ext cx="5105401" cy="475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263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n the Job by Anita Bruzzese: Coach Workers in Only 10 Minutes a Day">
            <a:extLst>
              <a:ext uri="{FF2B5EF4-FFF2-40B4-BE49-F238E27FC236}">
                <a16:creationId xmlns:a16="http://schemas.microsoft.com/office/drawing/2014/main" id="{27035503-A4DF-4155-B04A-AD8183F8A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681" y="1638307"/>
            <a:ext cx="5791200" cy="521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0CBE90-A559-424B-A134-9184FAA37DAD}"/>
              </a:ext>
            </a:extLst>
          </p:cNvPr>
          <p:cNvSpPr txBox="1"/>
          <p:nvPr/>
        </p:nvSpPr>
        <p:spPr>
          <a:xfrm>
            <a:off x="0" y="1120676"/>
            <a:ext cx="753654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CC0066"/>
                </a:solidFill>
                <a:effectLst/>
                <a:latin typeface=".VnVogue" panose="020B7200000000000000" pitchFamily="34" charset="0"/>
                <a:ea typeface="Times New Roman" panose="02020603050405020304" pitchFamily="18" charset="0"/>
              </a:rPr>
              <a:t>Work in pairs. Compare your sentences in exercise 4</a:t>
            </a:r>
            <a:endParaRPr lang="en-US" sz="4800" dirty="0">
              <a:solidFill>
                <a:srgbClr val="CC0066"/>
              </a:solidFill>
              <a:latin typeface=".VnVogu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620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4C622A-603F-40BA-B2E0-B572BD51A0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96402" y="1649412"/>
            <a:ext cx="8799196" cy="39741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791F6D-438A-44BE-BEE9-316B4BE11FD8}"/>
              </a:ext>
            </a:extLst>
          </p:cNvPr>
          <p:cNvSpPr txBox="1"/>
          <p:nvPr/>
        </p:nvSpPr>
        <p:spPr>
          <a:xfrm>
            <a:off x="472440" y="21336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u="sng" dirty="0">
                <a:solidFill>
                  <a:srgbClr val="C00000"/>
                </a:solidFill>
                <a:latin typeface=".VnVogue" panose="020B7200000000000000" pitchFamily="34" charset="0"/>
              </a:rPr>
              <a:t>Example</a:t>
            </a:r>
            <a:r>
              <a:rPr lang="en-US" sz="4400" b="1" i="1" dirty="0">
                <a:solidFill>
                  <a:srgbClr val="C00000"/>
                </a:solidFill>
                <a:latin typeface=".VnVogue" panose="020B7200000000000000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721649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138DFA-7855-4863-8729-84FD5A319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" name="WordArt 2">
            <a:extLst>
              <a:ext uri="{FF2B5EF4-FFF2-40B4-BE49-F238E27FC236}">
                <a16:creationId xmlns:a16="http://schemas.microsoft.com/office/drawing/2014/main" id="{16F5E5AC-FE44-4367-9A1E-A9919CDE804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10179" y="773790"/>
            <a:ext cx="4572000" cy="962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algn="ctr"/>
            <a:r>
              <a:rPr lang="en-US" sz="6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Gisha" panose="020B0502040204020203" pitchFamily="34" charset="-79"/>
              </a:rPr>
              <a:t>Homework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C068F3-C5CD-4A77-9DDC-DE0A34FBA8FA}"/>
              </a:ext>
            </a:extLst>
          </p:cNvPr>
          <p:cNvSpPr txBox="1"/>
          <p:nvPr/>
        </p:nvSpPr>
        <p:spPr>
          <a:xfrm>
            <a:off x="84656" y="2059363"/>
            <a:ext cx="12022687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581025" algn="l"/>
              </a:tabLst>
            </a:pPr>
            <a:r>
              <a:rPr lang="en-US" sz="4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Learn by heart all the phrases.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sz="4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Workbook: Exercises page 50.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sz="4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Prepare the next lesson: LANGUAGE FOCUS.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255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84E083-2BD4-42F9-ACD3-3575AF3CC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160" y="435006"/>
            <a:ext cx="3247143" cy="62276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CFE520-F6EF-442B-86B6-57E2AFAC517A}"/>
              </a:ext>
            </a:extLst>
          </p:cNvPr>
          <p:cNvSpPr txBox="1"/>
          <p:nvPr/>
        </p:nvSpPr>
        <p:spPr>
          <a:xfrm>
            <a:off x="4492101" y="2521258"/>
            <a:ext cx="70399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66"/>
                </a:solidFill>
                <a:latin typeface="Baskerville Old Face" panose="02020602080505020303" pitchFamily="18" charset="0"/>
              </a:rPr>
              <a:t>Robert </a:t>
            </a:r>
            <a:r>
              <a:rPr lang="en-US" sz="4000" b="1" dirty="0" err="1">
                <a:solidFill>
                  <a:srgbClr val="FF0066"/>
                </a:solidFill>
                <a:latin typeface="Baskerville Old Face" panose="02020602080505020303" pitchFamily="18" charset="0"/>
              </a:rPr>
              <a:t>Wadlow</a:t>
            </a:r>
            <a:r>
              <a:rPr lang="en-US" sz="4000" b="1" dirty="0">
                <a:solidFill>
                  <a:srgbClr val="FF0066"/>
                </a:solidFill>
                <a:latin typeface="Baskerville Old Face" panose="02020602080505020303" pitchFamily="18" charset="0"/>
              </a:rPr>
              <a:t> : The Gentle Giant </a:t>
            </a:r>
          </a:p>
        </p:txBody>
      </p:sp>
    </p:spTree>
    <p:extLst>
      <p:ext uri="{BB962C8B-B14F-4D97-AF65-F5344CB8AC3E}">
        <p14:creationId xmlns:p14="http://schemas.microsoft.com/office/powerpoint/2010/main" val="2650255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3978"/>
            <a:ext cx="12192000" cy="6858000"/>
          </a:xfrm>
          <a:ln>
            <a:noFill/>
          </a:ln>
        </p:spPr>
      </p:pic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5368530" y="308252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100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5126" y="1466701"/>
            <a:ext cx="805627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ln w="3810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Stencil" panose="040409050D0802020404" pitchFamily="82" charset="0"/>
                <a:ea typeface="MS Mincho" panose="02020609040205080304" pitchFamily="49" charset="-128"/>
              </a:rPr>
              <a:t>Growing up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723455" y="2567959"/>
            <a:ext cx="132054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u="sng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VNI-Bandit" pitchFamily="2" charset="0"/>
                <a:cs typeface="Times New Roman" panose="02020603050405020304" pitchFamily="18" charset="0"/>
              </a:rPr>
              <a:t>Lesson 4</a:t>
            </a:r>
            <a:r>
              <a:rPr lang="en-US" sz="4800" b="1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VNI-Bandit" pitchFamily="2" charset="0"/>
                <a:cs typeface="Times New Roman" panose="02020603050405020304" pitchFamily="18" charset="0"/>
              </a:rPr>
              <a:t>: vocabulary and listening</a:t>
            </a:r>
            <a:endParaRPr lang="en-US" sz="4800" dirty="0">
              <a:ln w="28575">
                <a:solidFill>
                  <a:srgbClr val="002060"/>
                </a:solidFill>
              </a:ln>
              <a:solidFill>
                <a:srgbClr val="FFCC66"/>
              </a:solidFill>
              <a:latin typeface="VNI-Bandit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73028" y="656943"/>
            <a:ext cx="2410394" cy="86177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000" b="1" dirty="0">
                <a:ln w="1905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tencil" panose="040409050D0802020404" pitchFamily="82" charset="0"/>
                <a:cs typeface="Times New Roman" panose="02020603050405020304" pitchFamily="18" charset="0"/>
              </a:rPr>
              <a:t>UNIT 7</a:t>
            </a:r>
          </a:p>
        </p:txBody>
      </p:sp>
    </p:spTree>
    <p:extLst>
      <p:ext uri="{BB962C8B-B14F-4D97-AF65-F5344CB8AC3E}">
        <p14:creationId xmlns:p14="http://schemas.microsoft.com/office/powerpoint/2010/main" val="1945936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012D61-1177-4F18-89EE-3620EF26313F}"/>
              </a:ext>
            </a:extLst>
          </p:cNvPr>
          <p:cNvSpPr txBox="1"/>
          <p:nvPr/>
        </p:nvSpPr>
        <p:spPr>
          <a:xfrm>
            <a:off x="0" y="2969554"/>
            <a:ext cx="12192000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Read the text about Robert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Wadlow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check the meanings of the phrases in blue. 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862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686362-D31A-4DE1-BDB2-D7DBE0FB6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776" y="483500"/>
            <a:ext cx="2847649" cy="5806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92F66E-5E5E-4B90-8261-647BF8D3B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764" y="940201"/>
            <a:ext cx="5875769" cy="4347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877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7A9FD9-B460-4518-8430-C87A915B5A8F}"/>
              </a:ext>
            </a:extLst>
          </p:cNvPr>
          <p:cNvSpPr txBox="1"/>
          <p:nvPr/>
        </p:nvSpPr>
        <p:spPr>
          <a:xfrm>
            <a:off x="408372" y="79898"/>
            <a:ext cx="3311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C0066"/>
                </a:solidFill>
                <a:latin typeface="Bodoni MT Black" panose="02070A03080606020203" pitchFamily="18" charset="0"/>
              </a:rPr>
              <a:t>Verb phrases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7EA0A6-85FF-4896-AF09-714A58BE8969}"/>
              </a:ext>
            </a:extLst>
          </p:cNvPr>
          <p:cNvSpPr txBox="1"/>
          <p:nvPr/>
        </p:nvSpPr>
        <p:spPr>
          <a:xfrm>
            <a:off x="73239" y="652116"/>
            <a:ext cx="2510163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9060" marR="0" indent="6096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to grow up :  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F1C1F6-FF7C-4A30-A686-0B14151C29D5}"/>
              </a:ext>
            </a:extLst>
          </p:cNvPr>
          <p:cNvSpPr txBox="1"/>
          <p:nvPr/>
        </p:nvSpPr>
        <p:spPr>
          <a:xfrm>
            <a:off x="73239" y="1265139"/>
            <a:ext cx="3284739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9060" marR="0" indent="6096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to go to school :  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304007-D075-4408-9BDF-E5AD6AEB9B81}"/>
              </a:ext>
            </a:extLst>
          </p:cNvPr>
          <p:cNvSpPr txBox="1"/>
          <p:nvPr/>
        </p:nvSpPr>
        <p:spPr>
          <a:xfrm>
            <a:off x="73239" y="1868717"/>
            <a:ext cx="3071674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9060" marR="0" indent="6096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leave school :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FDD038-28B2-4C83-AA04-3DE4533D22F5}"/>
              </a:ext>
            </a:extLst>
          </p:cNvPr>
          <p:cNvSpPr txBox="1"/>
          <p:nvPr/>
        </p:nvSpPr>
        <p:spPr>
          <a:xfrm>
            <a:off x="73239" y="2428649"/>
            <a:ext cx="3736515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9060" marR="0" indent="6096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to go to university :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23C99B-E719-4CB1-8693-3862026E8061}"/>
              </a:ext>
            </a:extLst>
          </p:cNvPr>
          <p:cNvSpPr txBox="1"/>
          <p:nvPr/>
        </p:nvSpPr>
        <p:spPr>
          <a:xfrm>
            <a:off x="66254" y="3001888"/>
            <a:ext cx="411924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9060" marR="0" indent="6096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to get a qualification :      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411BA3-848B-4F9F-8870-1A507599E484}"/>
              </a:ext>
            </a:extLst>
          </p:cNvPr>
          <p:cNvSpPr txBox="1"/>
          <p:nvPr/>
        </p:nvSpPr>
        <p:spPr>
          <a:xfrm>
            <a:off x="78749" y="3905964"/>
            <a:ext cx="2694044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9060" marR="0" indent="6096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to get a job :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C4E09F-5556-4CEF-BFDA-27832A048977}"/>
              </a:ext>
            </a:extLst>
          </p:cNvPr>
          <p:cNvSpPr txBox="1"/>
          <p:nvPr/>
        </p:nvSpPr>
        <p:spPr>
          <a:xfrm>
            <a:off x="73239" y="4422510"/>
            <a:ext cx="3202622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9060" marR="0" indent="6096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to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get married :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78DCC0-95C2-4B90-A3F8-E789A42EB476}"/>
              </a:ext>
            </a:extLst>
          </p:cNvPr>
          <p:cNvSpPr txBox="1"/>
          <p:nvPr/>
        </p:nvSpPr>
        <p:spPr>
          <a:xfrm>
            <a:off x="36907" y="4921443"/>
            <a:ext cx="352221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9060" marR="0" indent="6096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to have children :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E9E868-DF93-4F8C-919D-DF6408694EBC}"/>
              </a:ext>
            </a:extLst>
          </p:cNvPr>
          <p:cNvSpPr txBox="1"/>
          <p:nvPr/>
        </p:nvSpPr>
        <p:spPr>
          <a:xfrm>
            <a:off x="54990" y="5401672"/>
            <a:ext cx="20381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16002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to travel :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D61738-DC0E-4DAD-AF16-262AF591C009}"/>
              </a:ext>
            </a:extLst>
          </p:cNvPr>
          <p:cNvSpPr txBox="1"/>
          <p:nvPr/>
        </p:nvSpPr>
        <p:spPr>
          <a:xfrm>
            <a:off x="47178" y="5900999"/>
            <a:ext cx="19153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16002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to die :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6A8CA3-F195-4CC8-9884-7E095C6F8483}"/>
              </a:ext>
            </a:extLst>
          </p:cNvPr>
          <p:cNvSpPr txBox="1"/>
          <p:nvPr/>
        </p:nvSpPr>
        <p:spPr>
          <a:xfrm>
            <a:off x="2494626" y="690714"/>
            <a:ext cx="853144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 change from being a child to being an adult.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00E314-2BE4-4DFE-AB14-0FAB4C0E6350}"/>
              </a:ext>
            </a:extLst>
          </p:cNvPr>
          <p:cNvSpPr txBox="1"/>
          <p:nvPr/>
        </p:nvSpPr>
        <p:spPr>
          <a:xfrm>
            <a:off x="3024327" y="1297625"/>
            <a:ext cx="6143346" cy="51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9060" marR="0" indent="-114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leave home for school.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84A16A-4C09-40B5-BBA1-D88180F9A1E2}"/>
              </a:ext>
            </a:extLst>
          </p:cNvPr>
          <p:cNvSpPr txBox="1"/>
          <p:nvPr/>
        </p:nvSpPr>
        <p:spPr>
          <a:xfrm>
            <a:off x="3069372" y="1851118"/>
            <a:ext cx="6143346" cy="51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9060" marR="0" indent="-114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finish school. 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E29AF8D-3C58-4F30-8718-C0024028AA40}"/>
              </a:ext>
            </a:extLst>
          </p:cNvPr>
          <p:cNvSpPr txBox="1"/>
          <p:nvPr/>
        </p:nvSpPr>
        <p:spPr>
          <a:xfrm>
            <a:off x="3497803" y="2454446"/>
            <a:ext cx="6143346" cy="51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9060" marR="0" indent="-114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study at a university.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DC7CBEC-1444-4E74-BEFF-EEA5EC70790F}"/>
              </a:ext>
            </a:extLst>
          </p:cNvPr>
          <p:cNvSpPr txBox="1"/>
          <p:nvPr/>
        </p:nvSpPr>
        <p:spPr>
          <a:xfrm>
            <a:off x="3886406" y="3016957"/>
            <a:ext cx="8240203" cy="975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9060" marR="0" indent="-1143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pass an exam, to complete a course of training or to reach the standard necessary to do a job. 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584F45E-C581-433A-BF3F-F3FD00BDBC69}"/>
              </a:ext>
            </a:extLst>
          </p:cNvPr>
          <p:cNvSpPr txBox="1"/>
          <p:nvPr/>
        </p:nvSpPr>
        <p:spPr>
          <a:xfrm>
            <a:off x="2583402" y="3949560"/>
            <a:ext cx="6143346" cy="51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9060" marR="0" indent="-114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do something to earn money. 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40E9D8-58D1-434C-B8A2-65E573D66DD6}"/>
              </a:ext>
            </a:extLst>
          </p:cNvPr>
          <p:cNvSpPr txBox="1"/>
          <p:nvPr/>
        </p:nvSpPr>
        <p:spPr>
          <a:xfrm>
            <a:off x="2979282" y="4445924"/>
            <a:ext cx="6143346" cy="51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9060" marR="0" indent="-114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become husband and wife. 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D2E215A-F0C0-4E98-8594-D742CEE5C1C5}"/>
              </a:ext>
            </a:extLst>
          </p:cNvPr>
          <p:cNvSpPr txBox="1"/>
          <p:nvPr/>
        </p:nvSpPr>
        <p:spPr>
          <a:xfrm>
            <a:off x="3252516" y="4940338"/>
            <a:ext cx="6143346" cy="51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9060" marR="0" indent="-114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be or become parents.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7A4A15D-91EB-41DA-B21D-F193E8CE540F}"/>
              </a:ext>
            </a:extLst>
          </p:cNvPr>
          <p:cNvSpPr txBox="1"/>
          <p:nvPr/>
        </p:nvSpPr>
        <p:spPr>
          <a:xfrm>
            <a:off x="2064056" y="5470001"/>
            <a:ext cx="1012794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go from one place to another, or to several places.</a:t>
            </a:r>
            <a:endParaRPr lang="en-US" sz="26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99937B4-6801-46E7-8C71-47A818EFA60A}"/>
              </a:ext>
            </a:extLst>
          </p:cNvPr>
          <p:cNvSpPr txBox="1"/>
          <p:nvPr/>
        </p:nvSpPr>
        <p:spPr>
          <a:xfrm>
            <a:off x="1674550" y="5935186"/>
            <a:ext cx="614334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stop living.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7798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  <p:bldP spid="28" grpId="0"/>
      <p:bldP spid="30" grpId="0"/>
      <p:bldP spid="32" grpId="0"/>
      <p:bldP spid="34" grpId="0"/>
      <p:bldP spid="36" grpId="0"/>
      <p:bldP spid="38" grpId="0"/>
      <p:bldP spid="40" grpId="0"/>
      <p:bldP spid="42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012D61-1177-4F18-89EE-3620EF26313F}"/>
              </a:ext>
            </a:extLst>
          </p:cNvPr>
          <p:cNvSpPr txBox="1"/>
          <p:nvPr/>
        </p:nvSpPr>
        <p:spPr>
          <a:xfrm>
            <a:off x="0" y="7432"/>
            <a:ext cx="12192000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Read the text about Robert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Wadlow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write the past simple form of the verbs. Listen and check.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B98F6F-62FE-47E7-B82A-7661446D9963}"/>
              </a:ext>
            </a:extLst>
          </p:cNvPr>
          <p:cNvSpPr txBox="1"/>
          <p:nvPr/>
        </p:nvSpPr>
        <p:spPr>
          <a:xfrm>
            <a:off x="208627" y="1250311"/>
            <a:ext cx="372418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9060" marR="0" indent="6096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000" dirty="0">
                <a:solidFill>
                  <a:srgbClr val="002060"/>
                </a:solidFill>
                <a:effectLst/>
                <a:latin typeface=".VnVogue" panose="020B7200000000000000" pitchFamily="34" charset="0"/>
                <a:ea typeface="Times New Roman" panose="02020603050405020304" pitchFamily="18" charset="0"/>
              </a:rPr>
              <a:t>grow up </a:t>
            </a:r>
          </a:p>
          <a:p>
            <a:pPr marL="99060" marR="0" indent="6096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rgbClr val="002060"/>
                </a:solidFill>
                <a:effectLst/>
                <a:latin typeface=".VnVogue" panose="020B7200000000000000" pitchFamily="34" charset="0"/>
                <a:ea typeface="Times New Roman" panose="02020603050405020304" pitchFamily="18" charset="0"/>
              </a:rPr>
              <a:t>go to school </a:t>
            </a:r>
          </a:p>
          <a:p>
            <a:pPr marL="99060" marR="0" indent="6096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rgbClr val="002060"/>
                </a:solidFill>
                <a:effectLst/>
                <a:latin typeface=".VnVogue" panose="020B7200000000000000" pitchFamily="34" charset="0"/>
                <a:ea typeface="Times New Roman" panose="02020603050405020304" pitchFamily="18" charset="0"/>
              </a:rPr>
              <a:t>leave school </a:t>
            </a:r>
          </a:p>
          <a:p>
            <a:pPr marL="99060" marR="0" indent="6096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rgbClr val="002060"/>
                </a:solidFill>
                <a:effectLst/>
                <a:latin typeface=".VnVogue" panose="020B7200000000000000" pitchFamily="34" charset="0"/>
                <a:ea typeface="Times New Roman" panose="02020603050405020304" pitchFamily="18" charset="0"/>
              </a:rPr>
              <a:t>go to university </a:t>
            </a:r>
          </a:p>
          <a:p>
            <a:pPr marL="99060" marR="0" indent="6096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rgbClr val="002060"/>
                </a:solidFill>
                <a:effectLst/>
                <a:latin typeface=".VnVogue" panose="020B7200000000000000" pitchFamily="34" charset="0"/>
                <a:ea typeface="Times New Roman" panose="02020603050405020304" pitchFamily="18" charset="0"/>
              </a:rPr>
              <a:t>get a qualification</a:t>
            </a:r>
          </a:p>
          <a:p>
            <a:pPr marL="99060" marR="0" indent="6096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rgbClr val="002060"/>
                </a:solidFill>
                <a:effectLst/>
                <a:latin typeface=".VnVogue" panose="020B7200000000000000" pitchFamily="34" charset="0"/>
                <a:ea typeface="Times New Roman" panose="02020603050405020304" pitchFamily="18" charset="0"/>
              </a:rPr>
              <a:t>get a job </a:t>
            </a:r>
          </a:p>
          <a:p>
            <a:pPr marL="99060" marR="0" indent="6096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rgbClr val="002060"/>
                </a:solidFill>
                <a:effectLst/>
                <a:latin typeface=".VnVogue" panose="020B7200000000000000" pitchFamily="34" charset="0"/>
                <a:ea typeface="Times New Roman" panose="02020603050405020304" pitchFamily="18" charset="0"/>
              </a:rPr>
              <a:t>get married </a:t>
            </a:r>
          </a:p>
          <a:p>
            <a:pPr marL="99060" marR="0" indent="6096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rgbClr val="002060"/>
                </a:solidFill>
                <a:effectLst/>
                <a:latin typeface=".VnVogue" panose="020B7200000000000000" pitchFamily="34" charset="0"/>
                <a:ea typeface="Times New Roman" panose="02020603050405020304" pitchFamily="18" charset="0"/>
              </a:rPr>
              <a:t>have children </a:t>
            </a:r>
          </a:p>
          <a:p>
            <a:pPr marL="0" marR="0" indent="160020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rgbClr val="002060"/>
                </a:solidFill>
                <a:effectLst/>
                <a:latin typeface=".VnVogue" panose="020B7200000000000000" pitchFamily="34" charset="0"/>
                <a:ea typeface="Times New Roman" panose="02020603050405020304" pitchFamily="18" charset="0"/>
              </a:rPr>
              <a:t>travel </a:t>
            </a:r>
          </a:p>
          <a:p>
            <a:pPr marL="0" marR="0" indent="160020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rgbClr val="002060"/>
                </a:solidFill>
                <a:effectLst/>
                <a:latin typeface=".VnVogue" panose="020B7200000000000000" pitchFamily="34" charset="0"/>
                <a:ea typeface="Times New Roman" panose="02020603050405020304" pitchFamily="18" charset="0"/>
              </a:rPr>
              <a:t>die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F613C0F-E8CE-4AB5-912E-1622925DDBA3}"/>
              </a:ext>
            </a:extLst>
          </p:cNvPr>
          <p:cNvCxnSpPr/>
          <p:nvPr/>
        </p:nvCxnSpPr>
        <p:spPr>
          <a:xfrm>
            <a:off x="4064493" y="1669001"/>
            <a:ext cx="1376039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9A6D042-2392-4F1B-BD91-85B6F5F4BC94}"/>
              </a:ext>
            </a:extLst>
          </p:cNvPr>
          <p:cNvCxnSpPr/>
          <p:nvPr/>
        </p:nvCxnSpPr>
        <p:spPr>
          <a:xfrm>
            <a:off x="4064493" y="2735802"/>
            <a:ext cx="1376039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8726748-0BC6-43BE-AF13-FCB41A82056A}"/>
              </a:ext>
            </a:extLst>
          </p:cNvPr>
          <p:cNvCxnSpPr/>
          <p:nvPr/>
        </p:nvCxnSpPr>
        <p:spPr>
          <a:xfrm>
            <a:off x="4064493" y="3296575"/>
            <a:ext cx="1376039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D8AA896-4EDE-4EE7-897A-DFB8B1D1662F}"/>
              </a:ext>
            </a:extLst>
          </p:cNvPr>
          <p:cNvCxnSpPr/>
          <p:nvPr/>
        </p:nvCxnSpPr>
        <p:spPr>
          <a:xfrm>
            <a:off x="4064493" y="3795204"/>
            <a:ext cx="1376039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9B6B6F2-BFAD-4F02-A0C4-A5A526A02B1E}"/>
              </a:ext>
            </a:extLst>
          </p:cNvPr>
          <p:cNvCxnSpPr/>
          <p:nvPr/>
        </p:nvCxnSpPr>
        <p:spPr>
          <a:xfrm>
            <a:off x="4082249" y="4267200"/>
            <a:ext cx="1376039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C2A01BD-3A63-4013-B395-4A4851687E05}"/>
              </a:ext>
            </a:extLst>
          </p:cNvPr>
          <p:cNvCxnSpPr/>
          <p:nvPr/>
        </p:nvCxnSpPr>
        <p:spPr>
          <a:xfrm>
            <a:off x="4095564" y="4819095"/>
            <a:ext cx="1376039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20196D2-E721-476A-9A38-AAAEE192819B}"/>
              </a:ext>
            </a:extLst>
          </p:cNvPr>
          <p:cNvCxnSpPr/>
          <p:nvPr/>
        </p:nvCxnSpPr>
        <p:spPr>
          <a:xfrm>
            <a:off x="4104442" y="5370990"/>
            <a:ext cx="1376039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DDF2104-32F3-4E62-B992-8C17F859F443}"/>
              </a:ext>
            </a:extLst>
          </p:cNvPr>
          <p:cNvCxnSpPr/>
          <p:nvPr/>
        </p:nvCxnSpPr>
        <p:spPr>
          <a:xfrm>
            <a:off x="4116278" y="5905129"/>
            <a:ext cx="1376039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0ACB1A7-78D8-48DE-B9DA-8BE1B0466966}"/>
              </a:ext>
            </a:extLst>
          </p:cNvPr>
          <p:cNvCxnSpPr/>
          <p:nvPr/>
        </p:nvCxnSpPr>
        <p:spPr>
          <a:xfrm>
            <a:off x="4116278" y="6386004"/>
            <a:ext cx="1376039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EC8E5E2-3D54-474F-B717-1506ABDD5C12}"/>
              </a:ext>
            </a:extLst>
          </p:cNvPr>
          <p:cNvCxnSpPr/>
          <p:nvPr/>
        </p:nvCxnSpPr>
        <p:spPr>
          <a:xfrm>
            <a:off x="4064493" y="2194263"/>
            <a:ext cx="1376039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09EF43A-D734-400B-B012-0E2D914AC721}"/>
              </a:ext>
            </a:extLst>
          </p:cNvPr>
          <p:cNvSpPr txBox="1"/>
          <p:nvPr/>
        </p:nvSpPr>
        <p:spPr>
          <a:xfrm>
            <a:off x="5492317" y="1331690"/>
            <a:ext cx="6134470" cy="574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9060" marR="0" indent="6096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000" i="1" dirty="0">
                <a:solidFill>
                  <a:srgbClr val="FF0000"/>
                </a:solidFill>
                <a:effectLst/>
                <a:latin typeface=".VnVogue" panose="020B7200000000000000" pitchFamily="34" charset="0"/>
                <a:ea typeface="Times New Roman" panose="02020603050405020304" pitchFamily="18" charset="0"/>
              </a:rPr>
              <a:t>grew up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2F767-7D87-49FB-BCBA-5DBA87D79CEC}"/>
              </a:ext>
            </a:extLst>
          </p:cNvPr>
          <p:cNvSpPr txBox="1"/>
          <p:nvPr/>
        </p:nvSpPr>
        <p:spPr>
          <a:xfrm>
            <a:off x="5544102" y="1860356"/>
            <a:ext cx="613447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i="1" dirty="0">
                <a:solidFill>
                  <a:srgbClr val="FF0000"/>
                </a:solidFill>
                <a:effectLst/>
                <a:latin typeface=".VnVogue" panose="020B7200000000000000" pitchFamily="34" charset="0"/>
                <a:ea typeface="Times New Roman" panose="02020603050405020304" pitchFamily="18" charset="0"/>
              </a:rPr>
              <a:t>went to school</a:t>
            </a:r>
            <a:endParaRPr lang="en-US" sz="3000" i="1" dirty="0">
              <a:solidFill>
                <a:srgbClr val="FF0000"/>
              </a:solidFill>
              <a:latin typeface=".VnVogue" panose="020B72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DD1635-CCB3-4B54-AE24-486FE3AB36E8}"/>
              </a:ext>
            </a:extLst>
          </p:cNvPr>
          <p:cNvSpPr txBox="1"/>
          <p:nvPr/>
        </p:nvSpPr>
        <p:spPr>
          <a:xfrm>
            <a:off x="5539665" y="6054800"/>
            <a:ext cx="148848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i="1" dirty="0">
                <a:solidFill>
                  <a:srgbClr val="FF0000"/>
                </a:solidFill>
                <a:effectLst/>
                <a:latin typeface=".VnVogue" panose="020B7200000000000000" pitchFamily="34" charset="0"/>
                <a:ea typeface="Times New Roman" panose="02020603050405020304" pitchFamily="18" charset="0"/>
              </a:rPr>
              <a:t>died </a:t>
            </a:r>
            <a:endParaRPr lang="en-US" sz="3000" i="1" dirty="0">
              <a:solidFill>
                <a:srgbClr val="FF0000"/>
              </a:solidFill>
              <a:latin typeface=".VnVogue" panose="020B72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15E20C-EEAB-41BB-89E1-E7B0D7400606}"/>
              </a:ext>
            </a:extLst>
          </p:cNvPr>
          <p:cNvSpPr txBox="1"/>
          <p:nvPr/>
        </p:nvSpPr>
        <p:spPr>
          <a:xfrm>
            <a:off x="5544102" y="2442055"/>
            <a:ext cx="250010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i="1" dirty="0">
                <a:solidFill>
                  <a:srgbClr val="FF0000"/>
                </a:solidFill>
                <a:effectLst/>
                <a:latin typeface=".VnVogue" panose="020B7200000000000000" pitchFamily="34" charset="0"/>
                <a:ea typeface="Times New Roman" panose="02020603050405020304" pitchFamily="18" charset="0"/>
              </a:rPr>
              <a:t>left school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F10AEE-F16A-4A1F-BED7-C1C81AB3852F}"/>
              </a:ext>
            </a:extLst>
          </p:cNvPr>
          <p:cNvSpPr txBox="1"/>
          <p:nvPr/>
        </p:nvSpPr>
        <p:spPr>
          <a:xfrm>
            <a:off x="5527829" y="2962749"/>
            <a:ext cx="385419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i="1" dirty="0">
                <a:solidFill>
                  <a:srgbClr val="FF0000"/>
                </a:solidFill>
                <a:effectLst/>
                <a:latin typeface=".VnVogue" panose="020B7200000000000000" pitchFamily="34" charset="0"/>
                <a:ea typeface="Times New Roman" panose="02020603050405020304" pitchFamily="18" charset="0"/>
              </a:rPr>
              <a:t>went to university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BFDB84-E315-4F60-8B8D-15C943ECACA7}"/>
              </a:ext>
            </a:extLst>
          </p:cNvPr>
          <p:cNvSpPr txBox="1"/>
          <p:nvPr/>
        </p:nvSpPr>
        <p:spPr>
          <a:xfrm>
            <a:off x="5527829" y="3460394"/>
            <a:ext cx="396979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i="1" dirty="0">
                <a:solidFill>
                  <a:srgbClr val="FF0000"/>
                </a:solidFill>
                <a:effectLst/>
                <a:latin typeface=".VnVogue" panose="020B7200000000000000" pitchFamily="34" charset="0"/>
                <a:ea typeface="Times New Roman" panose="02020603050405020304" pitchFamily="18" charset="0"/>
              </a:rPr>
              <a:t>got a qualification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B74841-7CEB-42AD-B71C-DD3EA857F5B9}"/>
              </a:ext>
            </a:extLst>
          </p:cNvPr>
          <p:cNvSpPr txBox="1"/>
          <p:nvPr/>
        </p:nvSpPr>
        <p:spPr>
          <a:xfrm>
            <a:off x="5545489" y="3975601"/>
            <a:ext cx="237644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i="1" dirty="0">
                <a:solidFill>
                  <a:srgbClr val="FF0000"/>
                </a:solidFill>
                <a:effectLst/>
                <a:latin typeface=".VnVogue" panose="020B7200000000000000" pitchFamily="34" charset="0"/>
                <a:ea typeface="Times New Roman" panose="02020603050405020304" pitchFamily="18" charset="0"/>
              </a:rPr>
              <a:t>got a job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D76026-3E50-4976-A653-0314CE7FC815}"/>
              </a:ext>
            </a:extLst>
          </p:cNvPr>
          <p:cNvSpPr txBox="1"/>
          <p:nvPr/>
        </p:nvSpPr>
        <p:spPr>
          <a:xfrm>
            <a:off x="5527829" y="4487078"/>
            <a:ext cx="311841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i="1" dirty="0">
                <a:solidFill>
                  <a:srgbClr val="FF0000"/>
                </a:solidFill>
                <a:effectLst/>
                <a:latin typeface=".VnVogue" panose="020B7200000000000000" pitchFamily="34" charset="0"/>
                <a:ea typeface="Times New Roman" panose="02020603050405020304" pitchFamily="18" charset="0"/>
              </a:rPr>
              <a:t>got married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D65D08-F9AD-4F3B-95AF-ABA8452B0363}"/>
              </a:ext>
            </a:extLst>
          </p:cNvPr>
          <p:cNvSpPr txBox="1"/>
          <p:nvPr/>
        </p:nvSpPr>
        <p:spPr>
          <a:xfrm>
            <a:off x="5527829" y="5017508"/>
            <a:ext cx="34870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i="1" dirty="0">
                <a:solidFill>
                  <a:srgbClr val="FF0000"/>
                </a:solidFill>
                <a:effectLst/>
                <a:latin typeface=".VnVogue" panose="020B7200000000000000" pitchFamily="34" charset="0"/>
                <a:ea typeface="Times New Roman" panose="02020603050405020304" pitchFamily="18" charset="0"/>
              </a:rPr>
              <a:t>had children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20C858-086D-428D-AC93-8216FFD6F759}"/>
              </a:ext>
            </a:extLst>
          </p:cNvPr>
          <p:cNvSpPr txBox="1"/>
          <p:nvPr/>
        </p:nvSpPr>
        <p:spPr>
          <a:xfrm>
            <a:off x="5539665" y="5547938"/>
            <a:ext cx="396979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i="1" dirty="0">
                <a:solidFill>
                  <a:srgbClr val="FF0000"/>
                </a:solidFill>
                <a:effectLst/>
                <a:latin typeface=".VnVogue" panose="020B7200000000000000" pitchFamily="34" charset="0"/>
                <a:ea typeface="Times New Roman" panose="02020603050405020304" pitchFamily="18" charset="0"/>
              </a:rPr>
              <a:t>travelled 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36" name="Friends Plus for Vietnam G6 SB Track 2.27">
            <a:hlinkClick r:id="" action="ppaction://media"/>
            <a:extLst>
              <a:ext uri="{FF2B5EF4-FFF2-40B4-BE49-F238E27FC236}">
                <a16:creationId xmlns:a16="http://schemas.microsoft.com/office/drawing/2014/main" id="{098C088F-5951-425E-A550-2E11CD5A52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59035" y="123576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3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71833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19" grpId="0"/>
      <p:bldP spid="21" grpId="0"/>
      <p:bldP spid="23" grpId="0"/>
      <p:bldP spid="25" grpId="0"/>
      <p:bldP spid="27" grpId="0"/>
      <p:bldP spid="29" grpId="0"/>
      <p:bldP spid="31" grpId="0"/>
      <p:bldP spid="33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8DCFCE-DF4C-4F52-A3AE-4F50DDFDC39D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Do you think people in the USA liked or disliked Robert? Listen to a podcast about him and check your answer. </a:t>
            </a:r>
            <a:endParaRPr lang="en-US" sz="32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pic>
        <p:nvPicPr>
          <p:cNvPr id="6" name="Friends Plus for Vietnam G6 SB Track 2.28">
            <a:hlinkClick r:id="" action="ppaction://media"/>
            <a:extLst>
              <a:ext uri="{FF2B5EF4-FFF2-40B4-BE49-F238E27FC236}">
                <a16:creationId xmlns:a16="http://schemas.microsoft.com/office/drawing/2014/main" id="{B74E3C55-890A-43D1-B622-8429A40551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77296" y="1471134"/>
            <a:ext cx="487363" cy="487363"/>
          </a:xfrm>
          <a:prstGeom prst="rect">
            <a:avLst/>
          </a:prstGeom>
        </p:spPr>
      </p:pic>
      <p:pic>
        <p:nvPicPr>
          <p:cNvPr id="1026" name="Picture 2" descr="Robert Wadlow - Wikipedia">
            <a:extLst>
              <a:ext uri="{FF2B5EF4-FFF2-40B4-BE49-F238E27FC236}">
                <a16:creationId xmlns:a16="http://schemas.microsoft.com/office/drawing/2014/main" id="{182FE44C-9CA7-4659-B58B-41BF5CD06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87" y="1242874"/>
            <a:ext cx="3459935" cy="527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D77ED1-245D-4CC4-A3C2-4A4C30EB3224}"/>
              </a:ext>
            </a:extLst>
          </p:cNvPr>
          <p:cNvSpPr txBox="1"/>
          <p:nvPr/>
        </p:nvSpPr>
        <p:spPr>
          <a:xfrm>
            <a:off x="5426475" y="2878130"/>
            <a:ext cx="62543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0025" marR="0" algn="just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9966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People liked him. </a:t>
            </a:r>
          </a:p>
        </p:txBody>
      </p:sp>
    </p:spTree>
    <p:extLst>
      <p:ext uri="{BB962C8B-B14F-4D97-AF65-F5344CB8AC3E}">
        <p14:creationId xmlns:p14="http://schemas.microsoft.com/office/powerpoint/2010/main" val="369793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7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2F0A21-5836-4740-B9FF-07765ADA71A2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C0066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READ THE SKILLS STRATEGY </a:t>
            </a:r>
            <a:endParaRPr lang="en-US" sz="3200" dirty="0">
              <a:solidFill>
                <a:srgbClr val="CC0066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A31BCA-4032-43DD-BBC2-6B5B12FDE9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172125" y="1136342"/>
            <a:ext cx="7291472" cy="465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71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411</Words>
  <Application>Microsoft Office PowerPoint</Application>
  <PresentationFormat>Widescreen</PresentationFormat>
  <Paragraphs>86</Paragraphs>
  <Slides>17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.VnVogue</vt:lpstr>
      <vt:lpstr>Arial</vt:lpstr>
      <vt:lpstr>Arial Black</vt:lpstr>
      <vt:lpstr>Arial Rounded MT Bold</vt:lpstr>
      <vt:lpstr>Baskerville Old Face</vt:lpstr>
      <vt:lpstr>Bell MT</vt:lpstr>
      <vt:lpstr>Bodoni MT Black</vt:lpstr>
      <vt:lpstr>Book Antiqua</vt:lpstr>
      <vt:lpstr>Calibri</vt:lpstr>
      <vt:lpstr>Calibri Light</vt:lpstr>
      <vt:lpstr>Cambria Math</vt:lpstr>
      <vt:lpstr>Gisha</vt:lpstr>
      <vt:lpstr>MS Mincho</vt:lpstr>
      <vt:lpstr>Segoe UI Black</vt:lpstr>
      <vt:lpstr>Stencil</vt:lpstr>
      <vt:lpstr>Times New Roman</vt:lpstr>
      <vt:lpstr>VNI-Bandit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Diep Huynh</dc:creator>
  <cp:lastModifiedBy>Home</cp:lastModifiedBy>
  <cp:revision>13</cp:revision>
  <dcterms:created xsi:type="dcterms:W3CDTF">2021-07-07T16:44:45Z</dcterms:created>
  <dcterms:modified xsi:type="dcterms:W3CDTF">2022-08-15T00:59:35Z</dcterms:modified>
</cp:coreProperties>
</file>