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02" r:id="rId2"/>
    <p:sldId id="258" r:id="rId3"/>
    <p:sldId id="270" r:id="rId4"/>
    <p:sldId id="256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98A991-DDE8-45EE-9B9F-9F4BA57D1997}" v="3" dt="2021-08-31T03:00:19.6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BB98A991-DDE8-45EE-9B9F-9F4BA57D1997}"/>
    <pc:docChg chg="addSld modSld sldOrd modMainMaster">
      <pc:chgData name="Nasil Phạm" userId="72956dafe1aa49c0" providerId="LiveId" clId="{BB98A991-DDE8-45EE-9B9F-9F4BA57D1997}" dt="2021-08-31T03:00:27.411" v="29"/>
      <pc:docMkLst>
        <pc:docMk/>
      </pc:docMkLst>
      <pc:sldChg chg="add">
        <pc:chgData name="Nasil Phạm" userId="72956dafe1aa49c0" providerId="LiveId" clId="{BB98A991-DDE8-45EE-9B9F-9F4BA57D1997}" dt="2021-08-31T02:59:34.385" v="0"/>
        <pc:sldMkLst>
          <pc:docMk/>
          <pc:sldMk cId="2948499370" sldId="333"/>
        </pc:sldMkLst>
      </pc:sldChg>
      <pc:sldChg chg="add">
        <pc:chgData name="Nasil Phạm" userId="72956dafe1aa49c0" providerId="LiveId" clId="{BB98A991-DDE8-45EE-9B9F-9F4BA57D1997}" dt="2021-08-31T02:59:34.385" v="0"/>
        <pc:sldMkLst>
          <pc:docMk/>
          <pc:sldMk cId="2691325579" sldId="501"/>
        </pc:sldMkLst>
      </pc:sldChg>
      <pc:sldChg chg="new ord">
        <pc:chgData name="Nasil Phạm" userId="72956dafe1aa49c0" providerId="LiveId" clId="{BB98A991-DDE8-45EE-9B9F-9F4BA57D1997}" dt="2021-08-31T03:00:27.411" v="29"/>
        <pc:sldMkLst>
          <pc:docMk/>
          <pc:sldMk cId="4112621694" sldId="502"/>
        </pc:sldMkLst>
      </pc:sldChg>
      <pc:sldMasterChg chg="modSldLayout">
        <pc:chgData name="Nasil Phạm" userId="72956dafe1aa49c0" providerId="LiveId" clId="{BB98A991-DDE8-45EE-9B9F-9F4BA57D1997}" dt="2021-08-31T03:00:19.604" v="26" actId="16037"/>
        <pc:sldMasterMkLst>
          <pc:docMk/>
          <pc:sldMasterMk cId="2849020380" sldId="2147483648"/>
        </pc:sldMasterMkLst>
        <pc:sldLayoutChg chg="modSp mod">
          <pc:chgData name="Nasil Phạm" userId="72956dafe1aa49c0" providerId="LiveId" clId="{BB98A991-DDE8-45EE-9B9F-9F4BA57D1997}" dt="2021-08-31T03:00:19.604" v="26" actId="16037"/>
          <pc:sldLayoutMkLst>
            <pc:docMk/>
            <pc:sldMasterMk cId="2849020380" sldId="2147483648"/>
            <pc:sldLayoutMk cId="3084730547" sldId="2147483660"/>
          </pc:sldLayoutMkLst>
          <pc:spChg chg="mod">
            <ac:chgData name="Nasil Phạm" userId="72956dafe1aa49c0" providerId="LiveId" clId="{BB98A991-DDE8-45EE-9B9F-9F4BA57D1997}" dt="2021-08-31T03:00:19.604" v="26" actId="16037"/>
            <ac:spMkLst>
              <pc:docMk/>
              <pc:sldMasterMk cId="2849020380" sldId="2147483648"/>
              <pc:sldLayoutMk cId="3084730547" sldId="2147483660"/>
              <ac:spMk id="6" creationId="{0D1DD2F0-1E09-4BE6-A7DE-8C06ACE2AA75}"/>
            </ac:spMkLst>
          </pc:spChg>
          <pc:spChg chg="mod">
            <ac:chgData name="Nasil Phạm" userId="72956dafe1aa49c0" providerId="LiveId" clId="{BB98A991-DDE8-45EE-9B9F-9F4BA57D1997}" dt="2021-08-31T03:00:14.597" v="25" actId="20577"/>
            <ac:spMkLst>
              <pc:docMk/>
              <pc:sldMasterMk cId="2849020380" sldId="2147483648"/>
              <pc:sldLayoutMk cId="3084730547" sldId="2147483660"/>
              <ac:spMk id="21" creationId="{7906B193-ED6B-4AA8-AC54-DB2A501FADDA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8" y="285187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1" y="5150225"/>
            <a:ext cx="2024311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60" y="4625789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2" y="2"/>
            <a:ext cx="1863839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66FFCC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1" y="1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90" y="4453499"/>
            <a:ext cx="4653895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5" y="285187"/>
            <a:ext cx="3701427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7" y="5390027"/>
            <a:ext cx="1927915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5" y="5397904"/>
            <a:ext cx="1249139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9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1" y="2097409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 err="1"/>
              <a:t>Bài</a:t>
            </a:r>
            <a:r>
              <a:rPr lang="en-US" sz="4400" dirty="0"/>
              <a:t> </a:t>
            </a:r>
            <a:r>
              <a:rPr lang="en-US" sz="4400" dirty="0" err="1"/>
              <a:t>giảng</a:t>
            </a:r>
            <a:r>
              <a:rPr lang="en-US" sz="4400" dirty="0"/>
              <a:t> </a:t>
            </a:r>
            <a:r>
              <a:rPr lang="en-US" sz="4400" dirty="0" err="1"/>
              <a:t>điện</a:t>
            </a:r>
            <a:r>
              <a:rPr lang="en-US" sz="4400" dirty="0"/>
              <a:t> </a:t>
            </a:r>
            <a:r>
              <a:rPr lang="en-US" sz="4400" dirty="0" err="1"/>
              <a:t>tử</a:t>
            </a:r>
            <a:endParaRPr lang="en-US" sz="44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/>
              <a:t>Unit 6: Sports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6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3: Language Focus</a:t>
            </a:r>
          </a:p>
        </p:txBody>
      </p:sp>
    </p:spTree>
    <p:extLst>
      <p:ext uri="{BB962C8B-B14F-4D97-AF65-F5344CB8AC3E}">
        <p14:creationId xmlns:p14="http://schemas.microsoft.com/office/powerpoint/2010/main" val="308473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470A-EB5C-47CD-A5AB-2943AFFECDD8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CFE0-DC0A-49AB-95DB-4B3EC9FB9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470A-EB5C-47CD-A5AB-2943AFFECDD8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CFE0-DC0A-49AB-95DB-4B3EC9FB9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96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470A-EB5C-47CD-A5AB-2943AFFECDD8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CFE0-DC0A-49AB-95DB-4B3EC9FB9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470A-EB5C-47CD-A5AB-2943AFFECDD8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CFE0-DC0A-49AB-95DB-4B3EC9FB9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0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470A-EB5C-47CD-A5AB-2943AFFECDD8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CFE0-DC0A-49AB-95DB-4B3EC9FB9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6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470A-EB5C-47CD-A5AB-2943AFFECDD8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CFE0-DC0A-49AB-95DB-4B3EC9FB9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6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470A-EB5C-47CD-A5AB-2943AFFECDD8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CFE0-DC0A-49AB-95DB-4B3EC9FB9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0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470A-EB5C-47CD-A5AB-2943AFFECDD8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CFE0-DC0A-49AB-95DB-4B3EC9FB9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8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470A-EB5C-47CD-A5AB-2943AFFECDD8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CFE0-DC0A-49AB-95DB-4B3EC9FB9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35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470A-EB5C-47CD-A5AB-2943AFFECDD8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CFE0-DC0A-49AB-95DB-4B3EC9FB9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8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470A-EB5C-47CD-A5AB-2943AFFECDD8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CFE0-DC0A-49AB-95DB-4B3EC9FB9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1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0470A-EB5C-47CD-A5AB-2943AFFECDD8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ECFE0-DC0A-49AB-95DB-4B3EC9FB9E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2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3804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i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FRIENDS PLUS 6</a:t>
            </a:r>
            <a:endParaRPr lang="en-US" sz="3600" b="1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2281238" y="1028700"/>
            <a:ext cx="7015162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92548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84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4: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IT! .Work in pairs. Compare your sentences in Ex 3.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731" y="640080"/>
            <a:ext cx="8854289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748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60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5: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sentences about Olympics timeline text. Then complete the Rule.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83" y="1065563"/>
            <a:ext cx="8881834" cy="58677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18382" y="1121337"/>
            <a:ext cx="913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were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3964" y="1560890"/>
            <a:ext cx="763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was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30201" y="2084110"/>
            <a:ext cx="763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was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40478" y="3049472"/>
            <a:ext cx="1183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wasn't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75142" y="3450216"/>
            <a:ext cx="1333955" cy="586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weren't</a:t>
            </a:r>
            <a:endParaRPr lang="en-US" sz="2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72712" y="5255854"/>
            <a:ext cx="1661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is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and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61819" y="5722415"/>
            <a:ext cx="1141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wasn't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38865" y="6154636"/>
            <a:ext cx="1279517" cy="639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600"/>
              </a:spcAft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weren't</a:t>
            </a:r>
            <a:endParaRPr lang="en-US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733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36084" y="107577"/>
            <a:ext cx="4593516" cy="5593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GRAMMAR POINTS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3746" y="759317"/>
            <a:ext cx="6978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simple past tense of the verb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be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82503" y="1265874"/>
            <a:ext cx="75167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2050" indent="-285750">
              <a:spcAft>
                <a:spcPts val="0"/>
              </a:spcAft>
              <a:buFont typeface="Wingdings" panose="05000000000000000000" pitchFamily="2" charset="2"/>
              <a:buChar char="t"/>
            </a:pP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affirmative form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76300">
              <a:spcAft>
                <a:spcPts val="0"/>
              </a:spcAft>
            </a:pPr>
            <a:endParaRPr lang="en-GB" sz="3200" b="1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6300">
              <a:spcAft>
                <a:spcPts val="0"/>
              </a:spcAft>
            </a:pPr>
            <a:endParaRPr lang="en-GB" sz="3200" b="1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6300">
              <a:spcAft>
                <a:spcPts val="0"/>
              </a:spcAft>
            </a:pPr>
            <a:endParaRPr lang="en-GB" sz="3200" b="1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6300">
              <a:spcAft>
                <a:spcPts val="0"/>
              </a:spcAft>
            </a:pPr>
            <a:endParaRPr lang="en-GB" sz="3200" b="1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6300">
              <a:spcAft>
                <a:spcPts val="0"/>
              </a:spcAft>
            </a:pPr>
            <a:endParaRPr lang="en-GB" sz="3200" b="1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6300">
              <a:spcAft>
                <a:spcPts val="0"/>
              </a:spcAft>
            </a:pPr>
            <a:endParaRPr lang="en-GB" sz="3200" b="1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I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 London in 1999.</a:t>
            </a:r>
          </a:p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Pam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 London in 1999, too.</a:t>
            </a:r>
          </a:p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We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together.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6300">
              <a:spcAft>
                <a:spcPts val="625"/>
              </a:spcAft>
            </a:pP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915665"/>
              </p:ext>
            </p:extLst>
          </p:nvPr>
        </p:nvGraphicFramePr>
        <p:xfrm>
          <a:off x="573015" y="1944790"/>
          <a:ext cx="4072409" cy="1590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7508">
                  <a:extLst>
                    <a:ext uri="{9D8B030D-6E8A-4147-A177-3AD203B41FA5}">
                      <a16:colId xmlns:a16="http://schemas.microsoft.com/office/drawing/2014/main" val="3624952541"/>
                    </a:ext>
                  </a:extLst>
                </a:gridCol>
                <a:gridCol w="1224901">
                  <a:extLst>
                    <a:ext uri="{9D8B030D-6E8A-4147-A177-3AD203B41FA5}">
                      <a16:colId xmlns:a16="http://schemas.microsoft.com/office/drawing/2014/main" val="3911926919"/>
                    </a:ext>
                  </a:extLst>
                </a:gridCol>
              </a:tblGrid>
              <a:tr h="752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I, he, she, it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1976270635"/>
                  </a:ext>
                </a:extLst>
              </a:tr>
              <a:tr h="752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you, we, they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were.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3515728000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494095" y="1265874"/>
            <a:ext cx="6697905" cy="767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2050" indent="-285750">
              <a:spcAft>
                <a:spcPts val="625"/>
              </a:spcAft>
              <a:buFont typeface="Wingdings" panose="05000000000000000000" pitchFamily="2" charset="2"/>
              <a:buChar char="t"/>
            </a:pP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negative form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62050" indent="-285750">
              <a:spcAft>
                <a:spcPts val="625"/>
              </a:spcAft>
              <a:buFont typeface="Wingdings" panose="05000000000000000000" pitchFamily="2" charset="2"/>
              <a:buChar char="t"/>
            </a:pPr>
            <a:endParaRPr lang="en-GB" sz="3200" b="1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2050" indent="-285750">
              <a:spcAft>
                <a:spcPts val="625"/>
              </a:spcAft>
              <a:buFont typeface="Wingdings" panose="05000000000000000000" pitchFamily="2" charset="2"/>
              <a:buChar char="t"/>
            </a:pPr>
            <a:endParaRPr lang="en-GB" sz="3200" b="1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6300">
              <a:spcAft>
                <a:spcPts val="625"/>
              </a:spcAft>
            </a:pPr>
            <a:endParaRPr lang="en-GB" sz="3200" b="1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6300">
              <a:spcAft>
                <a:spcPts val="625"/>
              </a:spcAft>
            </a:pPr>
            <a:endParaRPr lang="en-GB" sz="3200" b="1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6300">
              <a:spcAft>
                <a:spcPts val="625"/>
              </a:spcAft>
            </a:pPr>
            <a:endParaRPr lang="en-GB" sz="3200" b="1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I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wasn't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 Paris in 1999.</a:t>
            </a:r>
          </a:p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Pam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wasn't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 Paris in 1999.</a:t>
            </a:r>
          </a:p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We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weren't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 Paris.</a:t>
            </a:r>
          </a:p>
          <a:p>
            <a:pPr marL="1162050" indent="-285750">
              <a:spcAft>
                <a:spcPts val="625"/>
              </a:spcAft>
              <a:buFont typeface="Wingdings" panose="05000000000000000000" pitchFamily="2" charset="2"/>
              <a:buChar char="t"/>
            </a:pPr>
            <a:endParaRPr lang="en-GB" sz="3200" b="1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2050" indent="-285750">
              <a:spcAft>
                <a:spcPts val="625"/>
              </a:spcAft>
              <a:buFont typeface="Wingdings" panose="05000000000000000000" pitchFamily="2" charset="2"/>
              <a:buChar char="t"/>
            </a:pPr>
            <a:endParaRPr lang="en-GB" sz="3200" b="1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2050" indent="-285750">
              <a:spcAft>
                <a:spcPts val="625"/>
              </a:spcAft>
              <a:buFont typeface="Wingdings" panose="05000000000000000000" pitchFamily="2" charset="2"/>
              <a:buChar char="t"/>
            </a:pPr>
            <a:endParaRPr lang="en-GB" sz="3200" b="1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2050" indent="-285750">
              <a:spcAft>
                <a:spcPts val="625"/>
              </a:spcAft>
              <a:buFont typeface="Wingdings" panose="05000000000000000000" pitchFamily="2" charset="2"/>
              <a:buChar char="t"/>
            </a:pPr>
            <a:endParaRPr lang="en-US" sz="3200" b="1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066547"/>
              </p:ext>
            </p:extLst>
          </p:nvPr>
        </p:nvGraphicFramePr>
        <p:xfrm>
          <a:off x="6923316" y="1944790"/>
          <a:ext cx="4834792" cy="2270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8215">
                  <a:extLst>
                    <a:ext uri="{9D8B030D-6E8A-4147-A177-3AD203B41FA5}">
                      <a16:colId xmlns:a16="http://schemas.microsoft.com/office/drawing/2014/main" val="4226661864"/>
                    </a:ext>
                  </a:extLst>
                </a:gridCol>
                <a:gridCol w="1956577">
                  <a:extLst>
                    <a:ext uri="{9D8B030D-6E8A-4147-A177-3AD203B41FA5}">
                      <a16:colId xmlns:a16="http://schemas.microsoft.com/office/drawing/2014/main" val="881382104"/>
                    </a:ext>
                  </a:extLst>
                </a:gridCol>
              </a:tblGrid>
              <a:tr h="4235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I, he, she, it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40005" marB="4000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 not.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40005" marB="40005"/>
                </a:tc>
                <a:extLst>
                  <a:ext uri="{0D108BD9-81ED-4DB2-BD59-A6C34878D82A}">
                    <a16:rowId xmlns:a16="http://schemas.microsoft.com/office/drawing/2014/main" val="31374630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wasn't.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40005" marB="40005"/>
                </a:tc>
                <a:extLst>
                  <a:ext uri="{0D108BD9-81ED-4DB2-BD59-A6C34878D82A}">
                    <a16:rowId xmlns:a16="http://schemas.microsoft.com/office/drawing/2014/main" val="714614722"/>
                  </a:ext>
                </a:extLst>
              </a:tr>
              <a:tr h="43243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You, we, they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40005" marB="4000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were not.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40005" marB="40005"/>
                </a:tc>
                <a:extLst>
                  <a:ext uri="{0D108BD9-81ED-4DB2-BD59-A6C34878D82A}">
                    <a16:rowId xmlns:a16="http://schemas.microsoft.com/office/drawing/2014/main" val="169431948"/>
                  </a:ext>
                </a:extLst>
              </a:tr>
              <a:tr h="262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weren't.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40005" marB="40005"/>
                </a:tc>
                <a:extLst>
                  <a:ext uri="{0D108BD9-81ED-4DB2-BD59-A6C34878D82A}">
                    <a16:rowId xmlns:a16="http://schemas.microsoft.com/office/drawing/2014/main" val="856818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5777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60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6: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sentences with was and were and your own ideas.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3" y="1008717"/>
            <a:ext cx="10658014" cy="576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053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94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7: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in groups. Compare your sentences in EX 6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934" y="693869"/>
            <a:ext cx="6164131" cy="61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99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0413" y="4626435"/>
            <a:ext cx="11446137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GB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Eg</a:t>
            </a:r>
            <a:r>
              <a:rPr lang="en-GB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There weren't a lot of cinemas 100 years ago.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There weren't supermarkets 100 years ago.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......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1"/>
            <a:ext cx="12192000" cy="1011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of more differences life 100 years ago and now. Use there was/wasn't, there were/weren't.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53" y="1079866"/>
            <a:ext cx="7332099" cy="356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189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3654" y="2965985"/>
            <a:ext cx="67199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dirty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-	</a:t>
            </a:r>
            <a:r>
              <a:rPr lang="en-US" sz="3400" b="1" dirty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Learn by heart all structures.</a:t>
            </a:r>
          </a:p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b="1" dirty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-	Workbook: Exercises page 43</a:t>
            </a:r>
            <a:r>
              <a:rPr lang="en-US" sz="3400" dirty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868" y="3353696"/>
            <a:ext cx="3524250" cy="28575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443654" y="2837329"/>
            <a:ext cx="6483276" cy="2313869"/>
          </a:xfrm>
          <a:prstGeom prst="roundRect">
            <a:avLst>
              <a:gd name="adj" fmla="val 12271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55" y="722847"/>
            <a:ext cx="7478615" cy="146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178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56104"/>
            <a:ext cx="12192000" cy="515119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3: LANGUAGE FOCUS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38213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vi-VN" sz="4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4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SPORTS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2320010"/>
            <a:ext cx="47625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840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3818964" y="182880"/>
            <a:ext cx="3635936" cy="83518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OPEN, SESAME</a:t>
            </a:r>
          </a:p>
        </p:txBody>
      </p:sp>
      <p:pic>
        <p:nvPicPr>
          <p:cNvPr id="1103" name="Picture 8" descr="Coronavirus: Elite sport to continue as England enters new national  lockdown | News | Sky Spor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449" y="219551"/>
            <a:ext cx="2565367" cy="155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19" descr="Võ Judo là gì? Những đòn đáng sợ nhất trong Ju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827" y="2358442"/>
            <a:ext cx="2477882" cy="164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25" descr="Olympic weightlifting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00" y="4189142"/>
            <a:ext cx="2837517" cy="200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7" name="Picture 29" descr="Hướng Dẫn Trượt Patin Cho Người Mới Chơ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851" y="4571724"/>
            <a:ext cx="2206837" cy="166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8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83"/>
          <p:cNvSpPr>
            <a:spLocks noChangeArrowheads="1"/>
          </p:cNvSpPr>
          <p:nvPr/>
        </p:nvSpPr>
        <p:spPr bwMode="auto">
          <a:xfrm>
            <a:off x="0" y="1095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84"/>
          <p:cNvSpPr>
            <a:spLocks noChangeArrowheads="1"/>
          </p:cNvSpPr>
          <p:nvPr/>
        </p:nvSpPr>
        <p:spPr bwMode="auto">
          <a:xfrm>
            <a:off x="0" y="1657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85"/>
          <p:cNvSpPr>
            <a:spLocks noChangeArrowheads="1"/>
          </p:cNvSpPr>
          <p:nvPr/>
        </p:nvSpPr>
        <p:spPr bwMode="auto">
          <a:xfrm>
            <a:off x="9105597" y="1749468"/>
            <a:ext cx="1281120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17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Football</a:t>
            </a:r>
          </a:p>
        </p:txBody>
      </p:sp>
      <p:sp>
        <p:nvSpPr>
          <p:cNvPr id="47" name="Rectangle 86"/>
          <p:cNvSpPr>
            <a:spLocks noChangeArrowheads="1"/>
          </p:cNvSpPr>
          <p:nvPr/>
        </p:nvSpPr>
        <p:spPr bwMode="auto">
          <a:xfrm>
            <a:off x="0" y="2790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87"/>
          <p:cNvSpPr>
            <a:spLocks noChangeArrowheads="1"/>
          </p:cNvSpPr>
          <p:nvPr/>
        </p:nvSpPr>
        <p:spPr bwMode="auto">
          <a:xfrm>
            <a:off x="0" y="3371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88"/>
          <p:cNvSpPr>
            <a:spLocks noChangeArrowheads="1"/>
          </p:cNvSpPr>
          <p:nvPr/>
        </p:nvSpPr>
        <p:spPr bwMode="auto">
          <a:xfrm>
            <a:off x="0" y="3914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" name="Rectangle 89"/>
          <p:cNvSpPr>
            <a:spLocks noChangeArrowheads="1"/>
          </p:cNvSpPr>
          <p:nvPr/>
        </p:nvSpPr>
        <p:spPr bwMode="auto">
          <a:xfrm>
            <a:off x="3175" y="4581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90"/>
          <p:cNvSpPr>
            <a:spLocks noChangeArrowheads="1"/>
          </p:cNvSpPr>
          <p:nvPr/>
        </p:nvSpPr>
        <p:spPr bwMode="auto">
          <a:xfrm>
            <a:off x="3175" y="5248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7" name="Picture 2" descr="US gymnastics team for Tokyo has Jade Carey accepting individual spo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2" y="224460"/>
            <a:ext cx="2600929" cy="174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5" descr="6 KỸ THUẬT PHÒNG THỦ TRONG BOXING – Thế Giới Box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953" y="1522703"/>
            <a:ext cx="2688810" cy="184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1" descr="There&amp;#39;s a better way to end basketball games — and a Canadian league is  trying it | CBC Sport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5" y="2454341"/>
            <a:ext cx="2342021" cy="158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6" descr="Shoot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27" y="2772176"/>
            <a:ext cx="2578850" cy="185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2" descr="Nếu là người mới chơi tennis thì không nên bỏ qua những lưu ý này - Tạp chí  Tennis Việt Na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6" y="4566003"/>
            <a:ext cx="2255618" cy="17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928234" y="1955174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Gymnastics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01525" y="339574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Boxing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3977" y="4081577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Basketball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235465" y="4709300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Shooting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243552" y="4075164"/>
            <a:ext cx="838691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7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Judo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01007" y="6333941"/>
            <a:ext cx="1046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Tennis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233503" y="6356350"/>
            <a:ext cx="1910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Weightlifting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711692" y="6285679"/>
            <a:ext cx="1999265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7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Rollerblading</a:t>
            </a:r>
          </a:p>
        </p:txBody>
      </p:sp>
    </p:spTree>
    <p:extLst>
      <p:ext uri="{BB962C8B-B14F-4D97-AF65-F5344CB8AC3E}">
        <p14:creationId xmlns:p14="http://schemas.microsoft.com/office/powerpoint/2010/main" val="31034627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6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3818964" y="182880"/>
            <a:ext cx="3550024" cy="106500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OPEN, SESAME</a:t>
            </a:r>
          </a:p>
        </p:txBody>
      </p:sp>
      <p:sp>
        <p:nvSpPr>
          <p:cNvPr id="6" name="Explosion 1 5"/>
          <p:cNvSpPr/>
          <p:nvPr/>
        </p:nvSpPr>
        <p:spPr>
          <a:xfrm>
            <a:off x="2959035" y="2057457"/>
            <a:ext cx="5852160" cy="387275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sports are  played in the Olympics?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85"/>
          <p:cNvSpPr>
            <a:spLocks noChangeArrowheads="1"/>
          </p:cNvSpPr>
          <p:nvPr/>
        </p:nvSpPr>
        <p:spPr bwMode="auto">
          <a:xfrm>
            <a:off x="9089028" y="1392791"/>
            <a:ext cx="1829347" cy="7294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17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Football</a:t>
            </a:r>
          </a:p>
        </p:txBody>
      </p:sp>
      <p:sp>
        <p:nvSpPr>
          <p:cNvPr id="8" name="Rectangle 7"/>
          <p:cNvSpPr/>
          <p:nvPr/>
        </p:nvSpPr>
        <p:spPr>
          <a:xfrm>
            <a:off x="960507" y="1329026"/>
            <a:ext cx="249299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Gymnastics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94592" y="1362166"/>
            <a:ext cx="156966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Boxing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5896" y="3701445"/>
            <a:ext cx="226215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Basketball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40436" y="3276153"/>
            <a:ext cx="192873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Shooting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17477" y="5475041"/>
            <a:ext cx="1162498" cy="72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17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Judo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33102" y="6133683"/>
            <a:ext cx="147598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Tennis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09982" y="5468545"/>
            <a:ext cx="277531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Weightlifting</a:t>
            </a:r>
            <a:endParaRPr lang="en-US" sz="3600" b="1" dirty="0">
              <a:solidFill>
                <a:srgbClr val="7030A0"/>
              </a:solidFill>
            </a:endParaRPr>
          </a:p>
        </p:txBody>
      </p:sp>
      <p:cxnSp>
        <p:nvCxnSpPr>
          <p:cNvPr id="16" name="Straight Arrow Connector 15"/>
          <p:cNvCxnSpPr>
            <a:endCxn id="8" idx="3"/>
          </p:cNvCxnSpPr>
          <p:nvPr/>
        </p:nvCxnSpPr>
        <p:spPr>
          <a:xfrm rot="16200000" flipV="1">
            <a:off x="3418837" y="1686852"/>
            <a:ext cx="1532072" cy="1462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" idx="2"/>
          </p:cNvCxnSpPr>
          <p:nvPr/>
        </p:nvCxnSpPr>
        <p:spPr>
          <a:xfrm rot="16200000" flipV="1">
            <a:off x="5303553" y="2484366"/>
            <a:ext cx="1057432" cy="105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7" idx="1"/>
          </p:cNvCxnSpPr>
          <p:nvPr/>
        </p:nvCxnSpPr>
        <p:spPr>
          <a:xfrm flipV="1">
            <a:off x="6897002" y="1757506"/>
            <a:ext cx="2192026" cy="1648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0" idx="3"/>
          </p:cNvCxnSpPr>
          <p:nvPr/>
        </p:nvCxnSpPr>
        <p:spPr>
          <a:xfrm rot="10800000">
            <a:off x="2478055" y="4024611"/>
            <a:ext cx="1470003" cy="149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1" idx="1"/>
          </p:cNvCxnSpPr>
          <p:nvPr/>
        </p:nvCxnSpPr>
        <p:spPr>
          <a:xfrm flipV="1">
            <a:off x="7713233" y="3599319"/>
            <a:ext cx="1727203" cy="372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2" idx="3"/>
          </p:cNvCxnSpPr>
          <p:nvPr/>
        </p:nvCxnSpPr>
        <p:spPr>
          <a:xfrm rot="10800000" flipV="1">
            <a:off x="2879976" y="4587484"/>
            <a:ext cx="1648999" cy="1252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3" idx="0"/>
          </p:cNvCxnSpPr>
          <p:nvPr/>
        </p:nvCxnSpPr>
        <p:spPr>
          <a:xfrm rot="16200000" flipH="1">
            <a:off x="5244243" y="5106833"/>
            <a:ext cx="1564120" cy="489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4" idx="1"/>
          </p:cNvCxnSpPr>
          <p:nvPr/>
        </p:nvCxnSpPr>
        <p:spPr>
          <a:xfrm>
            <a:off x="7435640" y="4286220"/>
            <a:ext cx="1874342" cy="1505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3681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2525917" y="1358020"/>
            <a:ext cx="6744831" cy="42370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sports are not  played in the Olympics?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3818964" y="182880"/>
            <a:ext cx="3550024" cy="106500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OPEN, SESAME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514952"/>
            <a:ext cx="12192000" cy="87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Rollerblading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81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1: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examples from the text. Then choose the correct words in the Rules.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5" y="1301809"/>
            <a:ext cx="11312349" cy="55561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51931" y="1383250"/>
            <a:ext cx="2139304" cy="621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There were </a:t>
            </a:r>
            <a:endParaRPr lang="en-US" sz="3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5470" y="1973736"/>
            <a:ext cx="2325765" cy="621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There wasn't</a:t>
            </a:r>
            <a:endParaRPr lang="en-US" sz="3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362635" y="5303520"/>
            <a:ext cx="1592132" cy="10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358179" y="6443831"/>
            <a:ext cx="1256852" cy="125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3510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36084" y="107577"/>
            <a:ext cx="4593516" cy="5593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GRAMMAR POINTS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7518" y="1010133"/>
            <a:ext cx="7845161" cy="6494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32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THERE WAS / THERE WASN'T...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(+)There was + a /an + singular Noun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was a fire in the town center.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(-) There wasn't + a/an + singular Noun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Eg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There </a:t>
            </a:r>
            <a:r>
              <a:rPr kumimoji="0" lang="en-US" altLang="en-US" sz="3200" b="1" i="1" u="sng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wasn't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 good film on TV last night.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3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THERE WERE/ THERE WEREN'T...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(+) There were + some + plural Noun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Eg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There </a:t>
            </a:r>
            <a:r>
              <a:rPr kumimoji="0" lang="en-US" altLang="en-US" sz="3200" b="1" i="1" u="sng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were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some people here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(-) There weren't + any + plural Noun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Eg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 There </a:t>
            </a:r>
            <a:r>
              <a:rPr kumimoji="0" lang="en-US" altLang="en-US" sz="3200" b="1" i="1" u="sng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weren't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any books there.</a:t>
            </a:r>
            <a:endParaRPr kumimoji="0" lang="en-US" altLang="en-US" sz="3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3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95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981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2: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Work in pairs. Complete the text with affirmative and negative form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7" y="1143168"/>
            <a:ext cx="7814708" cy="5580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411" y="1796527"/>
            <a:ext cx="4043590" cy="1753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489" y="4055633"/>
            <a:ext cx="3619500" cy="24130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30739" y="1507450"/>
            <a:ext cx="1627753" cy="5511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there was</a:t>
            </a:r>
            <a:endParaRPr lang="en-US" sz="26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33171" y="1979862"/>
            <a:ext cx="1767600" cy="5511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there were</a:t>
            </a:r>
            <a:endParaRPr lang="en-US" sz="26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71523" y="2453803"/>
            <a:ext cx="1739964" cy="5511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There was</a:t>
            </a:r>
            <a:endParaRPr lang="en-US" sz="26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49850" y="3367733"/>
            <a:ext cx="2017284" cy="5511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there wasn't</a:t>
            </a:r>
            <a:endParaRPr lang="en-US" sz="26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5643" y="3860539"/>
            <a:ext cx="2157129" cy="5511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there weren't</a:t>
            </a:r>
            <a:endParaRPr lang="en-US" sz="26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2166" y="5247326"/>
            <a:ext cx="2269339" cy="5511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There weren't</a:t>
            </a:r>
            <a:endParaRPr lang="en-US" sz="26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5968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/>
      <p:bldP spid="14" grpId="0"/>
      <p:bldP spid="1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81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3: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text with affirmative and negative forms of There was and there were. Use Many/any or a/an.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66974" y="1192323"/>
            <a:ext cx="116290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2,500 years ago … 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 footballers.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chariot races.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country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Persia.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 called skateboarding.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messengers.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iPads.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423" y="2312541"/>
            <a:ext cx="3825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there weren't any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2109423" y="2971168"/>
            <a:ext cx="37321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there were many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2109423" y="3588164"/>
            <a:ext cx="2621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there was 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2109423" y="4152798"/>
            <a:ext cx="3113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there wasn't 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2091790" y="4769794"/>
            <a:ext cx="37321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there were many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2109423" y="5390770"/>
            <a:ext cx="36968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there weren't any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885774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459</Words>
  <Application>Microsoft Office PowerPoint</Application>
  <PresentationFormat>Widescreen</PresentationFormat>
  <Paragraphs>124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MS Mincho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Home</cp:lastModifiedBy>
  <cp:revision>30</cp:revision>
  <dcterms:created xsi:type="dcterms:W3CDTF">2021-06-29T15:29:20Z</dcterms:created>
  <dcterms:modified xsi:type="dcterms:W3CDTF">2022-08-15T00:51:00Z</dcterms:modified>
</cp:coreProperties>
</file>