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0"/>
  </p:notesMasterIdLst>
  <p:sldIdLst>
    <p:sldId id="293" r:id="rId2"/>
    <p:sldId id="258" r:id="rId3"/>
    <p:sldId id="256" r:id="rId4"/>
    <p:sldId id="263" r:id="rId5"/>
    <p:sldId id="259" r:id="rId6"/>
    <p:sldId id="277" r:id="rId7"/>
    <p:sldId id="278" r:id="rId8"/>
    <p:sldId id="279" r:id="rId9"/>
    <p:sldId id="275" r:id="rId10"/>
    <p:sldId id="260" r:id="rId11"/>
    <p:sldId id="280" r:id="rId12"/>
    <p:sldId id="281" r:id="rId13"/>
    <p:sldId id="262" r:id="rId14"/>
    <p:sldId id="283" r:id="rId15"/>
    <p:sldId id="284" r:id="rId16"/>
    <p:sldId id="286" r:id="rId17"/>
    <p:sldId id="285" r:id="rId18"/>
    <p:sldId id="288" r:id="rId19"/>
    <p:sldId id="287" r:id="rId20"/>
    <p:sldId id="257" r:id="rId21"/>
    <p:sldId id="276" r:id="rId22"/>
    <p:sldId id="264" r:id="rId23"/>
    <p:sldId id="289" r:id="rId24"/>
    <p:sldId id="265" r:id="rId25"/>
    <p:sldId id="290" r:id="rId26"/>
    <p:sldId id="291" r:id="rId27"/>
    <p:sldId id="292" r:id="rId28"/>
    <p:sldId id="274" r:id="rId29"/>
  </p:sldIdLst>
  <p:sldSz cx="18288000" cy="10287000"/>
  <p:notesSz cx="6858000" cy="9144000"/>
  <p:embeddedFontLst>
    <p:embeddedFont>
      <p:font typeface="SimSun" panose="02010600030101010101" pitchFamily="2" charset="-122"/>
      <p:regular r:id="rId31"/>
    </p:embeddedFont>
    <p:embeddedFont>
      <p:font typeface="SimSun" panose="02010600030101010101" pitchFamily="2" charset="-122"/>
      <p:regular r:id="rId31"/>
    </p:embeddedFont>
    <p:embeddedFont>
      <p:font typeface="Calibri" panose="020F0502020204030204" pitchFamily="34" charset="0"/>
      <p:regular r:id="rId32"/>
      <p:bold r:id="rId33"/>
      <p:italic r:id="rId34"/>
      <p:boldItalic r:id="rId35"/>
    </p:embeddedFont>
    <p:embeddedFont>
      <p:font typeface="Arimo" panose="020B0604020202020204"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7" d="100"/>
          <a:sy n="57" d="100"/>
        </p:scale>
        <p:origin x="342" y="12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8409EA-F1F5-4447-B3F7-2B6DF2721EF8}" type="datetimeFigureOut">
              <a:rPr lang="en-US" smtClean="0"/>
              <a:t>8/19/2022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75A89C-47D4-48DF-905C-B827B060C1D9}" type="slidenum">
              <a:rPr lang="en-US" smtClean="0"/>
              <a:t>‹#›</a:t>
            </a:fld>
            <a:endParaRPr lang="en-US"/>
          </a:p>
        </p:txBody>
      </p:sp>
    </p:spTree>
    <p:extLst>
      <p:ext uri="{BB962C8B-B14F-4D97-AF65-F5344CB8AC3E}">
        <p14:creationId xmlns:p14="http://schemas.microsoft.com/office/powerpoint/2010/main" val="170196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ED5ADF-93AE-4238-903C-1AC36264F4B8}" type="slidenum">
              <a:rPr lang="zh-CN" altLang="en-US" smtClean="0"/>
              <a:pPr/>
              <a:t>1</a:t>
            </a:fld>
            <a:endParaRPr lang="zh-CN" altLang="en-US"/>
          </a:p>
        </p:txBody>
      </p:sp>
    </p:spTree>
    <p:extLst>
      <p:ext uri="{BB962C8B-B14F-4D97-AF65-F5344CB8AC3E}">
        <p14:creationId xmlns:p14="http://schemas.microsoft.com/office/powerpoint/2010/main" val="3479752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8/19/2022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7" Type="http://schemas.openxmlformats.org/officeDocument/2006/relationships/image" Target="../media/image32.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30.svg"/></Relationships>
</file>

<file path=ppt/slides/_rels/slide11.xml.rels><?xml version="1.0" encoding="UTF-8" standalone="yes"?>
<Relationships xmlns="http://schemas.openxmlformats.org/package/2006/relationships"><Relationship Id="rId7" Type="http://schemas.openxmlformats.org/officeDocument/2006/relationships/image" Target="../media/image32.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30.svg"/></Relationships>
</file>

<file path=ppt/slides/_rels/slide12.xml.rels><?xml version="1.0" encoding="UTF-8" standalone="yes"?>
<Relationships xmlns="http://schemas.openxmlformats.org/package/2006/relationships"><Relationship Id="rId7" Type="http://schemas.openxmlformats.org/officeDocument/2006/relationships/image" Target="../media/image32.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30.svg"/></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40.sv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40.sv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40.sv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40.sv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22.svg"/></Relationships>
</file>

<file path=ppt/slides/_rels/slide2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44.sv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16.sv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16.sv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6.svg"/><Relationship Id="rId7" Type="http://schemas.openxmlformats.org/officeDocument/2006/relationships/image" Target="../media/image22.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4.svg"/><Relationship Id="rId5" Type="http://schemas.openxmlformats.org/officeDocument/2006/relationships/image" Target="../media/image46.svg"/><Relationship Id="rId10" Type="http://schemas.openxmlformats.org/officeDocument/2006/relationships/image" Target="../media/image19.png"/><Relationship Id="rId4" Type="http://schemas.openxmlformats.org/officeDocument/2006/relationships/image" Target="../media/image33.png"/><Relationship Id="rId9" Type="http://schemas.openxmlformats.org/officeDocument/2006/relationships/image" Target="../media/image30.svg"/></Relationships>
</file>

<file path=ppt/slides/_rels/slide2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6.svg"/><Relationship Id="rId7" Type="http://schemas.openxmlformats.org/officeDocument/2006/relationships/image" Target="../media/image22.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4.svg"/><Relationship Id="rId5" Type="http://schemas.openxmlformats.org/officeDocument/2006/relationships/image" Target="../media/image46.svg"/><Relationship Id="rId10" Type="http://schemas.openxmlformats.org/officeDocument/2006/relationships/image" Target="../media/image19.png"/><Relationship Id="rId4" Type="http://schemas.openxmlformats.org/officeDocument/2006/relationships/image" Target="../media/image33.png"/><Relationship Id="rId9" Type="http://schemas.openxmlformats.org/officeDocument/2006/relationships/image" Target="../media/image30.svg"/></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61.svg"/><Relationship Id="rId7" Type="http://schemas.openxmlformats.org/officeDocument/2006/relationships/image" Target="../media/image22.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63.sv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17.png"/><Relationship Id="rId4" Type="http://schemas.openxmlformats.org/officeDocument/2006/relationships/image" Target="../media/image14.png"/><Relationship Id="rId9" Type="http://schemas.openxmlformats.org/officeDocument/2006/relationships/image" Target="../media/image8.svg"/><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44.sv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svg"/></Relationships>
</file>

<file path=ppt/slides/_rels/slide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44.sv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cstate="print">
            <a:extLst>
              <a:ext uri="{28A0092B-C50C-407E-A947-70E740481C1C}">
                <a14:useLocalDpi xmlns:a14="http://schemas.microsoft.com/office/drawing/2010/main" val="0"/>
              </a:ext>
            </a:extLst>
          </a:blip>
          <a:srcRect r="-68"/>
          <a:stretch/>
        </p:blipFill>
        <p:spPr>
          <a:xfrm>
            <a:off x="2" y="-49076"/>
            <a:ext cx="18288002" cy="10287000"/>
          </a:xfrm>
          <a:prstGeom prst="rect">
            <a:avLst/>
          </a:prstGeom>
        </p:spPr>
      </p:pic>
      <p:pic>
        <p:nvPicPr>
          <p:cNvPr id="29" name="图片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7208294"/>
            <a:ext cx="18288000" cy="2968259"/>
          </a:xfrm>
          <a:prstGeom prst="rect">
            <a:avLst/>
          </a:prstGeom>
        </p:spPr>
      </p:pic>
      <p:pic>
        <p:nvPicPr>
          <p:cNvPr id="30" name="图片 29"/>
          <p:cNvPicPr>
            <a:picLocks noChangeAspect="1"/>
          </p:cNvPicPr>
          <p:nvPr/>
        </p:nvPicPr>
        <p:blipFill rotWithShape="1">
          <a:blip r:embed="rId5" cstate="print">
            <a:extLst>
              <a:ext uri="{28A0092B-C50C-407E-A947-70E740481C1C}">
                <a14:useLocalDpi xmlns:a14="http://schemas.microsoft.com/office/drawing/2010/main" val="0"/>
              </a:ext>
            </a:extLst>
          </a:blip>
          <a:srcRect l="4756" t="50672" r="72341" b="6471"/>
          <a:stretch/>
        </p:blipFill>
        <p:spPr>
          <a:xfrm>
            <a:off x="14361923" y="4751206"/>
            <a:ext cx="4188348" cy="3918860"/>
          </a:xfrm>
          <a:prstGeom prst="rect">
            <a:avLst/>
          </a:prstGeom>
        </p:spPr>
      </p:pic>
      <p:pic>
        <p:nvPicPr>
          <p:cNvPr id="34" name="图片 33"/>
          <p:cNvPicPr>
            <a:picLocks noChangeAspect="1"/>
          </p:cNvPicPr>
          <p:nvPr/>
        </p:nvPicPr>
        <p:blipFill rotWithShape="1">
          <a:blip r:embed="rId6" cstate="print">
            <a:extLst>
              <a:ext uri="{28A0092B-C50C-407E-A947-70E740481C1C}">
                <a14:useLocalDpi xmlns:a14="http://schemas.microsoft.com/office/drawing/2010/main" val="0"/>
              </a:ext>
            </a:extLst>
          </a:blip>
          <a:srcRect l="30559" t="61769" r="63251" b="27992"/>
          <a:stretch/>
        </p:blipFill>
        <p:spPr>
          <a:xfrm>
            <a:off x="4012424" y="7960875"/>
            <a:ext cx="1045028" cy="864159"/>
          </a:xfrm>
          <a:prstGeom prst="rect">
            <a:avLst/>
          </a:prstGeom>
        </p:spPr>
      </p:pic>
      <p:pic>
        <p:nvPicPr>
          <p:cNvPr id="39" name="图片 38"/>
          <p:cNvPicPr>
            <a:picLocks noChangeAspect="1"/>
          </p:cNvPicPr>
          <p:nvPr/>
        </p:nvPicPr>
        <p:blipFill rotWithShape="1">
          <a:blip r:embed="rId7" cstate="print">
            <a:extLst>
              <a:ext uri="{28A0092B-C50C-407E-A947-70E740481C1C}">
                <a14:useLocalDpi xmlns:a14="http://schemas.microsoft.com/office/drawing/2010/main" val="0"/>
              </a:ext>
            </a:extLst>
          </a:blip>
          <a:srcRect l="36969" t="-1905" r="36907" b="76085"/>
          <a:stretch/>
        </p:blipFill>
        <p:spPr>
          <a:xfrm>
            <a:off x="16325845" y="328641"/>
            <a:ext cx="1494176" cy="982413"/>
          </a:xfrm>
          <a:prstGeom prst="rect">
            <a:avLst/>
          </a:prstGeom>
        </p:spPr>
      </p:pic>
      <p:grpSp>
        <p:nvGrpSpPr>
          <p:cNvPr id="40" name="组合 39"/>
          <p:cNvGrpSpPr/>
          <p:nvPr/>
        </p:nvGrpSpPr>
        <p:grpSpPr>
          <a:xfrm>
            <a:off x="338729" y="2"/>
            <a:ext cx="1696901" cy="1696901"/>
            <a:chOff x="2573534" y="-1821132"/>
            <a:chExt cx="1035154" cy="1035154"/>
          </a:xfrm>
        </p:grpSpPr>
        <p:sp>
          <p:nvSpPr>
            <p:cNvPr id="41" name="七角星 40"/>
            <p:cNvSpPr/>
            <p:nvPr/>
          </p:nvSpPr>
          <p:spPr>
            <a:xfrm>
              <a:off x="2573534" y="-1821132"/>
              <a:ext cx="1035154" cy="1035154"/>
            </a:xfrm>
            <a:prstGeom prst="star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
          <p:nvSpPr>
            <p:cNvPr id="42" name="椭圆 41"/>
            <p:cNvSpPr/>
            <p:nvPr/>
          </p:nvSpPr>
          <p:spPr>
            <a:xfrm>
              <a:off x="2779980" y="-1554055"/>
              <a:ext cx="577495" cy="57749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grpSp>
      <p:pic>
        <p:nvPicPr>
          <p:cNvPr id="43" name="图片 42"/>
          <p:cNvPicPr>
            <a:picLocks noChangeAspect="1"/>
          </p:cNvPicPr>
          <p:nvPr/>
        </p:nvPicPr>
        <p:blipFill rotWithShape="1">
          <a:blip r:embed="rId8" cstate="print">
            <a:extLst>
              <a:ext uri="{28A0092B-C50C-407E-A947-70E740481C1C}">
                <a14:useLocalDpi xmlns:a14="http://schemas.microsoft.com/office/drawing/2010/main" val="0"/>
              </a:ext>
            </a:extLst>
          </a:blip>
          <a:srcRect l="5151" t="61587" r="75623" b="8563"/>
          <a:stretch/>
        </p:blipFill>
        <p:spPr>
          <a:xfrm>
            <a:off x="16693488" y="8486028"/>
            <a:ext cx="1104015" cy="1140297"/>
          </a:xfrm>
          <a:prstGeom prst="rect">
            <a:avLst/>
          </a:prstGeom>
        </p:spPr>
      </p:pic>
      <p:sp>
        <p:nvSpPr>
          <p:cNvPr id="56" name="文本框 55"/>
          <p:cNvSpPr txBox="1"/>
          <p:nvPr/>
        </p:nvSpPr>
        <p:spPr>
          <a:xfrm>
            <a:off x="14608064" y="-1875745"/>
            <a:ext cx="1223412" cy="507831"/>
          </a:xfrm>
          <a:prstGeom prst="rect">
            <a:avLst/>
          </a:prstGeom>
          <a:noFill/>
        </p:spPr>
        <p:txBody>
          <a:bodyPr wrap="none" rtlCol="0">
            <a:spAutoFit/>
          </a:bodyPr>
          <a:lstStyle/>
          <a:p>
            <a:r>
              <a:rPr lang="zh-CN" altLang="en-US" sz="2700" dirty="0"/>
              <a:t>延迟符</a:t>
            </a:r>
          </a:p>
        </p:txBody>
      </p:sp>
      <p:pic>
        <p:nvPicPr>
          <p:cNvPr id="22" name="图片 21"/>
          <p:cNvPicPr>
            <a:picLocks noChangeAspect="1"/>
          </p:cNvPicPr>
          <p:nvPr/>
        </p:nvPicPr>
        <p:blipFill rotWithShape="1">
          <a:blip r:embed="rId9" cstate="print">
            <a:extLst>
              <a:ext uri="{28A0092B-C50C-407E-A947-70E740481C1C}">
                <a14:useLocalDpi xmlns:a14="http://schemas.microsoft.com/office/drawing/2010/main" val="0"/>
              </a:ext>
            </a:extLst>
          </a:blip>
          <a:srcRect l="35738" t="13820" r="48495" b="13532"/>
          <a:stretch/>
        </p:blipFill>
        <p:spPr>
          <a:xfrm rot="649226">
            <a:off x="13810731" y="6683957"/>
            <a:ext cx="2394858" cy="2895600"/>
          </a:xfrm>
          <a:prstGeom prst="rect">
            <a:avLst/>
          </a:prstGeom>
        </p:spPr>
      </p:pic>
      <p:pic>
        <p:nvPicPr>
          <p:cNvPr id="23" name="图片 22"/>
          <p:cNvPicPr>
            <a:picLocks noChangeAspect="1"/>
          </p:cNvPicPr>
          <p:nvPr/>
        </p:nvPicPr>
        <p:blipFill rotWithShape="1">
          <a:blip r:embed="rId9" cstate="print">
            <a:extLst>
              <a:ext uri="{28A0092B-C50C-407E-A947-70E740481C1C}">
                <a14:useLocalDpi xmlns:a14="http://schemas.microsoft.com/office/drawing/2010/main" val="0"/>
              </a:ext>
            </a:extLst>
          </a:blip>
          <a:srcRect l="15120" t="13820" r="65265" b="13532"/>
          <a:stretch/>
        </p:blipFill>
        <p:spPr>
          <a:xfrm>
            <a:off x="10511820" y="7466603"/>
            <a:ext cx="2979360" cy="2895600"/>
          </a:xfrm>
          <a:prstGeom prst="rect">
            <a:avLst/>
          </a:prstGeom>
        </p:spPr>
      </p:pic>
      <p:pic>
        <p:nvPicPr>
          <p:cNvPr id="45" name="图片 35"/>
          <p:cNvPicPr>
            <a:picLocks noChangeAspect="1"/>
          </p:cNvPicPr>
          <p:nvPr/>
        </p:nvPicPr>
        <p:blipFill rotWithShape="1">
          <a:blip r:embed="rId10" cstate="print">
            <a:extLst>
              <a:ext uri="{28A0092B-C50C-407E-A947-70E740481C1C}">
                <a14:useLocalDpi xmlns:a14="http://schemas.microsoft.com/office/drawing/2010/main" val="0"/>
              </a:ext>
            </a:extLst>
          </a:blip>
          <a:srcRect l="6778" r="63938" b="74180"/>
          <a:stretch/>
        </p:blipFill>
        <p:spPr>
          <a:xfrm>
            <a:off x="467982" y="618114"/>
            <a:ext cx="3719373" cy="2181555"/>
          </a:xfrm>
          <a:prstGeom prst="rect">
            <a:avLst/>
          </a:prstGeom>
        </p:spPr>
      </p:pic>
      <p:pic>
        <p:nvPicPr>
          <p:cNvPr id="19" name="Picture 18"/>
          <p:cNvPicPr>
            <a:picLocks noChangeAspect="1"/>
          </p:cNvPicPr>
          <p:nvPr/>
        </p:nvPicPr>
        <p:blipFill>
          <a:blip r:embed="rId11"/>
          <a:stretch>
            <a:fillRect/>
          </a:stretch>
        </p:blipFill>
        <p:spPr>
          <a:xfrm>
            <a:off x="29033" y="-58280"/>
            <a:ext cx="18401949" cy="10287000"/>
          </a:xfrm>
          <a:prstGeom prst="rect">
            <a:avLst/>
          </a:prstGeom>
        </p:spPr>
      </p:pic>
      <p:sp>
        <p:nvSpPr>
          <p:cNvPr id="24" name="WordArt 4">
            <a:extLst>
              <a:ext uri="{FF2B5EF4-FFF2-40B4-BE49-F238E27FC236}">
                <a16:creationId xmlns="" xmlns:a16="http://schemas.microsoft.com/office/drawing/2014/main" id="{BA14B46C-1EEC-40BB-9C17-CA3197956AE6}"/>
              </a:ext>
            </a:extLst>
          </p:cNvPr>
          <p:cNvSpPr>
            <a:spLocks noChangeArrowheads="1" noChangeShapeType="1" noTextEdit="1"/>
          </p:cNvSpPr>
          <p:nvPr/>
        </p:nvSpPr>
        <p:spPr bwMode="auto">
          <a:xfrm>
            <a:off x="2492629" y="5647379"/>
            <a:ext cx="13474760" cy="2462219"/>
          </a:xfrm>
          <a:prstGeom prst="rect">
            <a:avLst/>
          </a:prstGeom>
        </p:spPr>
        <p:txBody>
          <a:bodyPr wrap="none" fromWordArt="1">
            <a:prstTxWarp prst="textWave1">
              <a:avLst>
                <a:gd name="adj1" fmla="val 12639"/>
                <a:gd name="adj2" fmla="val 0"/>
              </a:avLst>
            </a:prstTxWarp>
          </a:bodyPr>
          <a:lstStyle/>
          <a:p>
            <a:pPr algn="ctr"/>
            <a:r>
              <a:rPr lang="pt-BR" sz="3600" b="1" kern="10" dirty="0">
                <a:ln w="9525">
                  <a:solidFill>
                    <a:srgbClr val="FF0000"/>
                  </a:solidFill>
                  <a:round/>
                  <a:headEnd/>
                  <a:tailEnd/>
                </a:ln>
                <a:solidFill>
                  <a:srgbClr val="FFC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CHÀO M</a:t>
            </a:r>
            <a:r>
              <a:rPr lang="en-US" sz="3600" b="1" kern="10" dirty="0">
                <a:ln w="9525">
                  <a:solidFill>
                    <a:srgbClr val="FF0000"/>
                  </a:solidFill>
                  <a:round/>
                  <a:headEnd/>
                  <a:tailEnd/>
                </a:ln>
                <a:solidFill>
                  <a:srgbClr val="FFC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ỪNG CÁC EM </a:t>
            </a:r>
            <a:r>
              <a:rPr lang="en-US" sz="3600" b="1" kern="10">
                <a:ln w="9525">
                  <a:solidFill>
                    <a:srgbClr val="FF0000"/>
                  </a:solidFill>
                  <a:round/>
                  <a:headEnd/>
                  <a:tailEnd/>
                </a:ln>
                <a:solidFill>
                  <a:srgbClr val="FFC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HỌC SINH</a:t>
            </a:r>
            <a:endParaRPr lang="en-US" sz="3600" b="1" kern="10" dirty="0">
              <a:ln w="9525">
                <a:solidFill>
                  <a:srgbClr val="FF0000"/>
                </a:solidFill>
                <a:round/>
                <a:headEnd/>
                <a:tailEnd/>
              </a:ln>
              <a:solidFill>
                <a:srgbClr val="FFC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 xmlns:a16="http://schemas.microsoft.com/office/drawing/2014/main" id="{12194F18-3669-448D-AE27-0A9DD4ED74E4}"/>
              </a:ext>
            </a:extLst>
          </p:cNvPr>
          <p:cNvSpPr txBox="1"/>
          <p:nvPr/>
        </p:nvSpPr>
        <p:spPr>
          <a:xfrm>
            <a:off x="4670325" y="8221020"/>
            <a:ext cx="9372864" cy="1477328"/>
          </a:xfrm>
          <a:prstGeom prst="rect">
            <a:avLst/>
          </a:prstGeom>
          <a:noFill/>
        </p:spPr>
        <p:txBody>
          <a:bodyPr wrap="square" rtlCol="0">
            <a:spAutoFit/>
          </a:bodyPr>
          <a:lstStyle/>
          <a:p>
            <a:pPr algn="ctr"/>
            <a:r>
              <a:rPr lang="en-US" sz="9000" b="1">
                <a:solidFill>
                  <a:srgbClr val="FFFF00"/>
                </a:solidFill>
                <a:latin typeface="Times New Roman" panose="02020603050405020304" pitchFamily="18" charset="0"/>
                <a:cs typeface="Times New Roman" panose="02020603050405020304" pitchFamily="18" charset="0"/>
              </a:rPr>
              <a:t>TỔ</a:t>
            </a:r>
            <a:r>
              <a:rPr lang="en-US" sz="9000" b="1" dirty="0">
                <a:solidFill>
                  <a:srgbClr val="FFFF00"/>
                </a:solidFill>
                <a:latin typeface="Times New Roman" panose="02020603050405020304" pitchFamily="18" charset="0"/>
                <a:cs typeface="Times New Roman" panose="02020603050405020304" pitchFamily="18" charset="0"/>
              </a:rPr>
              <a:t>: </a:t>
            </a:r>
            <a:r>
              <a:rPr lang="en-US" sz="9000" b="1">
                <a:solidFill>
                  <a:srgbClr val="FFFF00"/>
                </a:solidFill>
                <a:latin typeface="Times New Roman" panose="02020603050405020304" pitchFamily="18" charset="0"/>
                <a:cs typeface="Times New Roman" panose="02020603050405020304" pitchFamily="18" charset="0"/>
              </a:rPr>
              <a:t>NGỮ </a:t>
            </a:r>
            <a:r>
              <a:rPr lang="en-US" sz="9000" b="1">
                <a:solidFill>
                  <a:srgbClr val="FFFF00"/>
                </a:solidFill>
                <a:latin typeface="Times New Roman" panose="02020603050405020304" pitchFamily="18" charset="0"/>
                <a:cs typeface="Times New Roman" panose="02020603050405020304" pitchFamily="18" charset="0"/>
              </a:rPr>
              <a:t>VĂN</a:t>
            </a:r>
            <a:endParaRPr lang="en-US" sz="90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58822126"/>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380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3800"/>
                                  </p:stCondLst>
                                  <p:childTnLst>
                                    <p:set>
                                      <p:cBhvr>
                                        <p:cTn id="11" dur="1" fill="hold">
                                          <p:stCondLst>
                                            <p:cond delay="0"/>
                                          </p:stCondLst>
                                        </p:cTn>
                                        <p:tgtEl>
                                          <p:spTgt spid="40"/>
                                        </p:tgtEl>
                                        <p:attrNameLst>
                                          <p:attrName>style.visibility</p:attrName>
                                        </p:attrNameLst>
                                      </p:cBhvr>
                                      <p:to>
                                        <p:strVal val="visible"/>
                                      </p:to>
                                    </p:set>
                                    <p:anim calcmode="lin" valueType="num">
                                      <p:cBhvr additive="base">
                                        <p:cTn id="12" dur="1000" fill="hold"/>
                                        <p:tgtEl>
                                          <p:spTgt spid="40"/>
                                        </p:tgtEl>
                                        <p:attrNameLst>
                                          <p:attrName>ppt_x</p:attrName>
                                        </p:attrNameLst>
                                      </p:cBhvr>
                                      <p:tavLst>
                                        <p:tav tm="0">
                                          <p:val>
                                            <p:strVal val="1+#ppt_w/2"/>
                                          </p:val>
                                        </p:tav>
                                        <p:tav tm="100000">
                                          <p:val>
                                            <p:strVal val="#ppt_x"/>
                                          </p:val>
                                        </p:tav>
                                      </p:tavLst>
                                    </p:anim>
                                    <p:anim calcmode="lin" valueType="num">
                                      <p:cBhvr additive="base">
                                        <p:cTn id="13" dur="10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6"/>
                                        </p:tgtEl>
                                        <p:attrNameLst>
                                          <p:attrName>style.visibility</p:attrName>
                                        </p:attrNameLst>
                                      </p:cBhvr>
                                      <p:to>
                                        <p:strVal val="visible"/>
                                      </p:to>
                                    </p:set>
                                    <p:animEffect transition="in" filter="wipe(down)">
                                      <p:cBhvr>
                                        <p:cTn id="18"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F4D6"/>
        </a:solidFill>
        <a:effectLst/>
      </p:bgPr>
    </p:bg>
    <p:spTree>
      <p:nvGrpSpPr>
        <p:cNvPr id="1" name=""/>
        <p:cNvGrpSpPr/>
        <p:nvPr/>
      </p:nvGrpSpPr>
      <p:grpSpPr>
        <a:xfrm>
          <a:off x="0" y="0"/>
          <a:ext cx="0" cy="0"/>
          <a:chOff x="0" y="0"/>
          <a:chExt cx="0" cy="0"/>
        </a:xfrm>
      </p:grpSpPr>
      <p:grpSp>
        <p:nvGrpSpPr>
          <p:cNvPr id="2" name="Group 2"/>
          <p:cNvGrpSpPr/>
          <p:nvPr/>
        </p:nvGrpSpPr>
        <p:grpSpPr>
          <a:xfrm>
            <a:off x="914400" y="2019299"/>
            <a:ext cx="16383000" cy="7322817"/>
            <a:chOff x="0" y="0"/>
            <a:chExt cx="2393585" cy="2283865"/>
          </a:xfrm>
        </p:grpSpPr>
        <p:sp>
          <p:nvSpPr>
            <p:cNvPr id="3" name="Freeform 3"/>
            <p:cNvSpPr/>
            <p:nvPr/>
          </p:nvSpPr>
          <p:spPr>
            <a:xfrm>
              <a:off x="0" y="0"/>
              <a:ext cx="2393585" cy="2283865"/>
            </a:xfrm>
            <a:custGeom>
              <a:avLst/>
              <a:gdLst/>
              <a:ahLst/>
              <a:cxnLst/>
              <a:rect l="l" t="t" r="r" b="b"/>
              <a:pathLst>
                <a:path w="2393585" h="2283865">
                  <a:moveTo>
                    <a:pt x="2269125" y="2283865"/>
                  </a:moveTo>
                  <a:lnTo>
                    <a:pt x="124460" y="2283865"/>
                  </a:lnTo>
                  <a:cubicBezTo>
                    <a:pt x="55880" y="2283865"/>
                    <a:pt x="0" y="2227985"/>
                    <a:pt x="0" y="2159405"/>
                  </a:cubicBezTo>
                  <a:lnTo>
                    <a:pt x="0" y="124460"/>
                  </a:lnTo>
                  <a:cubicBezTo>
                    <a:pt x="0" y="55880"/>
                    <a:pt x="55880" y="0"/>
                    <a:pt x="124460" y="0"/>
                  </a:cubicBezTo>
                  <a:lnTo>
                    <a:pt x="2269125" y="0"/>
                  </a:lnTo>
                  <a:cubicBezTo>
                    <a:pt x="2337705" y="0"/>
                    <a:pt x="2393585" y="55880"/>
                    <a:pt x="2393585" y="124460"/>
                  </a:cubicBezTo>
                  <a:lnTo>
                    <a:pt x="2393585" y="2159405"/>
                  </a:lnTo>
                  <a:cubicBezTo>
                    <a:pt x="2393585" y="2227985"/>
                    <a:pt x="2337705" y="2283865"/>
                    <a:pt x="2269125" y="2283865"/>
                  </a:cubicBezTo>
                  <a:close/>
                </a:path>
              </a:pathLst>
            </a:custGeom>
            <a:solidFill>
              <a:srgbClr val="FFFFFF"/>
            </a:solidFill>
          </p:spPr>
        </p:sp>
      </p:grpSp>
      <p:sp>
        <p:nvSpPr>
          <p:cNvPr id="4" name="TextBox 4"/>
          <p:cNvSpPr txBox="1"/>
          <p:nvPr/>
        </p:nvSpPr>
        <p:spPr>
          <a:xfrm>
            <a:off x="6210300" y="2886708"/>
            <a:ext cx="5791200" cy="370935"/>
          </a:xfrm>
          <a:prstGeom prst="rect">
            <a:avLst/>
          </a:prstGeom>
        </p:spPr>
        <p:txBody>
          <a:bodyPr wrap="square" lIns="0" tIns="0" rIns="0" bIns="0" rtlCol="0" anchor="t">
            <a:spAutoFit/>
          </a:bodyPr>
          <a:lstStyle/>
          <a:p>
            <a:pPr algn="ctr">
              <a:lnSpc>
                <a:spcPts val="2394"/>
              </a:lnSpc>
            </a:pPr>
            <a:r>
              <a:rPr lang="en-US" sz="4800" b="1" dirty="0" smtClean="0">
                <a:solidFill>
                  <a:srgbClr val="ED5D3D"/>
                </a:solidFill>
                <a:latin typeface="Arial" panose="020B0604020202020204" pitchFamily="34" charset="0"/>
                <a:cs typeface="Arial" panose="020B0604020202020204" pitchFamily="34" charset="0"/>
              </a:rPr>
              <a:t>THẢO LUẬN NHÓM</a:t>
            </a:r>
            <a:endParaRPr lang="en-US" sz="4800" b="1" dirty="0">
              <a:solidFill>
                <a:srgbClr val="ED5D3D"/>
              </a:solidFill>
              <a:latin typeface="Arial" panose="020B0604020202020204" pitchFamily="34" charset="0"/>
              <a:cs typeface="Arial" panose="020B0604020202020204" pitchFamily="34" charset="0"/>
            </a:endParaRPr>
          </a:p>
        </p:txBody>
      </p:sp>
      <p:sp>
        <p:nvSpPr>
          <p:cNvPr id="16" name="TextBox 16"/>
          <p:cNvSpPr txBox="1"/>
          <p:nvPr/>
        </p:nvSpPr>
        <p:spPr>
          <a:xfrm>
            <a:off x="4738638" y="356074"/>
            <a:ext cx="8810724" cy="1243930"/>
          </a:xfrm>
          <a:prstGeom prst="rect">
            <a:avLst/>
          </a:prstGeom>
        </p:spPr>
        <p:txBody>
          <a:bodyPr wrap="square" lIns="0" tIns="0" rIns="0" bIns="0" rtlCol="0" anchor="t">
            <a:spAutoFit/>
          </a:bodyPr>
          <a:lstStyle/>
          <a:p>
            <a:pPr marL="0" lvl="0" indent="0" algn="ctr">
              <a:lnSpc>
                <a:spcPts val="9680"/>
              </a:lnSpc>
            </a:pPr>
            <a:r>
              <a:rPr lang="en-US" sz="5600" b="1" i="1" u="none" dirty="0" smtClean="0">
                <a:solidFill>
                  <a:srgbClr val="189F87"/>
                </a:solidFill>
                <a:latin typeface="Arial" panose="020B0604020202020204" pitchFamily="34" charset="0"/>
                <a:cs typeface="Arial" panose="020B0604020202020204" pitchFamily="34" charset="0"/>
              </a:rPr>
              <a:t>1. </a:t>
            </a:r>
            <a:r>
              <a:rPr lang="en-US" sz="5600" b="1" i="1" u="none" dirty="0" err="1" smtClean="0">
                <a:solidFill>
                  <a:srgbClr val="189F87"/>
                </a:solidFill>
                <a:latin typeface="Arial" panose="020B0604020202020204" pitchFamily="34" charset="0"/>
                <a:cs typeface="Arial" panose="020B0604020202020204" pitchFamily="34" charset="0"/>
              </a:rPr>
              <a:t>Nhân</a:t>
            </a:r>
            <a:r>
              <a:rPr lang="en-US" sz="5600" b="1" i="1" u="none" dirty="0" smtClean="0">
                <a:solidFill>
                  <a:srgbClr val="189F87"/>
                </a:solidFill>
                <a:latin typeface="Arial" panose="020B0604020202020204" pitchFamily="34" charset="0"/>
                <a:cs typeface="Arial" panose="020B0604020202020204" pitchFamily="34" charset="0"/>
              </a:rPr>
              <a:t> </a:t>
            </a:r>
            <a:r>
              <a:rPr lang="en-US" sz="5600" b="1" i="1" u="none" dirty="0" err="1" smtClean="0">
                <a:solidFill>
                  <a:srgbClr val="189F87"/>
                </a:solidFill>
                <a:latin typeface="Arial" panose="020B0604020202020204" pitchFamily="34" charset="0"/>
                <a:cs typeface="Arial" panose="020B0604020202020204" pitchFamily="34" charset="0"/>
              </a:rPr>
              <a:t>vật</a:t>
            </a:r>
            <a:r>
              <a:rPr lang="en-US" sz="5600" b="1" i="1" u="none" dirty="0" smtClean="0">
                <a:solidFill>
                  <a:srgbClr val="189F87"/>
                </a:solidFill>
                <a:latin typeface="Arial" panose="020B0604020202020204" pitchFamily="34" charset="0"/>
                <a:cs typeface="Arial" panose="020B0604020202020204" pitchFamily="34" charset="0"/>
              </a:rPr>
              <a:t> ông </a:t>
            </a:r>
            <a:r>
              <a:rPr lang="en-US" sz="5600" b="1" i="1" u="none" dirty="0" err="1" smtClean="0">
                <a:solidFill>
                  <a:srgbClr val="189F87"/>
                </a:solidFill>
                <a:latin typeface="Arial" panose="020B0604020202020204" pitchFamily="34" charset="0"/>
                <a:cs typeface="Arial" panose="020B0604020202020204" pitchFamily="34" charset="0"/>
              </a:rPr>
              <a:t>nội</a:t>
            </a:r>
            <a:r>
              <a:rPr lang="en-US" sz="5600" b="1" i="1" u="none" dirty="0" smtClean="0">
                <a:solidFill>
                  <a:srgbClr val="189F87"/>
                </a:solidFill>
                <a:latin typeface="Arial" panose="020B0604020202020204" pitchFamily="34" charset="0"/>
                <a:cs typeface="Arial" panose="020B0604020202020204" pitchFamily="34" charset="0"/>
              </a:rPr>
              <a:t> Bum</a:t>
            </a:r>
            <a:endParaRPr lang="en-US" sz="5600" b="1" i="1" u="none" dirty="0">
              <a:solidFill>
                <a:srgbClr val="189F87"/>
              </a:solidFill>
              <a:latin typeface="Arial" panose="020B0604020202020204" pitchFamily="34" charset="0"/>
              <a:cs typeface="Arial" panose="020B0604020202020204" pitchFamily="34" charset="0"/>
            </a:endParaRPr>
          </a:p>
        </p:txBody>
      </p:sp>
      <p:pic>
        <p:nvPicPr>
          <p:cNvPr id="18" name="Picture 1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01725" y="1247171"/>
            <a:ext cx="1452910" cy="1718495"/>
          </a:xfrm>
          <a:prstGeom prst="rect">
            <a:avLst/>
          </a:prstGeom>
        </p:spPr>
      </p:pic>
      <p:grpSp>
        <p:nvGrpSpPr>
          <p:cNvPr id="21" name="Group 21"/>
          <p:cNvGrpSpPr/>
          <p:nvPr/>
        </p:nvGrpSpPr>
        <p:grpSpPr>
          <a:xfrm>
            <a:off x="0" y="9466902"/>
            <a:ext cx="18288000" cy="820098"/>
            <a:chOff x="0" y="0"/>
            <a:chExt cx="6555032" cy="293951"/>
          </a:xfrm>
        </p:grpSpPr>
        <p:sp>
          <p:nvSpPr>
            <p:cNvPr id="22" name="Freeform 22"/>
            <p:cNvSpPr/>
            <p:nvPr/>
          </p:nvSpPr>
          <p:spPr>
            <a:xfrm>
              <a:off x="0" y="0"/>
              <a:ext cx="6555032" cy="293951"/>
            </a:xfrm>
            <a:custGeom>
              <a:avLst/>
              <a:gdLst/>
              <a:ahLst/>
              <a:cxnLst/>
              <a:rect l="l" t="t" r="r" b="b"/>
              <a:pathLst>
                <a:path w="6555032" h="293951">
                  <a:moveTo>
                    <a:pt x="0" y="0"/>
                  </a:moveTo>
                  <a:lnTo>
                    <a:pt x="6555032" y="0"/>
                  </a:lnTo>
                  <a:lnTo>
                    <a:pt x="6555032" y="293951"/>
                  </a:lnTo>
                  <a:lnTo>
                    <a:pt x="0" y="293951"/>
                  </a:lnTo>
                  <a:close/>
                </a:path>
              </a:pathLst>
            </a:custGeom>
            <a:solidFill>
              <a:srgbClr val="FADECC"/>
            </a:solidFill>
          </p:spPr>
        </p:sp>
      </p:grpSp>
      <p:sp>
        <p:nvSpPr>
          <p:cNvPr id="6" name="Rectangle 5"/>
          <p:cNvSpPr/>
          <p:nvPr/>
        </p:nvSpPr>
        <p:spPr>
          <a:xfrm>
            <a:off x="1261790" y="3382429"/>
            <a:ext cx="15764420" cy="5355312"/>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3800" kern="100" dirty="0" smtClean="0">
                <a:solidFill>
                  <a:srgbClr val="000000"/>
                </a:solidFill>
                <a:ea typeface="SimSun" panose="02010600030101010101" pitchFamily="2" charset="-122"/>
                <a:cs typeface="Times New Roman" panose="02020603050405020304" pitchFamily="18" charset="0"/>
              </a:rPr>
              <a:t>Lí </a:t>
            </a:r>
            <a:r>
              <a:rPr lang="vi-VN" sz="3800" kern="100" dirty="0">
                <a:solidFill>
                  <a:srgbClr val="000000"/>
                </a:solidFill>
                <a:ea typeface="SimSun" panose="02010600030101010101" pitchFamily="2" charset="-122"/>
                <a:cs typeface="Times New Roman" panose="02020603050405020304" pitchFamily="18" charset="0"/>
              </a:rPr>
              <a:t>do gì ông nội đã quyết định trồng một cây ổi trong sân nhà từ khi Bum chưa chào đời? Qua đó thể hiện tình cảm gì ở ông nội?</a:t>
            </a:r>
            <a:endParaRPr lang="en-US" sz="3800" dirty="0">
              <a:ea typeface="Times New Roman" panose="02020603050405020304" pitchFamily="18" charset="0"/>
              <a:cs typeface="Times New Roman" panose="02020603050405020304" pitchFamily="18" charset="0"/>
            </a:endParaRPr>
          </a:p>
          <a:p>
            <a:pPr marL="571500" indent="-571500" algn="just">
              <a:lnSpc>
                <a:spcPct val="150000"/>
              </a:lnSpc>
              <a:buFont typeface="Arial" panose="020B0604020202020204" pitchFamily="34" charset="0"/>
              <a:buChar char="•"/>
            </a:pPr>
            <a:r>
              <a:rPr lang="vi-VN" sz="3800" kern="100" dirty="0" smtClean="0">
                <a:solidFill>
                  <a:srgbClr val="000000"/>
                </a:solidFill>
                <a:ea typeface="SimSun" panose="02010600030101010101" pitchFamily="2" charset="-122"/>
                <a:cs typeface="Times New Roman" panose="02020603050405020304" pitchFamily="18" charset="0"/>
              </a:rPr>
              <a:t>Tìm </a:t>
            </a:r>
            <a:r>
              <a:rPr lang="vi-VN" sz="3800" kern="100" dirty="0">
                <a:solidFill>
                  <a:srgbClr val="000000"/>
                </a:solidFill>
                <a:ea typeface="SimSun" panose="02010600030101010101" pitchFamily="2" charset="-122"/>
                <a:cs typeface="Times New Roman" panose="02020603050405020304" pitchFamily="18" charset="0"/>
              </a:rPr>
              <a:t>những chi tiết nói về hành động của ông nội khi chăm sóc cây ổi?</a:t>
            </a:r>
            <a:endParaRPr lang="en-US" sz="3800" dirty="0">
              <a:ea typeface="Times New Roman" panose="02020603050405020304" pitchFamily="18" charset="0"/>
              <a:cs typeface="Times New Roman" panose="02020603050405020304" pitchFamily="18" charset="0"/>
            </a:endParaRPr>
          </a:p>
          <a:p>
            <a:pPr marL="571500" indent="-571500" algn="just">
              <a:lnSpc>
                <a:spcPct val="150000"/>
              </a:lnSpc>
              <a:buFont typeface="Arial" panose="020B0604020202020204" pitchFamily="34" charset="0"/>
              <a:buChar char="•"/>
            </a:pPr>
            <a:r>
              <a:rPr lang="vi-VN" sz="3800" kern="100" dirty="0" smtClean="0">
                <a:solidFill>
                  <a:srgbClr val="000000"/>
                </a:solidFill>
                <a:ea typeface="SimSun" panose="02010600030101010101" pitchFamily="2" charset="-122"/>
                <a:cs typeface="Times New Roman" panose="02020603050405020304" pitchFamily="18" charset="0"/>
              </a:rPr>
              <a:t>Khi </a:t>
            </a:r>
            <a:r>
              <a:rPr lang="vi-VN" sz="3800" kern="100" dirty="0">
                <a:solidFill>
                  <a:srgbClr val="000000"/>
                </a:solidFill>
                <a:ea typeface="SimSun" panose="02010600030101010101" pitchFamily="2" charset="-122"/>
                <a:cs typeface="Times New Roman" panose="02020603050405020304" pitchFamily="18" charset="0"/>
              </a:rPr>
              <a:t>nhìn Bum và đám bạn trèo leo trên cây ổi, tâm trạng của ông như thế nào?</a:t>
            </a:r>
            <a:endParaRPr lang="en-US" sz="3800" dirty="0">
              <a:ea typeface="Times New Roman" panose="02020603050405020304" pitchFamily="18" charset="0"/>
              <a:cs typeface="Times New Roman" panose="02020603050405020304" pitchFamily="18" charset="0"/>
            </a:endParaRPr>
          </a:p>
          <a:p>
            <a:pPr marL="571500" indent="-571500" algn="just">
              <a:lnSpc>
                <a:spcPct val="150000"/>
              </a:lnSpc>
              <a:buFont typeface="Arial" panose="020B0604020202020204" pitchFamily="34" charset="0"/>
              <a:buChar char="•"/>
            </a:pPr>
            <a:r>
              <a:rPr lang="vi-VN" sz="3800" kern="100" dirty="0" smtClean="0">
                <a:solidFill>
                  <a:srgbClr val="000000"/>
                </a:solidFill>
                <a:ea typeface="SimSun" panose="02010600030101010101" pitchFamily="2" charset="-122"/>
                <a:cs typeface="Times New Roman" panose="02020603050405020304" pitchFamily="18" charset="0"/>
              </a:rPr>
              <a:t>Em </a:t>
            </a:r>
            <a:r>
              <a:rPr lang="vi-VN" sz="3800" kern="100" dirty="0">
                <a:solidFill>
                  <a:srgbClr val="000000"/>
                </a:solidFill>
                <a:ea typeface="SimSun" panose="02010600030101010101" pitchFamily="2" charset="-122"/>
                <a:cs typeface="Times New Roman" panose="02020603050405020304" pitchFamily="18" charset="0"/>
              </a:rPr>
              <a:t>hãy nhận xét về tính cách của nhân vật ông nội trong truyện?</a:t>
            </a:r>
            <a:endParaRPr lang="en-US" sz="3800" dirty="0">
              <a:effectLst/>
              <a:ea typeface="Times New Roman" panose="02020603050405020304" pitchFamily="18" charset="0"/>
              <a:cs typeface="Times New Roman" panose="02020603050405020304" pitchFamily="18" charset="0"/>
            </a:endParaRPr>
          </a:p>
        </p:txBody>
      </p:sp>
      <p:pic>
        <p:nvPicPr>
          <p:cNvPr id="15" name="Picture 1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4308366">
            <a:off x="16394617" y="8400025"/>
            <a:ext cx="1567988" cy="14853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par>
                                <p:cTn id="14" presetID="14" presetClass="entr" presetSubtype="1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par>
                                <p:cTn id="17" presetID="14" presetClass="entr" presetSubtype="1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F4D6"/>
        </a:solidFill>
        <a:effectLst/>
      </p:bgPr>
    </p:bg>
    <p:spTree>
      <p:nvGrpSpPr>
        <p:cNvPr id="1" name=""/>
        <p:cNvGrpSpPr/>
        <p:nvPr/>
      </p:nvGrpSpPr>
      <p:grpSpPr>
        <a:xfrm>
          <a:off x="0" y="0"/>
          <a:ext cx="0" cy="0"/>
          <a:chOff x="0" y="0"/>
          <a:chExt cx="0" cy="0"/>
        </a:xfrm>
      </p:grpSpPr>
      <p:grpSp>
        <p:nvGrpSpPr>
          <p:cNvPr id="2" name="Group 2"/>
          <p:cNvGrpSpPr/>
          <p:nvPr/>
        </p:nvGrpSpPr>
        <p:grpSpPr>
          <a:xfrm>
            <a:off x="914400" y="2019299"/>
            <a:ext cx="16383000" cy="7322817"/>
            <a:chOff x="0" y="0"/>
            <a:chExt cx="2393585" cy="2283865"/>
          </a:xfrm>
        </p:grpSpPr>
        <p:sp>
          <p:nvSpPr>
            <p:cNvPr id="3" name="Freeform 3"/>
            <p:cNvSpPr/>
            <p:nvPr/>
          </p:nvSpPr>
          <p:spPr>
            <a:xfrm>
              <a:off x="0" y="0"/>
              <a:ext cx="2393585" cy="2283865"/>
            </a:xfrm>
            <a:custGeom>
              <a:avLst/>
              <a:gdLst/>
              <a:ahLst/>
              <a:cxnLst/>
              <a:rect l="l" t="t" r="r" b="b"/>
              <a:pathLst>
                <a:path w="2393585" h="2283865">
                  <a:moveTo>
                    <a:pt x="2269125" y="2283865"/>
                  </a:moveTo>
                  <a:lnTo>
                    <a:pt x="124460" y="2283865"/>
                  </a:lnTo>
                  <a:cubicBezTo>
                    <a:pt x="55880" y="2283865"/>
                    <a:pt x="0" y="2227985"/>
                    <a:pt x="0" y="2159405"/>
                  </a:cubicBezTo>
                  <a:lnTo>
                    <a:pt x="0" y="124460"/>
                  </a:lnTo>
                  <a:cubicBezTo>
                    <a:pt x="0" y="55880"/>
                    <a:pt x="55880" y="0"/>
                    <a:pt x="124460" y="0"/>
                  </a:cubicBezTo>
                  <a:lnTo>
                    <a:pt x="2269125" y="0"/>
                  </a:lnTo>
                  <a:cubicBezTo>
                    <a:pt x="2337705" y="0"/>
                    <a:pt x="2393585" y="55880"/>
                    <a:pt x="2393585" y="124460"/>
                  </a:cubicBezTo>
                  <a:lnTo>
                    <a:pt x="2393585" y="2159405"/>
                  </a:lnTo>
                  <a:cubicBezTo>
                    <a:pt x="2393585" y="2227985"/>
                    <a:pt x="2337705" y="2283865"/>
                    <a:pt x="2269125" y="2283865"/>
                  </a:cubicBezTo>
                  <a:close/>
                </a:path>
              </a:pathLst>
            </a:custGeom>
            <a:solidFill>
              <a:srgbClr val="FFFFFF"/>
            </a:solidFill>
          </p:spPr>
        </p:sp>
      </p:grpSp>
      <p:sp>
        <p:nvSpPr>
          <p:cNvPr id="16" name="TextBox 16"/>
          <p:cNvSpPr txBox="1"/>
          <p:nvPr/>
        </p:nvSpPr>
        <p:spPr>
          <a:xfrm>
            <a:off x="4792527" y="504723"/>
            <a:ext cx="8773761" cy="1243930"/>
          </a:xfrm>
          <a:prstGeom prst="rect">
            <a:avLst/>
          </a:prstGeom>
        </p:spPr>
        <p:txBody>
          <a:bodyPr wrap="square" lIns="0" tIns="0" rIns="0" bIns="0" rtlCol="0" anchor="t">
            <a:spAutoFit/>
          </a:bodyPr>
          <a:lstStyle/>
          <a:p>
            <a:pPr marL="0" lvl="0" indent="0" algn="ctr">
              <a:lnSpc>
                <a:spcPts val="9680"/>
              </a:lnSpc>
            </a:pPr>
            <a:r>
              <a:rPr lang="en-US" sz="5600" b="1" i="1" u="none" dirty="0" smtClean="0">
                <a:solidFill>
                  <a:srgbClr val="189F87"/>
                </a:solidFill>
                <a:latin typeface="Arial" panose="020B0604020202020204" pitchFamily="34" charset="0"/>
                <a:cs typeface="Arial" panose="020B0604020202020204" pitchFamily="34" charset="0"/>
              </a:rPr>
              <a:t>1. </a:t>
            </a:r>
            <a:r>
              <a:rPr lang="en-US" sz="5600" b="1" i="1" u="none" dirty="0" err="1" smtClean="0">
                <a:solidFill>
                  <a:srgbClr val="189F87"/>
                </a:solidFill>
                <a:latin typeface="Arial" panose="020B0604020202020204" pitchFamily="34" charset="0"/>
                <a:cs typeface="Arial" panose="020B0604020202020204" pitchFamily="34" charset="0"/>
              </a:rPr>
              <a:t>Nhân</a:t>
            </a:r>
            <a:r>
              <a:rPr lang="en-US" sz="5600" b="1" i="1" u="none" dirty="0" smtClean="0">
                <a:solidFill>
                  <a:srgbClr val="189F87"/>
                </a:solidFill>
                <a:latin typeface="Arial" panose="020B0604020202020204" pitchFamily="34" charset="0"/>
                <a:cs typeface="Arial" panose="020B0604020202020204" pitchFamily="34" charset="0"/>
              </a:rPr>
              <a:t> </a:t>
            </a:r>
            <a:r>
              <a:rPr lang="en-US" sz="5600" b="1" i="1" u="none" dirty="0" err="1" smtClean="0">
                <a:solidFill>
                  <a:srgbClr val="189F87"/>
                </a:solidFill>
                <a:latin typeface="Arial" panose="020B0604020202020204" pitchFamily="34" charset="0"/>
                <a:cs typeface="Arial" panose="020B0604020202020204" pitchFamily="34" charset="0"/>
              </a:rPr>
              <a:t>vật</a:t>
            </a:r>
            <a:r>
              <a:rPr lang="en-US" sz="5600" b="1" i="1" u="none" dirty="0" smtClean="0">
                <a:solidFill>
                  <a:srgbClr val="189F87"/>
                </a:solidFill>
                <a:latin typeface="Arial" panose="020B0604020202020204" pitchFamily="34" charset="0"/>
                <a:cs typeface="Arial" panose="020B0604020202020204" pitchFamily="34" charset="0"/>
              </a:rPr>
              <a:t> ông </a:t>
            </a:r>
            <a:r>
              <a:rPr lang="en-US" sz="5600" b="1" i="1" u="none" dirty="0" err="1" smtClean="0">
                <a:solidFill>
                  <a:srgbClr val="189F87"/>
                </a:solidFill>
                <a:latin typeface="Arial" panose="020B0604020202020204" pitchFamily="34" charset="0"/>
                <a:cs typeface="Arial" panose="020B0604020202020204" pitchFamily="34" charset="0"/>
              </a:rPr>
              <a:t>nội</a:t>
            </a:r>
            <a:r>
              <a:rPr lang="en-US" sz="5600" b="1" i="1" u="none" dirty="0" smtClean="0">
                <a:solidFill>
                  <a:srgbClr val="189F87"/>
                </a:solidFill>
                <a:latin typeface="Arial" panose="020B0604020202020204" pitchFamily="34" charset="0"/>
                <a:cs typeface="Arial" panose="020B0604020202020204" pitchFamily="34" charset="0"/>
              </a:rPr>
              <a:t> Bum</a:t>
            </a:r>
            <a:endParaRPr lang="en-US" sz="5600" b="1" i="1" u="none" dirty="0">
              <a:solidFill>
                <a:srgbClr val="189F87"/>
              </a:solidFill>
              <a:latin typeface="Arial" panose="020B0604020202020204" pitchFamily="34" charset="0"/>
              <a:cs typeface="Arial" panose="020B0604020202020204" pitchFamily="34" charset="0"/>
            </a:endParaRPr>
          </a:p>
        </p:txBody>
      </p:sp>
      <p:pic>
        <p:nvPicPr>
          <p:cNvPr id="18" name="Picture 1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01725" y="1247171"/>
            <a:ext cx="1452910" cy="1718495"/>
          </a:xfrm>
          <a:prstGeom prst="rect">
            <a:avLst/>
          </a:prstGeom>
        </p:spPr>
      </p:pic>
      <p:grpSp>
        <p:nvGrpSpPr>
          <p:cNvPr id="21" name="Group 21"/>
          <p:cNvGrpSpPr/>
          <p:nvPr/>
        </p:nvGrpSpPr>
        <p:grpSpPr>
          <a:xfrm>
            <a:off x="0" y="9466902"/>
            <a:ext cx="18288000" cy="820098"/>
            <a:chOff x="0" y="0"/>
            <a:chExt cx="6555032" cy="293951"/>
          </a:xfrm>
        </p:grpSpPr>
        <p:sp>
          <p:nvSpPr>
            <p:cNvPr id="22" name="Freeform 22"/>
            <p:cNvSpPr/>
            <p:nvPr/>
          </p:nvSpPr>
          <p:spPr>
            <a:xfrm>
              <a:off x="0" y="0"/>
              <a:ext cx="6555032" cy="293951"/>
            </a:xfrm>
            <a:custGeom>
              <a:avLst/>
              <a:gdLst/>
              <a:ahLst/>
              <a:cxnLst/>
              <a:rect l="l" t="t" r="r" b="b"/>
              <a:pathLst>
                <a:path w="6555032" h="293951">
                  <a:moveTo>
                    <a:pt x="0" y="0"/>
                  </a:moveTo>
                  <a:lnTo>
                    <a:pt x="6555032" y="0"/>
                  </a:lnTo>
                  <a:lnTo>
                    <a:pt x="6555032" y="293951"/>
                  </a:lnTo>
                  <a:lnTo>
                    <a:pt x="0" y="293951"/>
                  </a:lnTo>
                  <a:close/>
                </a:path>
              </a:pathLst>
            </a:custGeom>
            <a:solidFill>
              <a:srgbClr val="FADECC"/>
            </a:solidFill>
          </p:spPr>
        </p:sp>
      </p:grpSp>
      <p:pic>
        <p:nvPicPr>
          <p:cNvPr id="15" name="Picture 1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4308366">
            <a:off x="16394617" y="8400025"/>
            <a:ext cx="1567988" cy="1485312"/>
          </a:xfrm>
          <a:prstGeom prst="rect">
            <a:avLst/>
          </a:prstGeom>
        </p:spPr>
      </p:pic>
      <p:sp>
        <p:nvSpPr>
          <p:cNvPr id="5" name="Rectangle 4"/>
          <p:cNvSpPr/>
          <p:nvPr/>
        </p:nvSpPr>
        <p:spPr>
          <a:xfrm>
            <a:off x="1518618" y="2560591"/>
            <a:ext cx="15321581" cy="3970318"/>
          </a:xfrm>
          <a:prstGeom prst="rect">
            <a:avLst/>
          </a:prstGeom>
        </p:spPr>
        <p:txBody>
          <a:bodyPr wrap="square">
            <a:spAutoFit/>
          </a:bodyPr>
          <a:lstStyle/>
          <a:p>
            <a:pPr marL="571500" indent="-571500" algn="just">
              <a:lnSpc>
                <a:spcPct val="150000"/>
              </a:lnSpc>
              <a:buFontTx/>
              <a:buChar char="-"/>
            </a:pPr>
            <a:r>
              <a:rPr lang="vi-VN" sz="4200" dirty="0" smtClean="0">
                <a:solidFill>
                  <a:srgbClr val="000000"/>
                </a:solidFill>
                <a:ea typeface="Times New Roman" panose="02020603050405020304" pitchFamily="18" charset="0"/>
                <a:cs typeface="Times New Roman" panose="02020603050405020304" pitchFamily="18" charset="0"/>
              </a:rPr>
              <a:t>Ông </a:t>
            </a:r>
            <a:r>
              <a:rPr lang="vi-VN" sz="4200" dirty="0">
                <a:solidFill>
                  <a:srgbClr val="000000"/>
                </a:solidFill>
                <a:ea typeface="Times New Roman" panose="02020603050405020304" pitchFamily="18" charset="0"/>
                <a:cs typeface="Times New Roman" panose="02020603050405020304" pitchFamily="18" charset="0"/>
              </a:rPr>
              <a:t>nội muốn trồng cây để sau này khi Bum lớn, sẽ được leo trèo giống như ba của Bum</a:t>
            </a:r>
            <a:r>
              <a:rPr lang="vi-VN" sz="4200" dirty="0" smtClean="0">
                <a:solidFill>
                  <a:srgbClr val="000000"/>
                </a:solidFill>
                <a:ea typeface="Times New Roman" panose="02020603050405020304" pitchFamily="18" charset="0"/>
                <a:cs typeface="Times New Roman" panose="02020603050405020304" pitchFamily="18" charset="0"/>
              </a:rPr>
              <a:t>.</a:t>
            </a:r>
            <a:endParaRPr lang="en-US" sz="4200" dirty="0" smtClean="0">
              <a:solidFill>
                <a:srgbClr val="000000"/>
              </a:solidFill>
              <a:ea typeface="Times New Roman" panose="02020603050405020304" pitchFamily="18" charset="0"/>
              <a:cs typeface="Times New Roman" panose="02020603050405020304" pitchFamily="18" charset="0"/>
            </a:endParaRPr>
          </a:p>
          <a:p>
            <a:pPr marL="571500" indent="-571500" algn="just">
              <a:lnSpc>
                <a:spcPct val="150000"/>
              </a:lnSpc>
              <a:buFont typeface="Symbol" panose="05050102010706020507" pitchFamily="18" charset="2"/>
              <a:buChar char="Þ"/>
            </a:pPr>
            <a:r>
              <a:rPr lang="en-US" sz="4200" b="1" i="1" dirty="0">
                <a:latin typeface="Arial" panose="020B0604020202020204" pitchFamily="34" charset="0"/>
                <a:ea typeface="Times New Roman" panose="02020603050405020304" pitchFamily="18" charset="0"/>
                <a:cs typeface="Arial" panose="020B0604020202020204" pitchFamily="34" charset="0"/>
              </a:rPr>
              <a:t>H</a:t>
            </a:r>
            <a:r>
              <a:rPr lang="vi-VN" sz="4200" b="1" i="1" dirty="0" smtClean="0">
                <a:ea typeface="Times New Roman" panose="02020603050405020304" pitchFamily="18" charset="0"/>
                <a:cs typeface="Times New Roman" panose="02020603050405020304" pitchFamily="18" charset="0"/>
              </a:rPr>
              <a:t>iểu </a:t>
            </a:r>
            <a:r>
              <a:rPr lang="vi-VN" sz="4200" b="1" i="1" dirty="0">
                <a:ea typeface="Times New Roman" panose="02020603050405020304" pitchFamily="18" charset="0"/>
                <a:cs typeface="Times New Roman" panose="02020603050405020304" pitchFamily="18" charset="0"/>
              </a:rPr>
              <a:t>đặc điểm tâm lí, sở thích của những chú bé trai, ông đã mang đến “món quà đặc biệt” cho tuổi thơ của cháu</a:t>
            </a:r>
            <a:r>
              <a:rPr lang="vi-VN" sz="4200" b="1" i="1" dirty="0" smtClean="0">
                <a:ea typeface="Times New Roman" panose="02020603050405020304" pitchFamily="18" charset="0"/>
                <a:cs typeface="Times New Roman" panose="02020603050405020304" pitchFamily="18" charset="0"/>
              </a:rPr>
              <a:t>.</a:t>
            </a:r>
            <a:endParaRPr lang="en-US" sz="4200" b="1" i="1" dirty="0" smtClean="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2818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p:cTn id="12"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F4D6"/>
        </a:solidFill>
        <a:effectLst/>
      </p:bgPr>
    </p:bg>
    <p:spTree>
      <p:nvGrpSpPr>
        <p:cNvPr id="1" name=""/>
        <p:cNvGrpSpPr/>
        <p:nvPr/>
      </p:nvGrpSpPr>
      <p:grpSpPr>
        <a:xfrm>
          <a:off x="0" y="0"/>
          <a:ext cx="0" cy="0"/>
          <a:chOff x="0" y="0"/>
          <a:chExt cx="0" cy="0"/>
        </a:xfrm>
      </p:grpSpPr>
      <p:grpSp>
        <p:nvGrpSpPr>
          <p:cNvPr id="2" name="Group 2"/>
          <p:cNvGrpSpPr/>
          <p:nvPr/>
        </p:nvGrpSpPr>
        <p:grpSpPr>
          <a:xfrm>
            <a:off x="914400" y="2019299"/>
            <a:ext cx="16383000" cy="7322817"/>
            <a:chOff x="0" y="0"/>
            <a:chExt cx="2393585" cy="2283865"/>
          </a:xfrm>
        </p:grpSpPr>
        <p:sp>
          <p:nvSpPr>
            <p:cNvPr id="3" name="Freeform 3"/>
            <p:cNvSpPr/>
            <p:nvPr/>
          </p:nvSpPr>
          <p:spPr>
            <a:xfrm>
              <a:off x="0" y="0"/>
              <a:ext cx="2393585" cy="2283865"/>
            </a:xfrm>
            <a:custGeom>
              <a:avLst/>
              <a:gdLst/>
              <a:ahLst/>
              <a:cxnLst/>
              <a:rect l="l" t="t" r="r" b="b"/>
              <a:pathLst>
                <a:path w="2393585" h="2283865">
                  <a:moveTo>
                    <a:pt x="2269125" y="2283865"/>
                  </a:moveTo>
                  <a:lnTo>
                    <a:pt x="124460" y="2283865"/>
                  </a:lnTo>
                  <a:cubicBezTo>
                    <a:pt x="55880" y="2283865"/>
                    <a:pt x="0" y="2227985"/>
                    <a:pt x="0" y="2159405"/>
                  </a:cubicBezTo>
                  <a:lnTo>
                    <a:pt x="0" y="124460"/>
                  </a:lnTo>
                  <a:cubicBezTo>
                    <a:pt x="0" y="55880"/>
                    <a:pt x="55880" y="0"/>
                    <a:pt x="124460" y="0"/>
                  </a:cubicBezTo>
                  <a:lnTo>
                    <a:pt x="2269125" y="0"/>
                  </a:lnTo>
                  <a:cubicBezTo>
                    <a:pt x="2337705" y="0"/>
                    <a:pt x="2393585" y="55880"/>
                    <a:pt x="2393585" y="124460"/>
                  </a:cubicBezTo>
                  <a:lnTo>
                    <a:pt x="2393585" y="2159405"/>
                  </a:lnTo>
                  <a:cubicBezTo>
                    <a:pt x="2393585" y="2227985"/>
                    <a:pt x="2337705" y="2283865"/>
                    <a:pt x="2269125" y="2283865"/>
                  </a:cubicBezTo>
                  <a:close/>
                </a:path>
              </a:pathLst>
            </a:custGeom>
            <a:solidFill>
              <a:srgbClr val="FFFFFF"/>
            </a:solidFill>
          </p:spPr>
        </p:sp>
      </p:grpSp>
      <p:sp>
        <p:nvSpPr>
          <p:cNvPr id="16" name="TextBox 16"/>
          <p:cNvSpPr txBox="1"/>
          <p:nvPr/>
        </p:nvSpPr>
        <p:spPr>
          <a:xfrm>
            <a:off x="4604718" y="415486"/>
            <a:ext cx="9078561" cy="1243930"/>
          </a:xfrm>
          <a:prstGeom prst="rect">
            <a:avLst/>
          </a:prstGeom>
        </p:spPr>
        <p:txBody>
          <a:bodyPr wrap="square" lIns="0" tIns="0" rIns="0" bIns="0" rtlCol="0" anchor="t">
            <a:spAutoFit/>
          </a:bodyPr>
          <a:lstStyle/>
          <a:p>
            <a:pPr marL="0" lvl="0" indent="0" algn="ctr">
              <a:lnSpc>
                <a:spcPts val="9680"/>
              </a:lnSpc>
            </a:pPr>
            <a:r>
              <a:rPr lang="en-US" sz="5600" b="1" i="1" u="none" dirty="0" smtClean="0">
                <a:solidFill>
                  <a:srgbClr val="189F87"/>
                </a:solidFill>
                <a:latin typeface="Arial" panose="020B0604020202020204" pitchFamily="34" charset="0"/>
                <a:cs typeface="Arial" panose="020B0604020202020204" pitchFamily="34" charset="0"/>
              </a:rPr>
              <a:t>1. </a:t>
            </a:r>
            <a:r>
              <a:rPr lang="en-US" sz="5600" b="1" i="1" u="none" dirty="0" err="1" smtClean="0">
                <a:solidFill>
                  <a:srgbClr val="189F87"/>
                </a:solidFill>
                <a:latin typeface="Arial" panose="020B0604020202020204" pitchFamily="34" charset="0"/>
                <a:cs typeface="Arial" panose="020B0604020202020204" pitchFamily="34" charset="0"/>
              </a:rPr>
              <a:t>Nhân</a:t>
            </a:r>
            <a:r>
              <a:rPr lang="en-US" sz="5600" b="1" i="1" u="none" dirty="0" smtClean="0">
                <a:solidFill>
                  <a:srgbClr val="189F87"/>
                </a:solidFill>
                <a:latin typeface="Arial" panose="020B0604020202020204" pitchFamily="34" charset="0"/>
                <a:cs typeface="Arial" panose="020B0604020202020204" pitchFamily="34" charset="0"/>
              </a:rPr>
              <a:t> </a:t>
            </a:r>
            <a:r>
              <a:rPr lang="en-US" sz="5600" b="1" i="1" u="none" dirty="0" err="1" smtClean="0">
                <a:solidFill>
                  <a:srgbClr val="189F87"/>
                </a:solidFill>
                <a:latin typeface="Arial" panose="020B0604020202020204" pitchFamily="34" charset="0"/>
                <a:cs typeface="Arial" panose="020B0604020202020204" pitchFamily="34" charset="0"/>
              </a:rPr>
              <a:t>vật</a:t>
            </a:r>
            <a:r>
              <a:rPr lang="en-US" sz="5600" b="1" i="1" u="none" dirty="0" smtClean="0">
                <a:solidFill>
                  <a:srgbClr val="189F87"/>
                </a:solidFill>
                <a:latin typeface="Arial" panose="020B0604020202020204" pitchFamily="34" charset="0"/>
                <a:cs typeface="Arial" panose="020B0604020202020204" pitchFamily="34" charset="0"/>
              </a:rPr>
              <a:t> ông </a:t>
            </a:r>
            <a:r>
              <a:rPr lang="en-US" sz="5600" b="1" i="1" u="none" dirty="0" err="1" smtClean="0">
                <a:solidFill>
                  <a:srgbClr val="189F87"/>
                </a:solidFill>
                <a:latin typeface="Arial" panose="020B0604020202020204" pitchFamily="34" charset="0"/>
                <a:cs typeface="Arial" panose="020B0604020202020204" pitchFamily="34" charset="0"/>
              </a:rPr>
              <a:t>nội</a:t>
            </a:r>
            <a:r>
              <a:rPr lang="en-US" sz="5600" b="1" i="1" u="none" dirty="0" smtClean="0">
                <a:solidFill>
                  <a:srgbClr val="189F87"/>
                </a:solidFill>
                <a:latin typeface="Arial" panose="020B0604020202020204" pitchFamily="34" charset="0"/>
                <a:cs typeface="Arial" panose="020B0604020202020204" pitchFamily="34" charset="0"/>
              </a:rPr>
              <a:t> Bum</a:t>
            </a:r>
            <a:endParaRPr lang="en-US" sz="5600" b="1" i="1" u="none" dirty="0">
              <a:solidFill>
                <a:srgbClr val="189F87"/>
              </a:solidFill>
              <a:latin typeface="Arial" panose="020B0604020202020204" pitchFamily="34" charset="0"/>
              <a:cs typeface="Arial" panose="020B0604020202020204" pitchFamily="34" charset="0"/>
            </a:endParaRPr>
          </a:p>
        </p:txBody>
      </p:sp>
      <p:pic>
        <p:nvPicPr>
          <p:cNvPr id="18" name="Picture 1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01725" y="1247171"/>
            <a:ext cx="1452910" cy="1718495"/>
          </a:xfrm>
          <a:prstGeom prst="rect">
            <a:avLst/>
          </a:prstGeom>
        </p:spPr>
      </p:pic>
      <p:grpSp>
        <p:nvGrpSpPr>
          <p:cNvPr id="21" name="Group 21"/>
          <p:cNvGrpSpPr/>
          <p:nvPr/>
        </p:nvGrpSpPr>
        <p:grpSpPr>
          <a:xfrm>
            <a:off x="0" y="9466902"/>
            <a:ext cx="18288000" cy="820098"/>
            <a:chOff x="0" y="0"/>
            <a:chExt cx="6555032" cy="293951"/>
          </a:xfrm>
        </p:grpSpPr>
        <p:sp>
          <p:nvSpPr>
            <p:cNvPr id="22" name="Freeform 22"/>
            <p:cNvSpPr/>
            <p:nvPr/>
          </p:nvSpPr>
          <p:spPr>
            <a:xfrm>
              <a:off x="0" y="0"/>
              <a:ext cx="6555032" cy="293951"/>
            </a:xfrm>
            <a:custGeom>
              <a:avLst/>
              <a:gdLst/>
              <a:ahLst/>
              <a:cxnLst/>
              <a:rect l="l" t="t" r="r" b="b"/>
              <a:pathLst>
                <a:path w="6555032" h="293951">
                  <a:moveTo>
                    <a:pt x="0" y="0"/>
                  </a:moveTo>
                  <a:lnTo>
                    <a:pt x="6555032" y="0"/>
                  </a:lnTo>
                  <a:lnTo>
                    <a:pt x="6555032" y="293951"/>
                  </a:lnTo>
                  <a:lnTo>
                    <a:pt x="0" y="293951"/>
                  </a:lnTo>
                  <a:close/>
                </a:path>
              </a:pathLst>
            </a:custGeom>
            <a:solidFill>
              <a:srgbClr val="FADECC"/>
            </a:solidFill>
          </p:spPr>
        </p:sp>
      </p:grpSp>
      <p:pic>
        <p:nvPicPr>
          <p:cNvPr id="15" name="Picture 1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4308366">
            <a:off x="16394617" y="8400025"/>
            <a:ext cx="1567988" cy="1485312"/>
          </a:xfrm>
          <a:prstGeom prst="rect">
            <a:avLst/>
          </a:prstGeom>
        </p:spPr>
      </p:pic>
      <p:sp>
        <p:nvSpPr>
          <p:cNvPr id="5" name="Rectangle 4"/>
          <p:cNvSpPr/>
          <p:nvPr/>
        </p:nvSpPr>
        <p:spPr>
          <a:xfrm>
            <a:off x="1483207" y="2106418"/>
            <a:ext cx="15321581" cy="6878806"/>
          </a:xfrm>
          <a:prstGeom prst="rect">
            <a:avLst/>
          </a:prstGeom>
        </p:spPr>
        <p:txBody>
          <a:bodyPr wrap="square">
            <a:spAutoFit/>
          </a:bodyPr>
          <a:lstStyle/>
          <a:p>
            <a:pPr marL="571500" indent="-571500" algn="just">
              <a:lnSpc>
                <a:spcPct val="150000"/>
              </a:lnSpc>
              <a:buFontTx/>
              <a:buChar char="-"/>
            </a:pPr>
            <a:r>
              <a:rPr lang="vi-VN" sz="4200" b="1" dirty="0" smtClean="0">
                <a:solidFill>
                  <a:srgbClr val="000000"/>
                </a:solidFill>
                <a:ea typeface="Times New Roman" panose="02020603050405020304" pitchFamily="18" charset="0"/>
                <a:cs typeface="Times New Roman" panose="02020603050405020304" pitchFamily="18" charset="0"/>
              </a:rPr>
              <a:t>Ông </a:t>
            </a:r>
            <a:r>
              <a:rPr lang="vi-VN" sz="4200" b="1" dirty="0">
                <a:solidFill>
                  <a:srgbClr val="000000"/>
                </a:solidFill>
                <a:ea typeface="Times New Roman" panose="02020603050405020304" pitchFamily="18" charset="0"/>
                <a:cs typeface="Times New Roman" panose="02020603050405020304" pitchFamily="18" charset="0"/>
              </a:rPr>
              <a:t>chăm chút cho cây ổi:</a:t>
            </a:r>
          </a:p>
          <a:p>
            <a:pPr algn="just">
              <a:lnSpc>
                <a:spcPct val="150000"/>
              </a:lnSpc>
            </a:pPr>
            <a:r>
              <a:rPr lang="en-US" sz="4200" dirty="0" smtClean="0">
                <a:solidFill>
                  <a:srgbClr val="000000"/>
                </a:solidFill>
                <a:ea typeface="Times New Roman" panose="02020603050405020304" pitchFamily="18" charset="0"/>
                <a:cs typeface="Times New Roman" panose="02020603050405020304" pitchFamily="18" charset="0"/>
              </a:rPr>
              <a:t>	</a:t>
            </a:r>
            <a:r>
              <a:rPr lang="en-US" sz="42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Ô</a:t>
            </a:r>
            <a:r>
              <a:rPr lang="vi-VN" sz="4200" dirty="0" smtClean="0">
                <a:solidFill>
                  <a:srgbClr val="000000"/>
                </a:solidFill>
                <a:ea typeface="Times New Roman" panose="02020603050405020304" pitchFamily="18" charset="0"/>
                <a:cs typeface="Times New Roman" panose="02020603050405020304" pitchFamily="18" charset="0"/>
              </a:rPr>
              <a:t>ng </a:t>
            </a:r>
            <a:r>
              <a:rPr lang="vi-VN" sz="4200" dirty="0">
                <a:solidFill>
                  <a:srgbClr val="000000"/>
                </a:solidFill>
                <a:ea typeface="Times New Roman" panose="02020603050405020304" pitchFamily="18" charset="0"/>
                <a:cs typeface="Times New Roman" panose="02020603050405020304" pitchFamily="18" charset="0"/>
              </a:rPr>
              <a:t>bắt sâu cho cây ổi</a:t>
            </a:r>
          </a:p>
          <a:p>
            <a:pPr algn="just">
              <a:lnSpc>
                <a:spcPct val="150000"/>
              </a:lnSpc>
            </a:pPr>
            <a:r>
              <a:rPr lang="en-US" sz="4200" dirty="0">
                <a:solidFill>
                  <a:srgbClr val="000000"/>
                </a:solidFill>
                <a:ea typeface="Times New Roman" panose="02020603050405020304" pitchFamily="18" charset="0"/>
                <a:cs typeface="Times New Roman" panose="02020603050405020304" pitchFamily="18" charset="0"/>
              </a:rPr>
              <a:t>	</a:t>
            </a:r>
            <a:r>
              <a:rPr lang="en-US" sz="4200" dirty="0" smtClean="0">
                <a:solidFill>
                  <a:srgbClr val="000000"/>
                </a:solidFill>
                <a:ea typeface="Times New Roman" panose="02020603050405020304" pitchFamily="18" charset="0"/>
                <a:cs typeface="Times New Roman" panose="02020603050405020304" pitchFamily="18" charset="0"/>
              </a:rPr>
              <a:t>+ </a:t>
            </a:r>
            <a:r>
              <a:rPr lang="en-US" sz="42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B</a:t>
            </a:r>
            <a:r>
              <a:rPr lang="vi-VN" sz="4200" dirty="0" smtClean="0">
                <a:solidFill>
                  <a:srgbClr val="000000"/>
                </a:solidFill>
                <a:ea typeface="Times New Roman" panose="02020603050405020304" pitchFamily="18" charset="0"/>
                <a:cs typeface="Times New Roman" panose="02020603050405020304" pitchFamily="18" charset="0"/>
              </a:rPr>
              <a:t>ấm </a:t>
            </a:r>
            <a:r>
              <a:rPr lang="vi-VN" sz="4200" dirty="0">
                <a:solidFill>
                  <a:srgbClr val="000000"/>
                </a:solidFill>
                <a:ea typeface="Times New Roman" panose="02020603050405020304" pitchFamily="18" charset="0"/>
                <a:cs typeface="Times New Roman" panose="02020603050405020304" pitchFamily="18" charset="0"/>
              </a:rPr>
              <a:t>cho cây ổi tỏa ra nhiều cành cao thấp vững chãi</a:t>
            </a:r>
          </a:p>
          <a:p>
            <a:pPr marL="571500" indent="-571500" algn="just">
              <a:lnSpc>
                <a:spcPct val="150000"/>
              </a:lnSpc>
              <a:buFontTx/>
              <a:buChar char="-"/>
            </a:pPr>
            <a:r>
              <a:rPr lang="vi-VN" sz="4200" b="1" dirty="0" smtClean="0">
                <a:solidFill>
                  <a:srgbClr val="000000"/>
                </a:solidFill>
                <a:ea typeface="Times New Roman" panose="02020603050405020304" pitchFamily="18" charset="0"/>
                <a:cs typeface="Times New Roman" panose="02020603050405020304" pitchFamily="18" charset="0"/>
              </a:rPr>
              <a:t>Ông </a:t>
            </a:r>
            <a:r>
              <a:rPr lang="vi-VN" sz="4200" b="1" dirty="0">
                <a:solidFill>
                  <a:srgbClr val="000000"/>
                </a:solidFill>
                <a:ea typeface="Times New Roman" panose="02020603050405020304" pitchFamily="18" charset="0"/>
                <a:cs typeface="Times New Roman" panose="02020603050405020304" pitchFamily="18" charset="0"/>
              </a:rPr>
              <a:t>ngồi gần cây ổi: </a:t>
            </a:r>
            <a:endParaRPr lang="en-US" sz="4200" b="1" dirty="0" smtClean="0">
              <a:solidFill>
                <a:srgbClr val="000000"/>
              </a:solidFill>
              <a:ea typeface="Times New Roman" panose="02020603050405020304" pitchFamily="18" charset="0"/>
              <a:cs typeface="Times New Roman" panose="02020603050405020304" pitchFamily="18" charset="0"/>
            </a:endParaRPr>
          </a:p>
          <a:p>
            <a:pPr algn="just">
              <a:lnSpc>
                <a:spcPct val="150000"/>
              </a:lnSpc>
            </a:pPr>
            <a:r>
              <a:rPr lang="en-US" sz="4200" dirty="0">
                <a:solidFill>
                  <a:srgbClr val="000000"/>
                </a:solidFill>
                <a:ea typeface="Times New Roman" panose="02020603050405020304" pitchFamily="18" charset="0"/>
                <a:cs typeface="Times New Roman" panose="02020603050405020304" pitchFamily="18" charset="0"/>
              </a:rPr>
              <a:t>	</a:t>
            </a:r>
            <a:r>
              <a:rPr lang="en-US" sz="42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Đ</a:t>
            </a:r>
            <a:r>
              <a:rPr lang="vi-VN" sz="4200" dirty="0" smtClean="0">
                <a:solidFill>
                  <a:srgbClr val="000000"/>
                </a:solidFill>
                <a:ea typeface="Times New Roman" panose="02020603050405020304" pitchFamily="18" charset="0"/>
                <a:cs typeface="Times New Roman" panose="02020603050405020304" pitchFamily="18" charset="0"/>
              </a:rPr>
              <a:t>ánh </a:t>
            </a:r>
            <a:r>
              <a:rPr lang="vi-VN" sz="4200" dirty="0">
                <a:solidFill>
                  <a:srgbClr val="000000"/>
                </a:solidFill>
                <a:ea typeface="Times New Roman" panose="02020603050405020304" pitchFamily="18" charset="0"/>
                <a:cs typeface="Times New Roman" panose="02020603050405020304" pitchFamily="18" charset="0"/>
              </a:rPr>
              <a:t>mắt trông chững lũ trẻ, cười hiền </a:t>
            </a:r>
            <a:r>
              <a:rPr lang="vi-VN" sz="4200" dirty="0" smtClean="0">
                <a:solidFill>
                  <a:srgbClr val="000000"/>
                </a:solidFill>
                <a:ea typeface="Times New Roman" panose="02020603050405020304" pitchFamily="18" charset="0"/>
                <a:cs typeface="Times New Roman" panose="02020603050405020304" pitchFamily="18" charset="0"/>
              </a:rPr>
              <a:t>lành</a:t>
            </a:r>
            <a:endParaRPr lang="en-US" sz="4200" dirty="0" smtClean="0">
              <a:solidFill>
                <a:srgbClr val="000000"/>
              </a:solidFill>
              <a:ea typeface="Times New Roman" panose="02020603050405020304" pitchFamily="18" charset="0"/>
              <a:cs typeface="Times New Roman" panose="02020603050405020304" pitchFamily="18" charset="0"/>
            </a:endParaRPr>
          </a:p>
          <a:p>
            <a:pPr marL="571500" indent="-571500" algn="just">
              <a:lnSpc>
                <a:spcPct val="150000"/>
              </a:lnSpc>
              <a:buFont typeface="Symbol" panose="05050102010706020507" pitchFamily="18" charset="2"/>
              <a:buChar char="Þ"/>
            </a:pPr>
            <a:r>
              <a:rPr lang="en-US" sz="42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T</a:t>
            </a:r>
            <a:r>
              <a:rPr lang="vi-VN" sz="4200" b="1" i="1" dirty="0" smtClean="0">
                <a:solidFill>
                  <a:srgbClr val="000000"/>
                </a:solidFill>
                <a:ea typeface="Times New Roman" panose="02020603050405020304" pitchFamily="18" charset="0"/>
                <a:cs typeface="Times New Roman" panose="02020603050405020304" pitchFamily="18" charset="0"/>
              </a:rPr>
              <a:t>ình </a:t>
            </a:r>
            <a:r>
              <a:rPr lang="vi-VN" sz="4200" b="1" i="1" dirty="0">
                <a:solidFill>
                  <a:srgbClr val="000000"/>
                </a:solidFill>
                <a:ea typeface="Times New Roman" panose="02020603050405020304" pitchFamily="18" charset="0"/>
                <a:cs typeface="Times New Roman" panose="02020603050405020304" pitchFamily="18" charset="0"/>
              </a:rPr>
              <a:t>cảm yêu thương, luôn dành cho cháu những sự chăm sóc, quan tâm của người ông</a:t>
            </a:r>
            <a:r>
              <a:rPr lang="vi-VN" sz="4200" b="1" i="1" dirty="0" smtClean="0">
                <a:solidFill>
                  <a:srgbClr val="000000"/>
                </a:solidFill>
                <a:ea typeface="Times New Roman" panose="02020603050405020304" pitchFamily="18" charset="0"/>
                <a:cs typeface="Times New Roman" panose="02020603050405020304" pitchFamily="18" charset="0"/>
              </a:rPr>
              <a:t>.</a:t>
            </a:r>
            <a:endParaRPr lang="en-US" sz="4200" b="1" i="1" dirty="0" smtClean="0">
              <a:solidFill>
                <a:srgbClr val="000000"/>
              </a:solidFill>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4325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barn(inVertical)">
                                      <p:cBhvr>
                                        <p:cTn id="13" dur="500"/>
                                        <p:tgtEl>
                                          <p:spTgt spid="5">
                                            <p:txEl>
                                              <p:pRg st="1" end="1"/>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barn(inVertical)">
                                      <p:cBhvr>
                                        <p:cTn id="16" dur="500"/>
                                        <p:tgtEl>
                                          <p:spTgt spid="5">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 calcmode="lin" valueType="num">
                                      <p:cBhvr additive="base">
                                        <p:cTn id="2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 calcmode="lin" valueType="num">
                                      <p:cBhvr>
                                        <p:cTn id="32"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33" dur="500" fill="hold"/>
                                        <p:tgtEl>
                                          <p:spTgt spid="5">
                                            <p:txEl>
                                              <p:pRg st="5" end="5"/>
                                            </p:txEl>
                                          </p:spTgt>
                                        </p:tgtEl>
                                        <p:attrNameLst>
                                          <p:attrName>ppt_h</p:attrName>
                                        </p:attrNameLst>
                                      </p:cBhvr>
                                      <p:tavLst>
                                        <p:tav tm="0">
                                          <p:val>
                                            <p:fltVal val="0"/>
                                          </p:val>
                                        </p:tav>
                                        <p:tav tm="100000">
                                          <p:val>
                                            <p:strVal val="#ppt_h"/>
                                          </p:val>
                                        </p:tav>
                                      </p:tavLst>
                                    </p:anim>
                                    <p:animEffect transition="in" filter="fade">
                                      <p:cBhvr>
                                        <p:cTn id="34"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F4D6"/>
        </a:solidFill>
        <a:effectLst/>
      </p:bgPr>
    </p:bg>
    <p:spTree>
      <p:nvGrpSpPr>
        <p:cNvPr id="1" name=""/>
        <p:cNvGrpSpPr/>
        <p:nvPr/>
      </p:nvGrpSpPr>
      <p:grpSpPr>
        <a:xfrm>
          <a:off x="0" y="0"/>
          <a:ext cx="0" cy="0"/>
          <a:chOff x="0" y="0"/>
          <a:chExt cx="0" cy="0"/>
        </a:xfrm>
      </p:grpSpPr>
      <p:sp>
        <p:nvSpPr>
          <p:cNvPr id="17" name="TextBox 17"/>
          <p:cNvSpPr txBox="1"/>
          <p:nvPr/>
        </p:nvSpPr>
        <p:spPr>
          <a:xfrm>
            <a:off x="6184579" y="548737"/>
            <a:ext cx="5918842" cy="987450"/>
          </a:xfrm>
          <a:prstGeom prst="rect">
            <a:avLst/>
          </a:prstGeom>
        </p:spPr>
        <p:txBody>
          <a:bodyPr wrap="square" lIns="0" tIns="0" rIns="0" bIns="0" rtlCol="0" anchor="t">
            <a:spAutoFit/>
          </a:bodyPr>
          <a:lstStyle/>
          <a:p>
            <a:pPr algn="ctr">
              <a:lnSpc>
                <a:spcPts val="7679"/>
              </a:lnSpc>
            </a:pPr>
            <a:r>
              <a:rPr lang="en-US" sz="5600" b="1" i="1" dirty="0" smtClean="0">
                <a:solidFill>
                  <a:srgbClr val="1C4F59"/>
                </a:solidFill>
                <a:latin typeface="Arial" panose="020B0604020202020204" pitchFamily="34" charset="0"/>
                <a:cs typeface="Arial" panose="020B0604020202020204" pitchFamily="34" charset="0"/>
              </a:rPr>
              <a:t>2. </a:t>
            </a:r>
            <a:r>
              <a:rPr lang="en-US" sz="5600" b="1" i="1" dirty="0" err="1" smtClean="0">
                <a:solidFill>
                  <a:srgbClr val="1C4F59"/>
                </a:solidFill>
                <a:latin typeface="Arial" panose="020B0604020202020204" pitchFamily="34" charset="0"/>
                <a:cs typeface="Arial" panose="020B0604020202020204" pitchFamily="34" charset="0"/>
              </a:rPr>
              <a:t>Nhân</a:t>
            </a:r>
            <a:r>
              <a:rPr lang="en-US" sz="5600" b="1" i="1" dirty="0" smtClean="0">
                <a:solidFill>
                  <a:srgbClr val="1C4F59"/>
                </a:solidFill>
                <a:latin typeface="Arial" panose="020B0604020202020204" pitchFamily="34" charset="0"/>
                <a:cs typeface="Arial" panose="020B0604020202020204" pitchFamily="34" charset="0"/>
              </a:rPr>
              <a:t> </a:t>
            </a:r>
            <a:r>
              <a:rPr lang="en-US" sz="5600" b="1" i="1" dirty="0" err="1" smtClean="0">
                <a:solidFill>
                  <a:srgbClr val="1C4F59"/>
                </a:solidFill>
                <a:latin typeface="Arial" panose="020B0604020202020204" pitchFamily="34" charset="0"/>
                <a:cs typeface="Arial" panose="020B0604020202020204" pitchFamily="34" charset="0"/>
              </a:rPr>
              <a:t>vật</a:t>
            </a:r>
            <a:r>
              <a:rPr lang="en-US" sz="5600" b="1" i="1" dirty="0" smtClean="0">
                <a:solidFill>
                  <a:srgbClr val="1C4F59"/>
                </a:solidFill>
                <a:latin typeface="Arial" panose="020B0604020202020204" pitchFamily="34" charset="0"/>
                <a:cs typeface="Arial" panose="020B0604020202020204" pitchFamily="34" charset="0"/>
              </a:rPr>
              <a:t> Bum</a:t>
            </a:r>
            <a:endParaRPr lang="en-US" sz="5600" b="1" i="1" dirty="0">
              <a:solidFill>
                <a:srgbClr val="1C4F59"/>
              </a:solidFill>
              <a:latin typeface="Arial" panose="020B0604020202020204" pitchFamily="34" charset="0"/>
              <a:cs typeface="Arial" panose="020B0604020202020204" pitchFamily="34" charset="0"/>
            </a:endParaRPr>
          </a:p>
        </p:txBody>
      </p:sp>
      <p:grpSp>
        <p:nvGrpSpPr>
          <p:cNvPr id="22" name="Group 22"/>
          <p:cNvGrpSpPr/>
          <p:nvPr/>
        </p:nvGrpSpPr>
        <p:grpSpPr>
          <a:xfrm>
            <a:off x="0" y="9466902"/>
            <a:ext cx="18288000" cy="820098"/>
            <a:chOff x="0" y="0"/>
            <a:chExt cx="6555032" cy="293951"/>
          </a:xfrm>
        </p:grpSpPr>
        <p:sp>
          <p:nvSpPr>
            <p:cNvPr id="23" name="Freeform 23"/>
            <p:cNvSpPr/>
            <p:nvPr/>
          </p:nvSpPr>
          <p:spPr>
            <a:xfrm>
              <a:off x="0" y="0"/>
              <a:ext cx="6555032" cy="293951"/>
            </a:xfrm>
            <a:custGeom>
              <a:avLst/>
              <a:gdLst/>
              <a:ahLst/>
              <a:cxnLst/>
              <a:rect l="l" t="t" r="r" b="b"/>
              <a:pathLst>
                <a:path w="6555032" h="293951">
                  <a:moveTo>
                    <a:pt x="0" y="0"/>
                  </a:moveTo>
                  <a:lnTo>
                    <a:pt x="6555032" y="0"/>
                  </a:lnTo>
                  <a:lnTo>
                    <a:pt x="6555032" y="293951"/>
                  </a:lnTo>
                  <a:lnTo>
                    <a:pt x="0" y="293951"/>
                  </a:lnTo>
                  <a:close/>
                </a:path>
              </a:pathLst>
            </a:custGeom>
            <a:solidFill>
              <a:srgbClr val="FADECC"/>
            </a:solidFill>
          </p:spPr>
        </p:sp>
      </p:grpSp>
      <p:pic>
        <p:nvPicPr>
          <p:cNvPr id="26" name="Picture 25"/>
          <p:cNvPicPr>
            <a:picLocks noChangeAspect="1"/>
          </p:cNvPicPr>
          <p:nvPr/>
        </p:nvPicPr>
        <p:blipFill rotWithShape="1">
          <a:blip r:embed="rId2" cstate="print">
            <a:extLst>
              <a:ext uri="{28A0092B-C50C-407E-A947-70E740481C1C}">
                <a14:useLocalDpi xmlns:a14="http://schemas.microsoft.com/office/drawing/2010/main" val="0"/>
              </a:ext>
            </a:extLst>
          </a:blip>
          <a:srcRect l="8531" t="6549" r="9116" b="7177"/>
          <a:stretch/>
        </p:blipFill>
        <p:spPr>
          <a:xfrm>
            <a:off x="0" y="4305300"/>
            <a:ext cx="5160064" cy="5405782"/>
          </a:xfrm>
          <a:prstGeom prst="rect">
            <a:avLst/>
          </a:prstGeom>
        </p:spPr>
      </p:pic>
      <p:sp>
        <p:nvSpPr>
          <p:cNvPr id="27" name="Cloud Callout 26"/>
          <p:cNvSpPr/>
          <p:nvPr/>
        </p:nvSpPr>
        <p:spPr>
          <a:xfrm>
            <a:off x="4876800" y="2278695"/>
            <a:ext cx="11277600" cy="5295900"/>
          </a:xfrm>
          <a:prstGeom prst="cloudCallout">
            <a:avLst>
              <a:gd name="adj1" fmla="val -46475"/>
              <a:gd name="adj2" fmla="val 42828"/>
            </a:avLst>
          </a:prstGeom>
          <a:solidFill>
            <a:schemeClr val="accent6">
              <a:lumMod val="40000"/>
              <a:lumOff val="60000"/>
            </a:schemeClr>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254589" y="3314700"/>
            <a:ext cx="8522021" cy="3046988"/>
          </a:xfrm>
          <a:prstGeom prst="rect">
            <a:avLst/>
          </a:prstGeom>
        </p:spPr>
        <p:txBody>
          <a:bodyPr wrap="square">
            <a:spAutoFit/>
          </a:bodyPr>
          <a:lstStyle/>
          <a:p>
            <a:pPr algn="just">
              <a:lnSpc>
                <a:spcPct val="150000"/>
              </a:lnSpc>
            </a:pPr>
            <a:r>
              <a:rPr lang="en-US" sz="3000" i="1" kern="100" dirty="0" smtClean="0">
                <a:solidFill>
                  <a:srgbClr val="000000"/>
                </a:solidFill>
                <a:ea typeface="SimSun" panose="02010600030101010101" pitchFamily="2" charset="-122"/>
                <a:cs typeface="Times New Roman" panose="02020603050405020304" pitchFamily="18" charset="0"/>
              </a:rPr>
              <a:t>	</a:t>
            </a:r>
            <a:r>
              <a:rPr lang="vi-VN" sz="3200" i="1" kern="100" dirty="0" smtClean="0">
                <a:solidFill>
                  <a:srgbClr val="000000"/>
                </a:solidFill>
                <a:ea typeface="SimSun" panose="02010600030101010101" pitchFamily="2" charset="-122"/>
                <a:cs typeface="Times New Roman" panose="02020603050405020304" pitchFamily="18" charset="0"/>
              </a:rPr>
              <a:t>Bum </a:t>
            </a:r>
            <a:r>
              <a:rPr lang="vi-VN" sz="3200" i="1" kern="100" dirty="0">
                <a:solidFill>
                  <a:srgbClr val="000000"/>
                </a:solidFill>
                <a:ea typeface="SimSun" panose="02010600030101010101" pitchFamily="2" charset="-122"/>
                <a:cs typeface="Times New Roman" panose="02020603050405020304" pitchFamily="18" charset="0"/>
              </a:rPr>
              <a:t>đã kể cho các bạn nghe về điều gì về cây </a:t>
            </a:r>
            <a:r>
              <a:rPr lang="vi-VN" sz="3200" i="1" kern="100" dirty="0" smtClean="0">
                <a:solidFill>
                  <a:srgbClr val="000000"/>
                </a:solidFill>
                <a:ea typeface="SimSun" panose="02010600030101010101" pitchFamily="2" charset="-122"/>
                <a:cs typeface="Times New Roman" panose="02020603050405020304" pitchFamily="18" charset="0"/>
              </a:rPr>
              <a:t>ổi?</a:t>
            </a:r>
            <a:r>
              <a:rPr lang="en-US" sz="3200" dirty="0" smtClean="0">
                <a:ea typeface="SimSun" panose="02010600030101010101" pitchFamily="2" charset="-122"/>
                <a:cs typeface="Times New Roman" panose="02020603050405020304" pitchFamily="18" charset="0"/>
              </a:rPr>
              <a:t> </a:t>
            </a:r>
            <a:r>
              <a:rPr lang="vi-VN" sz="3200" i="1" kern="100" dirty="0" smtClean="0">
                <a:solidFill>
                  <a:srgbClr val="000000"/>
                </a:solidFill>
                <a:ea typeface="SimSun" panose="02010600030101010101" pitchFamily="2" charset="-122"/>
                <a:cs typeface="Times New Roman" panose="02020603050405020304" pitchFamily="18" charset="0"/>
              </a:rPr>
              <a:t>Tuổi </a:t>
            </a:r>
            <a:r>
              <a:rPr lang="vi-VN" sz="3200" i="1" kern="100" dirty="0">
                <a:solidFill>
                  <a:srgbClr val="000000"/>
                </a:solidFill>
                <a:ea typeface="SimSun" panose="02010600030101010101" pitchFamily="2" charset="-122"/>
                <a:cs typeface="Times New Roman" panose="02020603050405020304" pitchFamily="18" charset="0"/>
              </a:rPr>
              <a:t>thơ của Bum và các bạn </a:t>
            </a:r>
            <a:r>
              <a:rPr lang="en-US" sz="3200" i="1" kern="100" dirty="0" smtClean="0">
                <a:solidFill>
                  <a:srgbClr val="000000"/>
                </a:solidFill>
                <a:latin typeface="Arial" panose="020B0604020202020204" pitchFamily="34" charset="0"/>
                <a:ea typeface="SimSun" panose="02010600030101010101" pitchFamily="2" charset="-122"/>
                <a:cs typeface="Arial" panose="020B0604020202020204" pitchFamily="34" charset="0"/>
              </a:rPr>
              <a:t>b</a:t>
            </a:r>
            <a:r>
              <a:rPr lang="vi-VN" sz="3200" i="1" kern="100" dirty="0" smtClean="0">
                <a:solidFill>
                  <a:srgbClr val="000000"/>
                </a:solidFill>
                <a:ea typeface="SimSun" panose="02010600030101010101" pitchFamily="2" charset="-122"/>
                <a:cs typeface="Times New Roman" panose="02020603050405020304" pitchFamily="18" charset="0"/>
              </a:rPr>
              <a:t>ên </a:t>
            </a:r>
            <a:r>
              <a:rPr lang="vi-VN" sz="3200" i="1" kern="100" dirty="0">
                <a:solidFill>
                  <a:srgbClr val="000000"/>
                </a:solidFill>
                <a:ea typeface="SimSun" panose="02010600030101010101" pitchFamily="2" charset="-122"/>
                <a:cs typeface="Times New Roman" panose="02020603050405020304" pitchFamily="18" charset="0"/>
              </a:rPr>
              <a:t>cây ổi được thể hiện qua chi tiết </a:t>
            </a:r>
            <a:r>
              <a:rPr lang="vi-VN" sz="3200" i="1" kern="100" dirty="0" smtClean="0">
                <a:solidFill>
                  <a:srgbClr val="000000"/>
                </a:solidFill>
                <a:ea typeface="SimSun" panose="02010600030101010101" pitchFamily="2" charset="-122"/>
                <a:cs typeface="Times New Roman" panose="02020603050405020304" pitchFamily="18" charset="0"/>
              </a:rPr>
              <a:t>nào?</a:t>
            </a:r>
            <a:endParaRPr lang="en-US" sz="3200" i="1" kern="100" dirty="0" smtClean="0">
              <a:solidFill>
                <a:srgbClr val="000000"/>
              </a:solidFill>
              <a:ea typeface="SimSun" panose="02010600030101010101" pitchFamily="2" charset="-122"/>
              <a:cs typeface="Times New Roman" panose="02020603050405020304" pitchFamily="18" charset="0"/>
            </a:endParaRPr>
          </a:p>
          <a:p>
            <a:pPr algn="just">
              <a:lnSpc>
                <a:spcPct val="150000"/>
              </a:lnSpc>
            </a:pPr>
            <a:r>
              <a:rPr lang="vi-VN" sz="3200" i="1" kern="100" dirty="0" smtClean="0">
                <a:solidFill>
                  <a:srgbClr val="000000"/>
                </a:solidFill>
                <a:ea typeface="SimSun" panose="02010600030101010101" pitchFamily="2" charset="-122"/>
                <a:cs typeface="Times New Roman" panose="02020603050405020304" pitchFamily="18" charset="0"/>
              </a:rPr>
              <a:t>Qua </a:t>
            </a:r>
            <a:r>
              <a:rPr lang="vi-VN" sz="3200" i="1" kern="100" dirty="0">
                <a:solidFill>
                  <a:srgbClr val="000000"/>
                </a:solidFill>
                <a:ea typeface="SimSun" panose="02010600030101010101" pitchFamily="2" charset="-122"/>
                <a:cs typeface="Times New Roman" panose="02020603050405020304" pitchFamily="18" charset="0"/>
              </a:rPr>
              <a:t>đó em có nhân xét gì về nhân vật Bum?</a:t>
            </a:r>
            <a:endParaRPr lang="en-US" sz="3200" dirty="0">
              <a:effectLst/>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1000" fill="hold"/>
                                        <p:tgtEl>
                                          <p:spTgt spid="26"/>
                                        </p:tgtEl>
                                        <p:attrNameLst>
                                          <p:attrName>ppt_w</p:attrName>
                                        </p:attrNameLst>
                                      </p:cBhvr>
                                      <p:tavLst>
                                        <p:tav tm="0">
                                          <p:val>
                                            <p:strVal val="#ppt_w+.3"/>
                                          </p:val>
                                        </p:tav>
                                        <p:tav tm="100000">
                                          <p:val>
                                            <p:strVal val="#ppt_w"/>
                                          </p:val>
                                        </p:tav>
                                      </p:tavLst>
                                    </p:anim>
                                    <p:anim calcmode="lin" valueType="num">
                                      <p:cBhvr>
                                        <p:cTn id="14" dur="1000" fill="hold"/>
                                        <p:tgtEl>
                                          <p:spTgt spid="26"/>
                                        </p:tgtEl>
                                        <p:attrNameLst>
                                          <p:attrName>ppt_h</p:attrName>
                                        </p:attrNameLst>
                                      </p:cBhvr>
                                      <p:tavLst>
                                        <p:tav tm="0">
                                          <p:val>
                                            <p:strVal val="#ppt_h"/>
                                          </p:val>
                                        </p:tav>
                                        <p:tav tm="100000">
                                          <p:val>
                                            <p:strVal val="#ppt_h"/>
                                          </p:val>
                                        </p:tav>
                                      </p:tavLst>
                                    </p:anim>
                                    <p:animEffect transition="in" filter="fade">
                                      <p:cBhvr>
                                        <p:cTn id="15" dur="1000"/>
                                        <p:tgtEl>
                                          <p:spTgt spid="26"/>
                                        </p:tgtEl>
                                      </p:cBhvr>
                                    </p:animEffect>
                                  </p:childTnLst>
                                </p:cTn>
                              </p:par>
                              <p:par>
                                <p:cTn id="16" presetID="50" presetClass="entr" presetSubtype="0" decel="10000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strVal val="#ppt_w+.3"/>
                                          </p:val>
                                        </p:tav>
                                        <p:tav tm="100000">
                                          <p:val>
                                            <p:strVal val="#ppt_w"/>
                                          </p:val>
                                        </p:tav>
                                      </p:tavLst>
                                    </p:anim>
                                    <p:anim calcmode="lin" valueType="num">
                                      <p:cBhvr>
                                        <p:cTn id="19" dur="1000" fill="hold"/>
                                        <p:tgtEl>
                                          <p:spTgt spid="27"/>
                                        </p:tgtEl>
                                        <p:attrNameLst>
                                          <p:attrName>ppt_h</p:attrName>
                                        </p:attrNameLst>
                                      </p:cBhvr>
                                      <p:tavLst>
                                        <p:tav tm="0">
                                          <p:val>
                                            <p:strVal val="#ppt_h"/>
                                          </p:val>
                                        </p:tav>
                                        <p:tav tm="100000">
                                          <p:val>
                                            <p:strVal val="#ppt_h"/>
                                          </p:val>
                                        </p:tav>
                                      </p:tavLst>
                                    </p:anim>
                                    <p:animEffect transition="in" filter="fade">
                                      <p:cBhvr>
                                        <p:cTn id="20" dur="1000"/>
                                        <p:tgtEl>
                                          <p:spTgt spid="27"/>
                                        </p:tgtEl>
                                      </p:cBhvr>
                                    </p:animEffect>
                                  </p:childTnLst>
                                </p:cTn>
                              </p:par>
                              <p:par>
                                <p:cTn id="21" presetID="50" presetClass="entr" presetSubtype="0" decel="10000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p:cTn id="23" dur="1000" fill="hold"/>
                                        <p:tgtEl>
                                          <p:spTgt spid="28"/>
                                        </p:tgtEl>
                                        <p:attrNameLst>
                                          <p:attrName>ppt_w</p:attrName>
                                        </p:attrNameLst>
                                      </p:cBhvr>
                                      <p:tavLst>
                                        <p:tav tm="0">
                                          <p:val>
                                            <p:strVal val="#ppt_w+.3"/>
                                          </p:val>
                                        </p:tav>
                                        <p:tav tm="100000">
                                          <p:val>
                                            <p:strVal val="#ppt_w"/>
                                          </p:val>
                                        </p:tav>
                                      </p:tavLst>
                                    </p:anim>
                                    <p:anim calcmode="lin" valueType="num">
                                      <p:cBhvr>
                                        <p:cTn id="24" dur="1000" fill="hold"/>
                                        <p:tgtEl>
                                          <p:spTgt spid="28"/>
                                        </p:tgtEl>
                                        <p:attrNameLst>
                                          <p:attrName>ppt_h</p:attrName>
                                        </p:attrNameLst>
                                      </p:cBhvr>
                                      <p:tavLst>
                                        <p:tav tm="0">
                                          <p:val>
                                            <p:strVal val="#ppt_h"/>
                                          </p:val>
                                        </p:tav>
                                        <p:tav tm="100000">
                                          <p:val>
                                            <p:strVal val="#ppt_h"/>
                                          </p:val>
                                        </p:tav>
                                      </p:tavLst>
                                    </p:anim>
                                    <p:animEffect transition="in" filter="fade">
                                      <p:cBhvr>
                                        <p:cTn id="25"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7" grpId="0" animBg="1"/>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F4D6"/>
        </a:solidFill>
        <a:effectLst/>
      </p:bgPr>
    </p:bg>
    <p:spTree>
      <p:nvGrpSpPr>
        <p:cNvPr id="1" name=""/>
        <p:cNvGrpSpPr/>
        <p:nvPr/>
      </p:nvGrpSpPr>
      <p:grpSpPr>
        <a:xfrm>
          <a:off x="0" y="0"/>
          <a:ext cx="0" cy="0"/>
          <a:chOff x="0" y="0"/>
          <a:chExt cx="0" cy="0"/>
        </a:xfrm>
      </p:grpSpPr>
      <p:grpSp>
        <p:nvGrpSpPr>
          <p:cNvPr id="2" name="Group 2"/>
          <p:cNvGrpSpPr/>
          <p:nvPr/>
        </p:nvGrpSpPr>
        <p:grpSpPr>
          <a:xfrm>
            <a:off x="1447800" y="1714500"/>
            <a:ext cx="15778425" cy="7326363"/>
            <a:chOff x="0" y="0"/>
            <a:chExt cx="2393585" cy="1977856"/>
          </a:xfrm>
        </p:grpSpPr>
        <p:sp>
          <p:nvSpPr>
            <p:cNvPr id="3" name="Freeform 3"/>
            <p:cNvSpPr/>
            <p:nvPr/>
          </p:nvSpPr>
          <p:spPr>
            <a:xfrm>
              <a:off x="0" y="0"/>
              <a:ext cx="2393585" cy="1977856"/>
            </a:xfrm>
            <a:custGeom>
              <a:avLst/>
              <a:gdLst/>
              <a:ahLst/>
              <a:cxnLst/>
              <a:rect l="l" t="t" r="r" b="b"/>
              <a:pathLst>
                <a:path w="2393585" h="1977856">
                  <a:moveTo>
                    <a:pt x="2269125" y="1977856"/>
                  </a:moveTo>
                  <a:lnTo>
                    <a:pt x="124460" y="1977856"/>
                  </a:lnTo>
                  <a:cubicBezTo>
                    <a:pt x="55880" y="1977856"/>
                    <a:pt x="0" y="1921976"/>
                    <a:pt x="0" y="1853396"/>
                  </a:cubicBezTo>
                  <a:lnTo>
                    <a:pt x="0" y="124460"/>
                  </a:lnTo>
                  <a:cubicBezTo>
                    <a:pt x="0" y="55880"/>
                    <a:pt x="55880" y="0"/>
                    <a:pt x="124460" y="0"/>
                  </a:cubicBezTo>
                  <a:lnTo>
                    <a:pt x="2269125" y="0"/>
                  </a:lnTo>
                  <a:cubicBezTo>
                    <a:pt x="2337705" y="0"/>
                    <a:pt x="2393585" y="55880"/>
                    <a:pt x="2393585" y="124460"/>
                  </a:cubicBezTo>
                  <a:lnTo>
                    <a:pt x="2393585" y="1853396"/>
                  </a:lnTo>
                  <a:cubicBezTo>
                    <a:pt x="2393585" y="1921976"/>
                    <a:pt x="2337705" y="1977856"/>
                    <a:pt x="2269125" y="1977856"/>
                  </a:cubicBezTo>
                  <a:close/>
                </a:path>
              </a:pathLst>
            </a:custGeom>
            <a:solidFill>
              <a:srgbClr val="FFFFFF"/>
            </a:solidFill>
          </p:spPr>
        </p:sp>
      </p:grpSp>
      <p:sp>
        <p:nvSpPr>
          <p:cNvPr id="17" name="TextBox 17"/>
          <p:cNvSpPr txBox="1"/>
          <p:nvPr/>
        </p:nvSpPr>
        <p:spPr>
          <a:xfrm>
            <a:off x="6184579" y="419100"/>
            <a:ext cx="5918842" cy="987450"/>
          </a:xfrm>
          <a:prstGeom prst="rect">
            <a:avLst/>
          </a:prstGeom>
        </p:spPr>
        <p:txBody>
          <a:bodyPr wrap="square" lIns="0" tIns="0" rIns="0" bIns="0" rtlCol="0" anchor="t">
            <a:spAutoFit/>
          </a:bodyPr>
          <a:lstStyle/>
          <a:p>
            <a:pPr algn="ctr">
              <a:lnSpc>
                <a:spcPts val="7679"/>
              </a:lnSpc>
            </a:pPr>
            <a:r>
              <a:rPr lang="en-US" sz="5600" b="1" i="1" dirty="0" smtClean="0">
                <a:solidFill>
                  <a:srgbClr val="1C4F59"/>
                </a:solidFill>
                <a:latin typeface="Arial" panose="020B0604020202020204" pitchFamily="34" charset="0"/>
                <a:cs typeface="Arial" panose="020B0604020202020204" pitchFamily="34" charset="0"/>
              </a:rPr>
              <a:t>2. </a:t>
            </a:r>
            <a:r>
              <a:rPr lang="en-US" sz="5600" b="1" i="1" dirty="0" err="1" smtClean="0">
                <a:solidFill>
                  <a:srgbClr val="1C4F59"/>
                </a:solidFill>
                <a:latin typeface="Arial" panose="020B0604020202020204" pitchFamily="34" charset="0"/>
                <a:cs typeface="Arial" panose="020B0604020202020204" pitchFamily="34" charset="0"/>
              </a:rPr>
              <a:t>Nhân</a:t>
            </a:r>
            <a:r>
              <a:rPr lang="en-US" sz="5600" b="1" i="1" dirty="0" smtClean="0">
                <a:solidFill>
                  <a:srgbClr val="1C4F59"/>
                </a:solidFill>
                <a:latin typeface="Arial" panose="020B0604020202020204" pitchFamily="34" charset="0"/>
                <a:cs typeface="Arial" panose="020B0604020202020204" pitchFamily="34" charset="0"/>
              </a:rPr>
              <a:t> </a:t>
            </a:r>
            <a:r>
              <a:rPr lang="en-US" sz="5600" b="1" i="1" dirty="0" err="1" smtClean="0">
                <a:solidFill>
                  <a:srgbClr val="1C4F59"/>
                </a:solidFill>
                <a:latin typeface="Arial" panose="020B0604020202020204" pitchFamily="34" charset="0"/>
                <a:cs typeface="Arial" panose="020B0604020202020204" pitchFamily="34" charset="0"/>
              </a:rPr>
              <a:t>vật</a:t>
            </a:r>
            <a:r>
              <a:rPr lang="en-US" sz="5600" b="1" i="1" dirty="0" smtClean="0">
                <a:solidFill>
                  <a:srgbClr val="1C4F59"/>
                </a:solidFill>
                <a:latin typeface="Arial" panose="020B0604020202020204" pitchFamily="34" charset="0"/>
                <a:cs typeface="Arial" panose="020B0604020202020204" pitchFamily="34" charset="0"/>
              </a:rPr>
              <a:t> Bum</a:t>
            </a:r>
            <a:endParaRPr lang="en-US" sz="5600" b="1" i="1" dirty="0">
              <a:solidFill>
                <a:srgbClr val="1C4F59"/>
              </a:solidFill>
              <a:latin typeface="Arial" panose="020B0604020202020204" pitchFamily="34" charset="0"/>
              <a:cs typeface="Arial" panose="020B0604020202020204" pitchFamily="34" charset="0"/>
            </a:endParaRPr>
          </a:p>
        </p:txBody>
      </p:sp>
      <p:pic>
        <p:nvPicPr>
          <p:cNvPr id="18" name="Picture 1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147316">
            <a:off x="903713" y="1412660"/>
            <a:ext cx="2083851" cy="1216211"/>
          </a:xfrm>
          <a:prstGeom prst="rect">
            <a:avLst/>
          </a:prstGeom>
        </p:spPr>
      </p:pic>
      <p:grpSp>
        <p:nvGrpSpPr>
          <p:cNvPr id="22" name="Group 22"/>
          <p:cNvGrpSpPr/>
          <p:nvPr/>
        </p:nvGrpSpPr>
        <p:grpSpPr>
          <a:xfrm>
            <a:off x="0" y="9466902"/>
            <a:ext cx="18288000" cy="820098"/>
            <a:chOff x="0" y="0"/>
            <a:chExt cx="6555032" cy="293951"/>
          </a:xfrm>
        </p:grpSpPr>
        <p:sp>
          <p:nvSpPr>
            <p:cNvPr id="23" name="Freeform 23"/>
            <p:cNvSpPr/>
            <p:nvPr/>
          </p:nvSpPr>
          <p:spPr>
            <a:xfrm>
              <a:off x="0" y="0"/>
              <a:ext cx="6555032" cy="293951"/>
            </a:xfrm>
            <a:custGeom>
              <a:avLst/>
              <a:gdLst/>
              <a:ahLst/>
              <a:cxnLst/>
              <a:rect l="l" t="t" r="r" b="b"/>
              <a:pathLst>
                <a:path w="6555032" h="293951">
                  <a:moveTo>
                    <a:pt x="0" y="0"/>
                  </a:moveTo>
                  <a:lnTo>
                    <a:pt x="6555032" y="0"/>
                  </a:lnTo>
                  <a:lnTo>
                    <a:pt x="6555032" y="293951"/>
                  </a:lnTo>
                  <a:lnTo>
                    <a:pt x="0" y="293951"/>
                  </a:lnTo>
                  <a:close/>
                </a:path>
              </a:pathLst>
            </a:custGeom>
            <a:solidFill>
              <a:srgbClr val="FADECC"/>
            </a:solidFill>
          </p:spPr>
        </p:sp>
      </p:grpSp>
      <p:pic>
        <p:nvPicPr>
          <p:cNvPr id="25" name="Picture 1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6253221" y="8006549"/>
            <a:ext cx="2034779" cy="2068628"/>
          </a:xfrm>
          <a:prstGeom prst="rect">
            <a:avLst/>
          </a:prstGeom>
        </p:spPr>
      </p:pic>
      <p:sp>
        <p:nvSpPr>
          <p:cNvPr id="4" name="Rectangle 3"/>
          <p:cNvSpPr/>
          <p:nvPr/>
        </p:nvSpPr>
        <p:spPr>
          <a:xfrm>
            <a:off x="2364712" y="2247900"/>
            <a:ext cx="13944600" cy="4939814"/>
          </a:xfrm>
          <a:prstGeom prst="rect">
            <a:avLst/>
          </a:prstGeom>
        </p:spPr>
        <p:txBody>
          <a:bodyPr wrap="square">
            <a:spAutoFit/>
          </a:bodyPr>
          <a:lstStyle/>
          <a:p>
            <a:pPr algn="just">
              <a:lnSpc>
                <a:spcPct val="150000"/>
              </a:lnSpc>
            </a:pPr>
            <a:r>
              <a:rPr lang="vi-VN" sz="4200" b="1" i="1" dirty="0">
                <a:solidFill>
                  <a:srgbClr val="000000"/>
                </a:solidFill>
                <a:ea typeface="Times New Roman" panose="02020603050405020304" pitchFamily="18" charset="0"/>
                <a:cs typeface="Times New Roman" panose="02020603050405020304" pitchFamily="18" charset="0"/>
              </a:rPr>
              <a:t>a. Khi ông nội còn </a:t>
            </a:r>
            <a:r>
              <a:rPr lang="vi-VN" sz="4200" b="1" i="1" dirty="0" smtClean="0">
                <a:solidFill>
                  <a:srgbClr val="000000"/>
                </a:solidFill>
                <a:ea typeface="Times New Roman" panose="02020603050405020304" pitchFamily="18" charset="0"/>
                <a:cs typeface="Times New Roman" panose="02020603050405020304" pitchFamily="18" charset="0"/>
              </a:rPr>
              <a:t>sống</a:t>
            </a:r>
            <a:endParaRPr lang="en-US" sz="4200" b="1" dirty="0">
              <a:ea typeface="Times New Roman" panose="02020603050405020304" pitchFamily="18" charset="0"/>
              <a:cs typeface="Times New Roman" panose="02020603050405020304" pitchFamily="18" charset="0"/>
            </a:endParaRPr>
          </a:p>
          <a:p>
            <a:pPr marL="571500" indent="-571500" algn="just">
              <a:lnSpc>
                <a:spcPct val="150000"/>
              </a:lnSpc>
              <a:buFontTx/>
              <a:buChar char="-"/>
            </a:pPr>
            <a:r>
              <a:rPr lang="vi-VN" sz="4200" dirty="0" smtClean="0">
                <a:solidFill>
                  <a:srgbClr val="000000"/>
                </a:solidFill>
                <a:ea typeface="Times New Roman" panose="02020603050405020304" pitchFamily="18" charset="0"/>
                <a:cs typeface="Times New Roman" panose="02020603050405020304" pitchFamily="18" charset="0"/>
              </a:rPr>
              <a:t>Kể </a:t>
            </a:r>
            <a:r>
              <a:rPr lang="vi-VN" sz="4200" dirty="0">
                <a:solidFill>
                  <a:srgbClr val="000000"/>
                </a:solidFill>
                <a:ea typeface="Times New Roman" panose="02020603050405020304" pitchFamily="18" charset="0"/>
                <a:cs typeface="Times New Roman" panose="02020603050405020304" pitchFamily="18" charset="0"/>
              </a:rPr>
              <a:t>cho bạn bè nghe về̀ nguyên nhân ra đời của cây ổi, khoe chuyện bắt sâu cho cây lúc hai, ba </a:t>
            </a:r>
            <a:r>
              <a:rPr lang="vi-VN" sz="4200" dirty="0" smtClean="0">
                <a:solidFill>
                  <a:srgbClr val="000000"/>
                </a:solidFill>
                <a:ea typeface="Times New Roman" panose="02020603050405020304" pitchFamily="18" charset="0"/>
                <a:cs typeface="Times New Roman" panose="02020603050405020304" pitchFamily="18" charset="0"/>
              </a:rPr>
              <a:t>tuổi.</a:t>
            </a:r>
            <a:endParaRPr lang="en-US" sz="4200" dirty="0">
              <a:solidFill>
                <a:srgbClr val="000000"/>
              </a:solidFill>
              <a:ea typeface="Times New Roman" panose="02020603050405020304" pitchFamily="18" charset="0"/>
              <a:cs typeface="Times New Roman" panose="02020603050405020304" pitchFamily="18" charset="0"/>
            </a:endParaRPr>
          </a:p>
          <a:p>
            <a:pPr marL="571500" indent="-571500" algn="just">
              <a:lnSpc>
                <a:spcPct val="150000"/>
              </a:lnSpc>
              <a:buFontTx/>
              <a:buChar char="-"/>
            </a:pPr>
            <a:r>
              <a:rPr lang="vi-VN" sz="4200" dirty="0" smtClean="0">
                <a:solidFill>
                  <a:srgbClr val="000000"/>
                </a:solidFill>
                <a:ea typeface="Times New Roman" panose="02020603050405020304" pitchFamily="18" charset="0"/>
                <a:cs typeface="Times New Roman" panose="02020603050405020304" pitchFamily="18" charset="0"/>
              </a:rPr>
              <a:t>Bum </a:t>
            </a:r>
            <a:r>
              <a:rPr lang="vi-VN" sz="4200" dirty="0">
                <a:solidFill>
                  <a:srgbClr val="000000"/>
                </a:solidFill>
                <a:ea typeface="Times New Roman" panose="02020603050405020304" pitchFamily="18" charset="0"/>
                <a:cs typeface="Times New Roman" panose="02020603050405020304" pitchFamily="18" charset="0"/>
              </a:rPr>
              <a:t>yêu thương, luôn hãnh diện và tự hào về ông </a:t>
            </a:r>
            <a:r>
              <a:rPr lang="vi-VN" sz="4200" dirty="0" smtClean="0">
                <a:solidFill>
                  <a:srgbClr val="000000"/>
                </a:solidFill>
                <a:ea typeface="Times New Roman" panose="02020603050405020304" pitchFamily="18" charset="0"/>
                <a:cs typeface="Times New Roman" panose="02020603050405020304" pitchFamily="18" charset="0"/>
              </a:rPr>
              <a:t>nội.</a:t>
            </a:r>
            <a:endParaRPr lang="en-US" sz="4200" dirty="0" smtClean="0">
              <a:ea typeface="Times New Roman" panose="02020603050405020304" pitchFamily="18" charset="0"/>
              <a:cs typeface="Times New Roman" panose="02020603050405020304" pitchFamily="18" charset="0"/>
            </a:endParaRPr>
          </a:p>
          <a:p>
            <a:pPr marL="571500" indent="-571500" algn="just">
              <a:lnSpc>
                <a:spcPct val="150000"/>
              </a:lnSpc>
              <a:buFontTx/>
              <a:buChar char="-"/>
            </a:pPr>
            <a:r>
              <a:rPr lang="vi-VN" sz="4200" dirty="0" smtClean="0">
                <a:solidFill>
                  <a:srgbClr val="000000"/>
                </a:solidFill>
                <a:ea typeface="Times New Roman" panose="02020603050405020304" pitchFamily="18" charset="0"/>
                <a:cs typeface="Times New Roman" panose="02020603050405020304" pitchFamily="18" charset="0"/>
              </a:rPr>
              <a:t>Là </a:t>
            </a:r>
            <a:r>
              <a:rPr lang="vi-VN" sz="4200" dirty="0">
                <a:solidFill>
                  <a:srgbClr val="000000"/>
                </a:solidFill>
                <a:ea typeface="Times New Roman" panose="02020603050405020304" pitchFamily="18" charset="0"/>
                <a:cs typeface="Times New Roman" panose="02020603050405020304" pitchFamily="18" charset="0"/>
              </a:rPr>
              <a:t>cậu bé hồn nhiên, tinh nghịch, yêu thương bạn bè.</a:t>
            </a:r>
            <a:endParaRPr lang="en-US" sz="4200" dirty="0">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916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wipe(down)">
                                      <p:cBhvr>
                                        <p:cTn id="13" dur="500"/>
                                        <p:tgtEl>
                                          <p:spTgt spid="4">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wipe(down)">
                                      <p:cBhvr>
                                        <p:cTn id="18" dur="500"/>
                                        <p:tgtEl>
                                          <p:spTgt spid="4">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wipe(down)">
                                      <p:cBhvr>
                                        <p:cTn id="23"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F4D6"/>
        </a:solidFill>
        <a:effectLst/>
      </p:bgPr>
    </p:bg>
    <p:spTree>
      <p:nvGrpSpPr>
        <p:cNvPr id="1" name=""/>
        <p:cNvGrpSpPr/>
        <p:nvPr/>
      </p:nvGrpSpPr>
      <p:grpSpPr>
        <a:xfrm>
          <a:off x="0" y="0"/>
          <a:ext cx="0" cy="0"/>
          <a:chOff x="0" y="0"/>
          <a:chExt cx="0" cy="0"/>
        </a:xfrm>
      </p:grpSpPr>
      <p:sp>
        <p:nvSpPr>
          <p:cNvPr id="17" name="TextBox 17"/>
          <p:cNvSpPr txBox="1"/>
          <p:nvPr/>
        </p:nvSpPr>
        <p:spPr>
          <a:xfrm>
            <a:off x="6184579" y="548737"/>
            <a:ext cx="5918842" cy="987450"/>
          </a:xfrm>
          <a:prstGeom prst="rect">
            <a:avLst/>
          </a:prstGeom>
        </p:spPr>
        <p:txBody>
          <a:bodyPr wrap="square" lIns="0" tIns="0" rIns="0" bIns="0" rtlCol="0" anchor="t">
            <a:spAutoFit/>
          </a:bodyPr>
          <a:lstStyle/>
          <a:p>
            <a:pPr algn="ctr">
              <a:lnSpc>
                <a:spcPts val="7679"/>
              </a:lnSpc>
            </a:pPr>
            <a:r>
              <a:rPr lang="en-US" sz="5600" b="1" i="1" dirty="0" smtClean="0">
                <a:solidFill>
                  <a:srgbClr val="1C4F59"/>
                </a:solidFill>
                <a:latin typeface="Arial" panose="020B0604020202020204" pitchFamily="34" charset="0"/>
                <a:cs typeface="Arial" panose="020B0604020202020204" pitchFamily="34" charset="0"/>
              </a:rPr>
              <a:t>2. </a:t>
            </a:r>
            <a:r>
              <a:rPr lang="en-US" sz="5600" b="1" i="1" dirty="0" err="1" smtClean="0">
                <a:solidFill>
                  <a:srgbClr val="1C4F59"/>
                </a:solidFill>
                <a:latin typeface="Arial" panose="020B0604020202020204" pitchFamily="34" charset="0"/>
                <a:cs typeface="Arial" panose="020B0604020202020204" pitchFamily="34" charset="0"/>
              </a:rPr>
              <a:t>Nhân</a:t>
            </a:r>
            <a:r>
              <a:rPr lang="en-US" sz="5600" b="1" i="1" dirty="0" smtClean="0">
                <a:solidFill>
                  <a:srgbClr val="1C4F59"/>
                </a:solidFill>
                <a:latin typeface="Arial" panose="020B0604020202020204" pitchFamily="34" charset="0"/>
                <a:cs typeface="Arial" panose="020B0604020202020204" pitchFamily="34" charset="0"/>
              </a:rPr>
              <a:t> </a:t>
            </a:r>
            <a:r>
              <a:rPr lang="en-US" sz="5600" b="1" i="1" dirty="0" err="1" smtClean="0">
                <a:solidFill>
                  <a:srgbClr val="1C4F59"/>
                </a:solidFill>
                <a:latin typeface="Arial" panose="020B0604020202020204" pitchFamily="34" charset="0"/>
                <a:cs typeface="Arial" panose="020B0604020202020204" pitchFamily="34" charset="0"/>
              </a:rPr>
              <a:t>vật</a:t>
            </a:r>
            <a:r>
              <a:rPr lang="en-US" sz="5600" b="1" i="1" dirty="0" smtClean="0">
                <a:solidFill>
                  <a:srgbClr val="1C4F59"/>
                </a:solidFill>
                <a:latin typeface="Arial" panose="020B0604020202020204" pitchFamily="34" charset="0"/>
                <a:cs typeface="Arial" panose="020B0604020202020204" pitchFamily="34" charset="0"/>
              </a:rPr>
              <a:t> Bum</a:t>
            </a:r>
            <a:endParaRPr lang="en-US" sz="5600" b="1" i="1" dirty="0">
              <a:solidFill>
                <a:srgbClr val="1C4F59"/>
              </a:solidFill>
              <a:latin typeface="Arial" panose="020B0604020202020204" pitchFamily="34" charset="0"/>
              <a:cs typeface="Arial" panose="020B0604020202020204" pitchFamily="34" charset="0"/>
            </a:endParaRPr>
          </a:p>
        </p:txBody>
      </p:sp>
      <p:grpSp>
        <p:nvGrpSpPr>
          <p:cNvPr id="22" name="Group 22"/>
          <p:cNvGrpSpPr/>
          <p:nvPr/>
        </p:nvGrpSpPr>
        <p:grpSpPr>
          <a:xfrm>
            <a:off x="0" y="9466902"/>
            <a:ext cx="18288000" cy="820098"/>
            <a:chOff x="0" y="0"/>
            <a:chExt cx="6555032" cy="293951"/>
          </a:xfrm>
        </p:grpSpPr>
        <p:sp>
          <p:nvSpPr>
            <p:cNvPr id="23" name="Freeform 23"/>
            <p:cNvSpPr/>
            <p:nvPr/>
          </p:nvSpPr>
          <p:spPr>
            <a:xfrm>
              <a:off x="0" y="0"/>
              <a:ext cx="6555032" cy="293951"/>
            </a:xfrm>
            <a:custGeom>
              <a:avLst/>
              <a:gdLst/>
              <a:ahLst/>
              <a:cxnLst/>
              <a:rect l="l" t="t" r="r" b="b"/>
              <a:pathLst>
                <a:path w="6555032" h="293951">
                  <a:moveTo>
                    <a:pt x="0" y="0"/>
                  </a:moveTo>
                  <a:lnTo>
                    <a:pt x="6555032" y="0"/>
                  </a:lnTo>
                  <a:lnTo>
                    <a:pt x="6555032" y="293951"/>
                  </a:lnTo>
                  <a:lnTo>
                    <a:pt x="0" y="293951"/>
                  </a:lnTo>
                  <a:close/>
                </a:path>
              </a:pathLst>
            </a:custGeom>
            <a:solidFill>
              <a:srgbClr val="FADECC"/>
            </a:solidFill>
          </p:spPr>
        </p:sp>
      </p:grpSp>
      <p:pic>
        <p:nvPicPr>
          <p:cNvPr id="26" name="Picture 25"/>
          <p:cNvPicPr>
            <a:picLocks noChangeAspect="1"/>
          </p:cNvPicPr>
          <p:nvPr/>
        </p:nvPicPr>
        <p:blipFill rotWithShape="1">
          <a:blip r:embed="rId2" cstate="print">
            <a:extLst>
              <a:ext uri="{28A0092B-C50C-407E-A947-70E740481C1C}">
                <a14:useLocalDpi xmlns:a14="http://schemas.microsoft.com/office/drawing/2010/main" val="0"/>
              </a:ext>
            </a:extLst>
          </a:blip>
          <a:srcRect l="8531" t="6549" r="9116" b="7177"/>
          <a:stretch/>
        </p:blipFill>
        <p:spPr>
          <a:xfrm>
            <a:off x="0" y="4305300"/>
            <a:ext cx="5160064" cy="5405782"/>
          </a:xfrm>
          <a:prstGeom prst="rect">
            <a:avLst/>
          </a:prstGeom>
        </p:spPr>
      </p:pic>
      <p:sp>
        <p:nvSpPr>
          <p:cNvPr id="27" name="Cloud Callout 26"/>
          <p:cNvSpPr/>
          <p:nvPr/>
        </p:nvSpPr>
        <p:spPr>
          <a:xfrm>
            <a:off x="4876800" y="2278695"/>
            <a:ext cx="9829800" cy="4541205"/>
          </a:xfrm>
          <a:prstGeom prst="cloudCallout">
            <a:avLst>
              <a:gd name="adj1" fmla="val -46475"/>
              <a:gd name="adj2" fmla="val 42828"/>
            </a:avLst>
          </a:prstGeom>
          <a:solidFill>
            <a:schemeClr val="accent6">
              <a:lumMod val="40000"/>
              <a:lumOff val="60000"/>
            </a:schemeClr>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5530689" y="3560224"/>
            <a:ext cx="8522021" cy="1490152"/>
          </a:xfrm>
          <a:prstGeom prst="rect">
            <a:avLst/>
          </a:prstGeom>
        </p:spPr>
        <p:txBody>
          <a:bodyPr wrap="square">
            <a:spAutoFit/>
          </a:bodyPr>
          <a:lstStyle/>
          <a:p>
            <a:pPr algn="ctr">
              <a:lnSpc>
                <a:spcPct val="150000"/>
              </a:lnSpc>
            </a:pPr>
            <a:r>
              <a:rPr lang="en-US" sz="3000" i="1" kern="100" dirty="0" smtClean="0">
                <a:solidFill>
                  <a:srgbClr val="000000"/>
                </a:solidFill>
                <a:ea typeface="SimSun" panose="02010600030101010101" pitchFamily="2" charset="-122"/>
                <a:cs typeface="Times New Roman" panose="02020603050405020304" pitchFamily="18" charset="0"/>
              </a:rPr>
              <a:t>	</a:t>
            </a:r>
            <a:r>
              <a:rPr lang="vi-VN" sz="3200" i="1" kern="100" dirty="0">
                <a:solidFill>
                  <a:srgbClr val="000000"/>
                </a:solidFill>
                <a:ea typeface="SimSun" panose="02010600030101010101" pitchFamily="2" charset="-122"/>
                <a:cs typeface="Times New Roman" panose="02020603050405020304" pitchFamily="18" charset="0"/>
              </a:rPr>
              <a:t>Gia đình Bum đã có thay đổi gì? </a:t>
            </a:r>
            <a:endParaRPr lang="en-US" sz="3200" i="1" kern="100" dirty="0" smtClean="0">
              <a:solidFill>
                <a:srgbClr val="000000"/>
              </a:solidFill>
              <a:ea typeface="SimSun" panose="02010600030101010101" pitchFamily="2" charset="-122"/>
              <a:cs typeface="Times New Roman" panose="02020603050405020304" pitchFamily="18" charset="0"/>
            </a:endParaRPr>
          </a:p>
          <a:p>
            <a:pPr algn="ctr">
              <a:lnSpc>
                <a:spcPct val="150000"/>
              </a:lnSpc>
            </a:pPr>
            <a:r>
              <a:rPr lang="vi-VN" sz="3200" i="1" kern="100" dirty="0" smtClean="0">
                <a:solidFill>
                  <a:srgbClr val="000000"/>
                </a:solidFill>
                <a:ea typeface="SimSun" panose="02010600030101010101" pitchFamily="2" charset="-122"/>
                <a:cs typeface="Times New Roman" panose="02020603050405020304" pitchFamily="18" charset="0"/>
              </a:rPr>
              <a:t>Điều </a:t>
            </a:r>
            <a:r>
              <a:rPr lang="vi-VN" sz="3200" i="1" kern="100" dirty="0">
                <a:solidFill>
                  <a:srgbClr val="000000"/>
                </a:solidFill>
                <a:ea typeface="SimSun" panose="02010600030101010101" pitchFamily="2" charset="-122"/>
                <a:cs typeface="Times New Roman" panose="02020603050405020304" pitchFamily="18" charset="0"/>
              </a:rPr>
              <a:t>đó tác động gì đến tâm lý của Bum?</a:t>
            </a:r>
            <a:endParaRPr lang="en-US" sz="3200" dirty="0">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1408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strVal val="#ppt_w+.3"/>
                                          </p:val>
                                        </p:tav>
                                        <p:tav tm="100000">
                                          <p:val>
                                            <p:strVal val="#ppt_w"/>
                                          </p:val>
                                        </p:tav>
                                      </p:tavLst>
                                    </p:anim>
                                    <p:anim calcmode="lin" valueType="num">
                                      <p:cBhvr>
                                        <p:cTn id="8" dur="1000" fill="hold"/>
                                        <p:tgtEl>
                                          <p:spTgt spid="26"/>
                                        </p:tgtEl>
                                        <p:attrNameLst>
                                          <p:attrName>ppt_h</p:attrName>
                                        </p:attrNameLst>
                                      </p:cBhvr>
                                      <p:tavLst>
                                        <p:tav tm="0">
                                          <p:val>
                                            <p:strVal val="#ppt_h"/>
                                          </p:val>
                                        </p:tav>
                                        <p:tav tm="100000">
                                          <p:val>
                                            <p:strVal val="#ppt_h"/>
                                          </p:val>
                                        </p:tav>
                                      </p:tavLst>
                                    </p:anim>
                                    <p:animEffect transition="in" filter="fade">
                                      <p:cBhvr>
                                        <p:cTn id="9" dur="1000"/>
                                        <p:tgtEl>
                                          <p:spTgt spid="26"/>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1000" fill="hold"/>
                                        <p:tgtEl>
                                          <p:spTgt spid="27"/>
                                        </p:tgtEl>
                                        <p:attrNameLst>
                                          <p:attrName>ppt_w</p:attrName>
                                        </p:attrNameLst>
                                      </p:cBhvr>
                                      <p:tavLst>
                                        <p:tav tm="0">
                                          <p:val>
                                            <p:strVal val="#ppt_w+.3"/>
                                          </p:val>
                                        </p:tav>
                                        <p:tav tm="100000">
                                          <p:val>
                                            <p:strVal val="#ppt_w"/>
                                          </p:val>
                                        </p:tav>
                                      </p:tavLst>
                                    </p:anim>
                                    <p:anim calcmode="lin" valueType="num">
                                      <p:cBhvr>
                                        <p:cTn id="13" dur="1000" fill="hold"/>
                                        <p:tgtEl>
                                          <p:spTgt spid="27"/>
                                        </p:tgtEl>
                                        <p:attrNameLst>
                                          <p:attrName>ppt_h</p:attrName>
                                        </p:attrNameLst>
                                      </p:cBhvr>
                                      <p:tavLst>
                                        <p:tav tm="0">
                                          <p:val>
                                            <p:strVal val="#ppt_h"/>
                                          </p:val>
                                        </p:tav>
                                        <p:tav tm="100000">
                                          <p:val>
                                            <p:strVal val="#ppt_h"/>
                                          </p:val>
                                        </p:tav>
                                      </p:tavLst>
                                    </p:anim>
                                    <p:animEffect transition="in" filter="fade">
                                      <p:cBhvr>
                                        <p:cTn id="14" dur="1000"/>
                                        <p:tgtEl>
                                          <p:spTgt spid="27"/>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p:cTn id="17" dur="1000" fill="hold"/>
                                        <p:tgtEl>
                                          <p:spTgt spid="28"/>
                                        </p:tgtEl>
                                        <p:attrNameLst>
                                          <p:attrName>ppt_w</p:attrName>
                                        </p:attrNameLst>
                                      </p:cBhvr>
                                      <p:tavLst>
                                        <p:tav tm="0">
                                          <p:val>
                                            <p:strVal val="#ppt_w+.3"/>
                                          </p:val>
                                        </p:tav>
                                        <p:tav tm="100000">
                                          <p:val>
                                            <p:strVal val="#ppt_w"/>
                                          </p:val>
                                        </p:tav>
                                      </p:tavLst>
                                    </p:anim>
                                    <p:anim calcmode="lin" valueType="num">
                                      <p:cBhvr>
                                        <p:cTn id="18" dur="1000" fill="hold"/>
                                        <p:tgtEl>
                                          <p:spTgt spid="28"/>
                                        </p:tgtEl>
                                        <p:attrNameLst>
                                          <p:attrName>ppt_h</p:attrName>
                                        </p:attrNameLst>
                                      </p:cBhvr>
                                      <p:tavLst>
                                        <p:tav tm="0">
                                          <p:val>
                                            <p:strVal val="#ppt_h"/>
                                          </p:val>
                                        </p:tav>
                                        <p:tav tm="100000">
                                          <p:val>
                                            <p:strVal val="#ppt_h"/>
                                          </p:val>
                                        </p:tav>
                                      </p:tavLst>
                                    </p:anim>
                                    <p:animEffect transition="in" filter="fade">
                                      <p:cBhvr>
                                        <p:cTn id="19"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EF4D6"/>
        </a:solidFill>
        <a:effectLst/>
      </p:bgPr>
    </p:bg>
    <p:spTree>
      <p:nvGrpSpPr>
        <p:cNvPr id="1" name=""/>
        <p:cNvGrpSpPr/>
        <p:nvPr/>
      </p:nvGrpSpPr>
      <p:grpSpPr>
        <a:xfrm>
          <a:off x="0" y="0"/>
          <a:ext cx="0" cy="0"/>
          <a:chOff x="0" y="0"/>
          <a:chExt cx="0" cy="0"/>
        </a:xfrm>
      </p:grpSpPr>
      <p:grpSp>
        <p:nvGrpSpPr>
          <p:cNvPr id="2" name="Group 2"/>
          <p:cNvGrpSpPr/>
          <p:nvPr/>
        </p:nvGrpSpPr>
        <p:grpSpPr>
          <a:xfrm>
            <a:off x="1447800" y="1714500"/>
            <a:ext cx="15778425" cy="7326363"/>
            <a:chOff x="0" y="0"/>
            <a:chExt cx="2393585" cy="1977856"/>
          </a:xfrm>
        </p:grpSpPr>
        <p:sp>
          <p:nvSpPr>
            <p:cNvPr id="3" name="Freeform 3"/>
            <p:cNvSpPr/>
            <p:nvPr/>
          </p:nvSpPr>
          <p:spPr>
            <a:xfrm>
              <a:off x="0" y="0"/>
              <a:ext cx="2393585" cy="1977856"/>
            </a:xfrm>
            <a:custGeom>
              <a:avLst/>
              <a:gdLst/>
              <a:ahLst/>
              <a:cxnLst/>
              <a:rect l="l" t="t" r="r" b="b"/>
              <a:pathLst>
                <a:path w="2393585" h="1977856">
                  <a:moveTo>
                    <a:pt x="2269125" y="1977856"/>
                  </a:moveTo>
                  <a:lnTo>
                    <a:pt x="124460" y="1977856"/>
                  </a:lnTo>
                  <a:cubicBezTo>
                    <a:pt x="55880" y="1977856"/>
                    <a:pt x="0" y="1921976"/>
                    <a:pt x="0" y="1853396"/>
                  </a:cubicBezTo>
                  <a:lnTo>
                    <a:pt x="0" y="124460"/>
                  </a:lnTo>
                  <a:cubicBezTo>
                    <a:pt x="0" y="55880"/>
                    <a:pt x="55880" y="0"/>
                    <a:pt x="124460" y="0"/>
                  </a:cubicBezTo>
                  <a:lnTo>
                    <a:pt x="2269125" y="0"/>
                  </a:lnTo>
                  <a:cubicBezTo>
                    <a:pt x="2337705" y="0"/>
                    <a:pt x="2393585" y="55880"/>
                    <a:pt x="2393585" y="124460"/>
                  </a:cubicBezTo>
                  <a:lnTo>
                    <a:pt x="2393585" y="1853396"/>
                  </a:lnTo>
                  <a:cubicBezTo>
                    <a:pt x="2393585" y="1921976"/>
                    <a:pt x="2337705" y="1977856"/>
                    <a:pt x="2269125" y="1977856"/>
                  </a:cubicBezTo>
                  <a:close/>
                </a:path>
              </a:pathLst>
            </a:custGeom>
            <a:solidFill>
              <a:srgbClr val="FFFFFF"/>
            </a:solidFill>
          </p:spPr>
        </p:sp>
      </p:grpSp>
      <p:sp>
        <p:nvSpPr>
          <p:cNvPr id="17" name="TextBox 17"/>
          <p:cNvSpPr txBox="1"/>
          <p:nvPr/>
        </p:nvSpPr>
        <p:spPr>
          <a:xfrm>
            <a:off x="6184579" y="419100"/>
            <a:ext cx="5918842" cy="987450"/>
          </a:xfrm>
          <a:prstGeom prst="rect">
            <a:avLst/>
          </a:prstGeom>
        </p:spPr>
        <p:txBody>
          <a:bodyPr wrap="square" lIns="0" tIns="0" rIns="0" bIns="0" rtlCol="0" anchor="t">
            <a:spAutoFit/>
          </a:bodyPr>
          <a:lstStyle/>
          <a:p>
            <a:pPr algn="ctr">
              <a:lnSpc>
                <a:spcPts val="7679"/>
              </a:lnSpc>
            </a:pPr>
            <a:r>
              <a:rPr lang="en-US" sz="5600" b="1" i="1" dirty="0" smtClean="0">
                <a:solidFill>
                  <a:srgbClr val="1C4F59"/>
                </a:solidFill>
                <a:latin typeface="Arial" panose="020B0604020202020204" pitchFamily="34" charset="0"/>
                <a:cs typeface="Arial" panose="020B0604020202020204" pitchFamily="34" charset="0"/>
              </a:rPr>
              <a:t>2. </a:t>
            </a:r>
            <a:r>
              <a:rPr lang="en-US" sz="5600" b="1" i="1" dirty="0" err="1" smtClean="0">
                <a:solidFill>
                  <a:srgbClr val="1C4F59"/>
                </a:solidFill>
                <a:latin typeface="Arial" panose="020B0604020202020204" pitchFamily="34" charset="0"/>
                <a:cs typeface="Arial" panose="020B0604020202020204" pitchFamily="34" charset="0"/>
              </a:rPr>
              <a:t>Nhân</a:t>
            </a:r>
            <a:r>
              <a:rPr lang="en-US" sz="5600" b="1" i="1" dirty="0" smtClean="0">
                <a:solidFill>
                  <a:srgbClr val="1C4F59"/>
                </a:solidFill>
                <a:latin typeface="Arial" panose="020B0604020202020204" pitchFamily="34" charset="0"/>
                <a:cs typeface="Arial" panose="020B0604020202020204" pitchFamily="34" charset="0"/>
              </a:rPr>
              <a:t> </a:t>
            </a:r>
            <a:r>
              <a:rPr lang="en-US" sz="5600" b="1" i="1" dirty="0" err="1" smtClean="0">
                <a:solidFill>
                  <a:srgbClr val="1C4F59"/>
                </a:solidFill>
                <a:latin typeface="Arial" panose="020B0604020202020204" pitchFamily="34" charset="0"/>
                <a:cs typeface="Arial" panose="020B0604020202020204" pitchFamily="34" charset="0"/>
              </a:rPr>
              <a:t>vật</a:t>
            </a:r>
            <a:r>
              <a:rPr lang="en-US" sz="5600" b="1" i="1" dirty="0" smtClean="0">
                <a:solidFill>
                  <a:srgbClr val="1C4F59"/>
                </a:solidFill>
                <a:latin typeface="Arial" panose="020B0604020202020204" pitchFamily="34" charset="0"/>
                <a:cs typeface="Arial" panose="020B0604020202020204" pitchFamily="34" charset="0"/>
              </a:rPr>
              <a:t> Bum</a:t>
            </a:r>
            <a:endParaRPr lang="en-US" sz="5600" b="1" i="1" dirty="0">
              <a:solidFill>
                <a:srgbClr val="1C4F59"/>
              </a:solidFill>
              <a:latin typeface="Arial" panose="020B0604020202020204" pitchFamily="34" charset="0"/>
              <a:cs typeface="Arial" panose="020B0604020202020204" pitchFamily="34" charset="0"/>
            </a:endParaRPr>
          </a:p>
        </p:txBody>
      </p:sp>
      <p:pic>
        <p:nvPicPr>
          <p:cNvPr id="18" name="Picture 1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147316">
            <a:off x="903713" y="1412660"/>
            <a:ext cx="2083851" cy="1216211"/>
          </a:xfrm>
          <a:prstGeom prst="rect">
            <a:avLst/>
          </a:prstGeom>
        </p:spPr>
      </p:pic>
      <p:grpSp>
        <p:nvGrpSpPr>
          <p:cNvPr id="22" name="Group 22"/>
          <p:cNvGrpSpPr/>
          <p:nvPr/>
        </p:nvGrpSpPr>
        <p:grpSpPr>
          <a:xfrm>
            <a:off x="0" y="9466902"/>
            <a:ext cx="18288000" cy="820098"/>
            <a:chOff x="0" y="0"/>
            <a:chExt cx="6555032" cy="293951"/>
          </a:xfrm>
        </p:grpSpPr>
        <p:sp>
          <p:nvSpPr>
            <p:cNvPr id="23" name="Freeform 23"/>
            <p:cNvSpPr/>
            <p:nvPr/>
          </p:nvSpPr>
          <p:spPr>
            <a:xfrm>
              <a:off x="0" y="0"/>
              <a:ext cx="6555032" cy="293951"/>
            </a:xfrm>
            <a:custGeom>
              <a:avLst/>
              <a:gdLst/>
              <a:ahLst/>
              <a:cxnLst/>
              <a:rect l="l" t="t" r="r" b="b"/>
              <a:pathLst>
                <a:path w="6555032" h="293951">
                  <a:moveTo>
                    <a:pt x="0" y="0"/>
                  </a:moveTo>
                  <a:lnTo>
                    <a:pt x="6555032" y="0"/>
                  </a:lnTo>
                  <a:lnTo>
                    <a:pt x="6555032" y="293951"/>
                  </a:lnTo>
                  <a:lnTo>
                    <a:pt x="0" y="293951"/>
                  </a:lnTo>
                  <a:close/>
                </a:path>
              </a:pathLst>
            </a:custGeom>
            <a:solidFill>
              <a:srgbClr val="FADECC"/>
            </a:solidFill>
          </p:spPr>
        </p:sp>
      </p:grpSp>
      <p:pic>
        <p:nvPicPr>
          <p:cNvPr id="25" name="Picture 1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6253221" y="8006549"/>
            <a:ext cx="2034779" cy="2068628"/>
          </a:xfrm>
          <a:prstGeom prst="rect">
            <a:avLst/>
          </a:prstGeom>
        </p:spPr>
      </p:pic>
      <p:sp>
        <p:nvSpPr>
          <p:cNvPr id="4" name="Rectangle 3"/>
          <p:cNvSpPr/>
          <p:nvPr/>
        </p:nvSpPr>
        <p:spPr>
          <a:xfrm>
            <a:off x="2364712" y="1938278"/>
            <a:ext cx="13944600" cy="6878806"/>
          </a:xfrm>
          <a:prstGeom prst="rect">
            <a:avLst/>
          </a:prstGeom>
        </p:spPr>
        <p:txBody>
          <a:bodyPr wrap="square">
            <a:spAutoFit/>
          </a:bodyPr>
          <a:lstStyle/>
          <a:p>
            <a:pPr algn="just">
              <a:lnSpc>
                <a:spcPct val="150000"/>
              </a:lnSpc>
            </a:pPr>
            <a:r>
              <a:rPr lang="en-US" sz="42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b. Khi ông </a:t>
            </a:r>
            <a:r>
              <a:rPr lang="en-US" sz="42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nội</a:t>
            </a:r>
            <a:r>
              <a:rPr lang="en-US" sz="42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mất </a:t>
            </a:r>
            <a:r>
              <a:rPr lang="en-US" sz="42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42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2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gia</a:t>
            </a:r>
            <a:r>
              <a:rPr lang="en-US" sz="42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2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đình</a:t>
            </a:r>
            <a:r>
              <a:rPr lang="en-US" sz="42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2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chuyển</a:t>
            </a:r>
            <a:r>
              <a:rPr lang="en-US" sz="42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nhà </a:t>
            </a:r>
          </a:p>
          <a:p>
            <a:pPr algn="just">
              <a:lnSpc>
                <a:spcPct val="150000"/>
              </a:lnSpc>
            </a:pPr>
            <a:r>
              <a:rPr lang="vi-VN" sz="4200" dirty="0" smtClean="0">
                <a:solidFill>
                  <a:srgbClr val="000000"/>
                </a:solidFill>
                <a:ea typeface="Times New Roman" panose="02020603050405020304" pitchFamily="18" charset="0"/>
                <a:cs typeface="Times New Roman" panose="02020603050405020304" pitchFamily="18" charset="0"/>
              </a:rPr>
              <a:t>- </a:t>
            </a:r>
            <a:r>
              <a:rPr lang="vi-VN" sz="4200" b="1" dirty="0">
                <a:solidFill>
                  <a:srgbClr val="000000"/>
                </a:solidFill>
                <a:ea typeface="Times New Roman" panose="02020603050405020304" pitchFamily="18" charset="0"/>
                <a:cs typeface="Times New Roman" panose="02020603050405020304" pitchFamily="18" charset="0"/>
              </a:rPr>
              <a:t>Những biến cố đã khiến Bum thay đổi:</a:t>
            </a:r>
          </a:p>
          <a:p>
            <a:pPr algn="just">
              <a:lnSpc>
                <a:spcPct val="150000"/>
              </a:lnSpc>
            </a:pPr>
            <a:r>
              <a:rPr lang="en-US" sz="4200" dirty="0" smtClean="0">
                <a:solidFill>
                  <a:srgbClr val="000000"/>
                </a:solidFill>
                <a:ea typeface="Times New Roman" panose="02020603050405020304" pitchFamily="18" charset="0"/>
                <a:cs typeface="Times New Roman" panose="02020603050405020304" pitchFamily="18" charset="0"/>
              </a:rPr>
              <a:t>	+ </a:t>
            </a:r>
            <a:r>
              <a:rPr lang="vi-VN" sz="4200" dirty="0" smtClean="0">
                <a:solidFill>
                  <a:srgbClr val="000000"/>
                </a:solidFill>
                <a:ea typeface="Times New Roman" panose="02020603050405020304" pitchFamily="18" charset="0"/>
                <a:cs typeface="Times New Roman" panose="02020603050405020304" pitchFamily="18" charset="0"/>
              </a:rPr>
              <a:t>Mất </a:t>
            </a:r>
            <a:r>
              <a:rPr lang="vi-VN" sz="4200" dirty="0">
                <a:solidFill>
                  <a:srgbClr val="000000"/>
                </a:solidFill>
                <a:ea typeface="Times New Roman" panose="02020603050405020304" pitchFamily="18" charset="0"/>
                <a:cs typeface="Times New Roman" panose="02020603050405020304" pitchFamily="18" charset="0"/>
              </a:rPr>
              <a:t>ông nội, người yêu thương và luôn bên cạnh </a:t>
            </a:r>
            <a:r>
              <a:rPr lang="en-US" sz="4200" dirty="0" smtClean="0">
                <a:solidFill>
                  <a:srgbClr val="000000"/>
                </a:solidFill>
                <a:ea typeface="Times New Roman" panose="02020603050405020304" pitchFamily="18" charset="0"/>
                <a:cs typeface="Times New Roman" panose="02020603050405020304" pitchFamily="18" charset="0"/>
              </a:rPr>
              <a:t>	</a:t>
            </a:r>
            <a:r>
              <a:rPr lang="vi-VN" sz="4200" dirty="0" smtClean="0">
                <a:solidFill>
                  <a:srgbClr val="000000"/>
                </a:solidFill>
                <a:ea typeface="Times New Roman" panose="02020603050405020304" pitchFamily="18" charset="0"/>
                <a:cs typeface="Times New Roman" panose="02020603050405020304" pitchFamily="18" charset="0"/>
              </a:rPr>
              <a:t>Bum </a:t>
            </a:r>
            <a:r>
              <a:rPr lang="vi-VN" sz="4200" dirty="0">
                <a:solidFill>
                  <a:srgbClr val="000000"/>
                </a:solidFill>
                <a:ea typeface="Times New Roman" panose="02020603050405020304" pitchFamily="18" charset="0"/>
                <a:cs typeface="Times New Roman" panose="02020603050405020304" pitchFamily="18" charset="0"/>
              </a:rPr>
              <a:t>suốt tuổi thơ ấu.</a:t>
            </a:r>
          </a:p>
          <a:p>
            <a:pPr algn="just">
              <a:lnSpc>
                <a:spcPct val="150000"/>
              </a:lnSpc>
            </a:pPr>
            <a:r>
              <a:rPr lang="en-US" sz="4200" dirty="0" smtClean="0">
                <a:solidFill>
                  <a:srgbClr val="000000"/>
                </a:solidFill>
                <a:ea typeface="Times New Roman" panose="02020603050405020304" pitchFamily="18" charset="0"/>
                <a:cs typeface="Times New Roman" panose="02020603050405020304" pitchFamily="18" charset="0"/>
              </a:rPr>
              <a:t>	+</a:t>
            </a:r>
            <a:r>
              <a:rPr lang="vi-VN" sz="4200" dirty="0" smtClean="0">
                <a:solidFill>
                  <a:srgbClr val="000000"/>
                </a:solidFill>
                <a:ea typeface="Times New Roman" panose="02020603050405020304" pitchFamily="18" charset="0"/>
                <a:cs typeface="Times New Roman" panose="02020603050405020304" pitchFamily="18" charset="0"/>
              </a:rPr>
              <a:t> </a:t>
            </a:r>
            <a:r>
              <a:rPr lang="vi-VN" sz="4200" dirty="0">
                <a:solidFill>
                  <a:srgbClr val="000000"/>
                </a:solidFill>
                <a:ea typeface="Times New Roman" panose="02020603050405020304" pitchFamily="18" charset="0"/>
                <a:cs typeface="Times New Roman" panose="02020603050405020304" pitchFamily="18" charset="0"/>
              </a:rPr>
              <a:t>Xa bạn bè cũ, xa cây ổi gắn bó thân thiết.</a:t>
            </a:r>
          </a:p>
          <a:p>
            <a:pPr algn="just">
              <a:lnSpc>
                <a:spcPct val="150000"/>
              </a:lnSpc>
            </a:pPr>
            <a:r>
              <a:rPr lang="en-US" sz="4200" dirty="0" smtClean="0">
                <a:solidFill>
                  <a:srgbClr val="000000"/>
                </a:solidFill>
                <a:ea typeface="Times New Roman" panose="02020603050405020304" pitchFamily="18" charset="0"/>
                <a:cs typeface="Times New Roman" panose="02020603050405020304" pitchFamily="18" charset="0"/>
              </a:rPr>
              <a:t>	+</a:t>
            </a:r>
            <a:r>
              <a:rPr lang="vi-VN" sz="4200" dirty="0" smtClean="0">
                <a:solidFill>
                  <a:srgbClr val="000000"/>
                </a:solidFill>
                <a:ea typeface="Times New Roman" panose="02020603050405020304" pitchFamily="18" charset="0"/>
                <a:cs typeface="Times New Roman" panose="02020603050405020304" pitchFamily="18" charset="0"/>
              </a:rPr>
              <a:t> </a:t>
            </a:r>
            <a:r>
              <a:rPr lang="vi-VN" sz="4200" dirty="0">
                <a:solidFill>
                  <a:srgbClr val="000000"/>
                </a:solidFill>
                <a:ea typeface="Times New Roman" panose="02020603050405020304" pitchFamily="18" charset="0"/>
                <a:cs typeface="Times New Roman" panose="02020603050405020304" pitchFamily="18" charset="0"/>
              </a:rPr>
              <a:t>Bố mẹ bận làm ăn, ít quan tâm đến </a:t>
            </a:r>
            <a:r>
              <a:rPr lang="vi-VN" sz="4200" dirty="0" smtClean="0">
                <a:solidFill>
                  <a:srgbClr val="000000"/>
                </a:solidFill>
                <a:ea typeface="Times New Roman" panose="02020603050405020304" pitchFamily="18" charset="0"/>
                <a:cs typeface="Times New Roman" panose="02020603050405020304" pitchFamily="18" charset="0"/>
              </a:rPr>
              <a:t>Bum</a:t>
            </a:r>
            <a:endParaRPr lang="en-US" sz="4200" dirty="0" smtClean="0">
              <a:solidFill>
                <a:srgbClr val="000000"/>
              </a:solidFill>
              <a:ea typeface="Times New Roman" panose="02020603050405020304" pitchFamily="18" charset="0"/>
              <a:cs typeface="Times New Roman" panose="02020603050405020304" pitchFamily="18" charset="0"/>
            </a:endParaRPr>
          </a:p>
          <a:p>
            <a:pPr marL="571500" indent="-571500" algn="just">
              <a:lnSpc>
                <a:spcPct val="150000"/>
              </a:lnSpc>
              <a:buFont typeface="Symbol" panose="05050102010706020507" pitchFamily="18" charset="2"/>
              <a:buChar char="Þ"/>
            </a:pPr>
            <a:r>
              <a:rPr lang="vi-VN" sz="4200" b="1" i="1" dirty="0" smtClean="0">
                <a:solidFill>
                  <a:srgbClr val="000000"/>
                </a:solidFill>
                <a:ea typeface="Times New Roman" panose="02020603050405020304" pitchFamily="18" charset="0"/>
                <a:cs typeface="Times New Roman" panose="02020603050405020304" pitchFamily="18" charset="0"/>
              </a:rPr>
              <a:t>Bum </a:t>
            </a:r>
            <a:r>
              <a:rPr lang="vi-VN" sz="4200" b="1" i="1" dirty="0">
                <a:solidFill>
                  <a:srgbClr val="000000"/>
                </a:solidFill>
                <a:ea typeface="Times New Roman" panose="02020603050405020304" pitchFamily="18" charset="0"/>
                <a:cs typeface="Times New Roman" panose="02020603050405020304" pitchFamily="18" charset="0"/>
              </a:rPr>
              <a:t>cảm thấy buồn, cô đơn và lạc lõng</a:t>
            </a:r>
            <a:r>
              <a:rPr lang="vi-VN" sz="4200" b="1" i="1" dirty="0" smtClean="0">
                <a:solidFill>
                  <a:srgbClr val="000000"/>
                </a:solidFill>
                <a:ea typeface="Times New Roman" panose="02020603050405020304" pitchFamily="18" charset="0"/>
                <a:cs typeface="Times New Roman" panose="02020603050405020304" pitchFamily="18" charset="0"/>
              </a:rPr>
              <a:t>.</a:t>
            </a:r>
            <a:endParaRPr lang="en-US" sz="4200" b="1" i="1" dirty="0" smtClean="0">
              <a:solidFill>
                <a:srgbClr val="000000"/>
              </a:solidFill>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7056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barn(inVertical)">
                                      <p:cBhvr>
                                        <p:cTn id="13" dur="500"/>
                                        <p:tgtEl>
                                          <p:spTgt spid="4">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8" dur="500"/>
                                        <p:tgtEl>
                                          <p:spTgt spid="4">
                                            <p:txEl>
                                              <p:pRg st="2" end="2"/>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1" dur="500"/>
                                        <p:tgtEl>
                                          <p:spTgt spid="4">
                                            <p:txEl>
                                              <p:pRg st="3" end="3"/>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Effect transition="in" filter="randombar(horizontal)">
                                      <p:cBhvr>
                                        <p:cTn id="24" dur="500"/>
                                        <p:tgtEl>
                                          <p:spTgt spid="4">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anim calcmode="lin" valueType="num">
                                      <p:cBhvr>
                                        <p:cTn id="29" dur="500" fill="hold"/>
                                        <p:tgtEl>
                                          <p:spTgt spid="4">
                                            <p:txEl>
                                              <p:pRg st="5" end="5"/>
                                            </p:txEl>
                                          </p:spTgt>
                                        </p:tgtEl>
                                        <p:attrNameLst>
                                          <p:attrName>ppt_w</p:attrName>
                                        </p:attrNameLst>
                                      </p:cBhvr>
                                      <p:tavLst>
                                        <p:tav tm="0">
                                          <p:val>
                                            <p:fltVal val="0"/>
                                          </p:val>
                                        </p:tav>
                                        <p:tav tm="100000">
                                          <p:val>
                                            <p:strVal val="#ppt_w"/>
                                          </p:val>
                                        </p:tav>
                                      </p:tavLst>
                                    </p:anim>
                                    <p:anim calcmode="lin" valueType="num">
                                      <p:cBhvr>
                                        <p:cTn id="30" dur="500" fill="hold"/>
                                        <p:tgtEl>
                                          <p:spTgt spid="4">
                                            <p:txEl>
                                              <p:pRg st="5" end="5"/>
                                            </p:txEl>
                                          </p:spTgt>
                                        </p:tgtEl>
                                        <p:attrNameLst>
                                          <p:attrName>ppt_h</p:attrName>
                                        </p:attrNameLst>
                                      </p:cBhvr>
                                      <p:tavLst>
                                        <p:tav tm="0">
                                          <p:val>
                                            <p:fltVal val="0"/>
                                          </p:val>
                                        </p:tav>
                                        <p:tav tm="100000">
                                          <p:val>
                                            <p:strVal val="#ppt_h"/>
                                          </p:val>
                                        </p:tav>
                                      </p:tavLst>
                                    </p:anim>
                                    <p:animEffect transition="in" filter="fade">
                                      <p:cBhvr>
                                        <p:cTn id="31"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EF4D6"/>
        </a:solidFill>
        <a:effectLst/>
      </p:bgPr>
    </p:bg>
    <p:spTree>
      <p:nvGrpSpPr>
        <p:cNvPr id="1" name=""/>
        <p:cNvGrpSpPr/>
        <p:nvPr/>
      </p:nvGrpSpPr>
      <p:grpSpPr>
        <a:xfrm>
          <a:off x="0" y="0"/>
          <a:ext cx="0" cy="0"/>
          <a:chOff x="0" y="0"/>
          <a:chExt cx="0" cy="0"/>
        </a:xfrm>
      </p:grpSpPr>
      <p:grpSp>
        <p:nvGrpSpPr>
          <p:cNvPr id="2" name="Group 2"/>
          <p:cNvGrpSpPr/>
          <p:nvPr/>
        </p:nvGrpSpPr>
        <p:grpSpPr>
          <a:xfrm>
            <a:off x="1447800" y="1714500"/>
            <a:ext cx="15778425" cy="7326363"/>
            <a:chOff x="0" y="0"/>
            <a:chExt cx="2393585" cy="1977856"/>
          </a:xfrm>
        </p:grpSpPr>
        <p:sp>
          <p:nvSpPr>
            <p:cNvPr id="3" name="Freeform 3"/>
            <p:cNvSpPr/>
            <p:nvPr/>
          </p:nvSpPr>
          <p:spPr>
            <a:xfrm>
              <a:off x="0" y="0"/>
              <a:ext cx="2393585" cy="1977856"/>
            </a:xfrm>
            <a:custGeom>
              <a:avLst/>
              <a:gdLst/>
              <a:ahLst/>
              <a:cxnLst/>
              <a:rect l="l" t="t" r="r" b="b"/>
              <a:pathLst>
                <a:path w="2393585" h="1977856">
                  <a:moveTo>
                    <a:pt x="2269125" y="1977856"/>
                  </a:moveTo>
                  <a:lnTo>
                    <a:pt x="124460" y="1977856"/>
                  </a:lnTo>
                  <a:cubicBezTo>
                    <a:pt x="55880" y="1977856"/>
                    <a:pt x="0" y="1921976"/>
                    <a:pt x="0" y="1853396"/>
                  </a:cubicBezTo>
                  <a:lnTo>
                    <a:pt x="0" y="124460"/>
                  </a:lnTo>
                  <a:cubicBezTo>
                    <a:pt x="0" y="55880"/>
                    <a:pt x="55880" y="0"/>
                    <a:pt x="124460" y="0"/>
                  </a:cubicBezTo>
                  <a:lnTo>
                    <a:pt x="2269125" y="0"/>
                  </a:lnTo>
                  <a:cubicBezTo>
                    <a:pt x="2337705" y="0"/>
                    <a:pt x="2393585" y="55880"/>
                    <a:pt x="2393585" y="124460"/>
                  </a:cubicBezTo>
                  <a:lnTo>
                    <a:pt x="2393585" y="1853396"/>
                  </a:lnTo>
                  <a:cubicBezTo>
                    <a:pt x="2393585" y="1921976"/>
                    <a:pt x="2337705" y="1977856"/>
                    <a:pt x="2269125" y="1977856"/>
                  </a:cubicBezTo>
                  <a:close/>
                </a:path>
              </a:pathLst>
            </a:custGeom>
            <a:solidFill>
              <a:srgbClr val="FFFFFF"/>
            </a:solidFill>
          </p:spPr>
        </p:sp>
      </p:grpSp>
      <p:sp>
        <p:nvSpPr>
          <p:cNvPr id="17" name="TextBox 17"/>
          <p:cNvSpPr txBox="1"/>
          <p:nvPr/>
        </p:nvSpPr>
        <p:spPr>
          <a:xfrm>
            <a:off x="6184579" y="419100"/>
            <a:ext cx="5918842" cy="987450"/>
          </a:xfrm>
          <a:prstGeom prst="rect">
            <a:avLst/>
          </a:prstGeom>
        </p:spPr>
        <p:txBody>
          <a:bodyPr wrap="square" lIns="0" tIns="0" rIns="0" bIns="0" rtlCol="0" anchor="t">
            <a:spAutoFit/>
          </a:bodyPr>
          <a:lstStyle/>
          <a:p>
            <a:pPr algn="ctr">
              <a:lnSpc>
                <a:spcPts val="7679"/>
              </a:lnSpc>
            </a:pPr>
            <a:r>
              <a:rPr lang="en-US" sz="5600" b="1" i="1" dirty="0" smtClean="0">
                <a:solidFill>
                  <a:srgbClr val="1C4F59"/>
                </a:solidFill>
                <a:latin typeface="Arial" panose="020B0604020202020204" pitchFamily="34" charset="0"/>
                <a:cs typeface="Arial" panose="020B0604020202020204" pitchFamily="34" charset="0"/>
              </a:rPr>
              <a:t>2. </a:t>
            </a:r>
            <a:r>
              <a:rPr lang="en-US" sz="5600" b="1" i="1" dirty="0" err="1" smtClean="0">
                <a:solidFill>
                  <a:srgbClr val="1C4F59"/>
                </a:solidFill>
                <a:latin typeface="Arial" panose="020B0604020202020204" pitchFamily="34" charset="0"/>
                <a:cs typeface="Arial" panose="020B0604020202020204" pitchFamily="34" charset="0"/>
              </a:rPr>
              <a:t>Nhân</a:t>
            </a:r>
            <a:r>
              <a:rPr lang="en-US" sz="5600" b="1" i="1" dirty="0" smtClean="0">
                <a:solidFill>
                  <a:srgbClr val="1C4F59"/>
                </a:solidFill>
                <a:latin typeface="Arial" panose="020B0604020202020204" pitchFamily="34" charset="0"/>
                <a:cs typeface="Arial" panose="020B0604020202020204" pitchFamily="34" charset="0"/>
              </a:rPr>
              <a:t> </a:t>
            </a:r>
            <a:r>
              <a:rPr lang="en-US" sz="5600" b="1" i="1" dirty="0" err="1" smtClean="0">
                <a:solidFill>
                  <a:srgbClr val="1C4F59"/>
                </a:solidFill>
                <a:latin typeface="Arial" panose="020B0604020202020204" pitchFamily="34" charset="0"/>
                <a:cs typeface="Arial" panose="020B0604020202020204" pitchFamily="34" charset="0"/>
              </a:rPr>
              <a:t>vật</a:t>
            </a:r>
            <a:r>
              <a:rPr lang="en-US" sz="5600" b="1" i="1" dirty="0" smtClean="0">
                <a:solidFill>
                  <a:srgbClr val="1C4F59"/>
                </a:solidFill>
                <a:latin typeface="Arial" panose="020B0604020202020204" pitchFamily="34" charset="0"/>
                <a:cs typeface="Arial" panose="020B0604020202020204" pitchFamily="34" charset="0"/>
              </a:rPr>
              <a:t> Bum</a:t>
            </a:r>
            <a:endParaRPr lang="en-US" sz="5600" b="1" i="1" dirty="0">
              <a:solidFill>
                <a:srgbClr val="1C4F59"/>
              </a:solidFill>
              <a:latin typeface="Arial" panose="020B0604020202020204" pitchFamily="34" charset="0"/>
              <a:cs typeface="Arial" panose="020B0604020202020204" pitchFamily="34" charset="0"/>
            </a:endParaRPr>
          </a:p>
        </p:txBody>
      </p:sp>
      <p:pic>
        <p:nvPicPr>
          <p:cNvPr id="18" name="Picture 1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147316">
            <a:off x="903713" y="1412660"/>
            <a:ext cx="2083851" cy="1216211"/>
          </a:xfrm>
          <a:prstGeom prst="rect">
            <a:avLst/>
          </a:prstGeom>
        </p:spPr>
      </p:pic>
      <p:grpSp>
        <p:nvGrpSpPr>
          <p:cNvPr id="22" name="Group 22"/>
          <p:cNvGrpSpPr/>
          <p:nvPr/>
        </p:nvGrpSpPr>
        <p:grpSpPr>
          <a:xfrm>
            <a:off x="0" y="9466902"/>
            <a:ext cx="18288000" cy="820098"/>
            <a:chOff x="0" y="0"/>
            <a:chExt cx="6555032" cy="293951"/>
          </a:xfrm>
        </p:grpSpPr>
        <p:sp>
          <p:nvSpPr>
            <p:cNvPr id="23" name="Freeform 23"/>
            <p:cNvSpPr/>
            <p:nvPr/>
          </p:nvSpPr>
          <p:spPr>
            <a:xfrm>
              <a:off x="0" y="0"/>
              <a:ext cx="6555032" cy="293951"/>
            </a:xfrm>
            <a:custGeom>
              <a:avLst/>
              <a:gdLst/>
              <a:ahLst/>
              <a:cxnLst/>
              <a:rect l="l" t="t" r="r" b="b"/>
              <a:pathLst>
                <a:path w="6555032" h="293951">
                  <a:moveTo>
                    <a:pt x="0" y="0"/>
                  </a:moveTo>
                  <a:lnTo>
                    <a:pt x="6555032" y="0"/>
                  </a:lnTo>
                  <a:lnTo>
                    <a:pt x="6555032" y="293951"/>
                  </a:lnTo>
                  <a:lnTo>
                    <a:pt x="0" y="293951"/>
                  </a:lnTo>
                  <a:close/>
                </a:path>
              </a:pathLst>
            </a:custGeom>
            <a:solidFill>
              <a:srgbClr val="FADECC"/>
            </a:solidFill>
          </p:spPr>
        </p:sp>
      </p:grpSp>
      <p:pic>
        <p:nvPicPr>
          <p:cNvPr id="25" name="Picture 1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6253221" y="8006549"/>
            <a:ext cx="2034779" cy="2068628"/>
          </a:xfrm>
          <a:prstGeom prst="rect">
            <a:avLst/>
          </a:prstGeom>
        </p:spPr>
      </p:pic>
      <p:sp>
        <p:nvSpPr>
          <p:cNvPr id="4" name="Rectangle 3"/>
          <p:cNvSpPr/>
          <p:nvPr/>
        </p:nvSpPr>
        <p:spPr>
          <a:xfrm>
            <a:off x="2364712" y="1949032"/>
            <a:ext cx="13944600" cy="957506"/>
          </a:xfrm>
          <a:prstGeom prst="rect">
            <a:avLst/>
          </a:prstGeom>
        </p:spPr>
        <p:txBody>
          <a:bodyPr wrap="square">
            <a:spAutoFit/>
          </a:bodyPr>
          <a:lstStyle/>
          <a:p>
            <a:pPr algn="just">
              <a:lnSpc>
                <a:spcPct val="150000"/>
              </a:lnSpc>
            </a:pPr>
            <a:r>
              <a:rPr lang="vi-VN" sz="4200" b="1" i="1" dirty="0">
                <a:solidFill>
                  <a:srgbClr val="000000"/>
                </a:solidFill>
                <a:ea typeface="Times New Roman" panose="02020603050405020304" pitchFamily="18" charset="0"/>
                <a:cs typeface="Times New Roman" panose="02020603050405020304" pitchFamily="18" charset="0"/>
              </a:rPr>
              <a:t>c. Khi bố mẹ quyết định trồng cây ổi mới</a:t>
            </a:r>
            <a:endParaRPr lang="en-US" sz="4200" b="1" i="1" dirty="0" smtClean="0">
              <a:solidFill>
                <a:srgbClr val="000000"/>
              </a:solidFill>
              <a:ea typeface="Times New Roman" panose="02020603050405020304" pitchFamily="18" charset="0"/>
              <a:cs typeface="Times New Roman" panose="02020603050405020304" pitchFamily="18" charset="0"/>
            </a:endParaRPr>
          </a:p>
        </p:txBody>
      </p:sp>
      <p:sp>
        <p:nvSpPr>
          <p:cNvPr id="5" name="Rectangle 4"/>
          <p:cNvSpPr/>
          <p:nvPr/>
        </p:nvSpPr>
        <p:spPr>
          <a:xfrm>
            <a:off x="2061168" y="2936632"/>
            <a:ext cx="14551688" cy="5909310"/>
          </a:xfrm>
          <a:prstGeom prst="rect">
            <a:avLst/>
          </a:prstGeom>
        </p:spPr>
        <p:txBody>
          <a:bodyPr wrap="square">
            <a:spAutoFit/>
          </a:bodyPr>
          <a:lstStyle/>
          <a:p>
            <a:pPr algn="just">
              <a:lnSpc>
                <a:spcPct val="150000"/>
              </a:lnSpc>
            </a:pPr>
            <a:r>
              <a:rPr lang="vi-VN" sz="4200" dirty="0">
                <a:solidFill>
                  <a:srgbClr val="000000"/>
                </a:solidFill>
                <a:ea typeface="Times New Roman" panose="02020603050405020304" pitchFamily="18" charset="0"/>
                <a:cs typeface="Times New Roman" panose="02020603050405020304" pitchFamily="18" charset="0"/>
              </a:rPr>
              <a:t>- Bố đã quyết định trồng một cây ổi mới, mẹ nói về kế hoạch mời những người bạn thân ngày xưa đến chơi.</a:t>
            </a:r>
            <a:endParaRPr lang="en-US" sz="4200" dirty="0">
              <a:ea typeface="Times New Roman" panose="02020603050405020304" pitchFamily="18" charset="0"/>
              <a:cs typeface="Times New Roman" panose="02020603050405020304" pitchFamily="18" charset="0"/>
            </a:endParaRPr>
          </a:p>
          <a:p>
            <a:pPr marL="571500" indent="-571500" algn="just">
              <a:lnSpc>
                <a:spcPct val="150000"/>
              </a:lnSpc>
              <a:buFont typeface="Wingdings" panose="05000000000000000000" pitchFamily="2" charset="2"/>
              <a:buChar char="à"/>
            </a:pPr>
            <a:r>
              <a:rPr lang="vi-VN" sz="4200" dirty="0" smtClean="0">
                <a:solidFill>
                  <a:srgbClr val="000000"/>
                </a:solidFill>
                <a:ea typeface="Times New Roman" panose="02020603050405020304" pitchFamily="18" charset="0"/>
                <a:cs typeface="Times New Roman" panose="02020603050405020304" pitchFamily="18" charset="0"/>
              </a:rPr>
              <a:t>Bum </a:t>
            </a:r>
            <a:r>
              <a:rPr lang="vi-VN" sz="4200" dirty="0">
                <a:solidFill>
                  <a:srgbClr val="000000"/>
                </a:solidFill>
                <a:ea typeface="Times New Roman" panose="02020603050405020304" pitchFamily="18" charset="0"/>
                <a:cs typeface="Times New Roman" panose="02020603050405020304" pitchFamily="18" charset="0"/>
              </a:rPr>
              <a:t>cười toe toét, nước mắng rưng </a:t>
            </a:r>
            <a:r>
              <a:rPr lang="vi-VN" sz="4200" dirty="0" smtClean="0">
                <a:solidFill>
                  <a:srgbClr val="000000"/>
                </a:solidFill>
                <a:ea typeface="Times New Roman" panose="02020603050405020304" pitchFamily="18" charset="0"/>
                <a:cs typeface="Times New Roman" panose="02020603050405020304" pitchFamily="18" charset="0"/>
              </a:rPr>
              <a:t>rưng</a:t>
            </a:r>
            <a:endParaRPr lang="en-US" sz="4200" dirty="0" smtClean="0">
              <a:solidFill>
                <a:srgbClr val="000000"/>
              </a:solidFill>
              <a:ea typeface="Times New Roman" panose="02020603050405020304" pitchFamily="18" charset="0"/>
              <a:cs typeface="Times New Roman" panose="02020603050405020304" pitchFamily="18" charset="0"/>
            </a:endParaRPr>
          </a:p>
          <a:p>
            <a:pPr marL="571500" indent="-571500" algn="just">
              <a:lnSpc>
                <a:spcPct val="150000"/>
              </a:lnSpc>
              <a:buFont typeface="Symbol" panose="05050102010706020507" pitchFamily="18" charset="2"/>
              <a:buChar char="Þ"/>
            </a:pPr>
            <a:r>
              <a:rPr lang="vi-VN" sz="4200" dirty="0" smtClean="0">
                <a:ea typeface="Times New Roman" panose="02020603050405020304" pitchFamily="18" charset="0"/>
                <a:cs typeface="Times New Roman" panose="02020603050405020304" pitchFamily="18" charset="0"/>
              </a:rPr>
              <a:t>Nhận </a:t>
            </a:r>
            <a:r>
              <a:rPr lang="vi-VN" sz="4200" dirty="0">
                <a:ea typeface="Times New Roman" panose="02020603050405020304" pitchFamily="18" charset="0"/>
                <a:cs typeface="Times New Roman" panose="02020603050405020304" pitchFamily="18" charset="0"/>
              </a:rPr>
              <a:t>xét: Bum có một tâm hồn nhạy cảm, cảm nhận được nỗi buồn, sự cô đơn trong lòng khi xa cây ổi, xa căn nhà thơ ấu, xa bạn bè</a:t>
            </a:r>
            <a:r>
              <a:rPr lang="vi-VN" sz="4200" dirty="0" smtClean="0">
                <a:ea typeface="Times New Roman" panose="02020603050405020304" pitchFamily="18" charset="0"/>
                <a:cs typeface="Times New Roman" panose="02020603050405020304" pitchFamily="18" charset="0"/>
              </a:rPr>
              <a:t>.</a:t>
            </a:r>
            <a:endParaRPr lang="en-US" sz="4200" dirty="0" smtClean="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8469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barn(inVertical)">
                                      <p:cBhvr>
                                        <p:cTn id="13" dur="5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wipe(down)">
                                      <p:cBhvr>
                                        <p:cTn id="18" dur="500"/>
                                        <p:tgtEl>
                                          <p:spTgt spid="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3"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F4D6"/>
        </a:solidFill>
        <a:effectLst/>
      </p:bgPr>
    </p:bg>
    <p:spTree>
      <p:nvGrpSpPr>
        <p:cNvPr id="1" name=""/>
        <p:cNvGrpSpPr/>
        <p:nvPr/>
      </p:nvGrpSpPr>
      <p:grpSpPr>
        <a:xfrm>
          <a:off x="0" y="0"/>
          <a:ext cx="0" cy="0"/>
          <a:chOff x="0" y="0"/>
          <a:chExt cx="0" cy="0"/>
        </a:xfrm>
      </p:grpSpPr>
      <p:sp>
        <p:nvSpPr>
          <p:cNvPr id="17" name="TextBox 17"/>
          <p:cNvSpPr txBox="1"/>
          <p:nvPr/>
        </p:nvSpPr>
        <p:spPr>
          <a:xfrm>
            <a:off x="6184579" y="548737"/>
            <a:ext cx="5918842" cy="987450"/>
          </a:xfrm>
          <a:prstGeom prst="rect">
            <a:avLst/>
          </a:prstGeom>
        </p:spPr>
        <p:txBody>
          <a:bodyPr wrap="square" lIns="0" tIns="0" rIns="0" bIns="0" rtlCol="0" anchor="t">
            <a:spAutoFit/>
          </a:bodyPr>
          <a:lstStyle/>
          <a:p>
            <a:pPr algn="ctr">
              <a:lnSpc>
                <a:spcPts val="7679"/>
              </a:lnSpc>
            </a:pPr>
            <a:r>
              <a:rPr lang="en-US" sz="5600" b="1" i="1" dirty="0" smtClean="0">
                <a:solidFill>
                  <a:srgbClr val="1C4F59"/>
                </a:solidFill>
                <a:latin typeface="Arial" panose="020B0604020202020204" pitchFamily="34" charset="0"/>
                <a:cs typeface="Arial" panose="020B0604020202020204" pitchFamily="34" charset="0"/>
              </a:rPr>
              <a:t>2. </a:t>
            </a:r>
            <a:r>
              <a:rPr lang="en-US" sz="5600" b="1" i="1" dirty="0" err="1" smtClean="0">
                <a:solidFill>
                  <a:srgbClr val="1C4F59"/>
                </a:solidFill>
                <a:latin typeface="Arial" panose="020B0604020202020204" pitchFamily="34" charset="0"/>
                <a:cs typeface="Arial" panose="020B0604020202020204" pitchFamily="34" charset="0"/>
              </a:rPr>
              <a:t>Nhân</a:t>
            </a:r>
            <a:r>
              <a:rPr lang="en-US" sz="5600" b="1" i="1" dirty="0" smtClean="0">
                <a:solidFill>
                  <a:srgbClr val="1C4F59"/>
                </a:solidFill>
                <a:latin typeface="Arial" panose="020B0604020202020204" pitchFamily="34" charset="0"/>
                <a:cs typeface="Arial" panose="020B0604020202020204" pitchFamily="34" charset="0"/>
              </a:rPr>
              <a:t> </a:t>
            </a:r>
            <a:r>
              <a:rPr lang="en-US" sz="5600" b="1" i="1" dirty="0" err="1" smtClean="0">
                <a:solidFill>
                  <a:srgbClr val="1C4F59"/>
                </a:solidFill>
                <a:latin typeface="Arial" panose="020B0604020202020204" pitchFamily="34" charset="0"/>
                <a:cs typeface="Arial" panose="020B0604020202020204" pitchFamily="34" charset="0"/>
              </a:rPr>
              <a:t>vật</a:t>
            </a:r>
            <a:r>
              <a:rPr lang="en-US" sz="5600" b="1" i="1" dirty="0" smtClean="0">
                <a:solidFill>
                  <a:srgbClr val="1C4F59"/>
                </a:solidFill>
                <a:latin typeface="Arial" panose="020B0604020202020204" pitchFamily="34" charset="0"/>
                <a:cs typeface="Arial" panose="020B0604020202020204" pitchFamily="34" charset="0"/>
              </a:rPr>
              <a:t> Bum</a:t>
            </a:r>
            <a:endParaRPr lang="en-US" sz="5600" b="1" i="1" dirty="0">
              <a:solidFill>
                <a:srgbClr val="1C4F59"/>
              </a:solidFill>
              <a:latin typeface="Arial" panose="020B0604020202020204" pitchFamily="34" charset="0"/>
              <a:cs typeface="Arial" panose="020B0604020202020204" pitchFamily="34" charset="0"/>
            </a:endParaRPr>
          </a:p>
        </p:txBody>
      </p:sp>
      <p:grpSp>
        <p:nvGrpSpPr>
          <p:cNvPr id="22" name="Group 22"/>
          <p:cNvGrpSpPr/>
          <p:nvPr/>
        </p:nvGrpSpPr>
        <p:grpSpPr>
          <a:xfrm>
            <a:off x="0" y="9466902"/>
            <a:ext cx="18288000" cy="820098"/>
            <a:chOff x="0" y="0"/>
            <a:chExt cx="6555032" cy="293951"/>
          </a:xfrm>
        </p:grpSpPr>
        <p:sp>
          <p:nvSpPr>
            <p:cNvPr id="23" name="Freeform 23"/>
            <p:cNvSpPr/>
            <p:nvPr/>
          </p:nvSpPr>
          <p:spPr>
            <a:xfrm>
              <a:off x="0" y="0"/>
              <a:ext cx="6555032" cy="293951"/>
            </a:xfrm>
            <a:custGeom>
              <a:avLst/>
              <a:gdLst/>
              <a:ahLst/>
              <a:cxnLst/>
              <a:rect l="l" t="t" r="r" b="b"/>
              <a:pathLst>
                <a:path w="6555032" h="293951">
                  <a:moveTo>
                    <a:pt x="0" y="0"/>
                  </a:moveTo>
                  <a:lnTo>
                    <a:pt x="6555032" y="0"/>
                  </a:lnTo>
                  <a:lnTo>
                    <a:pt x="6555032" y="293951"/>
                  </a:lnTo>
                  <a:lnTo>
                    <a:pt x="0" y="293951"/>
                  </a:lnTo>
                  <a:close/>
                </a:path>
              </a:pathLst>
            </a:custGeom>
            <a:solidFill>
              <a:srgbClr val="FADECC"/>
            </a:solidFill>
          </p:spPr>
        </p:sp>
      </p:grpSp>
      <p:sp>
        <p:nvSpPr>
          <p:cNvPr id="27" name="Cloud Callout 26"/>
          <p:cNvSpPr/>
          <p:nvPr/>
        </p:nvSpPr>
        <p:spPr>
          <a:xfrm>
            <a:off x="4876800" y="2278695"/>
            <a:ext cx="9829800" cy="4541205"/>
          </a:xfrm>
          <a:prstGeom prst="cloudCallout">
            <a:avLst>
              <a:gd name="adj1" fmla="val -46475"/>
              <a:gd name="adj2" fmla="val 42828"/>
            </a:avLst>
          </a:prstGeom>
          <a:solidFill>
            <a:schemeClr val="accent6">
              <a:lumMod val="40000"/>
              <a:lumOff val="60000"/>
            </a:schemeClr>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019800" y="3395135"/>
            <a:ext cx="7194711" cy="2308324"/>
          </a:xfrm>
          <a:prstGeom prst="rect">
            <a:avLst/>
          </a:prstGeom>
        </p:spPr>
        <p:txBody>
          <a:bodyPr wrap="square">
            <a:spAutoFit/>
          </a:bodyPr>
          <a:lstStyle/>
          <a:p>
            <a:pPr algn="ctr">
              <a:lnSpc>
                <a:spcPct val="150000"/>
              </a:lnSpc>
            </a:pPr>
            <a:r>
              <a:rPr lang="en-US" sz="3000" i="1" kern="100" dirty="0" smtClean="0">
                <a:solidFill>
                  <a:srgbClr val="000000"/>
                </a:solidFill>
                <a:ea typeface="SimSun" panose="02010600030101010101" pitchFamily="2" charset="-122"/>
                <a:cs typeface="Times New Roman" panose="02020603050405020304" pitchFamily="18" charset="0"/>
              </a:rPr>
              <a:t>	</a:t>
            </a:r>
            <a:r>
              <a:rPr lang="vi-VN" sz="3200" i="1" kern="100" dirty="0">
                <a:solidFill>
                  <a:srgbClr val="000000"/>
                </a:solidFill>
                <a:ea typeface="SimSun" panose="02010600030101010101" pitchFamily="2" charset="-122"/>
                <a:cs typeface="Times New Roman" panose="02020603050405020304" pitchFamily="18" charset="0"/>
              </a:rPr>
              <a:t>Theo em Bum có phải là chú bé hạnh phúc không? Hãy lí giải ý kiến của em bằng cách </a:t>
            </a:r>
            <a:r>
              <a:rPr lang="vi-VN" sz="3200" i="1" kern="100" dirty="0" smtClean="0">
                <a:solidFill>
                  <a:srgbClr val="000000"/>
                </a:solidFill>
                <a:ea typeface="SimSun" panose="02010600030101010101" pitchFamily="2" charset="-122"/>
                <a:cs typeface="Times New Roman" panose="02020603050405020304" pitchFamily="18" charset="0"/>
              </a:rPr>
              <a:t>đưa </a:t>
            </a:r>
            <a:r>
              <a:rPr lang="vi-VN" sz="3200" i="1" kern="100" dirty="0">
                <a:solidFill>
                  <a:srgbClr val="000000"/>
                </a:solidFill>
                <a:ea typeface="SimSun" panose="02010600030101010101" pitchFamily="2" charset="-122"/>
                <a:cs typeface="Times New Roman" panose="02020603050405020304" pitchFamily="18" charset="0"/>
              </a:rPr>
              <a:t>lí </a:t>
            </a:r>
            <a:r>
              <a:rPr lang="vi-VN" sz="3200" i="1" kern="100" dirty="0" smtClean="0">
                <a:solidFill>
                  <a:srgbClr val="000000"/>
                </a:solidFill>
                <a:ea typeface="SimSun" panose="02010600030101010101" pitchFamily="2" charset="-122"/>
                <a:cs typeface="Times New Roman" panose="02020603050405020304" pitchFamily="18" charset="0"/>
              </a:rPr>
              <a:t>lẽ</a:t>
            </a:r>
            <a:r>
              <a:rPr lang="en-US" sz="3200" i="1" kern="100" dirty="0">
                <a:solidFill>
                  <a:srgbClr val="000000"/>
                </a:solidFill>
                <a:ea typeface="SimSun" panose="02010600030101010101" pitchFamily="2" charset="-122"/>
                <a:cs typeface="Times New Roman" panose="02020603050405020304" pitchFamily="18" charset="0"/>
              </a:rPr>
              <a:t>.</a:t>
            </a:r>
            <a:endParaRPr lang="vi-VN" sz="3200" i="1" kern="100" dirty="0">
              <a:solidFill>
                <a:srgbClr val="000000"/>
              </a:solidFill>
              <a:ea typeface="SimSun" panose="02010600030101010101" pitchFamily="2" charset="-122"/>
              <a:cs typeface="Times New Roman" panose="02020603050405020304" pitchFamily="18" charset="0"/>
            </a:endParaRPr>
          </a:p>
        </p:txBody>
      </p:sp>
      <p:pic>
        <p:nvPicPr>
          <p:cNvPr id="8" name="Picture 2" descr="F:\534e5e958aff0 [转换].png">
            <a:extLst>
              <a:ext uri="{FF2B5EF4-FFF2-40B4-BE49-F238E27FC236}">
                <a16:creationId xmlns:a16="http://schemas.microsoft.com/office/drawing/2014/main" xmlns="" id="{AE79ABB7-1707-4198-BE94-5A5539BE114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7434" y="4939700"/>
            <a:ext cx="4519365" cy="5339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292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p:cTn id="17" dur="500" fill="hold"/>
                                        <p:tgtEl>
                                          <p:spTgt spid="28"/>
                                        </p:tgtEl>
                                        <p:attrNameLst>
                                          <p:attrName>ppt_w</p:attrName>
                                        </p:attrNameLst>
                                      </p:cBhvr>
                                      <p:tavLst>
                                        <p:tav tm="0">
                                          <p:val>
                                            <p:fltVal val="0"/>
                                          </p:val>
                                        </p:tav>
                                        <p:tav tm="100000">
                                          <p:val>
                                            <p:strVal val="#ppt_w"/>
                                          </p:val>
                                        </p:tav>
                                      </p:tavLst>
                                    </p:anim>
                                    <p:anim calcmode="lin" valueType="num">
                                      <p:cBhvr>
                                        <p:cTn id="18" dur="500" fill="hold"/>
                                        <p:tgtEl>
                                          <p:spTgt spid="28"/>
                                        </p:tgtEl>
                                        <p:attrNameLst>
                                          <p:attrName>ppt_h</p:attrName>
                                        </p:attrNameLst>
                                      </p:cBhvr>
                                      <p:tavLst>
                                        <p:tav tm="0">
                                          <p:val>
                                            <p:fltVal val="0"/>
                                          </p:val>
                                        </p:tav>
                                        <p:tav tm="100000">
                                          <p:val>
                                            <p:strVal val="#ppt_h"/>
                                          </p:val>
                                        </p:tav>
                                      </p:tavLst>
                                    </p:anim>
                                    <p:animEffect transition="in" filter="fade">
                                      <p:cBhvr>
                                        <p:cTn id="1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EF4D6"/>
        </a:solidFill>
        <a:effectLst/>
      </p:bgPr>
    </p:bg>
    <p:spTree>
      <p:nvGrpSpPr>
        <p:cNvPr id="1" name=""/>
        <p:cNvGrpSpPr/>
        <p:nvPr/>
      </p:nvGrpSpPr>
      <p:grpSpPr>
        <a:xfrm>
          <a:off x="0" y="0"/>
          <a:ext cx="0" cy="0"/>
          <a:chOff x="0" y="0"/>
          <a:chExt cx="0" cy="0"/>
        </a:xfrm>
      </p:grpSpPr>
      <p:grpSp>
        <p:nvGrpSpPr>
          <p:cNvPr id="2" name="Group 2"/>
          <p:cNvGrpSpPr/>
          <p:nvPr/>
        </p:nvGrpSpPr>
        <p:grpSpPr>
          <a:xfrm>
            <a:off x="1447800" y="1714500"/>
            <a:ext cx="15778425" cy="7540579"/>
            <a:chOff x="0" y="0"/>
            <a:chExt cx="2393585" cy="1977856"/>
          </a:xfrm>
        </p:grpSpPr>
        <p:sp>
          <p:nvSpPr>
            <p:cNvPr id="3" name="Freeform 3"/>
            <p:cNvSpPr/>
            <p:nvPr/>
          </p:nvSpPr>
          <p:spPr>
            <a:xfrm>
              <a:off x="0" y="0"/>
              <a:ext cx="2393585" cy="1977856"/>
            </a:xfrm>
            <a:custGeom>
              <a:avLst/>
              <a:gdLst/>
              <a:ahLst/>
              <a:cxnLst/>
              <a:rect l="l" t="t" r="r" b="b"/>
              <a:pathLst>
                <a:path w="2393585" h="1977856">
                  <a:moveTo>
                    <a:pt x="2269125" y="1977856"/>
                  </a:moveTo>
                  <a:lnTo>
                    <a:pt x="124460" y="1977856"/>
                  </a:lnTo>
                  <a:cubicBezTo>
                    <a:pt x="55880" y="1977856"/>
                    <a:pt x="0" y="1921976"/>
                    <a:pt x="0" y="1853396"/>
                  </a:cubicBezTo>
                  <a:lnTo>
                    <a:pt x="0" y="124460"/>
                  </a:lnTo>
                  <a:cubicBezTo>
                    <a:pt x="0" y="55880"/>
                    <a:pt x="55880" y="0"/>
                    <a:pt x="124460" y="0"/>
                  </a:cubicBezTo>
                  <a:lnTo>
                    <a:pt x="2269125" y="0"/>
                  </a:lnTo>
                  <a:cubicBezTo>
                    <a:pt x="2337705" y="0"/>
                    <a:pt x="2393585" y="55880"/>
                    <a:pt x="2393585" y="124460"/>
                  </a:cubicBezTo>
                  <a:lnTo>
                    <a:pt x="2393585" y="1853396"/>
                  </a:lnTo>
                  <a:cubicBezTo>
                    <a:pt x="2393585" y="1921976"/>
                    <a:pt x="2337705" y="1977856"/>
                    <a:pt x="2269125" y="1977856"/>
                  </a:cubicBezTo>
                  <a:close/>
                </a:path>
              </a:pathLst>
            </a:custGeom>
            <a:solidFill>
              <a:srgbClr val="FFFFFF"/>
            </a:solidFill>
          </p:spPr>
        </p:sp>
      </p:grpSp>
      <p:sp>
        <p:nvSpPr>
          <p:cNvPr id="17" name="TextBox 17"/>
          <p:cNvSpPr txBox="1"/>
          <p:nvPr/>
        </p:nvSpPr>
        <p:spPr>
          <a:xfrm>
            <a:off x="6184579" y="419100"/>
            <a:ext cx="5918842" cy="987450"/>
          </a:xfrm>
          <a:prstGeom prst="rect">
            <a:avLst/>
          </a:prstGeom>
        </p:spPr>
        <p:txBody>
          <a:bodyPr wrap="square" lIns="0" tIns="0" rIns="0" bIns="0" rtlCol="0" anchor="t">
            <a:spAutoFit/>
          </a:bodyPr>
          <a:lstStyle/>
          <a:p>
            <a:pPr algn="ctr">
              <a:lnSpc>
                <a:spcPts val="7679"/>
              </a:lnSpc>
            </a:pPr>
            <a:r>
              <a:rPr lang="en-US" sz="5600" b="1" i="1" dirty="0" smtClean="0">
                <a:solidFill>
                  <a:srgbClr val="1C4F59"/>
                </a:solidFill>
                <a:latin typeface="Arial" panose="020B0604020202020204" pitchFamily="34" charset="0"/>
                <a:cs typeface="Arial" panose="020B0604020202020204" pitchFamily="34" charset="0"/>
              </a:rPr>
              <a:t>2. </a:t>
            </a:r>
            <a:r>
              <a:rPr lang="en-US" sz="5600" b="1" i="1" dirty="0" err="1" smtClean="0">
                <a:solidFill>
                  <a:srgbClr val="1C4F59"/>
                </a:solidFill>
                <a:latin typeface="Arial" panose="020B0604020202020204" pitchFamily="34" charset="0"/>
                <a:cs typeface="Arial" panose="020B0604020202020204" pitchFamily="34" charset="0"/>
              </a:rPr>
              <a:t>Nhân</a:t>
            </a:r>
            <a:r>
              <a:rPr lang="en-US" sz="5600" b="1" i="1" dirty="0" smtClean="0">
                <a:solidFill>
                  <a:srgbClr val="1C4F59"/>
                </a:solidFill>
                <a:latin typeface="Arial" panose="020B0604020202020204" pitchFamily="34" charset="0"/>
                <a:cs typeface="Arial" panose="020B0604020202020204" pitchFamily="34" charset="0"/>
              </a:rPr>
              <a:t> </a:t>
            </a:r>
            <a:r>
              <a:rPr lang="en-US" sz="5600" b="1" i="1" dirty="0" err="1" smtClean="0">
                <a:solidFill>
                  <a:srgbClr val="1C4F59"/>
                </a:solidFill>
                <a:latin typeface="Arial" panose="020B0604020202020204" pitchFamily="34" charset="0"/>
                <a:cs typeface="Arial" panose="020B0604020202020204" pitchFamily="34" charset="0"/>
              </a:rPr>
              <a:t>vật</a:t>
            </a:r>
            <a:r>
              <a:rPr lang="en-US" sz="5600" b="1" i="1" dirty="0" smtClean="0">
                <a:solidFill>
                  <a:srgbClr val="1C4F59"/>
                </a:solidFill>
                <a:latin typeface="Arial" panose="020B0604020202020204" pitchFamily="34" charset="0"/>
                <a:cs typeface="Arial" panose="020B0604020202020204" pitchFamily="34" charset="0"/>
              </a:rPr>
              <a:t> Bum</a:t>
            </a:r>
            <a:endParaRPr lang="en-US" sz="5600" b="1" i="1" dirty="0">
              <a:solidFill>
                <a:srgbClr val="1C4F59"/>
              </a:solidFill>
              <a:latin typeface="Arial" panose="020B0604020202020204" pitchFamily="34" charset="0"/>
              <a:cs typeface="Arial" panose="020B0604020202020204" pitchFamily="34" charset="0"/>
            </a:endParaRPr>
          </a:p>
        </p:txBody>
      </p:sp>
      <p:pic>
        <p:nvPicPr>
          <p:cNvPr id="18" name="Picture 1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147316">
            <a:off x="751313" y="996594"/>
            <a:ext cx="2083851" cy="1216211"/>
          </a:xfrm>
          <a:prstGeom prst="rect">
            <a:avLst/>
          </a:prstGeom>
        </p:spPr>
      </p:pic>
      <p:grpSp>
        <p:nvGrpSpPr>
          <p:cNvPr id="22" name="Group 22"/>
          <p:cNvGrpSpPr/>
          <p:nvPr/>
        </p:nvGrpSpPr>
        <p:grpSpPr>
          <a:xfrm>
            <a:off x="0" y="9466902"/>
            <a:ext cx="18288000" cy="820098"/>
            <a:chOff x="0" y="0"/>
            <a:chExt cx="6555032" cy="293951"/>
          </a:xfrm>
        </p:grpSpPr>
        <p:sp>
          <p:nvSpPr>
            <p:cNvPr id="23" name="Freeform 23"/>
            <p:cNvSpPr/>
            <p:nvPr/>
          </p:nvSpPr>
          <p:spPr>
            <a:xfrm>
              <a:off x="0" y="0"/>
              <a:ext cx="6555032" cy="293951"/>
            </a:xfrm>
            <a:custGeom>
              <a:avLst/>
              <a:gdLst/>
              <a:ahLst/>
              <a:cxnLst/>
              <a:rect l="l" t="t" r="r" b="b"/>
              <a:pathLst>
                <a:path w="6555032" h="293951">
                  <a:moveTo>
                    <a:pt x="0" y="0"/>
                  </a:moveTo>
                  <a:lnTo>
                    <a:pt x="6555032" y="0"/>
                  </a:lnTo>
                  <a:lnTo>
                    <a:pt x="6555032" y="293951"/>
                  </a:lnTo>
                  <a:lnTo>
                    <a:pt x="0" y="293951"/>
                  </a:lnTo>
                  <a:close/>
                </a:path>
              </a:pathLst>
            </a:custGeom>
            <a:solidFill>
              <a:srgbClr val="FADECC"/>
            </a:solidFill>
          </p:spPr>
        </p:sp>
      </p:grpSp>
      <p:pic>
        <p:nvPicPr>
          <p:cNvPr id="25" name="Picture 1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6610777" y="8006549"/>
            <a:ext cx="2034779" cy="2068628"/>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2981416646"/>
              </p:ext>
            </p:extLst>
          </p:nvPr>
        </p:nvGraphicFramePr>
        <p:xfrm>
          <a:off x="2251681" y="1924284"/>
          <a:ext cx="14170662" cy="7116579"/>
        </p:xfrm>
        <a:graphic>
          <a:graphicData uri="http://schemas.openxmlformats.org/drawingml/2006/table">
            <a:tbl>
              <a:tblPr firstRow="1" bandRow="1">
                <a:tableStyleId>{5940675A-B579-460E-94D1-54222C63F5DA}</a:tableStyleId>
              </a:tblPr>
              <a:tblGrid>
                <a:gridCol w="7085331">
                  <a:extLst>
                    <a:ext uri="{9D8B030D-6E8A-4147-A177-3AD203B41FA5}">
                      <a16:colId xmlns:a16="http://schemas.microsoft.com/office/drawing/2014/main" xmlns="" val="3764181966"/>
                    </a:ext>
                  </a:extLst>
                </a:gridCol>
                <a:gridCol w="7085331">
                  <a:extLst>
                    <a:ext uri="{9D8B030D-6E8A-4147-A177-3AD203B41FA5}">
                      <a16:colId xmlns:a16="http://schemas.microsoft.com/office/drawing/2014/main" xmlns="" val="1924062742"/>
                    </a:ext>
                  </a:extLst>
                </a:gridCol>
              </a:tblGrid>
              <a:tr h="1264419">
                <a:tc>
                  <a:txBody>
                    <a:bodyPr/>
                    <a:lstStyle/>
                    <a:p>
                      <a:pPr algn="ctr"/>
                      <a:r>
                        <a:rPr lang="en-US" sz="3200" b="1" dirty="0" smtClean="0">
                          <a:solidFill>
                            <a:srgbClr val="FF0000"/>
                          </a:solidFill>
                          <a:latin typeface="Arial" panose="020B0604020202020204" pitchFamily="34" charset="0"/>
                          <a:cs typeface="Arial" panose="020B0604020202020204" pitchFamily="34" charset="0"/>
                        </a:rPr>
                        <a:t>BUM HẠNH</a:t>
                      </a:r>
                      <a:r>
                        <a:rPr lang="en-US" sz="3200" b="1" baseline="0" dirty="0" smtClean="0">
                          <a:solidFill>
                            <a:srgbClr val="FF0000"/>
                          </a:solidFill>
                          <a:latin typeface="Arial" panose="020B0604020202020204" pitchFamily="34" charset="0"/>
                          <a:cs typeface="Arial" panose="020B0604020202020204" pitchFamily="34" charset="0"/>
                        </a:rPr>
                        <a:t> PHÚC VÌ…</a:t>
                      </a:r>
                      <a:endParaRPr lang="en-US" sz="3200" b="1" dirty="0">
                        <a:solidFill>
                          <a:srgbClr val="FF0000"/>
                        </a:solidFill>
                        <a:latin typeface="Arial" panose="020B0604020202020204" pitchFamily="34" charset="0"/>
                        <a:cs typeface="Arial" panose="020B0604020202020204" pitchFamily="34" charset="0"/>
                      </a:endParaRPr>
                    </a:p>
                  </a:txBody>
                  <a:tcPr anchor="ctr">
                    <a:solidFill>
                      <a:schemeClr val="accent5">
                        <a:lumMod val="40000"/>
                        <a:lumOff val="60000"/>
                      </a:schemeClr>
                    </a:solidFill>
                  </a:tcPr>
                </a:tc>
                <a:tc>
                  <a:txBody>
                    <a:bodyPr/>
                    <a:lstStyle/>
                    <a:p>
                      <a:pPr algn="ctr"/>
                      <a:r>
                        <a:rPr lang="en-US" sz="3200" b="1" dirty="0" smtClean="0">
                          <a:solidFill>
                            <a:srgbClr val="FF0000"/>
                          </a:solidFill>
                          <a:latin typeface="Arial" panose="020B0604020202020204" pitchFamily="34" charset="0"/>
                          <a:cs typeface="Arial" panose="020B0604020202020204" pitchFamily="34" charset="0"/>
                        </a:rPr>
                        <a:t>BUM KHÔNG</a:t>
                      </a:r>
                      <a:r>
                        <a:rPr lang="en-US" sz="3200" b="1" baseline="0" dirty="0" smtClean="0">
                          <a:solidFill>
                            <a:srgbClr val="FF0000"/>
                          </a:solidFill>
                          <a:latin typeface="Arial" panose="020B0604020202020204" pitchFamily="34" charset="0"/>
                          <a:cs typeface="Arial" panose="020B0604020202020204" pitchFamily="34" charset="0"/>
                        </a:rPr>
                        <a:t> HẠNH PHÚC VÌ….</a:t>
                      </a:r>
                      <a:endParaRPr lang="en-US" sz="3200" b="1" dirty="0">
                        <a:solidFill>
                          <a:srgbClr val="FF0000"/>
                        </a:solidFill>
                        <a:latin typeface="Arial" panose="020B0604020202020204" pitchFamily="34" charset="0"/>
                        <a:cs typeface="Arial" panose="020B0604020202020204" pitchFamily="34" charset="0"/>
                      </a:endParaRPr>
                    </a:p>
                  </a:txBody>
                  <a:tcPr anchor="ctr">
                    <a:solidFill>
                      <a:schemeClr val="accent5">
                        <a:lumMod val="40000"/>
                        <a:lumOff val="60000"/>
                      </a:schemeClr>
                    </a:solidFill>
                  </a:tcPr>
                </a:tc>
                <a:extLst>
                  <a:ext uri="{0D108BD9-81ED-4DB2-BD59-A6C34878D82A}">
                    <a16:rowId xmlns:a16="http://schemas.microsoft.com/office/drawing/2014/main" xmlns="" val="4055267344"/>
                  </a:ext>
                </a:extLst>
              </a:tr>
              <a:tr h="2946400">
                <a:tc>
                  <a:txBody>
                    <a:bodyPr/>
                    <a:lstStyle/>
                    <a:p>
                      <a:pPr algn="just">
                        <a:lnSpc>
                          <a:spcPct val="150000"/>
                        </a:lnSpc>
                      </a:pPr>
                      <a:r>
                        <a:rPr lang="vi-VN" sz="2800" dirty="0" smtClean="0">
                          <a:latin typeface="+mn-lt"/>
                          <a:cs typeface="Arial" panose="020B0604020202020204" pitchFamily="34" charset="0"/>
                        </a:rPr>
                        <a:t>– Bum có một tuổi ấu thơ vui vẻ, hồn nhiên, được đùa nghịch với các bạn</a:t>
                      </a:r>
                    </a:p>
                    <a:p>
                      <a:pPr algn="just">
                        <a:lnSpc>
                          <a:spcPct val="150000"/>
                        </a:lnSpc>
                      </a:pPr>
                      <a:r>
                        <a:rPr lang="vi-VN" sz="2800" dirty="0" smtClean="0">
                          <a:latin typeface="+mn-lt"/>
                          <a:cs typeface="Arial" panose="020B0604020202020204" pitchFamily="34" charset="0"/>
                        </a:rPr>
                        <a:t>– Bum có ông nội thương cháu, yêu cháu, hiểu cháu đã trồng cả một cây ổi cho chú bé leo trèo</a:t>
                      </a:r>
                    </a:p>
                    <a:p>
                      <a:pPr algn="just">
                        <a:lnSpc>
                          <a:spcPct val="150000"/>
                        </a:lnSpc>
                      </a:pPr>
                      <a:r>
                        <a:rPr lang="vi-VN" sz="2800" dirty="0" smtClean="0">
                          <a:latin typeface="+mn-lt"/>
                          <a:cs typeface="Arial" panose="020B0604020202020204" pitchFamily="34" charset="0"/>
                        </a:rPr>
                        <a:t>– Bum có bố mẹ thương con, hiểu con nên khi biết con buồn, đã cố gắng trồng lại cây ổi và rủ bạn bè cũ về nhà chơi với Bum, dù gia đình chuyển chỗ ở.</a:t>
                      </a:r>
                    </a:p>
                  </a:txBody>
                  <a:tcPr/>
                </a:tc>
                <a:tc>
                  <a:txBody>
                    <a:bodyPr/>
                    <a:lstStyle/>
                    <a:p>
                      <a:pPr algn="just">
                        <a:lnSpc>
                          <a:spcPct val="150000"/>
                        </a:lnSpc>
                      </a:pPr>
                      <a:r>
                        <a:rPr lang="vi-VN" sz="2800" dirty="0" smtClean="0">
                          <a:latin typeface="+mn-lt"/>
                          <a:cs typeface="Arial" panose="020B0604020202020204" pitchFamily="34" charset="0"/>
                        </a:rPr>
                        <a:t>– Bum mất ông nội, người bạn yêu thương và luôn bên cạnh Bum thời ấu thơ.</a:t>
                      </a:r>
                    </a:p>
                    <a:p>
                      <a:pPr algn="just">
                        <a:lnSpc>
                          <a:spcPct val="150000"/>
                        </a:lnSpc>
                      </a:pPr>
                      <a:r>
                        <a:rPr lang="vi-VN" sz="2800" dirty="0" smtClean="0">
                          <a:latin typeface="+mn-lt"/>
                          <a:cs typeface="Arial" panose="020B0604020202020204" pitchFamily="34" charset="0"/>
                        </a:rPr>
                        <a:t>– Bum xa bạn bè cũ, xa cây ổi thân thiết thời thơ ấu nên có cảm giác lạc lõng, cô đơn sau khi gia đình chuyển nhà.</a:t>
                      </a:r>
                    </a:p>
                    <a:p>
                      <a:pPr algn="just">
                        <a:lnSpc>
                          <a:spcPct val="150000"/>
                        </a:lnSpc>
                      </a:pPr>
                      <a:r>
                        <a:rPr lang="vi-VN" sz="2800" dirty="0" smtClean="0">
                          <a:latin typeface="+mn-lt"/>
                          <a:cs typeface="Arial" panose="020B0604020202020204" pitchFamily="34" charset="0"/>
                        </a:rPr>
                        <a:t>– Bố mẹ bận bịu làm ăn, ít có thời gian để quan tâm đến Bum, nhất là quan tâm đến những nỗi buồn, sự cô đơn bên trong tâm hồn con.</a:t>
                      </a:r>
                    </a:p>
                  </a:txBody>
                  <a:tcPr/>
                </a:tc>
                <a:extLst>
                  <a:ext uri="{0D108BD9-81ED-4DB2-BD59-A6C34878D82A}">
                    <a16:rowId xmlns:a16="http://schemas.microsoft.com/office/drawing/2014/main" xmlns="" val="3684143568"/>
                  </a:ext>
                </a:extLst>
              </a:tr>
            </a:tbl>
          </a:graphicData>
        </a:graphic>
      </p:graphicFrame>
    </p:spTree>
    <p:extLst>
      <p:ext uri="{BB962C8B-B14F-4D97-AF65-F5344CB8AC3E}">
        <p14:creationId xmlns:p14="http://schemas.microsoft.com/office/powerpoint/2010/main" val="550889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89F87"/>
        </a:solidFill>
        <a:effectLst/>
      </p:bgPr>
    </p:bg>
    <p:spTree>
      <p:nvGrpSpPr>
        <p:cNvPr id="1" name=""/>
        <p:cNvGrpSpPr/>
        <p:nvPr/>
      </p:nvGrpSpPr>
      <p:grpSpPr>
        <a:xfrm>
          <a:off x="0" y="0"/>
          <a:ext cx="0" cy="0"/>
          <a:chOff x="0" y="0"/>
          <a:chExt cx="0" cy="0"/>
        </a:xfrm>
      </p:grpSpPr>
      <p:sp>
        <p:nvSpPr>
          <p:cNvPr id="2" name="TextBox 2"/>
          <p:cNvSpPr txBox="1"/>
          <p:nvPr/>
        </p:nvSpPr>
        <p:spPr>
          <a:xfrm>
            <a:off x="6607401" y="647700"/>
            <a:ext cx="5073198" cy="987450"/>
          </a:xfrm>
          <a:prstGeom prst="rect">
            <a:avLst/>
          </a:prstGeom>
        </p:spPr>
        <p:txBody>
          <a:bodyPr wrap="square" lIns="0" tIns="0" rIns="0" bIns="0" rtlCol="0" anchor="t">
            <a:spAutoFit/>
          </a:bodyPr>
          <a:lstStyle/>
          <a:p>
            <a:pPr algn="ctr">
              <a:lnSpc>
                <a:spcPts val="7680"/>
              </a:lnSpc>
            </a:pPr>
            <a:r>
              <a:rPr lang="en-US" sz="6400" b="1" dirty="0" smtClean="0">
                <a:solidFill>
                  <a:srgbClr val="FEF4D6"/>
                </a:solidFill>
                <a:latin typeface="Arial" panose="020B0604020202020204" pitchFamily="34" charset="0"/>
                <a:cs typeface="Arial" panose="020B0604020202020204" pitchFamily="34" charset="0"/>
              </a:rPr>
              <a:t>KHỞI ĐỘNG</a:t>
            </a:r>
            <a:endParaRPr lang="en-US" sz="6400" b="1" dirty="0">
              <a:solidFill>
                <a:srgbClr val="FEF4D6"/>
              </a:solidFill>
              <a:latin typeface="Arial" panose="020B0604020202020204" pitchFamily="34" charset="0"/>
              <a:cs typeface="Arial" panose="020B0604020202020204" pitchFamily="34" charset="0"/>
            </a:endParaRPr>
          </a:p>
        </p:txBody>
      </p:sp>
      <p:grpSp>
        <p:nvGrpSpPr>
          <p:cNvPr id="4" name="Group 4"/>
          <p:cNvGrpSpPr/>
          <p:nvPr/>
        </p:nvGrpSpPr>
        <p:grpSpPr>
          <a:xfrm>
            <a:off x="0" y="9466902"/>
            <a:ext cx="18288000" cy="820098"/>
            <a:chOff x="0" y="0"/>
            <a:chExt cx="6555032" cy="293951"/>
          </a:xfrm>
        </p:grpSpPr>
        <p:sp>
          <p:nvSpPr>
            <p:cNvPr id="5" name="Freeform 5"/>
            <p:cNvSpPr/>
            <p:nvPr/>
          </p:nvSpPr>
          <p:spPr>
            <a:xfrm>
              <a:off x="0" y="0"/>
              <a:ext cx="6555032" cy="293951"/>
            </a:xfrm>
            <a:custGeom>
              <a:avLst/>
              <a:gdLst/>
              <a:ahLst/>
              <a:cxnLst/>
              <a:rect l="l" t="t" r="r" b="b"/>
              <a:pathLst>
                <a:path w="6555032" h="293951">
                  <a:moveTo>
                    <a:pt x="0" y="0"/>
                  </a:moveTo>
                  <a:lnTo>
                    <a:pt x="6555032" y="0"/>
                  </a:lnTo>
                  <a:lnTo>
                    <a:pt x="6555032" y="293951"/>
                  </a:lnTo>
                  <a:lnTo>
                    <a:pt x="0" y="293951"/>
                  </a:lnTo>
                  <a:close/>
                </a:path>
              </a:pathLst>
            </a:custGeom>
            <a:solidFill>
              <a:srgbClr val="1C4F59"/>
            </a:solidFill>
          </p:spPr>
        </p:sp>
      </p:grpSp>
      <p:grpSp>
        <p:nvGrpSpPr>
          <p:cNvPr id="7" name="Group 7"/>
          <p:cNvGrpSpPr/>
          <p:nvPr/>
        </p:nvGrpSpPr>
        <p:grpSpPr>
          <a:xfrm>
            <a:off x="1028700" y="2095500"/>
            <a:ext cx="16230600" cy="6857999"/>
            <a:chOff x="0" y="0"/>
            <a:chExt cx="8732589" cy="2870189"/>
          </a:xfrm>
        </p:grpSpPr>
        <p:sp>
          <p:nvSpPr>
            <p:cNvPr id="8" name="Freeform 8"/>
            <p:cNvSpPr/>
            <p:nvPr/>
          </p:nvSpPr>
          <p:spPr>
            <a:xfrm>
              <a:off x="0" y="0"/>
              <a:ext cx="8732589" cy="2870189"/>
            </a:xfrm>
            <a:custGeom>
              <a:avLst/>
              <a:gdLst/>
              <a:ahLst/>
              <a:cxnLst/>
              <a:rect l="l" t="t" r="r" b="b"/>
              <a:pathLst>
                <a:path w="8732589" h="2870189">
                  <a:moveTo>
                    <a:pt x="8608130" y="2870189"/>
                  </a:moveTo>
                  <a:lnTo>
                    <a:pt x="124460" y="2870189"/>
                  </a:lnTo>
                  <a:cubicBezTo>
                    <a:pt x="55880" y="2870189"/>
                    <a:pt x="0" y="2814309"/>
                    <a:pt x="0" y="2745729"/>
                  </a:cubicBezTo>
                  <a:lnTo>
                    <a:pt x="0" y="124460"/>
                  </a:lnTo>
                  <a:cubicBezTo>
                    <a:pt x="0" y="55880"/>
                    <a:pt x="55880" y="0"/>
                    <a:pt x="124460" y="0"/>
                  </a:cubicBezTo>
                  <a:lnTo>
                    <a:pt x="8608130" y="0"/>
                  </a:lnTo>
                  <a:cubicBezTo>
                    <a:pt x="8676710" y="0"/>
                    <a:pt x="8732589" y="55880"/>
                    <a:pt x="8732589" y="124460"/>
                  </a:cubicBezTo>
                  <a:lnTo>
                    <a:pt x="8732589" y="2745729"/>
                  </a:lnTo>
                  <a:cubicBezTo>
                    <a:pt x="8732589" y="2814309"/>
                    <a:pt x="8676710" y="2870189"/>
                    <a:pt x="8608130" y="2870189"/>
                  </a:cubicBezTo>
                  <a:close/>
                </a:path>
              </a:pathLst>
            </a:custGeom>
            <a:solidFill>
              <a:srgbClr val="FFFFFF"/>
            </a:solidFill>
          </p:spPr>
        </p:sp>
      </p:grpSp>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07119">
            <a:off x="16017770" y="7574469"/>
            <a:ext cx="2147527" cy="2367014"/>
          </a:xfrm>
          <a:prstGeom prst="rect">
            <a:avLst/>
          </a:prstGeom>
        </p:spPr>
      </p:pic>
      <p:pic>
        <p:nvPicPr>
          <p:cNvPr id="14" name="Picture 1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10993" y="1141425"/>
            <a:ext cx="1873079" cy="1929201"/>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0082" y="2756655"/>
            <a:ext cx="6339513" cy="5535687"/>
          </a:xfrm>
          <a:prstGeom prst="rect">
            <a:avLst/>
          </a:prstGeom>
        </p:spPr>
      </p:pic>
      <p:sp>
        <p:nvSpPr>
          <p:cNvPr id="6" name="TextBox 5"/>
          <p:cNvSpPr txBox="1"/>
          <p:nvPr/>
        </p:nvSpPr>
        <p:spPr>
          <a:xfrm>
            <a:off x="7239000" y="3075744"/>
            <a:ext cx="9395787" cy="4387420"/>
          </a:xfrm>
          <a:prstGeom prst="rect">
            <a:avLst/>
          </a:prstGeom>
          <a:noFill/>
        </p:spPr>
        <p:txBody>
          <a:bodyPr wrap="square" rtlCol="0">
            <a:spAutoFit/>
          </a:bodyPr>
          <a:lstStyle/>
          <a:p>
            <a:pPr algn="just">
              <a:lnSpc>
                <a:spcPct val="150000"/>
              </a:lnSpc>
            </a:pPr>
            <a:r>
              <a:rPr lang="en-US" sz="4800" b="1" i="1" dirty="0" smtClean="0">
                <a:latin typeface="Arial" panose="020B0604020202020204" pitchFamily="34" charset="0"/>
                <a:cs typeface="Arial" panose="020B0604020202020204" pitchFamily="34" charset="0"/>
              </a:rPr>
              <a:t>Chia </a:t>
            </a:r>
            <a:r>
              <a:rPr lang="en-US" sz="4800" b="1" i="1" dirty="0" err="1" smtClean="0">
                <a:latin typeface="Arial" panose="020B0604020202020204" pitchFamily="34" charset="0"/>
                <a:cs typeface="Arial" panose="020B0604020202020204" pitchFamily="34" charset="0"/>
              </a:rPr>
              <a:t>sẻ</a:t>
            </a:r>
            <a:r>
              <a:rPr lang="en-US" sz="4800" b="1" i="1" dirty="0" smtClean="0">
                <a:latin typeface="Arial" panose="020B0604020202020204" pitchFamily="34" charset="0"/>
                <a:cs typeface="Arial" panose="020B0604020202020204" pitchFamily="34" charset="0"/>
              </a:rPr>
              <a:t> với bạn về một </a:t>
            </a:r>
            <a:r>
              <a:rPr lang="en-US" sz="4800" b="1" i="1" dirty="0" err="1" smtClean="0">
                <a:latin typeface="Arial" panose="020B0604020202020204" pitchFamily="34" charset="0"/>
                <a:cs typeface="Arial" panose="020B0604020202020204" pitchFamily="34" charset="0"/>
              </a:rPr>
              <a:t>kỉ</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vật</a:t>
            </a:r>
            <a:r>
              <a:rPr lang="en-US" sz="4800" b="1" i="1" dirty="0" smtClean="0">
                <a:latin typeface="Arial" panose="020B0604020202020204" pitchFamily="34" charset="0"/>
                <a:cs typeface="Arial" panose="020B0604020202020204" pitchFamily="34" charset="0"/>
              </a:rPr>
              <a:t>/ một </a:t>
            </a:r>
            <a:r>
              <a:rPr lang="en-US" sz="4800" b="1" i="1" dirty="0" err="1" smtClean="0">
                <a:latin typeface="Arial" panose="020B0604020202020204" pitchFamily="34" charset="0"/>
                <a:cs typeface="Arial" panose="020B0604020202020204" pitchFamily="34" charset="0"/>
              </a:rPr>
              <a:t>bức</a:t>
            </a:r>
            <a:r>
              <a:rPr lang="en-US" sz="4800" b="1" i="1" dirty="0" smtClean="0">
                <a:latin typeface="Arial" panose="020B0604020202020204" pitchFamily="34" charset="0"/>
                <a:cs typeface="Arial" panose="020B0604020202020204" pitchFamily="34" charset="0"/>
              </a:rPr>
              <a:t> ảnh/ </a:t>
            </a:r>
            <a:r>
              <a:rPr lang="en-US" sz="4800" b="1" i="1" dirty="0" err="1" smtClean="0">
                <a:latin typeface="Arial" panose="020B0604020202020204" pitchFamily="34" charset="0"/>
                <a:cs typeface="Arial" panose="020B0604020202020204" pitchFamily="34" charset="0"/>
              </a:rPr>
              <a:t>bức</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tranh</a:t>
            </a:r>
            <a:r>
              <a:rPr lang="en-US" sz="4800" b="1" i="1" dirty="0" smtClean="0">
                <a:latin typeface="Arial" panose="020B0604020202020204" pitchFamily="34" charset="0"/>
                <a:cs typeface="Arial" panose="020B0604020202020204" pitchFamily="34" charset="0"/>
              </a:rPr>
              <a:t> của người </a:t>
            </a:r>
            <a:r>
              <a:rPr lang="en-US" sz="4800" b="1" i="1" dirty="0" err="1" smtClean="0">
                <a:latin typeface="Arial" panose="020B0604020202020204" pitchFamily="34" charset="0"/>
                <a:cs typeface="Arial" panose="020B0604020202020204" pitchFamily="34" charset="0"/>
              </a:rPr>
              <a:t>thân</a:t>
            </a:r>
            <a:r>
              <a:rPr lang="en-US" sz="4800" b="1" i="1" dirty="0" smtClean="0">
                <a:latin typeface="Arial" panose="020B0604020202020204" pitchFamily="34" charset="0"/>
                <a:cs typeface="Arial" panose="020B0604020202020204" pitchFamily="34" charset="0"/>
              </a:rPr>
              <a:t> mà </a:t>
            </a:r>
            <a:r>
              <a:rPr lang="en-US" sz="4800" b="1" i="1" dirty="0" err="1" smtClean="0">
                <a:latin typeface="Arial" panose="020B0604020202020204" pitchFamily="34" charset="0"/>
                <a:cs typeface="Arial" panose="020B0604020202020204" pitchFamily="34" charset="0"/>
              </a:rPr>
              <a:t>em</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rất</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yêu</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quý</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và</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trân</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trọng</a:t>
            </a:r>
            <a:r>
              <a:rPr lang="en-US" sz="4800" b="1" i="1" dirty="0" smtClean="0">
                <a:latin typeface="Arial" panose="020B0604020202020204" pitchFamily="34" charset="0"/>
                <a:cs typeface="Arial" panose="020B0604020202020204" pitchFamily="34" charset="0"/>
              </a:rPr>
              <a:t>.</a:t>
            </a:r>
            <a:endParaRPr lang="en-US" sz="4800" b="1" i="1"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8ACFD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81000" y="723900"/>
            <a:ext cx="5272548" cy="3626366"/>
          </a:xfrm>
          <a:prstGeom prst="rect">
            <a:avLst/>
          </a:prstGeom>
        </p:spPr>
      </p:pic>
      <p:grpSp>
        <p:nvGrpSpPr>
          <p:cNvPr id="4" name="Group 4"/>
          <p:cNvGrpSpPr/>
          <p:nvPr/>
        </p:nvGrpSpPr>
        <p:grpSpPr>
          <a:xfrm>
            <a:off x="0" y="9466902"/>
            <a:ext cx="18288000" cy="820098"/>
            <a:chOff x="0" y="0"/>
            <a:chExt cx="6555032" cy="293951"/>
          </a:xfrm>
        </p:grpSpPr>
        <p:sp>
          <p:nvSpPr>
            <p:cNvPr id="5" name="Freeform 5"/>
            <p:cNvSpPr/>
            <p:nvPr/>
          </p:nvSpPr>
          <p:spPr>
            <a:xfrm>
              <a:off x="0" y="0"/>
              <a:ext cx="6555032" cy="293951"/>
            </a:xfrm>
            <a:custGeom>
              <a:avLst/>
              <a:gdLst/>
              <a:ahLst/>
              <a:cxnLst/>
              <a:rect l="l" t="t" r="r" b="b"/>
              <a:pathLst>
                <a:path w="6555032" h="293951">
                  <a:moveTo>
                    <a:pt x="0" y="0"/>
                  </a:moveTo>
                  <a:lnTo>
                    <a:pt x="6555032" y="0"/>
                  </a:lnTo>
                  <a:lnTo>
                    <a:pt x="6555032" y="293951"/>
                  </a:lnTo>
                  <a:lnTo>
                    <a:pt x="0" y="293951"/>
                  </a:lnTo>
                  <a:close/>
                </a:path>
              </a:pathLst>
            </a:custGeom>
            <a:solidFill>
              <a:srgbClr val="FADECC"/>
            </a:solidFill>
          </p:spPr>
        </p:sp>
      </p:grpSp>
      <p:grpSp>
        <p:nvGrpSpPr>
          <p:cNvPr id="9" name="Group 9"/>
          <p:cNvGrpSpPr/>
          <p:nvPr/>
        </p:nvGrpSpPr>
        <p:grpSpPr>
          <a:xfrm>
            <a:off x="5304458" y="1257300"/>
            <a:ext cx="12450141" cy="6764645"/>
            <a:chOff x="0" y="0"/>
            <a:chExt cx="4366295" cy="2458038"/>
          </a:xfrm>
        </p:grpSpPr>
        <p:sp>
          <p:nvSpPr>
            <p:cNvPr id="10" name="Freeform 10"/>
            <p:cNvSpPr/>
            <p:nvPr/>
          </p:nvSpPr>
          <p:spPr>
            <a:xfrm>
              <a:off x="0" y="0"/>
              <a:ext cx="4366295" cy="2458038"/>
            </a:xfrm>
            <a:custGeom>
              <a:avLst/>
              <a:gdLst/>
              <a:ahLst/>
              <a:cxnLst/>
              <a:rect l="l" t="t" r="r" b="b"/>
              <a:pathLst>
                <a:path w="4366295" h="2458038">
                  <a:moveTo>
                    <a:pt x="4241834" y="2458038"/>
                  </a:moveTo>
                  <a:lnTo>
                    <a:pt x="124460" y="2458038"/>
                  </a:lnTo>
                  <a:cubicBezTo>
                    <a:pt x="55880" y="2458038"/>
                    <a:pt x="0" y="2402158"/>
                    <a:pt x="0" y="2333578"/>
                  </a:cubicBezTo>
                  <a:lnTo>
                    <a:pt x="0" y="124460"/>
                  </a:lnTo>
                  <a:cubicBezTo>
                    <a:pt x="0" y="55880"/>
                    <a:pt x="55880" y="0"/>
                    <a:pt x="124460" y="0"/>
                  </a:cubicBezTo>
                  <a:lnTo>
                    <a:pt x="4241835" y="0"/>
                  </a:lnTo>
                  <a:cubicBezTo>
                    <a:pt x="4310415" y="0"/>
                    <a:pt x="4366295" y="55880"/>
                    <a:pt x="4366295" y="124460"/>
                  </a:cubicBezTo>
                  <a:lnTo>
                    <a:pt x="4366295" y="2333578"/>
                  </a:lnTo>
                  <a:cubicBezTo>
                    <a:pt x="4366295" y="2402158"/>
                    <a:pt x="4310415" y="2458038"/>
                    <a:pt x="4241835" y="2458038"/>
                  </a:cubicBezTo>
                  <a:close/>
                </a:path>
              </a:pathLst>
            </a:custGeom>
            <a:solidFill>
              <a:srgbClr val="FFFFFF"/>
            </a:solidFill>
          </p:spPr>
        </p:sp>
      </p:grpSp>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78263" flipH="1">
            <a:off x="1275525" y="1850778"/>
            <a:ext cx="3703223" cy="8206589"/>
          </a:xfrm>
          <a:prstGeom prst="rect">
            <a:avLst/>
          </a:prstGeom>
        </p:spPr>
      </p:pic>
      <p:sp>
        <p:nvSpPr>
          <p:cNvPr id="14" name="Rectangle 13"/>
          <p:cNvSpPr/>
          <p:nvPr/>
        </p:nvSpPr>
        <p:spPr>
          <a:xfrm>
            <a:off x="5632017" y="1523384"/>
            <a:ext cx="11795023" cy="6232475"/>
          </a:xfrm>
          <a:prstGeom prst="rect">
            <a:avLst/>
          </a:prstGeom>
        </p:spPr>
        <p:txBody>
          <a:bodyPr wrap="square">
            <a:spAutoFit/>
          </a:bodyPr>
          <a:lstStyle/>
          <a:p>
            <a:pPr algn="just">
              <a:lnSpc>
                <a:spcPct val="150000"/>
              </a:lnSpc>
            </a:pPr>
            <a:r>
              <a:rPr lang="vi-VN" sz="3800" b="1" dirty="0">
                <a:solidFill>
                  <a:srgbClr val="FF0000"/>
                </a:solidFill>
                <a:ea typeface="Times New Roman" panose="02020603050405020304" pitchFamily="18" charset="0"/>
                <a:cs typeface="Times New Roman" panose="02020603050405020304" pitchFamily="18" charset="0"/>
              </a:rPr>
              <a:t>- Tác giả muốn gửi gắm thông điệp:</a:t>
            </a:r>
            <a:endParaRPr lang="en-US" sz="3800" b="1" dirty="0">
              <a:solidFill>
                <a:srgbClr val="FF0000"/>
              </a:solidFill>
              <a:ea typeface="Times New Roman" panose="02020603050405020304" pitchFamily="18" charset="0"/>
              <a:cs typeface="Times New Roman" panose="02020603050405020304" pitchFamily="18" charset="0"/>
            </a:endParaRPr>
          </a:p>
          <a:p>
            <a:pPr marL="571500" indent="-571500" algn="just">
              <a:lnSpc>
                <a:spcPct val="150000"/>
              </a:lnSpc>
              <a:buFont typeface="Wingdings" panose="05000000000000000000" pitchFamily="2" charset="2"/>
              <a:buChar char="§"/>
            </a:pPr>
            <a:r>
              <a:rPr lang="vi-VN" sz="3800" dirty="0" smtClean="0">
                <a:solidFill>
                  <a:srgbClr val="000000"/>
                </a:solidFill>
                <a:ea typeface="Times New Roman" panose="02020603050405020304" pitchFamily="18" charset="0"/>
                <a:cs typeface="Times New Roman" panose="02020603050405020304" pitchFamily="18" charset="0"/>
              </a:rPr>
              <a:t>Trẻ </a:t>
            </a:r>
            <a:r>
              <a:rPr lang="vi-VN" sz="3800" dirty="0">
                <a:solidFill>
                  <a:srgbClr val="000000"/>
                </a:solidFill>
                <a:ea typeface="Times New Roman" panose="02020603050405020304" pitchFamily="18" charset="0"/>
                <a:cs typeface="Times New Roman" panose="02020603050405020304" pitchFamily="18" charset="0"/>
              </a:rPr>
              <a:t>em cần được lớn lên trong yêu thương, chăm sóc và kết nối với bạn bè.</a:t>
            </a:r>
            <a:endParaRPr lang="en-US" sz="3800" dirty="0">
              <a:ea typeface="Times New Roman" panose="02020603050405020304" pitchFamily="18" charset="0"/>
              <a:cs typeface="Times New Roman" panose="02020603050405020304" pitchFamily="18" charset="0"/>
            </a:endParaRPr>
          </a:p>
          <a:p>
            <a:pPr marL="571500" indent="-571500" algn="just">
              <a:lnSpc>
                <a:spcPct val="150000"/>
              </a:lnSpc>
              <a:buFont typeface="Wingdings" panose="05000000000000000000" pitchFamily="2" charset="2"/>
              <a:buChar char="§"/>
            </a:pPr>
            <a:r>
              <a:rPr lang="vi-VN" sz="3800" dirty="0" smtClean="0">
                <a:solidFill>
                  <a:srgbClr val="000000"/>
                </a:solidFill>
                <a:ea typeface="Times New Roman" panose="02020603050405020304" pitchFamily="18" charset="0"/>
                <a:cs typeface="Times New Roman" panose="02020603050405020304" pitchFamily="18" charset="0"/>
              </a:rPr>
              <a:t>Trẻ </a:t>
            </a:r>
            <a:r>
              <a:rPr lang="vi-VN" sz="3800" dirty="0">
                <a:solidFill>
                  <a:srgbClr val="000000"/>
                </a:solidFill>
                <a:ea typeface="Times New Roman" panose="02020603050405020304" pitchFamily="18" charset="0"/>
                <a:cs typeface="Times New Roman" panose="02020603050405020304" pitchFamily="18" charset="0"/>
              </a:rPr>
              <a:t>em cần được sống một tuổi thơ đầy ắp niềm vui, được chơi đùa, nghịch ngợm đúng với lứa tuổi.</a:t>
            </a:r>
            <a:endParaRPr lang="en-US" sz="3800" dirty="0">
              <a:ea typeface="Times New Roman" panose="02020603050405020304" pitchFamily="18" charset="0"/>
              <a:cs typeface="Times New Roman" panose="02020603050405020304" pitchFamily="18" charset="0"/>
            </a:endParaRPr>
          </a:p>
          <a:p>
            <a:pPr marL="571500" indent="-571500" algn="just">
              <a:lnSpc>
                <a:spcPct val="150000"/>
              </a:lnSpc>
              <a:buFont typeface="Wingdings" panose="05000000000000000000" pitchFamily="2" charset="2"/>
              <a:buChar char="§"/>
            </a:pPr>
            <a:r>
              <a:rPr lang="vi-VN" sz="3800" dirty="0" smtClean="0">
                <a:solidFill>
                  <a:srgbClr val="000000"/>
                </a:solidFill>
                <a:ea typeface="Times New Roman" panose="02020603050405020304" pitchFamily="18" charset="0"/>
                <a:cs typeface="Times New Roman" panose="02020603050405020304" pitchFamily="18" charset="0"/>
              </a:rPr>
              <a:t>Cần </a:t>
            </a:r>
            <a:r>
              <a:rPr lang="vi-VN" sz="3800" dirty="0">
                <a:solidFill>
                  <a:srgbClr val="000000"/>
                </a:solidFill>
                <a:ea typeface="Times New Roman" panose="02020603050405020304" pitchFamily="18" charset="0"/>
                <a:cs typeface="Times New Roman" panose="02020603050405020304" pitchFamily="18" charset="0"/>
              </a:rPr>
              <a:t>được thấu hiểu, lắng nghe những cảm xúc bên trong.</a:t>
            </a:r>
            <a:endParaRPr lang="en-US" sz="3800" dirty="0">
              <a:effectLst/>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4">
                                            <p:txEl>
                                              <p:pRg st="1" end="1"/>
                                            </p:txEl>
                                          </p:spTgt>
                                        </p:tgtEl>
                                        <p:attrNameLst>
                                          <p:attrName>style.visibility</p:attrName>
                                        </p:attrNameLst>
                                      </p:cBhvr>
                                      <p:to>
                                        <p:strVal val="visible"/>
                                      </p:to>
                                    </p:set>
                                    <p:animEffect transition="in" filter="randombar(horizontal)">
                                      <p:cBhvr>
                                        <p:cTn id="13" dur="500"/>
                                        <p:tgtEl>
                                          <p:spTgt spid="14">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4">
                                            <p:txEl>
                                              <p:pRg st="2" end="2"/>
                                            </p:txEl>
                                          </p:spTgt>
                                        </p:tgtEl>
                                        <p:attrNameLst>
                                          <p:attrName>style.visibility</p:attrName>
                                        </p:attrNameLst>
                                      </p:cBhvr>
                                      <p:to>
                                        <p:strVal val="visible"/>
                                      </p:to>
                                    </p:set>
                                    <p:animEffect transition="in" filter="randombar(horizontal)">
                                      <p:cBhvr>
                                        <p:cTn id="18" dur="500"/>
                                        <p:tgtEl>
                                          <p:spTgt spid="14">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4">
                                            <p:txEl>
                                              <p:pRg st="3" end="3"/>
                                            </p:txEl>
                                          </p:spTgt>
                                        </p:tgtEl>
                                        <p:attrNameLst>
                                          <p:attrName>style.visibility</p:attrName>
                                        </p:attrNameLst>
                                      </p:cBhvr>
                                      <p:to>
                                        <p:strVal val="visible"/>
                                      </p:to>
                                    </p:set>
                                    <p:animEffect transition="in" filter="randombar(horizontal)">
                                      <p:cBhvr>
                                        <p:cTn id="23"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8ACFD4"/>
        </a:solidFill>
        <a:effectLst/>
      </p:bgPr>
    </p:bg>
    <p:spTree>
      <p:nvGrpSpPr>
        <p:cNvPr id="1" name=""/>
        <p:cNvGrpSpPr/>
        <p:nvPr/>
      </p:nvGrpSpPr>
      <p:grpSpPr>
        <a:xfrm>
          <a:off x="0" y="0"/>
          <a:ext cx="0" cy="0"/>
          <a:chOff x="0" y="0"/>
          <a:chExt cx="0" cy="0"/>
        </a:xfrm>
      </p:grpSpPr>
      <p:sp>
        <p:nvSpPr>
          <p:cNvPr id="3" name="TextBox 3"/>
          <p:cNvSpPr txBox="1"/>
          <p:nvPr/>
        </p:nvSpPr>
        <p:spPr>
          <a:xfrm>
            <a:off x="3571874" y="3162300"/>
            <a:ext cx="11668125" cy="1231106"/>
          </a:xfrm>
          <a:prstGeom prst="rect">
            <a:avLst/>
          </a:prstGeom>
        </p:spPr>
        <p:txBody>
          <a:bodyPr wrap="square" lIns="0" tIns="0" rIns="0" bIns="0" rtlCol="0" anchor="t">
            <a:spAutoFit/>
          </a:bodyPr>
          <a:lstStyle/>
          <a:p>
            <a:pPr algn="ctr">
              <a:lnSpc>
                <a:spcPts val="9597"/>
              </a:lnSpc>
            </a:pPr>
            <a:r>
              <a:rPr lang="en-US" sz="8200" b="1" dirty="0" smtClean="0">
                <a:solidFill>
                  <a:srgbClr val="FFFFFF"/>
                </a:solidFill>
                <a:latin typeface="Arial" panose="020B0604020202020204" pitchFamily="34" charset="0"/>
                <a:cs typeface="Arial" panose="020B0604020202020204" pitchFamily="34" charset="0"/>
              </a:rPr>
              <a:t>III. TỔNG KẾT</a:t>
            </a:r>
            <a:endParaRPr lang="en-US" sz="8200" b="1" dirty="0">
              <a:solidFill>
                <a:srgbClr val="FFFFFF"/>
              </a:solidFill>
              <a:latin typeface="Arial" panose="020B0604020202020204" pitchFamily="34" charset="0"/>
              <a:cs typeface="Arial" panose="020B0604020202020204" pitchFamily="34" charset="0"/>
            </a:endParaRPr>
          </a:p>
        </p:txBody>
      </p:sp>
      <p:grpSp>
        <p:nvGrpSpPr>
          <p:cNvPr id="5" name="Group 5"/>
          <p:cNvGrpSpPr/>
          <p:nvPr/>
        </p:nvGrpSpPr>
        <p:grpSpPr>
          <a:xfrm>
            <a:off x="0" y="9466902"/>
            <a:ext cx="18288000" cy="820098"/>
            <a:chOff x="0" y="0"/>
            <a:chExt cx="24384000" cy="1093465"/>
          </a:xfrm>
        </p:grpSpPr>
        <p:grpSp>
          <p:nvGrpSpPr>
            <p:cNvPr id="6" name="Group 6"/>
            <p:cNvGrpSpPr/>
            <p:nvPr/>
          </p:nvGrpSpPr>
          <p:grpSpPr>
            <a:xfrm>
              <a:off x="0" y="0"/>
              <a:ext cx="24384000" cy="1093465"/>
              <a:chOff x="0" y="0"/>
              <a:chExt cx="6555032" cy="293951"/>
            </a:xfrm>
          </p:grpSpPr>
          <p:sp>
            <p:nvSpPr>
              <p:cNvPr id="7" name="Freeform 7"/>
              <p:cNvSpPr/>
              <p:nvPr/>
            </p:nvSpPr>
            <p:spPr>
              <a:xfrm>
                <a:off x="0" y="0"/>
                <a:ext cx="6555032" cy="293951"/>
              </a:xfrm>
              <a:custGeom>
                <a:avLst/>
                <a:gdLst/>
                <a:ahLst/>
                <a:cxnLst/>
                <a:rect l="l" t="t" r="r" b="b"/>
                <a:pathLst>
                  <a:path w="6555032" h="293951">
                    <a:moveTo>
                      <a:pt x="0" y="0"/>
                    </a:moveTo>
                    <a:lnTo>
                      <a:pt x="6555032" y="0"/>
                    </a:lnTo>
                    <a:lnTo>
                      <a:pt x="6555032" y="293951"/>
                    </a:lnTo>
                    <a:lnTo>
                      <a:pt x="0" y="293951"/>
                    </a:lnTo>
                    <a:close/>
                  </a:path>
                </a:pathLst>
              </a:custGeom>
              <a:solidFill>
                <a:srgbClr val="189F87"/>
              </a:solidFill>
            </p:spPr>
          </p:sp>
        </p:grpSp>
        <p:sp>
          <p:nvSpPr>
            <p:cNvPr id="8" name="TextBox 8"/>
            <p:cNvSpPr txBox="1"/>
            <p:nvPr/>
          </p:nvSpPr>
          <p:spPr>
            <a:xfrm>
              <a:off x="16335041" y="332757"/>
              <a:ext cx="7521592" cy="372702"/>
            </a:xfrm>
            <a:prstGeom prst="rect">
              <a:avLst/>
            </a:prstGeom>
          </p:spPr>
          <p:txBody>
            <a:bodyPr lIns="0" tIns="0" rIns="0" bIns="0" rtlCol="0" anchor="t">
              <a:spAutoFit/>
            </a:bodyPr>
            <a:lstStyle/>
            <a:p>
              <a:pPr algn="r">
                <a:lnSpc>
                  <a:spcPts val="2240"/>
                </a:lnSpc>
                <a:spcBef>
                  <a:spcPct val="0"/>
                </a:spcBef>
              </a:pPr>
              <a:r>
                <a:rPr lang="en-US" sz="1600">
                  <a:solidFill>
                    <a:srgbClr val="FFFFFF"/>
                  </a:solidFill>
                  <a:latin typeface="Arimo"/>
                </a:rPr>
                <a:t>Lớp tiếng Anh | Trường Võ Thị Sáu</a:t>
              </a:r>
            </a:p>
          </p:txBody>
        </p:sp>
      </p:gr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64467" y="6199993"/>
            <a:ext cx="5160643" cy="3676958"/>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308366">
            <a:off x="-604814" y="-97792"/>
            <a:ext cx="3267029" cy="3094767"/>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172708">
            <a:off x="16006786" y="5718038"/>
            <a:ext cx="3267029" cy="3094767"/>
          </a:xfrm>
          <a:prstGeom prst="rect">
            <a:avLst/>
          </a:prstGeom>
        </p:spPr>
      </p:pic>
    </p:spTree>
    <p:extLst>
      <p:ext uri="{BB962C8B-B14F-4D97-AF65-F5344CB8AC3E}">
        <p14:creationId xmlns:p14="http://schemas.microsoft.com/office/powerpoint/2010/main" val="8538023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89F87"/>
        </a:solidFill>
        <a:effectLst/>
      </p:bgPr>
    </p:bg>
    <p:spTree>
      <p:nvGrpSpPr>
        <p:cNvPr id="1" name=""/>
        <p:cNvGrpSpPr/>
        <p:nvPr/>
      </p:nvGrpSpPr>
      <p:grpSpPr>
        <a:xfrm>
          <a:off x="0" y="0"/>
          <a:ext cx="0" cy="0"/>
          <a:chOff x="0" y="0"/>
          <a:chExt cx="0" cy="0"/>
        </a:xfrm>
      </p:grpSpPr>
      <p:sp>
        <p:nvSpPr>
          <p:cNvPr id="2" name="TextBox 2"/>
          <p:cNvSpPr txBox="1"/>
          <p:nvPr/>
        </p:nvSpPr>
        <p:spPr>
          <a:xfrm>
            <a:off x="3108777" y="1019175"/>
            <a:ext cx="12070447" cy="927433"/>
          </a:xfrm>
          <a:prstGeom prst="rect">
            <a:avLst/>
          </a:prstGeom>
        </p:spPr>
        <p:txBody>
          <a:bodyPr lIns="0" tIns="0" rIns="0" bIns="0" rtlCol="0" anchor="t">
            <a:spAutoFit/>
          </a:bodyPr>
          <a:lstStyle/>
          <a:p>
            <a:pPr algn="ctr">
              <a:lnSpc>
                <a:spcPts val="7680"/>
              </a:lnSpc>
            </a:pPr>
            <a:r>
              <a:rPr lang="en-US" sz="6400" b="1" dirty="0" smtClean="0">
                <a:solidFill>
                  <a:srgbClr val="FEF4D6"/>
                </a:solidFill>
                <a:latin typeface="Arial" panose="020B0604020202020204" pitchFamily="34" charset="0"/>
                <a:cs typeface="Arial" panose="020B0604020202020204" pitchFamily="34" charset="0"/>
              </a:rPr>
              <a:t>NỘI DUNG</a:t>
            </a:r>
            <a:endParaRPr lang="en-US" sz="6400" b="1" dirty="0">
              <a:solidFill>
                <a:srgbClr val="FEF4D6"/>
              </a:solidFill>
              <a:latin typeface="Arial" panose="020B0604020202020204" pitchFamily="34" charset="0"/>
              <a:cs typeface="Arial" panose="020B0604020202020204" pitchFamily="34" charset="0"/>
            </a:endParaRPr>
          </a:p>
        </p:txBody>
      </p:sp>
      <p:grpSp>
        <p:nvGrpSpPr>
          <p:cNvPr id="3" name="Group 3"/>
          <p:cNvGrpSpPr/>
          <p:nvPr/>
        </p:nvGrpSpPr>
        <p:grpSpPr>
          <a:xfrm>
            <a:off x="1028700" y="2698419"/>
            <a:ext cx="16230600" cy="5801327"/>
            <a:chOff x="0" y="0"/>
            <a:chExt cx="8732589" cy="3121302"/>
          </a:xfrm>
        </p:grpSpPr>
        <p:sp>
          <p:nvSpPr>
            <p:cNvPr id="4" name="Freeform 4"/>
            <p:cNvSpPr/>
            <p:nvPr/>
          </p:nvSpPr>
          <p:spPr>
            <a:xfrm>
              <a:off x="0" y="0"/>
              <a:ext cx="8732589" cy="3121303"/>
            </a:xfrm>
            <a:custGeom>
              <a:avLst/>
              <a:gdLst/>
              <a:ahLst/>
              <a:cxnLst/>
              <a:rect l="l" t="t" r="r" b="b"/>
              <a:pathLst>
                <a:path w="8732589" h="3121303">
                  <a:moveTo>
                    <a:pt x="8608130" y="3121302"/>
                  </a:moveTo>
                  <a:lnTo>
                    <a:pt x="124460" y="3121302"/>
                  </a:lnTo>
                  <a:cubicBezTo>
                    <a:pt x="55880" y="3121302"/>
                    <a:pt x="0" y="3065422"/>
                    <a:pt x="0" y="2996842"/>
                  </a:cubicBezTo>
                  <a:lnTo>
                    <a:pt x="0" y="124460"/>
                  </a:lnTo>
                  <a:cubicBezTo>
                    <a:pt x="0" y="55880"/>
                    <a:pt x="55880" y="0"/>
                    <a:pt x="124460" y="0"/>
                  </a:cubicBezTo>
                  <a:lnTo>
                    <a:pt x="8608130" y="0"/>
                  </a:lnTo>
                  <a:cubicBezTo>
                    <a:pt x="8676710" y="0"/>
                    <a:pt x="8732589" y="55880"/>
                    <a:pt x="8732589" y="124460"/>
                  </a:cubicBezTo>
                  <a:lnTo>
                    <a:pt x="8732589" y="2996842"/>
                  </a:lnTo>
                  <a:cubicBezTo>
                    <a:pt x="8732589" y="3065422"/>
                    <a:pt x="8676710" y="3121303"/>
                    <a:pt x="8608130" y="3121303"/>
                  </a:cubicBezTo>
                  <a:close/>
                </a:path>
              </a:pathLst>
            </a:custGeom>
            <a:solidFill>
              <a:srgbClr val="FFFFFF"/>
            </a:solidFill>
          </p:spPr>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904725" y="7065339"/>
            <a:ext cx="1950677" cy="2273035"/>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230361">
            <a:off x="598853" y="2042922"/>
            <a:ext cx="2110078" cy="1480891"/>
          </a:xfrm>
          <a:prstGeom prst="rect">
            <a:avLst/>
          </a:prstGeom>
        </p:spPr>
      </p:pic>
      <p:grpSp>
        <p:nvGrpSpPr>
          <p:cNvPr id="11" name="Group 11"/>
          <p:cNvGrpSpPr/>
          <p:nvPr/>
        </p:nvGrpSpPr>
        <p:grpSpPr>
          <a:xfrm>
            <a:off x="0" y="9466902"/>
            <a:ext cx="18288000" cy="820098"/>
            <a:chOff x="0" y="0"/>
            <a:chExt cx="6555032" cy="293951"/>
          </a:xfrm>
        </p:grpSpPr>
        <p:sp>
          <p:nvSpPr>
            <p:cNvPr id="12" name="Freeform 12"/>
            <p:cNvSpPr/>
            <p:nvPr/>
          </p:nvSpPr>
          <p:spPr>
            <a:xfrm>
              <a:off x="0" y="0"/>
              <a:ext cx="6555032" cy="293951"/>
            </a:xfrm>
            <a:custGeom>
              <a:avLst/>
              <a:gdLst/>
              <a:ahLst/>
              <a:cxnLst/>
              <a:rect l="l" t="t" r="r" b="b"/>
              <a:pathLst>
                <a:path w="6555032" h="293951">
                  <a:moveTo>
                    <a:pt x="0" y="0"/>
                  </a:moveTo>
                  <a:lnTo>
                    <a:pt x="6555032" y="0"/>
                  </a:lnTo>
                  <a:lnTo>
                    <a:pt x="6555032" y="293951"/>
                  </a:lnTo>
                  <a:lnTo>
                    <a:pt x="0" y="293951"/>
                  </a:lnTo>
                  <a:close/>
                </a:path>
              </a:pathLst>
            </a:custGeom>
            <a:solidFill>
              <a:srgbClr val="1C4F59"/>
            </a:solidFill>
          </p:spPr>
        </p:sp>
      </p:grpSp>
      <p:sp>
        <p:nvSpPr>
          <p:cNvPr id="14" name="Rectangle 13"/>
          <p:cNvSpPr/>
          <p:nvPr/>
        </p:nvSpPr>
        <p:spPr>
          <a:xfrm>
            <a:off x="1714500" y="3935990"/>
            <a:ext cx="14859000" cy="3000821"/>
          </a:xfrm>
          <a:prstGeom prst="rect">
            <a:avLst/>
          </a:prstGeom>
        </p:spPr>
        <p:txBody>
          <a:bodyPr wrap="square">
            <a:spAutoFit/>
          </a:bodyPr>
          <a:lstStyle/>
          <a:p>
            <a:pPr algn="just">
              <a:lnSpc>
                <a:spcPct val="150000"/>
              </a:lnSpc>
            </a:pPr>
            <a:r>
              <a:rPr lang="en-US" sz="4200" dirty="0" smtClean="0">
                <a:solidFill>
                  <a:srgbClr val="000000"/>
                </a:solidFill>
                <a:ea typeface="Times New Roman" panose="02020603050405020304" pitchFamily="18" charset="0"/>
                <a:cs typeface="Arial" panose="020B0604020202020204" pitchFamily="34" charset="0"/>
              </a:rPr>
              <a:t>	</a:t>
            </a:r>
            <a:r>
              <a:rPr lang="vi-VN" sz="4200" dirty="0" smtClean="0">
                <a:solidFill>
                  <a:srgbClr val="000000"/>
                </a:solidFill>
                <a:ea typeface="Times New Roman" panose="02020603050405020304" pitchFamily="18" charset="0"/>
                <a:cs typeface="Arial" panose="020B0604020202020204" pitchFamily="34" charset="0"/>
              </a:rPr>
              <a:t>Truyện </a:t>
            </a:r>
            <a:r>
              <a:rPr lang="vi-VN" sz="4200" i="1" dirty="0">
                <a:solidFill>
                  <a:srgbClr val="000000"/>
                </a:solidFill>
                <a:ea typeface="Times New Roman" panose="02020603050405020304" pitchFamily="18" charset="0"/>
                <a:cs typeface="Arial" panose="020B0604020202020204" pitchFamily="34" charset="0"/>
              </a:rPr>
              <a:t>Con muốn làm một cái cây </a:t>
            </a:r>
            <a:r>
              <a:rPr lang="vi-VN" sz="4200" dirty="0">
                <a:solidFill>
                  <a:srgbClr val="000000"/>
                </a:solidFill>
                <a:ea typeface="Times New Roman" panose="02020603050405020304" pitchFamily="18" charset="0"/>
                <a:cs typeface="Arial" panose="020B0604020202020204" pitchFamily="34" charset="0"/>
              </a:rPr>
              <a:t>kể về kỉ niệm thời thơ ấu gắn bó với thiên nhiên, với người ông nhân hậu và ước mơ được sống trong một không gian quen thuộc của đứa trẻ.</a:t>
            </a: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89F87"/>
        </a:solidFill>
        <a:effectLst/>
      </p:bgPr>
    </p:bg>
    <p:spTree>
      <p:nvGrpSpPr>
        <p:cNvPr id="1" name=""/>
        <p:cNvGrpSpPr/>
        <p:nvPr/>
      </p:nvGrpSpPr>
      <p:grpSpPr>
        <a:xfrm>
          <a:off x="0" y="0"/>
          <a:ext cx="0" cy="0"/>
          <a:chOff x="0" y="0"/>
          <a:chExt cx="0" cy="0"/>
        </a:xfrm>
      </p:grpSpPr>
      <p:sp>
        <p:nvSpPr>
          <p:cNvPr id="2" name="TextBox 2"/>
          <p:cNvSpPr txBox="1"/>
          <p:nvPr/>
        </p:nvSpPr>
        <p:spPr>
          <a:xfrm>
            <a:off x="3108777" y="1019175"/>
            <a:ext cx="12070447" cy="927433"/>
          </a:xfrm>
          <a:prstGeom prst="rect">
            <a:avLst/>
          </a:prstGeom>
        </p:spPr>
        <p:txBody>
          <a:bodyPr lIns="0" tIns="0" rIns="0" bIns="0" rtlCol="0" anchor="t">
            <a:spAutoFit/>
          </a:bodyPr>
          <a:lstStyle/>
          <a:p>
            <a:pPr algn="ctr">
              <a:lnSpc>
                <a:spcPts val="7680"/>
              </a:lnSpc>
            </a:pPr>
            <a:r>
              <a:rPr lang="en-US" sz="6400" b="1" dirty="0" smtClean="0">
                <a:solidFill>
                  <a:srgbClr val="FEF4D6"/>
                </a:solidFill>
                <a:latin typeface="Arial" panose="020B0604020202020204" pitchFamily="34" charset="0"/>
                <a:cs typeface="Arial" panose="020B0604020202020204" pitchFamily="34" charset="0"/>
              </a:rPr>
              <a:t>NGHỆ THUẬT</a:t>
            </a:r>
            <a:endParaRPr lang="en-US" sz="6400" b="1" dirty="0">
              <a:solidFill>
                <a:srgbClr val="FEF4D6"/>
              </a:solidFill>
              <a:latin typeface="Arial" panose="020B0604020202020204" pitchFamily="34" charset="0"/>
              <a:cs typeface="Arial" panose="020B0604020202020204" pitchFamily="34" charset="0"/>
            </a:endParaRPr>
          </a:p>
        </p:txBody>
      </p:sp>
      <p:grpSp>
        <p:nvGrpSpPr>
          <p:cNvPr id="3" name="Group 3"/>
          <p:cNvGrpSpPr/>
          <p:nvPr/>
        </p:nvGrpSpPr>
        <p:grpSpPr>
          <a:xfrm>
            <a:off x="1028700" y="2698419"/>
            <a:ext cx="16230600" cy="5801327"/>
            <a:chOff x="0" y="0"/>
            <a:chExt cx="8732589" cy="3121302"/>
          </a:xfrm>
        </p:grpSpPr>
        <p:sp>
          <p:nvSpPr>
            <p:cNvPr id="4" name="Freeform 4"/>
            <p:cNvSpPr/>
            <p:nvPr/>
          </p:nvSpPr>
          <p:spPr>
            <a:xfrm>
              <a:off x="0" y="0"/>
              <a:ext cx="8732589" cy="3121303"/>
            </a:xfrm>
            <a:custGeom>
              <a:avLst/>
              <a:gdLst/>
              <a:ahLst/>
              <a:cxnLst/>
              <a:rect l="l" t="t" r="r" b="b"/>
              <a:pathLst>
                <a:path w="8732589" h="3121303">
                  <a:moveTo>
                    <a:pt x="8608130" y="3121302"/>
                  </a:moveTo>
                  <a:lnTo>
                    <a:pt x="124460" y="3121302"/>
                  </a:lnTo>
                  <a:cubicBezTo>
                    <a:pt x="55880" y="3121302"/>
                    <a:pt x="0" y="3065422"/>
                    <a:pt x="0" y="2996842"/>
                  </a:cubicBezTo>
                  <a:lnTo>
                    <a:pt x="0" y="124460"/>
                  </a:lnTo>
                  <a:cubicBezTo>
                    <a:pt x="0" y="55880"/>
                    <a:pt x="55880" y="0"/>
                    <a:pt x="124460" y="0"/>
                  </a:cubicBezTo>
                  <a:lnTo>
                    <a:pt x="8608130" y="0"/>
                  </a:lnTo>
                  <a:cubicBezTo>
                    <a:pt x="8676710" y="0"/>
                    <a:pt x="8732589" y="55880"/>
                    <a:pt x="8732589" y="124460"/>
                  </a:cubicBezTo>
                  <a:lnTo>
                    <a:pt x="8732589" y="2996842"/>
                  </a:lnTo>
                  <a:cubicBezTo>
                    <a:pt x="8732589" y="3065422"/>
                    <a:pt x="8676710" y="3121303"/>
                    <a:pt x="8608130" y="3121303"/>
                  </a:cubicBezTo>
                  <a:close/>
                </a:path>
              </a:pathLst>
            </a:custGeom>
            <a:solidFill>
              <a:srgbClr val="FFFFFF"/>
            </a:solidFill>
          </p:spPr>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904725" y="7065339"/>
            <a:ext cx="1950677" cy="2273035"/>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230361">
            <a:off x="598853" y="2042922"/>
            <a:ext cx="2110078" cy="1480891"/>
          </a:xfrm>
          <a:prstGeom prst="rect">
            <a:avLst/>
          </a:prstGeom>
        </p:spPr>
      </p:pic>
      <p:grpSp>
        <p:nvGrpSpPr>
          <p:cNvPr id="11" name="Group 11"/>
          <p:cNvGrpSpPr/>
          <p:nvPr/>
        </p:nvGrpSpPr>
        <p:grpSpPr>
          <a:xfrm>
            <a:off x="0" y="9466902"/>
            <a:ext cx="18288000" cy="820098"/>
            <a:chOff x="0" y="0"/>
            <a:chExt cx="6555032" cy="293951"/>
          </a:xfrm>
        </p:grpSpPr>
        <p:sp>
          <p:nvSpPr>
            <p:cNvPr id="12" name="Freeform 12"/>
            <p:cNvSpPr/>
            <p:nvPr/>
          </p:nvSpPr>
          <p:spPr>
            <a:xfrm>
              <a:off x="0" y="0"/>
              <a:ext cx="6555032" cy="293951"/>
            </a:xfrm>
            <a:custGeom>
              <a:avLst/>
              <a:gdLst/>
              <a:ahLst/>
              <a:cxnLst/>
              <a:rect l="l" t="t" r="r" b="b"/>
              <a:pathLst>
                <a:path w="6555032" h="293951">
                  <a:moveTo>
                    <a:pt x="0" y="0"/>
                  </a:moveTo>
                  <a:lnTo>
                    <a:pt x="6555032" y="0"/>
                  </a:lnTo>
                  <a:lnTo>
                    <a:pt x="6555032" y="293951"/>
                  </a:lnTo>
                  <a:lnTo>
                    <a:pt x="0" y="293951"/>
                  </a:lnTo>
                  <a:close/>
                </a:path>
              </a:pathLst>
            </a:custGeom>
            <a:solidFill>
              <a:srgbClr val="1C4F59"/>
            </a:solidFill>
          </p:spPr>
        </p:sp>
      </p:grpSp>
      <p:sp>
        <p:nvSpPr>
          <p:cNvPr id="14" name="Rectangle 13"/>
          <p:cNvSpPr/>
          <p:nvPr/>
        </p:nvSpPr>
        <p:spPr>
          <a:xfrm>
            <a:off x="1714500" y="3129176"/>
            <a:ext cx="14859000" cy="4939814"/>
          </a:xfrm>
          <a:prstGeom prst="rect">
            <a:avLst/>
          </a:prstGeom>
        </p:spPr>
        <p:txBody>
          <a:bodyPr wrap="square">
            <a:spAutoFit/>
          </a:bodyPr>
          <a:lstStyle/>
          <a:p>
            <a:pPr marL="571500" indent="-571500" algn="just">
              <a:lnSpc>
                <a:spcPct val="150000"/>
              </a:lnSpc>
              <a:buFontTx/>
              <a:buChar char="-"/>
            </a:pPr>
            <a:r>
              <a:rPr lang="vi-VN" sz="4200" dirty="0" smtClean="0">
                <a:solidFill>
                  <a:srgbClr val="000000"/>
                </a:solidFill>
                <a:ea typeface="Times New Roman" panose="02020603050405020304" pitchFamily="18" charset="0"/>
                <a:cs typeface="Arial" panose="020B0604020202020204" pitchFamily="34" charset="0"/>
              </a:rPr>
              <a:t>Xây </a:t>
            </a:r>
            <a:r>
              <a:rPr lang="vi-VN" sz="4200" dirty="0">
                <a:solidFill>
                  <a:srgbClr val="000000"/>
                </a:solidFill>
                <a:ea typeface="Times New Roman" panose="02020603050405020304" pitchFamily="18" charset="0"/>
                <a:cs typeface="Arial" panose="020B0604020202020204" pitchFamily="34" charset="0"/>
              </a:rPr>
              <a:t>dựng hình ảnh cây ổi, tạo nên nét đặc sắc cho truyện: là hình tượng xuyên suốt từ đầu đến cuối truyện, kết nối thời gian từ quá khứ - hiện tại – tương </a:t>
            </a:r>
            <a:r>
              <a:rPr lang="vi-VN" sz="4200" dirty="0" smtClean="0">
                <a:solidFill>
                  <a:srgbClr val="000000"/>
                </a:solidFill>
                <a:ea typeface="Times New Roman" panose="02020603050405020304" pitchFamily="18" charset="0"/>
                <a:cs typeface="Arial" panose="020B0604020202020204" pitchFamily="34" charset="0"/>
              </a:rPr>
              <a:t>lai.</a:t>
            </a:r>
            <a:endParaRPr lang="en-US" sz="4200" dirty="0">
              <a:solidFill>
                <a:srgbClr val="000000"/>
              </a:solidFill>
              <a:ea typeface="Times New Roman" panose="02020603050405020304" pitchFamily="18" charset="0"/>
              <a:cs typeface="Arial" panose="020B0604020202020204" pitchFamily="34" charset="0"/>
            </a:endParaRPr>
          </a:p>
          <a:p>
            <a:pPr marL="571500" indent="-571500" algn="just">
              <a:lnSpc>
                <a:spcPct val="150000"/>
              </a:lnSpc>
              <a:buFontTx/>
              <a:buChar char="-"/>
            </a:pPr>
            <a:r>
              <a:rPr lang="vi-VN" sz="4200" dirty="0" smtClean="0">
                <a:solidFill>
                  <a:srgbClr val="000000"/>
                </a:solidFill>
                <a:ea typeface="Times New Roman" panose="02020603050405020304" pitchFamily="18" charset="0"/>
                <a:cs typeface="Arial" panose="020B0604020202020204" pitchFamily="34" charset="0"/>
              </a:rPr>
              <a:t>Thể </a:t>
            </a:r>
            <a:r>
              <a:rPr lang="vi-VN" sz="4200" dirty="0">
                <a:solidFill>
                  <a:srgbClr val="000000"/>
                </a:solidFill>
                <a:ea typeface="Times New Roman" panose="02020603050405020304" pitchFamily="18" charset="0"/>
                <a:cs typeface="Arial" panose="020B0604020202020204" pitchFamily="34" charset="0"/>
              </a:rPr>
              <a:t>hiện diễn biến tâm trạng nhân vật sâu sắc, làm nổi bật được tâm lí trẻ thơ.</a:t>
            </a:r>
          </a:p>
        </p:txBody>
      </p:sp>
    </p:spTree>
    <p:extLst>
      <p:ext uri="{BB962C8B-B14F-4D97-AF65-F5344CB8AC3E}">
        <p14:creationId xmlns:p14="http://schemas.microsoft.com/office/powerpoint/2010/main" val="42874207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EF4D6"/>
        </a:solidFill>
        <a:effectLst/>
      </p:bgPr>
    </p:bg>
    <p:spTree>
      <p:nvGrpSpPr>
        <p:cNvPr id="1" name=""/>
        <p:cNvGrpSpPr/>
        <p:nvPr/>
      </p:nvGrpSpPr>
      <p:grpSpPr>
        <a:xfrm>
          <a:off x="0" y="0"/>
          <a:ext cx="0" cy="0"/>
          <a:chOff x="0" y="0"/>
          <a:chExt cx="0" cy="0"/>
        </a:xfrm>
      </p:grpSpPr>
      <p:sp>
        <p:nvSpPr>
          <p:cNvPr id="2" name="TextBox 2"/>
          <p:cNvSpPr txBox="1"/>
          <p:nvPr/>
        </p:nvSpPr>
        <p:spPr>
          <a:xfrm>
            <a:off x="6791004" y="519352"/>
            <a:ext cx="4949373" cy="987450"/>
          </a:xfrm>
          <a:prstGeom prst="rect">
            <a:avLst/>
          </a:prstGeom>
        </p:spPr>
        <p:txBody>
          <a:bodyPr wrap="square" lIns="0" tIns="0" rIns="0" bIns="0" rtlCol="0" anchor="t">
            <a:spAutoFit/>
          </a:bodyPr>
          <a:lstStyle/>
          <a:p>
            <a:pPr algn="ctr">
              <a:lnSpc>
                <a:spcPts val="7680"/>
              </a:lnSpc>
            </a:pPr>
            <a:r>
              <a:rPr lang="en-US" sz="6400" b="1" dirty="0" smtClean="0">
                <a:solidFill>
                  <a:srgbClr val="1C4F59"/>
                </a:solidFill>
                <a:latin typeface="Arial" panose="020B0604020202020204" pitchFamily="34" charset="0"/>
                <a:cs typeface="Arial" panose="020B0604020202020204" pitchFamily="34" charset="0"/>
              </a:rPr>
              <a:t>LUYỆN TẬP</a:t>
            </a:r>
            <a:endParaRPr lang="en-US" sz="6400" b="1" dirty="0">
              <a:solidFill>
                <a:srgbClr val="1C4F59"/>
              </a:solidFill>
              <a:latin typeface="Arial" panose="020B0604020202020204" pitchFamily="34" charset="0"/>
              <a:cs typeface="Arial" panose="020B0604020202020204" pitchFamily="34" charset="0"/>
            </a:endParaRPr>
          </a:p>
        </p:txBody>
      </p:sp>
      <p:grpSp>
        <p:nvGrpSpPr>
          <p:cNvPr id="4" name="Group 4"/>
          <p:cNvGrpSpPr/>
          <p:nvPr/>
        </p:nvGrpSpPr>
        <p:grpSpPr>
          <a:xfrm>
            <a:off x="1569491" y="1866900"/>
            <a:ext cx="15392400" cy="7093925"/>
            <a:chOff x="0" y="0"/>
            <a:chExt cx="7457039" cy="1526168"/>
          </a:xfrm>
        </p:grpSpPr>
        <p:sp>
          <p:nvSpPr>
            <p:cNvPr id="5" name="Freeform 5"/>
            <p:cNvSpPr/>
            <p:nvPr/>
          </p:nvSpPr>
          <p:spPr>
            <a:xfrm>
              <a:off x="0" y="0"/>
              <a:ext cx="7457039" cy="1526168"/>
            </a:xfrm>
            <a:custGeom>
              <a:avLst/>
              <a:gdLst/>
              <a:ahLst/>
              <a:cxnLst/>
              <a:rect l="l" t="t" r="r" b="b"/>
              <a:pathLst>
                <a:path w="7457039" h="1526168">
                  <a:moveTo>
                    <a:pt x="7332579" y="1526168"/>
                  </a:moveTo>
                  <a:lnTo>
                    <a:pt x="124460" y="1526168"/>
                  </a:lnTo>
                  <a:cubicBezTo>
                    <a:pt x="55880" y="1526168"/>
                    <a:pt x="0" y="1470288"/>
                    <a:pt x="0" y="1401708"/>
                  </a:cubicBezTo>
                  <a:lnTo>
                    <a:pt x="0" y="124460"/>
                  </a:lnTo>
                  <a:cubicBezTo>
                    <a:pt x="0" y="55880"/>
                    <a:pt x="55880" y="0"/>
                    <a:pt x="124460" y="0"/>
                  </a:cubicBezTo>
                  <a:lnTo>
                    <a:pt x="7332579" y="0"/>
                  </a:lnTo>
                  <a:cubicBezTo>
                    <a:pt x="7401159" y="0"/>
                    <a:pt x="7457039" y="55880"/>
                    <a:pt x="7457039" y="124460"/>
                  </a:cubicBezTo>
                  <a:lnTo>
                    <a:pt x="7457039" y="1401708"/>
                  </a:lnTo>
                  <a:cubicBezTo>
                    <a:pt x="7457039" y="1470288"/>
                    <a:pt x="7401159" y="1526168"/>
                    <a:pt x="7332579" y="1526168"/>
                  </a:cubicBezTo>
                  <a:close/>
                </a:path>
              </a:pathLst>
            </a:custGeom>
            <a:solidFill>
              <a:srgbClr val="FFFFFF"/>
            </a:solidFill>
          </p:spPr>
        </p:sp>
      </p:grpSp>
      <p:grpSp>
        <p:nvGrpSpPr>
          <p:cNvPr id="13" name="Group 13"/>
          <p:cNvGrpSpPr/>
          <p:nvPr/>
        </p:nvGrpSpPr>
        <p:grpSpPr>
          <a:xfrm>
            <a:off x="0" y="9466902"/>
            <a:ext cx="18288000" cy="820098"/>
            <a:chOff x="0" y="0"/>
            <a:chExt cx="6555032" cy="293951"/>
          </a:xfrm>
        </p:grpSpPr>
        <p:sp>
          <p:nvSpPr>
            <p:cNvPr id="14" name="Freeform 14"/>
            <p:cNvSpPr/>
            <p:nvPr/>
          </p:nvSpPr>
          <p:spPr>
            <a:xfrm>
              <a:off x="0" y="0"/>
              <a:ext cx="6555032" cy="293951"/>
            </a:xfrm>
            <a:custGeom>
              <a:avLst/>
              <a:gdLst/>
              <a:ahLst/>
              <a:cxnLst/>
              <a:rect l="l" t="t" r="r" b="b"/>
              <a:pathLst>
                <a:path w="6555032" h="293951">
                  <a:moveTo>
                    <a:pt x="0" y="0"/>
                  </a:moveTo>
                  <a:lnTo>
                    <a:pt x="6555032" y="0"/>
                  </a:lnTo>
                  <a:lnTo>
                    <a:pt x="6555032" y="293951"/>
                  </a:lnTo>
                  <a:lnTo>
                    <a:pt x="0" y="293951"/>
                  </a:lnTo>
                  <a:close/>
                </a:path>
              </a:pathLst>
            </a:custGeom>
            <a:solidFill>
              <a:srgbClr val="FADECC"/>
            </a:solidFill>
          </p:spPr>
        </p:sp>
      </p:grpSp>
      <p:pic>
        <p:nvPicPr>
          <p:cNvPr id="16"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94314">
            <a:off x="8206306" y="8662849"/>
            <a:ext cx="1568804" cy="1615809"/>
          </a:xfrm>
          <a:prstGeom prst="rect">
            <a:avLst/>
          </a:prstGeom>
        </p:spPr>
      </p:pic>
      <p:pic>
        <p:nvPicPr>
          <p:cNvPr id="17"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37902">
            <a:off x="4535850" y="8803969"/>
            <a:ext cx="1627454" cy="1473586"/>
          </a:xfrm>
          <a:prstGeom prst="rect">
            <a:avLst/>
          </a:prstGeom>
        </p:spPr>
      </p:pic>
      <p:pic>
        <p:nvPicPr>
          <p:cNvPr id="18"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46343">
            <a:off x="12407791" y="8736728"/>
            <a:ext cx="1420011" cy="1565142"/>
          </a:xfrm>
          <a:prstGeom prst="rect">
            <a:avLst/>
          </a:prstGeom>
        </p:spPr>
      </p:pic>
      <p:pic>
        <p:nvPicPr>
          <p:cNvPr id="19"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77776">
            <a:off x="15419794" y="8523926"/>
            <a:ext cx="1366093" cy="1615809"/>
          </a:xfrm>
          <a:prstGeom prst="rect">
            <a:avLst/>
          </a:prstGeom>
        </p:spPr>
      </p:pic>
      <p:pic>
        <p:nvPicPr>
          <p:cNvPr id="20"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997992" y="8621076"/>
            <a:ext cx="1735597" cy="1539948"/>
          </a:xfrm>
          <a:prstGeom prst="rect">
            <a:avLst/>
          </a:prstGeom>
        </p:spPr>
      </p:pic>
      <p:sp>
        <p:nvSpPr>
          <p:cNvPr id="21" name="Rectangle 20"/>
          <p:cNvSpPr/>
          <p:nvPr/>
        </p:nvSpPr>
        <p:spPr>
          <a:xfrm>
            <a:off x="1865790" y="1940712"/>
            <a:ext cx="14845848" cy="1927002"/>
          </a:xfrm>
          <a:prstGeom prst="rect">
            <a:avLst/>
          </a:prstGeom>
        </p:spPr>
        <p:txBody>
          <a:bodyPr wrap="square">
            <a:spAutoFit/>
          </a:bodyPr>
          <a:lstStyle/>
          <a:p>
            <a:pPr>
              <a:lnSpc>
                <a:spcPct val="150000"/>
              </a:lnSpc>
            </a:pPr>
            <a:r>
              <a:rPr lang="vi-VN" sz="4200" b="1" i="1" dirty="0" smtClean="0">
                <a:solidFill>
                  <a:srgbClr val="000000"/>
                </a:solidFill>
                <a:ea typeface="Times New Roman" panose="02020603050405020304" pitchFamily="18" charset="0"/>
              </a:rPr>
              <a:t>So sánh nhữn điểm giống và khác nhau trong hành động, suy nghĩ, tâm trạng giữa Đa-ni và Bum theo bảng sau:</a:t>
            </a:r>
            <a:endParaRPr lang="en-US" sz="4200" b="1" dirty="0"/>
          </a:p>
        </p:txBody>
      </p:sp>
      <p:graphicFrame>
        <p:nvGraphicFramePr>
          <p:cNvPr id="22" name="Table 21"/>
          <p:cNvGraphicFramePr>
            <a:graphicFrameLocks noGrp="1"/>
          </p:cNvGraphicFramePr>
          <p:nvPr>
            <p:extLst>
              <p:ext uri="{D42A27DB-BD31-4B8C-83A1-F6EECF244321}">
                <p14:modId xmlns:p14="http://schemas.microsoft.com/office/powerpoint/2010/main" val="2817972330"/>
              </p:ext>
            </p:extLst>
          </p:nvPr>
        </p:nvGraphicFramePr>
        <p:xfrm>
          <a:off x="3192714" y="4172344"/>
          <a:ext cx="12192000" cy="4346618"/>
        </p:xfrm>
        <a:graphic>
          <a:graphicData uri="http://schemas.openxmlformats.org/drawingml/2006/table">
            <a:tbl>
              <a:tblPr firstRow="1" bandRow="1">
                <a:tableStyleId>{5940675A-B579-460E-94D1-54222C63F5DA}</a:tableStyleId>
              </a:tblPr>
              <a:tblGrid>
                <a:gridCol w="1478510">
                  <a:extLst>
                    <a:ext uri="{9D8B030D-6E8A-4147-A177-3AD203B41FA5}">
                      <a16:colId xmlns:a16="http://schemas.microsoft.com/office/drawing/2014/main" xmlns="" val="1482134003"/>
                    </a:ext>
                  </a:extLst>
                </a:gridCol>
                <a:gridCol w="1981200">
                  <a:extLst>
                    <a:ext uri="{9D8B030D-6E8A-4147-A177-3AD203B41FA5}">
                      <a16:colId xmlns:a16="http://schemas.microsoft.com/office/drawing/2014/main" xmlns="" val="3889909109"/>
                    </a:ext>
                  </a:extLst>
                </a:gridCol>
                <a:gridCol w="4953000">
                  <a:extLst>
                    <a:ext uri="{9D8B030D-6E8A-4147-A177-3AD203B41FA5}">
                      <a16:colId xmlns:a16="http://schemas.microsoft.com/office/drawing/2014/main" xmlns="" val="3726146150"/>
                    </a:ext>
                  </a:extLst>
                </a:gridCol>
                <a:gridCol w="3779290">
                  <a:extLst>
                    <a:ext uri="{9D8B030D-6E8A-4147-A177-3AD203B41FA5}">
                      <a16:colId xmlns:a16="http://schemas.microsoft.com/office/drawing/2014/main" xmlns="" val="1858978255"/>
                    </a:ext>
                  </a:extLst>
                </a:gridCol>
              </a:tblGrid>
              <a:tr h="1034458">
                <a:tc gridSpan="2">
                  <a:txBody>
                    <a:bodyPr/>
                    <a:lstStyle/>
                    <a:p>
                      <a:pPr algn="ctr"/>
                      <a:r>
                        <a:rPr lang="en-US" sz="3200" b="1" dirty="0" smtClean="0">
                          <a:solidFill>
                            <a:srgbClr val="FF0000"/>
                          </a:solidFill>
                          <a:latin typeface="Arial" panose="020B0604020202020204" pitchFamily="34" charset="0"/>
                          <a:cs typeface="Arial" panose="020B0604020202020204" pitchFamily="34" charset="0"/>
                        </a:rPr>
                        <a:t>SO</a:t>
                      </a:r>
                      <a:r>
                        <a:rPr lang="en-US" sz="3200" b="1" baseline="0" dirty="0" smtClean="0">
                          <a:solidFill>
                            <a:srgbClr val="FF0000"/>
                          </a:solidFill>
                          <a:latin typeface="Arial" panose="020B0604020202020204" pitchFamily="34" charset="0"/>
                          <a:cs typeface="Arial" panose="020B0604020202020204" pitchFamily="34" charset="0"/>
                        </a:rPr>
                        <a:t> SÁNH</a:t>
                      </a:r>
                      <a:endParaRPr lang="en-US" sz="3200" b="1" dirty="0">
                        <a:solidFill>
                          <a:srgbClr val="FF0000"/>
                        </a:solidFill>
                        <a:latin typeface="Arial" panose="020B0604020202020204" pitchFamily="34" charset="0"/>
                        <a:cs typeface="Arial" panose="020B0604020202020204" pitchFamily="34" charset="0"/>
                      </a:endParaRPr>
                    </a:p>
                  </a:txBody>
                  <a:tcPr anchor="ctr">
                    <a:solidFill>
                      <a:schemeClr val="accent5">
                        <a:lumMod val="40000"/>
                        <a:lumOff val="60000"/>
                      </a:schemeClr>
                    </a:solidFill>
                  </a:tcPr>
                </a:tc>
                <a:tc hMerge="1">
                  <a:txBody>
                    <a:bodyPr/>
                    <a:lstStyle/>
                    <a:p>
                      <a:endParaRPr lang="en-US" dirty="0"/>
                    </a:p>
                  </a:txBody>
                  <a:tcPr/>
                </a:tc>
                <a:tc>
                  <a:txBody>
                    <a:bodyPr/>
                    <a:lstStyle/>
                    <a:p>
                      <a:pPr algn="ctr"/>
                      <a:r>
                        <a:rPr lang="en-US" sz="3200" b="1" dirty="0" smtClean="0">
                          <a:solidFill>
                            <a:srgbClr val="FF0000"/>
                          </a:solidFill>
                          <a:latin typeface="Arial" panose="020B0604020202020204" pitchFamily="34" charset="0"/>
                          <a:cs typeface="Arial" panose="020B0604020202020204" pitchFamily="34" charset="0"/>
                        </a:rPr>
                        <a:t>NHÂN</a:t>
                      </a:r>
                      <a:r>
                        <a:rPr lang="en-US" sz="3200" b="1" baseline="0" dirty="0" smtClean="0">
                          <a:solidFill>
                            <a:srgbClr val="FF0000"/>
                          </a:solidFill>
                          <a:latin typeface="Arial" panose="020B0604020202020204" pitchFamily="34" charset="0"/>
                          <a:cs typeface="Arial" panose="020B0604020202020204" pitchFamily="34" charset="0"/>
                        </a:rPr>
                        <a:t> VẬT ĐA-NI</a:t>
                      </a:r>
                      <a:endParaRPr lang="en-US" sz="3200" b="1" dirty="0">
                        <a:solidFill>
                          <a:srgbClr val="FF0000"/>
                        </a:solidFill>
                        <a:latin typeface="Arial" panose="020B0604020202020204" pitchFamily="34" charset="0"/>
                        <a:cs typeface="Arial" panose="020B0604020202020204" pitchFamily="34" charset="0"/>
                      </a:endParaRPr>
                    </a:p>
                  </a:txBody>
                  <a:tcPr anchor="ctr">
                    <a:solidFill>
                      <a:schemeClr val="accent5">
                        <a:lumMod val="40000"/>
                        <a:lumOff val="60000"/>
                      </a:schemeClr>
                    </a:solidFill>
                  </a:tcPr>
                </a:tc>
                <a:tc>
                  <a:txBody>
                    <a:bodyPr/>
                    <a:lstStyle/>
                    <a:p>
                      <a:pPr algn="ctr"/>
                      <a:r>
                        <a:rPr lang="en-US" sz="3200" b="1" dirty="0" smtClean="0">
                          <a:solidFill>
                            <a:srgbClr val="FF0000"/>
                          </a:solidFill>
                          <a:latin typeface="Arial" panose="020B0604020202020204" pitchFamily="34" charset="0"/>
                          <a:cs typeface="Arial" panose="020B0604020202020204" pitchFamily="34" charset="0"/>
                        </a:rPr>
                        <a:t>NHÂN</a:t>
                      </a:r>
                      <a:r>
                        <a:rPr lang="en-US" sz="3200" b="1" baseline="0" dirty="0" smtClean="0">
                          <a:solidFill>
                            <a:srgbClr val="FF0000"/>
                          </a:solidFill>
                          <a:latin typeface="Arial" panose="020B0604020202020204" pitchFamily="34" charset="0"/>
                          <a:cs typeface="Arial" panose="020B0604020202020204" pitchFamily="34" charset="0"/>
                        </a:rPr>
                        <a:t> VẬT BUM</a:t>
                      </a:r>
                      <a:endParaRPr lang="en-US" sz="3200" b="1" dirty="0">
                        <a:solidFill>
                          <a:srgbClr val="FF0000"/>
                        </a:solidFill>
                        <a:latin typeface="Arial" panose="020B0604020202020204" pitchFamily="34" charset="0"/>
                        <a:cs typeface="Arial" panose="020B0604020202020204" pitchFamily="34" charset="0"/>
                      </a:endParaRPr>
                    </a:p>
                  </a:txBody>
                  <a:tcPr anchor="ctr">
                    <a:solidFill>
                      <a:schemeClr val="accent5">
                        <a:lumMod val="40000"/>
                        <a:lumOff val="60000"/>
                      </a:schemeClr>
                    </a:solidFill>
                  </a:tcPr>
                </a:tc>
                <a:extLst>
                  <a:ext uri="{0D108BD9-81ED-4DB2-BD59-A6C34878D82A}">
                    <a16:rowId xmlns:a16="http://schemas.microsoft.com/office/drawing/2014/main" xmlns="" val="1639862199"/>
                  </a:ext>
                </a:extLst>
              </a:tr>
              <a:tr h="828040">
                <a:tc gridSpan="2">
                  <a:txBody>
                    <a:bodyPr/>
                    <a:lstStyle/>
                    <a:p>
                      <a:pPr algn="ctr"/>
                      <a:r>
                        <a:rPr lang="en-US" sz="3200" b="1" dirty="0" smtClean="0">
                          <a:latin typeface="Arial" panose="020B0604020202020204" pitchFamily="34" charset="0"/>
                          <a:cs typeface="Arial" panose="020B0604020202020204" pitchFamily="34" charset="0"/>
                        </a:rPr>
                        <a:t>GIỐNG</a:t>
                      </a:r>
                      <a:r>
                        <a:rPr lang="en-US" sz="3200" b="1" baseline="0" dirty="0" smtClean="0">
                          <a:latin typeface="Arial" panose="020B0604020202020204" pitchFamily="34" charset="0"/>
                          <a:cs typeface="Arial" panose="020B0604020202020204" pitchFamily="34" charset="0"/>
                        </a:rPr>
                        <a:t> NHAU</a:t>
                      </a:r>
                      <a:endParaRPr lang="en-US" sz="3200" b="1" dirty="0">
                        <a:latin typeface="Arial" panose="020B0604020202020204" pitchFamily="34" charset="0"/>
                        <a:cs typeface="Arial" panose="020B0604020202020204" pitchFamily="34" charset="0"/>
                      </a:endParaRPr>
                    </a:p>
                  </a:txBody>
                  <a:tcPr anchor="ctr"/>
                </a:tc>
                <a:tc hMerge="1">
                  <a:txBody>
                    <a:bodyPr/>
                    <a:lstStyle/>
                    <a:p>
                      <a:endParaRPr lang="en-US" dirty="0"/>
                    </a:p>
                  </a:txBody>
                  <a:tcPr/>
                </a:tc>
                <a:tc gridSpan="2">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xmlns="" val="3871074778"/>
                  </a:ext>
                </a:extLst>
              </a:tr>
              <a:tr h="828040">
                <a:tc rowSpan="3">
                  <a:txBody>
                    <a:bodyPr/>
                    <a:lstStyle/>
                    <a:p>
                      <a:pPr algn="ctr">
                        <a:lnSpc>
                          <a:spcPct val="150000"/>
                        </a:lnSpc>
                      </a:pPr>
                      <a:r>
                        <a:rPr lang="en-US" sz="3200" b="1" dirty="0" smtClean="0">
                          <a:latin typeface="Arial" panose="020B0604020202020204" pitchFamily="34" charset="0"/>
                          <a:cs typeface="Arial" panose="020B0604020202020204" pitchFamily="34" charset="0"/>
                        </a:rPr>
                        <a:t>KHÁC</a:t>
                      </a:r>
                      <a:r>
                        <a:rPr lang="en-US" sz="3200" b="1" baseline="0" dirty="0" smtClean="0">
                          <a:latin typeface="Arial" panose="020B0604020202020204" pitchFamily="34" charset="0"/>
                          <a:cs typeface="Arial" panose="020B0604020202020204" pitchFamily="34" charset="0"/>
                        </a:rPr>
                        <a:t> NHAU</a:t>
                      </a:r>
                      <a:endParaRPr lang="en-US" sz="3200" b="1" dirty="0">
                        <a:latin typeface="Arial" panose="020B0604020202020204" pitchFamily="34" charset="0"/>
                        <a:cs typeface="Arial" panose="020B0604020202020204" pitchFamily="34" charset="0"/>
                      </a:endParaRPr>
                    </a:p>
                  </a:txBody>
                  <a:tcPr anchor="ctr"/>
                </a:tc>
                <a:tc>
                  <a:txBody>
                    <a:bodyPr/>
                    <a:lstStyle/>
                    <a:p>
                      <a:pPr algn="ctr"/>
                      <a:r>
                        <a:rPr lang="en-US" sz="2800" dirty="0" err="1" smtClean="0">
                          <a:latin typeface="Arial" panose="020B0604020202020204" pitchFamily="34" charset="0"/>
                          <a:cs typeface="Arial" panose="020B0604020202020204" pitchFamily="34" charset="0"/>
                        </a:rPr>
                        <a:t>Hành</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động</a:t>
                      </a:r>
                      <a:endParaRPr lang="en-US" sz="2800" dirty="0">
                        <a:latin typeface="Arial" panose="020B0604020202020204" pitchFamily="34" charset="0"/>
                        <a:cs typeface="Arial" panose="020B0604020202020204" pitchFamily="34" charset="0"/>
                      </a:endParaRPr>
                    </a:p>
                  </a:txBody>
                  <a:tcPr anchor="ctr"/>
                </a:tc>
                <a:tc>
                  <a:txBody>
                    <a:bodyPr/>
                    <a:lstStyle/>
                    <a:p>
                      <a:endParaRPr lang="en-US" dirty="0"/>
                    </a:p>
                  </a:txBody>
                  <a:tcPr/>
                </a:tc>
                <a:tc>
                  <a:txBody>
                    <a:bodyPr/>
                    <a:lstStyle/>
                    <a:p>
                      <a:endParaRPr lang="en-US"/>
                    </a:p>
                  </a:txBody>
                  <a:tcPr/>
                </a:tc>
                <a:extLst>
                  <a:ext uri="{0D108BD9-81ED-4DB2-BD59-A6C34878D82A}">
                    <a16:rowId xmlns:a16="http://schemas.microsoft.com/office/drawing/2014/main" xmlns="" val="3321695847"/>
                  </a:ext>
                </a:extLst>
              </a:tr>
              <a:tr h="828040">
                <a:tc vMerge="1">
                  <a:txBody>
                    <a:bodyPr/>
                    <a:lstStyle/>
                    <a:p>
                      <a:endParaRPr lang="en-US" dirty="0"/>
                    </a:p>
                  </a:txBody>
                  <a:tcPr/>
                </a:tc>
                <a:tc>
                  <a:txBody>
                    <a:bodyPr/>
                    <a:lstStyle/>
                    <a:p>
                      <a:pPr algn="ctr"/>
                      <a:r>
                        <a:rPr lang="en-US" sz="2800" dirty="0" err="1" smtClean="0">
                          <a:latin typeface="Arial" panose="020B0604020202020204" pitchFamily="34" charset="0"/>
                          <a:cs typeface="Arial" panose="020B0604020202020204" pitchFamily="34" charset="0"/>
                        </a:rPr>
                        <a:t>Suy</a:t>
                      </a:r>
                      <a:r>
                        <a:rPr lang="en-US" sz="2800" dirty="0" smtClean="0">
                          <a:latin typeface="Arial" panose="020B0604020202020204" pitchFamily="34" charset="0"/>
                          <a:cs typeface="Arial" panose="020B0604020202020204" pitchFamily="34" charset="0"/>
                        </a:rPr>
                        <a:t> nghĩ</a:t>
                      </a:r>
                      <a:endParaRPr lang="en-US" sz="2800" dirty="0">
                        <a:latin typeface="Arial" panose="020B0604020202020204" pitchFamily="34" charset="0"/>
                        <a:cs typeface="Arial" panose="020B0604020202020204" pitchFamily="34" charset="0"/>
                      </a:endParaRPr>
                    </a:p>
                  </a:txBody>
                  <a:tcPr anchor="ctr"/>
                </a:tc>
                <a:tc>
                  <a:txBody>
                    <a:bodyPr/>
                    <a:lstStyle/>
                    <a:p>
                      <a:endParaRPr lang="en-US"/>
                    </a:p>
                  </a:txBody>
                  <a:tcPr/>
                </a:tc>
                <a:tc>
                  <a:txBody>
                    <a:bodyPr/>
                    <a:lstStyle/>
                    <a:p>
                      <a:endParaRPr lang="en-US"/>
                    </a:p>
                  </a:txBody>
                  <a:tcPr/>
                </a:tc>
                <a:extLst>
                  <a:ext uri="{0D108BD9-81ED-4DB2-BD59-A6C34878D82A}">
                    <a16:rowId xmlns:a16="http://schemas.microsoft.com/office/drawing/2014/main" xmlns="" val="1898384854"/>
                  </a:ext>
                </a:extLst>
              </a:tr>
              <a:tr h="828040">
                <a:tc vMerge="1">
                  <a:txBody>
                    <a:bodyPr/>
                    <a:lstStyle/>
                    <a:p>
                      <a:endParaRPr lang="en-US" dirty="0"/>
                    </a:p>
                  </a:txBody>
                  <a:tcPr/>
                </a:tc>
                <a:tc>
                  <a:txBody>
                    <a:bodyPr/>
                    <a:lstStyle/>
                    <a:p>
                      <a:pPr algn="ctr"/>
                      <a:r>
                        <a:rPr lang="en-US" sz="2800" dirty="0" err="1" smtClean="0">
                          <a:latin typeface="Arial" panose="020B0604020202020204" pitchFamily="34" charset="0"/>
                          <a:cs typeface="Arial" panose="020B0604020202020204" pitchFamily="34" charset="0"/>
                        </a:rPr>
                        <a:t>Tâm</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trạng</a:t>
                      </a:r>
                      <a:endParaRPr lang="en-US" sz="2800" dirty="0">
                        <a:latin typeface="Arial" panose="020B0604020202020204" pitchFamily="34" charset="0"/>
                        <a:cs typeface="Arial" panose="020B0604020202020204" pitchFamily="34" charset="0"/>
                      </a:endParaRPr>
                    </a:p>
                  </a:txBody>
                  <a:tcPr anchor="ctr"/>
                </a:tc>
                <a:tc>
                  <a:txBody>
                    <a:bodyPr/>
                    <a:lstStyle/>
                    <a:p>
                      <a:endParaRPr lang="en-US"/>
                    </a:p>
                  </a:txBody>
                  <a:tcPr/>
                </a:tc>
                <a:tc>
                  <a:txBody>
                    <a:bodyPr/>
                    <a:lstStyle/>
                    <a:p>
                      <a:endParaRPr lang="en-US" dirty="0"/>
                    </a:p>
                  </a:txBody>
                  <a:tcPr/>
                </a:tc>
                <a:extLst>
                  <a:ext uri="{0D108BD9-81ED-4DB2-BD59-A6C34878D82A}">
                    <a16:rowId xmlns:a16="http://schemas.microsoft.com/office/drawing/2014/main" xmlns="" val="4284948287"/>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EF4D6"/>
        </a:solidFill>
        <a:effectLst/>
      </p:bgPr>
    </p:bg>
    <p:spTree>
      <p:nvGrpSpPr>
        <p:cNvPr id="1" name=""/>
        <p:cNvGrpSpPr/>
        <p:nvPr/>
      </p:nvGrpSpPr>
      <p:grpSpPr>
        <a:xfrm>
          <a:off x="0" y="0"/>
          <a:ext cx="0" cy="0"/>
          <a:chOff x="0" y="0"/>
          <a:chExt cx="0" cy="0"/>
        </a:xfrm>
      </p:grpSpPr>
      <p:grpSp>
        <p:nvGrpSpPr>
          <p:cNvPr id="4" name="Group 4"/>
          <p:cNvGrpSpPr/>
          <p:nvPr/>
        </p:nvGrpSpPr>
        <p:grpSpPr>
          <a:xfrm>
            <a:off x="762000" y="800100"/>
            <a:ext cx="16687800" cy="8160725"/>
            <a:chOff x="0" y="0"/>
            <a:chExt cx="7457039" cy="1526168"/>
          </a:xfrm>
        </p:grpSpPr>
        <p:sp>
          <p:nvSpPr>
            <p:cNvPr id="5" name="Freeform 5"/>
            <p:cNvSpPr/>
            <p:nvPr/>
          </p:nvSpPr>
          <p:spPr>
            <a:xfrm>
              <a:off x="0" y="0"/>
              <a:ext cx="7457039" cy="1526168"/>
            </a:xfrm>
            <a:custGeom>
              <a:avLst/>
              <a:gdLst/>
              <a:ahLst/>
              <a:cxnLst/>
              <a:rect l="l" t="t" r="r" b="b"/>
              <a:pathLst>
                <a:path w="7457039" h="1526168">
                  <a:moveTo>
                    <a:pt x="7332579" y="1526168"/>
                  </a:moveTo>
                  <a:lnTo>
                    <a:pt x="124460" y="1526168"/>
                  </a:lnTo>
                  <a:cubicBezTo>
                    <a:pt x="55880" y="1526168"/>
                    <a:pt x="0" y="1470288"/>
                    <a:pt x="0" y="1401708"/>
                  </a:cubicBezTo>
                  <a:lnTo>
                    <a:pt x="0" y="124460"/>
                  </a:lnTo>
                  <a:cubicBezTo>
                    <a:pt x="0" y="55880"/>
                    <a:pt x="55880" y="0"/>
                    <a:pt x="124460" y="0"/>
                  </a:cubicBezTo>
                  <a:lnTo>
                    <a:pt x="7332579" y="0"/>
                  </a:lnTo>
                  <a:cubicBezTo>
                    <a:pt x="7401159" y="0"/>
                    <a:pt x="7457039" y="55880"/>
                    <a:pt x="7457039" y="124460"/>
                  </a:cubicBezTo>
                  <a:lnTo>
                    <a:pt x="7457039" y="1401708"/>
                  </a:lnTo>
                  <a:cubicBezTo>
                    <a:pt x="7457039" y="1470288"/>
                    <a:pt x="7401159" y="1526168"/>
                    <a:pt x="7332579" y="1526168"/>
                  </a:cubicBezTo>
                  <a:close/>
                </a:path>
              </a:pathLst>
            </a:custGeom>
            <a:solidFill>
              <a:srgbClr val="FFFFFF"/>
            </a:solidFill>
          </p:spPr>
        </p:sp>
      </p:grpSp>
      <p:grpSp>
        <p:nvGrpSpPr>
          <p:cNvPr id="13" name="Group 13"/>
          <p:cNvGrpSpPr/>
          <p:nvPr/>
        </p:nvGrpSpPr>
        <p:grpSpPr>
          <a:xfrm>
            <a:off x="0" y="9466902"/>
            <a:ext cx="18288000" cy="820098"/>
            <a:chOff x="0" y="0"/>
            <a:chExt cx="6555032" cy="293951"/>
          </a:xfrm>
        </p:grpSpPr>
        <p:sp>
          <p:nvSpPr>
            <p:cNvPr id="14" name="Freeform 14"/>
            <p:cNvSpPr/>
            <p:nvPr/>
          </p:nvSpPr>
          <p:spPr>
            <a:xfrm>
              <a:off x="0" y="0"/>
              <a:ext cx="6555032" cy="293951"/>
            </a:xfrm>
            <a:custGeom>
              <a:avLst/>
              <a:gdLst/>
              <a:ahLst/>
              <a:cxnLst/>
              <a:rect l="l" t="t" r="r" b="b"/>
              <a:pathLst>
                <a:path w="6555032" h="293951">
                  <a:moveTo>
                    <a:pt x="0" y="0"/>
                  </a:moveTo>
                  <a:lnTo>
                    <a:pt x="6555032" y="0"/>
                  </a:lnTo>
                  <a:lnTo>
                    <a:pt x="6555032" y="293951"/>
                  </a:lnTo>
                  <a:lnTo>
                    <a:pt x="0" y="293951"/>
                  </a:lnTo>
                  <a:close/>
                </a:path>
              </a:pathLst>
            </a:custGeom>
            <a:solidFill>
              <a:srgbClr val="FADECC"/>
            </a:solidFill>
          </p:spPr>
        </p:sp>
      </p:grpSp>
      <p:pic>
        <p:nvPicPr>
          <p:cNvPr id="16"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94314">
            <a:off x="8206306" y="8662849"/>
            <a:ext cx="1568804" cy="1615809"/>
          </a:xfrm>
          <a:prstGeom prst="rect">
            <a:avLst/>
          </a:prstGeom>
        </p:spPr>
      </p:pic>
      <p:pic>
        <p:nvPicPr>
          <p:cNvPr id="17"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37902">
            <a:off x="4535850" y="8803969"/>
            <a:ext cx="1627454" cy="1473586"/>
          </a:xfrm>
          <a:prstGeom prst="rect">
            <a:avLst/>
          </a:prstGeom>
        </p:spPr>
      </p:pic>
      <p:pic>
        <p:nvPicPr>
          <p:cNvPr id="18"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46343">
            <a:off x="12407791" y="8736728"/>
            <a:ext cx="1420011" cy="1565142"/>
          </a:xfrm>
          <a:prstGeom prst="rect">
            <a:avLst/>
          </a:prstGeom>
        </p:spPr>
      </p:pic>
      <p:pic>
        <p:nvPicPr>
          <p:cNvPr id="19"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77776">
            <a:off x="15419794" y="8523926"/>
            <a:ext cx="1366093" cy="1615809"/>
          </a:xfrm>
          <a:prstGeom prst="rect">
            <a:avLst/>
          </a:prstGeom>
        </p:spPr>
      </p:pic>
      <p:pic>
        <p:nvPicPr>
          <p:cNvPr id="20"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997992" y="8621076"/>
            <a:ext cx="1735597" cy="1539948"/>
          </a:xfrm>
          <a:prstGeom prst="rect">
            <a:avLst/>
          </a:prstGeom>
        </p:spPr>
      </p:pic>
      <p:graphicFrame>
        <p:nvGraphicFramePr>
          <p:cNvPr id="22" name="Table 21"/>
          <p:cNvGraphicFramePr>
            <a:graphicFrameLocks noGrp="1"/>
          </p:cNvGraphicFramePr>
          <p:nvPr>
            <p:extLst>
              <p:ext uri="{D42A27DB-BD31-4B8C-83A1-F6EECF244321}">
                <p14:modId xmlns:p14="http://schemas.microsoft.com/office/powerpoint/2010/main" val="2661577946"/>
              </p:ext>
            </p:extLst>
          </p:nvPr>
        </p:nvGraphicFramePr>
        <p:xfrm>
          <a:off x="1370707" y="1235182"/>
          <a:ext cx="15614439" cy="7166468"/>
        </p:xfrm>
        <a:graphic>
          <a:graphicData uri="http://schemas.openxmlformats.org/drawingml/2006/table">
            <a:tbl>
              <a:tblPr firstRow="1" bandRow="1">
                <a:tableStyleId>{5940675A-B579-460E-94D1-54222C63F5DA}</a:tableStyleId>
              </a:tblPr>
              <a:tblGrid>
                <a:gridCol w="2108863">
                  <a:extLst>
                    <a:ext uri="{9D8B030D-6E8A-4147-A177-3AD203B41FA5}">
                      <a16:colId xmlns:a16="http://schemas.microsoft.com/office/drawing/2014/main" xmlns="" val="1482134003"/>
                    </a:ext>
                  </a:extLst>
                </a:gridCol>
                <a:gridCol w="6870353">
                  <a:extLst>
                    <a:ext uri="{9D8B030D-6E8A-4147-A177-3AD203B41FA5}">
                      <a16:colId xmlns:a16="http://schemas.microsoft.com/office/drawing/2014/main" xmlns="" val="3726146150"/>
                    </a:ext>
                  </a:extLst>
                </a:gridCol>
                <a:gridCol w="6635223">
                  <a:extLst>
                    <a:ext uri="{9D8B030D-6E8A-4147-A177-3AD203B41FA5}">
                      <a16:colId xmlns:a16="http://schemas.microsoft.com/office/drawing/2014/main" xmlns="" val="1499639485"/>
                    </a:ext>
                  </a:extLst>
                </a:gridCol>
              </a:tblGrid>
              <a:tr h="1593366">
                <a:tc>
                  <a:txBody>
                    <a:bodyPr/>
                    <a:lstStyle/>
                    <a:p>
                      <a:pPr algn="ctr"/>
                      <a:r>
                        <a:rPr lang="en-US" sz="3200" b="1" dirty="0" smtClean="0">
                          <a:solidFill>
                            <a:srgbClr val="FF0000"/>
                          </a:solidFill>
                          <a:latin typeface="Arial" panose="020B0604020202020204" pitchFamily="34" charset="0"/>
                          <a:cs typeface="Arial" panose="020B0604020202020204" pitchFamily="34" charset="0"/>
                        </a:rPr>
                        <a:t>SO</a:t>
                      </a:r>
                      <a:r>
                        <a:rPr lang="en-US" sz="3200" b="1" baseline="0" dirty="0" smtClean="0">
                          <a:solidFill>
                            <a:srgbClr val="FF0000"/>
                          </a:solidFill>
                          <a:latin typeface="Arial" panose="020B0604020202020204" pitchFamily="34" charset="0"/>
                          <a:cs typeface="Arial" panose="020B0604020202020204" pitchFamily="34" charset="0"/>
                        </a:rPr>
                        <a:t> SÁNH</a:t>
                      </a:r>
                      <a:endParaRPr lang="en-US" sz="3200" b="1" dirty="0">
                        <a:solidFill>
                          <a:srgbClr val="FF0000"/>
                        </a:solidFill>
                        <a:latin typeface="Arial" panose="020B0604020202020204" pitchFamily="34" charset="0"/>
                        <a:cs typeface="Arial" panose="020B0604020202020204" pitchFamily="34" charset="0"/>
                      </a:endParaRPr>
                    </a:p>
                  </a:txBody>
                  <a:tcPr anchor="ctr">
                    <a:solidFill>
                      <a:schemeClr val="accent5">
                        <a:lumMod val="40000"/>
                        <a:lumOff val="60000"/>
                      </a:schemeClr>
                    </a:solidFill>
                  </a:tcPr>
                </a:tc>
                <a:tc>
                  <a:txBody>
                    <a:bodyPr/>
                    <a:lstStyle/>
                    <a:p>
                      <a:pPr algn="ctr"/>
                      <a:r>
                        <a:rPr lang="en-US" sz="3200" b="1" dirty="0" smtClean="0">
                          <a:solidFill>
                            <a:srgbClr val="FF0000"/>
                          </a:solidFill>
                          <a:latin typeface="Arial" panose="020B0604020202020204" pitchFamily="34" charset="0"/>
                          <a:cs typeface="Arial" panose="020B0604020202020204" pitchFamily="34" charset="0"/>
                        </a:rPr>
                        <a:t>NHÂN</a:t>
                      </a:r>
                      <a:r>
                        <a:rPr lang="en-US" sz="3200" b="1" baseline="0" dirty="0" smtClean="0">
                          <a:solidFill>
                            <a:srgbClr val="FF0000"/>
                          </a:solidFill>
                          <a:latin typeface="Arial" panose="020B0604020202020204" pitchFamily="34" charset="0"/>
                          <a:cs typeface="Arial" panose="020B0604020202020204" pitchFamily="34" charset="0"/>
                        </a:rPr>
                        <a:t> VẬT ĐA-NI</a:t>
                      </a:r>
                      <a:endParaRPr lang="en-US" sz="3200" b="1" dirty="0">
                        <a:solidFill>
                          <a:srgbClr val="FF0000"/>
                        </a:solidFill>
                        <a:latin typeface="Arial" panose="020B0604020202020204" pitchFamily="34" charset="0"/>
                        <a:cs typeface="Arial" panose="020B0604020202020204" pitchFamily="34" charset="0"/>
                      </a:endParaRPr>
                    </a:p>
                  </a:txBody>
                  <a:tcPr anchor="ctr">
                    <a:solidFill>
                      <a:schemeClr val="accent5">
                        <a:lumMod val="40000"/>
                        <a:lumOff val="60000"/>
                      </a:schemeClr>
                    </a:solidFill>
                  </a:tcPr>
                </a:tc>
                <a:tc>
                  <a:txBody>
                    <a:bodyPr/>
                    <a:lstStyle/>
                    <a:p>
                      <a:pPr algn="ctr"/>
                      <a:r>
                        <a:rPr lang="en-US" sz="3200" b="1" dirty="0" smtClean="0">
                          <a:solidFill>
                            <a:srgbClr val="FF0000"/>
                          </a:solidFill>
                          <a:latin typeface="Arial" panose="020B0604020202020204" pitchFamily="34" charset="0"/>
                          <a:cs typeface="Arial" panose="020B0604020202020204" pitchFamily="34" charset="0"/>
                        </a:rPr>
                        <a:t>NHÂN</a:t>
                      </a:r>
                      <a:r>
                        <a:rPr lang="en-US" sz="3200" b="1" baseline="0" dirty="0" smtClean="0">
                          <a:solidFill>
                            <a:srgbClr val="FF0000"/>
                          </a:solidFill>
                          <a:latin typeface="Arial" panose="020B0604020202020204" pitchFamily="34" charset="0"/>
                          <a:cs typeface="Arial" panose="020B0604020202020204" pitchFamily="34" charset="0"/>
                        </a:rPr>
                        <a:t> VẬT BUM</a:t>
                      </a:r>
                      <a:endParaRPr lang="en-US" sz="3200" b="1" dirty="0">
                        <a:solidFill>
                          <a:srgbClr val="FF0000"/>
                        </a:solidFill>
                        <a:latin typeface="Arial" panose="020B0604020202020204" pitchFamily="34" charset="0"/>
                        <a:cs typeface="Arial" panose="020B0604020202020204" pitchFamily="34" charset="0"/>
                      </a:endParaRPr>
                    </a:p>
                  </a:txBody>
                  <a:tcPr anchor="ctr">
                    <a:solidFill>
                      <a:schemeClr val="accent5">
                        <a:lumMod val="40000"/>
                        <a:lumOff val="60000"/>
                      </a:schemeClr>
                    </a:solidFill>
                  </a:tcPr>
                </a:tc>
                <a:extLst>
                  <a:ext uri="{0D108BD9-81ED-4DB2-BD59-A6C34878D82A}">
                    <a16:rowId xmlns:a16="http://schemas.microsoft.com/office/drawing/2014/main" xmlns="" val="1639862199"/>
                  </a:ext>
                </a:extLst>
              </a:tr>
              <a:tr h="1275422">
                <a:tc>
                  <a:txBody>
                    <a:bodyPr/>
                    <a:lstStyle/>
                    <a:p>
                      <a:pPr algn="ctr">
                        <a:lnSpc>
                          <a:spcPct val="150000"/>
                        </a:lnSpc>
                      </a:pPr>
                      <a:r>
                        <a:rPr lang="en-US" sz="3200" b="1" dirty="0" smtClean="0">
                          <a:latin typeface="Arial" panose="020B0604020202020204" pitchFamily="34" charset="0"/>
                          <a:cs typeface="Arial" panose="020B0604020202020204" pitchFamily="34" charset="0"/>
                        </a:rPr>
                        <a:t>GIỐNG</a:t>
                      </a:r>
                      <a:r>
                        <a:rPr lang="en-US" sz="3200" b="1" baseline="0" dirty="0" smtClean="0">
                          <a:latin typeface="Arial" panose="020B0604020202020204" pitchFamily="34" charset="0"/>
                          <a:cs typeface="Arial" panose="020B0604020202020204" pitchFamily="34" charset="0"/>
                        </a:rPr>
                        <a:t> NHAU</a:t>
                      </a:r>
                      <a:endParaRPr lang="en-US" sz="3200" b="1" dirty="0">
                        <a:latin typeface="Arial" panose="020B0604020202020204" pitchFamily="34" charset="0"/>
                        <a:cs typeface="Arial" panose="020B0604020202020204" pitchFamily="34" charset="0"/>
                      </a:endParaRPr>
                    </a:p>
                  </a:txBody>
                  <a:tcPr anchor="ctr"/>
                </a:tc>
                <a:tc gridSpan="2">
                  <a:txBody>
                    <a:bodyPr/>
                    <a:lstStyle/>
                    <a:p>
                      <a:pPr marL="0" marR="0" algn="ctr">
                        <a:lnSpc>
                          <a:spcPct val="150000"/>
                        </a:lnSpc>
                        <a:spcBef>
                          <a:spcPts val="0"/>
                        </a:spcBef>
                        <a:spcAft>
                          <a:spcPts val="0"/>
                        </a:spcAft>
                        <a:tabLst>
                          <a:tab pos="363855" algn="l"/>
                        </a:tabLst>
                      </a:pPr>
                      <a:r>
                        <a:rPr lang="en-US" sz="28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C</a:t>
                      </a:r>
                      <a:r>
                        <a:rPr lang="vi-VN" sz="2800" dirty="0" smtClean="0">
                          <a:solidFill>
                            <a:srgbClr val="000000"/>
                          </a:solidFill>
                          <a:effectLst/>
                          <a:latin typeface="+mn-lt"/>
                          <a:ea typeface="Times New Roman" panose="02020603050405020304" pitchFamily="18" charset="0"/>
                          <a:cs typeface="Times New Roman" panose="02020603050405020304" pitchFamily="18" charset="0"/>
                        </a:rPr>
                        <a:t>ó </a:t>
                      </a:r>
                      <a:r>
                        <a:rPr lang="vi-VN" sz="2800" dirty="0">
                          <a:solidFill>
                            <a:srgbClr val="000000"/>
                          </a:solidFill>
                          <a:effectLst/>
                          <a:latin typeface="+mn-lt"/>
                          <a:ea typeface="Times New Roman" panose="02020603050405020304" pitchFamily="18" charset="0"/>
                          <a:cs typeface="Times New Roman" panose="02020603050405020304" pitchFamily="18" charset="0"/>
                        </a:rPr>
                        <a:t>đời sống tâm hồn phong phú nhạy cảm, giàu yêu </a:t>
                      </a:r>
                      <a:r>
                        <a:rPr lang="vi-VN" sz="2800" dirty="0" smtClean="0">
                          <a:solidFill>
                            <a:srgbClr val="000000"/>
                          </a:solidFill>
                          <a:effectLst/>
                          <a:latin typeface="+mn-lt"/>
                          <a:ea typeface="Times New Roman" panose="02020603050405020304" pitchFamily="18" charset="0"/>
                          <a:cs typeface="Times New Roman" panose="02020603050405020304" pitchFamily="18" charset="0"/>
                        </a:rPr>
                        <a:t>thương</a:t>
                      </a:r>
                      <a:endParaRPr lang="en-US" sz="2800" dirty="0">
                        <a:effectLst/>
                        <a:latin typeface="+mn-lt"/>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xmlns="" val="3871074778"/>
                  </a:ext>
                </a:extLst>
              </a:tr>
              <a:tr h="1275422">
                <a:tc rowSpan="3">
                  <a:txBody>
                    <a:bodyPr/>
                    <a:lstStyle/>
                    <a:p>
                      <a:pPr algn="ctr">
                        <a:lnSpc>
                          <a:spcPct val="150000"/>
                        </a:lnSpc>
                      </a:pPr>
                      <a:r>
                        <a:rPr lang="en-US" sz="3200" b="1" dirty="0" smtClean="0">
                          <a:latin typeface="Arial" panose="020B0604020202020204" pitchFamily="34" charset="0"/>
                          <a:cs typeface="Arial" panose="020B0604020202020204" pitchFamily="34" charset="0"/>
                        </a:rPr>
                        <a:t>KHÁC</a:t>
                      </a:r>
                      <a:r>
                        <a:rPr lang="en-US" sz="3200" b="1" baseline="0" dirty="0" smtClean="0">
                          <a:latin typeface="Arial" panose="020B0604020202020204" pitchFamily="34" charset="0"/>
                          <a:cs typeface="Arial" panose="020B0604020202020204" pitchFamily="34" charset="0"/>
                        </a:rPr>
                        <a:t> NHAU</a:t>
                      </a:r>
                      <a:endParaRPr lang="en-US" sz="3200" b="1" dirty="0">
                        <a:latin typeface="Arial" panose="020B0604020202020204" pitchFamily="34" charset="0"/>
                        <a:cs typeface="Arial" panose="020B0604020202020204" pitchFamily="34" charset="0"/>
                      </a:endParaRPr>
                    </a:p>
                  </a:txBody>
                  <a:tcPr anchor="ctr"/>
                </a:tc>
                <a:tc>
                  <a:txBody>
                    <a:bodyPr/>
                    <a:lstStyle/>
                    <a:p>
                      <a:pPr algn="just"/>
                      <a:r>
                        <a:rPr lang="en-US" sz="2800" dirty="0" err="1" smtClean="0">
                          <a:latin typeface="Arial" panose="020B0604020202020204" pitchFamily="34" charset="0"/>
                          <a:cs typeface="Arial" panose="020B0604020202020204" pitchFamily="34" charset="0"/>
                        </a:rPr>
                        <a:t>Cô</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gái</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xinh</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đẹp</a:t>
                      </a:r>
                      <a:r>
                        <a:rPr lang="en-US" sz="2800" dirty="0" smtClean="0">
                          <a:latin typeface="Arial" panose="020B0604020202020204" pitchFamily="34" charset="0"/>
                          <a:cs typeface="Arial" panose="020B0604020202020204" pitchFamily="34" charset="0"/>
                        </a:rPr>
                        <a:t>, trong sáng</a:t>
                      </a:r>
                      <a:endParaRPr lang="en-US" sz="2800" dirty="0">
                        <a:latin typeface="Arial" panose="020B0604020202020204" pitchFamily="34" charset="0"/>
                        <a:cs typeface="Arial" panose="020B0604020202020204" pitchFamily="34" charset="0"/>
                      </a:endParaRPr>
                    </a:p>
                  </a:txBody>
                  <a:tcPr anchor="ctr"/>
                </a:tc>
                <a:tc>
                  <a:txBody>
                    <a:bodyPr/>
                    <a:lstStyle/>
                    <a:p>
                      <a:pPr algn="just"/>
                      <a:r>
                        <a:rPr lang="vi-VN" sz="2800" dirty="0" smtClean="0">
                          <a:latin typeface="+mn-lt"/>
                        </a:rPr>
                        <a:t>Chú bé hồn nhiên, ngây thơ, tinh nghịch</a:t>
                      </a:r>
                      <a:endParaRPr lang="en-US" sz="2800" dirty="0">
                        <a:latin typeface="+mn-lt"/>
                      </a:endParaRPr>
                    </a:p>
                  </a:txBody>
                  <a:tcPr anchor="ctr"/>
                </a:tc>
                <a:extLst>
                  <a:ext uri="{0D108BD9-81ED-4DB2-BD59-A6C34878D82A}">
                    <a16:rowId xmlns:a16="http://schemas.microsoft.com/office/drawing/2014/main" xmlns="" val="3321695847"/>
                  </a:ext>
                </a:extLst>
              </a:tr>
              <a:tr h="1275422">
                <a:tc vMerge="1">
                  <a:txBody>
                    <a:bodyPr/>
                    <a:lstStyle/>
                    <a:p>
                      <a:endParaRPr lang="en-US" dirty="0"/>
                    </a:p>
                  </a:txBody>
                  <a:tcPr/>
                </a:tc>
                <a:tc>
                  <a:txBody>
                    <a:bodyPr/>
                    <a:lstStyle/>
                    <a:p>
                      <a:pPr algn="just"/>
                      <a:r>
                        <a:rPr lang="vi-VN" sz="2800" dirty="0" smtClean="0">
                          <a:latin typeface="+mn-lt"/>
                        </a:rPr>
                        <a:t>Cô gái yêu đời và biết ơn những điều tốt đẹp mà m</a:t>
                      </a:r>
                      <a:r>
                        <a:rPr lang="en-US" sz="2800" dirty="0" smtClean="0">
                          <a:latin typeface="+mn-lt"/>
                          <a:cs typeface="Arial" panose="020B0604020202020204" pitchFamily="34" charset="0"/>
                        </a:rPr>
                        <a:t>ì</a:t>
                      </a:r>
                      <a:r>
                        <a:rPr lang="vi-VN" sz="2800" dirty="0" smtClean="0">
                          <a:latin typeface="+mn-lt"/>
                        </a:rPr>
                        <a:t>nh đón nhận từ cuộc đời</a:t>
                      </a:r>
                      <a:endParaRPr lang="en-US" sz="2800" dirty="0">
                        <a:latin typeface="+mn-lt"/>
                      </a:endParaRPr>
                    </a:p>
                  </a:txBody>
                  <a:tcPr anchor="ctr"/>
                </a:tc>
                <a:tc>
                  <a:txBody>
                    <a:bodyPr/>
                    <a:lstStyle/>
                    <a:p>
                      <a:pPr algn="just"/>
                      <a:r>
                        <a:rPr lang="vi-VN" sz="2800" dirty="0" smtClean="0">
                          <a:latin typeface="+mn-lt"/>
                        </a:rPr>
                        <a:t>Chú bé giàu tinh cảm, yêu ông, yêu bạn bè, yêu cây ổi - người bạn đặc biệt thời thơ ấu</a:t>
                      </a:r>
                      <a:endParaRPr lang="en-US" sz="2800" dirty="0">
                        <a:latin typeface="+mn-lt"/>
                      </a:endParaRPr>
                    </a:p>
                  </a:txBody>
                  <a:tcPr anchor="ctr"/>
                </a:tc>
                <a:extLst>
                  <a:ext uri="{0D108BD9-81ED-4DB2-BD59-A6C34878D82A}">
                    <a16:rowId xmlns:a16="http://schemas.microsoft.com/office/drawing/2014/main" xmlns="" val="1898384854"/>
                  </a:ext>
                </a:extLst>
              </a:tr>
              <a:tr h="1275422">
                <a:tc vMerge="1">
                  <a:txBody>
                    <a:bodyPr/>
                    <a:lstStyle/>
                    <a:p>
                      <a:endParaRPr lang="en-US" dirty="0"/>
                    </a:p>
                  </a:txBody>
                  <a:tcPr/>
                </a:tc>
                <a:tc>
                  <a:txBody>
                    <a:bodyPr/>
                    <a:lstStyle/>
                    <a:p>
                      <a:pPr algn="just"/>
                      <a:r>
                        <a:rPr lang="vi-VN" sz="2800" dirty="0" smtClean="0">
                          <a:latin typeface="+mn-lt"/>
                        </a:rPr>
                        <a:t>Cô gái </a:t>
                      </a:r>
                      <a:r>
                        <a:rPr lang="en-US" sz="2800" dirty="0" smtClean="0">
                          <a:latin typeface="+mn-lt"/>
                          <a:cs typeface="Arial" panose="020B0604020202020204" pitchFamily="34" charset="0"/>
                        </a:rPr>
                        <a:t>ở</a:t>
                      </a:r>
                      <a:r>
                        <a:rPr lang="vi-VN" sz="2800" dirty="0" smtClean="0">
                          <a:latin typeface="+mn-lt"/>
                        </a:rPr>
                        <a:t> lứa tuổi trưởng thành, lãng mạn, tinh tế, có đời sống nội tàm sâu sắc, phong phù</a:t>
                      </a:r>
                      <a:endParaRPr lang="en-US" sz="2800" dirty="0">
                        <a:latin typeface="+mn-lt"/>
                      </a:endParaRPr>
                    </a:p>
                  </a:txBody>
                  <a:tcPr anchor="ctr"/>
                </a:tc>
                <a:tc>
                  <a:txBody>
                    <a:bodyPr/>
                    <a:lstStyle/>
                    <a:p>
                      <a:pPr algn="just"/>
                      <a:r>
                        <a:rPr lang="vi-VN" sz="2800" dirty="0" smtClean="0">
                          <a:latin typeface="+mn-lt"/>
                        </a:rPr>
                        <a:t>Chú bé có nhiều nỗi buồn, sự cô đơn khi bị xa cách với bạn bè cũ, không gian cũ gắn với tuổi thơ</a:t>
                      </a:r>
                      <a:endParaRPr lang="en-US" sz="2800" dirty="0">
                        <a:latin typeface="+mn-lt"/>
                      </a:endParaRPr>
                    </a:p>
                  </a:txBody>
                  <a:tcPr anchor="ctr"/>
                </a:tc>
                <a:extLst>
                  <a:ext uri="{0D108BD9-81ED-4DB2-BD59-A6C34878D82A}">
                    <a16:rowId xmlns:a16="http://schemas.microsoft.com/office/drawing/2014/main" xmlns="" val="4284948287"/>
                  </a:ext>
                </a:extLst>
              </a:tr>
            </a:tbl>
          </a:graphicData>
        </a:graphic>
      </p:graphicFrame>
    </p:spTree>
    <p:extLst>
      <p:ext uri="{BB962C8B-B14F-4D97-AF65-F5344CB8AC3E}">
        <p14:creationId xmlns:p14="http://schemas.microsoft.com/office/powerpoint/2010/main" val="3915118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strips(downLef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EF4D6"/>
        </a:solidFill>
        <a:effectLst/>
      </p:bgPr>
    </p:bg>
    <p:spTree>
      <p:nvGrpSpPr>
        <p:cNvPr id="1" name=""/>
        <p:cNvGrpSpPr/>
        <p:nvPr/>
      </p:nvGrpSpPr>
      <p:grpSpPr>
        <a:xfrm>
          <a:off x="0" y="0"/>
          <a:ext cx="0" cy="0"/>
          <a:chOff x="0" y="0"/>
          <a:chExt cx="0" cy="0"/>
        </a:xfrm>
      </p:grpSpPr>
      <p:sp>
        <p:nvSpPr>
          <p:cNvPr id="2" name="TextBox 2"/>
          <p:cNvSpPr txBox="1"/>
          <p:nvPr/>
        </p:nvSpPr>
        <p:spPr>
          <a:xfrm>
            <a:off x="6791004" y="519352"/>
            <a:ext cx="4949373" cy="927433"/>
          </a:xfrm>
          <a:prstGeom prst="rect">
            <a:avLst/>
          </a:prstGeom>
        </p:spPr>
        <p:txBody>
          <a:bodyPr wrap="square" lIns="0" tIns="0" rIns="0" bIns="0" rtlCol="0" anchor="t">
            <a:spAutoFit/>
          </a:bodyPr>
          <a:lstStyle/>
          <a:p>
            <a:pPr algn="ctr">
              <a:lnSpc>
                <a:spcPts val="7680"/>
              </a:lnSpc>
            </a:pPr>
            <a:r>
              <a:rPr lang="en-US" sz="6400" b="1" dirty="0" smtClean="0">
                <a:solidFill>
                  <a:srgbClr val="1C4F59"/>
                </a:solidFill>
                <a:latin typeface="Arial" panose="020B0604020202020204" pitchFamily="34" charset="0"/>
                <a:cs typeface="Arial" panose="020B0604020202020204" pitchFamily="34" charset="0"/>
              </a:rPr>
              <a:t>VẬN DỤNG</a:t>
            </a:r>
            <a:endParaRPr lang="en-US" sz="6400" b="1" dirty="0">
              <a:solidFill>
                <a:srgbClr val="1C4F59"/>
              </a:solidFill>
              <a:latin typeface="Arial" panose="020B0604020202020204" pitchFamily="34" charset="0"/>
              <a:cs typeface="Arial" panose="020B0604020202020204" pitchFamily="34" charset="0"/>
            </a:endParaRPr>
          </a:p>
        </p:txBody>
      </p:sp>
      <p:grpSp>
        <p:nvGrpSpPr>
          <p:cNvPr id="4" name="Group 4"/>
          <p:cNvGrpSpPr/>
          <p:nvPr/>
        </p:nvGrpSpPr>
        <p:grpSpPr>
          <a:xfrm>
            <a:off x="1569491" y="1866900"/>
            <a:ext cx="15392400" cy="7093925"/>
            <a:chOff x="0" y="0"/>
            <a:chExt cx="7457039" cy="1526168"/>
          </a:xfrm>
        </p:grpSpPr>
        <p:sp>
          <p:nvSpPr>
            <p:cNvPr id="5" name="Freeform 5"/>
            <p:cNvSpPr/>
            <p:nvPr/>
          </p:nvSpPr>
          <p:spPr>
            <a:xfrm>
              <a:off x="0" y="0"/>
              <a:ext cx="7457039" cy="1526168"/>
            </a:xfrm>
            <a:custGeom>
              <a:avLst/>
              <a:gdLst/>
              <a:ahLst/>
              <a:cxnLst/>
              <a:rect l="l" t="t" r="r" b="b"/>
              <a:pathLst>
                <a:path w="7457039" h="1526168">
                  <a:moveTo>
                    <a:pt x="7332579" y="1526168"/>
                  </a:moveTo>
                  <a:lnTo>
                    <a:pt x="124460" y="1526168"/>
                  </a:lnTo>
                  <a:cubicBezTo>
                    <a:pt x="55880" y="1526168"/>
                    <a:pt x="0" y="1470288"/>
                    <a:pt x="0" y="1401708"/>
                  </a:cubicBezTo>
                  <a:lnTo>
                    <a:pt x="0" y="124460"/>
                  </a:lnTo>
                  <a:cubicBezTo>
                    <a:pt x="0" y="55880"/>
                    <a:pt x="55880" y="0"/>
                    <a:pt x="124460" y="0"/>
                  </a:cubicBezTo>
                  <a:lnTo>
                    <a:pt x="7332579" y="0"/>
                  </a:lnTo>
                  <a:cubicBezTo>
                    <a:pt x="7401159" y="0"/>
                    <a:pt x="7457039" y="55880"/>
                    <a:pt x="7457039" y="124460"/>
                  </a:cubicBezTo>
                  <a:lnTo>
                    <a:pt x="7457039" y="1401708"/>
                  </a:lnTo>
                  <a:cubicBezTo>
                    <a:pt x="7457039" y="1470288"/>
                    <a:pt x="7401159" y="1526168"/>
                    <a:pt x="7332579" y="1526168"/>
                  </a:cubicBezTo>
                  <a:close/>
                </a:path>
              </a:pathLst>
            </a:custGeom>
            <a:solidFill>
              <a:srgbClr val="FFFFFF"/>
            </a:solidFill>
          </p:spPr>
        </p:sp>
      </p:grpSp>
      <p:grpSp>
        <p:nvGrpSpPr>
          <p:cNvPr id="13" name="Group 13"/>
          <p:cNvGrpSpPr/>
          <p:nvPr/>
        </p:nvGrpSpPr>
        <p:grpSpPr>
          <a:xfrm>
            <a:off x="0" y="9466902"/>
            <a:ext cx="18288000" cy="820098"/>
            <a:chOff x="0" y="0"/>
            <a:chExt cx="6555032" cy="293951"/>
          </a:xfrm>
        </p:grpSpPr>
        <p:sp>
          <p:nvSpPr>
            <p:cNvPr id="14" name="Freeform 14"/>
            <p:cNvSpPr/>
            <p:nvPr/>
          </p:nvSpPr>
          <p:spPr>
            <a:xfrm>
              <a:off x="0" y="0"/>
              <a:ext cx="6555032" cy="293951"/>
            </a:xfrm>
            <a:custGeom>
              <a:avLst/>
              <a:gdLst/>
              <a:ahLst/>
              <a:cxnLst/>
              <a:rect l="l" t="t" r="r" b="b"/>
              <a:pathLst>
                <a:path w="6555032" h="293951">
                  <a:moveTo>
                    <a:pt x="0" y="0"/>
                  </a:moveTo>
                  <a:lnTo>
                    <a:pt x="6555032" y="0"/>
                  </a:lnTo>
                  <a:lnTo>
                    <a:pt x="6555032" y="293951"/>
                  </a:lnTo>
                  <a:lnTo>
                    <a:pt x="0" y="293951"/>
                  </a:lnTo>
                  <a:close/>
                </a:path>
              </a:pathLst>
            </a:custGeom>
            <a:solidFill>
              <a:srgbClr val="FADECC"/>
            </a:solidFill>
          </p:spPr>
        </p:sp>
      </p:grpSp>
      <p:sp>
        <p:nvSpPr>
          <p:cNvPr id="21" name="Rectangle 20"/>
          <p:cNvSpPr/>
          <p:nvPr/>
        </p:nvSpPr>
        <p:spPr>
          <a:xfrm>
            <a:off x="2331490" y="2400300"/>
            <a:ext cx="13868400" cy="2031325"/>
          </a:xfrm>
          <a:prstGeom prst="rect">
            <a:avLst/>
          </a:prstGeom>
        </p:spPr>
        <p:txBody>
          <a:bodyPr wrap="square">
            <a:spAutoFit/>
          </a:bodyPr>
          <a:lstStyle/>
          <a:p>
            <a:pPr algn="just">
              <a:lnSpc>
                <a:spcPct val="150000"/>
              </a:lnSpc>
            </a:pPr>
            <a:r>
              <a:rPr lang="vi-VN" sz="4200" b="1" i="1" dirty="0">
                <a:solidFill>
                  <a:srgbClr val="000000"/>
                </a:solidFill>
                <a:ea typeface="Times New Roman" panose="02020603050405020304" pitchFamily="18" charset="0"/>
              </a:rPr>
              <a:t>Em đã bao giờ làm việc gì đem lại niềm vui cho người khác hay chưa? Hãy chia sẻ với bạn về việc làm đó.</a:t>
            </a:r>
            <a:endParaRPr lang="en-US" sz="4200" b="1"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9544" b="12048"/>
          <a:stretch/>
        </p:blipFill>
        <p:spPr>
          <a:xfrm>
            <a:off x="5701223" y="4762500"/>
            <a:ext cx="7128933" cy="4876800"/>
          </a:xfrm>
          <a:prstGeom prst="rect">
            <a:avLst/>
          </a:prstGeom>
        </p:spPr>
      </p:pic>
    </p:spTree>
    <p:extLst>
      <p:ext uri="{BB962C8B-B14F-4D97-AF65-F5344CB8AC3E}">
        <p14:creationId xmlns:p14="http://schemas.microsoft.com/office/powerpoint/2010/main" val="41662387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8ACFD4"/>
        </a:solidFill>
        <a:effectLst/>
      </p:bgPr>
    </p:bg>
    <p:spTree>
      <p:nvGrpSpPr>
        <p:cNvPr id="1" name=""/>
        <p:cNvGrpSpPr/>
        <p:nvPr/>
      </p:nvGrpSpPr>
      <p:grpSpPr>
        <a:xfrm>
          <a:off x="0" y="0"/>
          <a:ext cx="0" cy="0"/>
          <a:chOff x="0" y="0"/>
          <a:chExt cx="0" cy="0"/>
        </a:xfrm>
      </p:grpSpPr>
      <p:grpSp>
        <p:nvGrpSpPr>
          <p:cNvPr id="2" name="Group 2"/>
          <p:cNvGrpSpPr/>
          <p:nvPr/>
        </p:nvGrpSpPr>
        <p:grpSpPr>
          <a:xfrm>
            <a:off x="2857499" y="3094346"/>
            <a:ext cx="12573000" cy="5644839"/>
            <a:chOff x="0" y="0"/>
            <a:chExt cx="2393585" cy="2798786"/>
          </a:xfrm>
        </p:grpSpPr>
        <p:sp>
          <p:nvSpPr>
            <p:cNvPr id="3" name="Freeform 3"/>
            <p:cNvSpPr/>
            <p:nvPr/>
          </p:nvSpPr>
          <p:spPr>
            <a:xfrm>
              <a:off x="0" y="0"/>
              <a:ext cx="2393585" cy="2798786"/>
            </a:xfrm>
            <a:custGeom>
              <a:avLst/>
              <a:gdLst/>
              <a:ahLst/>
              <a:cxnLst/>
              <a:rect l="l" t="t" r="r" b="b"/>
              <a:pathLst>
                <a:path w="2393585" h="2798786">
                  <a:moveTo>
                    <a:pt x="2269125" y="2798786"/>
                  </a:moveTo>
                  <a:lnTo>
                    <a:pt x="124460" y="2798786"/>
                  </a:lnTo>
                  <a:cubicBezTo>
                    <a:pt x="55880" y="2798786"/>
                    <a:pt x="0" y="2742906"/>
                    <a:pt x="0" y="2674326"/>
                  </a:cubicBezTo>
                  <a:lnTo>
                    <a:pt x="0" y="124460"/>
                  </a:lnTo>
                  <a:cubicBezTo>
                    <a:pt x="0" y="55880"/>
                    <a:pt x="55880" y="0"/>
                    <a:pt x="124460" y="0"/>
                  </a:cubicBezTo>
                  <a:lnTo>
                    <a:pt x="2269125" y="0"/>
                  </a:lnTo>
                  <a:cubicBezTo>
                    <a:pt x="2337705" y="0"/>
                    <a:pt x="2393585" y="55880"/>
                    <a:pt x="2393585" y="124460"/>
                  </a:cubicBezTo>
                  <a:lnTo>
                    <a:pt x="2393585" y="2674326"/>
                  </a:lnTo>
                  <a:cubicBezTo>
                    <a:pt x="2393585" y="2742906"/>
                    <a:pt x="2337705" y="2798786"/>
                    <a:pt x="2269125" y="2798786"/>
                  </a:cubicBezTo>
                  <a:close/>
                </a:path>
              </a:pathLst>
            </a:custGeom>
            <a:solidFill>
              <a:srgbClr val="FFFFFF"/>
            </a:solidFill>
          </p:spPr>
        </p:sp>
      </p:grpSp>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196655" flipH="1">
            <a:off x="13541727" y="1067855"/>
            <a:ext cx="2494069" cy="1650620"/>
          </a:xfrm>
          <a:prstGeom prst="rect">
            <a:avLst/>
          </a:prstGeom>
        </p:spPr>
      </p:pic>
      <p:sp>
        <p:nvSpPr>
          <p:cNvPr id="19" name="TextBox 19"/>
          <p:cNvSpPr txBox="1"/>
          <p:nvPr/>
        </p:nvSpPr>
        <p:spPr>
          <a:xfrm>
            <a:off x="4660578" y="1969085"/>
            <a:ext cx="8966842" cy="397545"/>
          </a:xfrm>
          <a:prstGeom prst="rect">
            <a:avLst/>
          </a:prstGeom>
        </p:spPr>
        <p:txBody>
          <a:bodyPr wrap="square" lIns="0" tIns="0" rIns="0" bIns="0" rtlCol="0" anchor="t">
            <a:spAutoFit/>
          </a:bodyPr>
          <a:lstStyle/>
          <a:p>
            <a:pPr>
              <a:lnSpc>
                <a:spcPts val="3149"/>
              </a:lnSpc>
            </a:pPr>
            <a:r>
              <a:rPr lang="en-US" sz="6400" b="1" dirty="0" smtClean="0">
                <a:solidFill>
                  <a:srgbClr val="1C4F59"/>
                </a:solidFill>
                <a:latin typeface="Arial" panose="020B0604020202020204" pitchFamily="34" charset="0"/>
                <a:cs typeface="Arial" panose="020B0604020202020204" pitchFamily="34" charset="0"/>
              </a:rPr>
              <a:t>HƯỚNG DẪN VỀ NHÀ</a:t>
            </a:r>
            <a:endParaRPr lang="en-US" sz="6400" b="1" dirty="0">
              <a:solidFill>
                <a:srgbClr val="1C4F59"/>
              </a:solidFill>
              <a:latin typeface="Arial" panose="020B0604020202020204" pitchFamily="34" charset="0"/>
              <a:cs typeface="Arial" panose="020B0604020202020204" pitchFamily="34" charset="0"/>
            </a:endParaRPr>
          </a:p>
        </p:txBody>
      </p:sp>
      <p:grpSp>
        <p:nvGrpSpPr>
          <p:cNvPr id="21" name="Group 21"/>
          <p:cNvGrpSpPr/>
          <p:nvPr/>
        </p:nvGrpSpPr>
        <p:grpSpPr>
          <a:xfrm>
            <a:off x="0" y="9466902"/>
            <a:ext cx="18288000" cy="820098"/>
            <a:chOff x="0" y="0"/>
            <a:chExt cx="6555032" cy="293951"/>
          </a:xfrm>
        </p:grpSpPr>
        <p:sp>
          <p:nvSpPr>
            <p:cNvPr id="22" name="Freeform 22"/>
            <p:cNvSpPr/>
            <p:nvPr/>
          </p:nvSpPr>
          <p:spPr>
            <a:xfrm>
              <a:off x="0" y="0"/>
              <a:ext cx="6555032" cy="293951"/>
            </a:xfrm>
            <a:custGeom>
              <a:avLst/>
              <a:gdLst/>
              <a:ahLst/>
              <a:cxnLst/>
              <a:rect l="l" t="t" r="r" b="b"/>
              <a:pathLst>
                <a:path w="6555032" h="293951">
                  <a:moveTo>
                    <a:pt x="0" y="0"/>
                  </a:moveTo>
                  <a:lnTo>
                    <a:pt x="6555032" y="0"/>
                  </a:lnTo>
                  <a:lnTo>
                    <a:pt x="6555032" y="293951"/>
                  </a:lnTo>
                  <a:lnTo>
                    <a:pt x="0" y="293951"/>
                  </a:lnTo>
                  <a:close/>
                </a:path>
              </a:pathLst>
            </a:custGeom>
            <a:solidFill>
              <a:srgbClr val="189F87"/>
            </a:solidFill>
          </p:spPr>
        </p:sp>
      </p:grpSp>
      <p:pic>
        <p:nvPicPr>
          <p:cNvPr id="34" name="Picture 33"/>
          <p:cNvPicPr>
            <a:picLocks noChangeAspect="1"/>
          </p:cNvPicPr>
          <p:nvPr/>
        </p:nvPicPr>
        <p:blipFill rotWithShape="1">
          <a:blip r:embed="rId4">
            <a:extLst>
              <a:ext uri="{28A0092B-C50C-407E-A947-70E740481C1C}">
                <a14:useLocalDpi xmlns:a14="http://schemas.microsoft.com/office/drawing/2010/main" val="0"/>
              </a:ext>
            </a:extLst>
          </a:blip>
          <a:srcRect t="17375" b="18540"/>
          <a:stretch/>
        </p:blipFill>
        <p:spPr>
          <a:xfrm>
            <a:off x="533400" y="7272282"/>
            <a:ext cx="5333524" cy="2933804"/>
          </a:xfrm>
          <a:prstGeom prst="rect">
            <a:avLst/>
          </a:prstGeom>
        </p:spPr>
      </p:pic>
      <p:sp>
        <p:nvSpPr>
          <p:cNvPr id="4" name="TextBox 3"/>
          <p:cNvSpPr txBox="1"/>
          <p:nvPr/>
        </p:nvSpPr>
        <p:spPr>
          <a:xfrm>
            <a:off x="3924299" y="3799110"/>
            <a:ext cx="10439400" cy="3046988"/>
          </a:xfrm>
          <a:prstGeom prst="rect">
            <a:avLst/>
          </a:prstGeom>
          <a:noFill/>
        </p:spPr>
        <p:txBody>
          <a:bodyPr wrap="square" rtlCol="0">
            <a:spAutoFit/>
          </a:bodyPr>
          <a:lstStyle/>
          <a:p>
            <a:pPr marL="685800" indent="-685800">
              <a:lnSpc>
                <a:spcPct val="200000"/>
              </a:lnSpc>
              <a:buFont typeface="Wingdings" panose="05000000000000000000" pitchFamily="2" charset="2"/>
              <a:buChar char="v"/>
            </a:pPr>
            <a:r>
              <a:rPr lang="en-US" sz="4800" dirty="0" err="1" smtClean="0">
                <a:latin typeface="Arial" panose="020B0604020202020204" pitchFamily="34" charset="0"/>
                <a:cs typeface="Arial" panose="020B0604020202020204" pitchFamily="34" charset="0"/>
              </a:rPr>
              <a:t>Ôn</a:t>
            </a:r>
            <a:r>
              <a:rPr lang="en-US" sz="4800" dirty="0" smtClean="0">
                <a:latin typeface="Arial" panose="020B0604020202020204" pitchFamily="34" charset="0"/>
                <a:cs typeface="Arial" panose="020B0604020202020204" pitchFamily="34" charset="0"/>
              </a:rPr>
              <a:t> </a:t>
            </a:r>
            <a:r>
              <a:rPr lang="en-US" sz="4800" dirty="0" err="1" smtClean="0">
                <a:latin typeface="Arial" panose="020B0604020202020204" pitchFamily="34" charset="0"/>
                <a:cs typeface="Arial" panose="020B0604020202020204" pitchFamily="34" charset="0"/>
              </a:rPr>
              <a:t>luyện</a:t>
            </a:r>
            <a:r>
              <a:rPr lang="en-US" sz="4800" dirty="0" smtClean="0">
                <a:latin typeface="Arial" panose="020B0604020202020204" pitchFamily="34" charset="0"/>
                <a:cs typeface="Arial" panose="020B0604020202020204" pitchFamily="34" charset="0"/>
              </a:rPr>
              <a:t> lại bài </a:t>
            </a:r>
            <a:r>
              <a:rPr lang="en-US" sz="4800" dirty="0" err="1" smtClean="0">
                <a:latin typeface="Arial" panose="020B0604020202020204" pitchFamily="34" charset="0"/>
                <a:cs typeface="Arial" panose="020B0604020202020204" pitchFamily="34" charset="0"/>
              </a:rPr>
              <a:t>cũ</a:t>
            </a:r>
            <a:endParaRPr lang="en-US" sz="4800" dirty="0" smtClean="0">
              <a:latin typeface="Arial" panose="020B0604020202020204" pitchFamily="34" charset="0"/>
              <a:cs typeface="Arial" panose="020B0604020202020204" pitchFamily="34" charset="0"/>
            </a:endParaRPr>
          </a:p>
          <a:p>
            <a:pPr marL="685800" indent="-685800">
              <a:lnSpc>
                <a:spcPct val="200000"/>
              </a:lnSpc>
              <a:buFont typeface="Wingdings" panose="05000000000000000000" pitchFamily="2" charset="2"/>
              <a:buChar char="v"/>
            </a:pPr>
            <a:r>
              <a:rPr lang="en-US" sz="4800" dirty="0" err="1" smtClean="0">
                <a:latin typeface="Arial" panose="020B0604020202020204" pitchFamily="34" charset="0"/>
                <a:cs typeface="Arial" panose="020B0604020202020204" pitchFamily="34" charset="0"/>
              </a:rPr>
              <a:t>Chuẩn</a:t>
            </a:r>
            <a:r>
              <a:rPr lang="en-US" sz="4800" dirty="0" smtClean="0">
                <a:latin typeface="Arial" panose="020B0604020202020204" pitchFamily="34" charset="0"/>
                <a:cs typeface="Arial" panose="020B0604020202020204" pitchFamily="34" charset="0"/>
              </a:rPr>
              <a:t> bị bài mới: </a:t>
            </a:r>
            <a:r>
              <a:rPr lang="en-US" sz="4800" b="1" i="1" dirty="0" err="1" smtClean="0">
                <a:latin typeface="Arial" panose="020B0604020202020204" pitchFamily="34" charset="0"/>
                <a:cs typeface="Arial" panose="020B0604020202020204" pitchFamily="34" charset="0"/>
              </a:rPr>
              <a:t>Và</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tôi</a:t>
            </a:r>
            <a:r>
              <a:rPr lang="en-US" sz="4800" b="1" i="1" dirty="0" smtClean="0">
                <a:latin typeface="Arial" panose="020B0604020202020204" pitchFamily="34" charset="0"/>
                <a:cs typeface="Arial" panose="020B0604020202020204" pitchFamily="34" charset="0"/>
              </a:rPr>
              <a:t> nhớ </a:t>
            </a:r>
            <a:r>
              <a:rPr lang="en-US" sz="4800" b="1" i="1" dirty="0" err="1" smtClean="0">
                <a:latin typeface="Arial" panose="020B0604020202020204" pitchFamily="34" charset="0"/>
                <a:cs typeface="Arial" panose="020B0604020202020204" pitchFamily="34" charset="0"/>
              </a:rPr>
              <a:t>khói</a:t>
            </a:r>
            <a:endParaRPr lang="en-US" sz="48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1768510"/>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189F87"/>
        </a:solidFill>
        <a:effectLst/>
      </p:bgPr>
    </p:bg>
    <p:spTree>
      <p:nvGrpSpPr>
        <p:cNvPr id="1" name=""/>
        <p:cNvGrpSpPr/>
        <p:nvPr/>
      </p:nvGrpSpPr>
      <p:grpSpPr>
        <a:xfrm>
          <a:off x="0" y="0"/>
          <a:ext cx="0" cy="0"/>
          <a:chOff x="0" y="0"/>
          <a:chExt cx="0" cy="0"/>
        </a:xfrm>
      </p:grpSpPr>
      <p:sp>
        <p:nvSpPr>
          <p:cNvPr id="3" name="TextBox 3"/>
          <p:cNvSpPr txBox="1"/>
          <p:nvPr/>
        </p:nvSpPr>
        <p:spPr>
          <a:xfrm>
            <a:off x="2435802" y="1829937"/>
            <a:ext cx="14328198" cy="3118674"/>
          </a:xfrm>
          <a:prstGeom prst="rect">
            <a:avLst/>
          </a:prstGeom>
        </p:spPr>
        <p:txBody>
          <a:bodyPr wrap="square" lIns="0" tIns="0" rIns="0" bIns="0" rtlCol="0" anchor="t">
            <a:spAutoFit/>
          </a:bodyPr>
          <a:lstStyle/>
          <a:p>
            <a:pPr algn="ctr">
              <a:lnSpc>
                <a:spcPct val="150000"/>
              </a:lnSpc>
            </a:pPr>
            <a:r>
              <a:rPr lang="en-US" sz="7200" b="1" dirty="0" smtClean="0">
                <a:solidFill>
                  <a:srgbClr val="FEF4D6"/>
                </a:solidFill>
                <a:latin typeface="Arial" panose="020B0604020202020204" pitchFamily="34" charset="0"/>
                <a:cs typeface="Arial" panose="020B0604020202020204" pitchFamily="34" charset="0"/>
              </a:rPr>
              <a:t>CẢM ƠN CÁC EM ĐÃ </a:t>
            </a:r>
          </a:p>
          <a:p>
            <a:pPr algn="ctr">
              <a:lnSpc>
                <a:spcPct val="150000"/>
              </a:lnSpc>
            </a:pPr>
            <a:r>
              <a:rPr lang="en-US" sz="7200" b="1" dirty="0" smtClean="0">
                <a:solidFill>
                  <a:srgbClr val="FEF4D6"/>
                </a:solidFill>
                <a:latin typeface="Arial" panose="020B0604020202020204" pitchFamily="34" charset="0"/>
                <a:cs typeface="Arial" panose="020B0604020202020204" pitchFamily="34" charset="0"/>
              </a:rPr>
              <a:t>LẮNG NGHE BÀI GIẢNG!</a:t>
            </a:r>
            <a:endParaRPr lang="en-US" sz="7200" b="1" dirty="0">
              <a:solidFill>
                <a:srgbClr val="FEF4D6"/>
              </a:solidFill>
              <a:latin typeface="Arial" panose="020B0604020202020204" pitchFamily="34" charset="0"/>
              <a:cs typeface="Arial" panose="020B0604020202020204" pitchFamily="34" charset="0"/>
            </a:endParaRP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308366">
            <a:off x="-604814" y="-97792"/>
            <a:ext cx="3267029" cy="3094767"/>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172708">
            <a:off x="16006786" y="5718038"/>
            <a:ext cx="3267029" cy="3094767"/>
          </a:xfrm>
          <a:prstGeom prst="rect">
            <a:avLst/>
          </a:prstGeom>
        </p:spPr>
      </p:pic>
      <p:grpSp>
        <p:nvGrpSpPr>
          <p:cNvPr id="8" name="Group 8"/>
          <p:cNvGrpSpPr/>
          <p:nvPr/>
        </p:nvGrpSpPr>
        <p:grpSpPr>
          <a:xfrm>
            <a:off x="0" y="9466902"/>
            <a:ext cx="18288000" cy="820098"/>
            <a:chOff x="0" y="0"/>
            <a:chExt cx="6555032" cy="293951"/>
          </a:xfrm>
        </p:grpSpPr>
        <p:sp>
          <p:nvSpPr>
            <p:cNvPr id="9" name="Freeform 9"/>
            <p:cNvSpPr/>
            <p:nvPr/>
          </p:nvSpPr>
          <p:spPr>
            <a:xfrm>
              <a:off x="0" y="0"/>
              <a:ext cx="6555032" cy="293951"/>
            </a:xfrm>
            <a:custGeom>
              <a:avLst/>
              <a:gdLst/>
              <a:ahLst/>
              <a:cxnLst/>
              <a:rect l="l" t="t" r="r" b="b"/>
              <a:pathLst>
                <a:path w="6555032" h="293951">
                  <a:moveTo>
                    <a:pt x="0" y="0"/>
                  </a:moveTo>
                  <a:lnTo>
                    <a:pt x="6555032" y="0"/>
                  </a:lnTo>
                  <a:lnTo>
                    <a:pt x="6555032" y="293951"/>
                  </a:lnTo>
                  <a:lnTo>
                    <a:pt x="0" y="293951"/>
                  </a:lnTo>
                  <a:close/>
                </a:path>
              </a:pathLst>
            </a:custGeom>
            <a:solidFill>
              <a:srgbClr val="1C4F59"/>
            </a:solidFill>
          </p:spPr>
        </p:sp>
      </p:grpSp>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953777" y="6139583"/>
            <a:ext cx="5404918" cy="3756418"/>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687917" y="7514551"/>
            <a:ext cx="1985355" cy="2188267"/>
          </a:xfrm>
          <a:prstGeom prst="rect">
            <a:avLst/>
          </a:prstGeom>
        </p:spPr>
      </p:pic>
    </p:spTree>
    <p:extLst>
      <p:ext uri="{BB962C8B-B14F-4D97-AF65-F5344CB8AC3E}">
        <p14:creationId xmlns:p14="http://schemas.microsoft.com/office/powerpoint/2010/main" val="1930759332"/>
      </p:ext>
    </p:extLst>
  </p:cSld>
  <p:clrMapOvr>
    <a:masterClrMapping/>
  </p:clrMapOvr>
  <p:transition spd="slow">
    <p:randomBar dir="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ACFD4"/>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7245759"/>
            <a:chOff x="0" y="0"/>
            <a:chExt cx="8732589" cy="3898453"/>
          </a:xfrm>
        </p:grpSpPr>
        <p:sp>
          <p:nvSpPr>
            <p:cNvPr id="3" name="Freeform 3"/>
            <p:cNvSpPr/>
            <p:nvPr/>
          </p:nvSpPr>
          <p:spPr>
            <a:xfrm>
              <a:off x="0" y="0"/>
              <a:ext cx="8732589" cy="3898454"/>
            </a:xfrm>
            <a:custGeom>
              <a:avLst/>
              <a:gdLst/>
              <a:ahLst/>
              <a:cxnLst/>
              <a:rect l="l" t="t" r="r" b="b"/>
              <a:pathLst>
                <a:path w="8732589" h="3898454">
                  <a:moveTo>
                    <a:pt x="8608130" y="3898453"/>
                  </a:moveTo>
                  <a:lnTo>
                    <a:pt x="124460" y="3898453"/>
                  </a:lnTo>
                  <a:cubicBezTo>
                    <a:pt x="55880" y="3898453"/>
                    <a:pt x="0" y="3842573"/>
                    <a:pt x="0" y="3773993"/>
                  </a:cubicBezTo>
                  <a:lnTo>
                    <a:pt x="0" y="124460"/>
                  </a:lnTo>
                  <a:cubicBezTo>
                    <a:pt x="0" y="55880"/>
                    <a:pt x="55880" y="0"/>
                    <a:pt x="124460" y="0"/>
                  </a:cubicBezTo>
                  <a:lnTo>
                    <a:pt x="8608130" y="0"/>
                  </a:lnTo>
                  <a:cubicBezTo>
                    <a:pt x="8676710" y="0"/>
                    <a:pt x="8732589" y="55880"/>
                    <a:pt x="8732589" y="124460"/>
                  </a:cubicBezTo>
                  <a:lnTo>
                    <a:pt x="8732589" y="3773993"/>
                  </a:lnTo>
                  <a:cubicBezTo>
                    <a:pt x="8732589" y="3842574"/>
                    <a:pt x="8676710" y="3898454"/>
                    <a:pt x="8608130" y="3898454"/>
                  </a:cubicBezTo>
                  <a:close/>
                </a:path>
              </a:pathLst>
            </a:custGeom>
            <a:solidFill>
              <a:srgbClr val="FFFFFF"/>
            </a:solidFill>
          </p:spPr>
        </p:sp>
      </p:grpSp>
      <p:grpSp>
        <p:nvGrpSpPr>
          <p:cNvPr id="4" name="Group 4"/>
          <p:cNvGrpSpPr/>
          <p:nvPr/>
        </p:nvGrpSpPr>
        <p:grpSpPr>
          <a:xfrm>
            <a:off x="899236" y="3005915"/>
            <a:ext cx="16200941" cy="2893950"/>
            <a:chOff x="-2558029" y="134510"/>
            <a:chExt cx="21601253" cy="3858601"/>
          </a:xfrm>
        </p:grpSpPr>
        <p:sp>
          <p:nvSpPr>
            <p:cNvPr id="5" name="TextBox 5"/>
            <p:cNvSpPr txBox="1"/>
            <p:nvPr/>
          </p:nvSpPr>
          <p:spPr>
            <a:xfrm>
              <a:off x="-2558029" y="1469344"/>
              <a:ext cx="21601253" cy="2523767"/>
            </a:xfrm>
            <a:prstGeom prst="rect">
              <a:avLst/>
            </a:prstGeom>
          </p:spPr>
          <p:txBody>
            <a:bodyPr wrap="square" lIns="0" tIns="0" rIns="0" bIns="0" rtlCol="0" anchor="t">
              <a:spAutoFit/>
            </a:bodyPr>
            <a:lstStyle/>
            <a:p>
              <a:pPr algn="ctr">
                <a:lnSpc>
                  <a:spcPct val="150000"/>
                </a:lnSpc>
              </a:pPr>
              <a:r>
                <a:rPr lang="en-US" sz="8200" b="1" dirty="0" smtClean="0">
                  <a:solidFill>
                    <a:srgbClr val="1C4F59"/>
                  </a:solidFill>
                  <a:latin typeface="Arial" panose="020B0604020202020204" pitchFamily="34" charset="0"/>
                  <a:cs typeface="Arial" panose="020B0604020202020204" pitchFamily="34" charset="0"/>
                </a:rPr>
                <a:t>CON MUỐN LÀM MỘT CÁI CÂY</a:t>
              </a:r>
              <a:endParaRPr lang="en-US" sz="8200" b="1" dirty="0">
                <a:solidFill>
                  <a:srgbClr val="1C4F59"/>
                </a:solidFill>
                <a:latin typeface="Arial" panose="020B0604020202020204" pitchFamily="34" charset="0"/>
                <a:cs typeface="Arial" panose="020B0604020202020204" pitchFamily="34" charset="0"/>
              </a:endParaRPr>
            </a:p>
          </p:txBody>
        </p:sp>
        <p:sp>
          <p:nvSpPr>
            <p:cNvPr id="6" name="TextBox 6"/>
            <p:cNvSpPr txBox="1"/>
            <p:nvPr/>
          </p:nvSpPr>
          <p:spPr>
            <a:xfrm>
              <a:off x="11947" y="134510"/>
              <a:ext cx="16869979" cy="921450"/>
            </a:xfrm>
            <a:prstGeom prst="rect">
              <a:avLst/>
            </a:prstGeom>
          </p:spPr>
          <p:txBody>
            <a:bodyPr lIns="0" tIns="0" rIns="0" bIns="0" rtlCol="0" anchor="t">
              <a:spAutoFit/>
            </a:bodyPr>
            <a:lstStyle/>
            <a:p>
              <a:pPr algn="ctr">
                <a:lnSpc>
                  <a:spcPts val="5040"/>
                </a:lnSpc>
                <a:spcBef>
                  <a:spcPct val="0"/>
                </a:spcBef>
              </a:pPr>
              <a:r>
                <a:rPr lang="en-US" sz="7200" spc="72" dirty="0" smtClean="0">
                  <a:solidFill>
                    <a:srgbClr val="1C4F59"/>
                  </a:solidFill>
                  <a:latin typeface="Arial" panose="020B0604020202020204" pitchFamily="34" charset="0"/>
                  <a:cs typeface="Arial" panose="020B0604020202020204" pitchFamily="34" charset="0"/>
                </a:rPr>
                <a:t>BÀI 9</a:t>
              </a:r>
              <a:endParaRPr lang="en-US" sz="7200" spc="72" dirty="0">
                <a:solidFill>
                  <a:srgbClr val="1C4F59"/>
                </a:solidFill>
                <a:latin typeface="Arial" panose="020B0604020202020204" pitchFamily="34" charset="0"/>
                <a:cs typeface="Arial" panose="020B0604020202020204" pitchFamily="34" charset="0"/>
              </a:endParaRPr>
            </a:p>
          </p:txBody>
        </p:sp>
      </p:grpSp>
      <p:grpSp>
        <p:nvGrpSpPr>
          <p:cNvPr id="7" name="Group 7"/>
          <p:cNvGrpSpPr/>
          <p:nvPr/>
        </p:nvGrpSpPr>
        <p:grpSpPr>
          <a:xfrm>
            <a:off x="0" y="9466902"/>
            <a:ext cx="18288000" cy="820098"/>
            <a:chOff x="0" y="0"/>
            <a:chExt cx="6555032" cy="293951"/>
          </a:xfrm>
        </p:grpSpPr>
        <p:sp>
          <p:nvSpPr>
            <p:cNvPr id="8" name="Freeform 8"/>
            <p:cNvSpPr/>
            <p:nvPr/>
          </p:nvSpPr>
          <p:spPr>
            <a:xfrm>
              <a:off x="0" y="0"/>
              <a:ext cx="6555032" cy="293951"/>
            </a:xfrm>
            <a:custGeom>
              <a:avLst/>
              <a:gdLst/>
              <a:ahLst/>
              <a:cxnLst/>
              <a:rect l="l" t="t" r="r" b="b"/>
              <a:pathLst>
                <a:path w="6555032" h="293951">
                  <a:moveTo>
                    <a:pt x="0" y="0"/>
                  </a:moveTo>
                  <a:lnTo>
                    <a:pt x="6555032" y="0"/>
                  </a:lnTo>
                  <a:lnTo>
                    <a:pt x="6555032" y="293951"/>
                  </a:lnTo>
                  <a:lnTo>
                    <a:pt x="0" y="293951"/>
                  </a:lnTo>
                  <a:close/>
                </a:path>
              </a:pathLst>
            </a:custGeom>
            <a:solidFill>
              <a:srgbClr val="1C4F59"/>
            </a:solidFill>
          </p:spPr>
        </p:sp>
      </p:gr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502374" y="6679877"/>
            <a:ext cx="5283251" cy="3189163"/>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13044">
            <a:off x="793109" y="6292883"/>
            <a:ext cx="3626896" cy="2875139"/>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93684" y="1265158"/>
            <a:ext cx="3149468" cy="3243834"/>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348435">
            <a:off x="15996545" y="1346681"/>
            <a:ext cx="3652766" cy="2417467"/>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866238" y="-809340"/>
            <a:ext cx="2493303" cy="2839165"/>
          </a:xfrm>
          <a:prstGeom prst="rect">
            <a:avLst/>
          </a:prstGeom>
        </p:spPr>
      </p:pic>
      <p:pic>
        <p:nvPicPr>
          <p:cNvPr id="14" name="Picture 1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4646248" y="-1554296"/>
            <a:ext cx="3057724" cy="3108592"/>
          </a:xfrm>
          <a:prstGeom prst="rect">
            <a:avLst/>
          </a:prstGeom>
        </p:spPr>
      </p:pic>
      <p:pic>
        <p:nvPicPr>
          <p:cNvPr id="15" name="Picture 15"/>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4445633" y="6749961"/>
            <a:ext cx="3169477" cy="281219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ACFD4"/>
        </a:solidFill>
        <a:effectLst/>
      </p:bgPr>
    </p:bg>
    <p:spTree>
      <p:nvGrpSpPr>
        <p:cNvPr id="1" name=""/>
        <p:cNvGrpSpPr/>
        <p:nvPr/>
      </p:nvGrpSpPr>
      <p:grpSpPr>
        <a:xfrm>
          <a:off x="0" y="0"/>
          <a:ext cx="0" cy="0"/>
          <a:chOff x="0" y="0"/>
          <a:chExt cx="0" cy="0"/>
        </a:xfrm>
      </p:grpSpPr>
      <p:sp>
        <p:nvSpPr>
          <p:cNvPr id="3" name="TextBox 3"/>
          <p:cNvSpPr txBox="1"/>
          <p:nvPr/>
        </p:nvSpPr>
        <p:spPr>
          <a:xfrm>
            <a:off x="3571875" y="3162300"/>
            <a:ext cx="11144250" cy="2462213"/>
          </a:xfrm>
          <a:prstGeom prst="rect">
            <a:avLst/>
          </a:prstGeom>
        </p:spPr>
        <p:txBody>
          <a:bodyPr lIns="0" tIns="0" rIns="0" bIns="0" rtlCol="0" anchor="t">
            <a:spAutoFit/>
          </a:bodyPr>
          <a:lstStyle/>
          <a:p>
            <a:pPr algn="ctr">
              <a:lnSpc>
                <a:spcPts val="9597"/>
              </a:lnSpc>
            </a:pPr>
            <a:r>
              <a:rPr lang="en-US" sz="8200" b="1" dirty="0" smtClean="0">
                <a:solidFill>
                  <a:srgbClr val="FFFFFF"/>
                </a:solidFill>
                <a:latin typeface="Arial" panose="020B0604020202020204" pitchFamily="34" charset="0"/>
                <a:cs typeface="Arial" panose="020B0604020202020204" pitchFamily="34" charset="0"/>
              </a:rPr>
              <a:t>I</a:t>
            </a:r>
            <a:r>
              <a:rPr lang="en-US" sz="8200" b="1" smtClean="0">
                <a:solidFill>
                  <a:srgbClr val="FFFFFF"/>
                </a:solidFill>
                <a:latin typeface="Arial" panose="020B0604020202020204" pitchFamily="34" charset="0"/>
                <a:cs typeface="Arial" panose="020B0604020202020204" pitchFamily="34" charset="0"/>
              </a:rPr>
              <a:t>. </a:t>
            </a:r>
            <a:r>
              <a:rPr lang="en-US" sz="8200" b="1" smtClean="0">
                <a:solidFill>
                  <a:srgbClr val="FFFFFF"/>
                </a:solidFill>
                <a:latin typeface="Arial" panose="020B0604020202020204" pitchFamily="34" charset="0"/>
                <a:cs typeface="Arial" panose="020B0604020202020204" pitchFamily="34" charset="0"/>
              </a:rPr>
              <a:t>TRẢI NGHIỆM CÙNG VĂN BẢN</a:t>
            </a:r>
            <a:endParaRPr lang="en-US" sz="8200" b="1" dirty="0">
              <a:solidFill>
                <a:srgbClr val="FFFFFF"/>
              </a:solidFill>
              <a:latin typeface="Arial" panose="020B0604020202020204" pitchFamily="34" charset="0"/>
              <a:cs typeface="Arial" panose="020B0604020202020204" pitchFamily="34" charset="0"/>
            </a:endParaRPr>
          </a:p>
        </p:txBody>
      </p:sp>
      <p:grpSp>
        <p:nvGrpSpPr>
          <p:cNvPr id="6" name="Group 6"/>
          <p:cNvGrpSpPr/>
          <p:nvPr/>
        </p:nvGrpSpPr>
        <p:grpSpPr>
          <a:xfrm>
            <a:off x="0" y="9466902"/>
            <a:ext cx="18288000" cy="820098"/>
            <a:chOff x="0" y="0"/>
            <a:chExt cx="6555032" cy="293951"/>
          </a:xfrm>
        </p:grpSpPr>
        <p:sp>
          <p:nvSpPr>
            <p:cNvPr id="7" name="Freeform 7"/>
            <p:cNvSpPr/>
            <p:nvPr/>
          </p:nvSpPr>
          <p:spPr>
            <a:xfrm>
              <a:off x="0" y="0"/>
              <a:ext cx="6555032" cy="293951"/>
            </a:xfrm>
            <a:custGeom>
              <a:avLst/>
              <a:gdLst/>
              <a:ahLst/>
              <a:cxnLst/>
              <a:rect l="l" t="t" r="r" b="b"/>
              <a:pathLst>
                <a:path w="6555032" h="293951">
                  <a:moveTo>
                    <a:pt x="0" y="0"/>
                  </a:moveTo>
                  <a:lnTo>
                    <a:pt x="6555032" y="0"/>
                  </a:lnTo>
                  <a:lnTo>
                    <a:pt x="6555032" y="293951"/>
                  </a:lnTo>
                  <a:lnTo>
                    <a:pt x="0" y="293951"/>
                  </a:lnTo>
                  <a:close/>
                </a:path>
              </a:pathLst>
            </a:custGeom>
            <a:solidFill>
              <a:srgbClr val="189F87"/>
            </a:solidFill>
          </p:spPr>
        </p:sp>
      </p:gr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64467" y="6199993"/>
            <a:ext cx="5160643" cy="3676958"/>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308366">
            <a:off x="-604814" y="-97792"/>
            <a:ext cx="3267029" cy="3094767"/>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172708">
            <a:off x="16006786" y="5718038"/>
            <a:ext cx="3267029" cy="309476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F4D6"/>
        </a:solidFill>
        <a:effectLst/>
      </p:bgPr>
    </p:bg>
    <p:spTree>
      <p:nvGrpSpPr>
        <p:cNvPr id="1" name=""/>
        <p:cNvGrpSpPr/>
        <p:nvPr/>
      </p:nvGrpSpPr>
      <p:grpSpPr>
        <a:xfrm>
          <a:off x="0" y="0"/>
          <a:ext cx="0" cy="0"/>
          <a:chOff x="0" y="0"/>
          <a:chExt cx="0" cy="0"/>
        </a:xfrm>
      </p:grpSpPr>
      <p:grpSp>
        <p:nvGrpSpPr>
          <p:cNvPr id="11" name="Group 11"/>
          <p:cNvGrpSpPr/>
          <p:nvPr/>
        </p:nvGrpSpPr>
        <p:grpSpPr>
          <a:xfrm>
            <a:off x="0" y="9466902"/>
            <a:ext cx="18288000" cy="820098"/>
            <a:chOff x="0" y="0"/>
            <a:chExt cx="6555032" cy="293951"/>
          </a:xfrm>
        </p:grpSpPr>
        <p:sp>
          <p:nvSpPr>
            <p:cNvPr id="12" name="Freeform 12"/>
            <p:cNvSpPr/>
            <p:nvPr/>
          </p:nvSpPr>
          <p:spPr>
            <a:xfrm>
              <a:off x="0" y="0"/>
              <a:ext cx="6555032" cy="293951"/>
            </a:xfrm>
            <a:custGeom>
              <a:avLst/>
              <a:gdLst/>
              <a:ahLst/>
              <a:cxnLst/>
              <a:rect l="l" t="t" r="r" b="b"/>
              <a:pathLst>
                <a:path w="6555032" h="293951">
                  <a:moveTo>
                    <a:pt x="0" y="0"/>
                  </a:moveTo>
                  <a:lnTo>
                    <a:pt x="6555032" y="0"/>
                  </a:lnTo>
                  <a:lnTo>
                    <a:pt x="6555032" y="293951"/>
                  </a:lnTo>
                  <a:lnTo>
                    <a:pt x="0" y="293951"/>
                  </a:lnTo>
                  <a:close/>
                </a:path>
              </a:pathLst>
            </a:custGeom>
            <a:solidFill>
              <a:srgbClr val="FADECC"/>
            </a:solidFill>
          </p:spPr>
        </p:sp>
      </p:grpSp>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b="10445"/>
          <a:stretch/>
        </p:blipFill>
        <p:spPr>
          <a:xfrm>
            <a:off x="838200" y="2400300"/>
            <a:ext cx="3886200" cy="5410200"/>
          </a:xfrm>
          <a:prstGeom prst="rect">
            <a:avLst/>
          </a:prstGeom>
        </p:spPr>
      </p:pic>
      <p:sp>
        <p:nvSpPr>
          <p:cNvPr id="16" name="Rectangle 15"/>
          <p:cNvSpPr/>
          <p:nvPr/>
        </p:nvSpPr>
        <p:spPr>
          <a:xfrm>
            <a:off x="5105400" y="2119967"/>
            <a:ext cx="12420600" cy="5970865"/>
          </a:xfrm>
          <a:prstGeom prst="rect">
            <a:avLst/>
          </a:prstGeom>
        </p:spPr>
        <p:txBody>
          <a:bodyPr wrap="square">
            <a:spAutoFit/>
          </a:bodyPr>
          <a:lstStyle/>
          <a:p>
            <a:pPr marL="571500" indent="-571500" algn="just">
              <a:lnSpc>
                <a:spcPct val="150000"/>
              </a:lnSpc>
              <a:spcBef>
                <a:spcPts val="1200"/>
              </a:spcBef>
              <a:spcAft>
                <a:spcPts val="1200"/>
              </a:spcAft>
              <a:buFontTx/>
              <a:buChar char="-"/>
            </a:pPr>
            <a:r>
              <a:rPr lang="en-US" sz="3800" dirty="0" smtClean="0">
                <a:solidFill>
                  <a:srgbClr val="222222"/>
                </a:solidFill>
                <a:latin typeface="Arial" panose="020B0604020202020204" pitchFamily="34" charset="0"/>
                <a:ea typeface="Calibri" panose="020F0502020204030204" pitchFamily="34" charset="0"/>
                <a:cs typeface="Arial" panose="020B0604020202020204" pitchFamily="34" charset="0"/>
              </a:rPr>
              <a:t>Nhà </a:t>
            </a:r>
            <a:r>
              <a:rPr lang="en-US" sz="3800" dirty="0">
                <a:solidFill>
                  <a:srgbClr val="222222"/>
                </a:solidFill>
                <a:latin typeface="Arial" panose="020B0604020202020204" pitchFamily="34" charset="0"/>
                <a:ea typeface="Calibri" panose="020F0502020204030204" pitchFamily="34" charset="0"/>
                <a:cs typeface="Arial" panose="020B0604020202020204" pitchFamily="34" charset="0"/>
              </a:rPr>
              <a:t>văn </a:t>
            </a:r>
            <a:r>
              <a:rPr lang="en-US" sz="3800" dirty="0" err="1">
                <a:solidFill>
                  <a:srgbClr val="222222"/>
                </a:solidFill>
                <a:latin typeface="Arial" panose="020B0604020202020204" pitchFamily="34" charset="0"/>
                <a:ea typeface="Calibri" panose="020F0502020204030204" pitchFamily="34" charset="0"/>
                <a:cs typeface="Arial" panose="020B0604020202020204" pitchFamily="34" charset="0"/>
              </a:rPr>
              <a:t>Võ</a:t>
            </a:r>
            <a:r>
              <a:rPr lang="en-US" sz="3800" dirty="0">
                <a:solidFill>
                  <a:srgbClr val="222222"/>
                </a:solidFill>
                <a:latin typeface="Arial" panose="020B0604020202020204" pitchFamily="34" charset="0"/>
                <a:ea typeface="Calibri" panose="020F0502020204030204" pitchFamily="34" charset="0"/>
                <a:cs typeface="Arial" panose="020B0604020202020204" pitchFamily="34" charset="0"/>
              </a:rPr>
              <a:t> Thu </a:t>
            </a:r>
            <a:r>
              <a:rPr lang="en-US" sz="3800" dirty="0" err="1">
                <a:solidFill>
                  <a:srgbClr val="222222"/>
                </a:solidFill>
                <a:latin typeface="Arial" panose="020B0604020202020204" pitchFamily="34" charset="0"/>
                <a:ea typeface="Calibri" panose="020F0502020204030204" pitchFamily="34" charset="0"/>
                <a:cs typeface="Arial" panose="020B0604020202020204" pitchFamily="34" charset="0"/>
              </a:rPr>
              <a:t>Hương</a:t>
            </a:r>
            <a:r>
              <a:rPr lang="en-US" sz="3800" dirty="0">
                <a:solidFill>
                  <a:srgbClr val="222222"/>
                </a:solidFill>
                <a:latin typeface="Arial" panose="020B0604020202020204" pitchFamily="34" charset="0"/>
                <a:ea typeface="Calibri" panose="020F0502020204030204" pitchFamily="34" charset="0"/>
                <a:cs typeface="Arial" panose="020B0604020202020204" pitchFamily="34" charset="0"/>
              </a:rPr>
              <a:t> sinh năm 1983, </a:t>
            </a:r>
            <a:r>
              <a:rPr lang="en-US" sz="3800" dirty="0" err="1">
                <a:solidFill>
                  <a:srgbClr val="222222"/>
                </a:solidFill>
                <a:latin typeface="Arial" panose="020B0604020202020204" pitchFamily="34" charset="0"/>
                <a:ea typeface="Calibri" panose="020F0502020204030204" pitchFamily="34" charset="0"/>
                <a:cs typeface="Arial" panose="020B0604020202020204" pitchFamily="34" charset="0"/>
              </a:rPr>
              <a:t>quê</a:t>
            </a:r>
            <a:r>
              <a:rPr lang="en-US" sz="3800" dirty="0">
                <a:solidFill>
                  <a:srgbClr val="222222"/>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222222"/>
                </a:solidFill>
                <a:latin typeface="Arial" panose="020B0604020202020204" pitchFamily="34" charset="0"/>
                <a:ea typeface="Calibri" panose="020F0502020204030204" pitchFamily="34" charset="0"/>
                <a:cs typeface="Arial" panose="020B0604020202020204" pitchFamily="34" charset="0"/>
              </a:rPr>
              <a:t>quán</a:t>
            </a:r>
            <a:r>
              <a:rPr lang="en-US" sz="3800" dirty="0">
                <a:solidFill>
                  <a:srgbClr val="222222"/>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222222"/>
                </a:solidFill>
                <a:latin typeface="Arial" panose="020B0604020202020204" pitchFamily="34" charset="0"/>
                <a:ea typeface="Calibri" panose="020F0502020204030204" pitchFamily="34" charset="0"/>
                <a:cs typeface="Arial" panose="020B0604020202020204" pitchFamily="34" charset="0"/>
              </a:rPr>
              <a:t>Nghệ</a:t>
            </a:r>
            <a:r>
              <a:rPr lang="en-US" sz="3800" dirty="0">
                <a:solidFill>
                  <a:srgbClr val="222222"/>
                </a:solidFill>
                <a:latin typeface="Arial" panose="020B0604020202020204" pitchFamily="34" charset="0"/>
                <a:ea typeface="Calibri" panose="020F0502020204030204" pitchFamily="34" charset="0"/>
                <a:cs typeface="Arial" panose="020B0604020202020204" pitchFamily="34" charset="0"/>
              </a:rPr>
              <a:t> An, </a:t>
            </a:r>
            <a:r>
              <a:rPr lang="en-US" sz="3800" dirty="0" err="1">
                <a:solidFill>
                  <a:srgbClr val="222222"/>
                </a:solidFill>
                <a:latin typeface="Arial" panose="020B0604020202020204" pitchFamily="34" charset="0"/>
                <a:ea typeface="Calibri" panose="020F0502020204030204" pitchFamily="34" charset="0"/>
                <a:cs typeface="Arial" panose="020B0604020202020204" pitchFamily="34" charset="0"/>
              </a:rPr>
              <a:t>hiện</a:t>
            </a:r>
            <a:r>
              <a:rPr lang="en-US" sz="3800" dirty="0">
                <a:solidFill>
                  <a:srgbClr val="222222"/>
                </a:solidFill>
                <a:latin typeface="Arial" panose="020B0604020202020204" pitchFamily="34" charset="0"/>
                <a:ea typeface="Calibri" panose="020F0502020204030204" pitchFamily="34" charset="0"/>
                <a:cs typeface="Arial" panose="020B0604020202020204" pitchFamily="34" charset="0"/>
              </a:rPr>
              <a:t> nay đang </a:t>
            </a:r>
            <a:r>
              <a:rPr lang="en-US" sz="3800" dirty="0" err="1">
                <a:solidFill>
                  <a:srgbClr val="222222"/>
                </a:solidFill>
                <a:latin typeface="Arial" panose="020B0604020202020204" pitchFamily="34" charset="0"/>
                <a:ea typeface="Calibri" panose="020F0502020204030204" pitchFamily="34" charset="0"/>
                <a:cs typeface="Arial" panose="020B0604020202020204" pitchFamily="34" charset="0"/>
              </a:rPr>
              <a:t>sống</a:t>
            </a:r>
            <a:r>
              <a:rPr lang="en-US" sz="3800" dirty="0">
                <a:solidFill>
                  <a:srgbClr val="222222"/>
                </a:solidFill>
                <a:latin typeface="Arial" panose="020B0604020202020204" pitchFamily="34" charset="0"/>
                <a:ea typeface="Calibri" panose="020F0502020204030204" pitchFamily="34" charset="0"/>
                <a:cs typeface="Arial" panose="020B0604020202020204" pitchFamily="34" charset="0"/>
              </a:rPr>
              <a:t> tại TP.HCM</a:t>
            </a:r>
            <a:r>
              <a:rPr lang="en-US" sz="3800" dirty="0" smtClean="0">
                <a:solidFill>
                  <a:srgbClr val="222222"/>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Bef>
                <a:spcPts val="1200"/>
              </a:spcBef>
              <a:spcAft>
                <a:spcPts val="1200"/>
              </a:spcAft>
              <a:buFontTx/>
              <a:buChar char="-"/>
            </a:pPr>
            <a:r>
              <a:rPr lang="en-US" sz="3800" dirty="0" smtClean="0">
                <a:solidFill>
                  <a:srgbClr val="222222"/>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222222"/>
                </a:solidFill>
                <a:latin typeface="Arial" panose="020B0604020202020204" pitchFamily="34" charset="0"/>
                <a:ea typeface="Calibri" panose="020F0502020204030204" pitchFamily="34" charset="0"/>
                <a:cs typeface="Arial" panose="020B0604020202020204" pitchFamily="34" charset="0"/>
              </a:rPr>
              <a:t>Cô</a:t>
            </a:r>
            <a:r>
              <a:rPr lang="en-US" sz="3800" dirty="0">
                <a:solidFill>
                  <a:srgbClr val="222222"/>
                </a:solidFill>
                <a:latin typeface="Arial" panose="020B0604020202020204" pitchFamily="34" charset="0"/>
                <a:ea typeface="Calibri" panose="020F0502020204030204" pitchFamily="34" charset="0"/>
                <a:cs typeface="Arial" panose="020B0604020202020204" pitchFamily="34" charset="0"/>
              </a:rPr>
              <a:t> tốt nghiệp </a:t>
            </a:r>
            <a:r>
              <a:rPr lang="en-US" sz="3800" dirty="0" err="1">
                <a:solidFill>
                  <a:srgbClr val="222222"/>
                </a:solidFill>
                <a:latin typeface="Arial" panose="020B0604020202020204" pitchFamily="34" charset="0"/>
                <a:ea typeface="Calibri" panose="020F0502020204030204" pitchFamily="34" charset="0"/>
                <a:cs typeface="Arial" panose="020B0604020202020204" pitchFamily="34" charset="0"/>
              </a:rPr>
              <a:t>Khoa</a:t>
            </a:r>
            <a:r>
              <a:rPr lang="en-US" sz="3800" dirty="0">
                <a:solidFill>
                  <a:srgbClr val="222222"/>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222222"/>
                </a:solidFill>
                <a:latin typeface="Arial" panose="020B0604020202020204" pitchFamily="34" charset="0"/>
                <a:ea typeface="Calibri" panose="020F0502020204030204" pitchFamily="34" charset="0"/>
                <a:cs typeface="Arial" panose="020B0604020202020204" pitchFamily="34" charset="0"/>
              </a:rPr>
              <a:t>Ngữ</a:t>
            </a:r>
            <a:r>
              <a:rPr lang="en-US" sz="3800" dirty="0">
                <a:solidFill>
                  <a:srgbClr val="222222"/>
                </a:solidFill>
                <a:latin typeface="Arial" panose="020B0604020202020204" pitchFamily="34" charset="0"/>
                <a:ea typeface="Calibri" panose="020F0502020204030204" pitchFamily="34" charset="0"/>
                <a:cs typeface="Arial" panose="020B0604020202020204" pitchFamily="34" charset="0"/>
              </a:rPr>
              <a:t> văn – Báo </a:t>
            </a:r>
            <a:r>
              <a:rPr lang="en-US" sz="3800" dirty="0" err="1">
                <a:solidFill>
                  <a:srgbClr val="222222"/>
                </a:solidFill>
                <a:latin typeface="Arial" panose="020B0604020202020204" pitchFamily="34" charset="0"/>
                <a:ea typeface="Calibri" panose="020F0502020204030204" pitchFamily="34" charset="0"/>
                <a:cs typeface="Arial" panose="020B0604020202020204" pitchFamily="34" charset="0"/>
              </a:rPr>
              <a:t>chí</a:t>
            </a:r>
            <a:r>
              <a:rPr lang="en-US" sz="3800" dirty="0">
                <a:solidFill>
                  <a:srgbClr val="222222"/>
                </a:solidFill>
                <a:latin typeface="Arial" panose="020B0604020202020204" pitchFamily="34" charset="0"/>
                <a:ea typeface="Calibri" panose="020F0502020204030204" pitchFamily="34" charset="0"/>
                <a:cs typeface="Arial" panose="020B0604020202020204" pitchFamily="34" charset="0"/>
              </a:rPr>
              <a:t> trường </a:t>
            </a:r>
            <a:r>
              <a:rPr lang="en-US" sz="3800" dirty="0" err="1">
                <a:solidFill>
                  <a:srgbClr val="222222"/>
                </a:solidFill>
                <a:latin typeface="Arial" panose="020B0604020202020204" pitchFamily="34" charset="0"/>
                <a:ea typeface="Calibri" panose="020F0502020204030204" pitchFamily="34" charset="0"/>
                <a:cs typeface="Arial" panose="020B0604020202020204" pitchFamily="34" charset="0"/>
              </a:rPr>
              <a:t>Đại</a:t>
            </a:r>
            <a:r>
              <a:rPr lang="en-US" sz="3800" dirty="0">
                <a:solidFill>
                  <a:srgbClr val="222222"/>
                </a:solidFill>
                <a:latin typeface="Arial" panose="020B0604020202020204" pitchFamily="34" charset="0"/>
                <a:ea typeface="Calibri" panose="020F0502020204030204" pitchFamily="34" charset="0"/>
                <a:cs typeface="Arial" panose="020B0604020202020204" pitchFamily="34" charset="0"/>
              </a:rPr>
              <a:t> học KHXH &amp; NV TP.HCM, là </a:t>
            </a:r>
            <a:r>
              <a:rPr lang="en-US" sz="3800" dirty="0" err="1">
                <a:solidFill>
                  <a:srgbClr val="222222"/>
                </a:solidFill>
                <a:latin typeface="Arial" panose="020B0604020202020204" pitchFamily="34" charset="0"/>
                <a:ea typeface="Calibri" panose="020F0502020204030204" pitchFamily="34" charset="0"/>
                <a:cs typeface="Arial" panose="020B0604020202020204" pitchFamily="34" charset="0"/>
              </a:rPr>
              <a:t>Hội</a:t>
            </a:r>
            <a:r>
              <a:rPr lang="en-US" sz="3800" dirty="0">
                <a:solidFill>
                  <a:srgbClr val="222222"/>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222222"/>
                </a:solidFill>
                <a:latin typeface="Arial" panose="020B0604020202020204" pitchFamily="34" charset="0"/>
                <a:ea typeface="Calibri" panose="020F0502020204030204" pitchFamily="34" charset="0"/>
                <a:cs typeface="Arial" panose="020B0604020202020204" pitchFamily="34" charset="0"/>
              </a:rPr>
              <a:t>viên</a:t>
            </a:r>
            <a:r>
              <a:rPr lang="en-US" sz="3800" dirty="0">
                <a:solidFill>
                  <a:srgbClr val="222222"/>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222222"/>
                </a:solidFill>
                <a:latin typeface="Arial" panose="020B0604020202020204" pitchFamily="34" charset="0"/>
                <a:ea typeface="Calibri" panose="020F0502020204030204" pitchFamily="34" charset="0"/>
                <a:cs typeface="Arial" panose="020B0604020202020204" pitchFamily="34" charset="0"/>
              </a:rPr>
              <a:t>Hội</a:t>
            </a:r>
            <a:r>
              <a:rPr lang="en-US" sz="3800" dirty="0">
                <a:solidFill>
                  <a:srgbClr val="222222"/>
                </a:solidFill>
                <a:latin typeface="Arial" panose="020B0604020202020204" pitchFamily="34" charset="0"/>
                <a:ea typeface="Calibri" panose="020F0502020204030204" pitchFamily="34" charset="0"/>
                <a:cs typeface="Arial" panose="020B0604020202020204" pitchFamily="34" charset="0"/>
              </a:rPr>
              <a:t> Nhà văn </a:t>
            </a:r>
            <a:r>
              <a:rPr lang="en-US" sz="3800" dirty="0" err="1">
                <a:solidFill>
                  <a:srgbClr val="222222"/>
                </a:solidFill>
                <a:latin typeface="Arial" panose="020B0604020202020204" pitchFamily="34" charset="0"/>
                <a:ea typeface="Calibri" panose="020F0502020204030204" pitchFamily="34" charset="0"/>
                <a:cs typeface="Arial" panose="020B0604020202020204" pitchFamily="34" charset="0"/>
              </a:rPr>
              <a:t>Việt</a:t>
            </a:r>
            <a:r>
              <a:rPr lang="en-US" sz="3800" dirty="0">
                <a:solidFill>
                  <a:srgbClr val="222222"/>
                </a:solidFill>
                <a:latin typeface="Arial" panose="020B0604020202020204" pitchFamily="34" charset="0"/>
                <a:ea typeface="Calibri" panose="020F0502020204030204" pitchFamily="34" charset="0"/>
                <a:cs typeface="Arial" panose="020B0604020202020204" pitchFamily="34" charset="0"/>
              </a:rPr>
              <a:t> Nam. </a:t>
            </a:r>
          </a:p>
          <a:p>
            <a:pPr marL="571500" indent="-571500" algn="just">
              <a:lnSpc>
                <a:spcPct val="150000"/>
              </a:lnSpc>
              <a:spcBef>
                <a:spcPts val="1200"/>
              </a:spcBef>
              <a:spcAft>
                <a:spcPts val="1200"/>
              </a:spcAft>
              <a:buFontTx/>
              <a:buChar char="-"/>
            </a:pPr>
            <a:r>
              <a:rPr lang="en-US" sz="3800" dirty="0" smtClean="0">
                <a:solidFill>
                  <a:srgbClr val="222222"/>
                </a:solidFill>
                <a:latin typeface="Arial" panose="020B0604020202020204" pitchFamily="34" charset="0"/>
                <a:ea typeface="Calibri" panose="020F0502020204030204" pitchFamily="34" charset="0"/>
                <a:cs typeface="Arial" panose="020B0604020202020204" pitchFamily="34" charset="0"/>
              </a:rPr>
              <a:t>Cô </a:t>
            </a:r>
            <a:r>
              <a:rPr lang="en-US" sz="3800" dirty="0">
                <a:solidFill>
                  <a:srgbClr val="222222"/>
                </a:solidFill>
                <a:latin typeface="Arial" panose="020B0604020202020204" pitchFamily="34" charset="0"/>
                <a:ea typeface="Calibri" panose="020F0502020204030204" pitchFamily="34" charset="0"/>
                <a:cs typeface="Arial" panose="020B0604020202020204" pitchFamily="34" charset="0"/>
              </a:rPr>
              <a:t>là </a:t>
            </a:r>
            <a:r>
              <a:rPr lang="en-US" sz="3800" dirty="0" err="1">
                <a:solidFill>
                  <a:srgbClr val="222222"/>
                </a:solidFill>
                <a:latin typeface="Arial" panose="020B0604020202020204" pitchFamily="34" charset="0"/>
                <a:ea typeface="Calibri" panose="020F0502020204030204" pitchFamily="34" charset="0"/>
                <a:cs typeface="Arial" panose="020B0604020202020204" pitchFamily="34" charset="0"/>
              </a:rPr>
              <a:t>tác</a:t>
            </a:r>
            <a:r>
              <a:rPr lang="en-US" sz="3800" dirty="0">
                <a:solidFill>
                  <a:srgbClr val="222222"/>
                </a:solidFill>
                <a:latin typeface="Arial" panose="020B0604020202020204" pitchFamily="34" charset="0"/>
                <a:ea typeface="Calibri" panose="020F0502020204030204" pitchFamily="34" charset="0"/>
                <a:cs typeface="Arial" panose="020B0604020202020204" pitchFamily="34" charset="0"/>
              </a:rPr>
              <a:t> </a:t>
            </a:r>
            <a:r>
              <a:rPr lang="en-US" sz="3800" dirty="0" err="1" smtClean="0">
                <a:solidFill>
                  <a:srgbClr val="222222"/>
                </a:solidFill>
                <a:latin typeface="Arial" panose="020B0604020202020204" pitchFamily="34" charset="0"/>
                <a:ea typeface="Calibri" panose="020F0502020204030204" pitchFamily="34" charset="0"/>
                <a:cs typeface="Arial" panose="020B0604020202020204" pitchFamily="34" charset="0"/>
              </a:rPr>
              <a:t>gia</a:t>
            </a:r>
            <a:r>
              <a:rPr lang="en-US" sz="3800" dirty="0" smtClean="0">
                <a:solidFill>
                  <a:srgbClr val="222222"/>
                </a:solidFill>
                <a:latin typeface="Arial" panose="020B0604020202020204" pitchFamily="34" charset="0"/>
                <a:ea typeface="Calibri" panose="020F0502020204030204" pitchFamily="34" charset="0"/>
                <a:cs typeface="Arial" panose="020B0604020202020204" pitchFamily="34" charset="0"/>
              </a:rPr>
              <a:t>̉ </a:t>
            </a:r>
            <a:r>
              <a:rPr lang="en-US" sz="3800" dirty="0" err="1" smtClean="0">
                <a:solidFill>
                  <a:srgbClr val="222222"/>
                </a:solidFill>
                <a:latin typeface="Arial" panose="020B0604020202020204" pitchFamily="34" charset="0"/>
                <a:ea typeface="Calibri" panose="020F0502020204030204" pitchFamily="34" charset="0"/>
                <a:cs typeface="Arial" panose="020B0604020202020204" pitchFamily="34" charset="0"/>
              </a:rPr>
              <a:t>của</a:t>
            </a:r>
            <a:r>
              <a:rPr lang="en-US" sz="3800" dirty="0" smtClean="0">
                <a:solidFill>
                  <a:srgbClr val="222222"/>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222222"/>
                </a:solidFill>
                <a:latin typeface="Arial" panose="020B0604020202020204" pitchFamily="34" charset="0"/>
                <a:ea typeface="Calibri" panose="020F0502020204030204" pitchFamily="34" charset="0"/>
                <a:cs typeface="Arial" panose="020B0604020202020204" pitchFamily="34" charset="0"/>
              </a:rPr>
              <a:t>nhiều</a:t>
            </a:r>
            <a:r>
              <a:rPr lang="en-US" sz="3800" dirty="0">
                <a:solidFill>
                  <a:srgbClr val="222222"/>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222222"/>
                </a:solidFill>
                <a:latin typeface="Arial" panose="020B0604020202020204" pitchFamily="34" charset="0"/>
                <a:ea typeface="Calibri" panose="020F0502020204030204" pitchFamily="34" charset="0"/>
                <a:cs typeface="Arial" panose="020B0604020202020204" pitchFamily="34" charset="0"/>
              </a:rPr>
              <a:t>cuốn</a:t>
            </a:r>
            <a:r>
              <a:rPr lang="en-US" sz="3800" dirty="0">
                <a:solidFill>
                  <a:srgbClr val="222222"/>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222222"/>
                </a:solidFill>
                <a:latin typeface="Arial" panose="020B0604020202020204" pitchFamily="34" charset="0"/>
                <a:ea typeface="Calibri" panose="020F0502020204030204" pitchFamily="34" charset="0"/>
                <a:cs typeface="Arial" panose="020B0604020202020204" pitchFamily="34" charset="0"/>
              </a:rPr>
              <a:t>sách</a:t>
            </a:r>
            <a:r>
              <a:rPr lang="en-US" sz="3800" dirty="0">
                <a:solidFill>
                  <a:srgbClr val="222222"/>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222222"/>
                </a:solidFill>
                <a:latin typeface="Arial" panose="020B0604020202020204" pitchFamily="34" charset="0"/>
                <a:ea typeface="Calibri" panose="020F0502020204030204" pitchFamily="34" charset="0"/>
                <a:cs typeface="Arial" panose="020B0604020202020204" pitchFamily="34" charset="0"/>
              </a:rPr>
              <a:t>dành</a:t>
            </a:r>
            <a:r>
              <a:rPr lang="en-US" sz="3800" dirty="0">
                <a:solidFill>
                  <a:srgbClr val="222222"/>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222222"/>
                </a:solidFill>
                <a:latin typeface="Arial" panose="020B0604020202020204" pitchFamily="34" charset="0"/>
                <a:ea typeface="Calibri" panose="020F0502020204030204" pitchFamily="34" charset="0"/>
                <a:cs typeface="Arial" panose="020B0604020202020204" pitchFamily="34" charset="0"/>
              </a:rPr>
              <a:t>cho</a:t>
            </a:r>
            <a:r>
              <a:rPr lang="en-US" sz="3800" dirty="0">
                <a:solidFill>
                  <a:srgbClr val="222222"/>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222222"/>
                </a:solidFill>
                <a:latin typeface="Arial" panose="020B0604020202020204" pitchFamily="34" charset="0"/>
                <a:ea typeface="Calibri" panose="020F0502020204030204" pitchFamily="34" charset="0"/>
                <a:cs typeface="Arial" panose="020B0604020202020204" pitchFamily="34" charset="0"/>
              </a:rPr>
              <a:t>thiếu</a:t>
            </a:r>
            <a:r>
              <a:rPr lang="en-US" sz="3800" dirty="0">
                <a:solidFill>
                  <a:srgbClr val="222222"/>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222222"/>
                </a:solidFill>
                <a:latin typeface="Arial" panose="020B0604020202020204" pitchFamily="34" charset="0"/>
                <a:ea typeface="Calibri" panose="020F0502020204030204" pitchFamily="34" charset="0"/>
                <a:cs typeface="Arial" panose="020B0604020202020204" pitchFamily="34" charset="0"/>
              </a:rPr>
              <a:t>nhi</a:t>
            </a:r>
            <a:r>
              <a:rPr lang="en-US" sz="3800" dirty="0">
                <a:solidFill>
                  <a:srgbClr val="222222"/>
                </a:solidFill>
                <a:latin typeface="Arial" panose="020B0604020202020204" pitchFamily="34" charset="0"/>
                <a:ea typeface="Calibri" panose="020F0502020204030204" pitchFamily="34" charset="0"/>
                <a:cs typeface="Arial" panose="020B0604020202020204" pitchFamily="34" charset="0"/>
              </a:rPr>
              <a:t>.</a:t>
            </a:r>
            <a:endParaRPr lang="en-US" sz="3800" dirty="0">
              <a:latin typeface="Arial" panose="020B0604020202020204" pitchFamily="34" charset="0"/>
              <a:ea typeface="Calibri" panose="020F0502020204030204" pitchFamily="34" charset="0"/>
              <a:cs typeface="Arial" panose="020B0604020202020204" pitchFamily="34" charset="0"/>
            </a:endParaRPr>
          </a:p>
        </p:txBody>
      </p:sp>
      <p:sp>
        <p:nvSpPr>
          <p:cNvPr id="17" name="TextBox 9"/>
          <p:cNvSpPr txBox="1"/>
          <p:nvPr/>
        </p:nvSpPr>
        <p:spPr>
          <a:xfrm>
            <a:off x="1627369" y="621214"/>
            <a:ext cx="15033261" cy="927370"/>
          </a:xfrm>
          <a:prstGeom prst="rect">
            <a:avLst/>
          </a:prstGeom>
        </p:spPr>
        <p:txBody>
          <a:bodyPr lIns="0" tIns="0" rIns="0" bIns="0" rtlCol="0" anchor="t">
            <a:spAutoFit/>
          </a:bodyPr>
          <a:lstStyle/>
          <a:p>
            <a:pPr algn="ctr">
              <a:lnSpc>
                <a:spcPts val="7679"/>
              </a:lnSpc>
            </a:pPr>
            <a:r>
              <a:rPr lang="en-US" sz="5600" b="1" i="1" dirty="0" smtClean="0">
                <a:solidFill>
                  <a:srgbClr val="F47064"/>
                </a:solidFill>
                <a:latin typeface="Arial" panose="020B0604020202020204" pitchFamily="34" charset="0"/>
                <a:cs typeface="Arial" panose="020B0604020202020204" pitchFamily="34" charset="0"/>
              </a:rPr>
              <a:t>1. </a:t>
            </a:r>
            <a:r>
              <a:rPr lang="en-US" sz="5600" b="1" i="1" dirty="0" err="1" smtClean="0">
                <a:solidFill>
                  <a:srgbClr val="F47064"/>
                </a:solidFill>
                <a:latin typeface="Arial" panose="020B0604020202020204" pitchFamily="34" charset="0"/>
                <a:cs typeface="Arial" panose="020B0604020202020204" pitchFamily="34" charset="0"/>
              </a:rPr>
              <a:t>Tác</a:t>
            </a:r>
            <a:r>
              <a:rPr lang="en-US" sz="5600" b="1" i="1" dirty="0" smtClean="0">
                <a:solidFill>
                  <a:srgbClr val="F47064"/>
                </a:solidFill>
                <a:latin typeface="Arial" panose="020B0604020202020204" pitchFamily="34" charset="0"/>
                <a:cs typeface="Arial" panose="020B0604020202020204" pitchFamily="34" charset="0"/>
              </a:rPr>
              <a:t> </a:t>
            </a:r>
            <a:r>
              <a:rPr lang="en-US" sz="5600" b="1" i="1" dirty="0" err="1" smtClean="0">
                <a:solidFill>
                  <a:srgbClr val="F47064"/>
                </a:solidFill>
                <a:latin typeface="Arial" panose="020B0604020202020204" pitchFamily="34" charset="0"/>
                <a:cs typeface="Arial" panose="020B0604020202020204" pitchFamily="34" charset="0"/>
              </a:rPr>
              <a:t>giả</a:t>
            </a:r>
            <a:r>
              <a:rPr lang="en-US" sz="5600" b="1" i="1" dirty="0" smtClean="0">
                <a:solidFill>
                  <a:srgbClr val="F47064"/>
                </a:solidFill>
                <a:latin typeface="Arial" panose="020B0604020202020204" pitchFamily="34" charset="0"/>
                <a:cs typeface="Arial" panose="020B0604020202020204" pitchFamily="34" charset="0"/>
              </a:rPr>
              <a:t> </a:t>
            </a:r>
            <a:r>
              <a:rPr lang="en-US" sz="5600" b="1" i="1" dirty="0" err="1" smtClean="0">
                <a:solidFill>
                  <a:srgbClr val="F47064"/>
                </a:solidFill>
                <a:latin typeface="Arial" panose="020B0604020202020204" pitchFamily="34" charset="0"/>
                <a:cs typeface="Arial" panose="020B0604020202020204" pitchFamily="34" charset="0"/>
              </a:rPr>
              <a:t>Võ</a:t>
            </a:r>
            <a:r>
              <a:rPr lang="en-US" sz="5600" b="1" i="1" dirty="0" smtClean="0">
                <a:solidFill>
                  <a:srgbClr val="F47064"/>
                </a:solidFill>
                <a:latin typeface="Arial" panose="020B0604020202020204" pitchFamily="34" charset="0"/>
                <a:cs typeface="Arial" panose="020B0604020202020204" pitchFamily="34" charset="0"/>
              </a:rPr>
              <a:t> Thu </a:t>
            </a:r>
            <a:r>
              <a:rPr lang="en-US" sz="5600" b="1" i="1" dirty="0" err="1" smtClean="0">
                <a:solidFill>
                  <a:srgbClr val="F47064"/>
                </a:solidFill>
                <a:latin typeface="Arial" panose="020B0604020202020204" pitchFamily="34" charset="0"/>
                <a:cs typeface="Arial" panose="020B0604020202020204" pitchFamily="34" charset="0"/>
              </a:rPr>
              <a:t>Hương</a:t>
            </a:r>
            <a:endParaRPr lang="en-US" sz="5600" b="1" i="1" dirty="0">
              <a:solidFill>
                <a:srgbClr val="F47064"/>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animEffect transition="in" filter="barn(inVertical)">
                                      <p:cBhvr>
                                        <p:cTn id="17" dur="500"/>
                                        <p:tgtEl>
                                          <p:spTgt spid="1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xEl>
                                              <p:pRg st="1" end="1"/>
                                            </p:txEl>
                                          </p:spTgt>
                                        </p:tgtEl>
                                        <p:attrNameLst>
                                          <p:attrName>style.visibility</p:attrName>
                                        </p:attrNameLst>
                                      </p:cBhvr>
                                      <p:to>
                                        <p:strVal val="visible"/>
                                      </p:to>
                                    </p:set>
                                    <p:animEffect transition="in" filter="barn(inVertical)">
                                      <p:cBhvr>
                                        <p:cTn id="22" dur="500"/>
                                        <p:tgtEl>
                                          <p:spTgt spid="1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6">
                                            <p:txEl>
                                              <p:pRg st="2" end="2"/>
                                            </p:txEl>
                                          </p:spTgt>
                                        </p:tgtEl>
                                        <p:attrNameLst>
                                          <p:attrName>style.visibility</p:attrName>
                                        </p:attrNameLst>
                                      </p:cBhvr>
                                      <p:to>
                                        <p:strVal val="visible"/>
                                      </p:to>
                                    </p:set>
                                    <p:animEffect transition="in" filter="barn(inVertical)">
                                      <p:cBhvr>
                                        <p:cTn id="27"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F4D6"/>
        </a:solidFill>
        <a:effectLst/>
      </p:bgPr>
    </p:bg>
    <p:spTree>
      <p:nvGrpSpPr>
        <p:cNvPr id="1" name=""/>
        <p:cNvGrpSpPr/>
        <p:nvPr/>
      </p:nvGrpSpPr>
      <p:grpSpPr>
        <a:xfrm>
          <a:off x="0" y="0"/>
          <a:ext cx="0" cy="0"/>
          <a:chOff x="0" y="0"/>
          <a:chExt cx="0" cy="0"/>
        </a:xfrm>
      </p:grpSpPr>
      <p:grpSp>
        <p:nvGrpSpPr>
          <p:cNvPr id="11" name="Group 11"/>
          <p:cNvGrpSpPr/>
          <p:nvPr/>
        </p:nvGrpSpPr>
        <p:grpSpPr>
          <a:xfrm>
            <a:off x="0" y="9466902"/>
            <a:ext cx="18288000" cy="820098"/>
            <a:chOff x="0" y="0"/>
            <a:chExt cx="6555032" cy="293951"/>
          </a:xfrm>
        </p:grpSpPr>
        <p:sp>
          <p:nvSpPr>
            <p:cNvPr id="12" name="Freeform 12"/>
            <p:cNvSpPr/>
            <p:nvPr/>
          </p:nvSpPr>
          <p:spPr>
            <a:xfrm>
              <a:off x="0" y="0"/>
              <a:ext cx="6555032" cy="293951"/>
            </a:xfrm>
            <a:custGeom>
              <a:avLst/>
              <a:gdLst/>
              <a:ahLst/>
              <a:cxnLst/>
              <a:rect l="l" t="t" r="r" b="b"/>
              <a:pathLst>
                <a:path w="6555032" h="293951">
                  <a:moveTo>
                    <a:pt x="0" y="0"/>
                  </a:moveTo>
                  <a:lnTo>
                    <a:pt x="6555032" y="0"/>
                  </a:lnTo>
                  <a:lnTo>
                    <a:pt x="6555032" y="293951"/>
                  </a:lnTo>
                  <a:lnTo>
                    <a:pt x="0" y="293951"/>
                  </a:lnTo>
                  <a:close/>
                </a:path>
              </a:pathLst>
            </a:custGeom>
            <a:solidFill>
              <a:srgbClr val="FADECC"/>
            </a:solidFill>
          </p:spPr>
        </p:sp>
      </p:grpSp>
      <p:sp>
        <p:nvSpPr>
          <p:cNvPr id="16" name="Rectangle 15"/>
          <p:cNvSpPr/>
          <p:nvPr/>
        </p:nvSpPr>
        <p:spPr>
          <a:xfrm>
            <a:off x="1066800" y="1817459"/>
            <a:ext cx="9677400" cy="942053"/>
          </a:xfrm>
          <a:prstGeom prst="rect">
            <a:avLst/>
          </a:prstGeom>
        </p:spPr>
        <p:txBody>
          <a:bodyPr wrap="square">
            <a:spAutoFit/>
          </a:bodyPr>
          <a:lstStyle/>
          <a:p>
            <a:pPr marL="571500" indent="-571500" algn="just">
              <a:lnSpc>
                <a:spcPct val="150000"/>
              </a:lnSpc>
              <a:spcBef>
                <a:spcPts val="1200"/>
              </a:spcBef>
              <a:spcAft>
                <a:spcPts val="1200"/>
              </a:spcAft>
              <a:buFontTx/>
              <a:buChar char="-"/>
            </a:pPr>
            <a:r>
              <a:rPr lang="en-US" sz="4200" b="1" i="1" dirty="0" smtClean="0">
                <a:solidFill>
                  <a:srgbClr val="222222"/>
                </a:solidFill>
                <a:latin typeface="Arial" panose="020B0604020202020204" pitchFamily="34" charset="0"/>
                <a:ea typeface="Calibri" panose="020F0502020204030204" pitchFamily="34" charset="0"/>
                <a:cs typeface="Arial" panose="020B0604020202020204" pitchFamily="34" charset="0"/>
              </a:rPr>
              <a:t>Một số </a:t>
            </a:r>
            <a:r>
              <a:rPr lang="en-US" sz="4200" b="1" i="1" dirty="0" err="1" smtClean="0">
                <a:solidFill>
                  <a:srgbClr val="222222"/>
                </a:solidFill>
                <a:latin typeface="Arial" panose="020B0604020202020204" pitchFamily="34" charset="0"/>
                <a:ea typeface="Calibri" panose="020F0502020204030204" pitchFamily="34" charset="0"/>
                <a:cs typeface="Arial" panose="020B0604020202020204" pitchFamily="34" charset="0"/>
              </a:rPr>
              <a:t>tác</a:t>
            </a:r>
            <a:r>
              <a:rPr lang="en-US" sz="4200" b="1" i="1" dirty="0" smtClean="0">
                <a:solidFill>
                  <a:srgbClr val="222222"/>
                </a:solidFill>
                <a:latin typeface="Arial" panose="020B0604020202020204" pitchFamily="34" charset="0"/>
                <a:ea typeface="Calibri" panose="020F0502020204030204" pitchFamily="34" charset="0"/>
                <a:cs typeface="Arial" panose="020B0604020202020204" pitchFamily="34" charset="0"/>
              </a:rPr>
              <a:t> </a:t>
            </a:r>
            <a:r>
              <a:rPr lang="en-US" sz="4200" b="1" i="1" dirty="0" err="1" smtClean="0">
                <a:solidFill>
                  <a:srgbClr val="222222"/>
                </a:solidFill>
                <a:latin typeface="Arial" panose="020B0604020202020204" pitchFamily="34" charset="0"/>
                <a:ea typeface="Calibri" panose="020F0502020204030204" pitchFamily="34" charset="0"/>
                <a:cs typeface="Arial" panose="020B0604020202020204" pitchFamily="34" charset="0"/>
              </a:rPr>
              <a:t>phẩm</a:t>
            </a:r>
            <a:r>
              <a:rPr lang="en-US" sz="4200" b="1" i="1" dirty="0" smtClean="0">
                <a:solidFill>
                  <a:srgbClr val="222222"/>
                </a:solidFill>
                <a:latin typeface="Arial" panose="020B0604020202020204" pitchFamily="34" charset="0"/>
                <a:ea typeface="Calibri" panose="020F0502020204030204" pitchFamily="34" charset="0"/>
                <a:cs typeface="Arial" panose="020B0604020202020204" pitchFamily="34" charset="0"/>
              </a:rPr>
              <a:t> nổi tiếng của </a:t>
            </a:r>
            <a:r>
              <a:rPr lang="en-US" sz="4200" b="1" i="1" dirty="0" err="1" smtClean="0">
                <a:solidFill>
                  <a:srgbClr val="222222"/>
                </a:solidFill>
                <a:latin typeface="Arial" panose="020B0604020202020204" pitchFamily="34" charset="0"/>
                <a:ea typeface="Calibri" panose="020F0502020204030204" pitchFamily="34" charset="0"/>
                <a:cs typeface="Arial" panose="020B0604020202020204" pitchFamily="34" charset="0"/>
              </a:rPr>
              <a:t>cô</a:t>
            </a:r>
            <a:r>
              <a:rPr lang="en-US" sz="4200" b="1" i="1" dirty="0" smtClean="0">
                <a:solidFill>
                  <a:srgbClr val="222222"/>
                </a:solidFill>
                <a:latin typeface="Arial" panose="020B0604020202020204" pitchFamily="34" charset="0"/>
                <a:ea typeface="Calibri" panose="020F0502020204030204" pitchFamily="34" charset="0"/>
                <a:cs typeface="Arial" panose="020B0604020202020204" pitchFamily="34" charset="0"/>
              </a:rPr>
              <a:t>:</a:t>
            </a:r>
            <a:endParaRPr lang="en-US" sz="4200" b="1" i="1" dirty="0">
              <a:latin typeface="Arial" panose="020B0604020202020204" pitchFamily="34" charset="0"/>
              <a:ea typeface="Calibri" panose="020F0502020204030204" pitchFamily="34" charset="0"/>
              <a:cs typeface="Arial" panose="020B0604020202020204" pitchFamily="34" charset="0"/>
            </a:endParaRPr>
          </a:p>
        </p:txBody>
      </p:sp>
      <p:sp>
        <p:nvSpPr>
          <p:cNvPr id="17" name="TextBox 9"/>
          <p:cNvSpPr txBox="1"/>
          <p:nvPr/>
        </p:nvSpPr>
        <p:spPr>
          <a:xfrm>
            <a:off x="1627369" y="621214"/>
            <a:ext cx="15033261" cy="927370"/>
          </a:xfrm>
          <a:prstGeom prst="rect">
            <a:avLst/>
          </a:prstGeom>
        </p:spPr>
        <p:txBody>
          <a:bodyPr lIns="0" tIns="0" rIns="0" bIns="0" rtlCol="0" anchor="t">
            <a:spAutoFit/>
          </a:bodyPr>
          <a:lstStyle/>
          <a:p>
            <a:pPr algn="ctr">
              <a:lnSpc>
                <a:spcPts val="7679"/>
              </a:lnSpc>
            </a:pPr>
            <a:r>
              <a:rPr lang="en-US" sz="5600" b="1" i="1" dirty="0" smtClean="0">
                <a:solidFill>
                  <a:srgbClr val="F47064"/>
                </a:solidFill>
                <a:latin typeface="Arial" panose="020B0604020202020204" pitchFamily="34" charset="0"/>
                <a:cs typeface="Arial" panose="020B0604020202020204" pitchFamily="34" charset="0"/>
              </a:rPr>
              <a:t>1. </a:t>
            </a:r>
            <a:r>
              <a:rPr lang="en-US" sz="5600" b="1" i="1" dirty="0" err="1" smtClean="0">
                <a:solidFill>
                  <a:srgbClr val="F47064"/>
                </a:solidFill>
                <a:latin typeface="Arial" panose="020B0604020202020204" pitchFamily="34" charset="0"/>
                <a:cs typeface="Arial" panose="020B0604020202020204" pitchFamily="34" charset="0"/>
              </a:rPr>
              <a:t>Tác</a:t>
            </a:r>
            <a:r>
              <a:rPr lang="en-US" sz="5600" b="1" i="1" dirty="0" smtClean="0">
                <a:solidFill>
                  <a:srgbClr val="F47064"/>
                </a:solidFill>
                <a:latin typeface="Arial" panose="020B0604020202020204" pitchFamily="34" charset="0"/>
                <a:cs typeface="Arial" panose="020B0604020202020204" pitchFamily="34" charset="0"/>
              </a:rPr>
              <a:t> </a:t>
            </a:r>
            <a:r>
              <a:rPr lang="en-US" sz="5600" b="1" i="1" dirty="0" err="1" smtClean="0">
                <a:solidFill>
                  <a:srgbClr val="F47064"/>
                </a:solidFill>
                <a:latin typeface="Arial" panose="020B0604020202020204" pitchFamily="34" charset="0"/>
                <a:cs typeface="Arial" panose="020B0604020202020204" pitchFamily="34" charset="0"/>
              </a:rPr>
              <a:t>giả</a:t>
            </a:r>
            <a:r>
              <a:rPr lang="en-US" sz="5600" b="1" i="1" dirty="0" smtClean="0">
                <a:solidFill>
                  <a:srgbClr val="F47064"/>
                </a:solidFill>
                <a:latin typeface="Arial" panose="020B0604020202020204" pitchFamily="34" charset="0"/>
                <a:cs typeface="Arial" panose="020B0604020202020204" pitchFamily="34" charset="0"/>
              </a:rPr>
              <a:t> </a:t>
            </a:r>
            <a:r>
              <a:rPr lang="en-US" sz="5600" b="1" i="1" dirty="0" err="1" smtClean="0">
                <a:solidFill>
                  <a:srgbClr val="F47064"/>
                </a:solidFill>
                <a:latin typeface="Arial" panose="020B0604020202020204" pitchFamily="34" charset="0"/>
                <a:cs typeface="Arial" panose="020B0604020202020204" pitchFamily="34" charset="0"/>
              </a:rPr>
              <a:t>Võ</a:t>
            </a:r>
            <a:r>
              <a:rPr lang="en-US" sz="5600" b="1" i="1" dirty="0" smtClean="0">
                <a:solidFill>
                  <a:srgbClr val="F47064"/>
                </a:solidFill>
                <a:latin typeface="Arial" panose="020B0604020202020204" pitchFamily="34" charset="0"/>
                <a:cs typeface="Arial" panose="020B0604020202020204" pitchFamily="34" charset="0"/>
              </a:rPr>
              <a:t> Thu </a:t>
            </a:r>
            <a:r>
              <a:rPr lang="en-US" sz="5600" b="1" i="1" dirty="0" err="1" smtClean="0">
                <a:solidFill>
                  <a:srgbClr val="F47064"/>
                </a:solidFill>
                <a:latin typeface="Arial" panose="020B0604020202020204" pitchFamily="34" charset="0"/>
                <a:cs typeface="Arial" panose="020B0604020202020204" pitchFamily="34" charset="0"/>
              </a:rPr>
              <a:t>Hương</a:t>
            </a:r>
            <a:endParaRPr lang="en-US" sz="5600" b="1" i="1" dirty="0">
              <a:solidFill>
                <a:srgbClr val="F47064"/>
              </a:solidFill>
              <a:latin typeface="Arial" panose="020B0604020202020204" pitchFamily="34" charset="0"/>
              <a:cs typeface="Arial" panose="020B0604020202020204" pitchFamily="34" charset="0"/>
            </a:endParaRPr>
          </a:p>
        </p:txBody>
      </p:sp>
      <p:sp>
        <p:nvSpPr>
          <p:cNvPr id="2" name="Rectangle 1"/>
          <p:cNvSpPr/>
          <p:nvPr/>
        </p:nvSpPr>
        <p:spPr>
          <a:xfrm>
            <a:off x="1614859" y="2879288"/>
            <a:ext cx="13396541" cy="4770537"/>
          </a:xfrm>
          <a:prstGeom prst="rect">
            <a:avLst/>
          </a:prstGeom>
        </p:spPr>
        <p:txBody>
          <a:bodyPr wrap="square">
            <a:spAutoFit/>
          </a:bodyPr>
          <a:lstStyle/>
          <a:p>
            <a:pPr marL="571500" indent="-571500">
              <a:lnSpc>
                <a:spcPct val="200000"/>
              </a:lnSpc>
              <a:buFont typeface="Wingdings" panose="05000000000000000000" pitchFamily="2" charset="2"/>
              <a:buChar char="§"/>
            </a:pPr>
            <a:r>
              <a:rPr lang="en-US" sz="3800" dirty="0" err="1" smtClean="0">
                <a:latin typeface="Arial" panose="020B0604020202020204" pitchFamily="34" charset="0"/>
                <a:cs typeface="Arial" panose="020B0604020202020204" pitchFamily="34" charset="0"/>
              </a:rPr>
              <a:t>Nụ</a:t>
            </a:r>
            <a:r>
              <a:rPr lang="en-US" sz="3800" dirty="0" smtClean="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cười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Chim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Sắt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truyện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kí</a:t>
            </a:r>
            <a:r>
              <a:rPr lang="en-US" sz="3800" dirty="0">
                <a:latin typeface="Arial" panose="020B0604020202020204" pitchFamily="34" charset="0"/>
                <a:cs typeface="Arial" panose="020B0604020202020204" pitchFamily="34" charset="0"/>
              </a:rPr>
              <a:t>, NXB Kim </a:t>
            </a:r>
            <a:r>
              <a:rPr lang="en-US" sz="3800" dirty="0" err="1" smtClean="0">
                <a:latin typeface="Arial" panose="020B0604020202020204" pitchFamily="34" charset="0"/>
                <a:cs typeface="Arial" panose="020B0604020202020204" pitchFamily="34" charset="0"/>
              </a:rPr>
              <a:t>Đồng</a:t>
            </a:r>
            <a:r>
              <a:rPr lang="en-US" sz="3800" dirty="0" smtClean="0">
                <a:latin typeface="Arial" panose="020B0604020202020204" pitchFamily="34" charset="0"/>
                <a:cs typeface="Arial" panose="020B0604020202020204" pitchFamily="34" charset="0"/>
              </a:rPr>
              <a:t>).</a:t>
            </a:r>
          </a:p>
          <a:p>
            <a:pPr marL="571500" indent="-571500">
              <a:lnSpc>
                <a:spcPct val="200000"/>
              </a:lnSpc>
              <a:buFont typeface="Wingdings" panose="05000000000000000000" pitchFamily="2" charset="2"/>
              <a:buChar char="§"/>
            </a:pPr>
            <a:r>
              <a:rPr lang="en-US" sz="3800" dirty="0" err="1" smtClean="0">
                <a:latin typeface="Arial" panose="020B0604020202020204" pitchFamily="34" charset="0"/>
                <a:cs typeface="Arial" panose="020B0604020202020204" pitchFamily="34" charset="0"/>
              </a:rPr>
              <a:t>Những</a:t>
            </a:r>
            <a:r>
              <a:rPr lang="en-US" sz="3800" dirty="0" smtClean="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đóa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hoa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mặt</a:t>
            </a:r>
            <a:r>
              <a:rPr lang="en-US" sz="3800" dirty="0">
                <a:latin typeface="Arial" panose="020B0604020202020204" pitchFamily="34" charset="0"/>
                <a:cs typeface="Arial" panose="020B0604020202020204" pitchFamily="34" charset="0"/>
              </a:rPr>
              <a:t> trời (</a:t>
            </a:r>
            <a:r>
              <a:rPr lang="en-US" sz="3800" dirty="0" err="1">
                <a:latin typeface="Arial" panose="020B0604020202020204" pitchFamily="34" charset="0"/>
                <a:cs typeface="Arial" panose="020B0604020202020204" pitchFamily="34" charset="0"/>
              </a:rPr>
              <a:t>tập</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truyện</a:t>
            </a:r>
            <a:r>
              <a:rPr lang="en-US" sz="3800" dirty="0">
                <a:latin typeface="Arial" panose="020B0604020202020204" pitchFamily="34" charset="0"/>
                <a:cs typeface="Arial" panose="020B0604020202020204" pitchFamily="34" charset="0"/>
              </a:rPr>
              <a:t>, NXB Kim </a:t>
            </a:r>
            <a:r>
              <a:rPr lang="en-US" sz="3800" dirty="0" err="1" smtClean="0">
                <a:latin typeface="Arial" panose="020B0604020202020204" pitchFamily="34" charset="0"/>
                <a:cs typeface="Arial" panose="020B0604020202020204" pitchFamily="34" charset="0"/>
              </a:rPr>
              <a:t>Đồng</a:t>
            </a:r>
            <a:r>
              <a:rPr lang="en-US" sz="3800" dirty="0" smtClean="0">
                <a:latin typeface="Arial" panose="020B0604020202020204" pitchFamily="34" charset="0"/>
                <a:cs typeface="Arial" panose="020B0604020202020204" pitchFamily="34" charset="0"/>
              </a:rPr>
              <a:t>).</a:t>
            </a:r>
          </a:p>
          <a:p>
            <a:pPr marL="571500" indent="-571500">
              <a:lnSpc>
                <a:spcPct val="200000"/>
              </a:lnSpc>
              <a:buFont typeface="Wingdings" panose="05000000000000000000" pitchFamily="2" charset="2"/>
              <a:buChar char="§"/>
            </a:pPr>
            <a:r>
              <a:rPr lang="en-US" sz="3800" dirty="0" err="1" smtClean="0">
                <a:latin typeface="Arial" panose="020B0604020202020204" pitchFamily="34" charset="0"/>
                <a:cs typeface="Arial" panose="020B0604020202020204" pitchFamily="34" charset="0"/>
              </a:rPr>
              <a:t>Quà</a:t>
            </a:r>
            <a:r>
              <a:rPr lang="en-US" sz="3800" dirty="0" smtClean="0">
                <a:latin typeface="Arial" panose="020B0604020202020204" pitchFamily="34" charset="0"/>
                <a:cs typeface="Arial" panose="020B0604020202020204" pitchFamily="34" charset="0"/>
              </a:rPr>
              <a:t> </a:t>
            </a:r>
            <a:r>
              <a:rPr lang="en-US" sz="3800" dirty="0">
                <a:latin typeface="Arial" panose="020B0604020202020204" pitchFamily="34" charset="0"/>
                <a:cs typeface="Arial" panose="020B0604020202020204" pitchFamily="34" charset="0"/>
              </a:rPr>
              <a:t>của </a:t>
            </a:r>
            <a:r>
              <a:rPr lang="en-US" sz="3800" dirty="0" err="1">
                <a:latin typeface="Arial" panose="020B0604020202020204" pitchFamily="34" charset="0"/>
                <a:cs typeface="Arial" panose="020B0604020202020204" pitchFamily="34" charset="0"/>
              </a:rPr>
              <a:t>Thần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Núi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tập</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truyện</a:t>
            </a:r>
            <a:r>
              <a:rPr lang="en-US" sz="3800" dirty="0">
                <a:latin typeface="Arial" panose="020B0604020202020204" pitchFamily="34" charset="0"/>
                <a:cs typeface="Arial" panose="020B0604020202020204" pitchFamily="34" charset="0"/>
              </a:rPr>
              <a:t>, NXB </a:t>
            </a:r>
            <a:r>
              <a:rPr lang="en-US" sz="3800" dirty="0" err="1">
                <a:latin typeface="Arial" panose="020B0604020202020204" pitchFamily="34" charset="0"/>
                <a:cs typeface="Arial" panose="020B0604020202020204" pitchFamily="34" charset="0"/>
              </a:rPr>
              <a:t>Tổng</a:t>
            </a:r>
            <a:r>
              <a:rPr lang="en-US" sz="3800" dirty="0">
                <a:latin typeface="Arial" panose="020B0604020202020204" pitchFamily="34" charset="0"/>
                <a:cs typeface="Arial" panose="020B0604020202020204" pitchFamily="34" charset="0"/>
              </a:rPr>
              <a:t> Hợp</a:t>
            </a:r>
            <a:r>
              <a:rPr lang="en-US" sz="3800" dirty="0" smtClean="0">
                <a:latin typeface="Arial" panose="020B0604020202020204" pitchFamily="34" charset="0"/>
                <a:cs typeface="Arial" panose="020B0604020202020204" pitchFamily="34" charset="0"/>
              </a:rPr>
              <a:t>).</a:t>
            </a:r>
            <a:endParaRPr lang="en-US" sz="3800" dirty="0">
              <a:latin typeface="Arial" panose="020B0604020202020204" pitchFamily="34" charset="0"/>
              <a:cs typeface="Arial" panose="020B0604020202020204" pitchFamily="34" charset="0"/>
            </a:endParaRPr>
          </a:p>
          <a:p>
            <a:pPr marL="571500" indent="-571500">
              <a:lnSpc>
                <a:spcPct val="200000"/>
              </a:lnSpc>
              <a:buFont typeface="Wingdings" panose="05000000000000000000" pitchFamily="2" charset="2"/>
              <a:buChar char="§"/>
            </a:pPr>
            <a:r>
              <a:rPr lang="en-US" sz="3800" dirty="0" smtClean="0">
                <a:latin typeface="Arial" panose="020B0604020202020204" pitchFamily="34" charset="0"/>
                <a:cs typeface="Arial" panose="020B0604020202020204" pitchFamily="34" charset="0"/>
              </a:rPr>
              <a:t>Qua một </a:t>
            </a:r>
            <a:r>
              <a:rPr lang="en-US" sz="3800" dirty="0" err="1">
                <a:latin typeface="Arial" panose="020B0604020202020204" pitchFamily="34" charset="0"/>
                <a:cs typeface="Arial" panose="020B0604020202020204" pitchFamily="34" charset="0"/>
              </a:rPr>
              <a:t>khúc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sông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tập</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truyện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ngắn</a:t>
            </a:r>
            <a:r>
              <a:rPr lang="en-US" sz="3800" dirty="0">
                <a:latin typeface="Arial" panose="020B0604020202020204" pitchFamily="34" charset="0"/>
                <a:cs typeface="Arial" panose="020B0604020202020204" pitchFamily="34" charset="0"/>
              </a:rPr>
              <a:t>,– NXB </a:t>
            </a:r>
            <a:r>
              <a:rPr lang="en-US" sz="3800" dirty="0" err="1">
                <a:latin typeface="Arial" panose="020B0604020202020204" pitchFamily="34" charset="0"/>
                <a:cs typeface="Arial" panose="020B0604020202020204" pitchFamily="34" charset="0"/>
              </a:rPr>
              <a:t>Hội</a:t>
            </a:r>
            <a:r>
              <a:rPr lang="en-US" sz="3800" dirty="0">
                <a:latin typeface="Arial" panose="020B0604020202020204" pitchFamily="34" charset="0"/>
                <a:cs typeface="Arial" panose="020B0604020202020204" pitchFamily="34" charset="0"/>
              </a:rPr>
              <a:t> Nhà văn</a:t>
            </a:r>
            <a:r>
              <a:rPr lang="en-US" sz="3800" dirty="0" smtClean="0">
                <a:latin typeface="Arial" panose="020B0604020202020204" pitchFamily="34" charset="0"/>
                <a:cs typeface="Arial" panose="020B0604020202020204" pitchFamily="34" charset="0"/>
              </a:rPr>
              <a:t>).</a:t>
            </a:r>
            <a:endParaRPr lang="en-US" sz="3800" dirty="0">
              <a:latin typeface="Arial" panose="020B0604020202020204" pitchFamily="34" charset="0"/>
              <a:cs typeface="Arial" panose="020B0604020202020204" pitchFamily="34" charset="0"/>
            </a:endParaRPr>
          </a:p>
        </p:txBody>
      </p:sp>
      <p:pic>
        <p:nvPicPr>
          <p:cNvPr id="8"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554200" y="2570026"/>
            <a:ext cx="3415639" cy="7632712"/>
          </a:xfrm>
          <a:prstGeom prst="rect">
            <a:avLst/>
          </a:prstGeom>
        </p:spPr>
      </p:pic>
    </p:spTree>
    <p:extLst>
      <p:ext uri="{BB962C8B-B14F-4D97-AF65-F5344CB8AC3E}">
        <p14:creationId xmlns:p14="http://schemas.microsoft.com/office/powerpoint/2010/main" val="1194974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8" dur="500"/>
                                        <p:tgtEl>
                                          <p:spTgt spid="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3" dur="500"/>
                                        <p:tgtEl>
                                          <p:spTgt spid="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8"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F4D6"/>
        </a:solidFill>
        <a:effectLst/>
      </p:bgPr>
    </p:bg>
    <p:spTree>
      <p:nvGrpSpPr>
        <p:cNvPr id="1" name=""/>
        <p:cNvGrpSpPr/>
        <p:nvPr/>
      </p:nvGrpSpPr>
      <p:grpSpPr>
        <a:xfrm>
          <a:off x="0" y="0"/>
          <a:ext cx="0" cy="0"/>
          <a:chOff x="0" y="0"/>
          <a:chExt cx="0" cy="0"/>
        </a:xfrm>
      </p:grpSpPr>
      <p:grpSp>
        <p:nvGrpSpPr>
          <p:cNvPr id="11" name="Group 11"/>
          <p:cNvGrpSpPr/>
          <p:nvPr/>
        </p:nvGrpSpPr>
        <p:grpSpPr>
          <a:xfrm>
            <a:off x="0" y="9466902"/>
            <a:ext cx="18288000" cy="820098"/>
            <a:chOff x="0" y="0"/>
            <a:chExt cx="6555032" cy="293951"/>
          </a:xfrm>
        </p:grpSpPr>
        <p:sp>
          <p:nvSpPr>
            <p:cNvPr id="12" name="Freeform 12"/>
            <p:cNvSpPr/>
            <p:nvPr/>
          </p:nvSpPr>
          <p:spPr>
            <a:xfrm>
              <a:off x="0" y="0"/>
              <a:ext cx="6555032" cy="293951"/>
            </a:xfrm>
            <a:custGeom>
              <a:avLst/>
              <a:gdLst/>
              <a:ahLst/>
              <a:cxnLst/>
              <a:rect l="l" t="t" r="r" b="b"/>
              <a:pathLst>
                <a:path w="6555032" h="293951">
                  <a:moveTo>
                    <a:pt x="0" y="0"/>
                  </a:moveTo>
                  <a:lnTo>
                    <a:pt x="6555032" y="0"/>
                  </a:lnTo>
                  <a:lnTo>
                    <a:pt x="6555032" y="293951"/>
                  </a:lnTo>
                  <a:lnTo>
                    <a:pt x="0" y="293951"/>
                  </a:lnTo>
                  <a:close/>
                </a:path>
              </a:pathLst>
            </a:custGeom>
            <a:solidFill>
              <a:srgbClr val="FADECC"/>
            </a:solidFill>
          </p:spPr>
        </p:sp>
      </p:grpSp>
      <p:sp>
        <p:nvSpPr>
          <p:cNvPr id="17" name="TextBox 9"/>
          <p:cNvSpPr txBox="1"/>
          <p:nvPr/>
        </p:nvSpPr>
        <p:spPr>
          <a:xfrm>
            <a:off x="1627369" y="431682"/>
            <a:ext cx="15033261" cy="927370"/>
          </a:xfrm>
          <a:prstGeom prst="rect">
            <a:avLst/>
          </a:prstGeom>
        </p:spPr>
        <p:txBody>
          <a:bodyPr lIns="0" tIns="0" rIns="0" bIns="0" rtlCol="0" anchor="t">
            <a:spAutoFit/>
          </a:bodyPr>
          <a:lstStyle/>
          <a:p>
            <a:pPr algn="ctr">
              <a:lnSpc>
                <a:spcPts val="7679"/>
              </a:lnSpc>
            </a:pPr>
            <a:r>
              <a:rPr lang="en-US" sz="5600" b="1" i="1" dirty="0" smtClean="0">
                <a:solidFill>
                  <a:srgbClr val="F47064"/>
                </a:solidFill>
                <a:latin typeface="Arial" panose="020B0604020202020204" pitchFamily="34" charset="0"/>
                <a:cs typeface="Arial" panose="020B0604020202020204" pitchFamily="34" charset="0"/>
              </a:rPr>
              <a:t>2. </a:t>
            </a:r>
            <a:r>
              <a:rPr lang="en-US" sz="5600" b="1" i="1" dirty="0" err="1" smtClean="0">
                <a:solidFill>
                  <a:srgbClr val="F47064"/>
                </a:solidFill>
                <a:latin typeface="Arial" panose="020B0604020202020204" pitchFamily="34" charset="0"/>
                <a:cs typeface="Arial" panose="020B0604020202020204" pitchFamily="34" charset="0"/>
              </a:rPr>
              <a:t>Tác</a:t>
            </a:r>
            <a:r>
              <a:rPr lang="en-US" sz="5600" b="1" i="1" dirty="0" smtClean="0">
                <a:solidFill>
                  <a:srgbClr val="F47064"/>
                </a:solidFill>
                <a:latin typeface="Arial" panose="020B0604020202020204" pitchFamily="34" charset="0"/>
                <a:cs typeface="Arial" panose="020B0604020202020204" pitchFamily="34" charset="0"/>
              </a:rPr>
              <a:t> </a:t>
            </a:r>
            <a:r>
              <a:rPr lang="en-US" sz="5600" b="1" i="1" dirty="0" err="1" smtClean="0">
                <a:solidFill>
                  <a:srgbClr val="F47064"/>
                </a:solidFill>
                <a:latin typeface="Arial" panose="020B0604020202020204" pitchFamily="34" charset="0"/>
                <a:cs typeface="Arial" panose="020B0604020202020204" pitchFamily="34" charset="0"/>
              </a:rPr>
              <a:t>phẩm</a:t>
            </a:r>
            <a:r>
              <a:rPr lang="en-US" sz="5600" b="1" i="1" dirty="0" smtClean="0">
                <a:solidFill>
                  <a:srgbClr val="F47064"/>
                </a:solidFill>
                <a:latin typeface="Arial" panose="020B0604020202020204" pitchFamily="34" charset="0"/>
                <a:cs typeface="Arial" panose="020B0604020202020204" pitchFamily="34" charset="0"/>
              </a:rPr>
              <a:t> Con muốn làm một </a:t>
            </a:r>
            <a:r>
              <a:rPr lang="en-US" sz="5600" b="1" i="1" dirty="0" err="1" smtClean="0">
                <a:solidFill>
                  <a:srgbClr val="F47064"/>
                </a:solidFill>
                <a:latin typeface="Arial" panose="020B0604020202020204" pitchFamily="34" charset="0"/>
                <a:cs typeface="Arial" panose="020B0604020202020204" pitchFamily="34" charset="0"/>
              </a:rPr>
              <a:t>cành</a:t>
            </a:r>
            <a:r>
              <a:rPr lang="en-US" sz="5600" b="1" i="1" dirty="0" smtClean="0">
                <a:solidFill>
                  <a:srgbClr val="F47064"/>
                </a:solidFill>
                <a:latin typeface="Arial" panose="020B0604020202020204" pitchFamily="34" charset="0"/>
                <a:cs typeface="Arial" panose="020B0604020202020204" pitchFamily="34" charset="0"/>
              </a:rPr>
              <a:t> </a:t>
            </a:r>
            <a:r>
              <a:rPr lang="en-US" sz="5600" b="1" i="1" dirty="0" err="1" smtClean="0">
                <a:solidFill>
                  <a:srgbClr val="F47064"/>
                </a:solidFill>
                <a:latin typeface="Arial" panose="020B0604020202020204" pitchFamily="34" charset="0"/>
                <a:cs typeface="Arial" panose="020B0604020202020204" pitchFamily="34" charset="0"/>
              </a:rPr>
              <a:t>cây</a:t>
            </a:r>
            <a:endParaRPr lang="en-US" sz="5600" b="1" i="1" dirty="0">
              <a:solidFill>
                <a:srgbClr val="F47064"/>
              </a:solidFill>
              <a:latin typeface="Arial" panose="020B0604020202020204" pitchFamily="34" charset="0"/>
              <a:cs typeface="Arial" panose="020B0604020202020204" pitchFamily="34" charset="0"/>
            </a:endParaRPr>
          </a:p>
        </p:txBody>
      </p:sp>
      <p:sp>
        <p:nvSpPr>
          <p:cNvPr id="3" name="Rectangle 2"/>
          <p:cNvSpPr/>
          <p:nvPr/>
        </p:nvSpPr>
        <p:spPr>
          <a:xfrm>
            <a:off x="1524000" y="1339149"/>
            <a:ext cx="13182600" cy="7848302"/>
          </a:xfrm>
          <a:prstGeom prst="rect">
            <a:avLst/>
          </a:prstGeom>
        </p:spPr>
        <p:txBody>
          <a:bodyPr wrap="square">
            <a:spAutoFit/>
          </a:bodyPr>
          <a:lstStyle/>
          <a:p>
            <a:pPr marL="571500" indent="-571500" algn="just">
              <a:lnSpc>
                <a:spcPct val="200000"/>
              </a:lnSpc>
              <a:buFontTx/>
              <a:buChar char="-"/>
            </a:pPr>
            <a:r>
              <a:rPr lang="vi-VN" sz="4200" b="1" dirty="0" smtClean="0">
                <a:solidFill>
                  <a:srgbClr val="000000"/>
                </a:solidFill>
                <a:ea typeface="Times New Roman" panose="02020603050405020304" pitchFamily="18" charset="0"/>
                <a:cs typeface="Times New Roman" panose="02020603050405020304" pitchFamily="18" charset="0"/>
              </a:rPr>
              <a:t>Xuất </a:t>
            </a:r>
            <a:r>
              <a:rPr lang="vi-VN" sz="4200" b="1" dirty="0">
                <a:solidFill>
                  <a:srgbClr val="000000"/>
                </a:solidFill>
                <a:ea typeface="Times New Roman" panose="02020603050405020304" pitchFamily="18" charset="0"/>
                <a:cs typeface="Times New Roman" panose="02020603050405020304" pitchFamily="18" charset="0"/>
              </a:rPr>
              <a:t>xứ: </a:t>
            </a:r>
            <a:r>
              <a:rPr lang="vi-VN" sz="4200" dirty="0">
                <a:solidFill>
                  <a:srgbClr val="000000"/>
                </a:solidFill>
                <a:ea typeface="Times New Roman" panose="02020603050405020304" pitchFamily="18" charset="0"/>
                <a:cs typeface="Times New Roman" panose="02020603050405020304" pitchFamily="18" charset="0"/>
              </a:rPr>
              <a:t>in trong </a:t>
            </a:r>
            <a:r>
              <a:rPr lang="vi-VN" sz="4200" i="1" dirty="0">
                <a:solidFill>
                  <a:srgbClr val="000000"/>
                </a:solidFill>
                <a:ea typeface="Times New Roman" panose="02020603050405020304" pitchFamily="18" charset="0"/>
                <a:cs typeface="Times New Roman" panose="02020603050405020304" pitchFamily="18" charset="0"/>
              </a:rPr>
              <a:t>Góc nhỏ yêu thương </a:t>
            </a:r>
            <a:r>
              <a:rPr lang="vi-VN" sz="4200" dirty="0">
                <a:solidFill>
                  <a:srgbClr val="000000"/>
                </a:solidFill>
                <a:ea typeface="Times New Roman" panose="02020603050405020304" pitchFamily="18" charset="0"/>
                <a:cs typeface="Times New Roman" panose="02020603050405020304" pitchFamily="18" charset="0"/>
              </a:rPr>
              <a:t> (2018</a:t>
            </a:r>
            <a:r>
              <a:rPr lang="vi-VN" sz="4200" dirty="0" smtClean="0">
                <a:solidFill>
                  <a:srgbClr val="000000"/>
                </a:solidFill>
                <a:ea typeface="Times New Roman" panose="02020603050405020304" pitchFamily="18" charset="0"/>
                <a:cs typeface="Times New Roman" panose="02020603050405020304" pitchFamily="18" charset="0"/>
              </a:rPr>
              <a:t>).</a:t>
            </a:r>
            <a:endParaRPr lang="en-US" sz="4200" dirty="0" smtClean="0">
              <a:solidFill>
                <a:srgbClr val="000000"/>
              </a:solidFill>
              <a:ea typeface="Times New Roman" panose="02020603050405020304" pitchFamily="18" charset="0"/>
              <a:cs typeface="Times New Roman" panose="02020603050405020304" pitchFamily="18" charset="0"/>
            </a:endParaRPr>
          </a:p>
          <a:p>
            <a:pPr marL="571500" indent="-571500" algn="just">
              <a:lnSpc>
                <a:spcPct val="200000"/>
              </a:lnSpc>
              <a:buFontTx/>
              <a:buChar char="-"/>
            </a:pPr>
            <a:r>
              <a:rPr lang="en-US" sz="4200" b="1" dirty="0" smtClean="0">
                <a:latin typeface="Arial" panose="020B0604020202020204" pitchFamily="34" charset="0"/>
                <a:ea typeface="Times New Roman" panose="02020603050405020304" pitchFamily="18" charset="0"/>
                <a:cs typeface="Arial" panose="020B0604020202020204" pitchFamily="34" charset="0"/>
              </a:rPr>
              <a:t>Thể </a:t>
            </a:r>
            <a:r>
              <a:rPr lang="en-US" sz="4200" b="1" dirty="0">
                <a:latin typeface="Arial" panose="020B0604020202020204" pitchFamily="34" charset="0"/>
                <a:ea typeface="Times New Roman" panose="02020603050405020304" pitchFamily="18" charset="0"/>
                <a:cs typeface="Arial" panose="020B0604020202020204" pitchFamily="34" charset="0"/>
              </a:rPr>
              <a:t>loại: </a:t>
            </a:r>
            <a:r>
              <a:rPr lang="en-US" sz="4200" dirty="0" err="1">
                <a:latin typeface="Arial" panose="020B0604020202020204" pitchFamily="34" charset="0"/>
                <a:ea typeface="Times New Roman" panose="02020603050405020304" pitchFamily="18" charset="0"/>
                <a:cs typeface="Arial" panose="020B0604020202020204" pitchFamily="34" charset="0"/>
              </a:rPr>
              <a:t>truyện</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ngắn</a:t>
            </a:r>
            <a:r>
              <a:rPr lang="en-US" sz="4200" dirty="0" smtClean="0">
                <a:latin typeface="Arial" panose="020B0604020202020204" pitchFamily="34" charset="0"/>
                <a:ea typeface="Times New Roman" panose="02020603050405020304" pitchFamily="18" charset="0"/>
                <a:cs typeface="Arial" panose="020B0604020202020204" pitchFamily="34" charset="0"/>
              </a:rPr>
              <a:t>.</a:t>
            </a:r>
          </a:p>
          <a:p>
            <a:pPr marL="571500" indent="-571500" algn="just">
              <a:lnSpc>
                <a:spcPct val="200000"/>
              </a:lnSpc>
              <a:buFontTx/>
              <a:buChar char="-"/>
            </a:pPr>
            <a:r>
              <a:rPr lang="vi-VN" sz="4200" b="1" dirty="0" smtClean="0">
                <a:ea typeface="Times New Roman" panose="02020603050405020304" pitchFamily="18" charset="0"/>
                <a:cs typeface="Arial" panose="020B0604020202020204" pitchFamily="34" charset="0"/>
              </a:rPr>
              <a:t>Đề </a:t>
            </a:r>
            <a:r>
              <a:rPr lang="vi-VN" sz="4200" b="1" dirty="0">
                <a:ea typeface="Times New Roman" panose="02020603050405020304" pitchFamily="18" charset="0"/>
                <a:cs typeface="Arial" panose="020B0604020202020204" pitchFamily="34" charset="0"/>
              </a:rPr>
              <a:t>tài: </a:t>
            </a:r>
            <a:r>
              <a:rPr lang="vi-VN" sz="4200" dirty="0">
                <a:ea typeface="Times New Roman" panose="02020603050405020304" pitchFamily="18" charset="0"/>
                <a:cs typeface="Arial" panose="020B0604020202020204" pitchFamily="34" charset="0"/>
              </a:rPr>
              <a:t>Kể về kỉ niệm thời thơ ấu gắn liền với thiên nhiên, với ông nội và sự cô đơn hiện tại khi xa rời không gian sống quen thuộc.</a:t>
            </a:r>
            <a:endParaRPr lang="en-US" sz="4200" dirty="0" smtClean="0">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200000"/>
              </a:lnSpc>
              <a:buFontTx/>
              <a:buChar char="-"/>
            </a:pPr>
            <a:r>
              <a:rPr lang="en-US" sz="4200" b="1" dirty="0" smtClean="0">
                <a:effectLst/>
                <a:latin typeface="Arial" panose="020B0604020202020204" pitchFamily="34" charset="0"/>
                <a:ea typeface="Times New Roman" panose="02020603050405020304" pitchFamily="18" charset="0"/>
                <a:cs typeface="Arial" panose="020B0604020202020204" pitchFamily="34" charset="0"/>
              </a:rPr>
              <a:t>Bố </a:t>
            </a:r>
            <a:r>
              <a:rPr lang="en-US" sz="4200" b="1" dirty="0" err="1" smtClean="0">
                <a:effectLst/>
                <a:latin typeface="Arial" panose="020B0604020202020204" pitchFamily="34" charset="0"/>
                <a:ea typeface="Times New Roman" panose="02020603050405020304" pitchFamily="18" charset="0"/>
                <a:cs typeface="Arial" panose="020B0604020202020204" pitchFamily="34" charset="0"/>
              </a:rPr>
              <a:t>cục</a:t>
            </a:r>
            <a:r>
              <a:rPr lang="en-US" sz="4200" b="1" dirty="0" smtClean="0">
                <a:effectLst/>
                <a:latin typeface="Arial" panose="020B0604020202020204" pitchFamily="34" charset="0"/>
                <a:ea typeface="Times New Roman" panose="02020603050405020304" pitchFamily="18" charset="0"/>
                <a:cs typeface="Arial" panose="020B0604020202020204" pitchFamily="34" charset="0"/>
              </a:rPr>
              <a:t>: </a:t>
            </a:r>
            <a:r>
              <a:rPr lang="en-US" sz="4200" dirty="0" smtClean="0">
                <a:effectLst/>
                <a:latin typeface="Arial" panose="020B0604020202020204" pitchFamily="34" charset="0"/>
                <a:ea typeface="Times New Roman" panose="02020603050405020304" pitchFamily="18" charset="0"/>
                <a:cs typeface="Arial" panose="020B0604020202020204" pitchFamily="34" charset="0"/>
              </a:rPr>
              <a:t>3 phần</a:t>
            </a:r>
            <a:endParaRPr lang="en-US" sz="42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9"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401800" y="2109192"/>
            <a:ext cx="3505200" cy="7767759"/>
          </a:xfrm>
          <a:prstGeom prst="rect">
            <a:avLst/>
          </a:prstGeom>
        </p:spPr>
      </p:pic>
    </p:spTree>
    <p:extLst>
      <p:ext uri="{BB962C8B-B14F-4D97-AF65-F5344CB8AC3E}">
        <p14:creationId xmlns:p14="http://schemas.microsoft.com/office/powerpoint/2010/main" val="881213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barn(inVertical)">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barn(inVertical)">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barn(inVertical)">
                                      <p:cBhvr>
                                        <p:cTn id="2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F4D6"/>
        </a:solidFill>
        <a:effectLst/>
      </p:bgPr>
    </p:bg>
    <p:spTree>
      <p:nvGrpSpPr>
        <p:cNvPr id="1" name=""/>
        <p:cNvGrpSpPr/>
        <p:nvPr/>
      </p:nvGrpSpPr>
      <p:grpSpPr>
        <a:xfrm>
          <a:off x="0" y="0"/>
          <a:ext cx="0" cy="0"/>
          <a:chOff x="0" y="0"/>
          <a:chExt cx="0" cy="0"/>
        </a:xfrm>
      </p:grpSpPr>
      <p:grpSp>
        <p:nvGrpSpPr>
          <p:cNvPr id="11" name="Group 11"/>
          <p:cNvGrpSpPr/>
          <p:nvPr/>
        </p:nvGrpSpPr>
        <p:grpSpPr>
          <a:xfrm>
            <a:off x="0" y="9466902"/>
            <a:ext cx="18288000" cy="820098"/>
            <a:chOff x="0" y="0"/>
            <a:chExt cx="6555032" cy="293951"/>
          </a:xfrm>
        </p:grpSpPr>
        <p:sp>
          <p:nvSpPr>
            <p:cNvPr id="12" name="Freeform 12"/>
            <p:cNvSpPr/>
            <p:nvPr/>
          </p:nvSpPr>
          <p:spPr>
            <a:xfrm>
              <a:off x="0" y="0"/>
              <a:ext cx="6555032" cy="293951"/>
            </a:xfrm>
            <a:custGeom>
              <a:avLst/>
              <a:gdLst/>
              <a:ahLst/>
              <a:cxnLst/>
              <a:rect l="l" t="t" r="r" b="b"/>
              <a:pathLst>
                <a:path w="6555032" h="293951">
                  <a:moveTo>
                    <a:pt x="0" y="0"/>
                  </a:moveTo>
                  <a:lnTo>
                    <a:pt x="6555032" y="0"/>
                  </a:lnTo>
                  <a:lnTo>
                    <a:pt x="6555032" y="293951"/>
                  </a:lnTo>
                  <a:lnTo>
                    <a:pt x="0" y="293951"/>
                  </a:lnTo>
                  <a:close/>
                </a:path>
              </a:pathLst>
            </a:custGeom>
            <a:solidFill>
              <a:srgbClr val="FADECC"/>
            </a:solidFill>
          </p:spPr>
        </p:sp>
      </p:grpSp>
      <p:sp>
        <p:nvSpPr>
          <p:cNvPr id="17" name="TextBox 9"/>
          <p:cNvSpPr txBox="1"/>
          <p:nvPr/>
        </p:nvSpPr>
        <p:spPr>
          <a:xfrm>
            <a:off x="1627369" y="621214"/>
            <a:ext cx="15033261" cy="927370"/>
          </a:xfrm>
          <a:prstGeom prst="rect">
            <a:avLst/>
          </a:prstGeom>
        </p:spPr>
        <p:txBody>
          <a:bodyPr lIns="0" tIns="0" rIns="0" bIns="0" rtlCol="0" anchor="t">
            <a:spAutoFit/>
          </a:bodyPr>
          <a:lstStyle/>
          <a:p>
            <a:pPr algn="ctr">
              <a:lnSpc>
                <a:spcPts val="7679"/>
              </a:lnSpc>
            </a:pPr>
            <a:r>
              <a:rPr lang="en-US" sz="5600" b="1" i="1" dirty="0" smtClean="0">
                <a:solidFill>
                  <a:srgbClr val="F47064"/>
                </a:solidFill>
                <a:latin typeface="Arial" panose="020B0604020202020204" pitchFamily="34" charset="0"/>
                <a:cs typeface="Arial" panose="020B0604020202020204" pitchFamily="34" charset="0"/>
              </a:rPr>
              <a:t>2. </a:t>
            </a:r>
            <a:r>
              <a:rPr lang="en-US" sz="5600" b="1" i="1" dirty="0" err="1" smtClean="0">
                <a:solidFill>
                  <a:srgbClr val="F47064"/>
                </a:solidFill>
                <a:latin typeface="Arial" panose="020B0604020202020204" pitchFamily="34" charset="0"/>
                <a:cs typeface="Arial" panose="020B0604020202020204" pitchFamily="34" charset="0"/>
              </a:rPr>
              <a:t>Tác</a:t>
            </a:r>
            <a:r>
              <a:rPr lang="en-US" sz="5600" b="1" i="1" dirty="0" smtClean="0">
                <a:solidFill>
                  <a:srgbClr val="F47064"/>
                </a:solidFill>
                <a:latin typeface="Arial" panose="020B0604020202020204" pitchFamily="34" charset="0"/>
                <a:cs typeface="Arial" panose="020B0604020202020204" pitchFamily="34" charset="0"/>
              </a:rPr>
              <a:t> </a:t>
            </a:r>
            <a:r>
              <a:rPr lang="en-US" sz="5600" b="1" i="1" dirty="0" err="1" smtClean="0">
                <a:solidFill>
                  <a:srgbClr val="F47064"/>
                </a:solidFill>
                <a:latin typeface="Arial" panose="020B0604020202020204" pitchFamily="34" charset="0"/>
                <a:cs typeface="Arial" panose="020B0604020202020204" pitchFamily="34" charset="0"/>
              </a:rPr>
              <a:t>phẩm</a:t>
            </a:r>
            <a:r>
              <a:rPr lang="en-US" sz="5600" b="1" i="1" dirty="0" smtClean="0">
                <a:solidFill>
                  <a:srgbClr val="F47064"/>
                </a:solidFill>
                <a:latin typeface="Arial" panose="020B0604020202020204" pitchFamily="34" charset="0"/>
                <a:cs typeface="Arial" panose="020B0604020202020204" pitchFamily="34" charset="0"/>
              </a:rPr>
              <a:t> Con muốn làm một </a:t>
            </a:r>
            <a:r>
              <a:rPr lang="en-US" sz="5600" b="1" i="1" dirty="0" err="1" smtClean="0">
                <a:solidFill>
                  <a:srgbClr val="F47064"/>
                </a:solidFill>
                <a:latin typeface="Arial" panose="020B0604020202020204" pitchFamily="34" charset="0"/>
                <a:cs typeface="Arial" panose="020B0604020202020204" pitchFamily="34" charset="0"/>
              </a:rPr>
              <a:t>cành</a:t>
            </a:r>
            <a:r>
              <a:rPr lang="en-US" sz="5600" b="1" i="1" dirty="0" smtClean="0">
                <a:solidFill>
                  <a:srgbClr val="F47064"/>
                </a:solidFill>
                <a:latin typeface="Arial" panose="020B0604020202020204" pitchFamily="34" charset="0"/>
                <a:cs typeface="Arial" panose="020B0604020202020204" pitchFamily="34" charset="0"/>
              </a:rPr>
              <a:t> </a:t>
            </a:r>
            <a:r>
              <a:rPr lang="en-US" sz="5600" b="1" i="1" dirty="0" err="1" smtClean="0">
                <a:solidFill>
                  <a:srgbClr val="F47064"/>
                </a:solidFill>
                <a:latin typeface="Arial" panose="020B0604020202020204" pitchFamily="34" charset="0"/>
                <a:cs typeface="Arial" panose="020B0604020202020204" pitchFamily="34" charset="0"/>
              </a:rPr>
              <a:t>cây</a:t>
            </a:r>
            <a:endParaRPr lang="en-US" sz="5600" b="1" i="1" dirty="0">
              <a:solidFill>
                <a:srgbClr val="F47064"/>
              </a:solidFill>
              <a:latin typeface="Arial" panose="020B0604020202020204" pitchFamily="34" charset="0"/>
              <a:cs typeface="Arial" panose="020B0604020202020204" pitchFamily="34" charset="0"/>
            </a:endParaRPr>
          </a:p>
        </p:txBody>
      </p:sp>
      <p:pic>
        <p:nvPicPr>
          <p:cNvPr id="9"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690678" y="2109192"/>
            <a:ext cx="3505200" cy="7767759"/>
          </a:xfrm>
          <a:prstGeom prst="rect">
            <a:avLst/>
          </a:prstGeom>
        </p:spPr>
      </p:pic>
      <p:sp>
        <p:nvSpPr>
          <p:cNvPr id="2" name="Rounded Rectangle 1"/>
          <p:cNvSpPr/>
          <p:nvPr/>
        </p:nvSpPr>
        <p:spPr>
          <a:xfrm>
            <a:off x="1371600" y="3048000"/>
            <a:ext cx="2286000" cy="5257800"/>
          </a:xfrm>
          <a:prstGeom prst="roundRect">
            <a:avLst/>
          </a:prstGeom>
          <a:solidFill>
            <a:schemeClr val="accent5">
              <a:lumMod val="20000"/>
              <a:lumOff val="80000"/>
            </a:schemeClr>
          </a:solid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800" b="1" dirty="0" smtClean="0">
                <a:solidFill>
                  <a:srgbClr val="FF0000"/>
                </a:solidFill>
                <a:latin typeface="Arial" panose="020B0604020202020204" pitchFamily="34" charset="0"/>
                <a:cs typeface="Arial" panose="020B0604020202020204" pitchFamily="34" charset="0"/>
              </a:rPr>
              <a:t>BỐ CỤC </a:t>
            </a:r>
          </a:p>
          <a:p>
            <a:pPr algn="ctr">
              <a:lnSpc>
                <a:spcPct val="150000"/>
              </a:lnSpc>
            </a:pPr>
            <a:r>
              <a:rPr lang="en-US" sz="4800" b="1" dirty="0" smtClean="0">
                <a:solidFill>
                  <a:srgbClr val="FF0000"/>
                </a:solidFill>
                <a:latin typeface="Arial" panose="020B0604020202020204" pitchFamily="34" charset="0"/>
                <a:cs typeface="Arial" panose="020B0604020202020204" pitchFamily="34" charset="0"/>
              </a:rPr>
              <a:t>3 PHẦN</a:t>
            </a:r>
            <a:endParaRPr lang="en-US" sz="4800" b="1" dirty="0">
              <a:solidFill>
                <a:srgbClr val="FF0000"/>
              </a:solidFill>
              <a:latin typeface="Arial" panose="020B0604020202020204" pitchFamily="34" charset="0"/>
              <a:cs typeface="Arial" panose="020B0604020202020204" pitchFamily="34" charset="0"/>
            </a:endParaRPr>
          </a:p>
        </p:txBody>
      </p:sp>
      <p:sp>
        <p:nvSpPr>
          <p:cNvPr id="4" name="Rounded Rectangle 3"/>
          <p:cNvSpPr/>
          <p:nvPr/>
        </p:nvSpPr>
        <p:spPr>
          <a:xfrm>
            <a:off x="5181600" y="2324100"/>
            <a:ext cx="9509078" cy="1828800"/>
          </a:xfrm>
          <a:prstGeom prst="roundRect">
            <a:avLst/>
          </a:prstGeom>
          <a:solidFill>
            <a:schemeClr val="bg1">
              <a:lumMod val="95000"/>
            </a:schemeClr>
          </a:solid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b="1" dirty="0" smtClean="0">
                <a:solidFill>
                  <a:schemeClr val="tx1"/>
                </a:solidFill>
                <a:latin typeface="Arial" panose="020B0604020202020204" pitchFamily="34" charset="0"/>
                <a:cs typeface="Arial" panose="020B0604020202020204" pitchFamily="34" charset="0"/>
              </a:rPr>
              <a:t>Phần 1</a:t>
            </a:r>
            <a:r>
              <a:rPr lang="en-US" sz="3800" b="1" dirty="0">
                <a:solidFill>
                  <a:schemeClr val="tx1"/>
                </a:solidFill>
                <a:latin typeface="Arial" panose="020B0604020202020204" pitchFamily="34" charset="0"/>
                <a:cs typeface="Arial" panose="020B0604020202020204" pitchFamily="34" charset="0"/>
              </a:rPr>
              <a:t>: </a:t>
            </a:r>
            <a:r>
              <a:rPr lang="en-US" sz="3800" i="1" dirty="0">
                <a:solidFill>
                  <a:schemeClr val="tx1"/>
                </a:solidFill>
                <a:latin typeface="Arial" panose="020B0604020202020204" pitchFamily="34" charset="0"/>
                <a:cs typeface="Arial" panose="020B0604020202020204" pitchFamily="34" charset="0"/>
              </a:rPr>
              <a:t>từ</a:t>
            </a:r>
            <a:r>
              <a:rPr lang="vi-VN" sz="3800" i="1" dirty="0">
                <a:solidFill>
                  <a:schemeClr val="tx1"/>
                </a:solidFill>
                <a:latin typeface="Arial" panose="020B0604020202020204" pitchFamily="34" charset="0"/>
                <a:cs typeface="Arial" panose="020B0604020202020204" pitchFamily="34" charset="0"/>
              </a:rPr>
              <a:t> đầu </a:t>
            </a:r>
            <a:r>
              <a:rPr lang="vi-VN" sz="3800" i="1" dirty="0">
                <a:solidFill>
                  <a:schemeClr val="tx1"/>
                </a:solidFill>
                <a:latin typeface="Arial" panose="020B0604020202020204" pitchFamily="34" charset="0"/>
                <a:cs typeface="Arial" panose="020B0604020202020204" pitchFamily="34" charset="0"/>
                <a:sym typeface="Wingdings" panose="05000000000000000000" pitchFamily="2" charset="2"/>
              </a:rPr>
              <a:t></a:t>
            </a:r>
            <a:r>
              <a:rPr lang="vi-VN" sz="3800" i="1" dirty="0">
                <a:solidFill>
                  <a:schemeClr val="tx1"/>
                </a:solidFill>
                <a:latin typeface="Arial" panose="020B0604020202020204" pitchFamily="34" charset="0"/>
                <a:cs typeface="Arial" panose="020B0604020202020204" pitchFamily="34" charset="0"/>
              </a:rPr>
              <a:t> là thiên đường</a:t>
            </a:r>
            <a:r>
              <a:rPr lang="vi-VN" sz="3800" dirty="0">
                <a:solidFill>
                  <a:schemeClr val="tx1"/>
                </a:solidFill>
                <a:latin typeface="Arial" panose="020B0604020202020204" pitchFamily="34" charset="0"/>
                <a:cs typeface="Arial" panose="020B0604020202020204" pitchFamily="34" charset="0"/>
              </a:rPr>
              <a:t>: Lí do ông nội trồng cây ổi.</a:t>
            </a:r>
            <a:endParaRPr lang="en-US" sz="3800" dirty="0">
              <a:solidFill>
                <a:schemeClr val="tx1"/>
              </a:solidFill>
              <a:latin typeface="Arial" panose="020B0604020202020204" pitchFamily="34" charset="0"/>
              <a:cs typeface="Arial" panose="020B0604020202020204" pitchFamily="34" charset="0"/>
            </a:endParaRPr>
          </a:p>
        </p:txBody>
      </p:sp>
      <p:sp>
        <p:nvSpPr>
          <p:cNvPr id="10" name="Rounded Rectangle 9"/>
          <p:cNvSpPr/>
          <p:nvPr/>
        </p:nvSpPr>
        <p:spPr>
          <a:xfrm>
            <a:off x="5181600" y="4762500"/>
            <a:ext cx="9509078" cy="1828800"/>
          </a:xfrm>
          <a:prstGeom prst="roundRect">
            <a:avLst/>
          </a:prstGeom>
          <a:solidFill>
            <a:schemeClr val="bg1">
              <a:lumMod val="95000"/>
            </a:schemeClr>
          </a:solid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b="1" dirty="0" smtClean="0">
                <a:solidFill>
                  <a:schemeClr val="tx1"/>
                </a:solidFill>
                <a:latin typeface="Arial" panose="020B0604020202020204" pitchFamily="34" charset="0"/>
                <a:cs typeface="Arial" panose="020B0604020202020204" pitchFamily="34" charset="0"/>
              </a:rPr>
              <a:t>Phần 2</a:t>
            </a:r>
            <a:r>
              <a:rPr lang="en-US" sz="3800" b="1" dirty="0">
                <a:solidFill>
                  <a:schemeClr val="tx1"/>
                </a:solidFill>
                <a:latin typeface="Arial" panose="020B0604020202020204" pitchFamily="34" charset="0"/>
                <a:cs typeface="Arial" panose="020B0604020202020204" pitchFamily="34" charset="0"/>
              </a:rPr>
              <a:t>: </a:t>
            </a:r>
            <a:r>
              <a:rPr lang="en-US" sz="3800" i="1" dirty="0" err="1">
                <a:solidFill>
                  <a:schemeClr val="tx1"/>
                </a:solidFill>
                <a:latin typeface="Arial" panose="020B0604020202020204" pitchFamily="34" charset="0"/>
                <a:cs typeface="Arial" panose="020B0604020202020204" pitchFamily="34" charset="0"/>
              </a:rPr>
              <a:t>tiếp</a:t>
            </a:r>
            <a:r>
              <a:rPr lang="en-US" sz="3800" i="1" dirty="0">
                <a:solidFill>
                  <a:schemeClr val="tx1"/>
                </a:solidFill>
                <a:latin typeface="Arial" panose="020B0604020202020204" pitchFamily="34" charset="0"/>
                <a:cs typeface="Arial" panose="020B0604020202020204" pitchFamily="34" charset="0"/>
              </a:rPr>
              <a:t> </a:t>
            </a:r>
            <a:r>
              <a:rPr lang="en-US" sz="3800" i="1" dirty="0" err="1" smtClean="0">
                <a:solidFill>
                  <a:schemeClr val="tx1"/>
                </a:solidFill>
                <a:latin typeface="Arial" panose="020B0604020202020204" pitchFamily="34" charset="0"/>
                <a:cs typeface="Arial" panose="020B0604020202020204" pitchFamily="34" charset="0"/>
              </a:rPr>
              <a:t>theo</a:t>
            </a:r>
            <a:r>
              <a:rPr lang="en-US" sz="3800" i="1" dirty="0" smtClean="0">
                <a:solidFill>
                  <a:schemeClr val="tx1"/>
                </a:solidFill>
                <a:latin typeface="Arial" panose="020B0604020202020204" pitchFamily="34" charset="0"/>
                <a:cs typeface="Arial" panose="020B0604020202020204" pitchFamily="34" charset="0"/>
              </a:rPr>
              <a:t> </a:t>
            </a:r>
            <a:r>
              <a:rPr lang="vi-VN" sz="3800" i="1" dirty="0">
                <a:solidFill>
                  <a:schemeClr val="tx1"/>
                </a:solidFill>
                <a:cs typeface="Arial" panose="020B0604020202020204" pitchFamily="34" charset="0"/>
                <a:sym typeface="Wingdings" panose="05000000000000000000" pitchFamily="2" charset="2"/>
              </a:rPr>
              <a:t></a:t>
            </a:r>
            <a:r>
              <a:rPr lang="en-US" sz="3800" i="1" dirty="0" smtClean="0">
                <a:solidFill>
                  <a:schemeClr val="tx1"/>
                </a:solidFill>
                <a:latin typeface="Arial" panose="020B0604020202020204" pitchFamily="34" charset="0"/>
                <a:cs typeface="Arial" panose="020B0604020202020204" pitchFamily="34" charset="0"/>
              </a:rPr>
              <a:t> </a:t>
            </a:r>
            <a:r>
              <a:rPr lang="en-US" sz="3800" i="1" dirty="0" err="1" smtClean="0">
                <a:solidFill>
                  <a:schemeClr val="tx1"/>
                </a:solidFill>
                <a:latin typeface="Arial" panose="020B0604020202020204" pitchFamily="34" charset="0"/>
                <a:cs typeface="Arial" panose="020B0604020202020204" pitchFamily="34" charset="0"/>
              </a:rPr>
              <a:t>rất</a:t>
            </a:r>
            <a:r>
              <a:rPr lang="en-US" sz="3800" i="1" dirty="0" smtClean="0">
                <a:solidFill>
                  <a:schemeClr val="tx1"/>
                </a:solidFill>
                <a:latin typeface="Arial" panose="020B0604020202020204" pitchFamily="34" charset="0"/>
                <a:cs typeface="Arial" panose="020B0604020202020204" pitchFamily="34" charset="0"/>
              </a:rPr>
              <a:t> </a:t>
            </a:r>
            <a:r>
              <a:rPr lang="en-US" sz="3800" i="1" dirty="0" err="1">
                <a:solidFill>
                  <a:schemeClr val="tx1"/>
                </a:solidFill>
                <a:latin typeface="Arial" panose="020B0604020202020204" pitchFamily="34" charset="0"/>
                <a:cs typeface="Arial" panose="020B0604020202020204" pitchFamily="34" charset="0"/>
              </a:rPr>
              <a:t>hiền</a:t>
            </a:r>
            <a:r>
              <a:rPr lang="en-US" sz="3800" i="1" dirty="0">
                <a:solidFill>
                  <a:schemeClr val="tx1"/>
                </a:solidFill>
                <a:latin typeface="Arial" panose="020B0604020202020204" pitchFamily="34" charset="0"/>
                <a:cs typeface="Arial" panose="020B0604020202020204" pitchFamily="34" charset="0"/>
              </a:rPr>
              <a:t> </a:t>
            </a:r>
            <a:r>
              <a:rPr lang="en-US" sz="3800" i="1" dirty="0" err="1">
                <a:solidFill>
                  <a:schemeClr val="tx1"/>
                </a:solidFill>
                <a:latin typeface="Arial" panose="020B0604020202020204" pitchFamily="34" charset="0"/>
                <a:cs typeface="Arial" panose="020B0604020202020204" pitchFamily="34" charset="0"/>
              </a:rPr>
              <a:t>lành</a:t>
            </a:r>
            <a:r>
              <a:rPr lang="en-US" sz="3800" i="1"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kí</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ức</a:t>
            </a:r>
            <a:r>
              <a:rPr lang="en-US" sz="3800" dirty="0">
                <a:solidFill>
                  <a:schemeClr val="tx1"/>
                </a:solidFill>
                <a:latin typeface="Arial" panose="020B0604020202020204" pitchFamily="34" charset="0"/>
                <a:cs typeface="Arial" panose="020B0604020202020204" pitchFamily="34" charset="0"/>
              </a:rPr>
              <a:t> về </a:t>
            </a:r>
            <a:r>
              <a:rPr lang="en-US" sz="3800" dirty="0" err="1">
                <a:solidFill>
                  <a:schemeClr val="tx1"/>
                </a:solidFill>
                <a:latin typeface="Arial" panose="020B0604020202020204" pitchFamily="34" charset="0"/>
                <a:cs typeface="Arial" panose="020B0604020202020204" pitchFamily="34" charset="0"/>
              </a:rPr>
              <a:t>cây</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ổi</a:t>
            </a:r>
            <a:r>
              <a:rPr lang="en-US" sz="3800" dirty="0">
                <a:solidFill>
                  <a:schemeClr val="tx1"/>
                </a:solidFill>
                <a:latin typeface="Arial" panose="020B0604020202020204" pitchFamily="34" charset="0"/>
                <a:cs typeface="Arial" panose="020B0604020202020204" pitchFamily="34" charset="0"/>
              </a:rPr>
              <a:t> của </a:t>
            </a:r>
            <a:r>
              <a:rPr lang="en-US" sz="3800" dirty="0" smtClean="0">
                <a:solidFill>
                  <a:schemeClr val="tx1"/>
                </a:solidFill>
                <a:latin typeface="Arial" panose="020B0604020202020204" pitchFamily="34" charset="0"/>
                <a:cs typeface="Arial" panose="020B0604020202020204" pitchFamily="34" charset="0"/>
              </a:rPr>
              <a:t>Bum.</a:t>
            </a:r>
            <a:endParaRPr lang="en-US" sz="3800" dirty="0">
              <a:solidFill>
                <a:schemeClr val="tx1"/>
              </a:solidFill>
              <a:latin typeface="Arial" panose="020B0604020202020204" pitchFamily="34" charset="0"/>
              <a:cs typeface="Arial" panose="020B0604020202020204" pitchFamily="34" charset="0"/>
            </a:endParaRPr>
          </a:p>
        </p:txBody>
      </p:sp>
      <p:sp>
        <p:nvSpPr>
          <p:cNvPr id="13" name="Rounded Rectangle 12"/>
          <p:cNvSpPr/>
          <p:nvPr/>
        </p:nvSpPr>
        <p:spPr>
          <a:xfrm>
            <a:off x="5181600" y="7180702"/>
            <a:ext cx="9509078" cy="1828800"/>
          </a:xfrm>
          <a:prstGeom prst="roundRect">
            <a:avLst/>
          </a:prstGeom>
          <a:solidFill>
            <a:schemeClr val="bg1">
              <a:lumMod val="95000"/>
            </a:schemeClr>
          </a:solid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b="1" dirty="0" smtClean="0">
                <a:solidFill>
                  <a:schemeClr val="tx1"/>
                </a:solidFill>
                <a:cs typeface="Arial" panose="020B0604020202020204" pitchFamily="34" charset="0"/>
              </a:rPr>
              <a:t>P</a:t>
            </a:r>
            <a:r>
              <a:rPr lang="en-US" sz="3800" b="1" dirty="0" err="1" smtClean="0">
                <a:solidFill>
                  <a:schemeClr val="tx1"/>
                </a:solidFill>
                <a:latin typeface="Arial" panose="020B0604020202020204" pitchFamily="34" charset="0"/>
                <a:cs typeface="Arial" panose="020B0604020202020204" pitchFamily="34" charset="0"/>
              </a:rPr>
              <a:t>hần</a:t>
            </a:r>
            <a:r>
              <a:rPr lang="en-US" sz="3800" b="1" dirty="0" smtClean="0">
                <a:solidFill>
                  <a:schemeClr val="tx1"/>
                </a:solidFill>
                <a:cs typeface="Arial" panose="020B0604020202020204" pitchFamily="34" charset="0"/>
              </a:rPr>
              <a:t> </a:t>
            </a:r>
            <a:r>
              <a:rPr lang="vi-VN" sz="3800" b="1" dirty="0" smtClean="0">
                <a:solidFill>
                  <a:schemeClr val="tx1"/>
                </a:solidFill>
                <a:cs typeface="Arial" panose="020B0604020202020204" pitchFamily="34" charset="0"/>
              </a:rPr>
              <a:t>3</a:t>
            </a:r>
            <a:r>
              <a:rPr lang="vi-VN" sz="3800" b="1" dirty="0">
                <a:solidFill>
                  <a:schemeClr val="tx1"/>
                </a:solidFill>
                <a:cs typeface="Arial" panose="020B0604020202020204" pitchFamily="34" charset="0"/>
              </a:rPr>
              <a:t>: </a:t>
            </a:r>
            <a:r>
              <a:rPr lang="vi-VN" sz="3800" i="1" dirty="0">
                <a:solidFill>
                  <a:schemeClr val="tx1"/>
                </a:solidFill>
                <a:cs typeface="Arial" panose="020B0604020202020204" pitchFamily="34" charset="0"/>
              </a:rPr>
              <a:t>còn lại:</a:t>
            </a:r>
            <a:r>
              <a:rPr lang="vi-VN" sz="3800" dirty="0">
                <a:solidFill>
                  <a:schemeClr val="tx1"/>
                </a:solidFill>
                <a:cs typeface="Arial" panose="020B0604020202020204" pitchFamily="34" charset="0"/>
              </a:rPr>
              <a:t> ước mơ của Bum khi ông nội mất và đi xa căn nhà cũ.</a:t>
            </a:r>
            <a:endParaRPr lang="en-US" sz="3800" dirty="0">
              <a:solidFill>
                <a:schemeClr val="tx1"/>
              </a:solidFill>
              <a:latin typeface="Arial" panose="020B0604020202020204" pitchFamily="34" charset="0"/>
              <a:cs typeface="Arial" panose="020B0604020202020204" pitchFamily="34" charset="0"/>
            </a:endParaRPr>
          </a:p>
        </p:txBody>
      </p:sp>
      <p:cxnSp>
        <p:nvCxnSpPr>
          <p:cNvPr id="6" name="Straight Arrow Connector 5"/>
          <p:cNvCxnSpPr>
            <a:stCxn id="2" idx="3"/>
            <a:endCxn id="4" idx="1"/>
          </p:cNvCxnSpPr>
          <p:nvPr/>
        </p:nvCxnSpPr>
        <p:spPr>
          <a:xfrm flipV="1">
            <a:off x="3657600" y="3238500"/>
            <a:ext cx="1524000" cy="2438400"/>
          </a:xfrm>
          <a:prstGeom prst="straightConnector1">
            <a:avLst/>
          </a:prstGeom>
          <a:ln>
            <a:solidFill>
              <a:schemeClr val="accent5">
                <a:lumMod val="50000"/>
              </a:schemeClr>
            </a:solidFill>
            <a:tailEnd type="triangle"/>
          </a:ln>
        </p:spPr>
        <p:style>
          <a:lnRef idx="3">
            <a:schemeClr val="dk1"/>
          </a:lnRef>
          <a:fillRef idx="0">
            <a:schemeClr val="dk1"/>
          </a:fillRef>
          <a:effectRef idx="2">
            <a:schemeClr val="dk1"/>
          </a:effectRef>
          <a:fontRef idx="minor">
            <a:schemeClr val="tx1"/>
          </a:fontRef>
        </p:style>
      </p:cxnSp>
      <p:cxnSp>
        <p:nvCxnSpPr>
          <p:cNvPr id="8" name="Straight Arrow Connector 7"/>
          <p:cNvCxnSpPr>
            <a:stCxn id="2" idx="3"/>
            <a:endCxn id="10" idx="1"/>
          </p:cNvCxnSpPr>
          <p:nvPr/>
        </p:nvCxnSpPr>
        <p:spPr>
          <a:xfrm>
            <a:off x="3657600" y="5676900"/>
            <a:ext cx="1524000" cy="0"/>
          </a:xfrm>
          <a:prstGeom prst="straightConnector1">
            <a:avLst/>
          </a:prstGeom>
          <a:ln>
            <a:solidFill>
              <a:schemeClr val="accent5">
                <a:lumMod val="50000"/>
              </a:schemeClr>
            </a:solidFill>
            <a:tailEnd type="triangle"/>
          </a:ln>
        </p:spPr>
        <p:style>
          <a:lnRef idx="3">
            <a:schemeClr val="dk1"/>
          </a:lnRef>
          <a:fillRef idx="0">
            <a:schemeClr val="dk1"/>
          </a:fillRef>
          <a:effectRef idx="2">
            <a:schemeClr val="dk1"/>
          </a:effectRef>
          <a:fontRef idx="minor">
            <a:schemeClr val="tx1"/>
          </a:fontRef>
        </p:style>
      </p:cxnSp>
      <p:cxnSp>
        <p:nvCxnSpPr>
          <p:cNvPr id="18" name="Straight Arrow Connector 17"/>
          <p:cNvCxnSpPr>
            <a:stCxn id="2" idx="3"/>
            <a:endCxn id="13" idx="1"/>
          </p:cNvCxnSpPr>
          <p:nvPr/>
        </p:nvCxnSpPr>
        <p:spPr>
          <a:xfrm>
            <a:off x="3657600" y="5676900"/>
            <a:ext cx="1524000" cy="2418202"/>
          </a:xfrm>
          <a:prstGeom prst="straightConnector1">
            <a:avLst/>
          </a:prstGeom>
          <a:ln>
            <a:solidFill>
              <a:schemeClr val="accent5">
                <a:lumMod val="50000"/>
              </a:schemeClr>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812143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500" fill="hold"/>
                                        <p:tgtEl>
                                          <p:spTgt spid="18"/>
                                        </p:tgtEl>
                                        <p:attrNameLst>
                                          <p:attrName>ppt_x</p:attrName>
                                        </p:attrNameLst>
                                      </p:cBhvr>
                                      <p:tavLst>
                                        <p:tav tm="0">
                                          <p:val>
                                            <p:strVal val="#ppt_x"/>
                                          </p:val>
                                        </p:tav>
                                        <p:tav tm="100000">
                                          <p:val>
                                            <p:strVal val="#ppt_x"/>
                                          </p:val>
                                        </p:tav>
                                      </p:tavLst>
                                    </p:anim>
                                    <p:anim calcmode="lin" valueType="num">
                                      <p:cBhvr additive="base">
                                        <p:cTn id="39" dur="500" fill="hold"/>
                                        <p:tgtEl>
                                          <p:spTgt spid="18"/>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500" fill="hold"/>
                                        <p:tgtEl>
                                          <p:spTgt spid="13"/>
                                        </p:tgtEl>
                                        <p:attrNameLst>
                                          <p:attrName>ppt_x</p:attrName>
                                        </p:attrNameLst>
                                      </p:cBhvr>
                                      <p:tavLst>
                                        <p:tav tm="0">
                                          <p:val>
                                            <p:strVal val="#ppt_x"/>
                                          </p:val>
                                        </p:tav>
                                        <p:tav tm="100000">
                                          <p:val>
                                            <p:strVal val="#ppt_x"/>
                                          </p:val>
                                        </p:tav>
                                      </p:tavLst>
                                    </p:anim>
                                    <p:anim calcmode="lin" valueType="num">
                                      <p:cBhvr additive="base">
                                        <p:cTn id="4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animBg="1"/>
      <p:bldP spid="4" grpId="0" animBg="1"/>
      <p:bldP spid="10"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ACFD4"/>
        </a:solidFill>
        <a:effectLst/>
      </p:bgPr>
    </p:bg>
    <p:spTree>
      <p:nvGrpSpPr>
        <p:cNvPr id="1" name=""/>
        <p:cNvGrpSpPr/>
        <p:nvPr/>
      </p:nvGrpSpPr>
      <p:grpSpPr>
        <a:xfrm>
          <a:off x="0" y="0"/>
          <a:ext cx="0" cy="0"/>
          <a:chOff x="0" y="0"/>
          <a:chExt cx="0" cy="0"/>
        </a:xfrm>
      </p:grpSpPr>
      <p:sp>
        <p:nvSpPr>
          <p:cNvPr id="3" name="TextBox 3"/>
          <p:cNvSpPr txBox="1"/>
          <p:nvPr/>
        </p:nvSpPr>
        <p:spPr>
          <a:xfrm>
            <a:off x="3571874" y="3162300"/>
            <a:ext cx="11668125" cy="2462213"/>
          </a:xfrm>
          <a:prstGeom prst="rect">
            <a:avLst/>
          </a:prstGeom>
        </p:spPr>
        <p:txBody>
          <a:bodyPr wrap="square" lIns="0" tIns="0" rIns="0" bIns="0" rtlCol="0" anchor="t">
            <a:spAutoFit/>
          </a:bodyPr>
          <a:lstStyle/>
          <a:p>
            <a:pPr algn="ctr">
              <a:lnSpc>
                <a:spcPts val="9597"/>
              </a:lnSpc>
            </a:pPr>
            <a:r>
              <a:rPr lang="en-US" sz="8200" b="1" dirty="0" smtClean="0">
                <a:solidFill>
                  <a:srgbClr val="FFFFFF"/>
                </a:solidFill>
                <a:latin typeface="Arial" panose="020B0604020202020204" pitchFamily="34" charset="0"/>
                <a:cs typeface="Arial" panose="020B0604020202020204" pitchFamily="34" charset="0"/>
              </a:rPr>
              <a:t>II</a:t>
            </a:r>
            <a:r>
              <a:rPr lang="en-US" sz="8200" b="1" smtClean="0">
                <a:solidFill>
                  <a:srgbClr val="FFFFFF"/>
                </a:solidFill>
                <a:latin typeface="Arial" panose="020B0604020202020204" pitchFamily="34" charset="0"/>
                <a:cs typeface="Arial" panose="020B0604020202020204" pitchFamily="34" charset="0"/>
              </a:rPr>
              <a:t>. </a:t>
            </a:r>
            <a:r>
              <a:rPr lang="en-US" sz="8200" b="1" smtClean="0">
                <a:solidFill>
                  <a:srgbClr val="FFFFFF"/>
                </a:solidFill>
                <a:latin typeface="Arial" panose="020B0604020202020204" pitchFamily="34" charset="0"/>
                <a:cs typeface="Arial" panose="020B0604020202020204" pitchFamily="34" charset="0"/>
              </a:rPr>
              <a:t>SUY NGẪM VÀ PHẢN HỒI</a:t>
            </a:r>
            <a:endParaRPr lang="en-US" sz="8200" b="1" dirty="0">
              <a:solidFill>
                <a:srgbClr val="FFFFFF"/>
              </a:solidFill>
              <a:latin typeface="Arial" panose="020B0604020202020204" pitchFamily="34" charset="0"/>
              <a:cs typeface="Arial" panose="020B0604020202020204" pitchFamily="34" charset="0"/>
            </a:endParaRPr>
          </a:p>
        </p:txBody>
      </p:sp>
      <p:grpSp>
        <p:nvGrpSpPr>
          <p:cNvPr id="6" name="Group 6"/>
          <p:cNvGrpSpPr/>
          <p:nvPr/>
        </p:nvGrpSpPr>
        <p:grpSpPr>
          <a:xfrm>
            <a:off x="0" y="9466902"/>
            <a:ext cx="18288000" cy="820098"/>
            <a:chOff x="0" y="0"/>
            <a:chExt cx="6555032" cy="293951"/>
          </a:xfrm>
        </p:grpSpPr>
        <p:sp>
          <p:nvSpPr>
            <p:cNvPr id="7" name="Freeform 7"/>
            <p:cNvSpPr/>
            <p:nvPr/>
          </p:nvSpPr>
          <p:spPr>
            <a:xfrm>
              <a:off x="0" y="0"/>
              <a:ext cx="6555032" cy="293951"/>
            </a:xfrm>
            <a:custGeom>
              <a:avLst/>
              <a:gdLst/>
              <a:ahLst/>
              <a:cxnLst/>
              <a:rect l="l" t="t" r="r" b="b"/>
              <a:pathLst>
                <a:path w="6555032" h="293951">
                  <a:moveTo>
                    <a:pt x="0" y="0"/>
                  </a:moveTo>
                  <a:lnTo>
                    <a:pt x="6555032" y="0"/>
                  </a:lnTo>
                  <a:lnTo>
                    <a:pt x="6555032" y="293951"/>
                  </a:lnTo>
                  <a:lnTo>
                    <a:pt x="0" y="293951"/>
                  </a:lnTo>
                  <a:close/>
                </a:path>
              </a:pathLst>
            </a:custGeom>
            <a:solidFill>
              <a:srgbClr val="189F87"/>
            </a:solidFill>
          </p:spPr>
        </p:sp>
      </p:gr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64467" y="6199993"/>
            <a:ext cx="5160643" cy="3676958"/>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308366">
            <a:off x="-604814" y="-97792"/>
            <a:ext cx="3267029" cy="3094767"/>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172708">
            <a:off x="16006786" y="5718038"/>
            <a:ext cx="3267029" cy="3094767"/>
          </a:xfrm>
          <a:prstGeom prst="rect">
            <a:avLst/>
          </a:prstGeom>
        </p:spPr>
      </p:pic>
    </p:spTree>
    <p:extLst>
      <p:ext uri="{BB962C8B-B14F-4D97-AF65-F5344CB8AC3E}">
        <p14:creationId xmlns:p14="http://schemas.microsoft.com/office/powerpoint/2010/main" val="36900616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424</TotalTime>
  <Words>1218</Words>
  <Application>Microsoft Office PowerPoint</Application>
  <PresentationFormat>Custom</PresentationFormat>
  <Paragraphs>121</Paragraphs>
  <Slides>28</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Times New Roman</vt:lpstr>
      <vt:lpstr>SimSun</vt:lpstr>
      <vt:lpstr>SimSun</vt:lpstr>
      <vt:lpstr>Wingdings</vt:lpstr>
      <vt:lpstr>Arial</vt:lpstr>
      <vt:lpstr>Calibri</vt:lpstr>
      <vt:lpstr>Symbol</vt:lpstr>
      <vt:lpstr>Arimo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25</cp:revision>
  <dcterms:created xsi:type="dcterms:W3CDTF">2006-08-16T00:00:00Z</dcterms:created>
  <dcterms:modified xsi:type="dcterms:W3CDTF">2022-08-19T14:03:17Z</dcterms:modified>
  <dc:identifier>DAEt-d3kjac</dc:identifier>
</cp:coreProperties>
</file>