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9" r:id="rId1"/>
  </p:sldMasterIdLst>
  <p:notesMasterIdLst>
    <p:notesMasterId r:id="rId30"/>
  </p:notesMasterIdLst>
  <p:sldIdLst>
    <p:sldId id="368" r:id="rId2"/>
    <p:sldId id="365" r:id="rId3"/>
    <p:sldId id="351" r:id="rId4"/>
    <p:sldId id="366" r:id="rId5"/>
    <p:sldId id="367" r:id="rId6"/>
    <p:sldId id="262" r:id="rId7"/>
    <p:sldId id="319" r:id="rId8"/>
    <p:sldId id="361" r:id="rId9"/>
    <p:sldId id="320" r:id="rId10"/>
    <p:sldId id="355" r:id="rId11"/>
    <p:sldId id="330" r:id="rId12"/>
    <p:sldId id="329" r:id="rId13"/>
    <p:sldId id="362" r:id="rId14"/>
    <p:sldId id="331" r:id="rId15"/>
    <p:sldId id="332" r:id="rId16"/>
    <p:sldId id="323" r:id="rId17"/>
    <p:sldId id="333" r:id="rId18"/>
    <p:sldId id="363" r:id="rId19"/>
    <p:sldId id="352" r:id="rId20"/>
    <p:sldId id="335" r:id="rId21"/>
    <p:sldId id="356" r:id="rId22"/>
    <p:sldId id="357" r:id="rId23"/>
    <p:sldId id="358" r:id="rId24"/>
    <p:sldId id="360" r:id="rId25"/>
    <p:sldId id="359" r:id="rId26"/>
    <p:sldId id="349" r:id="rId27"/>
    <p:sldId id="339" r:id="rId28"/>
    <p:sldId id="340" r:id="rId29"/>
  </p:sldIdLst>
  <p:sldSz cx="9144000" cy="6858000" type="screen4x3"/>
  <p:notesSz cx="6858000" cy="9144000"/>
  <p:custDataLst>
    <p:tags r:id="rId31"/>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0803"/>
    <a:srgbClr val="6600CC"/>
    <a:srgbClr val="000066"/>
    <a:srgbClr val="08015F"/>
    <a:srgbClr val="FF3300"/>
    <a:srgbClr val="C20702"/>
    <a:srgbClr val="012901"/>
    <a:srgbClr val="D418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660"/>
  </p:normalViewPr>
  <p:slideViewPr>
    <p:cSldViewPr>
      <p:cViewPr varScale="1">
        <p:scale>
          <a:sx n="83" d="100"/>
          <a:sy n="83" d="100"/>
        </p:scale>
        <p:origin x="728"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2539A56-9CC7-4FB6-B42A-6546A464D1B9}" type="datetimeFigureOut">
              <a:rPr lang="en-US"/>
              <a:pPr>
                <a:defRPr/>
              </a:pPr>
              <a:t>7/31/2022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7A78D306-A8C4-4445-A584-27D90A48CE9E}" type="slidenum">
              <a:rPr lang="en-US" altLang="vi-VN"/>
              <a:pPr/>
              <a:t>‹#›</a:t>
            </a:fld>
            <a:endParaRPr lang="en-US" altLang="vi-VN"/>
          </a:p>
        </p:txBody>
      </p:sp>
    </p:spTree>
    <p:extLst>
      <p:ext uri="{BB962C8B-B14F-4D97-AF65-F5344CB8AC3E}">
        <p14:creationId xmlns:p14="http://schemas.microsoft.com/office/powerpoint/2010/main" val="35338763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vi-VN" smtClean="0"/>
              <a:t>truoc bai so 1</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BF32D9D-44F4-4349-A2D1-EF0E02BCDE15}" type="slidenum">
              <a:rPr lang="en-US" altLang="vi-VN">
                <a:latin typeface="Calibri" panose="020F0502020204030204" pitchFamily="34" charset="0"/>
              </a:rPr>
              <a:pPr/>
              <a:t>6</a:t>
            </a:fld>
            <a:endParaRPr lang="en-US" altLang="vi-VN">
              <a:latin typeface="Calibri" panose="020F0502020204030204" pitchFamily="34" charset="0"/>
            </a:endParaRPr>
          </a:p>
        </p:txBody>
      </p:sp>
    </p:spTree>
    <p:extLst>
      <p:ext uri="{BB962C8B-B14F-4D97-AF65-F5344CB8AC3E}">
        <p14:creationId xmlns:p14="http://schemas.microsoft.com/office/powerpoint/2010/main" val="4238125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vi-VN" smtClean="0">
              <a:latin typeface="Calibri" panose="020F0502020204030204" pitchFamily="34" charset="0"/>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fld id="{43E00C50-47CF-4A04-8782-30214C78E564}" type="slidenum">
              <a:rPr lang="en-US" altLang="vi-VN">
                <a:latin typeface="Verdana" panose="020B0604030504040204" pitchFamily="34" charset="0"/>
              </a:rPr>
              <a:pPr/>
              <a:t>9</a:t>
            </a:fld>
            <a:endParaRPr lang="en-US" altLang="vi-VN">
              <a:latin typeface="Verdana" panose="020B0604030504040204" pitchFamily="34" charset="0"/>
            </a:endParaRPr>
          </a:p>
        </p:txBody>
      </p:sp>
    </p:spTree>
    <p:extLst>
      <p:ext uri="{BB962C8B-B14F-4D97-AF65-F5344CB8AC3E}">
        <p14:creationId xmlns:p14="http://schemas.microsoft.com/office/powerpoint/2010/main" val="2322507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vi-VN" smtClean="0">
              <a:latin typeface="Calibri" panose="020F0502020204030204" pitchFamily="34" charset="0"/>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fld id="{43E00C50-47CF-4A04-8782-30214C78E564}" type="slidenum">
              <a:rPr lang="en-US" altLang="vi-VN">
                <a:latin typeface="Verdana" panose="020B0604030504040204" pitchFamily="34" charset="0"/>
              </a:rPr>
              <a:pPr/>
              <a:t>10</a:t>
            </a:fld>
            <a:endParaRPr lang="en-US" altLang="vi-VN">
              <a:latin typeface="Verdana" panose="020B0604030504040204" pitchFamily="34" charset="0"/>
            </a:endParaRPr>
          </a:p>
        </p:txBody>
      </p:sp>
    </p:spTree>
    <p:extLst>
      <p:ext uri="{BB962C8B-B14F-4D97-AF65-F5344CB8AC3E}">
        <p14:creationId xmlns:p14="http://schemas.microsoft.com/office/powerpoint/2010/main" val="4144650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vi-VN" smtClean="0">
              <a:latin typeface="Calibri" panose="020F0502020204030204" pitchFamily="34" charset="0"/>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fld id="{425BDF94-23C8-4E23-B5C4-69AABB7371AF}" type="slidenum">
              <a:rPr lang="en-US" altLang="vi-VN">
                <a:latin typeface="Verdana" panose="020B0604030504040204" pitchFamily="34" charset="0"/>
              </a:rPr>
              <a:pPr/>
              <a:t>12</a:t>
            </a:fld>
            <a:endParaRPr lang="en-US" altLang="vi-VN">
              <a:latin typeface="Verdana" panose="020B0604030504040204" pitchFamily="34" charset="0"/>
            </a:endParaRPr>
          </a:p>
        </p:txBody>
      </p:sp>
    </p:spTree>
    <p:extLst>
      <p:ext uri="{BB962C8B-B14F-4D97-AF65-F5344CB8AC3E}">
        <p14:creationId xmlns:p14="http://schemas.microsoft.com/office/powerpoint/2010/main" val="1160684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vi-VN" smtClean="0">
              <a:latin typeface="Calibri" panose="020F0502020204030204" pitchFamily="34" charset="0"/>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fld id="{0FE4F330-A1CE-4FDA-918F-BCC7B35DD0F8}" type="slidenum">
              <a:rPr lang="en-US" altLang="vi-VN">
                <a:latin typeface="Verdana" panose="020B0604030504040204" pitchFamily="34" charset="0"/>
              </a:rPr>
              <a:pPr/>
              <a:t>16</a:t>
            </a:fld>
            <a:endParaRPr lang="en-US" altLang="vi-VN">
              <a:latin typeface="Verdana" panose="020B0604030504040204" pitchFamily="34" charset="0"/>
            </a:endParaRPr>
          </a:p>
        </p:txBody>
      </p:sp>
    </p:spTree>
    <p:extLst>
      <p:ext uri="{BB962C8B-B14F-4D97-AF65-F5344CB8AC3E}">
        <p14:creationId xmlns:p14="http://schemas.microsoft.com/office/powerpoint/2010/main" val="1744911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smtClean="0">
              <a:latin typeface="Calibri" panose="020F0502020204030204" pitchFamily="34" charset="0"/>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A236A85-572E-4902-858C-4CF27D366268}" type="slidenum">
              <a:rPr lang="en-US" altLang="vi-VN">
                <a:latin typeface="Calibri" panose="020F0502020204030204" pitchFamily="34" charset="0"/>
              </a:rPr>
              <a:pPr/>
              <a:t>17</a:t>
            </a:fld>
            <a:endParaRPr lang="en-US" altLang="vi-VN">
              <a:latin typeface="Calibri" panose="020F0502020204030204" pitchFamily="34" charset="0"/>
            </a:endParaRPr>
          </a:p>
        </p:txBody>
      </p:sp>
    </p:spTree>
    <p:extLst>
      <p:ext uri="{BB962C8B-B14F-4D97-AF65-F5344CB8AC3E}">
        <p14:creationId xmlns:p14="http://schemas.microsoft.com/office/powerpoint/2010/main" val="167079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7A78D306-A8C4-4445-A584-27D90A48CE9E}" type="slidenum">
              <a:rPr lang="en-US" altLang="vi-VN" smtClean="0"/>
              <a:pPr/>
              <a:t>21</a:t>
            </a:fld>
            <a:endParaRPr lang="en-US" altLang="vi-VN"/>
          </a:p>
        </p:txBody>
      </p:sp>
    </p:spTree>
    <p:extLst>
      <p:ext uri="{BB962C8B-B14F-4D97-AF65-F5344CB8AC3E}">
        <p14:creationId xmlns:p14="http://schemas.microsoft.com/office/powerpoint/2010/main" val="741974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vi-VN" smtClean="0">
              <a:latin typeface="Calibri" panose="020F0502020204030204" pitchFamily="34" charset="0"/>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fld id="{9B47C2BA-0185-48EC-9130-F3B0143D9891}" type="slidenum">
              <a:rPr lang="en-US" altLang="vi-VN">
                <a:latin typeface="Verdana" panose="020B0604030504040204" pitchFamily="34" charset="0"/>
              </a:rPr>
              <a:pPr/>
              <a:t>27</a:t>
            </a:fld>
            <a:endParaRPr lang="en-US" altLang="vi-VN">
              <a:latin typeface="Verdana" panose="020B0604030504040204" pitchFamily="34" charset="0"/>
            </a:endParaRPr>
          </a:p>
        </p:txBody>
      </p:sp>
    </p:spTree>
    <p:extLst>
      <p:ext uri="{BB962C8B-B14F-4D97-AF65-F5344CB8AC3E}">
        <p14:creationId xmlns:p14="http://schemas.microsoft.com/office/powerpoint/2010/main" val="513220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vi-VN" smtClean="0">
              <a:latin typeface="Calibri" panose="020F0502020204030204" pitchFamily="34" charset="0"/>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fld id="{836AA3FC-E683-412F-8705-136A3B6551B2}" type="slidenum">
              <a:rPr lang="en-US" altLang="vi-VN">
                <a:latin typeface="Verdana" panose="020B0604030504040204" pitchFamily="34" charset="0"/>
              </a:rPr>
              <a:pPr/>
              <a:t>28</a:t>
            </a:fld>
            <a:endParaRPr lang="en-US" altLang="vi-VN">
              <a:latin typeface="Verdana" panose="020B0604030504040204" pitchFamily="34" charset="0"/>
            </a:endParaRPr>
          </a:p>
        </p:txBody>
      </p:sp>
    </p:spTree>
    <p:extLst>
      <p:ext uri="{BB962C8B-B14F-4D97-AF65-F5344CB8AC3E}">
        <p14:creationId xmlns:p14="http://schemas.microsoft.com/office/powerpoint/2010/main" val="1060062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vi-VN"/>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pPr>
              <a:defRPr/>
            </a:pPr>
            <a:fld id="{4D05B5A1-3DD1-4560-BA1A-B2827C023246}" type="datetimeFigureOut">
              <a:rPr lang="en-US" smtClean="0"/>
              <a:pPr>
                <a:defRPr/>
              </a:pPr>
              <a:t>7/31/2022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AA6E836-DA5C-4C05-88A3-4D5FAEE775B9}" type="slidenum">
              <a:rPr lang="en-US" altLang="vi-VN" smtClean="0"/>
              <a:pPr/>
              <a:t>‹#›</a:t>
            </a:fld>
            <a:endParaRPr lang="en-US" altLang="vi-VN"/>
          </a:p>
        </p:txBody>
      </p:sp>
    </p:spTree>
    <p:extLst>
      <p:ext uri="{BB962C8B-B14F-4D97-AF65-F5344CB8AC3E}">
        <p14:creationId xmlns:p14="http://schemas.microsoft.com/office/powerpoint/2010/main" val="647408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a:defRPr/>
            </a:pPr>
            <a:fld id="{0151D352-E268-4C2E-B89B-92FFECAB1C03}" type="datetimeFigureOut">
              <a:rPr lang="en-US" smtClean="0"/>
              <a:pPr>
                <a:defRPr/>
              </a:pPr>
              <a:t>7/31/2022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2749376-EF97-4754-8E2E-17023803CAF0}" type="slidenum">
              <a:rPr lang="en-US" altLang="vi-VN" smtClean="0"/>
              <a:pPr/>
              <a:t>‹#›</a:t>
            </a:fld>
            <a:endParaRPr lang="en-US" altLang="vi-VN"/>
          </a:p>
        </p:txBody>
      </p:sp>
    </p:spTree>
    <p:extLst>
      <p:ext uri="{BB962C8B-B14F-4D97-AF65-F5344CB8AC3E}">
        <p14:creationId xmlns:p14="http://schemas.microsoft.com/office/powerpoint/2010/main" val="3355846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a:defRPr/>
            </a:pPr>
            <a:fld id="{9FC85BDB-9BFE-441D-8312-F9A87A388726}" type="datetimeFigureOut">
              <a:rPr lang="en-US" smtClean="0"/>
              <a:pPr>
                <a:defRPr/>
              </a:pPr>
              <a:t>7/31/2022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261B914-9278-42AE-B146-2F0960DB9E09}" type="slidenum">
              <a:rPr lang="en-US" altLang="vi-VN" smtClean="0"/>
              <a:pPr/>
              <a:t>‹#›</a:t>
            </a:fld>
            <a:endParaRPr lang="en-US" altLang="vi-VN"/>
          </a:p>
        </p:txBody>
      </p:sp>
    </p:spTree>
    <p:extLst>
      <p:ext uri="{BB962C8B-B14F-4D97-AF65-F5344CB8AC3E}">
        <p14:creationId xmlns:p14="http://schemas.microsoft.com/office/powerpoint/2010/main" val="3050001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a:defRPr/>
            </a:pPr>
            <a:fld id="{09A6A619-0A45-4587-94A2-B6040A0DED06}" type="datetimeFigureOut">
              <a:rPr lang="en-US" smtClean="0"/>
              <a:pPr>
                <a:defRPr/>
              </a:pPr>
              <a:t>7/31/2022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9FBB8B6-AA3C-4976-98B6-79E88E647E6C}" type="slidenum">
              <a:rPr lang="en-US" altLang="vi-VN" smtClean="0"/>
              <a:pPr/>
              <a:t>‹#›</a:t>
            </a:fld>
            <a:endParaRPr lang="en-US" altLang="vi-VN"/>
          </a:p>
        </p:txBody>
      </p:sp>
    </p:spTree>
    <p:extLst>
      <p:ext uri="{BB962C8B-B14F-4D97-AF65-F5344CB8AC3E}">
        <p14:creationId xmlns:p14="http://schemas.microsoft.com/office/powerpoint/2010/main" val="1628187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vi-VN"/>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3861B2F7-D633-4339-A6E4-1AA6CCDC43D1}" type="datetimeFigureOut">
              <a:rPr lang="en-US" smtClean="0"/>
              <a:pPr>
                <a:defRPr/>
              </a:pPr>
              <a:t>7/31/2022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694C935-3CB9-4A15-B453-59B006EF0AE2}" type="slidenum">
              <a:rPr lang="en-US" altLang="vi-VN" smtClean="0"/>
              <a:pPr/>
              <a:t>‹#›</a:t>
            </a:fld>
            <a:endParaRPr lang="en-US" altLang="vi-VN"/>
          </a:p>
        </p:txBody>
      </p:sp>
    </p:spTree>
    <p:extLst>
      <p:ext uri="{BB962C8B-B14F-4D97-AF65-F5344CB8AC3E}">
        <p14:creationId xmlns:p14="http://schemas.microsoft.com/office/powerpoint/2010/main" val="3741694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pPr>
              <a:defRPr/>
            </a:pPr>
            <a:fld id="{2FD97E4D-FCF5-40EE-989E-748D829F60BA}" type="datetimeFigureOut">
              <a:rPr lang="en-US" smtClean="0"/>
              <a:pPr>
                <a:defRPr/>
              </a:pPr>
              <a:t>7/31/2022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B958856-DF8E-432F-98B9-0110145234FA}" type="slidenum">
              <a:rPr lang="en-US" altLang="vi-VN" smtClean="0"/>
              <a:pPr/>
              <a:t>‹#›</a:t>
            </a:fld>
            <a:endParaRPr lang="en-US" altLang="vi-VN"/>
          </a:p>
        </p:txBody>
      </p:sp>
    </p:spTree>
    <p:extLst>
      <p:ext uri="{BB962C8B-B14F-4D97-AF65-F5344CB8AC3E}">
        <p14:creationId xmlns:p14="http://schemas.microsoft.com/office/powerpoint/2010/main" val="2358537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pPr>
              <a:defRPr/>
            </a:pPr>
            <a:fld id="{CE7D6DD0-4C95-4697-9EBB-C54C1C6204B5}" type="datetimeFigureOut">
              <a:rPr lang="en-US" smtClean="0"/>
              <a:pPr>
                <a:defRPr/>
              </a:pPr>
              <a:t>7/31/2022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BF877CF7-00ED-4E9C-B371-F8F8493F5E8E}" type="slidenum">
              <a:rPr lang="en-US" altLang="vi-VN" smtClean="0"/>
              <a:pPr/>
              <a:t>‹#›</a:t>
            </a:fld>
            <a:endParaRPr lang="en-US" altLang="vi-VN"/>
          </a:p>
        </p:txBody>
      </p:sp>
    </p:spTree>
    <p:extLst>
      <p:ext uri="{BB962C8B-B14F-4D97-AF65-F5344CB8AC3E}">
        <p14:creationId xmlns:p14="http://schemas.microsoft.com/office/powerpoint/2010/main" val="2505271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pPr>
              <a:defRPr/>
            </a:pPr>
            <a:fld id="{F1C54899-AFA1-4540-99D5-097317AD826E}" type="datetimeFigureOut">
              <a:rPr lang="en-US" smtClean="0"/>
              <a:pPr>
                <a:defRPr/>
              </a:pPr>
              <a:t>7/31/2022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46CE8C7-CB6A-4100-98B8-D805AB23A31A}" type="slidenum">
              <a:rPr lang="en-US" altLang="vi-VN" smtClean="0"/>
              <a:pPr/>
              <a:t>‹#›</a:t>
            </a:fld>
            <a:endParaRPr lang="en-US" altLang="vi-VN"/>
          </a:p>
        </p:txBody>
      </p:sp>
    </p:spTree>
    <p:extLst>
      <p:ext uri="{BB962C8B-B14F-4D97-AF65-F5344CB8AC3E}">
        <p14:creationId xmlns:p14="http://schemas.microsoft.com/office/powerpoint/2010/main" val="4219584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1091FF5-7451-457A-852D-9F0A0201466D}" type="datetimeFigureOut">
              <a:rPr lang="en-US" smtClean="0"/>
              <a:pPr>
                <a:defRPr/>
              </a:pPr>
              <a:t>7/31/2022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6AD5B948-EECC-47F3-BBB4-C3AF5FB266B1}" type="slidenum">
              <a:rPr lang="en-US" altLang="vi-VN" smtClean="0"/>
              <a:pPr/>
              <a:t>‹#›</a:t>
            </a:fld>
            <a:endParaRPr lang="en-US" altLang="vi-VN"/>
          </a:p>
        </p:txBody>
      </p:sp>
    </p:spTree>
    <p:extLst>
      <p:ext uri="{BB962C8B-B14F-4D97-AF65-F5344CB8AC3E}">
        <p14:creationId xmlns:p14="http://schemas.microsoft.com/office/powerpoint/2010/main" val="1783114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vi-VN"/>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BA664839-A390-4630-B293-5E677F840504}" type="datetimeFigureOut">
              <a:rPr lang="en-US" smtClean="0"/>
              <a:pPr>
                <a:defRPr/>
              </a:pPr>
              <a:t>7/31/2022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A303E45-3162-4EC4-99C3-869052C43F4E}" type="slidenum">
              <a:rPr lang="en-US" altLang="vi-VN" smtClean="0"/>
              <a:pPr/>
              <a:t>‹#›</a:t>
            </a:fld>
            <a:endParaRPr lang="en-US" altLang="vi-VN"/>
          </a:p>
        </p:txBody>
      </p:sp>
    </p:spTree>
    <p:extLst>
      <p:ext uri="{BB962C8B-B14F-4D97-AF65-F5344CB8AC3E}">
        <p14:creationId xmlns:p14="http://schemas.microsoft.com/office/powerpoint/2010/main" val="2339707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vi-VN"/>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CB4DD76E-A93B-4374-836E-618968E50F11}" type="datetimeFigureOut">
              <a:rPr lang="en-US" smtClean="0"/>
              <a:pPr>
                <a:defRPr/>
              </a:pPr>
              <a:t>7/31/2022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1A3C01C-5FD1-4783-ACF6-DE016692C269}" type="slidenum">
              <a:rPr lang="en-US" altLang="vi-VN" smtClean="0"/>
              <a:pPr/>
              <a:t>‹#›</a:t>
            </a:fld>
            <a:endParaRPr lang="en-US" altLang="vi-VN"/>
          </a:p>
        </p:txBody>
      </p:sp>
    </p:spTree>
    <p:extLst>
      <p:ext uri="{BB962C8B-B14F-4D97-AF65-F5344CB8AC3E}">
        <p14:creationId xmlns:p14="http://schemas.microsoft.com/office/powerpoint/2010/main" val="1534525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8831025C-D117-4838-8D6D-46E4DF62669F}" type="datetimeFigureOut">
              <a:rPr lang="en-US" smtClean="0"/>
              <a:pPr>
                <a:defRPr/>
              </a:pPr>
              <a:t>7/31/2022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D23B5B-FCBB-4579-9983-F25CBA497DD6}" type="slidenum">
              <a:rPr lang="en-US" altLang="vi-VN" smtClean="0"/>
              <a:pPr/>
              <a:t>‹#›</a:t>
            </a:fld>
            <a:endParaRPr lang="en-US" altLang="vi-VN"/>
          </a:p>
        </p:txBody>
      </p:sp>
    </p:spTree>
    <p:extLst>
      <p:ext uri="{BB962C8B-B14F-4D97-AF65-F5344CB8AC3E}">
        <p14:creationId xmlns:p14="http://schemas.microsoft.com/office/powerpoint/2010/main" val="3328789868"/>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p:cNvSpPr txBox="1">
            <a:spLocks noChangeArrowheads="1"/>
          </p:cNvSpPr>
          <p:nvPr/>
        </p:nvSpPr>
        <p:spPr bwMode="auto">
          <a:xfrm>
            <a:off x="3200400" y="20574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vi-VN" sz="1800">
              <a:latin typeface="VNI-Times" pitchFamily="2" charset="0"/>
              <a:ea typeface="ＭＳ Ｐゴシック" panose="020B0600070205080204" pitchFamily="34" charset="-128"/>
            </a:endParaRPr>
          </a:p>
        </p:txBody>
      </p:sp>
      <p:pic>
        <p:nvPicPr>
          <p:cNvPr id="307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p:cNvSpPr txBox="1">
            <a:spLocks noChangeArrowheads="1"/>
          </p:cNvSpPr>
          <p:nvPr/>
        </p:nvSpPr>
        <p:spPr bwMode="auto">
          <a:xfrm>
            <a:off x="3124200" y="76200"/>
            <a:ext cx="3200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ctr" eaLnBrk="1" hangingPunct="1">
              <a:spcBef>
                <a:spcPct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SINH HỌC 9</a:t>
            </a:r>
          </a:p>
        </p:txBody>
      </p:sp>
      <p:sp>
        <p:nvSpPr>
          <p:cNvPr id="5" name="Text Box 62"/>
          <p:cNvSpPr txBox="1">
            <a:spLocks noChangeArrowheads="1"/>
          </p:cNvSpPr>
          <p:nvPr/>
        </p:nvSpPr>
        <p:spPr bwMode="auto">
          <a:xfrm>
            <a:off x="1905000" y="914400"/>
            <a:ext cx="61417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spcBef>
                <a:spcPct val="50000"/>
              </a:spcBef>
            </a:pPr>
            <a:r>
              <a:rPr lang="en-US" altLang="en-US" sz="2800" b="1" dirty="0" err="1">
                <a:solidFill>
                  <a:schemeClr val="accent1">
                    <a:lumMod val="60000"/>
                    <a:lumOff val="40000"/>
                  </a:schemeClr>
                </a:solidFill>
                <a:latin typeface="Times New Roman" panose="02020603050405020304" pitchFamily="18" charset="0"/>
              </a:rPr>
              <a:t>Bài</a:t>
            </a:r>
            <a:r>
              <a:rPr lang="en-US" altLang="en-US" sz="2800" b="1" dirty="0">
                <a:solidFill>
                  <a:schemeClr val="accent1">
                    <a:lumMod val="60000"/>
                    <a:lumOff val="40000"/>
                  </a:schemeClr>
                </a:solidFill>
                <a:latin typeface="Times New Roman" panose="02020603050405020304" pitchFamily="18" charset="0"/>
              </a:rPr>
              <a:t> 32: CÔNG NGHỆ GEN</a:t>
            </a:r>
          </a:p>
        </p:txBody>
      </p:sp>
    </p:spTree>
    <p:extLst>
      <p:ext uri="{BB962C8B-B14F-4D97-AF65-F5344CB8AC3E}">
        <p14:creationId xmlns:p14="http://schemas.microsoft.com/office/powerpoint/2010/main" val="345538425"/>
      </p:ext>
    </p:extLst>
  </p:cSld>
  <p:clrMapOvr>
    <a:masterClrMapping/>
  </p:clrMapOvr>
  <p:transition>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9" name="Picture 11" descr="Vi khuẩn Salmonella"/>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415636" y="4156075"/>
            <a:ext cx="3927764" cy="264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20" name="Text Box 12"/>
          <p:cNvSpPr txBox="1">
            <a:spLocks noChangeArrowheads="1"/>
          </p:cNvSpPr>
          <p:nvPr/>
        </p:nvSpPr>
        <p:spPr bwMode="auto">
          <a:xfrm>
            <a:off x="298032" y="3789363"/>
            <a:ext cx="30591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b="1" smtClean="0">
                <a:latin typeface="Times New Roman" panose="02020603050405020304" pitchFamily="18" charset="0"/>
                <a:cs typeface="Times New Roman" panose="02020603050405020304" pitchFamily="18" charset="0"/>
              </a:rPr>
              <a:t>7- Vi </a:t>
            </a:r>
            <a:r>
              <a:rPr lang="en-US" altLang="vi-VN" b="1">
                <a:latin typeface="Times New Roman" panose="02020603050405020304" pitchFamily="18" charset="0"/>
                <a:cs typeface="Times New Roman" panose="02020603050405020304" pitchFamily="18" charset="0"/>
              </a:rPr>
              <a:t>khuẩn salmonella</a:t>
            </a:r>
          </a:p>
        </p:txBody>
      </p:sp>
      <p:sp>
        <p:nvSpPr>
          <p:cNvPr id="12296" name="Rectangle 25"/>
          <p:cNvSpPr>
            <a:spLocks noChangeArrowheads="1"/>
          </p:cNvSpPr>
          <p:nvPr/>
        </p:nvSpPr>
        <p:spPr bwMode="auto">
          <a:xfrm>
            <a:off x="6300788" y="2924175"/>
            <a:ext cx="3070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sz="2000" b="1">
              <a:cs typeface="Arial" panose="020B0604020202020204" pitchFamily="34" charset="0"/>
            </a:endParaRPr>
          </a:p>
        </p:txBody>
      </p:sp>
      <p:pic>
        <p:nvPicPr>
          <p:cNvPr id="171043" name="Picture 35" descr="Photobacter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160101"/>
            <a:ext cx="419100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44" name="Rectangle 36"/>
          <p:cNvSpPr>
            <a:spLocks noChangeArrowheads="1"/>
          </p:cNvSpPr>
          <p:nvPr/>
        </p:nvSpPr>
        <p:spPr bwMode="auto">
          <a:xfrm>
            <a:off x="5190331" y="615583"/>
            <a:ext cx="27368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1600" b="1" smtClean="0">
                <a:latin typeface="Times New Roman" panose="02020603050405020304" pitchFamily="18" charset="0"/>
                <a:cs typeface="Times New Roman" panose="02020603050405020304" pitchFamily="18" charset="0"/>
              </a:rPr>
              <a:t>6- Vi </a:t>
            </a:r>
            <a:r>
              <a:rPr lang="en-US" altLang="vi-VN" sz="1600" b="1">
                <a:latin typeface="Times New Roman" panose="02020603050405020304" pitchFamily="18" charset="0"/>
                <a:cs typeface="Times New Roman" panose="02020603050405020304" pitchFamily="18" charset="0"/>
              </a:rPr>
              <a:t>sinh vật lên </a:t>
            </a:r>
            <a:r>
              <a:rPr lang="en-US" altLang="vi-VN" sz="1600" b="1" smtClean="0">
                <a:latin typeface="Times New Roman" panose="02020603050405020304" pitchFamily="18" charset="0"/>
                <a:cs typeface="Times New Roman" panose="02020603050405020304" pitchFamily="18" charset="0"/>
              </a:rPr>
              <a:t>men</a:t>
            </a:r>
            <a:endParaRPr lang="en-US" altLang="vi-VN" sz="1600" b="1">
              <a:latin typeface="Times New Roman" panose="02020603050405020304" pitchFamily="18" charset="0"/>
              <a:cs typeface="Times New Roman" panose="02020603050405020304" pitchFamily="18" charset="0"/>
            </a:endParaRPr>
          </a:p>
        </p:txBody>
      </p:sp>
      <p:sp>
        <p:nvSpPr>
          <p:cNvPr id="12303" name="Line 37"/>
          <p:cNvSpPr>
            <a:spLocks noChangeShapeType="1"/>
          </p:cNvSpPr>
          <p:nvPr/>
        </p:nvSpPr>
        <p:spPr bwMode="auto">
          <a:xfrm>
            <a:off x="0" y="549275"/>
            <a:ext cx="9144000" cy="0"/>
          </a:xfrm>
          <a:prstGeom prst="line">
            <a:avLst/>
          </a:prstGeom>
          <a:noFill/>
          <a:ln w="76200" cmpd="thickThin">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2304" name="Text Box 40"/>
          <p:cNvSpPr txBox="1">
            <a:spLocks noChangeArrowheads="1"/>
          </p:cNvSpPr>
          <p:nvPr/>
        </p:nvSpPr>
        <p:spPr bwMode="auto">
          <a:xfrm>
            <a:off x="609600" y="724972"/>
            <a:ext cx="23262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b="1" smtClean="0">
                <a:latin typeface="Times New Roman" panose="02020603050405020304" pitchFamily="18" charset="0"/>
                <a:cs typeface="Times New Roman" panose="02020603050405020304" pitchFamily="18" charset="0"/>
              </a:rPr>
              <a:t>5-Cá Hồi biến đổi gen</a:t>
            </a:r>
            <a:endParaRPr lang="en-US" altLang="vi-VN" b="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5"/>
          <a:stretch>
            <a:fillRect/>
          </a:stretch>
        </p:blipFill>
        <p:spPr>
          <a:xfrm>
            <a:off x="381000" y="1198262"/>
            <a:ext cx="3962400" cy="2554225"/>
          </a:xfrm>
          <a:prstGeom prst="rect">
            <a:avLst/>
          </a:prstGeom>
        </p:spPr>
      </p:pic>
      <p:pic>
        <p:nvPicPr>
          <p:cNvPr id="4" name="Picture 3"/>
          <p:cNvPicPr>
            <a:picLocks noChangeAspect="1"/>
          </p:cNvPicPr>
          <p:nvPr/>
        </p:nvPicPr>
        <p:blipFill>
          <a:blip r:embed="rId6"/>
          <a:stretch>
            <a:fillRect/>
          </a:stretch>
        </p:blipFill>
        <p:spPr>
          <a:xfrm>
            <a:off x="4648200" y="4165238"/>
            <a:ext cx="4191000" cy="2654662"/>
          </a:xfrm>
          <a:prstGeom prst="rect">
            <a:avLst/>
          </a:prstGeom>
        </p:spPr>
      </p:pic>
      <p:sp>
        <p:nvSpPr>
          <p:cNvPr id="5" name="Rectangle 4"/>
          <p:cNvSpPr/>
          <p:nvPr/>
        </p:nvSpPr>
        <p:spPr>
          <a:xfrm>
            <a:off x="5137725" y="3733800"/>
            <a:ext cx="3005951" cy="369332"/>
          </a:xfrm>
          <a:prstGeom prst="rect">
            <a:avLst/>
          </a:prstGeom>
        </p:spPr>
        <p:txBody>
          <a:bodyPr wrap="none">
            <a:spAutoFit/>
          </a:bodyPr>
          <a:lstStyle/>
          <a:p>
            <a:r>
              <a:rPr lang="en-US" b="1" smtClean="0">
                <a:latin typeface="Times New Roman" pitchFamily="18" charset="0"/>
              </a:rPr>
              <a:t>8 - Cây </a:t>
            </a:r>
            <a:r>
              <a:rPr lang="en-US" b="1">
                <a:latin typeface="Times New Roman" pitchFamily="18" charset="0"/>
              </a:rPr>
              <a:t>cà chua biến đổi gen </a:t>
            </a:r>
            <a:endParaRPr lang="vi-VN"/>
          </a:p>
        </p:txBody>
      </p:sp>
    </p:spTree>
    <p:extLst>
      <p:ext uri="{BB962C8B-B14F-4D97-AF65-F5344CB8AC3E}">
        <p14:creationId xmlns:p14="http://schemas.microsoft.com/office/powerpoint/2010/main" val="839995004"/>
      </p:ext>
    </p:extLst>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9" descr="vi khuan 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219200"/>
            <a:ext cx="8280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228600" y="-185738"/>
            <a:ext cx="8023225" cy="1404938"/>
          </a:xfrm>
          <a:prstGeom prst="rect">
            <a:avLst/>
          </a:prstGeom>
        </p:spPr>
        <p:txBody>
          <a:bodyPr/>
          <a:lstStyle/>
          <a:p>
            <a:pPr>
              <a:defRPr/>
            </a:pPr>
            <a:endParaRPr lang="en-US" sz="2400" dirty="0">
              <a:latin typeface="Times New Roman" pitchFamily="18" charset="0"/>
              <a:ea typeface="+mj-ea"/>
              <a:cs typeface="+mj-cs"/>
            </a:endParaRPr>
          </a:p>
          <a:p>
            <a:pPr>
              <a:defRPr/>
            </a:pPr>
            <a:r>
              <a:rPr lang="en-US" sz="2400" dirty="0">
                <a:latin typeface="Times New Roman" pitchFamily="18" charset="0"/>
                <a:ea typeface="+mj-ea"/>
                <a:cs typeface="+mj-cs"/>
              </a:rPr>
              <a:t>-</a:t>
            </a:r>
            <a:r>
              <a:rPr lang="en-US" sz="2400" dirty="0" err="1">
                <a:latin typeface="Times New Roman" pitchFamily="18" charset="0"/>
                <a:ea typeface="+mj-ea"/>
                <a:cs typeface="+mj-cs"/>
              </a:rPr>
              <a:t>Dùng</a:t>
            </a:r>
            <a:r>
              <a:rPr lang="en-US" sz="2400" dirty="0">
                <a:latin typeface="Times New Roman" pitchFamily="18" charset="0"/>
                <a:ea typeface="+mj-ea"/>
                <a:cs typeface="+mj-cs"/>
              </a:rPr>
              <a:t> </a:t>
            </a:r>
            <a:r>
              <a:rPr lang="en-US" sz="2400" dirty="0" err="1">
                <a:latin typeface="Times New Roman" pitchFamily="18" charset="0"/>
                <a:ea typeface="+mj-ea"/>
                <a:cs typeface="+mj-cs"/>
              </a:rPr>
              <a:t>E.coli</a:t>
            </a:r>
            <a:r>
              <a:rPr lang="en-US" sz="2400" dirty="0">
                <a:latin typeface="Times New Roman" pitchFamily="18" charset="0"/>
                <a:ea typeface="+mj-ea"/>
                <a:cs typeface="+mj-cs"/>
              </a:rPr>
              <a:t> </a:t>
            </a:r>
            <a:r>
              <a:rPr lang="en-US" sz="2400" dirty="0" err="1">
                <a:latin typeface="Times New Roman" pitchFamily="18" charset="0"/>
                <a:ea typeface="+mj-ea"/>
                <a:cs typeface="+mj-cs"/>
              </a:rPr>
              <a:t>và</a:t>
            </a:r>
            <a:r>
              <a:rPr lang="en-US" sz="2400" dirty="0">
                <a:latin typeface="Times New Roman" pitchFamily="18" charset="0"/>
                <a:ea typeface="+mj-ea"/>
                <a:cs typeface="+mj-cs"/>
              </a:rPr>
              <a:t> </a:t>
            </a:r>
            <a:r>
              <a:rPr lang="en-US" sz="2400" dirty="0" err="1">
                <a:latin typeface="Times New Roman" pitchFamily="18" charset="0"/>
                <a:ea typeface="+mj-ea"/>
                <a:cs typeface="+mj-cs"/>
              </a:rPr>
              <a:t>nấm</a:t>
            </a:r>
            <a:r>
              <a:rPr lang="en-US" sz="2400" dirty="0">
                <a:latin typeface="Times New Roman" pitchFamily="18" charset="0"/>
                <a:ea typeface="+mj-ea"/>
                <a:cs typeface="+mj-cs"/>
              </a:rPr>
              <a:t> men </a:t>
            </a:r>
            <a:r>
              <a:rPr lang="en-US" sz="2400" dirty="0" err="1">
                <a:latin typeface="Times New Roman" pitchFamily="18" charset="0"/>
                <a:ea typeface="+mj-ea"/>
                <a:cs typeface="+mj-cs"/>
              </a:rPr>
              <a:t>cấy</a:t>
            </a:r>
            <a:r>
              <a:rPr lang="en-US" sz="2400" dirty="0">
                <a:latin typeface="Times New Roman" pitchFamily="18" charset="0"/>
                <a:ea typeface="+mj-ea"/>
                <a:cs typeface="+mj-cs"/>
              </a:rPr>
              <a:t> gen </a:t>
            </a:r>
            <a:r>
              <a:rPr lang="en-US" sz="2400" dirty="0" err="1">
                <a:latin typeface="Times New Roman" pitchFamily="18" charset="0"/>
                <a:ea typeface="+mj-ea"/>
                <a:cs typeface="+mj-cs"/>
              </a:rPr>
              <a:t>mã</a:t>
            </a:r>
            <a:r>
              <a:rPr lang="en-US" sz="2400" dirty="0">
                <a:latin typeface="Times New Roman" pitchFamily="18" charset="0"/>
                <a:ea typeface="+mj-ea"/>
                <a:cs typeface="+mj-cs"/>
              </a:rPr>
              <a:t> </a:t>
            </a:r>
            <a:r>
              <a:rPr lang="en-US" sz="2400" dirty="0" err="1">
                <a:latin typeface="Times New Roman" pitchFamily="18" charset="0"/>
                <a:ea typeface="+mj-ea"/>
                <a:cs typeface="+mj-cs"/>
              </a:rPr>
              <a:t>hóa</a:t>
            </a:r>
            <a:r>
              <a:rPr lang="en-US" sz="2400" dirty="0">
                <a:latin typeface="Times New Roman" pitchFamily="18" charset="0"/>
                <a:ea typeface="+mj-ea"/>
                <a:cs typeface="+mj-cs"/>
              </a:rPr>
              <a:t> </a:t>
            </a:r>
            <a:r>
              <a:rPr lang="en-US" sz="2400" dirty="0" err="1">
                <a:latin typeface="Times New Roman" pitchFamily="18" charset="0"/>
                <a:ea typeface="+mj-ea"/>
                <a:cs typeface="+mj-cs"/>
              </a:rPr>
              <a:t>sản</a:t>
            </a:r>
            <a:r>
              <a:rPr lang="en-US" sz="2400" dirty="0">
                <a:latin typeface="Times New Roman" pitchFamily="18" charset="0"/>
                <a:ea typeface="+mj-ea"/>
                <a:cs typeface="+mj-cs"/>
              </a:rPr>
              <a:t> </a:t>
            </a:r>
            <a:r>
              <a:rPr lang="en-US" sz="2400" dirty="0" err="1">
                <a:latin typeface="Times New Roman" pitchFamily="18" charset="0"/>
                <a:ea typeface="+mj-ea"/>
                <a:cs typeface="+mj-cs"/>
              </a:rPr>
              <a:t>ra</a:t>
            </a:r>
            <a:r>
              <a:rPr lang="en-US" sz="2400" dirty="0">
                <a:latin typeface="Times New Roman" pitchFamily="18" charset="0"/>
                <a:ea typeface="+mj-ea"/>
                <a:cs typeface="+mj-cs"/>
              </a:rPr>
              <a:t> </a:t>
            </a:r>
            <a:r>
              <a:rPr lang="en-US" sz="2400" dirty="0" err="1">
                <a:latin typeface="Times New Roman" pitchFamily="18" charset="0"/>
                <a:ea typeface="+mj-ea"/>
                <a:cs typeface="+mj-cs"/>
              </a:rPr>
              <a:t>kháng</a:t>
            </a:r>
            <a:r>
              <a:rPr lang="en-US" sz="2400" dirty="0">
                <a:latin typeface="Times New Roman" pitchFamily="18" charset="0"/>
                <a:ea typeface="+mj-ea"/>
                <a:cs typeface="+mj-cs"/>
              </a:rPr>
              <a:t> </a:t>
            </a:r>
            <a:r>
              <a:rPr lang="en-US" sz="2400" dirty="0" err="1">
                <a:latin typeface="Times New Roman" pitchFamily="18" charset="0"/>
                <a:ea typeface="+mj-ea"/>
                <a:cs typeface="+mj-cs"/>
              </a:rPr>
              <a:t>sinh</a:t>
            </a:r>
            <a:r>
              <a:rPr lang="en-US" sz="2400" dirty="0">
                <a:latin typeface="Times New Roman" pitchFamily="18" charset="0"/>
                <a:ea typeface="+mj-ea"/>
                <a:cs typeface="+mj-cs"/>
              </a:rPr>
              <a:t> </a:t>
            </a:r>
            <a:r>
              <a:rPr lang="en-US" sz="2400" dirty="0" err="1">
                <a:latin typeface="Times New Roman" pitchFamily="18" charset="0"/>
                <a:ea typeface="+mj-ea"/>
                <a:cs typeface="+mj-cs"/>
              </a:rPr>
              <a:t>và</a:t>
            </a:r>
            <a:r>
              <a:rPr lang="en-US" sz="2400" dirty="0">
                <a:latin typeface="Times New Roman" pitchFamily="18" charset="0"/>
                <a:ea typeface="+mj-ea"/>
                <a:cs typeface="+mj-cs"/>
              </a:rPr>
              <a:t> </a:t>
            </a:r>
            <a:r>
              <a:rPr lang="en-US" sz="2400" dirty="0" err="1">
                <a:latin typeface="Times New Roman" pitchFamily="18" charset="0"/>
                <a:ea typeface="+mj-ea"/>
                <a:cs typeface="+mj-cs"/>
              </a:rPr>
              <a:t>hoomon</a:t>
            </a:r>
            <a:r>
              <a:rPr lang="en-US" sz="2400" dirty="0">
                <a:latin typeface="Times New Roman" pitchFamily="18" charset="0"/>
                <a:ea typeface="+mj-ea"/>
                <a:cs typeface="+mj-cs"/>
              </a:rPr>
              <a:t> Insulin </a:t>
            </a:r>
            <a:r>
              <a:rPr lang="en-US" sz="2400" dirty="0" err="1">
                <a:latin typeface="Times New Roman" pitchFamily="18" charset="0"/>
                <a:ea typeface="+mj-ea"/>
                <a:cs typeface="+mj-cs"/>
              </a:rPr>
              <a:t>chữa</a:t>
            </a:r>
            <a:r>
              <a:rPr lang="en-US" sz="2400" dirty="0">
                <a:latin typeface="Times New Roman" pitchFamily="18" charset="0"/>
                <a:ea typeface="+mj-ea"/>
                <a:cs typeface="+mj-cs"/>
              </a:rPr>
              <a:t> </a:t>
            </a:r>
            <a:r>
              <a:rPr lang="en-US" sz="2400" dirty="0" err="1">
                <a:latin typeface="Times New Roman" pitchFamily="18" charset="0"/>
                <a:ea typeface="+mj-ea"/>
                <a:cs typeface="+mj-cs"/>
              </a:rPr>
              <a:t>bệnh</a:t>
            </a:r>
            <a:r>
              <a:rPr lang="en-US" sz="2400" dirty="0">
                <a:latin typeface="Times New Roman" pitchFamily="18" charset="0"/>
                <a:ea typeface="+mj-ea"/>
                <a:cs typeface="+mj-cs"/>
              </a:rPr>
              <a:t> </a:t>
            </a:r>
            <a:r>
              <a:rPr lang="en-US" sz="2400" dirty="0" err="1">
                <a:latin typeface="Times New Roman" pitchFamily="18" charset="0"/>
                <a:ea typeface="+mj-ea"/>
                <a:cs typeface="+mj-cs"/>
              </a:rPr>
              <a:t>đái</a:t>
            </a:r>
            <a:r>
              <a:rPr lang="en-US" sz="2400" dirty="0">
                <a:latin typeface="Times New Roman" pitchFamily="18" charset="0"/>
                <a:ea typeface="+mj-ea"/>
                <a:cs typeface="+mj-cs"/>
              </a:rPr>
              <a:t> </a:t>
            </a:r>
            <a:r>
              <a:rPr lang="en-US" sz="2400" dirty="0" err="1">
                <a:latin typeface="Times New Roman" pitchFamily="18" charset="0"/>
                <a:ea typeface="+mj-ea"/>
                <a:cs typeface="+mj-cs"/>
              </a:rPr>
              <a:t>tháo</a:t>
            </a:r>
            <a:r>
              <a:rPr lang="en-US" sz="2400" dirty="0">
                <a:latin typeface="Times New Roman" pitchFamily="18" charset="0"/>
                <a:ea typeface="+mj-ea"/>
                <a:cs typeface="+mj-cs"/>
              </a:rPr>
              <a:t> </a:t>
            </a:r>
            <a:r>
              <a:rPr lang="en-US" sz="2400" dirty="0" err="1">
                <a:latin typeface="Times New Roman" pitchFamily="18" charset="0"/>
                <a:ea typeface="+mj-ea"/>
                <a:cs typeface="+mj-cs"/>
              </a:rPr>
              <a:t>đường</a:t>
            </a:r>
            <a:r>
              <a:rPr lang="en-US" sz="2400" b="1" dirty="0">
                <a:latin typeface="Times New Roman" pitchFamily="18" charset="0"/>
                <a:ea typeface="+mj-ea"/>
                <a:cs typeface="+mj-cs"/>
              </a:rPr>
              <a:t>. </a:t>
            </a:r>
            <a:endParaRPr lang="en-US" sz="2400" dirty="0">
              <a:latin typeface="+mj-lt"/>
              <a:ea typeface="+mj-ea"/>
              <a:cs typeface="+mj-cs"/>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9225" y="228600"/>
            <a:ext cx="5184775" cy="568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39" name="Text Box 7"/>
          <p:cNvSpPr txBox="1">
            <a:spLocks noChangeArrowheads="1"/>
          </p:cNvSpPr>
          <p:nvPr/>
        </p:nvSpPr>
        <p:spPr bwMode="auto">
          <a:xfrm>
            <a:off x="0" y="749300"/>
            <a:ext cx="3810000" cy="1384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800" b="1">
                <a:latin typeface="Times New Roman" panose="02020603050405020304" pitchFamily="18" charset="0"/>
              </a:rPr>
              <a:t>Vì sao tế bào nhận được dùng phổ biến là vi khuẩn E.coli ?</a:t>
            </a:r>
          </a:p>
        </p:txBody>
      </p:sp>
      <p:sp>
        <p:nvSpPr>
          <p:cNvPr id="2" name="Rectangle 1"/>
          <p:cNvSpPr/>
          <p:nvPr/>
        </p:nvSpPr>
        <p:spPr>
          <a:xfrm>
            <a:off x="152400" y="2362200"/>
            <a:ext cx="3352800" cy="3416320"/>
          </a:xfrm>
          <a:prstGeom prst="rect">
            <a:avLst/>
          </a:prstGeom>
        </p:spPr>
        <p:txBody>
          <a:bodyPr wrap="square">
            <a:spAutoFit/>
          </a:bodyPr>
          <a:lstStyle/>
          <a:p>
            <a:pPr algn="just">
              <a:spcAft>
                <a:spcPts val="0"/>
              </a:spcAft>
            </a:pPr>
            <a:r>
              <a:rPr lang="de-DE" sz="2400" b="1" dirty="0">
                <a:latin typeface="Times New Roman" panose="02020603050405020304" pitchFamily="18" charset="0"/>
                <a:ea typeface="Times New Roman" panose="02020603050405020304" pitchFamily="18" charset="0"/>
                <a:cs typeface=".VnTime" panose="020B7200000000000000" pitchFamily="34" charset="0"/>
              </a:rPr>
              <a:t>Vi khuẩn E. Coli sinh sản rất nhanh, sau 12 giờ 1 vi khuẩn ban đầu đã sinh ra 16 triệu vi khuẩn mới nên lượng insulin do ADN tái tổ hợp mã hoá được tổng hợp lớn, làm giảm giá thành insulin.</a:t>
            </a:r>
            <a:endParaRPr lang="vi-VN" sz="2400" b="1" dirty="0">
              <a:effectLst/>
              <a:latin typeface=".VnTime" panose="020B7200000000000000" pitchFamily="34" charset="0"/>
              <a:ea typeface="Times New Roman" panose="02020603050405020304" pitchFamily="18" charset="0"/>
              <a:cs typeface=".VnTime" panose="020B7200000000000000"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2039"/>
                                        </p:tgtEl>
                                        <p:attrNameLst>
                                          <p:attrName>style.visibility</p:attrName>
                                        </p:attrNameLst>
                                      </p:cBhvr>
                                      <p:to>
                                        <p:strVal val="visible"/>
                                      </p:to>
                                    </p:set>
                                    <p:animEffect transition="in" filter="circle(in)">
                                      <p:cBhvr>
                                        <p:cTn id="7" dur="2000"/>
                                        <p:tgtEl>
                                          <p:spTgt spid="1720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500"/>
                                        <p:tgtEl>
                                          <p:spTgt spid="172039"/>
                                        </p:tgtEl>
                                      </p:cBhvr>
                                    </p:animEffect>
                                    <p:set>
                                      <p:cBhvr>
                                        <p:cTn id="12" dur="1" fill="hold">
                                          <p:stCondLst>
                                            <p:cond delay="499"/>
                                          </p:stCondLst>
                                        </p:cTn>
                                        <p:tgtEl>
                                          <p:spTgt spid="17203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9" grpId="0" animBg="1"/>
      <p:bldP spid="172039" grpId="1"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066800"/>
            <a:ext cx="8001000" cy="3046988"/>
          </a:xfrm>
          <a:prstGeom prst="rect">
            <a:avLst/>
          </a:prstGeom>
        </p:spPr>
        <p:txBody>
          <a:bodyPr wrap="square">
            <a:spAutoFit/>
          </a:bodyPr>
          <a:lstStyle/>
          <a:p>
            <a:pPr algn="just">
              <a:spcAft>
                <a:spcPts val="0"/>
              </a:spcAft>
            </a:pPr>
            <a:r>
              <a:rPr lang="pt-BR" sz="2400" dirty="0" smtClean="0">
                <a:latin typeface="Times New Roman" panose="02020603050405020304" pitchFamily="18" charset="0"/>
                <a:ea typeface="Times New Roman" panose="02020603050405020304" pitchFamily="18" charset="0"/>
                <a:cs typeface=".VnTime" panose="020B7200000000000000" pitchFamily="34" charset="0"/>
              </a:rPr>
              <a:t>- </a:t>
            </a:r>
            <a:r>
              <a:rPr lang="pt-BR" sz="2400" dirty="0">
                <a:latin typeface="Times New Roman" panose="02020603050405020304" pitchFamily="18" charset="0"/>
                <a:ea typeface="Times New Roman" panose="02020603050405020304" pitchFamily="18" charset="0"/>
                <a:cs typeface=".VnTime" panose="020B7200000000000000" pitchFamily="34" charset="0"/>
              </a:rPr>
              <a:t>Bằng kĩ thuật gen, người ta đưa nhiều gen quy định đặc điểm quý như: năng suất cao, hàm lượng dinh dưỡng cao, kháng sâu bệnh .... vào cây trồng.</a:t>
            </a:r>
            <a:endParaRPr lang="vi-VN" sz="2400" dirty="0">
              <a:latin typeface=".VnTime" panose="020B7200000000000000" pitchFamily="34" charset="0"/>
              <a:ea typeface="Times New Roman" panose="02020603050405020304" pitchFamily="18" charset="0"/>
              <a:cs typeface=".VnTime" panose="020B7200000000000000" pitchFamily="34" charset="0"/>
            </a:endParaRPr>
          </a:p>
          <a:p>
            <a:pPr algn="just">
              <a:spcAft>
                <a:spcPts val="0"/>
              </a:spcAft>
            </a:pPr>
            <a:r>
              <a:rPr lang="pt-BR" sz="2400" dirty="0">
                <a:latin typeface="Times New Roman" panose="02020603050405020304" pitchFamily="18" charset="0"/>
                <a:ea typeface="Times New Roman" panose="02020603050405020304" pitchFamily="18" charset="0"/>
                <a:cs typeface=".VnTime" panose="020B7200000000000000" pitchFamily="34" charset="0"/>
              </a:rPr>
              <a:t>VD: Cây lúa được chuyển gen quy định tổng hợp bêta carooten (tiền vitamin A) vào tế bào cây lúa, tạo giống lúa giàu vitamin A.</a:t>
            </a:r>
            <a:endParaRPr lang="vi-VN" sz="2400" dirty="0">
              <a:latin typeface=".VnTime" panose="020B7200000000000000" pitchFamily="34" charset="0"/>
              <a:ea typeface="Times New Roman" panose="02020603050405020304" pitchFamily="18" charset="0"/>
              <a:cs typeface=".VnTime" panose="020B7200000000000000" pitchFamily="34" charset="0"/>
            </a:endParaRPr>
          </a:p>
          <a:p>
            <a:pPr algn="just">
              <a:spcAft>
                <a:spcPts val="0"/>
              </a:spcAft>
            </a:pPr>
            <a:r>
              <a:rPr lang="pt-BR" sz="2400" dirty="0">
                <a:latin typeface="Times New Roman" panose="02020603050405020304" pitchFamily="18" charset="0"/>
                <a:ea typeface="Times New Roman" panose="02020603050405020304" pitchFamily="18" charset="0"/>
                <a:cs typeface=".VnTime" panose="020B7200000000000000" pitchFamily="34" charset="0"/>
              </a:rPr>
              <a:t>- Ở Việt Nam chuyển gen kháng sâu bệnh, tổng hợp vitamin A... </a:t>
            </a:r>
            <a:r>
              <a:rPr lang="es-ES" sz="2400" dirty="0">
                <a:latin typeface="Times New Roman" panose="02020603050405020304" pitchFamily="18" charset="0"/>
                <a:ea typeface="Times New Roman" panose="02020603050405020304" pitchFamily="18" charset="0"/>
                <a:cs typeface=".VnTime" panose="020B7200000000000000" pitchFamily="34" charset="0"/>
              </a:rPr>
              <a:t>vào 1 số cây lúa, ngô, khoai, cà chua, đu đủ...</a:t>
            </a:r>
            <a:endParaRPr lang="vi-VN" sz="2400" dirty="0">
              <a:effectLst/>
              <a:latin typeface=".VnTime" panose="020B7200000000000000" pitchFamily="34" charset="0"/>
              <a:ea typeface="Times New Roman" panose="02020603050405020304" pitchFamily="18" charset="0"/>
              <a:cs typeface=".VnTime" panose="020B7200000000000000" pitchFamily="34" charset="0"/>
            </a:endParaRPr>
          </a:p>
        </p:txBody>
      </p:sp>
      <p:sp>
        <p:nvSpPr>
          <p:cNvPr id="3" name="Rectangle 2"/>
          <p:cNvSpPr/>
          <p:nvPr/>
        </p:nvSpPr>
        <p:spPr>
          <a:xfrm>
            <a:off x="304800" y="457200"/>
            <a:ext cx="4880695" cy="461665"/>
          </a:xfrm>
          <a:prstGeom prst="rect">
            <a:avLst/>
          </a:prstGeom>
        </p:spPr>
        <p:txBody>
          <a:bodyPr wrap="none">
            <a:spAutoFit/>
          </a:bodyPr>
          <a:lstStyle/>
          <a:p>
            <a:pPr algn="just">
              <a:spcAft>
                <a:spcPts val="0"/>
              </a:spcAft>
            </a:pPr>
            <a:r>
              <a:rPr lang="pt-BR" sz="2400" b="1" dirty="0">
                <a:latin typeface="Times New Roman" panose="02020603050405020304" pitchFamily="18" charset="0"/>
                <a:ea typeface="Times New Roman" panose="02020603050405020304" pitchFamily="18" charset="0"/>
                <a:cs typeface=".VnTime" panose="020B7200000000000000" pitchFamily="34" charset="0"/>
              </a:rPr>
              <a:t>2. Tạo giống cây trồng biến đổi gen:</a:t>
            </a:r>
            <a:endParaRPr lang="vi-VN" sz="2400" b="1" dirty="0">
              <a:latin typeface=".VnTime" panose="020B7200000000000000" pitchFamily="34" charset="0"/>
              <a:ea typeface="Times New Roman" panose="02020603050405020304" pitchFamily="18" charset="0"/>
              <a:cs typeface=".VnTime" panose="020B7200000000000000" pitchFamily="34" charset="0"/>
            </a:endParaRPr>
          </a:p>
        </p:txBody>
      </p:sp>
    </p:spTree>
    <p:extLst>
      <p:ext uri="{BB962C8B-B14F-4D97-AF65-F5344CB8AC3E}">
        <p14:creationId xmlns:p14="http://schemas.microsoft.com/office/powerpoint/2010/main" val="42549982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C:\Users\user\Desktop\LGab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4900" y="533400"/>
            <a:ext cx="42291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4" descr="C:\Users\user\Desktop\416101337587691-anh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3400"/>
            <a:ext cx="4267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152400" y="4724400"/>
            <a:ext cx="4267200" cy="1524000"/>
          </a:xfrm>
          <a:prstGeom prst="rect">
            <a:avLst/>
          </a:prstGeom>
        </p:spPr>
        <p:style>
          <a:lnRef idx="1">
            <a:schemeClr val="accent6"/>
          </a:lnRef>
          <a:fillRef idx="2">
            <a:schemeClr val="accent6"/>
          </a:fillRef>
          <a:effectRef idx="1">
            <a:schemeClr val="accent6"/>
          </a:effectRef>
          <a:fontRef idx="minor">
            <a:schemeClr val="dk1"/>
          </a:fontRef>
        </p:style>
        <p:txBody>
          <a:bodyPr/>
          <a:lstStyle/>
          <a:p>
            <a:pPr>
              <a:defRPr/>
            </a:pPr>
            <a:r>
              <a:rPr lang="en-US" sz="2200" b="1" dirty="0" err="1">
                <a:latin typeface="Times New Roman" pitchFamily="18" charset="0"/>
                <a:ea typeface="+mj-ea"/>
                <a:cs typeface="+mj-cs"/>
              </a:rPr>
              <a:t>Giống</a:t>
            </a:r>
            <a:r>
              <a:rPr lang="en-US" sz="2200" b="1" dirty="0">
                <a:latin typeface="Times New Roman" pitchFamily="18" charset="0"/>
                <a:ea typeface="+mj-ea"/>
                <a:cs typeface="+mj-cs"/>
              </a:rPr>
              <a:t> </a:t>
            </a:r>
            <a:r>
              <a:rPr lang="en-US" sz="2200" b="1" dirty="0" err="1">
                <a:latin typeface="Times New Roman" pitchFamily="18" charset="0"/>
                <a:ea typeface="+mj-ea"/>
                <a:cs typeface="+mj-cs"/>
              </a:rPr>
              <a:t>đậu</a:t>
            </a:r>
            <a:r>
              <a:rPr lang="en-US" sz="2200" b="1" dirty="0">
                <a:latin typeface="Times New Roman" pitchFamily="18" charset="0"/>
                <a:ea typeface="+mj-ea"/>
                <a:cs typeface="+mj-cs"/>
              </a:rPr>
              <a:t> </a:t>
            </a:r>
            <a:r>
              <a:rPr lang="en-US" sz="2200" b="1" dirty="0" err="1">
                <a:latin typeface="Times New Roman" pitchFamily="18" charset="0"/>
                <a:ea typeface="+mj-ea"/>
                <a:cs typeface="+mj-cs"/>
              </a:rPr>
              <a:t>tương</a:t>
            </a:r>
            <a:r>
              <a:rPr lang="en-US" sz="2200" b="1" dirty="0">
                <a:latin typeface="Times New Roman" pitchFamily="18" charset="0"/>
                <a:ea typeface="+mj-ea"/>
                <a:cs typeface="+mj-cs"/>
              </a:rPr>
              <a:t> </a:t>
            </a:r>
            <a:r>
              <a:rPr lang="en-US" sz="2200" b="1" dirty="0" err="1">
                <a:latin typeface="Times New Roman" pitchFamily="18" charset="0"/>
                <a:ea typeface="+mj-ea"/>
                <a:cs typeface="+mj-cs"/>
              </a:rPr>
              <a:t>của</a:t>
            </a:r>
            <a:r>
              <a:rPr lang="en-US" sz="2200" b="1" dirty="0">
                <a:latin typeface="Times New Roman" pitchFamily="18" charset="0"/>
                <a:ea typeface="+mj-ea"/>
                <a:cs typeface="+mj-cs"/>
              </a:rPr>
              <a:t> </a:t>
            </a:r>
            <a:r>
              <a:rPr lang="en-US" sz="2200" b="1" dirty="0" err="1">
                <a:latin typeface="Times New Roman" pitchFamily="18" charset="0"/>
                <a:ea typeface="+mj-ea"/>
                <a:cs typeface="+mj-cs"/>
              </a:rPr>
              <a:t>pháp</a:t>
            </a:r>
            <a:endParaRPr lang="en-US" sz="2200" b="1" dirty="0">
              <a:latin typeface="Times New Roman" pitchFamily="18" charset="0"/>
              <a:ea typeface="+mj-ea"/>
              <a:cs typeface="+mj-cs"/>
            </a:endParaRPr>
          </a:p>
        </p:txBody>
      </p:sp>
      <p:sp>
        <p:nvSpPr>
          <p:cNvPr id="8" name="Title 1"/>
          <p:cNvSpPr txBox="1">
            <a:spLocks/>
          </p:cNvSpPr>
          <p:nvPr/>
        </p:nvSpPr>
        <p:spPr>
          <a:xfrm>
            <a:off x="4876800" y="4724400"/>
            <a:ext cx="4267200" cy="1524000"/>
          </a:xfrm>
          <a:prstGeom prst="rect">
            <a:avLst/>
          </a:prstGeom>
        </p:spPr>
        <p:style>
          <a:lnRef idx="1">
            <a:schemeClr val="accent6"/>
          </a:lnRef>
          <a:fillRef idx="2">
            <a:schemeClr val="accent6"/>
          </a:fillRef>
          <a:effectRef idx="1">
            <a:schemeClr val="accent6"/>
          </a:effectRef>
          <a:fontRef idx="minor">
            <a:schemeClr val="dk1"/>
          </a:fontRef>
        </p:style>
        <p:txBody>
          <a:bodyPr/>
          <a:lstStyle/>
          <a:p>
            <a:pPr>
              <a:defRPr/>
            </a:pPr>
            <a:r>
              <a:rPr lang="en-US" sz="2200" b="1" dirty="0" err="1">
                <a:latin typeface="Times New Roman" pitchFamily="18" charset="0"/>
                <a:ea typeface="+mj-ea"/>
                <a:cs typeface="+mj-cs"/>
              </a:rPr>
              <a:t>Giống</a:t>
            </a:r>
            <a:r>
              <a:rPr lang="en-US" sz="2200" b="1" dirty="0">
                <a:latin typeface="Times New Roman" pitchFamily="18" charset="0"/>
                <a:ea typeface="+mj-ea"/>
                <a:cs typeface="+mj-cs"/>
              </a:rPr>
              <a:t> </a:t>
            </a:r>
            <a:r>
              <a:rPr lang="en-US" sz="2200" b="1" dirty="0" err="1">
                <a:latin typeface="Times New Roman" pitchFamily="18" charset="0"/>
                <a:ea typeface="+mj-ea"/>
                <a:cs typeface="+mj-cs"/>
              </a:rPr>
              <a:t>lúa</a:t>
            </a:r>
            <a:r>
              <a:rPr lang="en-US" sz="2200" b="1" dirty="0">
                <a:latin typeface="Times New Roman" pitchFamily="18" charset="0"/>
                <a:ea typeface="+mj-ea"/>
                <a:cs typeface="+mj-cs"/>
              </a:rPr>
              <a:t> </a:t>
            </a:r>
            <a:r>
              <a:rPr lang="en-US" sz="2200" b="1" dirty="0" err="1">
                <a:latin typeface="Times New Roman" pitchFamily="18" charset="0"/>
                <a:ea typeface="+mj-ea"/>
                <a:cs typeface="+mj-cs"/>
              </a:rPr>
              <a:t>đã</a:t>
            </a:r>
            <a:r>
              <a:rPr lang="en-US" sz="2200" b="1" dirty="0">
                <a:latin typeface="Times New Roman" pitchFamily="18" charset="0"/>
                <a:ea typeface="+mj-ea"/>
                <a:cs typeface="+mj-cs"/>
              </a:rPr>
              <a:t> </a:t>
            </a:r>
            <a:r>
              <a:rPr lang="en-US" sz="2200" b="1" dirty="0" err="1">
                <a:latin typeface="Times New Roman" pitchFamily="18" charset="0"/>
                <a:ea typeface="+mj-ea"/>
                <a:cs typeface="+mj-cs"/>
              </a:rPr>
              <a:t>được</a:t>
            </a:r>
            <a:r>
              <a:rPr lang="en-US" sz="2200" b="1" dirty="0">
                <a:latin typeface="Times New Roman" pitchFamily="18" charset="0"/>
                <a:ea typeface="+mj-ea"/>
                <a:cs typeface="+mj-cs"/>
              </a:rPr>
              <a:t> </a:t>
            </a:r>
            <a:r>
              <a:rPr lang="en-US" sz="2200" b="1" dirty="0" err="1">
                <a:latin typeface="Times New Roman" pitchFamily="18" charset="0"/>
                <a:ea typeface="+mj-ea"/>
                <a:cs typeface="+mj-cs"/>
              </a:rPr>
              <a:t>biến</a:t>
            </a:r>
            <a:r>
              <a:rPr lang="en-US" sz="2200" b="1" dirty="0">
                <a:latin typeface="Times New Roman" pitchFamily="18" charset="0"/>
                <a:ea typeface="+mj-ea"/>
                <a:cs typeface="+mj-cs"/>
              </a:rPr>
              <a:t> </a:t>
            </a:r>
            <a:r>
              <a:rPr lang="en-US" sz="2200" b="1" dirty="0" err="1">
                <a:latin typeface="Times New Roman" pitchFamily="18" charset="0"/>
                <a:ea typeface="+mj-ea"/>
                <a:cs typeface="+mj-cs"/>
              </a:rPr>
              <a:t>đổi</a:t>
            </a:r>
            <a:r>
              <a:rPr lang="en-US" sz="2200" b="1" dirty="0">
                <a:latin typeface="Times New Roman" pitchFamily="18" charset="0"/>
                <a:ea typeface="+mj-ea"/>
                <a:cs typeface="+mj-cs"/>
              </a:rPr>
              <a:t> gen </a:t>
            </a:r>
            <a:r>
              <a:rPr lang="en-US" sz="2200" b="1" dirty="0" err="1">
                <a:latin typeface="Times New Roman" pitchFamily="18" charset="0"/>
                <a:ea typeface="+mj-ea"/>
                <a:cs typeface="+mj-cs"/>
              </a:rPr>
              <a:t>có</a:t>
            </a:r>
            <a:r>
              <a:rPr lang="en-US" sz="2200" b="1" dirty="0">
                <a:latin typeface="Times New Roman" pitchFamily="18" charset="0"/>
                <a:ea typeface="+mj-ea"/>
                <a:cs typeface="+mj-cs"/>
              </a:rPr>
              <a:t> </a:t>
            </a:r>
            <a:r>
              <a:rPr lang="en-US" sz="2200" b="1" dirty="0" err="1">
                <a:latin typeface="Times New Roman" pitchFamily="18" charset="0"/>
                <a:ea typeface="+mj-ea"/>
                <a:cs typeface="+mj-cs"/>
              </a:rPr>
              <a:t>hàm</a:t>
            </a:r>
            <a:r>
              <a:rPr lang="en-US" sz="2200" b="1" dirty="0">
                <a:latin typeface="Times New Roman" pitchFamily="18" charset="0"/>
                <a:ea typeface="+mj-ea"/>
                <a:cs typeface="+mj-cs"/>
              </a:rPr>
              <a:t> </a:t>
            </a:r>
            <a:r>
              <a:rPr lang="en-US" sz="2200" b="1" dirty="0" err="1">
                <a:latin typeface="Times New Roman" pitchFamily="18" charset="0"/>
                <a:ea typeface="+mj-ea"/>
                <a:cs typeface="+mj-cs"/>
              </a:rPr>
              <a:t>lượng</a:t>
            </a:r>
            <a:r>
              <a:rPr lang="en-US" sz="2200" b="1" dirty="0">
                <a:latin typeface="Times New Roman" pitchFamily="18" charset="0"/>
                <a:ea typeface="+mj-ea"/>
                <a:cs typeface="+mj-cs"/>
              </a:rPr>
              <a:t> Fe </a:t>
            </a:r>
            <a:r>
              <a:rPr lang="en-US" sz="2200" b="1" dirty="0" err="1">
                <a:latin typeface="Times New Roman" pitchFamily="18" charset="0"/>
                <a:ea typeface="+mj-ea"/>
                <a:cs typeface="+mj-cs"/>
              </a:rPr>
              <a:t>tăng</a:t>
            </a:r>
            <a:r>
              <a:rPr lang="en-US" sz="2200" b="1" dirty="0">
                <a:latin typeface="Times New Roman" pitchFamily="18" charset="0"/>
                <a:ea typeface="+mj-ea"/>
                <a:cs typeface="+mj-cs"/>
              </a:rPr>
              <a:t> </a:t>
            </a:r>
            <a:r>
              <a:rPr lang="en-US" sz="2200" b="1" dirty="0" err="1">
                <a:latin typeface="Times New Roman" pitchFamily="18" charset="0"/>
                <a:ea typeface="+mj-ea"/>
                <a:cs typeface="+mj-cs"/>
              </a:rPr>
              <a:t>gấp</a:t>
            </a:r>
            <a:r>
              <a:rPr lang="en-US" sz="2200" b="1" dirty="0">
                <a:latin typeface="Times New Roman" pitchFamily="18" charset="0"/>
                <a:ea typeface="+mj-ea"/>
                <a:cs typeface="+mj-cs"/>
              </a:rPr>
              <a:t> 3 </a:t>
            </a:r>
            <a:r>
              <a:rPr lang="en-US" sz="2200" b="1" dirty="0" err="1">
                <a:latin typeface="Times New Roman" pitchFamily="18" charset="0"/>
                <a:ea typeface="+mj-ea"/>
                <a:cs typeface="+mj-cs"/>
              </a:rPr>
              <a:t>lần</a:t>
            </a:r>
            <a:r>
              <a:rPr lang="en-US" sz="2200" b="1" dirty="0">
                <a:latin typeface="Times New Roman" pitchFamily="18" charset="0"/>
                <a:ea typeface="+mj-ea"/>
                <a:cs typeface="+mj-cs"/>
              </a:rPr>
              <a:t> </a:t>
            </a:r>
            <a:r>
              <a:rPr lang="en-US" sz="2200" b="1" dirty="0" err="1">
                <a:latin typeface="Times New Roman" pitchFamily="18" charset="0"/>
                <a:ea typeface="+mj-ea"/>
                <a:cs typeface="+mj-cs"/>
              </a:rPr>
              <a:t>đã</a:t>
            </a:r>
            <a:r>
              <a:rPr lang="en-US" sz="2200" b="1" dirty="0">
                <a:latin typeface="Times New Roman" pitchFamily="18" charset="0"/>
                <a:ea typeface="+mj-ea"/>
                <a:cs typeface="+mj-cs"/>
              </a:rPr>
              <a:t> </a:t>
            </a:r>
            <a:r>
              <a:rPr lang="en-US" sz="2200" b="1" dirty="0" err="1">
                <a:latin typeface="Times New Roman" pitchFamily="18" charset="0"/>
                <a:ea typeface="+mj-ea"/>
                <a:cs typeface="+mj-cs"/>
              </a:rPr>
              <a:t>khắc</a:t>
            </a:r>
            <a:r>
              <a:rPr lang="en-US" sz="2200" b="1" dirty="0">
                <a:latin typeface="Times New Roman" pitchFamily="18" charset="0"/>
                <a:ea typeface="+mj-ea"/>
                <a:cs typeface="+mj-cs"/>
              </a:rPr>
              <a:t> </a:t>
            </a:r>
            <a:r>
              <a:rPr lang="en-US" sz="2200" b="1" dirty="0" err="1">
                <a:latin typeface="Times New Roman" pitchFamily="18" charset="0"/>
                <a:ea typeface="+mj-ea"/>
                <a:cs typeface="+mj-cs"/>
              </a:rPr>
              <a:t>phục</a:t>
            </a:r>
            <a:r>
              <a:rPr lang="en-US" sz="2200" b="1" dirty="0">
                <a:latin typeface="Times New Roman" pitchFamily="18" charset="0"/>
                <a:ea typeface="+mj-ea"/>
                <a:cs typeface="+mj-cs"/>
              </a:rPr>
              <a:t> </a:t>
            </a:r>
            <a:r>
              <a:rPr lang="en-US" sz="2200" b="1" dirty="0" err="1">
                <a:latin typeface="Times New Roman" pitchFamily="18" charset="0"/>
                <a:ea typeface="+mj-ea"/>
                <a:cs typeface="+mj-cs"/>
              </a:rPr>
              <a:t>tình</a:t>
            </a:r>
            <a:r>
              <a:rPr lang="en-US" sz="2200" b="1" dirty="0">
                <a:latin typeface="Times New Roman" pitchFamily="18" charset="0"/>
                <a:ea typeface="+mj-ea"/>
                <a:cs typeface="+mj-cs"/>
              </a:rPr>
              <a:t> </a:t>
            </a:r>
            <a:r>
              <a:rPr lang="en-US" sz="2200" b="1" dirty="0" err="1">
                <a:latin typeface="Times New Roman" pitchFamily="18" charset="0"/>
                <a:ea typeface="+mj-ea"/>
                <a:cs typeface="+mj-cs"/>
              </a:rPr>
              <a:t>trạng</a:t>
            </a:r>
            <a:r>
              <a:rPr lang="en-US" sz="2200" b="1" dirty="0">
                <a:latin typeface="Times New Roman" pitchFamily="18" charset="0"/>
                <a:ea typeface="+mj-ea"/>
                <a:cs typeface="+mj-cs"/>
              </a:rPr>
              <a:t> </a:t>
            </a:r>
            <a:r>
              <a:rPr lang="en-US" sz="2200" b="1" dirty="0" err="1">
                <a:latin typeface="Times New Roman" pitchFamily="18" charset="0"/>
                <a:ea typeface="+mj-ea"/>
                <a:cs typeface="+mj-cs"/>
              </a:rPr>
              <a:t>thiếu</a:t>
            </a:r>
            <a:r>
              <a:rPr lang="en-US" sz="2200" b="1" dirty="0">
                <a:latin typeface="Times New Roman" pitchFamily="18" charset="0"/>
                <a:ea typeface="+mj-ea"/>
                <a:cs typeface="+mj-cs"/>
              </a:rPr>
              <a:t> Fe </a:t>
            </a:r>
            <a:r>
              <a:rPr lang="en-US" sz="2200" b="1" dirty="0" err="1">
                <a:latin typeface="Times New Roman" pitchFamily="18" charset="0"/>
                <a:ea typeface="+mj-ea"/>
                <a:cs typeface="+mj-cs"/>
              </a:rPr>
              <a:t>và</a:t>
            </a:r>
            <a:r>
              <a:rPr lang="en-US" sz="2200" b="1" dirty="0">
                <a:latin typeface="Times New Roman" pitchFamily="18" charset="0"/>
                <a:ea typeface="+mj-ea"/>
                <a:cs typeface="+mj-cs"/>
              </a:rPr>
              <a:t> </a:t>
            </a:r>
            <a:r>
              <a:rPr lang="en-US" sz="2200" b="1" dirty="0" err="1">
                <a:latin typeface="Times New Roman" pitchFamily="18" charset="0"/>
                <a:ea typeface="+mj-ea"/>
                <a:cs typeface="+mj-cs"/>
              </a:rPr>
              <a:t>thiếu</a:t>
            </a:r>
            <a:r>
              <a:rPr lang="en-US" sz="2200" b="1" dirty="0">
                <a:latin typeface="Times New Roman" pitchFamily="18" charset="0"/>
                <a:ea typeface="+mj-ea"/>
                <a:cs typeface="+mj-cs"/>
              </a:rPr>
              <a:t> </a:t>
            </a:r>
            <a:r>
              <a:rPr lang="en-US" sz="2200" b="1" dirty="0" err="1">
                <a:latin typeface="Times New Roman" pitchFamily="18" charset="0"/>
                <a:ea typeface="+mj-ea"/>
                <a:cs typeface="+mj-cs"/>
              </a:rPr>
              <a:t>máu</a:t>
            </a:r>
            <a:r>
              <a:rPr lang="en-US" sz="2200" b="1" dirty="0">
                <a:latin typeface="Times New Roman" pitchFamily="18" charset="0"/>
                <a:ea typeface="+mj-ea"/>
                <a:cs typeface="+mj-cs"/>
              </a:rPr>
              <a:t> ở </a:t>
            </a:r>
            <a:r>
              <a:rPr lang="en-US" sz="2200" b="1" dirty="0" err="1">
                <a:latin typeface="Times New Roman" pitchFamily="18" charset="0"/>
                <a:ea typeface="+mj-ea"/>
                <a:cs typeface="+mj-cs"/>
              </a:rPr>
              <a:t>người</a:t>
            </a:r>
            <a:endParaRPr lang="en-US" sz="2200" b="1" dirty="0">
              <a:latin typeface="Times New Roman" pitchFamily="18" charset="0"/>
              <a:ea typeface="+mj-ea"/>
              <a:cs typeface="+mj-cs"/>
            </a:endParaRPr>
          </a:p>
        </p:txBody>
      </p:sp>
    </p:spTree>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user\Desktop\Nicotiana-attenuat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685800"/>
            <a:ext cx="4286250"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C:\Users\user\Desktop\bnn_1299496191_ca chu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685800"/>
            <a:ext cx="4286250"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76200" y="4786312"/>
            <a:ext cx="4267200" cy="1371600"/>
          </a:xfrm>
          <a:prstGeom prst="rect">
            <a:avLst/>
          </a:prstGeom>
        </p:spPr>
        <p:style>
          <a:lnRef idx="1">
            <a:schemeClr val="accent6"/>
          </a:lnRef>
          <a:fillRef idx="2">
            <a:schemeClr val="accent6"/>
          </a:fillRef>
          <a:effectRef idx="1">
            <a:schemeClr val="accent6"/>
          </a:effectRef>
          <a:fontRef idx="minor">
            <a:schemeClr val="dk1"/>
          </a:fontRef>
        </p:style>
        <p:txBody>
          <a:bodyPr/>
          <a:lstStyle/>
          <a:p>
            <a:pPr>
              <a:defRPr/>
            </a:pPr>
            <a:r>
              <a:rPr lang="en-US" sz="2200" b="1" dirty="0" err="1">
                <a:latin typeface="Times New Roman" pitchFamily="18" charset="0"/>
                <a:ea typeface="+mj-ea"/>
                <a:cs typeface="+mj-cs"/>
              </a:rPr>
              <a:t>Cây</a:t>
            </a:r>
            <a:r>
              <a:rPr lang="en-US" sz="2200" b="1" dirty="0">
                <a:latin typeface="Times New Roman" pitchFamily="18" charset="0"/>
                <a:ea typeface="+mj-ea"/>
                <a:cs typeface="+mj-cs"/>
              </a:rPr>
              <a:t> </a:t>
            </a:r>
            <a:r>
              <a:rPr lang="en-US" sz="2200" b="1" dirty="0" err="1">
                <a:latin typeface="Times New Roman" pitchFamily="18" charset="0"/>
                <a:ea typeface="+mj-ea"/>
                <a:cs typeface="+mj-cs"/>
              </a:rPr>
              <a:t>thuốc</a:t>
            </a:r>
            <a:r>
              <a:rPr lang="en-US" sz="2200" b="1" dirty="0">
                <a:latin typeface="Times New Roman" pitchFamily="18" charset="0"/>
                <a:ea typeface="+mj-ea"/>
                <a:cs typeface="+mj-cs"/>
              </a:rPr>
              <a:t> </a:t>
            </a:r>
            <a:r>
              <a:rPr lang="en-US" sz="2200" b="1" dirty="0" err="1">
                <a:latin typeface="Times New Roman" pitchFamily="18" charset="0"/>
                <a:ea typeface="+mj-ea"/>
                <a:cs typeface="+mj-cs"/>
              </a:rPr>
              <a:t>lá</a:t>
            </a:r>
            <a:r>
              <a:rPr lang="en-US" sz="2200" b="1" dirty="0">
                <a:latin typeface="Times New Roman" pitchFamily="18" charset="0"/>
                <a:ea typeface="+mj-ea"/>
                <a:cs typeface="+mj-cs"/>
              </a:rPr>
              <a:t> </a:t>
            </a:r>
            <a:r>
              <a:rPr lang="en-US" sz="2200" b="1" dirty="0" err="1">
                <a:latin typeface="Times New Roman" pitchFamily="18" charset="0"/>
                <a:ea typeface="+mj-ea"/>
                <a:cs typeface="+mj-cs"/>
              </a:rPr>
              <a:t>cảnh</a:t>
            </a:r>
            <a:r>
              <a:rPr lang="en-US" sz="2200" b="1">
                <a:latin typeface="Times New Roman" pitchFamily="18" charset="0"/>
                <a:ea typeface="+mj-ea"/>
                <a:cs typeface="+mj-cs"/>
              </a:rPr>
              <a:t> (</a:t>
            </a:r>
            <a:r>
              <a:rPr lang="en-US" sz="2200" b="1" dirty="0">
                <a:latin typeface="Times New Roman" pitchFamily="18" charset="0"/>
                <a:ea typeface="+mj-ea"/>
                <a:cs typeface="+mj-cs"/>
              </a:rPr>
              <a:t>Petunia </a:t>
            </a:r>
            <a:r>
              <a:rPr lang="en-US" sz="2200" b="1" dirty="0" err="1">
                <a:latin typeface="Times New Roman" pitchFamily="18" charset="0"/>
                <a:ea typeface="+mj-ea"/>
                <a:cs typeface="+mj-cs"/>
              </a:rPr>
              <a:t>hybrida</a:t>
            </a:r>
            <a:r>
              <a:rPr lang="en-US" sz="2200" b="1" dirty="0">
                <a:latin typeface="Times New Roman" pitchFamily="18" charset="0"/>
                <a:ea typeface="+mj-ea"/>
                <a:cs typeface="+mj-cs"/>
              </a:rPr>
              <a:t>) </a:t>
            </a:r>
          </a:p>
        </p:txBody>
      </p:sp>
      <p:sp>
        <p:nvSpPr>
          <p:cNvPr id="7" name="Title 1"/>
          <p:cNvSpPr txBox="1">
            <a:spLocks/>
          </p:cNvSpPr>
          <p:nvPr/>
        </p:nvSpPr>
        <p:spPr>
          <a:xfrm>
            <a:off x="4800600" y="4862512"/>
            <a:ext cx="4267200" cy="1295400"/>
          </a:xfrm>
          <a:prstGeom prst="rect">
            <a:avLst/>
          </a:prstGeom>
        </p:spPr>
        <p:style>
          <a:lnRef idx="1">
            <a:schemeClr val="accent6"/>
          </a:lnRef>
          <a:fillRef idx="2">
            <a:schemeClr val="accent6"/>
          </a:fillRef>
          <a:effectRef idx="1">
            <a:schemeClr val="accent6"/>
          </a:effectRef>
          <a:fontRef idx="minor">
            <a:schemeClr val="dk1"/>
          </a:fontRef>
        </p:style>
        <p:txBody>
          <a:bodyPr/>
          <a:lstStyle/>
          <a:p>
            <a:pPr>
              <a:defRPr/>
            </a:pPr>
            <a:r>
              <a:rPr lang="en-US" sz="2200" b="1" dirty="0" err="1">
                <a:latin typeface="Times New Roman" pitchFamily="18" charset="0"/>
                <a:ea typeface="+mj-ea"/>
                <a:cs typeface="+mj-cs"/>
              </a:rPr>
              <a:t>Cây</a:t>
            </a:r>
            <a:r>
              <a:rPr lang="en-US" sz="2200" b="1" dirty="0">
                <a:latin typeface="Times New Roman" pitchFamily="18" charset="0"/>
                <a:ea typeface="+mj-ea"/>
                <a:cs typeface="+mj-cs"/>
              </a:rPr>
              <a:t> </a:t>
            </a:r>
            <a:r>
              <a:rPr lang="en-US" sz="2200" b="1" dirty="0" err="1">
                <a:latin typeface="Times New Roman" pitchFamily="18" charset="0"/>
                <a:ea typeface="+mj-ea"/>
                <a:cs typeface="+mj-cs"/>
              </a:rPr>
              <a:t>cà</a:t>
            </a:r>
            <a:r>
              <a:rPr lang="en-US" sz="2200" b="1" dirty="0">
                <a:latin typeface="Times New Roman" pitchFamily="18" charset="0"/>
                <a:ea typeface="+mj-ea"/>
                <a:cs typeface="+mj-cs"/>
              </a:rPr>
              <a:t> </a:t>
            </a:r>
            <a:r>
              <a:rPr lang="en-US" sz="2200" b="1" dirty="0" err="1">
                <a:latin typeface="Times New Roman" pitchFamily="18" charset="0"/>
                <a:ea typeface="+mj-ea"/>
                <a:cs typeface="+mj-cs"/>
              </a:rPr>
              <a:t>chua</a:t>
            </a:r>
            <a:r>
              <a:rPr lang="en-US" sz="2200" b="1" dirty="0">
                <a:latin typeface="Times New Roman" pitchFamily="18" charset="0"/>
                <a:ea typeface="+mj-ea"/>
                <a:cs typeface="+mj-cs"/>
              </a:rPr>
              <a:t> </a:t>
            </a:r>
            <a:r>
              <a:rPr lang="en-US" sz="2200" b="1" dirty="0" err="1">
                <a:latin typeface="Times New Roman" pitchFamily="18" charset="0"/>
                <a:ea typeface="+mj-ea"/>
                <a:cs typeface="+mj-cs"/>
              </a:rPr>
              <a:t>biến</a:t>
            </a:r>
            <a:r>
              <a:rPr lang="en-US" sz="2200" b="1" dirty="0">
                <a:latin typeface="Times New Roman" pitchFamily="18" charset="0"/>
                <a:ea typeface="+mj-ea"/>
                <a:cs typeface="+mj-cs"/>
              </a:rPr>
              <a:t> </a:t>
            </a:r>
            <a:r>
              <a:rPr lang="en-US" sz="2200" b="1" dirty="0" err="1">
                <a:latin typeface="Times New Roman" pitchFamily="18" charset="0"/>
                <a:ea typeface="+mj-ea"/>
                <a:cs typeface="+mj-cs"/>
              </a:rPr>
              <a:t>đổi</a:t>
            </a:r>
            <a:r>
              <a:rPr lang="en-US" sz="2200" b="1" dirty="0">
                <a:latin typeface="Times New Roman" pitchFamily="18" charset="0"/>
                <a:ea typeface="+mj-ea"/>
                <a:cs typeface="+mj-cs"/>
              </a:rPr>
              <a:t> gen </a:t>
            </a:r>
            <a:r>
              <a:rPr lang="en-US" sz="2200" b="1" dirty="0" err="1">
                <a:latin typeface="Times New Roman" pitchFamily="18" charset="0"/>
                <a:ea typeface="+mj-ea"/>
                <a:cs typeface="+mj-cs"/>
              </a:rPr>
              <a:t>chứa</a:t>
            </a:r>
            <a:r>
              <a:rPr lang="en-US" sz="2200" b="1" dirty="0">
                <a:latin typeface="Times New Roman" pitchFamily="18" charset="0"/>
                <a:ea typeface="+mj-ea"/>
                <a:cs typeface="+mj-cs"/>
              </a:rPr>
              <a:t> </a:t>
            </a:r>
            <a:r>
              <a:rPr lang="en-US" sz="2200" b="1" dirty="0" err="1">
                <a:latin typeface="Times New Roman" pitchFamily="18" charset="0"/>
                <a:ea typeface="+mj-ea"/>
                <a:cs typeface="+mj-cs"/>
              </a:rPr>
              <a:t>chất</a:t>
            </a:r>
            <a:r>
              <a:rPr lang="en-US" sz="2200" b="1" dirty="0">
                <a:latin typeface="Times New Roman" pitchFamily="18" charset="0"/>
                <a:ea typeface="+mj-ea"/>
                <a:cs typeface="+mj-cs"/>
              </a:rPr>
              <a:t> </a:t>
            </a:r>
            <a:r>
              <a:rPr lang="en-US" sz="2200" b="1" dirty="0" err="1">
                <a:latin typeface="Times New Roman" pitchFamily="18" charset="0"/>
                <a:ea typeface="+mj-ea"/>
                <a:cs typeface="+mj-cs"/>
              </a:rPr>
              <a:t>flavonol</a:t>
            </a:r>
            <a:r>
              <a:rPr lang="en-US" sz="2200" b="1" dirty="0">
                <a:latin typeface="Times New Roman" pitchFamily="18" charset="0"/>
                <a:ea typeface="+mj-ea"/>
                <a:cs typeface="+mj-cs"/>
              </a:rPr>
              <a:t> </a:t>
            </a:r>
            <a:r>
              <a:rPr lang="en-US" sz="2200" b="1" dirty="0" err="1">
                <a:latin typeface="Times New Roman" pitchFamily="18" charset="0"/>
                <a:ea typeface="+mj-ea"/>
                <a:cs typeface="+mj-cs"/>
              </a:rPr>
              <a:t>chống</a:t>
            </a:r>
            <a:r>
              <a:rPr lang="en-US" sz="2200" b="1" dirty="0">
                <a:latin typeface="Times New Roman" pitchFamily="18" charset="0"/>
                <a:ea typeface="+mj-ea"/>
                <a:cs typeface="+mj-cs"/>
              </a:rPr>
              <a:t> </a:t>
            </a:r>
            <a:r>
              <a:rPr lang="en-US" sz="2200" b="1" dirty="0" err="1">
                <a:latin typeface="Times New Roman" pitchFamily="18" charset="0"/>
                <a:ea typeface="+mj-ea"/>
                <a:cs typeface="+mj-cs"/>
              </a:rPr>
              <a:t>bệnh</a:t>
            </a:r>
            <a:r>
              <a:rPr lang="en-US" sz="2200" b="1" dirty="0">
                <a:latin typeface="Times New Roman" pitchFamily="18" charset="0"/>
                <a:ea typeface="+mj-ea"/>
                <a:cs typeface="+mj-cs"/>
              </a:rPr>
              <a:t> </a:t>
            </a:r>
            <a:r>
              <a:rPr lang="en-US" sz="2200" b="1" dirty="0" err="1">
                <a:latin typeface="Times New Roman" pitchFamily="18" charset="0"/>
                <a:ea typeface="+mj-ea"/>
                <a:cs typeface="+mj-cs"/>
              </a:rPr>
              <a:t>ung</a:t>
            </a:r>
            <a:r>
              <a:rPr lang="en-US" sz="2200" b="1" dirty="0">
                <a:latin typeface="Times New Roman" pitchFamily="18" charset="0"/>
                <a:ea typeface="+mj-ea"/>
                <a:cs typeface="+mj-cs"/>
              </a:rPr>
              <a:t> </a:t>
            </a:r>
            <a:r>
              <a:rPr lang="en-US" sz="2200" b="1" dirty="0" err="1">
                <a:latin typeface="Times New Roman" pitchFamily="18" charset="0"/>
                <a:ea typeface="+mj-ea"/>
                <a:cs typeface="+mj-cs"/>
              </a:rPr>
              <a:t>thư</a:t>
            </a:r>
            <a:r>
              <a:rPr lang="en-US" sz="2200" b="1" dirty="0">
                <a:latin typeface="Times New Roman" pitchFamily="18" charset="0"/>
                <a:ea typeface="+mj-ea"/>
                <a:cs typeface="+mj-cs"/>
              </a:rPr>
              <a:t> </a:t>
            </a:r>
            <a:r>
              <a:rPr lang="en-US" sz="2200" b="1" dirty="0" err="1">
                <a:latin typeface="Times New Roman" pitchFamily="18" charset="0"/>
                <a:ea typeface="+mj-ea"/>
                <a:cs typeface="+mj-cs"/>
              </a:rPr>
              <a:t>và</a:t>
            </a:r>
            <a:r>
              <a:rPr lang="en-US" sz="2200" b="1" dirty="0">
                <a:latin typeface="Times New Roman" pitchFamily="18" charset="0"/>
                <a:ea typeface="+mj-ea"/>
                <a:cs typeface="+mj-cs"/>
              </a:rPr>
              <a:t> </a:t>
            </a:r>
            <a:r>
              <a:rPr lang="en-US" sz="2200" b="1" dirty="0" err="1">
                <a:latin typeface="Times New Roman" pitchFamily="18" charset="0"/>
                <a:ea typeface="+mj-ea"/>
                <a:cs typeface="+mj-cs"/>
              </a:rPr>
              <a:t>bệnh</a:t>
            </a:r>
            <a:r>
              <a:rPr lang="en-US" sz="2200" b="1" dirty="0">
                <a:latin typeface="Times New Roman" pitchFamily="18" charset="0"/>
                <a:ea typeface="+mj-ea"/>
                <a:cs typeface="+mj-cs"/>
              </a:rPr>
              <a:t> </a:t>
            </a:r>
            <a:r>
              <a:rPr lang="en-US" sz="2200" b="1" dirty="0" err="1">
                <a:latin typeface="Times New Roman" pitchFamily="18" charset="0"/>
                <a:ea typeface="+mj-ea"/>
                <a:cs typeface="+mj-cs"/>
              </a:rPr>
              <a:t>tim</a:t>
            </a:r>
            <a:r>
              <a:rPr lang="en-US" sz="2200" b="1" dirty="0">
                <a:latin typeface="Times New Roman" pitchFamily="18" charset="0"/>
                <a:ea typeface="+mj-ea"/>
                <a:cs typeface="+mj-cs"/>
              </a:rPr>
              <a:t> </a:t>
            </a:r>
            <a:r>
              <a:rPr lang="en-US" sz="2200" b="1" dirty="0" err="1">
                <a:latin typeface="Times New Roman" pitchFamily="18" charset="0"/>
                <a:ea typeface="+mj-ea"/>
                <a:cs typeface="+mj-cs"/>
              </a:rPr>
              <a:t>mạch</a:t>
            </a:r>
            <a:r>
              <a:rPr lang="en-US" sz="2200" b="1" dirty="0">
                <a:latin typeface="Times New Roman" pitchFamily="18" charset="0"/>
                <a:ea typeface="+mj-ea"/>
                <a:cs typeface="+mj-cs"/>
              </a:rPr>
              <a:t>. </a:t>
            </a:r>
          </a:p>
        </p:txBody>
      </p:sp>
    </p:spTree>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6313" y="0"/>
            <a:ext cx="5476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Line 3"/>
          <p:cNvSpPr>
            <a:spLocks noChangeShapeType="1"/>
          </p:cNvSpPr>
          <p:nvPr/>
        </p:nvSpPr>
        <p:spPr bwMode="auto">
          <a:xfrm>
            <a:off x="261938" y="1285875"/>
            <a:ext cx="0" cy="533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vi-VN"/>
          </a:p>
        </p:txBody>
      </p:sp>
      <p:sp>
        <p:nvSpPr>
          <p:cNvPr id="18436" name="Line 4"/>
          <p:cNvSpPr>
            <a:spLocks noChangeShapeType="1"/>
          </p:cNvSpPr>
          <p:nvPr/>
        </p:nvSpPr>
        <p:spPr bwMode="auto">
          <a:xfrm>
            <a:off x="8796338" y="1285875"/>
            <a:ext cx="0" cy="533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vi-VN"/>
          </a:p>
        </p:txBody>
      </p:sp>
      <p:sp>
        <p:nvSpPr>
          <p:cNvPr id="18437" name="Line 5"/>
          <p:cNvSpPr>
            <a:spLocks noChangeShapeType="1"/>
          </p:cNvSpPr>
          <p:nvPr/>
        </p:nvSpPr>
        <p:spPr bwMode="auto">
          <a:xfrm>
            <a:off x="8796338" y="1819275"/>
            <a:ext cx="0" cy="3886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vi-VN"/>
          </a:p>
        </p:txBody>
      </p:sp>
      <p:sp>
        <p:nvSpPr>
          <p:cNvPr id="18438" name="Line 6"/>
          <p:cNvSpPr>
            <a:spLocks noChangeShapeType="1"/>
          </p:cNvSpPr>
          <p:nvPr/>
        </p:nvSpPr>
        <p:spPr bwMode="auto">
          <a:xfrm>
            <a:off x="228600" y="609600"/>
            <a:ext cx="8915400" cy="0"/>
          </a:xfrm>
          <a:prstGeom prst="line">
            <a:avLst/>
          </a:prstGeom>
          <a:noFill/>
          <a:ln w="76200" cmpd="thickThin">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8439" name="Line 7"/>
          <p:cNvSpPr>
            <a:spLocks noChangeShapeType="1"/>
          </p:cNvSpPr>
          <p:nvPr/>
        </p:nvSpPr>
        <p:spPr bwMode="auto">
          <a:xfrm>
            <a:off x="146050" y="6629400"/>
            <a:ext cx="8915400" cy="0"/>
          </a:xfrm>
          <a:prstGeom prst="line">
            <a:avLst/>
          </a:prstGeom>
          <a:noFill/>
          <a:ln w="76200" cmpd="thinThick">
            <a:solidFill>
              <a:srgbClr val="00CC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8440" name="Line 8"/>
          <p:cNvSpPr>
            <a:spLocks noChangeShapeType="1"/>
          </p:cNvSpPr>
          <p:nvPr/>
        </p:nvSpPr>
        <p:spPr bwMode="auto">
          <a:xfrm>
            <a:off x="261938" y="1285875"/>
            <a:ext cx="0" cy="533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vi-VN"/>
          </a:p>
        </p:txBody>
      </p:sp>
      <p:sp>
        <p:nvSpPr>
          <p:cNvPr id="18441" name="Line 9"/>
          <p:cNvSpPr>
            <a:spLocks noChangeShapeType="1"/>
          </p:cNvSpPr>
          <p:nvPr/>
        </p:nvSpPr>
        <p:spPr bwMode="auto">
          <a:xfrm>
            <a:off x="8796338" y="1285875"/>
            <a:ext cx="0" cy="533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vi-VN"/>
          </a:p>
        </p:txBody>
      </p:sp>
      <p:sp>
        <p:nvSpPr>
          <p:cNvPr id="18442" name="Line 10"/>
          <p:cNvSpPr>
            <a:spLocks noChangeShapeType="1"/>
          </p:cNvSpPr>
          <p:nvPr/>
        </p:nvSpPr>
        <p:spPr bwMode="auto">
          <a:xfrm>
            <a:off x="261938" y="1819275"/>
            <a:ext cx="0" cy="3886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vi-VN"/>
          </a:p>
        </p:txBody>
      </p:sp>
      <p:sp>
        <p:nvSpPr>
          <p:cNvPr id="18443" name="Line 11"/>
          <p:cNvSpPr>
            <a:spLocks noChangeShapeType="1"/>
          </p:cNvSpPr>
          <p:nvPr/>
        </p:nvSpPr>
        <p:spPr bwMode="auto">
          <a:xfrm>
            <a:off x="8796338" y="1819275"/>
            <a:ext cx="0" cy="3886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vi-VN"/>
          </a:p>
        </p:txBody>
      </p:sp>
      <p:pic>
        <p:nvPicPr>
          <p:cNvPr id="18444" name="Picture 13" descr="roundu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122363"/>
            <a:ext cx="4648200" cy="540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txBox="1">
            <a:spLocks/>
          </p:cNvSpPr>
          <p:nvPr/>
        </p:nvSpPr>
        <p:spPr>
          <a:xfrm>
            <a:off x="152400" y="152400"/>
            <a:ext cx="4876800" cy="609600"/>
          </a:xfrm>
          <a:prstGeom prst="rect">
            <a:avLst/>
          </a:prstGeom>
        </p:spPr>
        <p:txBody>
          <a:bodyPr/>
          <a:lstStyle/>
          <a:p>
            <a:pPr>
              <a:defRPr/>
            </a:pPr>
            <a:r>
              <a:rPr lang="en-US" sz="2400" b="1" u="sng" dirty="0">
                <a:solidFill>
                  <a:srgbClr val="08015F"/>
                </a:solidFill>
                <a:latin typeface="Times New Roman" pitchFamily="18" charset="0"/>
                <a:ea typeface="+mj-ea"/>
                <a:cs typeface="+mj-cs"/>
              </a:rPr>
              <a:t>2-Tạo </a:t>
            </a:r>
            <a:r>
              <a:rPr lang="en-US" sz="2400" b="1" u="sng" dirty="0" err="1">
                <a:solidFill>
                  <a:srgbClr val="08015F"/>
                </a:solidFill>
                <a:latin typeface="Times New Roman" pitchFamily="18" charset="0"/>
                <a:ea typeface="+mj-ea"/>
                <a:cs typeface="+mj-cs"/>
              </a:rPr>
              <a:t>giống</a:t>
            </a:r>
            <a:r>
              <a:rPr lang="en-US" sz="2400" b="1" u="sng" dirty="0">
                <a:solidFill>
                  <a:srgbClr val="08015F"/>
                </a:solidFill>
                <a:latin typeface="Times New Roman" pitchFamily="18" charset="0"/>
                <a:ea typeface="+mj-ea"/>
                <a:cs typeface="+mj-cs"/>
              </a:rPr>
              <a:t> </a:t>
            </a:r>
            <a:r>
              <a:rPr lang="en-US" sz="2400" b="1" u="sng" dirty="0" err="1">
                <a:solidFill>
                  <a:srgbClr val="08015F"/>
                </a:solidFill>
                <a:latin typeface="Times New Roman" pitchFamily="18" charset="0"/>
                <a:ea typeface="+mj-ea"/>
                <a:cs typeface="+mj-cs"/>
              </a:rPr>
              <a:t>cây</a:t>
            </a:r>
            <a:r>
              <a:rPr lang="en-US" sz="2400" b="1" u="sng" dirty="0">
                <a:solidFill>
                  <a:srgbClr val="08015F"/>
                </a:solidFill>
                <a:latin typeface="Times New Roman" pitchFamily="18" charset="0"/>
                <a:ea typeface="+mj-ea"/>
                <a:cs typeface="+mj-cs"/>
              </a:rPr>
              <a:t> </a:t>
            </a:r>
            <a:r>
              <a:rPr lang="en-US" sz="2400" b="1" u="sng" dirty="0" err="1">
                <a:solidFill>
                  <a:srgbClr val="08015F"/>
                </a:solidFill>
                <a:latin typeface="Times New Roman" pitchFamily="18" charset="0"/>
                <a:ea typeface="+mj-ea"/>
                <a:cs typeface="+mj-cs"/>
              </a:rPr>
              <a:t>trồng</a:t>
            </a:r>
            <a:r>
              <a:rPr lang="en-US" sz="2400" b="1" u="sng" dirty="0">
                <a:solidFill>
                  <a:srgbClr val="08015F"/>
                </a:solidFill>
                <a:latin typeface="Times New Roman" pitchFamily="18" charset="0"/>
                <a:ea typeface="+mj-ea"/>
                <a:cs typeface="+mj-cs"/>
              </a:rPr>
              <a:t> </a:t>
            </a:r>
            <a:r>
              <a:rPr lang="en-US" sz="2400" b="1" u="sng" dirty="0" err="1">
                <a:solidFill>
                  <a:srgbClr val="08015F"/>
                </a:solidFill>
                <a:latin typeface="Times New Roman" pitchFamily="18" charset="0"/>
                <a:ea typeface="+mj-ea"/>
                <a:cs typeface="+mj-cs"/>
              </a:rPr>
              <a:t>biến</a:t>
            </a:r>
            <a:r>
              <a:rPr lang="en-US" sz="2400" b="1" u="sng" dirty="0">
                <a:solidFill>
                  <a:srgbClr val="08015F"/>
                </a:solidFill>
                <a:latin typeface="Times New Roman" pitchFamily="18" charset="0"/>
                <a:ea typeface="+mj-ea"/>
                <a:cs typeface="+mj-cs"/>
              </a:rPr>
              <a:t> </a:t>
            </a:r>
            <a:r>
              <a:rPr lang="en-US" sz="2400" b="1" u="sng" dirty="0" err="1">
                <a:solidFill>
                  <a:srgbClr val="08015F"/>
                </a:solidFill>
                <a:latin typeface="Times New Roman" pitchFamily="18" charset="0"/>
                <a:ea typeface="+mj-ea"/>
                <a:cs typeface="+mj-cs"/>
              </a:rPr>
              <a:t>đổi</a:t>
            </a:r>
            <a:r>
              <a:rPr lang="en-US" sz="2400" b="1" u="sng" dirty="0">
                <a:solidFill>
                  <a:srgbClr val="08015F"/>
                </a:solidFill>
                <a:latin typeface="Times New Roman" pitchFamily="18" charset="0"/>
                <a:ea typeface="+mj-ea"/>
                <a:cs typeface="+mj-cs"/>
              </a:rPr>
              <a:t> gen:</a:t>
            </a:r>
          </a:p>
          <a:p>
            <a:pPr>
              <a:defRPr/>
            </a:pPr>
            <a:r>
              <a:rPr lang="en-US" sz="2400" u="sng" dirty="0">
                <a:solidFill>
                  <a:srgbClr val="08015F"/>
                </a:solidFill>
                <a:latin typeface="Times New Roman" pitchFamily="18" charset="0"/>
                <a:ea typeface="+mj-ea"/>
                <a:cs typeface="+mj-cs"/>
              </a:rPr>
              <a:t> </a:t>
            </a:r>
            <a:endParaRPr lang="en-US" sz="2400" u="sng" dirty="0">
              <a:solidFill>
                <a:srgbClr val="08015F"/>
              </a:solidFill>
              <a:latin typeface="+mj-lt"/>
              <a:ea typeface="+mj-ea"/>
              <a:cs typeface="+mj-cs"/>
            </a:endParaRPr>
          </a:p>
        </p:txBody>
      </p:sp>
      <p:sp>
        <p:nvSpPr>
          <p:cNvPr id="16" name="Title 1"/>
          <p:cNvSpPr txBox="1">
            <a:spLocks/>
          </p:cNvSpPr>
          <p:nvPr/>
        </p:nvSpPr>
        <p:spPr>
          <a:xfrm>
            <a:off x="152400" y="914400"/>
            <a:ext cx="4343400" cy="2590800"/>
          </a:xfrm>
          <a:prstGeom prst="rect">
            <a:avLst/>
          </a:prstGeom>
        </p:spPr>
        <p:txBody>
          <a:bodyPr/>
          <a:lstStyle/>
          <a:p>
            <a:pPr>
              <a:defRPr/>
            </a:pPr>
            <a:r>
              <a:rPr lang="en-US" sz="2400" b="1" dirty="0" err="1">
                <a:solidFill>
                  <a:srgbClr val="08015F"/>
                </a:solidFill>
                <a:latin typeface="Times New Roman" pitchFamily="18" charset="0"/>
                <a:ea typeface="+mj-ea"/>
                <a:cs typeface="+mj-cs"/>
              </a:rPr>
              <a:t>Cây</a:t>
            </a:r>
            <a:r>
              <a:rPr lang="en-US" sz="2400" b="1" dirty="0">
                <a:solidFill>
                  <a:srgbClr val="08015F"/>
                </a:solidFill>
                <a:latin typeface="Times New Roman" pitchFamily="18" charset="0"/>
                <a:ea typeface="+mj-ea"/>
                <a:cs typeface="+mj-cs"/>
              </a:rPr>
              <a:t> </a:t>
            </a:r>
            <a:r>
              <a:rPr lang="en-US" sz="2400" b="1" dirty="0" err="1">
                <a:solidFill>
                  <a:srgbClr val="08015F"/>
                </a:solidFill>
                <a:latin typeface="Times New Roman" pitchFamily="18" charset="0"/>
                <a:ea typeface="+mj-ea"/>
                <a:cs typeface="+mj-cs"/>
              </a:rPr>
              <a:t>đậu</a:t>
            </a:r>
            <a:r>
              <a:rPr lang="en-US" sz="2400" b="1" dirty="0">
                <a:solidFill>
                  <a:srgbClr val="08015F"/>
                </a:solidFill>
                <a:latin typeface="Times New Roman" pitchFamily="18" charset="0"/>
                <a:ea typeface="+mj-ea"/>
                <a:cs typeface="+mj-cs"/>
              </a:rPr>
              <a:t> </a:t>
            </a:r>
            <a:r>
              <a:rPr lang="en-US" sz="2400" b="1" dirty="0" err="1">
                <a:solidFill>
                  <a:srgbClr val="08015F"/>
                </a:solidFill>
                <a:latin typeface="Times New Roman" pitchFamily="18" charset="0"/>
                <a:ea typeface="+mj-ea"/>
                <a:cs typeface="+mj-cs"/>
              </a:rPr>
              <a:t>tương</a:t>
            </a:r>
            <a:r>
              <a:rPr lang="en-US" sz="2400" b="1" dirty="0">
                <a:solidFill>
                  <a:srgbClr val="08015F"/>
                </a:solidFill>
                <a:latin typeface="Times New Roman" pitchFamily="18" charset="0"/>
                <a:ea typeface="+mj-ea"/>
                <a:cs typeface="+mj-cs"/>
              </a:rPr>
              <a:t> </a:t>
            </a:r>
            <a:r>
              <a:rPr lang="en-US" sz="2400" b="1" dirty="0" err="1">
                <a:solidFill>
                  <a:srgbClr val="08015F"/>
                </a:solidFill>
                <a:latin typeface="Times New Roman" pitchFamily="18" charset="0"/>
                <a:ea typeface="+mj-ea"/>
                <a:cs typeface="+mj-cs"/>
              </a:rPr>
              <a:t>biến</a:t>
            </a:r>
            <a:r>
              <a:rPr lang="en-US" sz="2400" b="1" dirty="0">
                <a:solidFill>
                  <a:srgbClr val="08015F"/>
                </a:solidFill>
                <a:latin typeface="Times New Roman" pitchFamily="18" charset="0"/>
                <a:ea typeface="+mj-ea"/>
                <a:cs typeface="+mj-cs"/>
              </a:rPr>
              <a:t> </a:t>
            </a:r>
            <a:r>
              <a:rPr lang="en-US" sz="2400" b="1" dirty="0" err="1">
                <a:solidFill>
                  <a:srgbClr val="08015F"/>
                </a:solidFill>
                <a:latin typeface="Times New Roman" pitchFamily="18" charset="0"/>
                <a:ea typeface="+mj-ea"/>
                <a:cs typeface="+mj-cs"/>
              </a:rPr>
              <a:t>đổi</a:t>
            </a:r>
            <a:r>
              <a:rPr lang="en-US" sz="2400" b="1" dirty="0">
                <a:solidFill>
                  <a:srgbClr val="08015F"/>
                </a:solidFill>
                <a:latin typeface="Times New Roman" pitchFamily="18" charset="0"/>
                <a:ea typeface="+mj-ea"/>
                <a:cs typeface="+mj-cs"/>
              </a:rPr>
              <a:t> gen:</a:t>
            </a:r>
          </a:p>
          <a:p>
            <a:pPr>
              <a:defRPr/>
            </a:pPr>
            <a:r>
              <a:rPr lang="en-US" sz="2400" dirty="0">
                <a:solidFill>
                  <a:srgbClr val="08015F"/>
                </a:solidFill>
                <a:latin typeface="Times New Roman" pitchFamily="18" charset="0"/>
                <a:ea typeface="+mj-ea"/>
                <a:cs typeface="+mj-cs"/>
              </a:rPr>
              <a:t>+ </a:t>
            </a:r>
            <a:r>
              <a:rPr lang="en-US" sz="2400" dirty="0" err="1">
                <a:solidFill>
                  <a:srgbClr val="08015F"/>
                </a:solidFill>
                <a:latin typeface="Times New Roman" pitchFamily="18" charset="0"/>
                <a:ea typeface="+mj-ea"/>
                <a:cs typeface="+mj-cs"/>
              </a:rPr>
              <a:t>Kháng</a:t>
            </a:r>
            <a:r>
              <a:rPr lang="en-US" sz="2400" dirty="0">
                <a:solidFill>
                  <a:srgbClr val="08015F"/>
                </a:solidFill>
                <a:latin typeface="Times New Roman" pitchFamily="18" charset="0"/>
                <a:ea typeface="+mj-ea"/>
                <a:cs typeface="+mj-cs"/>
              </a:rPr>
              <a:t> </a:t>
            </a:r>
            <a:r>
              <a:rPr lang="en-US" sz="2400" dirty="0" err="1">
                <a:solidFill>
                  <a:srgbClr val="08015F"/>
                </a:solidFill>
                <a:latin typeface="Times New Roman" pitchFamily="18" charset="0"/>
                <a:ea typeface="+mj-ea"/>
                <a:cs typeface="+mj-cs"/>
              </a:rPr>
              <a:t>sâu</a:t>
            </a:r>
            <a:endParaRPr lang="en-US" sz="2400" dirty="0">
              <a:solidFill>
                <a:srgbClr val="08015F"/>
              </a:solidFill>
              <a:latin typeface="Times New Roman" pitchFamily="18" charset="0"/>
              <a:ea typeface="+mj-ea"/>
              <a:cs typeface="+mj-cs"/>
            </a:endParaRPr>
          </a:p>
          <a:p>
            <a:pPr>
              <a:defRPr/>
            </a:pPr>
            <a:r>
              <a:rPr lang="en-US" sz="2400" dirty="0">
                <a:solidFill>
                  <a:srgbClr val="08015F"/>
                </a:solidFill>
                <a:latin typeface="Times New Roman" pitchFamily="18" charset="0"/>
                <a:ea typeface="+mj-ea"/>
                <a:cs typeface="+mj-cs"/>
              </a:rPr>
              <a:t>+ </a:t>
            </a:r>
            <a:r>
              <a:rPr lang="en-US" sz="2400" dirty="0" err="1">
                <a:solidFill>
                  <a:srgbClr val="08015F"/>
                </a:solidFill>
                <a:latin typeface="Times New Roman" pitchFamily="18" charset="0"/>
                <a:ea typeface="+mj-ea"/>
                <a:cs typeface="+mj-cs"/>
              </a:rPr>
              <a:t>Kháng</a:t>
            </a:r>
            <a:r>
              <a:rPr lang="en-US" sz="2400" dirty="0">
                <a:solidFill>
                  <a:srgbClr val="08015F"/>
                </a:solidFill>
                <a:latin typeface="Times New Roman" pitchFamily="18" charset="0"/>
                <a:ea typeface="+mj-ea"/>
                <a:cs typeface="+mj-cs"/>
              </a:rPr>
              <a:t> </a:t>
            </a:r>
            <a:r>
              <a:rPr lang="en-US" sz="2400" dirty="0" err="1">
                <a:solidFill>
                  <a:srgbClr val="08015F"/>
                </a:solidFill>
                <a:latin typeface="Times New Roman" pitchFamily="18" charset="0"/>
                <a:ea typeface="+mj-ea"/>
                <a:cs typeface="+mj-cs"/>
              </a:rPr>
              <a:t>bệnh</a:t>
            </a:r>
            <a:r>
              <a:rPr lang="en-US" sz="2400" dirty="0">
                <a:solidFill>
                  <a:srgbClr val="08015F"/>
                </a:solidFill>
                <a:latin typeface="Times New Roman" pitchFamily="18" charset="0"/>
                <a:ea typeface="+mj-ea"/>
                <a:cs typeface="+mj-cs"/>
              </a:rPr>
              <a:t> (insect </a:t>
            </a:r>
            <a:r>
              <a:rPr lang="en-US" sz="2400" dirty="0" err="1">
                <a:solidFill>
                  <a:srgbClr val="08015F"/>
                </a:solidFill>
                <a:latin typeface="Times New Roman" pitchFamily="18" charset="0"/>
                <a:ea typeface="+mj-ea"/>
                <a:cs typeface="+mj-cs"/>
              </a:rPr>
              <a:t>resitance</a:t>
            </a:r>
            <a:r>
              <a:rPr lang="en-US" sz="2400" dirty="0">
                <a:solidFill>
                  <a:srgbClr val="08015F"/>
                </a:solidFill>
                <a:latin typeface="Times New Roman" pitchFamily="18" charset="0"/>
                <a:ea typeface="+mj-ea"/>
                <a:cs typeface="+mj-cs"/>
              </a:rPr>
              <a:t> )</a:t>
            </a:r>
          </a:p>
          <a:p>
            <a:pPr>
              <a:defRPr/>
            </a:pPr>
            <a:r>
              <a:rPr lang="en-US" sz="2400" dirty="0">
                <a:solidFill>
                  <a:srgbClr val="08015F"/>
                </a:solidFill>
                <a:latin typeface="Times New Roman" pitchFamily="18" charset="0"/>
                <a:ea typeface="+mj-ea"/>
                <a:cs typeface="+mj-cs"/>
              </a:rPr>
              <a:t>+ </a:t>
            </a:r>
            <a:r>
              <a:rPr lang="en-US" sz="2400" dirty="0" err="1">
                <a:solidFill>
                  <a:srgbClr val="08015F"/>
                </a:solidFill>
                <a:latin typeface="Times New Roman" pitchFamily="18" charset="0"/>
                <a:ea typeface="+mj-ea"/>
                <a:cs typeface="+mj-cs"/>
              </a:rPr>
              <a:t>Góp</a:t>
            </a:r>
            <a:r>
              <a:rPr lang="en-US" sz="2400" dirty="0">
                <a:solidFill>
                  <a:srgbClr val="08015F"/>
                </a:solidFill>
                <a:latin typeface="Times New Roman" pitchFamily="18" charset="0"/>
                <a:ea typeface="+mj-ea"/>
                <a:cs typeface="+mj-cs"/>
              </a:rPr>
              <a:t> </a:t>
            </a:r>
            <a:r>
              <a:rPr lang="en-US" sz="2400" dirty="0" err="1">
                <a:solidFill>
                  <a:srgbClr val="08015F"/>
                </a:solidFill>
                <a:latin typeface="Times New Roman" pitchFamily="18" charset="0"/>
                <a:ea typeface="+mj-ea"/>
                <a:cs typeface="+mj-cs"/>
              </a:rPr>
              <a:t>phần</a:t>
            </a:r>
            <a:r>
              <a:rPr lang="en-US" sz="2400" dirty="0">
                <a:solidFill>
                  <a:srgbClr val="08015F"/>
                </a:solidFill>
                <a:latin typeface="Times New Roman" pitchFamily="18" charset="0"/>
                <a:ea typeface="+mj-ea"/>
                <a:cs typeface="+mj-cs"/>
              </a:rPr>
              <a:t> </a:t>
            </a:r>
            <a:r>
              <a:rPr lang="en-US" sz="2400" dirty="0" err="1">
                <a:solidFill>
                  <a:srgbClr val="08015F"/>
                </a:solidFill>
                <a:latin typeface="Times New Roman" pitchFamily="18" charset="0"/>
                <a:ea typeface="+mj-ea"/>
                <a:cs typeface="+mj-cs"/>
              </a:rPr>
              <a:t>làm</a:t>
            </a:r>
            <a:r>
              <a:rPr lang="en-US" sz="2400" dirty="0">
                <a:solidFill>
                  <a:srgbClr val="08015F"/>
                </a:solidFill>
                <a:latin typeface="Times New Roman" pitchFamily="18" charset="0"/>
                <a:ea typeface="+mj-ea"/>
                <a:cs typeface="+mj-cs"/>
              </a:rPr>
              <a:t> </a:t>
            </a:r>
            <a:r>
              <a:rPr lang="en-US" sz="2400" dirty="0" err="1">
                <a:solidFill>
                  <a:srgbClr val="08015F"/>
                </a:solidFill>
                <a:latin typeface="Times New Roman" pitchFamily="18" charset="0"/>
                <a:ea typeface="+mj-ea"/>
                <a:cs typeface="+mj-cs"/>
              </a:rPr>
              <a:t>giảm</a:t>
            </a:r>
            <a:r>
              <a:rPr lang="en-US" sz="2400" dirty="0">
                <a:solidFill>
                  <a:srgbClr val="08015F"/>
                </a:solidFill>
                <a:latin typeface="Times New Roman" pitchFamily="18" charset="0"/>
                <a:ea typeface="+mj-ea"/>
                <a:cs typeface="+mj-cs"/>
              </a:rPr>
              <a:t> </a:t>
            </a:r>
            <a:r>
              <a:rPr lang="en-US" sz="2400" dirty="0" err="1">
                <a:solidFill>
                  <a:srgbClr val="08015F"/>
                </a:solidFill>
                <a:latin typeface="Times New Roman" pitchFamily="18" charset="0"/>
                <a:ea typeface="+mj-ea"/>
                <a:cs typeface="+mj-cs"/>
              </a:rPr>
              <a:t>lượng</a:t>
            </a:r>
            <a:r>
              <a:rPr lang="en-US" sz="2400" dirty="0">
                <a:solidFill>
                  <a:srgbClr val="08015F"/>
                </a:solidFill>
                <a:latin typeface="Times New Roman" pitchFamily="18" charset="0"/>
                <a:ea typeface="+mj-ea"/>
                <a:cs typeface="+mj-cs"/>
              </a:rPr>
              <a:t> </a:t>
            </a:r>
            <a:r>
              <a:rPr lang="en-US" sz="2400" dirty="0" err="1">
                <a:solidFill>
                  <a:srgbClr val="08015F"/>
                </a:solidFill>
                <a:latin typeface="Times New Roman" pitchFamily="18" charset="0"/>
                <a:ea typeface="+mj-ea"/>
                <a:cs typeface="+mj-cs"/>
              </a:rPr>
              <a:t>thuốc</a:t>
            </a:r>
            <a:r>
              <a:rPr lang="en-US" sz="2400" dirty="0">
                <a:solidFill>
                  <a:srgbClr val="08015F"/>
                </a:solidFill>
                <a:latin typeface="Times New Roman" pitchFamily="18" charset="0"/>
                <a:ea typeface="+mj-ea"/>
                <a:cs typeface="+mj-cs"/>
              </a:rPr>
              <a:t> </a:t>
            </a:r>
            <a:r>
              <a:rPr lang="en-US" sz="2400" dirty="0" err="1">
                <a:solidFill>
                  <a:srgbClr val="08015F"/>
                </a:solidFill>
                <a:latin typeface="Times New Roman" pitchFamily="18" charset="0"/>
                <a:ea typeface="+mj-ea"/>
                <a:cs typeface="+mj-cs"/>
              </a:rPr>
              <a:t>trừ</a:t>
            </a:r>
            <a:r>
              <a:rPr lang="en-US" sz="2400" dirty="0">
                <a:solidFill>
                  <a:srgbClr val="08015F"/>
                </a:solidFill>
                <a:latin typeface="Times New Roman" pitchFamily="18" charset="0"/>
                <a:ea typeface="+mj-ea"/>
                <a:cs typeface="+mj-cs"/>
              </a:rPr>
              <a:t> </a:t>
            </a:r>
            <a:r>
              <a:rPr lang="en-US" sz="2400" dirty="0" err="1">
                <a:solidFill>
                  <a:srgbClr val="08015F"/>
                </a:solidFill>
                <a:latin typeface="Times New Roman" pitchFamily="18" charset="0"/>
                <a:ea typeface="+mj-ea"/>
                <a:cs typeface="+mj-cs"/>
              </a:rPr>
              <a:t>sâu</a:t>
            </a:r>
            <a:r>
              <a:rPr lang="en-US" sz="2400" dirty="0">
                <a:solidFill>
                  <a:srgbClr val="08015F"/>
                </a:solidFill>
                <a:latin typeface="Times New Roman" pitchFamily="18" charset="0"/>
                <a:ea typeface="+mj-ea"/>
                <a:cs typeface="+mj-cs"/>
              </a:rPr>
              <a:t> (</a:t>
            </a:r>
            <a:r>
              <a:rPr lang="en-US" sz="2400" dirty="0" err="1">
                <a:solidFill>
                  <a:srgbClr val="08015F"/>
                </a:solidFill>
                <a:latin typeface="Times New Roman" pitchFamily="18" charset="0"/>
                <a:ea typeface="+mj-ea"/>
                <a:cs typeface="+mj-cs"/>
              </a:rPr>
              <a:t>bảo</a:t>
            </a:r>
            <a:r>
              <a:rPr lang="en-US" sz="2400" dirty="0">
                <a:solidFill>
                  <a:srgbClr val="08015F"/>
                </a:solidFill>
                <a:latin typeface="Times New Roman" pitchFamily="18" charset="0"/>
                <a:ea typeface="+mj-ea"/>
                <a:cs typeface="+mj-cs"/>
              </a:rPr>
              <a:t> </a:t>
            </a:r>
            <a:r>
              <a:rPr lang="en-US" sz="2400" dirty="0" err="1">
                <a:solidFill>
                  <a:srgbClr val="08015F"/>
                </a:solidFill>
                <a:latin typeface="Times New Roman" pitchFamily="18" charset="0"/>
                <a:ea typeface="+mj-ea"/>
                <a:cs typeface="+mj-cs"/>
              </a:rPr>
              <a:t>vệ</a:t>
            </a:r>
            <a:r>
              <a:rPr lang="en-US" sz="2400" dirty="0">
                <a:solidFill>
                  <a:srgbClr val="08015F"/>
                </a:solidFill>
                <a:latin typeface="Times New Roman" pitchFamily="18" charset="0"/>
                <a:ea typeface="+mj-ea"/>
                <a:cs typeface="+mj-cs"/>
              </a:rPr>
              <a:t> </a:t>
            </a:r>
            <a:r>
              <a:rPr lang="en-US" sz="2400" dirty="0" err="1">
                <a:solidFill>
                  <a:srgbClr val="08015F"/>
                </a:solidFill>
                <a:latin typeface="Times New Roman" pitchFamily="18" charset="0"/>
                <a:ea typeface="+mj-ea"/>
                <a:cs typeface="+mj-cs"/>
              </a:rPr>
              <a:t>môi</a:t>
            </a:r>
            <a:r>
              <a:rPr lang="en-US" sz="2400" dirty="0">
                <a:solidFill>
                  <a:srgbClr val="08015F"/>
                </a:solidFill>
                <a:latin typeface="Times New Roman" pitchFamily="18" charset="0"/>
                <a:ea typeface="+mj-ea"/>
                <a:cs typeface="+mj-cs"/>
              </a:rPr>
              <a:t> </a:t>
            </a:r>
            <a:r>
              <a:rPr lang="en-US" sz="2400" dirty="0" err="1">
                <a:solidFill>
                  <a:srgbClr val="08015F"/>
                </a:solidFill>
                <a:latin typeface="Times New Roman" pitchFamily="18" charset="0"/>
                <a:ea typeface="+mj-ea"/>
                <a:cs typeface="+mj-cs"/>
              </a:rPr>
              <a:t>trường</a:t>
            </a:r>
            <a:r>
              <a:rPr lang="en-US" sz="2400" dirty="0">
                <a:solidFill>
                  <a:srgbClr val="08015F"/>
                </a:solidFill>
                <a:latin typeface="Times New Roman" pitchFamily="18" charset="0"/>
                <a:ea typeface="+mj-ea"/>
                <a:cs typeface="+mj-cs"/>
              </a:rPr>
              <a:t>, </a:t>
            </a:r>
            <a:r>
              <a:rPr lang="en-US" sz="2400" dirty="0" err="1">
                <a:solidFill>
                  <a:srgbClr val="08015F"/>
                </a:solidFill>
                <a:latin typeface="Times New Roman" pitchFamily="18" charset="0"/>
                <a:ea typeface="+mj-ea"/>
                <a:cs typeface="+mj-cs"/>
              </a:rPr>
              <a:t>giảm</a:t>
            </a:r>
            <a:r>
              <a:rPr lang="en-US" sz="2400" dirty="0">
                <a:solidFill>
                  <a:srgbClr val="08015F"/>
                </a:solidFill>
                <a:latin typeface="Times New Roman" pitchFamily="18" charset="0"/>
                <a:ea typeface="+mj-ea"/>
                <a:cs typeface="+mj-cs"/>
              </a:rPr>
              <a:t> chi </a:t>
            </a:r>
            <a:r>
              <a:rPr lang="en-US" sz="2400" dirty="0" err="1">
                <a:solidFill>
                  <a:srgbClr val="08015F"/>
                </a:solidFill>
                <a:latin typeface="Times New Roman" pitchFamily="18" charset="0"/>
                <a:ea typeface="+mj-ea"/>
                <a:cs typeface="+mj-cs"/>
              </a:rPr>
              <a:t>phí</a:t>
            </a:r>
            <a:r>
              <a:rPr lang="en-US" sz="2400" dirty="0">
                <a:solidFill>
                  <a:srgbClr val="08015F"/>
                </a:solidFill>
                <a:latin typeface="Times New Roman" pitchFamily="18" charset="0"/>
                <a:ea typeface="+mj-ea"/>
                <a:cs typeface="+mj-cs"/>
              </a:rPr>
              <a:t>.. )</a:t>
            </a:r>
          </a:p>
          <a:p>
            <a:pPr>
              <a:defRPr/>
            </a:pPr>
            <a:r>
              <a:rPr lang="en-US" sz="2400" u="sng" dirty="0">
                <a:solidFill>
                  <a:srgbClr val="08015F"/>
                </a:solidFill>
                <a:latin typeface="Times New Roman" pitchFamily="18" charset="0"/>
                <a:ea typeface="+mj-ea"/>
                <a:cs typeface="+mj-cs"/>
              </a:rPr>
              <a:t> </a:t>
            </a:r>
            <a:endParaRPr lang="en-US" sz="2400" u="sng" dirty="0">
              <a:solidFill>
                <a:srgbClr val="08015F"/>
              </a:solidFill>
              <a:latin typeface="+mj-lt"/>
              <a:ea typeface="+mj-ea"/>
              <a:cs typeface="+mj-cs"/>
            </a:endParaRPr>
          </a:p>
        </p:txBody>
      </p:sp>
    </p:spTree>
  </p:cSld>
  <p:clrMapOvr>
    <a:masterClrMapping/>
  </p:clrMapOvr>
  <p:transition spd="slow">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user\Desktop\ind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733800"/>
            <a:ext cx="41910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descr="C:\Users\user\Desktop\images320098_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4038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descr="C:\Users\user\Desktop\cay bd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28600"/>
            <a:ext cx="4191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C:\Users\user\Desktop\imag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810000"/>
            <a:ext cx="40386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152400" y="6248400"/>
            <a:ext cx="8610600" cy="609600"/>
          </a:xfrm>
          <a:prstGeom prst="rect">
            <a:avLst/>
          </a:prstGeom>
        </p:spPr>
        <p:txBody>
          <a:bodyPr/>
          <a:lstStyle/>
          <a:p>
            <a:pPr>
              <a:defRPr/>
            </a:pPr>
            <a:r>
              <a:rPr lang="en-US" sz="2000" b="1" dirty="0">
                <a:latin typeface="Times New Roman" pitchFamily="18" charset="0"/>
                <a:ea typeface="+mj-ea"/>
                <a:cs typeface="+mj-cs"/>
              </a:rPr>
              <a:t>Ỏ </a:t>
            </a:r>
            <a:r>
              <a:rPr lang="en-US" sz="2000" b="1" dirty="0" err="1">
                <a:latin typeface="Times New Roman" pitchFamily="18" charset="0"/>
                <a:ea typeface="+mj-ea"/>
                <a:cs typeface="+mj-cs"/>
              </a:rPr>
              <a:t>Việt</a:t>
            </a:r>
            <a:r>
              <a:rPr lang="en-US" sz="2000" b="1" dirty="0">
                <a:latin typeface="Times New Roman" pitchFamily="18" charset="0"/>
                <a:ea typeface="+mj-ea"/>
                <a:cs typeface="+mj-cs"/>
              </a:rPr>
              <a:t> Nam </a:t>
            </a:r>
            <a:r>
              <a:rPr lang="en-US" sz="2000" b="1" dirty="0" err="1">
                <a:latin typeface="Times New Roman" pitchFamily="18" charset="0"/>
                <a:ea typeface="+mj-ea"/>
                <a:cs typeface="+mj-cs"/>
              </a:rPr>
              <a:t>chuyển</a:t>
            </a:r>
            <a:r>
              <a:rPr lang="en-US" sz="2000" b="1" dirty="0">
                <a:latin typeface="Times New Roman" pitchFamily="18" charset="0"/>
                <a:ea typeface="+mj-ea"/>
                <a:cs typeface="+mj-cs"/>
              </a:rPr>
              <a:t> gen </a:t>
            </a:r>
            <a:r>
              <a:rPr lang="en-US" sz="2000" b="1" dirty="0" err="1">
                <a:latin typeface="Times New Roman" pitchFamily="18" charset="0"/>
                <a:ea typeface="+mj-ea"/>
                <a:cs typeface="+mj-cs"/>
              </a:rPr>
              <a:t>kháng</a:t>
            </a:r>
            <a:r>
              <a:rPr lang="en-US" sz="2000" b="1" dirty="0">
                <a:latin typeface="Times New Roman" pitchFamily="18" charset="0"/>
                <a:ea typeface="+mj-ea"/>
                <a:cs typeface="+mj-cs"/>
              </a:rPr>
              <a:t> </a:t>
            </a:r>
            <a:r>
              <a:rPr lang="en-US" sz="2000" b="1" dirty="0" err="1">
                <a:latin typeface="Times New Roman" pitchFamily="18" charset="0"/>
                <a:ea typeface="+mj-ea"/>
                <a:cs typeface="+mj-cs"/>
              </a:rPr>
              <a:t>rày</a:t>
            </a:r>
            <a:r>
              <a:rPr lang="en-US" sz="2000" b="1" dirty="0">
                <a:latin typeface="Times New Roman" pitchFamily="18" charset="0"/>
                <a:ea typeface="+mj-ea"/>
                <a:cs typeface="+mj-cs"/>
              </a:rPr>
              <a:t> </a:t>
            </a:r>
            <a:r>
              <a:rPr lang="en-US" sz="2000" b="1" dirty="0" err="1">
                <a:latin typeface="Times New Roman" pitchFamily="18" charset="0"/>
                <a:ea typeface="+mj-ea"/>
                <a:cs typeface="+mj-cs"/>
              </a:rPr>
              <a:t>nâu</a:t>
            </a:r>
            <a:r>
              <a:rPr lang="en-US" sz="2000" b="1" dirty="0">
                <a:latin typeface="Times New Roman" pitchFamily="18" charset="0"/>
                <a:ea typeface="+mj-ea"/>
                <a:cs typeface="+mj-cs"/>
              </a:rPr>
              <a:t> </a:t>
            </a:r>
            <a:r>
              <a:rPr lang="en-US" sz="2000" b="1" dirty="0" err="1">
                <a:latin typeface="Times New Roman" pitchFamily="18" charset="0"/>
                <a:ea typeface="+mj-ea"/>
                <a:cs typeface="+mj-cs"/>
              </a:rPr>
              <a:t>kháng</a:t>
            </a:r>
            <a:r>
              <a:rPr lang="en-US" sz="2000" b="1" dirty="0">
                <a:latin typeface="Times New Roman" pitchFamily="18" charset="0"/>
                <a:ea typeface="+mj-ea"/>
                <a:cs typeface="+mj-cs"/>
              </a:rPr>
              <a:t> </a:t>
            </a:r>
            <a:r>
              <a:rPr lang="en-US" sz="2000" b="1" dirty="0" err="1">
                <a:latin typeface="Times New Roman" pitchFamily="18" charset="0"/>
                <a:ea typeface="+mj-ea"/>
                <a:cs typeface="+mj-cs"/>
              </a:rPr>
              <a:t>bệnh</a:t>
            </a:r>
            <a:r>
              <a:rPr lang="en-US" sz="2000" b="1" dirty="0">
                <a:latin typeface="Times New Roman" pitchFamily="18" charset="0"/>
                <a:ea typeface="+mj-ea"/>
                <a:cs typeface="+mj-cs"/>
              </a:rPr>
              <a:t> </a:t>
            </a:r>
            <a:r>
              <a:rPr lang="en-US" sz="2000" b="1" dirty="0" err="1">
                <a:latin typeface="Times New Roman" pitchFamily="18" charset="0"/>
                <a:ea typeface="+mj-ea"/>
                <a:cs typeface="+mj-cs"/>
              </a:rPr>
              <a:t>bạc</a:t>
            </a:r>
            <a:r>
              <a:rPr lang="en-US" sz="2000" b="1" dirty="0">
                <a:latin typeface="Times New Roman" pitchFamily="18" charset="0"/>
                <a:ea typeface="+mj-ea"/>
                <a:cs typeface="+mj-cs"/>
              </a:rPr>
              <a:t> </a:t>
            </a:r>
            <a:r>
              <a:rPr lang="en-US" sz="2000" b="1" dirty="0" err="1">
                <a:latin typeface="Times New Roman" pitchFamily="18" charset="0"/>
                <a:ea typeface="+mj-ea"/>
                <a:cs typeface="+mj-cs"/>
              </a:rPr>
              <a:t>lá</a:t>
            </a:r>
            <a:r>
              <a:rPr lang="en-US" sz="2000" b="1" dirty="0">
                <a:latin typeface="Times New Roman" pitchFamily="18" charset="0"/>
                <a:ea typeface="+mj-ea"/>
                <a:cs typeface="+mj-cs"/>
              </a:rPr>
              <a:t> , </a:t>
            </a:r>
            <a:r>
              <a:rPr lang="en-US" sz="2000" b="1" dirty="0" err="1">
                <a:latin typeface="Times New Roman" pitchFamily="18" charset="0"/>
                <a:ea typeface="+mj-ea"/>
                <a:cs typeface="+mj-cs"/>
              </a:rPr>
              <a:t>tổng</a:t>
            </a:r>
            <a:r>
              <a:rPr lang="en-US" sz="2000" b="1" dirty="0">
                <a:latin typeface="Times New Roman" pitchFamily="18" charset="0"/>
                <a:ea typeface="+mj-ea"/>
                <a:cs typeface="+mj-cs"/>
              </a:rPr>
              <a:t> </a:t>
            </a:r>
            <a:r>
              <a:rPr lang="en-US" sz="2000" b="1" dirty="0" err="1">
                <a:latin typeface="Times New Roman" pitchFamily="18" charset="0"/>
                <a:ea typeface="+mj-ea"/>
                <a:cs typeface="+mj-cs"/>
              </a:rPr>
              <a:t>hợp</a:t>
            </a:r>
            <a:r>
              <a:rPr lang="en-US" sz="2000" b="1" dirty="0">
                <a:latin typeface="Times New Roman" pitchFamily="18" charset="0"/>
                <a:ea typeface="+mj-ea"/>
                <a:cs typeface="+mj-cs"/>
              </a:rPr>
              <a:t> vitamin A, gen </a:t>
            </a:r>
            <a:r>
              <a:rPr lang="en-US" sz="2000" b="1" dirty="0" err="1">
                <a:latin typeface="Times New Roman" pitchFamily="18" charset="0"/>
                <a:ea typeface="+mj-ea"/>
                <a:cs typeface="+mj-cs"/>
              </a:rPr>
              <a:t>chín</a:t>
            </a:r>
            <a:r>
              <a:rPr lang="en-US" sz="2000" b="1" dirty="0">
                <a:latin typeface="Times New Roman" pitchFamily="18" charset="0"/>
                <a:ea typeface="+mj-ea"/>
                <a:cs typeface="+mj-cs"/>
              </a:rPr>
              <a:t> </a:t>
            </a:r>
            <a:r>
              <a:rPr lang="en-US" sz="2000" b="1" dirty="0" err="1">
                <a:latin typeface="Times New Roman" pitchFamily="18" charset="0"/>
                <a:ea typeface="+mj-ea"/>
                <a:cs typeface="+mj-cs"/>
              </a:rPr>
              <a:t>sớm</a:t>
            </a:r>
            <a:r>
              <a:rPr lang="en-US" sz="2000" b="1" dirty="0">
                <a:latin typeface="Times New Roman" pitchFamily="18" charset="0"/>
                <a:ea typeface="+mj-ea"/>
                <a:cs typeface="+mj-cs"/>
              </a:rPr>
              <a:t>.. </a:t>
            </a:r>
            <a:r>
              <a:rPr lang="en-US" sz="2000" b="1" dirty="0" err="1">
                <a:latin typeface="Times New Roman" pitchFamily="18" charset="0"/>
                <a:ea typeface="+mj-ea"/>
                <a:cs typeface="+mj-cs"/>
              </a:rPr>
              <a:t>Vào</a:t>
            </a:r>
            <a:r>
              <a:rPr lang="en-US" sz="2000" b="1" dirty="0">
                <a:latin typeface="Times New Roman" pitchFamily="18" charset="0"/>
                <a:ea typeface="+mj-ea"/>
                <a:cs typeface="+mj-cs"/>
              </a:rPr>
              <a:t> </a:t>
            </a:r>
            <a:r>
              <a:rPr lang="en-US" sz="2000" b="1" dirty="0" err="1">
                <a:latin typeface="Times New Roman" pitchFamily="18" charset="0"/>
                <a:ea typeface="+mj-ea"/>
                <a:cs typeface="+mj-cs"/>
              </a:rPr>
              <a:t>một</a:t>
            </a:r>
            <a:r>
              <a:rPr lang="en-US" sz="2000" b="1" dirty="0">
                <a:latin typeface="Times New Roman" pitchFamily="18" charset="0"/>
                <a:ea typeface="+mj-ea"/>
                <a:cs typeface="+mj-cs"/>
              </a:rPr>
              <a:t> </a:t>
            </a:r>
            <a:r>
              <a:rPr lang="en-US" sz="2000" b="1" dirty="0" err="1">
                <a:latin typeface="Times New Roman" pitchFamily="18" charset="0"/>
                <a:ea typeface="+mj-ea"/>
                <a:cs typeface="+mj-cs"/>
              </a:rPr>
              <a:t>số</a:t>
            </a:r>
            <a:r>
              <a:rPr lang="en-US" sz="2000" b="1" dirty="0">
                <a:latin typeface="Times New Roman" pitchFamily="18" charset="0"/>
                <a:ea typeface="+mj-ea"/>
                <a:cs typeface="+mj-cs"/>
              </a:rPr>
              <a:t> </a:t>
            </a:r>
            <a:r>
              <a:rPr lang="en-US" sz="2000" b="1" dirty="0" err="1">
                <a:latin typeface="Times New Roman" pitchFamily="18" charset="0"/>
                <a:ea typeface="+mj-ea"/>
                <a:cs typeface="+mj-cs"/>
              </a:rPr>
              <a:t>cây</a:t>
            </a:r>
            <a:r>
              <a:rPr lang="en-US" sz="2000" b="1" dirty="0">
                <a:latin typeface="Times New Roman" pitchFamily="18" charset="0"/>
                <a:ea typeface="+mj-ea"/>
                <a:cs typeface="+mj-cs"/>
              </a:rPr>
              <a:t> </a:t>
            </a:r>
            <a:r>
              <a:rPr lang="en-US" sz="2000" b="1" dirty="0" err="1">
                <a:latin typeface="Times New Roman" pitchFamily="18" charset="0"/>
                <a:ea typeface="+mj-ea"/>
                <a:cs typeface="+mj-cs"/>
              </a:rPr>
              <a:t>trồng</a:t>
            </a:r>
            <a:r>
              <a:rPr lang="en-US" sz="2000" b="1" dirty="0">
                <a:latin typeface="Times New Roman" pitchFamily="18" charset="0"/>
                <a:ea typeface="+mj-ea"/>
                <a:cs typeface="+mj-cs"/>
              </a:rPr>
              <a:t> </a:t>
            </a:r>
            <a:endParaRPr lang="en-US" sz="2000" dirty="0">
              <a:latin typeface="+mj-lt"/>
              <a:ea typeface="+mj-ea"/>
              <a:cs typeface="+mj-cs"/>
            </a:endParaRPr>
          </a:p>
        </p:txBody>
      </p:sp>
    </p:spTree>
  </p:cSld>
  <p:clrMapOvr>
    <a:masterClrMapping/>
  </p:clrMapOvr>
  <p:transition spd="slow">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077" y="766465"/>
            <a:ext cx="7924800" cy="1569660"/>
          </a:xfrm>
          <a:prstGeom prst="rect">
            <a:avLst/>
          </a:prstGeom>
        </p:spPr>
        <p:txBody>
          <a:bodyPr wrap="square">
            <a:spAutoFit/>
          </a:bodyPr>
          <a:lstStyle/>
          <a:p>
            <a:pPr algn="just">
              <a:spcAft>
                <a:spcPts val="0"/>
              </a:spcAft>
            </a:pPr>
            <a:r>
              <a:rPr lang="de-DE" sz="2400" dirty="0" smtClean="0">
                <a:latin typeface="Times New Roman" panose="02020603050405020304" pitchFamily="18" charset="0"/>
                <a:ea typeface="Times New Roman" panose="02020603050405020304" pitchFamily="18" charset="0"/>
                <a:cs typeface=".VnTime" panose="020B7200000000000000" pitchFamily="34" charset="0"/>
              </a:rPr>
              <a:t>- </a:t>
            </a:r>
            <a:r>
              <a:rPr lang="de-DE" sz="2400" dirty="0">
                <a:latin typeface="Times New Roman" panose="02020603050405020304" pitchFamily="18" charset="0"/>
                <a:ea typeface="Times New Roman" panose="02020603050405020304" pitchFamily="18" charset="0"/>
                <a:cs typeface=".VnTime" panose="020B7200000000000000" pitchFamily="34" charset="0"/>
              </a:rPr>
              <a:t>Ứng dụng kĩ thuật gen chuyển gen vào động vật nhằm tăng năng suất, chất lượng sản phẩm, tạo ra các sản phẩm phục vụ trực tiếp cho đời sống con người.</a:t>
            </a:r>
            <a:endParaRPr lang="vi-VN" sz="2400" dirty="0">
              <a:latin typeface=".VnTime" panose="020B7200000000000000" pitchFamily="34" charset="0"/>
              <a:ea typeface="Times New Roman" panose="02020603050405020304" pitchFamily="18" charset="0"/>
              <a:cs typeface=".VnTime" panose="020B7200000000000000" pitchFamily="34" charset="0"/>
            </a:endParaRPr>
          </a:p>
          <a:p>
            <a:pPr>
              <a:spcAft>
                <a:spcPts val="0"/>
              </a:spcAft>
            </a:pPr>
            <a:r>
              <a:rPr lang="pt-BR" sz="2400" dirty="0">
                <a:latin typeface="Times New Roman" panose="02020603050405020304" pitchFamily="18" charset="0"/>
                <a:ea typeface="Times New Roman" panose="02020603050405020304" pitchFamily="18" charset="0"/>
                <a:cs typeface=".VnTime" panose="020B7200000000000000" pitchFamily="34" charset="0"/>
              </a:rPr>
              <a:t>- Chuyển gen vào động vật còn rất hạn chế.</a:t>
            </a:r>
            <a:endParaRPr lang="vi-VN" sz="2400" dirty="0">
              <a:effectLst/>
              <a:latin typeface=".VnTime" panose="020B7200000000000000" pitchFamily="34" charset="0"/>
              <a:ea typeface="Times New Roman" panose="02020603050405020304" pitchFamily="18" charset="0"/>
              <a:cs typeface=".VnTime" panose="020B7200000000000000" pitchFamily="34" charset="0"/>
            </a:endParaRPr>
          </a:p>
        </p:txBody>
      </p:sp>
      <p:sp>
        <p:nvSpPr>
          <p:cNvPr id="5" name="Rectangle 4"/>
          <p:cNvSpPr/>
          <p:nvPr/>
        </p:nvSpPr>
        <p:spPr>
          <a:xfrm>
            <a:off x="289077" y="304800"/>
            <a:ext cx="3984617" cy="461665"/>
          </a:xfrm>
          <a:prstGeom prst="rect">
            <a:avLst/>
          </a:prstGeom>
        </p:spPr>
        <p:txBody>
          <a:bodyPr wrap="none">
            <a:spAutoFit/>
          </a:bodyPr>
          <a:lstStyle/>
          <a:p>
            <a:pPr algn="just">
              <a:spcAft>
                <a:spcPts val="0"/>
              </a:spcAft>
            </a:pPr>
            <a:r>
              <a:rPr lang="de-DE" sz="2400" b="1" dirty="0">
                <a:latin typeface="Times New Roman" panose="02020603050405020304" pitchFamily="18" charset="0"/>
                <a:ea typeface="Times New Roman" panose="02020603050405020304" pitchFamily="18" charset="0"/>
                <a:cs typeface=".VnTime" panose="020B7200000000000000" pitchFamily="34" charset="0"/>
              </a:rPr>
              <a:t>3. Tạo động vật biến đổi gen:</a:t>
            </a:r>
            <a:endParaRPr lang="vi-VN" sz="2400" b="1" dirty="0">
              <a:latin typeface=".VnTime" panose="020B7200000000000000" pitchFamily="34" charset="0"/>
              <a:ea typeface="Times New Roman" panose="02020603050405020304" pitchFamily="18" charset="0"/>
              <a:cs typeface=".VnTime" panose="020B7200000000000000" pitchFamily="34" charset="0"/>
            </a:endParaRPr>
          </a:p>
        </p:txBody>
      </p:sp>
    </p:spTree>
    <p:extLst>
      <p:ext uri="{BB962C8B-B14F-4D97-AF65-F5344CB8AC3E}">
        <p14:creationId xmlns:p14="http://schemas.microsoft.com/office/powerpoint/2010/main" val="16021300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38300" y="76200"/>
            <a:ext cx="5600700" cy="347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https://tepbac.com/upload/news/ge_image/ca-hoi-bien-doi-G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528" y="3593521"/>
            <a:ext cx="5531272" cy="3157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6580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43577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1"/>
          <p:cNvSpPr txBox="1">
            <a:spLocks/>
          </p:cNvSpPr>
          <p:nvPr/>
        </p:nvSpPr>
        <p:spPr>
          <a:xfrm>
            <a:off x="124690" y="291668"/>
            <a:ext cx="6504709" cy="609600"/>
          </a:xfrm>
          <a:prstGeom prst="rect">
            <a:avLst/>
          </a:prstGeom>
        </p:spPr>
        <p:txBody>
          <a:bodyPr/>
          <a:lstStyle/>
          <a:p>
            <a:pPr>
              <a:defRPr/>
            </a:pPr>
            <a:r>
              <a:rPr lang="en-US" sz="2400" b="1" dirty="0">
                <a:latin typeface="Times New Roman" pitchFamily="18" charset="0"/>
                <a:ea typeface="+mj-ea"/>
                <a:cs typeface="+mj-cs"/>
              </a:rPr>
              <a:t>I-Khái niệm kĩ thuật </a:t>
            </a:r>
            <a:r>
              <a:rPr lang="en-US" sz="2400" b="1" dirty="0" smtClean="0">
                <a:latin typeface="Times New Roman" pitchFamily="18" charset="0"/>
                <a:ea typeface="+mj-ea"/>
                <a:cs typeface="+mj-cs"/>
              </a:rPr>
              <a:t>gen </a:t>
            </a:r>
            <a:r>
              <a:rPr lang="en-US" sz="2400" b="1" dirty="0">
                <a:latin typeface="Times New Roman" pitchFamily="18" charset="0"/>
                <a:ea typeface="+mj-ea"/>
                <a:cs typeface="+mj-cs"/>
              </a:rPr>
              <a:t>và công nghệ gen:</a:t>
            </a:r>
            <a:endParaRPr lang="en-US" sz="2400" b="1" dirty="0">
              <a:latin typeface="+mj-lt"/>
              <a:ea typeface="+mj-ea"/>
              <a:cs typeface="+mj-cs"/>
            </a:endParaRPr>
          </a:p>
        </p:txBody>
      </p:sp>
      <p:sp>
        <p:nvSpPr>
          <p:cNvPr id="71" name="Title 1"/>
          <p:cNvSpPr txBox="1">
            <a:spLocks/>
          </p:cNvSpPr>
          <p:nvPr/>
        </p:nvSpPr>
        <p:spPr>
          <a:xfrm>
            <a:off x="129453" y="797358"/>
            <a:ext cx="3886200" cy="609600"/>
          </a:xfrm>
          <a:prstGeom prst="rect">
            <a:avLst/>
          </a:prstGeom>
        </p:spPr>
        <p:txBody>
          <a:bodyPr/>
          <a:lstStyle/>
          <a:p>
            <a:pPr>
              <a:defRPr/>
            </a:pPr>
            <a:r>
              <a:rPr lang="en-US" sz="2400" b="1" dirty="0">
                <a:solidFill>
                  <a:srgbClr val="08015F"/>
                </a:solidFill>
                <a:latin typeface="Times New Roman" pitchFamily="18" charset="0"/>
                <a:ea typeface="+mj-ea"/>
                <a:cs typeface="+mj-cs"/>
              </a:rPr>
              <a:t>1-</a:t>
            </a:r>
            <a:r>
              <a:rPr lang="en-US" sz="2400" b="1" dirty="0" err="1">
                <a:solidFill>
                  <a:srgbClr val="08015F"/>
                </a:solidFill>
                <a:latin typeface="Times New Roman" pitchFamily="18" charset="0"/>
                <a:ea typeface="+mj-ea"/>
                <a:cs typeface="+mj-cs"/>
              </a:rPr>
              <a:t>Khái</a:t>
            </a:r>
            <a:r>
              <a:rPr lang="en-US" sz="2400" b="1" dirty="0">
                <a:solidFill>
                  <a:srgbClr val="08015F"/>
                </a:solidFill>
                <a:latin typeface="Times New Roman" pitchFamily="18" charset="0"/>
                <a:ea typeface="+mj-ea"/>
                <a:cs typeface="+mj-cs"/>
              </a:rPr>
              <a:t> </a:t>
            </a:r>
            <a:r>
              <a:rPr lang="en-US" sz="2400" b="1" dirty="0" err="1">
                <a:solidFill>
                  <a:srgbClr val="08015F"/>
                </a:solidFill>
                <a:latin typeface="Times New Roman" pitchFamily="18" charset="0"/>
                <a:ea typeface="+mj-ea"/>
                <a:cs typeface="+mj-cs"/>
              </a:rPr>
              <a:t>niệm</a:t>
            </a:r>
            <a:r>
              <a:rPr lang="en-US" sz="2400" b="1" dirty="0">
                <a:solidFill>
                  <a:srgbClr val="08015F"/>
                </a:solidFill>
                <a:latin typeface="Times New Roman" pitchFamily="18" charset="0"/>
                <a:ea typeface="+mj-ea"/>
                <a:cs typeface="+mj-cs"/>
              </a:rPr>
              <a:t> </a:t>
            </a:r>
            <a:r>
              <a:rPr lang="en-US" sz="2400" b="1" dirty="0" err="1">
                <a:solidFill>
                  <a:srgbClr val="08015F"/>
                </a:solidFill>
                <a:latin typeface="Times New Roman" pitchFamily="18" charset="0"/>
                <a:ea typeface="+mj-ea"/>
                <a:cs typeface="+mj-cs"/>
              </a:rPr>
              <a:t>kĩ</a:t>
            </a:r>
            <a:r>
              <a:rPr lang="en-US" sz="2400" b="1" dirty="0">
                <a:solidFill>
                  <a:srgbClr val="08015F"/>
                </a:solidFill>
                <a:latin typeface="Times New Roman" pitchFamily="18" charset="0"/>
                <a:ea typeface="+mj-ea"/>
                <a:cs typeface="+mj-cs"/>
              </a:rPr>
              <a:t> </a:t>
            </a:r>
            <a:r>
              <a:rPr lang="en-US" sz="2400" b="1" dirty="0" err="1">
                <a:solidFill>
                  <a:srgbClr val="08015F"/>
                </a:solidFill>
                <a:latin typeface="Times New Roman" pitchFamily="18" charset="0"/>
                <a:ea typeface="+mj-ea"/>
                <a:cs typeface="+mj-cs"/>
              </a:rPr>
              <a:t>thuật</a:t>
            </a:r>
            <a:r>
              <a:rPr lang="en-US" sz="2400" b="1" dirty="0">
                <a:solidFill>
                  <a:srgbClr val="08015F"/>
                </a:solidFill>
                <a:latin typeface="Times New Roman" pitchFamily="18" charset="0"/>
                <a:ea typeface="+mj-ea"/>
                <a:cs typeface="+mj-cs"/>
              </a:rPr>
              <a:t> gen:</a:t>
            </a:r>
          </a:p>
          <a:p>
            <a:pPr>
              <a:defRPr/>
            </a:pPr>
            <a:r>
              <a:rPr lang="en-US" sz="2400" dirty="0">
                <a:solidFill>
                  <a:srgbClr val="08015F"/>
                </a:solidFill>
                <a:latin typeface="Times New Roman" pitchFamily="18" charset="0"/>
                <a:ea typeface="+mj-ea"/>
                <a:cs typeface="+mj-cs"/>
              </a:rPr>
              <a:t> </a:t>
            </a:r>
            <a:endParaRPr lang="en-US" sz="2400" dirty="0">
              <a:solidFill>
                <a:srgbClr val="08015F"/>
              </a:solidFill>
              <a:latin typeface="+mj-lt"/>
              <a:ea typeface="+mj-ea"/>
              <a:cs typeface="+mj-cs"/>
            </a:endParaRPr>
          </a:p>
        </p:txBody>
      </p:sp>
      <p:sp>
        <p:nvSpPr>
          <p:cNvPr id="16" name="Title 1"/>
          <p:cNvSpPr txBox="1">
            <a:spLocks/>
          </p:cNvSpPr>
          <p:nvPr/>
        </p:nvSpPr>
        <p:spPr>
          <a:xfrm>
            <a:off x="148502" y="1306007"/>
            <a:ext cx="3886200" cy="609600"/>
          </a:xfrm>
          <a:prstGeom prst="rect">
            <a:avLst/>
          </a:prstGeom>
        </p:spPr>
        <p:txBody>
          <a:bodyPr/>
          <a:lstStyle/>
          <a:p>
            <a:pPr>
              <a:defRPr/>
            </a:pPr>
            <a:r>
              <a:rPr lang="en-US" sz="2400" b="1" dirty="0">
                <a:solidFill>
                  <a:srgbClr val="08015F"/>
                </a:solidFill>
                <a:latin typeface="Times New Roman" pitchFamily="18" charset="0"/>
                <a:ea typeface="+mj-ea"/>
                <a:cs typeface="+mj-cs"/>
              </a:rPr>
              <a:t>2-Khái </a:t>
            </a:r>
            <a:r>
              <a:rPr lang="en-US" sz="2400" b="1" dirty="0" err="1">
                <a:solidFill>
                  <a:srgbClr val="08015F"/>
                </a:solidFill>
                <a:latin typeface="Times New Roman" pitchFamily="18" charset="0"/>
                <a:ea typeface="+mj-ea"/>
                <a:cs typeface="+mj-cs"/>
              </a:rPr>
              <a:t>niệm</a:t>
            </a:r>
            <a:r>
              <a:rPr lang="en-US" sz="2400" b="1" dirty="0">
                <a:solidFill>
                  <a:srgbClr val="08015F"/>
                </a:solidFill>
                <a:latin typeface="Times New Roman" pitchFamily="18" charset="0"/>
                <a:ea typeface="+mj-ea"/>
                <a:cs typeface="+mj-cs"/>
              </a:rPr>
              <a:t> </a:t>
            </a:r>
            <a:r>
              <a:rPr lang="en-US" sz="2400" b="1" dirty="0" err="1">
                <a:solidFill>
                  <a:srgbClr val="08015F"/>
                </a:solidFill>
                <a:latin typeface="Times New Roman" pitchFamily="18" charset="0"/>
                <a:ea typeface="+mj-ea"/>
                <a:cs typeface="+mj-cs"/>
              </a:rPr>
              <a:t>công</a:t>
            </a:r>
            <a:r>
              <a:rPr lang="en-US" sz="2400" b="1" dirty="0">
                <a:solidFill>
                  <a:srgbClr val="08015F"/>
                </a:solidFill>
                <a:latin typeface="Times New Roman" pitchFamily="18" charset="0"/>
                <a:ea typeface="+mj-ea"/>
                <a:cs typeface="+mj-cs"/>
              </a:rPr>
              <a:t> </a:t>
            </a:r>
            <a:r>
              <a:rPr lang="en-US" sz="2400" b="1" dirty="0" err="1">
                <a:solidFill>
                  <a:srgbClr val="08015F"/>
                </a:solidFill>
                <a:latin typeface="Times New Roman" pitchFamily="18" charset="0"/>
                <a:ea typeface="+mj-ea"/>
                <a:cs typeface="+mj-cs"/>
              </a:rPr>
              <a:t>nghệ</a:t>
            </a:r>
            <a:r>
              <a:rPr lang="en-US" sz="2400" b="1" dirty="0">
                <a:solidFill>
                  <a:srgbClr val="08015F"/>
                </a:solidFill>
                <a:latin typeface="Times New Roman" pitchFamily="18" charset="0"/>
                <a:ea typeface="+mj-ea"/>
                <a:cs typeface="+mj-cs"/>
              </a:rPr>
              <a:t> gen:</a:t>
            </a:r>
          </a:p>
          <a:p>
            <a:pPr>
              <a:defRPr/>
            </a:pPr>
            <a:r>
              <a:rPr lang="en-US" sz="2400" dirty="0">
                <a:solidFill>
                  <a:srgbClr val="08015F"/>
                </a:solidFill>
                <a:latin typeface="Times New Roman" pitchFamily="18" charset="0"/>
                <a:ea typeface="+mj-ea"/>
                <a:cs typeface="+mj-cs"/>
              </a:rPr>
              <a:t> </a:t>
            </a:r>
            <a:endParaRPr lang="en-US" sz="2400" dirty="0">
              <a:solidFill>
                <a:srgbClr val="08015F"/>
              </a:solidFill>
              <a:latin typeface="+mj-lt"/>
              <a:ea typeface="+mj-ea"/>
              <a:cs typeface="+mj-cs"/>
            </a:endParaRPr>
          </a:p>
        </p:txBody>
      </p:sp>
      <p:sp>
        <p:nvSpPr>
          <p:cNvPr id="31" name="Title 1"/>
          <p:cNvSpPr txBox="1">
            <a:spLocks/>
          </p:cNvSpPr>
          <p:nvPr/>
        </p:nvSpPr>
        <p:spPr>
          <a:xfrm>
            <a:off x="124690" y="3814221"/>
            <a:ext cx="5514110" cy="609600"/>
          </a:xfrm>
          <a:prstGeom prst="rect">
            <a:avLst/>
          </a:prstGeom>
        </p:spPr>
        <p:txBody>
          <a:bodyPr/>
          <a:lstStyle/>
          <a:p>
            <a:pPr>
              <a:defRPr/>
            </a:pPr>
            <a:r>
              <a:rPr lang="en-US" sz="2400" b="1" dirty="0" smtClean="0">
                <a:latin typeface="Times New Roman" pitchFamily="18" charset="0"/>
                <a:ea typeface="+mj-ea"/>
                <a:cs typeface="+mj-cs"/>
              </a:rPr>
              <a:t>III- </a:t>
            </a:r>
            <a:r>
              <a:rPr lang="en-US" sz="2400" b="1" dirty="0">
                <a:latin typeface="Times New Roman" pitchFamily="18" charset="0"/>
                <a:ea typeface="+mj-ea"/>
                <a:cs typeface="+mj-cs"/>
              </a:rPr>
              <a:t>Khái niệm công nghệ sinh học:</a:t>
            </a:r>
          </a:p>
          <a:p>
            <a:pPr>
              <a:defRPr/>
            </a:pPr>
            <a:r>
              <a:rPr lang="en-US" sz="2400" dirty="0">
                <a:latin typeface="Times New Roman" pitchFamily="18" charset="0"/>
                <a:ea typeface="+mj-ea"/>
                <a:cs typeface="+mj-cs"/>
              </a:rPr>
              <a:t>  </a:t>
            </a:r>
            <a:endParaRPr lang="en-US" sz="2400" dirty="0">
              <a:latin typeface="+mj-lt"/>
              <a:ea typeface="+mj-ea"/>
              <a:cs typeface="+mj-cs"/>
            </a:endParaRPr>
          </a:p>
        </p:txBody>
      </p:sp>
      <p:sp>
        <p:nvSpPr>
          <p:cNvPr id="28" name="Title 1"/>
          <p:cNvSpPr txBox="1">
            <a:spLocks/>
          </p:cNvSpPr>
          <p:nvPr/>
        </p:nvSpPr>
        <p:spPr>
          <a:xfrm>
            <a:off x="141287" y="2371834"/>
            <a:ext cx="5497513" cy="367145"/>
          </a:xfrm>
          <a:prstGeom prst="rect">
            <a:avLst/>
          </a:prstGeom>
        </p:spPr>
        <p:txBody>
          <a:bodyPr/>
          <a:lstStyle/>
          <a:p>
            <a:pPr>
              <a:defRPr/>
            </a:pPr>
            <a:r>
              <a:rPr lang="en-US" sz="2400" b="1" dirty="0">
                <a:solidFill>
                  <a:srgbClr val="08015F"/>
                </a:solidFill>
                <a:latin typeface="Times New Roman" pitchFamily="18" charset="0"/>
                <a:ea typeface="+mj-ea"/>
                <a:cs typeface="+mj-cs"/>
              </a:rPr>
              <a:t>1-Tạo </a:t>
            </a:r>
            <a:r>
              <a:rPr lang="en-US" sz="2400" b="1" dirty="0" err="1">
                <a:solidFill>
                  <a:srgbClr val="08015F"/>
                </a:solidFill>
                <a:latin typeface="Times New Roman" pitchFamily="18" charset="0"/>
                <a:ea typeface="+mj-ea"/>
                <a:cs typeface="+mj-cs"/>
              </a:rPr>
              <a:t>ra</a:t>
            </a:r>
            <a:r>
              <a:rPr lang="en-US" sz="2400" b="1" dirty="0">
                <a:solidFill>
                  <a:srgbClr val="08015F"/>
                </a:solidFill>
                <a:latin typeface="Times New Roman" pitchFamily="18" charset="0"/>
                <a:ea typeface="+mj-ea"/>
                <a:cs typeface="+mj-cs"/>
              </a:rPr>
              <a:t> </a:t>
            </a:r>
            <a:r>
              <a:rPr lang="en-US" sz="2400" b="1" dirty="0" err="1">
                <a:solidFill>
                  <a:srgbClr val="08015F"/>
                </a:solidFill>
                <a:latin typeface="Times New Roman" pitchFamily="18" charset="0"/>
                <a:ea typeface="+mj-ea"/>
                <a:cs typeface="+mj-cs"/>
              </a:rPr>
              <a:t>các</a:t>
            </a:r>
            <a:r>
              <a:rPr lang="en-US" sz="2400" b="1" dirty="0">
                <a:solidFill>
                  <a:srgbClr val="08015F"/>
                </a:solidFill>
                <a:latin typeface="Times New Roman" pitchFamily="18" charset="0"/>
                <a:ea typeface="+mj-ea"/>
                <a:cs typeface="+mj-cs"/>
              </a:rPr>
              <a:t> </a:t>
            </a:r>
            <a:r>
              <a:rPr lang="en-US" sz="2400" b="1" dirty="0" err="1">
                <a:solidFill>
                  <a:srgbClr val="08015F"/>
                </a:solidFill>
                <a:latin typeface="Times New Roman" pitchFamily="18" charset="0"/>
                <a:ea typeface="+mj-ea"/>
                <a:cs typeface="+mj-cs"/>
              </a:rPr>
              <a:t>chủng</a:t>
            </a:r>
            <a:r>
              <a:rPr lang="en-US" sz="2400" b="1" dirty="0">
                <a:solidFill>
                  <a:srgbClr val="08015F"/>
                </a:solidFill>
                <a:latin typeface="Times New Roman" pitchFamily="18" charset="0"/>
                <a:ea typeface="+mj-ea"/>
                <a:cs typeface="+mj-cs"/>
              </a:rPr>
              <a:t> vi </a:t>
            </a:r>
            <a:r>
              <a:rPr lang="en-US" sz="2400" b="1" dirty="0" err="1">
                <a:solidFill>
                  <a:srgbClr val="08015F"/>
                </a:solidFill>
                <a:latin typeface="Times New Roman" pitchFamily="18" charset="0"/>
                <a:ea typeface="+mj-ea"/>
                <a:cs typeface="+mj-cs"/>
              </a:rPr>
              <a:t>sinh</a:t>
            </a:r>
            <a:r>
              <a:rPr lang="en-US" sz="2400" b="1" dirty="0">
                <a:solidFill>
                  <a:srgbClr val="08015F"/>
                </a:solidFill>
                <a:latin typeface="Times New Roman" pitchFamily="18" charset="0"/>
                <a:ea typeface="+mj-ea"/>
                <a:cs typeface="+mj-cs"/>
              </a:rPr>
              <a:t> </a:t>
            </a:r>
            <a:r>
              <a:rPr lang="en-US" sz="2400" b="1" dirty="0" err="1">
                <a:solidFill>
                  <a:srgbClr val="08015F"/>
                </a:solidFill>
                <a:latin typeface="Times New Roman" pitchFamily="18" charset="0"/>
                <a:ea typeface="+mj-ea"/>
                <a:cs typeface="+mj-cs"/>
              </a:rPr>
              <a:t>vật</a:t>
            </a:r>
            <a:r>
              <a:rPr lang="en-US" sz="2400" b="1" dirty="0">
                <a:solidFill>
                  <a:srgbClr val="08015F"/>
                </a:solidFill>
                <a:latin typeface="Times New Roman" pitchFamily="18" charset="0"/>
                <a:ea typeface="+mj-ea"/>
                <a:cs typeface="+mj-cs"/>
              </a:rPr>
              <a:t> </a:t>
            </a:r>
            <a:r>
              <a:rPr lang="en-US" sz="2400" b="1" dirty="0" err="1">
                <a:solidFill>
                  <a:srgbClr val="08015F"/>
                </a:solidFill>
                <a:latin typeface="Times New Roman" pitchFamily="18" charset="0"/>
                <a:ea typeface="+mj-ea"/>
                <a:cs typeface="+mj-cs"/>
              </a:rPr>
              <a:t>mới</a:t>
            </a:r>
            <a:endParaRPr lang="en-US" sz="2400" b="1" dirty="0">
              <a:solidFill>
                <a:srgbClr val="08015F"/>
              </a:solidFill>
              <a:latin typeface="Times New Roman" pitchFamily="18" charset="0"/>
              <a:ea typeface="+mj-ea"/>
              <a:cs typeface="+mj-cs"/>
            </a:endParaRPr>
          </a:p>
          <a:p>
            <a:pPr>
              <a:defRPr/>
            </a:pPr>
            <a:r>
              <a:rPr lang="en-US" sz="2400" dirty="0">
                <a:solidFill>
                  <a:srgbClr val="08015F"/>
                </a:solidFill>
                <a:latin typeface="Times New Roman" pitchFamily="18" charset="0"/>
                <a:ea typeface="+mj-ea"/>
                <a:cs typeface="+mj-cs"/>
              </a:rPr>
              <a:t> </a:t>
            </a:r>
            <a:endParaRPr lang="en-US" sz="2400" dirty="0">
              <a:solidFill>
                <a:srgbClr val="08015F"/>
              </a:solidFill>
              <a:latin typeface="+mj-lt"/>
              <a:ea typeface="+mj-ea"/>
              <a:cs typeface="+mj-cs"/>
            </a:endParaRPr>
          </a:p>
        </p:txBody>
      </p:sp>
      <p:sp>
        <p:nvSpPr>
          <p:cNvPr id="12" name="Title 1"/>
          <p:cNvSpPr txBox="1">
            <a:spLocks/>
          </p:cNvSpPr>
          <p:nvPr/>
        </p:nvSpPr>
        <p:spPr>
          <a:xfrm>
            <a:off x="434975" y="2971800"/>
            <a:ext cx="4594225" cy="609600"/>
          </a:xfrm>
          <a:prstGeom prst="rect">
            <a:avLst/>
          </a:prstGeom>
        </p:spPr>
        <p:txBody>
          <a:bodyPr/>
          <a:lstStyle/>
          <a:p>
            <a:pPr algn="ctr">
              <a:defRPr/>
            </a:pPr>
            <a:endParaRPr lang="en-US" sz="2000" b="1" dirty="0">
              <a:solidFill>
                <a:srgbClr val="08015F"/>
              </a:solidFill>
              <a:latin typeface="Times New Roman" pitchFamily="18" charset="0"/>
              <a:ea typeface="+mj-ea"/>
              <a:cs typeface="+mj-cs"/>
            </a:endParaRPr>
          </a:p>
        </p:txBody>
      </p:sp>
      <p:sp>
        <p:nvSpPr>
          <p:cNvPr id="11" name="Title 1"/>
          <p:cNvSpPr txBox="1">
            <a:spLocks/>
          </p:cNvSpPr>
          <p:nvPr/>
        </p:nvSpPr>
        <p:spPr>
          <a:xfrm>
            <a:off x="587375" y="3124200"/>
            <a:ext cx="4594225" cy="609600"/>
          </a:xfrm>
          <a:prstGeom prst="rect">
            <a:avLst/>
          </a:prstGeom>
        </p:spPr>
        <p:txBody>
          <a:bodyPr/>
          <a:lstStyle/>
          <a:p>
            <a:pPr algn="ctr">
              <a:defRPr/>
            </a:pPr>
            <a:endParaRPr lang="en-US" sz="2000" b="1" dirty="0">
              <a:solidFill>
                <a:srgbClr val="08015F"/>
              </a:solidFill>
              <a:latin typeface="Times New Roman" pitchFamily="18" charset="0"/>
              <a:ea typeface="+mj-ea"/>
              <a:cs typeface="+mj-cs"/>
            </a:endParaRPr>
          </a:p>
        </p:txBody>
      </p:sp>
      <p:sp>
        <p:nvSpPr>
          <p:cNvPr id="13" name="Title 1"/>
          <p:cNvSpPr txBox="1">
            <a:spLocks/>
          </p:cNvSpPr>
          <p:nvPr/>
        </p:nvSpPr>
        <p:spPr>
          <a:xfrm>
            <a:off x="141287" y="2829034"/>
            <a:ext cx="4876800" cy="381000"/>
          </a:xfrm>
          <a:prstGeom prst="rect">
            <a:avLst/>
          </a:prstGeom>
        </p:spPr>
        <p:txBody>
          <a:bodyPr/>
          <a:lstStyle/>
          <a:p>
            <a:pPr>
              <a:defRPr/>
            </a:pPr>
            <a:r>
              <a:rPr lang="en-US" sz="2400" b="1" dirty="0">
                <a:solidFill>
                  <a:srgbClr val="08015F"/>
                </a:solidFill>
                <a:latin typeface="Times New Roman" pitchFamily="18" charset="0"/>
                <a:ea typeface="+mj-ea"/>
                <a:cs typeface="+mj-cs"/>
              </a:rPr>
              <a:t>2-Tạo </a:t>
            </a:r>
            <a:r>
              <a:rPr lang="en-US" sz="2400" b="1" dirty="0" err="1">
                <a:solidFill>
                  <a:srgbClr val="08015F"/>
                </a:solidFill>
                <a:latin typeface="Times New Roman" pitchFamily="18" charset="0"/>
                <a:ea typeface="+mj-ea"/>
                <a:cs typeface="+mj-cs"/>
              </a:rPr>
              <a:t>giống</a:t>
            </a:r>
            <a:r>
              <a:rPr lang="en-US" sz="2400" b="1" dirty="0">
                <a:solidFill>
                  <a:srgbClr val="08015F"/>
                </a:solidFill>
                <a:latin typeface="Times New Roman" pitchFamily="18" charset="0"/>
                <a:ea typeface="+mj-ea"/>
                <a:cs typeface="+mj-cs"/>
              </a:rPr>
              <a:t> </a:t>
            </a:r>
            <a:r>
              <a:rPr lang="en-US" sz="2400" b="1" dirty="0" err="1">
                <a:solidFill>
                  <a:srgbClr val="08015F"/>
                </a:solidFill>
                <a:latin typeface="Times New Roman" pitchFamily="18" charset="0"/>
                <a:ea typeface="+mj-ea"/>
                <a:cs typeface="+mj-cs"/>
              </a:rPr>
              <a:t>cây</a:t>
            </a:r>
            <a:r>
              <a:rPr lang="en-US" sz="2400" b="1" dirty="0">
                <a:solidFill>
                  <a:srgbClr val="08015F"/>
                </a:solidFill>
                <a:latin typeface="Times New Roman" pitchFamily="18" charset="0"/>
                <a:ea typeface="+mj-ea"/>
                <a:cs typeface="+mj-cs"/>
              </a:rPr>
              <a:t> </a:t>
            </a:r>
            <a:r>
              <a:rPr lang="en-US" sz="2400" b="1" dirty="0" err="1">
                <a:solidFill>
                  <a:srgbClr val="08015F"/>
                </a:solidFill>
                <a:latin typeface="Times New Roman" pitchFamily="18" charset="0"/>
                <a:ea typeface="+mj-ea"/>
                <a:cs typeface="+mj-cs"/>
              </a:rPr>
              <a:t>trồng</a:t>
            </a:r>
            <a:r>
              <a:rPr lang="en-US" sz="2400" b="1" dirty="0">
                <a:solidFill>
                  <a:srgbClr val="08015F"/>
                </a:solidFill>
                <a:latin typeface="Times New Roman" pitchFamily="18" charset="0"/>
                <a:ea typeface="+mj-ea"/>
                <a:cs typeface="+mj-cs"/>
              </a:rPr>
              <a:t> </a:t>
            </a:r>
            <a:r>
              <a:rPr lang="en-US" sz="2400" b="1" dirty="0" err="1">
                <a:solidFill>
                  <a:srgbClr val="08015F"/>
                </a:solidFill>
                <a:latin typeface="Times New Roman" pitchFamily="18" charset="0"/>
                <a:ea typeface="+mj-ea"/>
                <a:cs typeface="+mj-cs"/>
              </a:rPr>
              <a:t>biến</a:t>
            </a:r>
            <a:r>
              <a:rPr lang="en-US" sz="2400" b="1" dirty="0">
                <a:solidFill>
                  <a:srgbClr val="08015F"/>
                </a:solidFill>
                <a:latin typeface="Times New Roman" pitchFamily="18" charset="0"/>
                <a:ea typeface="+mj-ea"/>
                <a:cs typeface="+mj-cs"/>
              </a:rPr>
              <a:t> </a:t>
            </a:r>
            <a:r>
              <a:rPr lang="en-US" sz="2400" b="1" dirty="0" err="1">
                <a:solidFill>
                  <a:srgbClr val="08015F"/>
                </a:solidFill>
                <a:latin typeface="Times New Roman" pitchFamily="18" charset="0"/>
                <a:ea typeface="+mj-ea"/>
                <a:cs typeface="+mj-cs"/>
              </a:rPr>
              <a:t>đổi</a:t>
            </a:r>
            <a:r>
              <a:rPr lang="en-US" sz="2400" b="1" dirty="0">
                <a:solidFill>
                  <a:srgbClr val="08015F"/>
                </a:solidFill>
                <a:latin typeface="Times New Roman" pitchFamily="18" charset="0"/>
                <a:ea typeface="+mj-ea"/>
                <a:cs typeface="+mj-cs"/>
              </a:rPr>
              <a:t> gen:</a:t>
            </a:r>
          </a:p>
          <a:p>
            <a:pPr>
              <a:defRPr/>
            </a:pPr>
            <a:r>
              <a:rPr lang="en-US" sz="2400" dirty="0">
                <a:solidFill>
                  <a:srgbClr val="08015F"/>
                </a:solidFill>
                <a:latin typeface="Times New Roman" pitchFamily="18" charset="0"/>
                <a:ea typeface="+mj-ea"/>
                <a:cs typeface="+mj-cs"/>
              </a:rPr>
              <a:t> </a:t>
            </a:r>
            <a:endParaRPr lang="en-US" sz="2400" dirty="0">
              <a:solidFill>
                <a:srgbClr val="08015F"/>
              </a:solidFill>
              <a:latin typeface="+mj-lt"/>
              <a:ea typeface="+mj-ea"/>
              <a:cs typeface="+mj-cs"/>
            </a:endParaRPr>
          </a:p>
        </p:txBody>
      </p:sp>
      <p:sp>
        <p:nvSpPr>
          <p:cNvPr id="15" name="Title 1"/>
          <p:cNvSpPr txBox="1">
            <a:spLocks/>
          </p:cNvSpPr>
          <p:nvPr/>
        </p:nvSpPr>
        <p:spPr>
          <a:xfrm>
            <a:off x="4724400" y="1192213"/>
            <a:ext cx="3886200" cy="609600"/>
          </a:xfrm>
          <a:prstGeom prst="rect">
            <a:avLst/>
          </a:prstGeom>
        </p:spPr>
        <p:txBody>
          <a:bodyPr/>
          <a:lstStyle/>
          <a:p>
            <a:pPr>
              <a:defRPr/>
            </a:pPr>
            <a:endParaRPr lang="en-US" sz="2000" b="1" dirty="0">
              <a:solidFill>
                <a:srgbClr val="08015F"/>
              </a:solidFill>
              <a:latin typeface="Times New Roman" pitchFamily="18" charset="0"/>
              <a:ea typeface="+mj-ea"/>
              <a:cs typeface="+mj-cs"/>
            </a:endParaRPr>
          </a:p>
          <a:p>
            <a:pPr>
              <a:defRPr/>
            </a:pPr>
            <a:r>
              <a:rPr lang="en-US" sz="2000" dirty="0">
                <a:solidFill>
                  <a:srgbClr val="08015F"/>
                </a:solidFill>
                <a:latin typeface="Times New Roman" pitchFamily="18" charset="0"/>
                <a:ea typeface="+mj-ea"/>
                <a:cs typeface="+mj-cs"/>
              </a:rPr>
              <a:t> </a:t>
            </a:r>
            <a:endParaRPr lang="en-US" sz="2000" dirty="0">
              <a:solidFill>
                <a:srgbClr val="08015F"/>
              </a:solidFill>
              <a:latin typeface="+mj-lt"/>
              <a:ea typeface="+mj-ea"/>
              <a:cs typeface="+mj-cs"/>
            </a:endParaRPr>
          </a:p>
        </p:txBody>
      </p:sp>
      <p:sp>
        <p:nvSpPr>
          <p:cNvPr id="19" name="Title 1"/>
          <p:cNvSpPr txBox="1">
            <a:spLocks/>
          </p:cNvSpPr>
          <p:nvPr/>
        </p:nvSpPr>
        <p:spPr>
          <a:xfrm>
            <a:off x="152400" y="3264224"/>
            <a:ext cx="4876800" cy="609600"/>
          </a:xfrm>
          <a:prstGeom prst="rect">
            <a:avLst/>
          </a:prstGeom>
        </p:spPr>
        <p:txBody>
          <a:bodyPr/>
          <a:lstStyle/>
          <a:p>
            <a:pPr>
              <a:defRPr/>
            </a:pPr>
            <a:r>
              <a:rPr lang="en-US" sz="2400" b="1" dirty="0">
                <a:solidFill>
                  <a:srgbClr val="08015F"/>
                </a:solidFill>
                <a:latin typeface="Times New Roman" pitchFamily="18" charset="0"/>
                <a:ea typeface="+mj-ea"/>
                <a:cs typeface="+mj-cs"/>
              </a:rPr>
              <a:t>3-Tạo </a:t>
            </a:r>
            <a:r>
              <a:rPr lang="en-US" sz="2400" b="1" dirty="0" err="1">
                <a:solidFill>
                  <a:srgbClr val="08015F"/>
                </a:solidFill>
                <a:latin typeface="Times New Roman" pitchFamily="18" charset="0"/>
                <a:ea typeface="+mj-ea"/>
                <a:cs typeface="+mj-cs"/>
              </a:rPr>
              <a:t>động</a:t>
            </a:r>
            <a:r>
              <a:rPr lang="en-US" sz="2400" b="1" dirty="0">
                <a:solidFill>
                  <a:srgbClr val="08015F"/>
                </a:solidFill>
                <a:latin typeface="Times New Roman" pitchFamily="18" charset="0"/>
                <a:ea typeface="+mj-ea"/>
                <a:cs typeface="+mj-cs"/>
              </a:rPr>
              <a:t> </a:t>
            </a:r>
            <a:r>
              <a:rPr lang="en-US" sz="2400" b="1" dirty="0" err="1">
                <a:solidFill>
                  <a:srgbClr val="08015F"/>
                </a:solidFill>
                <a:latin typeface="Times New Roman" pitchFamily="18" charset="0"/>
                <a:ea typeface="+mj-ea"/>
                <a:cs typeface="+mj-cs"/>
              </a:rPr>
              <a:t>vật</a:t>
            </a:r>
            <a:r>
              <a:rPr lang="en-US" sz="2400" b="1" dirty="0">
                <a:solidFill>
                  <a:srgbClr val="08015F"/>
                </a:solidFill>
                <a:latin typeface="Times New Roman" pitchFamily="18" charset="0"/>
                <a:ea typeface="+mj-ea"/>
                <a:cs typeface="+mj-cs"/>
              </a:rPr>
              <a:t>  </a:t>
            </a:r>
            <a:r>
              <a:rPr lang="en-US" sz="2400" b="1" dirty="0" err="1">
                <a:solidFill>
                  <a:srgbClr val="08015F"/>
                </a:solidFill>
                <a:latin typeface="Times New Roman" pitchFamily="18" charset="0"/>
                <a:ea typeface="+mj-ea"/>
                <a:cs typeface="+mj-cs"/>
              </a:rPr>
              <a:t>biến</a:t>
            </a:r>
            <a:r>
              <a:rPr lang="en-US" sz="2400" b="1" dirty="0">
                <a:solidFill>
                  <a:srgbClr val="08015F"/>
                </a:solidFill>
                <a:latin typeface="Times New Roman" pitchFamily="18" charset="0"/>
                <a:ea typeface="+mj-ea"/>
                <a:cs typeface="+mj-cs"/>
              </a:rPr>
              <a:t> </a:t>
            </a:r>
            <a:r>
              <a:rPr lang="en-US" sz="2400" b="1" dirty="0" err="1">
                <a:solidFill>
                  <a:srgbClr val="08015F"/>
                </a:solidFill>
                <a:latin typeface="Times New Roman" pitchFamily="18" charset="0"/>
                <a:ea typeface="+mj-ea"/>
                <a:cs typeface="+mj-cs"/>
              </a:rPr>
              <a:t>đổi</a:t>
            </a:r>
            <a:r>
              <a:rPr lang="en-US" sz="2400" b="1" dirty="0">
                <a:solidFill>
                  <a:srgbClr val="08015F"/>
                </a:solidFill>
                <a:latin typeface="Times New Roman" pitchFamily="18" charset="0"/>
                <a:ea typeface="+mj-ea"/>
                <a:cs typeface="+mj-cs"/>
              </a:rPr>
              <a:t> gen:</a:t>
            </a:r>
          </a:p>
          <a:p>
            <a:pPr>
              <a:defRPr/>
            </a:pPr>
            <a:r>
              <a:rPr lang="en-US" sz="2400" dirty="0">
                <a:solidFill>
                  <a:srgbClr val="08015F"/>
                </a:solidFill>
                <a:latin typeface="Times New Roman" pitchFamily="18" charset="0"/>
                <a:ea typeface="+mj-ea"/>
                <a:cs typeface="+mj-cs"/>
              </a:rPr>
              <a:t> </a:t>
            </a:r>
            <a:endParaRPr lang="en-US" sz="2400" dirty="0">
              <a:solidFill>
                <a:srgbClr val="08015F"/>
              </a:solidFill>
              <a:latin typeface="+mj-lt"/>
              <a:ea typeface="+mj-ea"/>
              <a:cs typeface="+mj-cs"/>
            </a:endParaRPr>
          </a:p>
        </p:txBody>
      </p:sp>
      <p:sp>
        <p:nvSpPr>
          <p:cNvPr id="18" name="Title 1"/>
          <p:cNvSpPr txBox="1">
            <a:spLocks/>
          </p:cNvSpPr>
          <p:nvPr/>
        </p:nvSpPr>
        <p:spPr>
          <a:xfrm>
            <a:off x="124690" y="1890389"/>
            <a:ext cx="5514110" cy="367145"/>
          </a:xfrm>
          <a:prstGeom prst="rect">
            <a:avLst/>
          </a:prstGeom>
        </p:spPr>
        <p:txBody>
          <a:bodyPr/>
          <a:lstStyle/>
          <a:p>
            <a:pPr>
              <a:defRPr/>
            </a:pPr>
            <a:r>
              <a:rPr lang="en-US" sz="2400" b="1" dirty="0">
                <a:latin typeface="Times New Roman" pitchFamily="18" charset="0"/>
                <a:ea typeface="+mj-ea"/>
                <a:cs typeface="+mj-cs"/>
              </a:rPr>
              <a:t>II- </a:t>
            </a:r>
            <a:r>
              <a:rPr lang="en-US" sz="2400" b="1" dirty="0" err="1">
                <a:latin typeface="Times New Roman" pitchFamily="18" charset="0"/>
                <a:ea typeface="+mj-ea"/>
                <a:cs typeface="+mj-cs"/>
              </a:rPr>
              <a:t>Ứng</a:t>
            </a:r>
            <a:r>
              <a:rPr lang="en-US" sz="2400" b="1" dirty="0">
                <a:latin typeface="Times New Roman" pitchFamily="18" charset="0"/>
                <a:ea typeface="+mj-ea"/>
                <a:cs typeface="+mj-cs"/>
              </a:rPr>
              <a:t> </a:t>
            </a:r>
            <a:r>
              <a:rPr lang="en-US" sz="2400" b="1" dirty="0" err="1">
                <a:latin typeface="Times New Roman" pitchFamily="18" charset="0"/>
                <a:ea typeface="+mj-ea"/>
                <a:cs typeface="+mj-cs"/>
              </a:rPr>
              <a:t>dụng</a:t>
            </a:r>
            <a:r>
              <a:rPr lang="en-US" sz="2400" b="1" dirty="0">
                <a:latin typeface="Times New Roman" pitchFamily="18" charset="0"/>
                <a:ea typeface="+mj-ea"/>
                <a:cs typeface="+mj-cs"/>
              </a:rPr>
              <a:t> </a:t>
            </a:r>
            <a:r>
              <a:rPr lang="en-US" sz="2400" b="1" dirty="0" err="1">
                <a:latin typeface="Times New Roman" pitchFamily="18" charset="0"/>
                <a:ea typeface="+mj-ea"/>
                <a:cs typeface="+mj-cs"/>
              </a:rPr>
              <a:t>công</a:t>
            </a:r>
            <a:r>
              <a:rPr lang="en-US" sz="2400" b="1" dirty="0">
                <a:latin typeface="Times New Roman" pitchFamily="18" charset="0"/>
                <a:ea typeface="+mj-ea"/>
                <a:cs typeface="+mj-cs"/>
              </a:rPr>
              <a:t> </a:t>
            </a:r>
            <a:r>
              <a:rPr lang="en-US" sz="2400" b="1" dirty="0" err="1">
                <a:latin typeface="Times New Roman" pitchFamily="18" charset="0"/>
                <a:ea typeface="+mj-ea"/>
                <a:cs typeface="+mj-cs"/>
              </a:rPr>
              <a:t>nghệ</a:t>
            </a:r>
            <a:r>
              <a:rPr lang="en-US" sz="2400" b="1" dirty="0">
                <a:latin typeface="Times New Roman" pitchFamily="18" charset="0"/>
                <a:ea typeface="+mj-ea"/>
                <a:cs typeface="+mj-cs"/>
              </a:rPr>
              <a:t> gen:</a:t>
            </a:r>
          </a:p>
          <a:p>
            <a:pPr>
              <a:defRPr/>
            </a:pPr>
            <a:r>
              <a:rPr lang="en-US" sz="2400" dirty="0">
                <a:latin typeface="Times New Roman" pitchFamily="18" charset="0"/>
                <a:ea typeface="+mj-ea"/>
                <a:cs typeface="+mj-cs"/>
              </a:rPr>
              <a:t>  </a:t>
            </a:r>
            <a:endParaRPr lang="en-US" sz="2400" dirty="0">
              <a:latin typeface="+mj-lt"/>
              <a:ea typeface="+mj-ea"/>
              <a:cs typeface="+mj-cs"/>
            </a:endParaRPr>
          </a:p>
        </p:txBody>
      </p:sp>
      <p:sp>
        <p:nvSpPr>
          <p:cNvPr id="2" name="Rectangle 1"/>
          <p:cNvSpPr/>
          <p:nvPr/>
        </p:nvSpPr>
        <p:spPr>
          <a:xfrm>
            <a:off x="148502" y="4373653"/>
            <a:ext cx="8157298" cy="1938992"/>
          </a:xfrm>
          <a:prstGeom prst="rect">
            <a:avLst/>
          </a:prstGeom>
        </p:spPr>
        <p:txBody>
          <a:bodyPr wrap="square">
            <a:spAutoFit/>
          </a:bodyPr>
          <a:lstStyle/>
          <a:p>
            <a:pPr algn="just">
              <a:spcAft>
                <a:spcPts val="0"/>
              </a:spcAft>
            </a:pPr>
            <a:r>
              <a:rPr lang="pt-BR" sz="2400" dirty="0" smtClean="0">
                <a:latin typeface="Times New Roman" panose="02020603050405020304" pitchFamily="18" charset="0"/>
                <a:ea typeface="Times New Roman" panose="02020603050405020304" pitchFamily="18" charset="0"/>
                <a:cs typeface=".VnTime" panose="020B7200000000000000" pitchFamily="34" charset="0"/>
              </a:rPr>
              <a:t>- </a:t>
            </a:r>
            <a:r>
              <a:rPr lang="pt-BR" sz="2400" dirty="0">
                <a:latin typeface="Times New Roman" panose="02020603050405020304" pitchFamily="18" charset="0"/>
                <a:ea typeface="Times New Roman" panose="02020603050405020304" pitchFamily="18" charset="0"/>
                <a:cs typeface=".VnTime" panose="020B7200000000000000" pitchFamily="34" charset="0"/>
              </a:rPr>
              <a:t>Công nghệ sinh học là ngành công nghệ sử dụng tế bào sống và các quá trình sinh học để tạo ra các sản phẩm sinh học cần thiết cho con người.</a:t>
            </a:r>
            <a:endParaRPr lang="vi-VN" sz="2400" dirty="0">
              <a:latin typeface=".VnTime" panose="020B7200000000000000" pitchFamily="34" charset="0"/>
              <a:ea typeface="Times New Roman" panose="02020603050405020304" pitchFamily="18" charset="0"/>
              <a:cs typeface=".VnTime" panose="020B7200000000000000" pitchFamily="34" charset="0"/>
            </a:endParaRPr>
          </a:p>
          <a:p>
            <a:pPr algn="just">
              <a:spcAft>
                <a:spcPts val="0"/>
              </a:spcAft>
            </a:pPr>
            <a:r>
              <a:rPr lang="pt-BR" sz="2400" dirty="0">
                <a:latin typeface="Times New Roman" panose="02020603050405020304" pitchFamily="18" charset="0"/>
                <a:ea typeface="Times New Roman" panose="02020603050405020304" pitchFamily="18" charset="0"/>
                <a:cs typeface=".VnTime" panose="020B7200000000000000" pitchFamily="34" charset="0"/>
              </a:rPr>
              <a:t>- Công nghệ sinh học gồm 7 lĩnh vực (SGK).</a:t>
            </a:r>
            <a:endParaRPr lang="vi-VN" sz="2400" dirty="0">
              <a:latin typeface=".VnTime" panose="020B7200000000000000" pitchFamily="34" charset="0"/>
              <a:ea typeface="Times New Roman" panose="02020603050405020304" pitchFamily="18" charset="0"/>
              <a:cs typeface=".VnTime" panose="020B7200000000000000" pitchFamily="34" charset="0"/>
            </a:endParaRPr>
          </a:p>
          <a:p>
            <a:pPr>
              <a:spcAft>
                <a:spcPts val="0"/>
              </a:spcAft>
            </a:pPr>
            <a:r>
              <a:rPr lang="pt-BR" sz="2400" dirty="0">
                <a:latin typeface="Times New Roman" panose="02020603050405020304" pitchFamily="18" charset="0"/>
                <a:ea typeface="Times New Roman" panose="02020603050405020304" pitchFamily="18" charset="0"/>
                <a:cs typeface=".VnTime" panose="020B7200000000000000" pitchFamily="34" charset="0"/>
              </a:rPr>
              <a:t>- Vai trò của công nghệ sinh học vào từng lĩnh vực SGK.</a:t>
            </a:r>
            <a:endParaRPr lang="vi-VN" sz="2400" dirty="0">
              <a:effectLst/>
              <a:latin typeface=".VnTime" panose="020B7200000000000000" pitchFamily="34" charset="0"/>
              <a:ea typeface="Times New Roman" panose="02020603050405020304" pitchFamily="18" charset="0"/>
              <a:cs typeface=".VnTime" panose="020B7200000000000000"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lh3.googleusercontent.com/proxy/xE8mKjZiB0H_qQ_9ZeujIoY9JQLjTbz-fODKu49OZs9f720WFS0tuee2SAOGvVvO5_iOZegHGgvuyFJAAhi7pTs3Og4Mp-pqZqICE2CPv5q4ErWHjTkzVqIch_7COF7fSfZb4OzwkrCfVt9k06grJirtnOjCtI7MpUMA5kFx4bWxLSvxOCBZk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24691"/>
            <a:ext cx="5199647" cy="32391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hương pháp lên men thức ăn chăn nuôi bằng men vi sinh BTV | THIẾT BỊ MÁY  NHÀ NÔNG - MÁY NÔNG NGHIỆP | MAY3A.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8763" y="3581400"/>
            <a:ext cx="4420605" cy="3276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user\Desktop\Blackstrapmolass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891" y="3733800"/>
            <a:ext cx="4814455" cy="3020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57200" y="685800"/>
            <a:ext cx="2667000" cy="1066800"/>
          </a:xfrm>
          <a:prstGeom prst="rect">
            <a:avLst/>
          </a:prstGeom>
          <a:noFill/>
        </p:spPr>
        <p:txBody>
          <a:bodyPr wrap="square" rtlCol="0">
            <a:spAutoFit/>
          </a:bodyPr>
          <a:lstStyle/>
          <a:p>
            <a:r>
              <a:rPr lang="en-US" sz="3200" b="1" smtClean="0">
                <a:latin typeface="Times New Roman" panose="02020603050405020304" pitchFamily="18" charset="0"/>
                <a:cs typeface="Times New Roman" panose="02020603050405020304" pitchFamily="18" charset="0"/>
              </a:rPr>
              <a:t>Công nghệ</a:t>
            </a:r>
          </a:p>
          <a:p>
            <a:r>
              <a:rPr lang="en-US" sz="3200" b="1" smtClean="0">
                <a:latin typeface="Times New Roman" panose="02020603050405020304" pitchFamily="18" charset="0"/>
                <a:cs typeface="Times New Roman" panose="02020603050405020304" pitchFamily="18" charset="0"/>
              </a:rPr>
              <a:t> lên men</a:t>
            </a:r>
            <a:endParaRPr lang="vi-VN"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08478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ông nghệ cấy truyền phôi là gì? Ý nghĩa của cấy truyền phô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57260"/>
            <a:ext cx="9137073" cy="57007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00200" y="457200"/>
            <a:ext cx="5288627" cy="523220"/>
          </a:xfrm>
          <a:prstGeom prst="rect">
            <a:avLst/>
          </a:prstGeom>
          <a:noFill/>
        </p:spPr>
        <p:txBody>
          <a:bodyPr wrap="none" rtlCol="0">
            <a:spAutoFit/>
          </a:bodyPr>
          <a:lstStyle/>
          <a:p>
            <a:r>
              <a:rPr lang="en-US" sz="2800" b="1" smtClean="0">
                <a:latin typeface="Times New Roman" panose="02020603050405020304" pitchFamily="18" charset="0"/>
                <a:cs typeface="Times New Roman" panose="02020603050405020304" pitchFamily="18" charset="0"/>
              </a:rPr>
              <a:t>Công nghệ chuyển nhân vào phôi</a:t>
            </a:r>
            <a:endParaRPr lang="vi-VN"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96475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biotechvietnam.com/nong-nghiep/wp-content/uploads/2015/07/che-pham-vi-sinh-xu-ly-moi-truong-biotech-aqua.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5908" y="2285999"/>
            <a:ext cx="4087091" cy="40870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user\Desktop\che-pham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886691"/>
            <a:ext cx="4267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865908" y="685800"/>
            <a:ext cx="3615092" cy="1077218"/>
          </a:xfrm>
          <a:prstGeom prst="rect">
            <a:avLst/>
          </a:prstGeom>
          <a:noFill/>
        </p:spPr>
        <p:txBody>
          <a:bodyPr wrap="none" rtlCol="0">
            <a:spAutoFit/>
          </a:bodyPr>
          <a:lstStyle/>
          <a:p>
            <a:r>
              <a:rPr lang="en-US" sz="3200" b="1" smtClean="0">
                <a:latin typeface="Times New Roman" panose="02020603050405020304" pitchFamily="18" charset="0"/>
                <a:cs typeface="Times New Roman" panose="02020603050405020304" pitchFamily="18" charset="0"/>
              </a:rPr>
              <a:t>Công nghệ sinh học</a:t>
            </a:r>
          </a:p>
          <a:p>
            <a:r>
              <a:rPr lang="en-US" sz="3200" b="1" smtClean="0">
                <a:latin typeface="Times New Roman" panose="02020603050405020304" pitchFamily="18" charset="0"/>
                <a:cs typeface="Times New Roman" panose="02020603050405020304" pitchFamily="18" charset="0"/>
              </a:rPr>
              <a:t> xử lý môi trường</a:t>
            </a:r>
            <a:endParaRPr lang="vi-VN"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85636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latin typeface="Times New Roman" panose="02020603050405020304" pitchFamily="18" charset="0"/>
                <a:cs typeface="Times New Roman" panose="02020603050405020304" pitchFamily="18" charset="0"/>
              </a:rPr>
              <a:t>Công nghệ cao áp dụng trong nông nghiệp</a:t>
            </a:r>
            <a:endParaRPr lang="vi-VN" b="1">
              <a:latin typeface="Times New Roman" panose="02020603050405020304" pitchFamily="18" charset="0"/>
              <a:cs typeface="Times New Roman" panose="02020603050405020304" pitchFamily="18" charset="0"/>
            </a:endParaRPr>
          </a:p>
        </p:txBody>
      </p:sp>
      <p:pic>
        <p:nvPicPr>
          <p:cNvPr id="4" name="Picture 2" descr="Quả bí ngô siêu to khổng lồ nhất Việt Nam: Nặng 126,6kg, cao 1,2m -  VietNamNet"/>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98916" y="1662980"/>
            <a:ext cx="7346168" cy="5014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9752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Ứng dụng sinh học phân tử trong chẩn đoán và điều trị bện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95800" y="228600"/>
            <a:ext cx="3581400" cy="269798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OVID-19 tạo ra các tỷ phú USD mới trong ngành y dược | VTV.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124200"/>
            <a:ext cx="6781800" cy="3733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5800" y="1177484"/>
            <a:ext cx="3603872" cy="400110"/>
          </a:xfrm>
          <a:prstGeom prst="rect">
            <a:avLst/>
          </a:prstGeom>
          <a:noFill/>
        </p:spPr>
        <p:txBody>
          <a:bodyPr wrap="none" rtlCol="0">
            <a:spAutoFit/>
          </a:bodyPr>
          <a:lstStyle/>
          <a:p>
            <a:r>
              <a:rPr lang="en-US" sz="2000" b="1" smtClean="0"/>
              <a:t>Công nghệ sinh học y dược</a:t>
            </a:r>
            <a:endParaRPr lang="vi-VN" sz="2000" b="1"/>
          </a:p>
        </p:txBody>
      </p:sp>
    </p:spTree>
    <p:extLst>
      <p:ext uri="{BB962C8B-B14F-4D97-AF65-F5344CB8AC3E}">
        <p14:creationId xmlns:p14="http://schemas.microsoft.com/office/powerpoint/2010/main" val="37810211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2852737"/>
            <a:ext cx="1023072" cy="1107996"/>
          </a:xfrm>
          <a:prstGeom prst="rect">
            <a:avLst/>
          </a:prstGeom>
          <a:noFill/>
          <a:ln w="95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vi-VN" sz="2200" b="1">
                <a:solidFill>
                  <a:srgbClr val="6600CC"/>
                </a:solidFill>
                <a:latin typeface="Times New Roman" panose="02020603050405020304" pitchFamily="18" charset="0"/>
                <a:cs typeface="Times New Roman" panose="02020603050405020304" pitchFamily="18" charset="0"/>
              </a:rPr>
              <a:t>Công nghệ gen</a:t>
            </a:r>
          </a:p>
        </p:txBody>
      </p:sp>
      <p:sp>
        <p:nvSpPr>
          <p:cNvPr id="29699" name="Text Box 3"/>
          <p:cNvSpPr txBox="1">
            <a:spLocks noChangeArrowheads="1"/>
          </p:cNvSpPr>
          <p:nvPr/>
        </p:nvSpPr>
        <p:spPr bwMode="auto">
          <a:xfrm>
            <a:off x="3934691" y="609600"/>
            <a:ext cx="5056909" cy="2394502"/>
          </a:xfrm>
          <a:prstGeom prst="rect">
            <a:avLst/>
          </a:prstGeom>
          <a:noFill/>
          <a:ln w="9525" cmpd="sng">
            <a:solidFill>
              <a:srgbClr val="000066"/>
            </a:solidFill>
            <a:miter lim="800000"/>
            <a:headEnd/>
            <a:tailEnd/>
          </a:ln>
          <a:effectLst/>
        </p:spPr>
        <p:txBody>
          <a:bodyPr wrap="square">
            <a:spAutoFit/>
          </a:bodyPr>
          <a:lstStyle/>
          <a:p>
            <a:pPr algn="just">
              <a:lnSpc>
                <a:spcPct val="80000"/>
              </a:lnSpc>
            </a:pPr>
            <a:r>
              <a:rPr lang="en-US" altLang="vi-VN" sz="2200" b="1" i="1">
                <a:solidFill>
                  <a:srgbClr val="6600CC"/>
                </a:solidFill>
                <a:latin typeface="Times New Roman" panose="02020603050405020304" pitchFamily="18" charset="0"/>
                <a:cs typeface="Times New Roman" panose="02020603050405020304" pitchFamily="18" charset="0"/>
              </a:rPr>
              <a:t> </a:t>
            </a:r>
            <a:r>
              <a:rPr lang="en-US" altLang="vi-VN" sz="2200" b="1" i="1" smtClean="0">
                <a:solidFill>
                  <a:srgbClr val="6600CC"/>
                </a:solidFill>
                <a:latin typeface="Times New Roman" panose="02020603050405020304" pitchFamily="18" charset="0"/>
                <a:cs typeface="Times New Roman" panose="02020603050405020304" pitchFamily="18" charset="0"/>
              </a:rPr>
              <a:t>        </a:t>
            </a:r>
            <a:r>
              <a:rPr lang="en-US" altLang="vi-VN" sz="2200" b="1" smtClean="0">
                <a:solidFill>
                  <a:srgbClr val="6600CC"/>
                </a:solidFill>
                <a:latin typeface="Times New Roman" panose="02020603050405020304" pitchFamily="18" charset="0"/>
                <a:cs typeface="Times New Roman" panose="02020603050405020304" pitchFamily="18" charset="0"/>
              </a:rPr>
              <a:t>Kỹ </a:t>
            </a:r>
            <a:r>
              <a:rPr lang="en-US" altLang="vi-VN" sz="2200" b="1">
                <a:solidFill>
                  <a:srgbClr val="6600CC"/>
                </a:solidFill>
                <a:latin typeface="Times New Roman" panose="02020603050405020304" pitchFamily="18" charset="0"/>
                <a:cs typeface="Times New Roman" panose="02020603050405020304" pitchFamily="18" charset="0"/>
              </a:rPr>
              <a:t>thuật gen: Là các thao tác tác động lên ADN để chuyển một đoạn ADN mang một hoặc một cụm gen từ tế bào của loài cho sang tế bào của loài nhận nhờ thể truyền.</a:t>
            </a:r>
          </a:p>
          <a:p>
            <a:pPr algn="just">
              <a:lnSpc>
                <a:spcPct val="80000"/>
              </a:lnSpc>
            </a:pPr>
            <a:r>
              <a:rPr lang="en-US" altLang="vi-VN" sz="2200" b="1">
                <a:solidFill>
                  <a:srgbClr val="6600CC"/>
                </a:solidFill>
                <a:latin typeface="Times New Roman" panose="02020603050405020304" pitchFamily="18" charset="0"/>
                <a:cs typeface="Times New Roman" panose="02020603050405020304" pitchFamily="18" charset="0"/>
              </a:rPr>
              <a:t> </a:t>
            </a:r>
            <a:r>
              <a:rPr lang="en-US" altLang="vi-VN" sz="2200" b="1" smtClean="0">
                <a:solidFill>
                  <a:srgbClr val="6600CC"/>
                </a:solidFill>
                <a:latin typeface="Times New Roman" panose="02020603050405020304" pitchFamily="18" charset="0"/>
                <a:cs typeface="Times New Roman" panose="02020603050405020304" pitchFamily="18" charset="0"/>
              </a:rPr>
              <a:t>       Kỹ </a:t>
            </a:r>
            <a:r>
              <a:rPr lang="en-US" altLang="vi-VN" sz="2200" b="1">
                <a:solidFill>
                  <a:srgbClr val="6600CC"/>
                </a:solidFill>
                <a:latin typeface="Times New Roman" panose="02020603050405020304" pitchFamily="18" charset="0"/>
                <a:cs typeface="Times New Roman" panose="02020603050405020304" pitchFamily="18" charset="0"/>
              </a:rPr>
              <a:t>thuật gen gồm 3 khâu</a:t>
            </a:r>
          </a:p>
          <a:p>
            <a:pPr algn="just"/>
            <a:r>
              <a:rPr lang="en-US" altLang="vi-VN" sz="2200" b="1">
                <a:solidFill>
                  <a:srgbClr val="6600CC"/>
                </a:solidFill>
                <a:latin typeface="Times New Roman" panose="02020603050405020304" pitchFamily="18" charset="0"/>
                <a:cs typeface="Times New Roman" panose="02020603050405020304" pitchFamily="18" charset="0"/>
              </a:rPr>
              <a:t> </a:t>
            </a:r>
            <a:r>
              <a:rPr lang="en-US" altLang="vi-VN" sz="2200" b="1" smtClean="0">
                <a:solidFill>
                  <a:srgbClr val="6600CC"/>
                </a:solidFill>
                <a:latin typeface="Times New Roman" panose="02020603050405020304" pitchFamily="18" charset="0"/>
                <a:cs typeface="Times New Roman" panose="02020603050405020304" pitchFamily="18" charset="0"/>
              </a:rPr>
              <a:t>       Công </a:t>
            </a:r>
            <a:r>
              <a:rPr lang="en-US" altLang="vi-VN" sz="2200" b="1">
                <a:solidFill>
                  <a:srgbClr val="6600CC"/>
                </a:solidFill>
                <a:latin typeface="Times New Roman" panose="02020603050405020304" pitchFamily="18" charset="0"/>
                <a:cs typeface="Times New Roman" panose="02020603050405020304" pitchFamily="18" charset="0"/>
              </a:rPr>
              <a:t>nghệ gen: Là ngành kỹ thuật về quy trình ứng dụng kỹ thuật gen</a:t>
            </a:r>
            <a:r>
              <a:rPr lang="en-US" altLang="vi-VN" sz="2200" b="1">
                <a:solidFill>
                  <a:srgbClr val="66FF33"/>
                </a:solidFill>
                <a:latin typeface="Times New Roman" panose="02020603050405020304" pitchFamily="18" charset="0"/>
                <a:cs typeface="Times New Roman" panose="02020603050405020304" pitchFamily="18" charset="0"/>
              </a:rPr>
              <a:t>.</a:t>
            </a:r>
            <a:endParaRPr lang="en-US" altLang="vi-VN" sz="2200" b="1" i="1">
              <a:solidFill>
                <a:srgbClr val="66FF33"/>
              </a:solidFill>
              <a:latin typeface="Times New Roman" panose="02020603050405020304" pitchFamily="18" charset="0"/>
              <a:cs typeface="Times New Roman" panose="02020603050405020304" pitchFamily="18" charset="0"/>
            </a:endParaRPr>
          </a:p>
        </p:txBody>
      </p:sp>
      <p:sp>
        <p:nvSpPr>
          <p:cNvPr id="29700" name="Line 4"/>
          <p:cNvSpPr>
            <a:spLocks noChangeShapeType="1"/>
          </p:cNvSpPr>
          <p:nvPr/>
        </p:nvSpPr>
        <p:spPr bwMode="auto">
          <a:xfrm>
            <a:off x="3110778" y="1524000"/>
            <a:ext cx="838200" cy="0"/>
          </a:xfrm>
          <a:prstGeom prst="line">
            <a:avLst/>
          </a:prstGeom>
          <a:noFill/>
          <a:ln w="38100" cmpd="sng">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200">
              <a:latin typeface="Times New Roman" panose="02020603050405020304" pitchFamily="18" charset="0"/>
              <a:cs typeface="Times New Roman" panose="02020603050405020304" pitchFamily="18" charset="0"/>
            </a:endParaRPr>
          </a:p>
        </p:txBody>
      </p:sp>
      <p:sp>
        <p:nvSpPr>
          <p:cNvPr id="29701" name="Text Box 5"/>
          <p:cNvSpPr txBox="1">
            <a:spLocks noChangeArrowheads="1"/>
          </p:cNvSpPr>
          <p:nvPr/>
        </p:nvSpPr>
        <p:spPr bwMode="auto">
          <a:xfrm>
            <a:off x="1496291" y="1219200"/>
            <a:ext cx="1600200" cy="1107996"/>
          </a:xfrm>
          <a:prstGeom prst="rect">
            <a:avLst/>
          </a:prstGeom>
          <a:noFill/>
          <a:ln w="95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vi-VN" sz="2200" b="1">
                <a:solidFill>
                  <a:srgbClr val="6600CC"/>
                </a:solidFill>
                <a:latin typeface="Times New Roman" panose="02020603050405020304" pitchFamily="18" charset="0"/>
                <a:cs typeface="Times New Roman" panose="02020603050405020304" pitchFamily="18" charset="0"/>
              </a:rPr>
              <a:t>KN về KTG và CNG</a:t>
            </a:r>
            <a:endParaRPr lang="en-US" altLang="vi-VN" sz="2200">
              <a:solidFill>
                <a:srgbClr val="6600CC"/>
              </a:solidFill>
              <a:latin typeface="Times New Roman" panose="02020603050405020304" pitchFamily="18" charset="0"/>
              <a:cs typeface="Times New Roman" panose="02020603050405020304" pitchFamily="18" charset="0"/>
            </a:endParaRPr>
          </a:p>
        </p:txBody>
      </p:sp>
      <p:sp>
        <p:nvSpPr>
          <p:cNvPr id="29702" name="Line 6"/>
          <p:cNvSpPr>
            <a:spLocks noChangeShapeType="1"/>
          </p:cNvSpPr>
          <p:nvPr/>
        </p:nvSpPr>
        <p:spPr bwMode="auto">
          <a:xfrm flipV="1">
            <a:off x="1039091" y="1905000"/>
            <a:ext cx="457200" cy="1447800"/>
          </a:xfrm>
          <a:prstGeom prst="line">
            <a:avLst/>
          </a:prstGeom>
          <a:noFill/>
          <a:ln w="38100" cmpd="sng">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200">
              <a:latin typeface="Times New Roman" panose="02020603050405020304" pitchFamily="18" charset="0"/>
              <a:cs typeface="Times New Roman" panose="02020603050405020304" pitchFamily="18" charset="0"/>
            </a:endParaRPr>
          </a:p>
        </p:txBody>
      </p:sp>
      <p:sp>
        <p:nvSpPr>
          <p:cNvPr id="29703" name="Line 7"/>
          <p:cNvSpPr>
            <a:spLocks noChangeShapeType="1"/>
          </p:cNvSpPr>
          <p:nvPr/>
        </p:nvSpPr>
        <p:spPr bwMode="auto">
          <a:xfrm>
            <a:off x="1039091" y="3352800"/>
            <a:ext cx="533400" cy="1295400"/>
          </a:xfrm>
          <a:prstGeom prst="line">
            <a:avLst/>
          </a:prstGeom>
          <a:noFill/>
          <a:ln w="38100" cmpd="sng">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200">
              <a:latin typeface="Times New Roman" panose="02020603050405020304" pitchFamily="18" charset="0"/>
              <a:cs typeface="Times New Roman" panose="02020603050405020304" pitchFamily="18" charset="0"/>
            </a:endParaRPr>
          </a:p>
        </p:txBody>
      </p:sp>
      <p:sp>
        <p:nvSpPr>
          <p:cNvPr id="29705" name="Text Box 9"/>
          <p:cNvSpPr txBox="1">
            <a:spLocks noChangeArrowheads="1"/>
          </p:cNvSpPr>
          <p:nvPr/>
        </p:nvSpPr>
        <p:spPr bwMode="auto">
          <a:xfrm>
            <a:off x="1620116" y="4648200"/>
            <a:ext cx="1524000" cy="769441"/>
          </a:xfrm>
          <a:prstGeom prst="rect">
            <a:avLst/>
          </a:prstGeom>
          <a:noFill/>
          <a:ln w="95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vi-VN" sz="2200" b="1">
                <a:solidFill>
                  <a:srgbClr val="6600CC"/>
                </a:solidFill>
                <a:latin typeface="Times New Roman" panose="02020603050405020304" pitchFamily="18" charset="0"/>
                <a:cs typeface="Times New Roman" panose="02020603050405020304" pitchFamily="18" charset="0"/>
              </a:rPr>
              <a:t>KN về CNSH</a:t>
            </a:r>
            <a:endParaRPr lang="en-US" altLang="vi-VN" sz="2200">
              <a:solidFill>
                <a:srgbClr val="6600CC"/>
              </a:solidFill>
              <a:latin typeface="Times New Roman" panose="02020603050405020304" pitchFamily="18" charset="0"/>
              <a:cs typeface="Times New Roman" panose="02020603050405020304" pitchFamily="18" charset="0"/>
            </a:endParaRPr>
          </a:p>
        </p:txBody>
      </p:sp>
      <p:sp>
        <p:nvSpPr>
          <p:cNvPr id="29706" name="Text Box 10"/>
          <p:cNvSpPr txBox="1">
            <a:spLocks noChangeArrowheads="1"/>
          </p:cNvSpPr>
          <p:nvPr/>
        </p:nvSpPr>
        <p:spPr bwMode="auto">
          <a:xfrm>
            <a:off x="3863398" y="2748829"/>
            <a:ext cx="18473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vi-VN" altLang="vi-VN" sz="2200">
              <a:latin typeface="Times New Roman" panose="02020603050405020304" pitchFamily="18" charset="0"/>
              <a:cs typeface="Times New Roman" panose="02020603050405020304" pitchFamily="18" charset="0"/>
            </a:endParaRPr>
          </a:p>
        </p:txBody>
      </p:sp>
      <p:sp>
        <p:nvSpPr>
          <p:cNvPr id="29707" name="Text Box 7"/>
          <p:cNvSpPr txBox="1">
            <a:spLocks noChangeArrowheads="1"/>
          </p:cNvSpPr>
          <p:nvPr/>
        </p:nvSpPr>
        <p:spPr bwMode="auto">
          <a:xfrm>
            <a:off x="3948978" y="3318951"/>
            <a:ext cx="5042622" cy="904863"/>
          </a:xfrm>
          <a:prstGeom prst="rect">
            <a:avLst/>
          </a:prstGeom>
          <a:noFill/>
          <a:ln w="9525" cmpd="sng">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a:lnSpc>
                <a:spcPct val="80000"/>
              </a:lnSpc>
            </a:pPr>
            <a:r>
              <a:rPr lang="en-US" altLang="vi-VN" sz="2200" b="1" dirty="0" smtClean="0">
                <a:solidFill>
                  <a:srgbClr val="6600CC"/>
                </a:solidFill>
                <a:latin typeface="Times New Roman" panose="02020603050405020304" pitchFamily="18" charset="0"/>
                <a:cs typeface="Times New Roman" panose="02020603050405020304" pitchFamily="18" charset="0"/>
              </a:rPr>
              <a:t>1</a:t>
            </a:r>
            <a:r>
              <a:rPr lang="en-US" altLang="vi-VN" sz="2200" b="1" dirty="0">
                <a:solidFill>
                  <a:srgbClr val="6600CC"/>
                </a:solidFill>
                <a:latin typeface="Times New Roman" panose="02020603050405020304" pitchFamily="18" charset="0"/>
                <a:cs typeface="Times New Roman" panose="02020603050405020304" pitchFamily="18" charset="0"/>
              </a:rPr>
              <a:t>/ </a:t>
            </a:r>
            <a:r>
              <a:rPr lang="en-US" altLang="vi-VN" sz="2200" b="1" dirty="0" err="1">
                <a:solidFill>
                  <a:srgbClr val="6600CC"/>
                </a:solidFill>
                <a:latin typeface="Times New Roman" panose="02020603050405020304" pitchFamily="18" charset="0"/>
                <a:cs typeface="Times New Roman" panose="02020603050405020304" pitchFamily="18" charset="0"/>
              </a:rPr>
              <a:t>Tạo</a:t>
            </a:r>
            <a:r>
              <a:rPr lang="en-US" altLang="vi-VN" sz="2200" b="1" dirty="0">
                <a:solidFill>
                  <a:srgbClr val="6600CC"/>
                </a:solidFill>
                <a:latin typeface="Times New Roman" panose="02020603050405020304" pitchFamily="18" charset="0"/>
                <a:cs typeface="Times New Roman" panose="02020603050405020304" pitchFamily="18" charset="0"/>
              </a:rPr>
              <a:t> </a:t>
            </a:r>
            <a:r>
              <a:rPr lang="en-US" altLang="vi-VN" sz="2200" b="1" dirty="0" err="1">
                <a:solidFill>
                  <a:srgbClr val="6600CC"/>
                </a:solidFill>
                <a:latin typeface="Times New Roman" panose="02020603050405020304" pitchFamily="18" charset="0"/>
                <a:cs typeface="Times New Roman" panose="02020603050405020304" pitchFamily="18" charset="0"/>
              </a:rPr>
              <a:t>ra</a:t>
            </a:r>
            <a:r>
              <a:rPr lang="en-US" altLang="vi-VN" sz="2200" b="1" dirty="0">
                <a:solidFill>
                  <a:srgbClr val="6600CC"/>
                </a:solidFill>
                <a:latin typeface="Times New Roman" panose="02020603050405020304" pitchFamily="18" charset="0"/>
                <a:cs typeface="Times New Roman" panose="02020603050405020304" pitchFamily="18" charset="0"/>
              </a:rPr>
              <a:t> </a:t>
            </a:r>
            <a:r>
              <a:rPr lang="en-US" altLang="vi-VN" sz="2200" b="1" dirty="0" err="1">
                <a:solidFill>
                  <a:srgbClr val="6600CC"/>
                </a:solidFill>
                <a:latin typeface="Times New Roman" panose="02020603050405020304" pitchFamily="18" charset="0"/>
                <a:cs typeface="Times New Roman" panose="02020603050405020304" pitchFamily="18" charset="0"/>
              </a:rPr>
              <a:t>các</a:t>
            </a:r>
            <a:r>
              <a:rPr lang="en-US" altLang="vi-VN" sz="2200" b="1" dirty="0">
                <a:solidFill>
                  <a:srgbClr val="6600CC"/>
                </a:solidFill>
                <a:latin typeface="Times New Roman" panose="02020603050405020304" pitchFamily="18" charset="0"/>
                <a:cs typeface="Times New Roman" panose="02020603050405020304" pitchFamily="18" charset="0"/>
              </a:rPr>
              <a:t> </a:t>
            </a:r>
            <a:r>
              <a:rPr lang="en-US" altLang="vi-VN" sz="2200" b="1" dirty="0" err="1">
                <a:solidFill>
                  <a:srgbClr val="6600CC"/>
                </a:solidFill>
                <a:latin typeface="Times New Roman" panose="02020603050405020304" pitchFamily="18" charset="0"/>
                <a:cs typeface="Times New Roman" panose="02020603050405020304" pitchFamily="18" charset="0"/>
              </a:rPr>
              <a:t>chủng</a:t>
            </a:r>
            <a:r>
              <a:rPr lang="en-US" altLang="vi-VN" sz="2200" b="1" dirty="0">
                <a:solidFill>
                  <a:srgbClr val="6600CC"/>
                </a:solidFill>
                <a:latin typeface="Times New Roman" panose="02020603050405020304" pitchFamily="18" charset="0"/>
                <a:cs typeface="Times New Roman" panose="02020603050405020304" pitchFamily="18" charset="0"/>
              </a:rPr>
              <a:t> vi </a:t>
            </a:r>
            <a:r>
              <a:rPr lang="en-US" altLang="vi-VN" sz="2200" b="1" dirty="0" err="1">
                <a:solidFill>
                  <a:srgbClr val="6600CC"/>
                </a:solidFill>
                <a:latin typeface="Times New Roman" panose="02020603050405020304" pitchFamily="18" charset="0"/>
                <a:cs typeface="Times New Roman" panose="02020603050405020304" pitchFamily="18" charset="0"/>
              </a:rPr>
              <a:t>sinh</a:t>
            </a:r>
            <a:r>
              <a:rPr lang="en-US" altLang="vi-VN" sz="2200" b="1" dirty="0">
                <a:solidFill>
                  <a:srgbClr val="6600CC"/>
                </a:solidFill>
                <a:latin typeface="Times New Roman" panose="02020603050405020304" pitchFamily="18" charset="0"/>
                <a:cs typeface="Times New Roman" panose="02020603050405020304" pitchFamily="18" charset="0"/>
              </a:rPr>
              <a:t> </a:t>
            </a:r>
            <a:r>
              <a:rPr lang="en-US" altLang="vi-VN" sz="2200" b="1" dirty="0" err="1">
                <a:solidFill>
                  <a:srgbClr val="6600CC"/>
                </a:solidFill>
                <a:latin typeface="Times New Roman" panose="02020603050405020304" pitchFamily="18" charset="0"/>
                <a:cs typeface="Times New Roman" panose="02020603050405020304" pitchFamily="18" charset="0"/>
              </a:rPr>
              <a:t>vật</a:t>
            </a:r>
            <a:r>
              <a:rPr lang="en-US" altLang="vi-VN" sz="2200" b="1" dirty="0">
                <a:solidFill>
                  <a:srgbClr val="6600CC"/>
                </a:solidFill>
                <a:latin typeface="Times New Roman" panose="02020603050405020304" pitchFamily="18" charset="0"/>
                <a:cs typeface="Times New Roman" panose="02020603050405020304" pitchFamily="18" charset="0"/>
              </a:rPr>
              <a:t> </a:t>
            </a:r>
            <a:r>
              <a:rPr lang="en-US" altLang="vi-VN" sz="2200" b="1" dirty="0" err="1">
                <a:solidFill>
                  <a:srgbClr val="6600CC"/>
                </a:solidFill>
                <a:latin typeface="Times New Roman" panose="02020603050405020304" pitchFamily="18" charset="0"/>
                <a:cs typeface="Times New Roman" panose="02020603050405020304" pitchFamily="18" charset="0"/>
              </a:rPr>
              <a:t>mới</a:t>
            </a:r>
            <a:r>
              <a:rPr lang="en-US" altLang="vi-VN" sz="2200" dirty="0">
                <a:solidFill>
                  <a:srgbClr val="6600CC"/>
                </a:solidFill>
                <a:latin typeface="Times New Roman" panose="02020603050405020304" pitchFamily="18" charset="0"/>
                <a:cs typeface="Times New Roman" panose="02020603050405020304" pitchFamily="18" charset="0"/>
              </a:rPr>
              <a:t> </a:t>
            </a:r>
          </a:p>
          <a:p>
            <a:pPr algn="just">
              <a:lnSpc>
                <a:spcPct val="80000"/>
              </a:lnSpc>
            </a:pPr>
            <a:r>
              <a:rPr lang="en-US" altLang="vi-VN" sz="2200" b="1" dirty="0">
                <a:solidFill>
                  <a:srgbClr val="6600CC"/>
                </a:solidFill>
                <a:latin typeface="Times New Roman" panose="02020603050405020304" pitchFamily="18" charset="0"/>
                <a:cs typeface="Times New Roman" panose="02020603050405020304" pitchFamily="18" charset="0"/>
              </a:rPr>
              <a:t>2/ </a:t>
            </a:r>
            <a:r>
              <a:rPr lang="en-US" altLang="vi-VN" sz="2200" b="1" dirty="0" err="1">
                <a:solidFill>
                  <a:srgbClr val="6600CC"/>
                </a:solidFill>
                <a:latin typeface="Times New Roman" panose="02020603050405020304" pitchFamily="18" charset="0"/>
                <a:cs typeface="Times New Roman" panose="02020603050405020304" pitchFamily="18" charset="0"/>
              </a:rPr>
              <a:t>Tạo</a:t>
            </a:r>
            <a:r>
              <a:rPr lang="en-US" altLang="vi-VN" sz="2200" b="1" dirty="0">
                <a:solidFill>
                  <a:srgbClr val="6600CC"/>
                </a:solidFill>
                <a:latin typeface="Times New Roman" panose="02020603050405020304" pitchFamily="18" charset="0"/>
                <a:cs typeface="Times New Roman" panose="02020603050405020304" pitchFamily="18" charset="0"/>
              </a:rPr>
              <a:t> </a:t>
            </a:r>
            <a:r>
              <a:rPr lang="en-US" altLang="vi-VN" sz="2200" b="1" dirty="0" err="1">
                <a:solidFill>
                  <a:srgbClr val="6600CC"/>
                </a:solidFill>
                <a:latin typeface="Times New Roman" panose="02020603050405020304" pitchFamily="18" charset="0"/>
                <a:cs typeface="Times New Roman" panose="02020603050405020304" pitchFamily="18" charset="0"/>
              </a:rPr>
              <a:t>giống</a:t>
            </a:r>
            <a:r>
              <a:rPr lang="en-US" altLang="vi-VN" sz="2200" b="1" dirty="0">
                <a:solidFill>
                  <a:srgbClr val="6600CC"/>
                </a:solidFill>
                <a:latin typeface="Times New Roman" panose="02020603050405020304" pitchFamily="18" charset="0"/>
                <a:cs typeface="Times New Roman" panose="02020603050405020304" pitchFamily="18" charset="0"/>
              </a:rPr>
              <a:t> </a:t>
            </a:r>
            <a:r>
              <a:rPr lang="en-US" altLang="vi-VN" sz="2200" b="1" dirty="0" err="1">
                <a:solidFill>
                  <a:srgbClr val="6600CC"/>
                </a:solidFill>
                <a:latin typeface="Times New Roman" panose="02020603050405020304" pitchFamily="18" charset="0"/>
                <a:cs typeface="Times New Roman" panose="02020603050405020304" pitchFamily="18" charset="0"/>
              </a:rPr>
              <a:t>cây</a:t>
            </a:r>
            <a:r>
              <a:rPr lang="en-US" altLang="vi-VN" sz="2200" b="1" dirty="0">
                <a:solidFill>
                  <a:srgbClr val="6600CC"/>
                </a:solidFill>
                <a:latin typeface="Times New Roman" panose="02020603050405020304" pitchFamily="18" charset="0"/>
                <a:cs typeface="Times New Roman" panose="02020603050405020304" pitchFamily="18" charset="0"/>
              </a:rPr>
              <a:t> </a:t>
            </a:r>
            <a:r>
              <a:rPr lang="en-US" altLang="vi-VN" sz="2200" b="1" dirty="0" err="1">
                <a:solidFill>
                  <a:srgbClr val="6600CC"/>
                </a:solidFill>
                <a:latin typeface="Times New Roman" panose="02020603050405020304" pitchFamily="18" charset="0"/>
                <a:cs typeface="Times New Roman" panose="02020603050405020304" pitchFamily="18" charset="0"/>
              </a:rPr>
              <a:t>trồng</a:t>
            </a:r>
            <a:r>
              <a:rPr lang="en-US" altLang="vi-VN" sz="2200" b="1" dirty="0">
                <a:solidFill>
                  <a:srgbClr val="6600CC"/>
                </a:solidFill>
                <a:latin typeface="Times New Roman" panose="02020603050405020304" pitchFamily="18" charset="0"/>
                <a:cs typeface="Times New Roman" panose="02020603050405020304" pitchFamily="18" charset="0"/>
              </a:rPr>
              <a:t> </a:t>
            </a:r>
            <a:r>
              <a:rPr lang="en-US" altLang="vi-VN" sz="2200" b="1" dirty="0" err="1">
                <a:solidFill>
                  <a:srgbClr val="6600CC"/>
                </a:solidFill>
                <a:latin typeface="Times New Roman" panose="02020603050405020304" pitchFamily="18" charset="0"/>
                <a:cs typeface="Times New Roman" panose="02020603050405020304" pitchFamily="18" charset="0"/>
              </a:rPr>
              <a:t>biến</a:t>
            </a:r>
            <a:r>
              <a:rPr lang="en-US" altLang="vi-VN" sz="2200" b="1" dirty="0">
                <a:solidFill>
                  <a:srgbClr val="6600CC"/>
                </a:solidFill>
                <a:latin typeface="Times New Roman" panose="02020603050405020304" pitchFamily="18" charset="0"/>
                <a:cs typeface="Times New Roman" panose="02020603050405020304" pitchFamily="18" charset="0"/>
              </a:rPr>
              <a:t> </a:t>
            </a:r>
            <a:r>
              <a:rPr lang="en-US" altLang="vi-VN" sz="2200" b="1" dirty="0" err="1">
                <a:solidFill>
                  <a:srgbClr val="6600CC"/>
                </a:solidFill>
                <a:latin typeface="Times New Roman" panose="02020603050405020304" pitchFamily="18" charset="0"/>
                <a:cs typeface="Times New Roman" panose="02020603050405020304" pitchFamily="18" charset="0"/>
              </a:rPr>
              <a:t>đổi</a:t>
            </a:r>
            <a:r>
              <a:rPr lang="en-US" altLang="vi-VN" sz="2200" b="1" dirty="0">
                <a:solidFill>
                  <a:srgbClr val="6600CC"/>
                </a:solidFill>
                <a:latin typeface="Times New Roman" panose="02020603050405020304" pitchFamily="18" charset="0"/>
                <a:cs typeface="Times New Roman" panose="02020603050405020304" pitchFamily="18" charset="0"/>
              </a:rPr>
              <a:t> gen</a:t>
            </a:r>
          </a:p>
          <a:p>
            <a:pPr algn="just">
              <a:lnSpc>
                <a:spcPct val="80000"/>
              </a:lnSpc>
            </a:pPr>
            <a:r>
              <a:rPr lang="en-US" altLang="vi-VN" sz="2200" b="1" dirty="0">
                <a:solidFill>
                  <a:srgbClr val="6600CC"/>
                </a:solidFill>
                <a:latin typeface="Times New Roman" panose="02020603050405020304" pitchFamily="18" charset="0"/>
                <a:cs typeface="Times New Roman" panose="02020603050405020304" pitchFamily="18" charset="0"/>
              </a:rPr>
              <a:t>3/ </a:t>
            </a:r>
            <a:r>
              <a:rPr lang="en-US" altLang="vi-VN" sz="2200" b="1" dirty="0" err="1">
                <a:solidFill>
                  <a:srgbClr val="6600CC"/>
                </a:solidFill>
                <a:latin typeface="Times New Roman" panose="02020603050405020304" pitchFamily="18" charset="0"/>
                <a:cs typeface="Times New Roman" panose="02020603050405020304" pitchFamily="18" charset="0"/>
              </a:rPr>
              <a:t>Tạo</a:t>
            </a:r>
            <a:r>
              <a:rPr lang="en-US" altLang="vi-VN" sz="2200" b="1" dirty="0">
                <a:solidFill>
                  <a:srgbClr val="6600CC"/>
                </a:solidFill>
                <a:latin typeface="Times New Roman" panose="02020603050405020304" pitchFamily="18" charset="0"/>
                <a:cs typeface="Times New Roman" panose="02020603050405020304" pitchFamily="18" charset="0"/>
              </a:rPr>
              <a:t> </a:t>
            </a:r>
            <a:r>
              <a:rPr lang="en-US" altLang="vi-VN" sz="2200" b="1" dirty="0" err="1">
                <a:solidFill>
                  <a:srgbClr val="6600CC"/>
                </a:solidFill>
                <a:latin typeface="Times New Roman" panose="02020603050405020304" pitchFamily="18" charset="0"/>
                <a:cs typeface="Times New Roman" panose="02020603050405020304" pitchFamily="18" charset="0"/>
              </a:rPr>
              <a:t>động</a:t>
            </a:r>
            <a:r>
              <a:rPr lang="en-US" altLang="vi-VN" sz="2200" b="1" dirty="0">
                <a:solidFill>
                  <a:srgbClr val="6600CC"/>
                </a:solidFill>
                <a:latin typeface="Times New Roman" panose="02020603050405020304" pitchFamily="18" charset="0"/>
                <a:cs typeface="Times New Roman" panose="02020603050405020304" pitchFamily="18" charset="0"/>
              </a:rPr>
              <a:t> </a:t>
            </a:r>
            <a:r>
              <a:rPr lang="en-US" altLang="vi-VN" sz="2200" b="1" dirty="0" err="1">
                <a:solidFill>
                  <a:srgbClr val="6600CC"/>
                </a:solidFill>
                <a:latin typeface="Times New Roman" panose="02020603050405020304" pitchFamily="18" charset="0"/>
                <a:cs typeface="Times New Roman" panose="02020603050405020304" pitchFamily="18" charset="0"/>
              </a:rPr>
              <a:t>vật</a:t>
            </a:r>
            <a:r>
              <a:rPr lang="en-US" altLang="vi-VN" sz="2200" b="1" dirty="0">
                <a:solidFill>
                  <a:srgbClr val="6600CC"/>
                </a:solidFill>
                <a:latin typeface="Times New Roman" panose="02020603050405020304" pitchFamily="18" charset="0"/>
                <a:cs typeface="Times New Roman" panose="02020603050405020304" pitchFamily="18" charset="0"/>
              </a:rPr>
              <a:t> </a:t>
            </a:r>
            <a:r>
              <a:rPr lang="en-US" altLang="vi-VN" sz="2200" b="1" dirty="0" err="1">
                <a:solidFill>
                  <a:srgbClr val="6600CC"/>
                </a:solidFill>
                <a:latin typeface="Times New Roman" panose="02020603050405020304" pitchFamily="18" charset="0"/>
                <a:cs typeface="Times New Roman" panose="02020603050405020304" pitchFamily="18" charset="0"/>
              </a:rPr>
              <a:t>biến</a:t>
            </a:r>
            <a:r>
              <a:rPr lang="en-US" altLang="vi-VN" sz="2200" b="1" dirty="0">
                <a:solidFill>
                  <a:srgbClr val="6600CC"/>
                </a:solidFill>
                <a:latin typeface="Times New Roman" panose="02020603050405020304" pitchFamily="18" charset="0"/>
                <a:cs typeface="Times New Roman" panose="02020603050405020304" pitchFamily="18" charset="0"/>
              </a:rPr>
              <a:t> </a:t>
            </a:r>
            <a:r>
              <a:rPr lang="en-US" altLang="vi-VN" sz="2200" b="1" dirty="0" err="1">
                <a:solidFill>
                  <a:srgbClr val="6600CC"/>
                </a:solidFill>
                <a:latin typeface="Times New Roman" panose="02020603050405020304" pitchFamily="18" charset="0"/>
                <a:cs typeface="Times New Roman" panose="02020603050405020304" pitchFamily="18" charset="0"/>
              </a:rPr>
              <a:t>đổi</a:t>
            </a:r>
            <a:r>
              <a:rPr lang="en-US" altLang="vi-VN" sz="2200" b="1" dirty="0">
                <a:solidFill>
                  <a:srgbClr val="6600CC"/>
                </a:solidFill>
                <a:latin typeface="Times New Roman" panose="02020603050405020304" pitchFamily="18" charset="0"/>
                <a:cs typeface="Times New Roman" panose="02020603050405020304" pitchFamily="18" charset="0"/>
              </a:rPr>
              <a:t> gen</a:t>
            </a:r>
          </a:p>
        </p:txBody>
      </p:sp>
      <p:sp>
        <p:nvSpPr>
          <p:cNvPr id="29708" name="Line 12"/>
          <p:cNvSpPr>
            <a:spLocks noChangeShapeType="1"/>
          </p:cNvSpPr>
          <p:nvPr/>
        </p:nvSpPr>
        <p:spPr bwMode="auto">
          <a:xfrm>
            <a:off x="3172691" y="5004558"/>
            <a:ext cx="776287" cy="0"/>
          </a:xfrm>
          <a:prstGeom prst="line">
            <a:avLst/>
          </a:prstGeom>
          <a:noFill/>
          <a:ln w="38100" cmpd="sng">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200">
              <a:latin typeface="Times New Roman" panose="02020603050405020304" pitchFamily="18" charset="0"/>
              <a:cs typeface="Times New Roman" panose="02020603050405020304" pitchFamily="18" charset="0"/>
            </a:endParaRPr>
          </a:p>
        </p:txBody>
      </p:sp>
      <p:sp>
        <p:nvSpPr>
          <p:cNvPr id="29710" name="Text Box 14"/>
          <p:cNvSpPr txBox="1">
            <a:spLocks noChangeArrowheads="1"/>
          </p:cNvSpPr>
          <p:nvPr/>
        </p:nvSpPr>
        <p:spPr bwMode="auto">
          <a:xfrm>
            <a:off x="1572491" y="3124200"/>
            <a:ext cx="1600200" cy="769441"/>
          </a:xfrm>
          <a:prstGeom prst="rect">
            <a:avLst/>
          </a:prstGeom>
          <a:noFill/>
          <a:ln w="95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vi-VN" sz="2200" b="1">
                <a:solidFill>
                  <a:srgbClr val="6600CC"/>
                </a:solidFill>
                <a:latin typeface="Times New Roman" panose="02020603050405020304" pitchFamily="18" charset="0"/>
                <a:cs typeface="Times New Roman" panose="02020603050405020304" pitchFamily="18" charset="0"/>
              </a:rPr>
              <a:t>Ứng dụng của CNG</a:t>
            </a:r>
          </a:p>
        </p:txBody>
      </p:sp>
      <p:sp>
        <p:nvSpPr>
          <p:cNvPr id="29711" name="Text Box 7"/>
          <p:cNvSpPr txBox="1">
            <a:spLocks noChangeArrowheads="1"/>
          </p:cNvSpPr>
          <p:nvPr/>
        </p:nvSpPr>
        <p:spPr bwMode="auto">
          <a:xfrm>
            <a:off x="3934691" y="4604511"/>
            <a:ext cx="5056909" cy="1175706"/>
          </a:xfrm>
          <a:prstGeom prst="rect">
            <a:avLst/>
          </a:prstGeom>
          <a:noFill/>
          <a:ln w="9525" cmpd="sng">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a:lnSpc>
                <a:spcPct val="80000"/>
              </a:lnSpc>
            </a:pPr>
            <a:r>
              <a:rPr lang="en-US" altLang="vi-VN" sz="2200" b="1">
                <a:solidFill>
                  <a:srgbClr val="6600CC"/>
                </a:solidFill>
                <a:latin typeface="Times New Roman" panose="02020603050405020304" pitchFamily="18" charset="0"/>
                <a:cs typeface="Times New Roman" panose="02020603050405020304" pitchFamily="18" charset="0"/>
              </a:rPr>
              <a:t>Công nghệ sinh học là hướng ưu tiên đầu tư và phát triển trên thế giới và ở Việt Nam vì ngành công nghệ này có hiệu quả kinh tế và xã hội cao</a:t>
            </a:r>
          </a:p>
        </p:txBody>
      </p:sp>
      <p:sp>
        <p:nvSpPr>
          <p:cNvPr id="29712" name="Line 16"/>
          <p:cNvSpPr>
            <a:spLocks noChangeShapeType="1"/>
          </p:cNvSpPr>
          <p:nvPr/>
        </p:nvSpPr>
        <p:spPr bwMode="auto">
          <a:xfrm>
            <a:off x="3158403" y="3499716"/>
            <a:ext cx="776288" cy="0"/>
          </a:xfrm>
          <a:prstGeom prst="line">
            <a:avLst/>
          </a:prstGeom>
          <a:noFill/>
          <a:ln w="38100" cmpd="sng">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200">
              <a:latin typeface="Times New Roman" panose="02020603050405020304" pitchFamily="18" charset="0"/>
              <a:cs typeface="Times New Roman" panose="02020603050405020304" pitchFamily="18" charset="0"/>
            </a:endParaRPr>
          </a:p>
        </p:txBody>
      </p:sp>
      <p:sp>
        <p:nvSpPr>
          <p:cNvPr id="29713" name="Line 17"/>
          <p:cNvSpPr>
            <a:spLocks noChangeShapeType="1"/>
          </p:cNvSpPr>
          <p:nvPr/>
        </p:nvSpPr>
        <p:spPr bwMode="auto">
          <a:xfrm flipV="1">
            <a:off x="1039091" y="3276600"/>
            <a:ext cx="533400" cy="38100"/>
          </a:xfrm>
          <a:prstGeom prst="line">
            <a:avLst/>
          </a:prstGeom>
          <a:noFill/>
          <a:ln w="38100" cmpd="sng">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20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187847728"/>
      </p:ext>
    </p:extLst>
  </p:cSld>
  <p:clrMapOvr>
    <a:masterClrMapping/>
  </p:clrMapOvr>
  <p:transition>
    <p:sndAc>
      <p:stSnd>
        <p:snd r:embed="rId3" name="coi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0-#ppt_w/2"/>
                                          </p:val>
                                        </p:tav>
                                        <p:tav tm="100000">
                                          <p:val>
                                            <p:strVal val="#ppt_x"/>
                                          </p:val>
                                        </p:tav>
                                      </p:tavLst>
                                    </p:anim>
                                    <p:anim calcmode="lin" valueType="num">
                                      <p:cBhvr additive="base">
                                        <p:cTn id="8" dur="500" fill="hold"/>
                                        <p:tgtEl>
                                          <p:spTgt spid="2969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29702"/>
                                        </p:tgtEl>
                                        <p:attrNameLst>
                                          <p:attrName>style.visibility</p:attrName>
                                        </p:attrNameLst>
                                      </p:cBhvr>
                                      <p:to>
                                        <p:strVal val="visible"/>
                                      </p:to>
                                    </p:set>
                                    <p:animEffect transition="in" filter="wipe(left)">
                                      <p:cBhvr>
                                        <p:cTn id="13" dur="500"/>
                                        <p:tgtEl>
                                          <p:spTgt spid="29702"/>
                                        </p:tgtEl>
                                      </p:cBhvr>
                                    </p:animEffect>
                                  </p:childTnLst>
                                </p:cTn>
                              </p:par>
                              <p:par>
                                <p:cTn id="14" presetID="22" presetClass="entr" presetSubtype="8" fill="hold" nodeType="withEffect">
                                  <p:stCondLst>
                                    <p:cond delay="0"/>
                                  </p:stCondLst>
                                  <p:childTnLst>
                                    <p:set>
                                      <p:cBhvr>
                                        <p:cTn id="15" dur="1" fill="hold">
                                          <p:stCondLst>
                                            <p:cond delay="0"/>
                                          </p:stCondLst>
                                        </p:cTn>
                                        <p:tgtEl>
                                          <p:spTgt spid="29703"/>
                                        </p:tgtEl>
                                        <p:attrNameLst>
                                          <p:attrName>style.visibility</p:attrName>
                                        </p:attrNameLst>
                                      </p:cBhvr>
                                      <p:to>
                                        <p:strVal val="visible"/>
                                      </p:to>
                                    </p:set>
                                    <p:animEffect transition="in" filter="wipe(left)">
                                      <p:cBhvr>
                                        <p:cTn id="16" dur="500"/>
                                        <p:tgtEl>
                                          <p:spTgt spid="29703"/>
                                        </p:tgtEl>
                                      </p:cBhvr>
                                    </p:animEffect>
                                  </p:childTnLst>
                                </p:cTn>
                              </p:par>
                              <p:par>
                                <p:cTn id="17" presetID="22" presetClass="entr" presetSubtype="8" fill="hold" nodeType="withEffect">
                                  <p:stCondLst>
                                    <p:cond delay="0"/>
                                  </p:stCondLst>
                                  <p:childTnLst>
                                    <p:set>
                                      <p:cBhvr>
                                        <p:cTn id="18" dur="1" fill="hold">
                                          <p:stCondLst>
                                            <p:cond delay="0"/>
                                          </p:stCondLst>
                                        </p:cTn>
                                        <p:tgtEl>
                                          <p:spTgt spid="29713"/>
                                        </p:tgtEl>
                                        <p:attrNameLst>
                                          <p:attrName>style.visibility</p:attrName>
                                        </p:attrNameLst>
                                      </p:cBhvr>
                                      <p:to>
                                        <p:strVal val="visible"/>
                                      </p:to>
                                    </p:set>
                                    <p:animEffect transition="in" filter="wipe(left)">
                                      <p:cBhvr>
                                        <p:cTn id="19" dur="500"/>
                                        <p:tgtEl>
                                          <p:spTgt spid="2971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29701"/>
                                        </p:tgtEl>
                                        <p:attrNameLst>
                                          <p:attrName>style.visibility</p:attrName>
                                        </p:attrNameLst>
                                      </p:cBhvr>
                                      <p:to>
                                        <p:strVal val="visible"/>
                                      </p:to>
                                    </p:set>
                                    <p:animEffect transition="in" filter="box(in)">
                                      <p:cBhvr>
                                        <p:cTn id="24" dur="500"/>
                                        <p:tgtEl>
                                          <p:spTgt spid="2970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29710"/>
                                        </p:tgtEl>
                                        <p:attrNameLst>
                                          <p:attrName>style.visibility</p:attrName>
                                        </p:attrNameLst>
                                      </p:cBhvr>
                                      <p:to>
                                        <p:strVal val="visible"/>
                                      </p:to>
                                    </p:set>
                                    <p:animEffect transition="in" filter="box(in)">
                                      <p:cBhvr>
                                        <p:cTn id="29" dur="500"/>
                                        <p:tgtEl>
                                          <p:spTgt spid="2971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29705"/>
                                        </p:tgtEl>
                                        <p:attrNameLst>
                                          <p:attrName>style.visibility</p:attrName>
                                        </p:attrNameLst>
                                      </p:cBhvr>
                                      <p:to>
                                        <p:strVal val="visible"/>
                                      </p:to>
                                    </p:set>
                                    <p:animEffect transition="in" filter="box(in)">
                                      <p:cBhvr>
                                        <p:cTn id="34" dur="500"/>
                                        <p:tgtEl>
                                          <p:spTgt spid="29705"/>
                                        </p:tgtEl>
                                      </p:cBhvr>
                                    </p:animEffect>
                                  </p:childTnLst>
                                </p:cTn>
                              </p:par>
                            </p:childTnLst>
                          </p:cTn>
                        </p:par>
                        <p:par>
                          <p:cTn id="35" fill="hold" nodeType="afterGroup">
                            <p:stCondLst>
                              <p:cond delay="500"/>
                            </p:stCondLst>
                            <p:childTnLst>
                              <p:par>
                                <p:cTn id="36" presetID="16" presetClass="entr" presetSubtype="37" fill="hold" nodeType="afterEffect">
                                  <p:stCondLst>
                                    <p:cond delay="0"/>
                                  </p:stCondLst>
                                  <p:childTnLst>
                                    <p:set>
                                      <p:cBhvr>
                                        <p:cTn id="37" dur="1" fill="hold">
                                          <p:stCondLst>
                                            <p:cond delay="0"/>
                                          </p:stCondLst>
                                        </p:cTn>
                                        <p:tgtEl>
                                          <p:spTgt spid="29708"/>
                                        </p:tgtEl>
                                        <p:attrNameLst>
                                          <p:attrName>style.visibility</p:attrName>
                                        </p:attrNameLst>
                                      </p:cBhvr>
                                      <p:to>
                                        <p:strVal val="visible"/>
                                      </p:to>
                                    </p:set>
                                    <p:animEffect transition="in" filter="barn(outVertical)">
                                      <p:cBhvr>
                                        <p:cTn id="38" dur="1000"/>
                                        <p:tgtEl>
                                          <p:spTgt spid="29708"/>
                                        </p:tgtEl>
                                      </p:cBhvr>
                                    </p:animEffect>
                                  </p:childTnLst>
                                </p:cTn>
                              </p:par>
                            </p:childTnLst>
                          </p:cTn>
                        </p:par>
                        <p:par>
                          <p:cTn id="39" fill="hold" nodeType="afterGroup">
                            <p:stCondLst>
                              <p:cond delay="1500"/>
                            </p:stCondLst>
                            <p:childTnLst>
                              <p:par>
                                <p:cTn id="40" presetID="16" presetClass="entr" presetSubtype="37" fill="hold" nodeType="afterEffect">
                                  <p:stCondLst>
                                    <p:cond delay="0"/>
                                  </p:stCondLst>
                                  <p:childTnLst>
                                    <p:set>
                                      <p:cBhvr>
                                        <p:cTn id="41" dur="1" fill="hold">
                                          <p:stCondLst>
                                            <p:cond delay="0"/>
                                          </p:stCondLst>
                                        </p:cTn>
                                        <p:tgtEl>
                                          <p:spTgt spid="29712"/>
                                        </p:tgtEl>
                                        <p:attrNameLst>
                                          <p:attrName>style.visibility</p:attrName>
                                        </p:attrNameLst>
                                      </p:cBhvr>
                                      <p:to>
                                        <p:strVal val="visible"/>
                                      </p:to>
                                    </p:set>
                                    <p:animEffect transition="in" filter="barn(outVertical)">
                                      <p:cBhvr>
                                        <p:cTn id="42" dur="1000"/>
                                        <p:tgtEl>
                                          <p:spTgt spid="29712"/>
                                        </p:tgtEl>
                                      </p:cBhvr>
                                    </p:animEffect>
                                  </p:childTnLst>
                                </p:cTn>
                              </p:par>
                            </p:childTnLst>
                          </p:cTn>
                        </p:par>
                        <p:par>
                          <p:cTn id="43" fill="hold" nodeType="afterGroup">
                            <p:stCondLst>
                              <p:cond delay="2500"/>
                            </p:stCondLst>
                            <p:childTnLst>
                              <p:par>
                                <p:cTn id="44" presetID="16" presetClass="entr" presetSubtype="37" fill="hold" nodeType="afterEffect">
                                  <p:stCondLst>
                                    <p:cond delay="0"/>
                                  </p:stCondLst>
                                  <p:childTnLst>
                                    <p:set>
                                      <p:cBhvr>
                                        <p:cTn id="45" dur="1" fill="hold">
                                          <p:stCondLst>
                                            <p:cond delay="0"/>
                                          </p:stCondLst>
                                        </p:cTn>
                                        <p:tgtEl>
                                          <p:spTgt spid="29700"/>
                                        </p:tgtEl>
                                        <p:attrNameLst>
                                          <p:attrName>style.visibility</p:attrName>
                                        </p:attrNameLst>
                                      </p:cBhvr>
                                      <p:to>
                                        <p:strVal val="visible"/>
                                      </p:to>
                                    </p:set>
                                    <p:animEffect transition="in" filter="barn(outVertical)">
                                      <p:cBhvr>
                                        <p:cTn id="46" dur="1000"/>
                                        <p:tgtEl>
                                          <p:spTgt spid="2970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7" presetClass="entr" presetSubtype="0" fill="hold" grpId="0" nodeType="clickEffect">
                                  <p:stCondLst>
                                    <p:cond delay="0"/>
                                  </p:stCondLst>
                                  <p:iterate type="lt">
                                    <p:tmPct val="50000"/>
                                  </p:iterate>
                                  <p:childTnLst>
                                    <p:set>
                                      <p:cBhvr>
                                        <p:cTn id="50" dur="1" fill="hold">
                                          <p:stCondLst>
                                            <p:cond delay="0"/>
                                          </p:stCondLst>
                                        </p:cTn>
                                        <p:tgtEl>
                                          <p:spTgt spid="29699"/>
                                        </p:tgtEl>
                                        <p:attrNameLst>
                                          <p:attrName>style.visibility</p:attrName>
                                        </p:attrNameLst>
                                      </p:cBhvr>
                                      <p:to>
                                        <p:strVal val="visible"/>
                                      </p:to>
                                    </p:set>
                                    <p:anim calcmode="discrete" valueType="clr">
                                      <p:cBhvr override="childStyle">
                                        <p:cTn id="51" dur="80"/>
                                        <p:tgtEl>
                                          <p:spTgt spid="29699"/>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29699"/>
                                        </p:tgtEl>
                                        <p:attrNameLst>
                                          <p:attrName>fillcolor</p:attrName>
                                        </p:attrNameLst>
                                      </p:cBhvr>
                                      <p:tavLst>
                                        <p:tav tm="0">
                                          <p:val>
                                            <p:clrVal>
                                              <a:schemeClr val="accent2"/>
                                            </p:clrVal>
                                          </p:val>
                                        </p:tav>
                                        <p:tav tm="50000">
                                          <p:val>
                                            <p:clrVal>
                                              <a:schemeClr val="hlink"/>
                                            </p:clrVal>
                                          </p:val>
                                        </p:tav>
                                      </p:tavLst>
                                    </p:anim>
                                    <p:set>
                                      <p:cBhvr>
                                        <p:cTn id="53" dur="80"/>
                                        <p:tgtEl>
                                          <p:spTgt spid="29699"/>
                                        </p:tgtEl>
                                        <p:attrNameLst>
                                          <p:attrName>fill.type</p:attrName>
                                        </p:attrNameLst>
                                      </p:cBhvr>
                                      <p:to>
                                        <p:strVal val="solid"/>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27" presetClass="entr" presetSubtype="0" fill="hold" grpId="0" nodeType="clickEffect">
                                  <p:stCondLst>
                                    <p:cond delay="0"/>
                                  </p:stCondLst>
                                  <p:iterate type="lt">
                                    <p:tmPct val="50000"/>
                                  </p:iterate>
                                  <p:childTnLst>
                                    <p:set>
                                      <p:cBhvr>
                                        <p:cTn id="57" dur="1" fill="hold">
                                          <p:stCondLst>
                                            <p:cond delay="0"/>
                                          </p:stCondLst>
                                        </p:cTn>
                                        <p:tgtEl>
                                          <p:spTgt spid="29707"/>
                                        </p:tgtEl>
                                        <p:attrNameLst>
                                          <p:attrName>style.visibility</p:attrName>
                                        </p:attrNameLst>
                                      </p:cBhvr>
                                      <p:to>
                                        <p:strVal val="visible"/>
                                      </p:to>
                                    </p:set>
                                    <p:anim calcmode="discrete" valueType="clr">
                                      <p:cBhvr override="childStyle">
                                        <p:cTn id="58" dur="80"/>
                                        <p:tgtEl>
                                          <p:spTgt spid="29707"/>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29707"/>
                                        </p:tgtEl>
                                        <p:attrNameLst>
                                          <p:attrName>fillcolor</p:attrName>
                                        </p:attrNameLst>
                                      </p:cBhvr>
                                      <p:tavLst>
                                        <p:tav tm="0">
                                          <p:val>
                                            <p:clrVal>
                                              <a:schemeClr val="accent2"/>
                                            </p:clrVal>
                                          </p:val>
                                        </p:tav>
                                        <p:tav tm="50000">
                                          <p:val>
                                            <p:clrVal>
                                              <a:schemeClr val="hlink"/>
                                            </p:clrVal>
                                          </p:val>
                                        </p:tav>
                                      </p:tavLst>
                                    </p:anim>
                                    <p:set>
                                      <p:cBhvr>
                                        <p:cTn id="60" dur="80"/>
                                        <p:tgtEl>
                                          <p:spTgt spid="29707"/>
                                        </p:tgtEl>
                                        <p:attrNameLst>
                                          <p:attrName>fill.type</p:attrName>
                                        </p:attrNameLst>
                                      </p:cBhvr>
                                      <p:to>
                                        <p:strVal val="solid"/>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27" presetClass="entr" presetSubtype="0" fill="hold" grpId="0" nodeType="clickEffect">
                                  <p:stCondLst>
                                    <p:cond delay="0"/>
                                  </p:stCondLst>
                                  <p:iterate type="lt">
                                    <p:tmPct val="50000"/>
                                  </p:iterate>
                                  <p:childTnLst>
                                    <p:set>
                                      <p:cBhvr>
                                        <p:cTn id="64" dur="1" fill="hold">
                                          <p:stCondLst>
                                            <p:cond delay="0"/>
                                          </p:stCondLst>
                                        </p:cTn>
                                        <p:tgtEl>
                                          <p:spTgt spid="29711"/>
                                        </p:tgtEl>
                                        <p:attrNameLst>
                                          <p:attrName>style.visibility</p:attrName>
                                        </p:attrNameLst>
                                      </p:cBhvr>
                                      <p:to>
                                        <p:strVal val="visible"/>
                                      </p:to>
                                    </p:set>
                                    <p:anim calcmode="discrete" valueType="clr">
                                      <p:cBhvr override="childStyle">
                                        <p:cTn id="65" dur="80"/>
                                        <p:tgtEl>
                                          <p:spTgt spid="29711"/>
                                        </p:tgtEl>
                                        <p:attrNameLst>
                                          <p:attrName>style.color</p:attrName>
                                        </p:attrNameLst>
                                      </p:cBhvr>
                                      <p:tavLst>
                                        <p:tav tm="0">
                                          <p:val>
                                            <p:clrVal>
                                              <a:schemeClr val="accent2"/>
                                            </p:clrVal>
                                          </p:val>
                                        </p:tav>
                                        <p:tav tm="50000">
                                          <p:val>
                                            <p:clrVal>
                                              <a:schemeClr val="hlink"/>
                                            </p:clrVal>
                                          </p:val>
                                        </p:tav>
                                      </p:tavLst>
                                    </p:anim>
                                    <p:anim calcmode="discrete" valueType="clr">
                                      <p:cBhvr>
                                        <p:cTn id="66" dur="80"/>
                                        <p:tgtEl>
                                          <p:spTgt spid="29711"/>
                                        </p:tgtEl>
                                        <p:attrNameLst>
                                          <p:attrName>fillcolor</p:attrName>
                                        </p:attrNameLst>
                                      </p:cBhvr>
                                      <p:tavLst>
                                        <p:tav tm="0">
                                          <p:val>
                                            <p:clrVal>
                                              <a:schemeClr val="accent2"/>
                                            </p:clrVal>
                                          </p:val>
                                        </p:tav>
                                        <p:tav tm="50000">
                                          <p:val>
                                            <p:clrVal>
                                              <a:schemeClr val="hlink"/>
                                            </p:clrVal>
                                          </p:val>
                                        </p:tav>
                                      </p:tavLst>
                                    </p:anim>
                                    <p:set>
                                      <p:cBhvr>
                                        <p:cTn id="67" dur="80"/>
                                        <p:tgtEl>
                                          <p:spTgt spid="297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ldLvl="0" animBg="1" autoUpdateAnimBg="0"/>
      <p:bldP spid="29699" grpId="0" animBg="1" autoUpdateAnimBg="0"/>
      <p:bldP spid="29701" grpId="0" bldLvl="0" animBg="1" autoUpdateAnimBg="0"/>
      <p:bldP spid="29705" grpId="0" bldLvl="0" animBg="1" autoUpdateAnimBg="0"/>
      <p:bldP spid="29707" grpId="0" animBg="1" autoUpdateAnimBg="0"/>
      <p:bldP spid="29710" grpId="0" bldLvl="0" animBg="1" autoUpdateAnimBg="0"/>
      <p:bldP spid="29711"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3" name="Text Box 7"/>
          <p:cNvSpPr txBox="1">
            <a:spLocks noChangeArrowheads="1"/>
          </p:cNvSpPr>
          <p:nvPr/>
        </p:nvSpPr>
        <p:spPr bwMode="auto">
          <a:xfrm>
            <a:off x="250825" y="981075"/>
            <a:ext cx="8713788"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600" b="1" i="1">
                <a:solidFill>
                  <a:srgbClr val="3333FF"/>
                </a:solidFill>
                <a:latin typeface="Times New Roman" panose="02020603050405020304" pitchFamily="18" charset="0"/>
              </a:rPr>
              <a:t>Câu 1: Trong phương pháp kĩ thuật gen, ADN tái tổ hợp được tạo ra bằng cách</a:t>
            </a:r>
          </a:p>
        </p:txBody>
      </p:sp>
      <p:sp>
        <p:nvSpPr>
          <p:cNvPr id="178184" name="Text Box 8"/>
          <p:cNvSpPr txBox="1">
            <a:spLocks noChangeArrowheads="1"/>
          </p:cNvSpPr>
          <p:nvPr/>
        </p:nvSpPr>
        <p:spPr bwMode="auto">
          <a:xfrm>
            <a:off x="323850" y="1771650"/>
            <a:ext cx="6769100"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800" b="1">
                <a:solidFill>
                  <a:srgbClr val="3333FF"/>
                </a:solidFill>
                <a:latin typeface="Times New Roman" panose="02020603050405020304" pitchFamily="18" charset="0"/>
              </a:rPr>
              <a:t> </a:t>
            </a:r>
            <a:r>
              <a:rPr lang="en-US" altLang="vi-VN" sz="2500" b="1">
                <a:latin typeface="Times New Roman" panose="02020603050405020304" pitchFamily="18" charset="0"/>
              </a:rPr>
              <a:t>A.   gắn ADN thể cho vào ADN thể truyền.</a:t>
            </a:r>
          </a:p>
          <a:p>
            <a:pPr algn="just" eaLnBrk="1" hangingPunct="1">
              <a:spcBef>
                <a:spcPct val="50000"/>
              </a:spcBef>
            </a:pPr>
            <a:r>
              <a:rPr lang="en-US" altLang="vi-VN" sz="2500" b="1">
                <a:latin typeface="Times New Roman" panose="02020603050405020304" pitchFamily="18" charset="0"/>
              </a:rPr>
              <a:t> B.   gắn ADN thể cho vào ADN thể nhận.</a:t>
            </a:r>
          </a:p>
          <a:p>
            <a:pPr algn="just" eaLnBrk="1" hangingPunct="1">
              <a:spcBef>
                <a:spcPct val="50000"/>
              </a:spcBef>
            </a:pPr>
            <a:r>
              <a:rPr lang="en-US" altLang="vi-VN" sz="2500" b="1">
                <a:latin typeface="Times New Roman" panose="02020603050405020304" pitchFamily="18" charset="0"/>
              </a:rPr>
              <a:t> C.  gắn ADN thể cho vào NST thể nhận.</a:t>
            </a:r>
          </a:p>
          <a:p>
            <a:pPr algn="just" eaLnBrk="1" hangingPunct="1">
              <a:spcBef>
                <a:spcPct val="50000"/>
              </a:spcBef>
            </a:pPr>
            <a:r>
              <a:rPr lang="en-US" altLang="vi-VN" sz="2500" b="1">
                <a:latin typeface="Times New Roman" panose="02020603050405020304" pitchFamily="18" charset="0"/>
              </a:rPr>
              <a:t> D.   gắn NST thể cho vào ADN thể truyền.</a:t>
            </a:r>
          </a:p>
        </p:txBody>
      </p:sp>
      <p:sp>
        <p:nvSpPr>
          <p:cNvPr id="178185" name="Text Box 9"/>
          <p:cNvSpPr txBox="1">
            <a:spLocks noChangeArrowheads="1"/>
          </p:cNvSpPr>
          <p:nvPr/>
        </p:nvSpPr>
        <p:spPr bwMode="auto">
          <a:xfrm>
            <a:off x="179388" y="3860800"/>
            <a:ext cx="87852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600" b="1" i="1">
                <a:solidFill>
                  <a:srgbClr val="3333FF"/>
                </a:solidFill>
                <a:latin typeface="Times New Roman" panose="02020603050405020304" pitchFamily="18" charset="0"/>
              </a:rPr>
              <a:t>Câu 2: Ứng dụng nào sau đây không thuộc lĩnh vực ứng dụng công nghệ gen?</a:t>
            </a:r>
          </a:p>
        </p:txBody>
      </p:sp>
      <p:sp>
        <p:nvSpPr>
          <p:cNvPr id="178186" name="Text Box 10"/>
          <p:cNvSpPr txBox="1">
            <a:spLocks noChangeArrowheads="1"/>
          </p:cNvSpPr>
          <p:nvPr/>
        </p:nvSpPr>
        <p:spPr bwMode="auto">
          <a:xfrm>
            <a:off x="179388" y="4581525"/>
            <a:ext cx="8964612"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800" b="1">
                <a:solidFill>
                  <a:srgbClr val="3333FF"/>
                </a:solidFill>
                <a:latin typeface="Times New Roman" panose="02020603050405020304" pitchFamily="18" charset="0"/>
              </a:rPr>
              <a:t> </a:t>
            </a:r>
            <a:r>
              <a:rPr lang="en-US" altLang="vi-VN" sz="2500" b="1">
                <a:latin typeface="Times New Roman" panose="02020603050405020304" pitchFamily="18" charset="0"/>
              </a:rPr>
              <a:t>A.   Tạo các chủng vi sinh vật mới. </a:t>
            </a:r>
          </a:p>
          <a:p>
            <a:pPr algn="just" eaLnBrk="1" hangingPunct="1">
              <a:spcBef>
                <a:spcPct val="50000"/>
              </a:spcBef>
            </a:pPr>
            <a:r>
              <a:rPr lang="en-US" altLang="vi-VN" sz="2500" b="1">
                <a:latin typeface="Times New Roman" panose="02020603050405020304" pitchFamily="18" charset="0"/>
              </a:rPr>
              <a:t> B.   Tạo giống cây trồng biến đổi gen.</a:t>
            </a:r>
            <a:r>
              <a:rPr lang="en-US" altLang="vi-VN" b="1">
                <a:latin typeface="Verdana" panose="020B0604030504040204" pitchFamily="34" charset="0"/>
              </a:rPr>
              <a:t> </a:t>
            </a:r>
          </a:p>
          <a:p>
            <a:pPr algn="just" eaLnBrk="1" hangingPunct="1">
              <a:spcBef>
                <a:spcPct val="50000"/>
              </a:spcBef>
            </a:pPr>
            <a:r>
              <a:rPr lang="en-US" altLang="vi-VN" sz="2500" b="1">
                <a:latin typeface="Times New Roman" panose="02020603050405020304" pitchFamily="18" charset="0"/>
              </a:rPr>
              <a:t> C.   Tạo động vật mang gen mới.</a:t>
            </a:r>
          </a:p>
          <a:p>
            <a:pPr algn="just" eaLnBrk="1" hangingPunct="1">
              <a:spcBef>
                <a:spcPct val="50000"/>
              </a:spcBef>
            </a:pPr>
            <a:r>
              <a:rPr lang="en-US" altLang="vi-VN" sz="2500" b="1">
                <a:latin typeface="Times New Roman" panose="02020603050405020304" pitchFamily="18" charset="0"/>
              </a:rPr>
              <a:t> D.   Nhân bản vô tính ở động vật</a:t>
            </a:r>
          </a:p>
        </p:txBody>
      </p:sp>
      <p:sp>
        <p:nvSpPr>
          <p:cNvPr id="178188" name="Oval 12"/>
          <p:cNvSpPr>
            <a:spLocks noChangeArrowheads="1"/>
          </p:cNvSpPr>
          <p:nvPr/>
        </p:nvSpPr>
        <p:spPr bwMode="auto">
          <a:xfrm>
            <a:off x="250825" y="1844675"/>
            <a:ext cx="720725" cy="43180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178189" name="Oval 13"/>
          <p:cNvSpPr>
            <a:spLocks noChangeArrowheads="1"/>
          </p:cNvSpPr>
          <p:nvPr/>
        </p:nvSpPr>
        <p:spPr bwMode="auto">
          <a:xfrm>
            <a:off x="179388" y="6308725"/>
            <a:ext cx="647700" cy="503238"/>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8183"/>
                                        </p:tgtEl>
                                        <p:attrNameLst>
                                          <p:attrName>style.visibility</p:attrName>
                                        </p:attrNameLst>
                                      </p:cBhvr>
                                      <p:to>
                                        <p:strVal val="visible"/>
                                      </p:to>
                                    </p:set>
                                    <p:anim calcmode="discrete" valueType="clr">
                                      <p:cBhvr override="childStyle">
                                        <p:cTn id="7" dur="80"/>
                                        <p:tgtEl>
                                          <p:spTgt spid="17818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8183"/>
                                        </p:tgtEl>
                                        <p:attrNameLst>
                                          <p:attrName>fillcolor</p:attrName>
                                        </p:attrNameLst>
                                      </p:cBhvr>
                                      <p:tavLst>
                                        <p:tav tm="0">
                                          <p:val>
                                            <p:clrVal>
                                              <a:schemeClr val="accent2"/>
                                            </p:clrVal>
                                          </p:val>
                                        </p:tav>
                                        <p:tav tm="50000">
                                          <p:val>
                                            <p:clrVal>
                                              <a:schemeClr val="hlink"/>
                                            </p:clrVal>
                                          </p:val>
                                        </p:tav>
                                      </p:tavLst>
                                    </p:anim>
                                    <p:set>
                                      <p:cBhvr>
                                        <p:cTn id="9" dur="80"/>
                                        <p:tgtEl>
                                          <p:spTgt spid="17818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178184"/>
                                        </p:tgtEl>
                                        <p:attrNameLst>
                                          <p:attrName>style.visibility</p:attrName>
                                        </p:attrNameLst>
                                      </p:cBhvr>
                                      <p:to>
                                        <p:strVal val="visible"/>
                                      </p:to>
                                    </p:set>
                                    <p:animEffect transition="in" filter="checkerboard(across)">
                                      <p:cBhvr>
                                        <p:cTn id="14" dur="500"/>
                                        <p:tgtEl>
                                          <p:spTgt spid="17818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78188"/>
                                        </p:tgtEl>
                                        <p:attrNameLst>
                                          <p:attrName>style.visibility</p:attrName>
                                        </p:attrNameLst>
                                      </p:cBhvr>
                                      <p:to>
                                        <p:strVal val="visible"/>
                                      </p:to>
                                    </p:set>
                                    <p:animEffect transition="in" filter="fade">
                                      <p:cBhvr>
                                        <p:cTn id="19" dur="1000"/>
                                        <p:tgtEl>
                                          <p:spTgt spid="178188"/>
                                        </p:tgtEl>
                                      </p:cBhvr>
                                    </p:animEffect>
                                    <p:anim calcmode="lin" valueType="num">
                                      <p:cBhvr>
                                        <p:cTn id="20" dur="1000" fill="hold"/>
                                        <p:tgtEl>
                                          <p:spTgt spid="178188"/>
                                        </p:tgtEl>
                                        <p:attrNameLst>
                                          <p:attrName>ppt_x</p:attrName>
                                        </p:attrNameLst>
                                      </p:cBhvr>
                                      <p:tavLst>
                                        <p:tav tm="0">
                                          <p:val>
                                            <p:strVal val="#ppt_x"/>
                                          </p:val>
                                        </p:tav>
                                        <p:tav tm="100000">
                                          <p:val>
                                            <p:strVal val="#ppt_x"/>
                                          </p:val>
                                        </p:tav>
                                      </p:tavLst>
                                    </p:anim>
                                    <p:anim calcmode="lin" valueType="num">
                                      <p:cBhvr>
                                        <p:cTn id="21" dur="1000" fill="hold"/>
                                        <p:tgtEl>
                                          <p:spTgt spid="178188"/>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78185"/>
                                        </p:tgtEl>
                                        <p:attrNameLst>
                                          <p:attrName>style.visibility</p:attrName>
                                        </p:attrNameLst>
                                      </p:cBhvr>
                                      <p:to>
                                        <p:strVal val="visible"/>
                                      </p:to>
                                    </p:set>
                                    <p:anim calcmode="discrete" valueType="clr">
                                      <p:cBhvr override="childStyle">
                                        <p:cTn id="26" dur="80"/>
                                        <p:tgtEl>
                                          <p:spTgt spid="178185"/>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78185"/>
                                        </p:tgtEl>
                                        <p:attrNameLst>
                                          <p:attrName>fillcolor</p:attrName>
                                        </p:attrNameLst>
                                      </p:cBhvr>
                                      <p:tavLst>
                                        <p:tav tm="0">
                                          <p:val>
                                            <p:clrVal>
                                              <a:schemeClr val="accent2"/>
                                            </p:clrVal>
                                          </p:val>
                                        </p:tav>
                                        <p:tav tm="50000">
                                          <p:val>
                                            <p:clrVal>
                                              <a:schemeClr val="hlink"/>
                                            </p:clrVal>
                                          </p:val>
                                        </p:tav>
                                      </p:tavLst>
                                    </p:anim>
                                    <p:set>
                                      <p:cBhvr>
                                        <p:cTn id="28" dur="80"/>
                                        <p:tgtEl>
                                          <p:spTgt spid="178185"/>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178186"/>
                                        </p:tgtEl>
                                        <p:attrNameLst>
                                          <p:attrName>style.visibility</p:attrName>
                                        </p:attrNameLst>
                                      </p:cBhvr>
                                      <p:to>
                                        <p:strVal val="visible"/>
                                      </p:to>
                                    </p:set>
                                    <p:animEffect transition="in" filter="checkerboard(across)">
                                      <p:cBhvr>
                                        <p:cTn id="33" dur="500"/>
                                        <p:tgtEl>
                                          <p:spTgt spid="17818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3" presetClass="entr" presetSubtype="0" fill="hold" grpId="0" nodeType="clickEffect">
                                  <p:stCondLst>
                                    <p:cond delay="0"/>
                                  </p:stCondLst>
                                  <p:childTnLst>
                                    <p:set>
                                      <p:cBhvr>
                                        <p:cTn id="37" dur="1" fill="hold">
                                          <p:stCondLst>
                                            <p:cond delay="0"/>
                                          </p:stCondLst>
                                        </p:cTn>
                                        <p:tgtEl>
                                          <p:spTgt spid="178189"/>
                                        </p:tgtEl>
                                        <p:attrNameLst>
                                          <p:attrName>style.visibility</p:attrName>
                                        </p:attrNameLst>
                                      </p:cBhvr>
                                      <p:to>
                                        <p:strVal val="visible"/>
                                      </p:to>
                                    </p:set>
                                    <p:animEffect transition="in" filter="fade">
                                      <p:cBhvr>
                                        <p:cTn id="38" dur="100"/>
                                        <p:tgtEl>
                                          <p:spTgt spid="178189"/>
                                        </p:tgtEl>
                                      </p:cBhvr>
                                    </p:animEffect>
                                    <p:anim calcmode="lin" valueType="num">
                                      <p:cBhvr>
                                        <p:cTn id="39" dur="400" fill="hold"/>
                                        <p:tgtEl>
                                          <p:spTgt spid="178189"/>
                                        </p:tgtEl>
                                        <p:attrNameLst>
                                          <p:attrName>ppt_x</p:attrName>
                                        </p:attrNameLst>
                                      </p:cBhvr>
                                      <p:tavLst>
                                        <p:tav tm="0">
                                          <p:val>
                                            <p:strVal val="#ppt_x"/>
                                          </p:val>
                                        </p:tav>
                                        <p:tav tm="100000">
                                          <p:val>
                                            <p:strVal val="#ppt_x"/>
                                          </p:val>
                                        </p:tav>
                                      </p:tavLst>
                                    </p:anim>
                                    <p:anim calcmode="lin" valueType="num">
                                      <p:cBhvr>
                                        <p:cTn id="40" dur="400" fill="hold"/>
                                        <p:tgtEl>
                                          <p:spTgt spid="178189"/>
                                        </p:tgtEl>
                                        <p:attrNameLst>
                                          <p:attrName>ppt_y</p:attrName>
                                        </p:attrNameLst>
                                      </p:cBhvr>
                                      <p:tavLst>
                                        <p:tav tm="0">
                                          <p:val>
                                            <p:strVal val="#ppt_y+0.31"/>
                                          </p:val>
                                        </p:tav>
                                        <p:tav tm="100000">
                                          <p:val>
                                            <p:strVal val="#ppt_y+0.31"/>
                                          </p:val>
                                        </p:tav>
                                      </p:tavLst>
                                    </p:anim>
                                    <p:anim calcmode="lin" valueType="num">
                                      <p:cBhvr>
                                        <p:cTn id="41" dur="600" decel="50000" fill="hold">
                                          <p:stCondLst>
                                            <p:cond delay="400"/>
                                          </p:stCondLst>
                                        </p:cTn>
                                        <p:tgtEl>
                                          <p:spTgt spid="17818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2" dur="600" decel="50000" fill="hold">
                                          <p:stCondLst>
                                            <p:cond delay="400"/>
                                          </p:stCondLst>
                                        </p:cTn>
                                        <p:tgtEl>
                                          <p:spTgt spid="17818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3" grpId="0"/>
      <p:bldP spid="178184" grpId="0"/>
      <p:bldP spid="178185" grpId="0"/>
      <p:bldP spid="178186" grpId="0"/>
      <p:bldP spid="178188" grpId="0" animBg="1"/>
      <p:bldP spid="17818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4" name="Text Box 4"/>
          <p:cNvSpPr txBox="1">
            <a:spLocks noChangeArrowheads="1"/>
          </p:cNvSpPr>
          <p:nvPr/>
        </p:nvSpPr>
        <p:spPr bwMode="auto">
          <a:xfrm>
            <a:off x="179388" y="1052513"/>
            <a:ext cx="87852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600" b="1" i="1">
                <a:solidFill>
                  <a:srgbClr val="3333FF"/>
                </a:solidFill>
                <a:latin typeface="Times New Roman" panose="02020603050405020304" pitchFamily="18" charset="0"/>
              </a:rPr>
              <a:t>Câu 3: Mục đích của kĩ thuật di truyền là</a:t>
            </a:r>
          </a:p>
        </p:txBody>
      </p:sp>
      <p:sp>
        <p:nvSpPr>
          <p:cNvPr id="179208" name="Text Box 8"/>
          <p:cNvSpPr txBox="1">
            <a:spLocks noChangeArrowheads="1"/>
          </p:cNvSpPr>
          <p:nvPr/>
        </p:nvSpPr>
        <p:spPr bwMode="auto">
          <a:xfrm>
            <a:off x="287338" y="1411288"/>
            <a:ext cx="8964612"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800" b="1">
                <a:solidFill>
                  <a:srgbClr val="3333FF"/>
                </a:solidFill>
                <a:latin typeface="Times New Roman" panose="02020603050405020304" pitchFamily="18" charset="0"/>
              </a:rPr>
              <a:t> </a:t>
            </a:r>
            <a:r>
              <a:rPr lang="en-US" altLang="vi-VN" sz="2500" b="1">
                <a:latin typeface="Times New Roman" panose="02020603050405020304" pitchFamily="18" charset="0"/>
              </a:rPr>
              <a:t>A.   Gây ra các đột biến gen.</a:t>
            </a:r>
          </a:p>
          <a:p>
            <a:pPr algn="just" eaLnBrk="1" hangingPunct="1">
              <a:spcBef>
                <a:spcPct val="50000"/>
              </a:spcBef>
            </a:pPr>
            <a:r>
              <a:rPr lang="en-US" altLang="vi-VN" sz="2500" b="1">
                <a:latin typeface="Times New Roman" panose="02020603050405020304" pitchFamily="18" charset="0"/>
              </a:rPr>
              <a:t> B.   Chuyển các gen tốt từ loài này sang loài khác.</a:t>
            </a:r>
            <a:r>
              <a:rPr lang="en-US" altLang="vi-VN" b="1">
                <a:latin typeface="Verdana" panose="020B0604030504040204" pitchFamily="34" charset="0"/>
              </a:rPr>
              <a:t> </a:t>
            </a:r>
          </a:p>
          <a:p>
            <a:pPr algn="just" eaLnBrk="1" hangingPunct="1">
              <a:spcBef>
                <a:spcPct val="50000"/>
              </a:spcBef>
            </a:pPr>
            <a:r>
              <a:rPr lang="en-US" altLang="vi-VN" sz="2500" b="1">
                <a:latin typeface="Times New Roman" panose="02020603050405020304" pitchFamily="18" charset="0"/>
              </a:rPr>
              <a:t> C.   Tạo biến dị tái tổ hợp.</a:t>
            </a:r>
          </a:p>
          <a:p>
            <a:pPr algn="just" eaLnBrk="1" hangingPunct="1">
              <a:spcBef>
                <a:spcPct val="50000"/>
              </a:spcBef>
            </a:pPr>
            <a:r>
              <a:rPr lang="en-US" altLang="vi-VN" sz="2500" b="1">
                <a:latin typeface="Times New Roman" panose="02020603050405020304" pitchFamily="18" charset="0"/>
              </a:rPr>
              <a:t> D.   Gây ra các đột biến NST.</a:t>
            </a:r>
          </a:p>
        </p:txBody>
      </p:sp>
      <p:sp>
        <p:nvSpPr>
          <p:cNvPr id="179209" name="Text Box 9"/>
          <p:cNvSpPr txBox="1">
            <a:spLocks noChangeArrowheads="1"/>
          </p:cNvSpPr>
          <p:nvPr/>
        </p:nvSpPr>
        <p:spPr bwMode="auto">
          <a:xfrm>
            <a:off x="34925" y="3500438"/>
            <a:ext cx="87852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600" b="1" i="1">
                <a:solidFill>
                  <a:srgbClr val="3333FF"/>
                </a:solidFill>
                <a:latin typeface="Times New Roman" panose="02020603050405020304" pitchFamily="18" charset="0"/>
              </a:rPr>
              <a:t>Câu 4: Hoạt động nào sau đây không phải là lĩnh vực của công nghệ sinh học</a:t>
            </a:r>
          </a:p>
        </p:txBody>
      </p:sp>
      <p:sp>
        <p:nvSpPr>
          <p:cNvPr id="179210" name="Text Box 10"/>
          <p:cNvSpPr txBox="1">
            <a:spLocks noChangeArrowheads="1"/>
          </p:cNvSpPr>
          <p:nvPr/>
        </p:nvSpPr>
        <p:spPr bwMode="auto">
          <a:xfrm>
            <a:off x="215900" y="4365625"/>
            <a:ext cx="8964613"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800" b="1">
                <a:solidFill>
                  <a:srgbClr val="3333FF"/>
                </a:solidFill>
                <a:latin typeface="Times New Roman" panose="02020603050405020304" pitchFamily="18" charset="0"/>
              </a:rPr>
              <a:t> </a:t>
            </a:r>
            <a:r>
              <a:rPr lang="en-US" altLang="vi-VN" sz="2500" b="1">
                <a:latin typeface="Times New Roman" panose="02020603050405020304" pitchFamily="18" charset="0"/>
              </a:rPr>
              <a:t>A.   Công nghệ sinh học xử lí môi trường và công nghệ gen.</a:t>
            </a:r>
          </a:p>
          <a:p>
            <a:pPr algn="just" eaLnBrk="1" hangingPunct="1">
              <a:spcBef>
                <a:spcPct val="50000"/>
              </a:spcBef>
            </a:pPr>
            <a:r>
              <a:rPr lang="en-US" altLang="vi-VN" sz="2500" b="1">
                <a:latin typeface="Times New Roman" panose="02020603050405020304" pitchFamily="18" charset="0"/>
              </a:rPr>
              <a:t> B. </a:t>
            </a:r>
            <a:r>
              <a:rPr lang="en-US" altLang="vi-VN" b="1">
                <a:latin typeface="Verdana" panose="020B0604030504040204" pitchFamily="34" charset="0"/>
              </a:rPr>
              <a:t> </a:t>
            </a:r>
            <a:r>
              <a:rPr lang="en-US" altLang="vi-VN" sz="2500" b="1">
                <a:latin typeface="Times New Roman" panose="02020603050405020304" pitchFamily="18" charset="0"/>
              </a:rPr>
              <a:t> Công nghệ lên men và công nghệ enzim/prôtêin .</a:t>
            </a:r>
            <a:r>
              <a:rPr lang="en-US" altLang="vi-VN" b="1">
                <a:latin typeface="Verdana" panose="020B0604030504040204" pitchFamily="34" charset="0"/>
              </a:rPr>
              <a:t> </a:t>
            </a:r>
          </a:p>
          <a:p>
            <a:pPr algn="just" eaLnBrk="1" hangingPunct="1">
              <a:spcBef>
                <a:spcPct val="50000"/>
              </a:spcBef>
            </a:pPr>
            <a:r>
              <a:rPr lang="en-US" altLang="vi-VN" sz="2500" b="1">
                <a:latin typeface="Times New Roman" panose="02020603050405020304" pitchFamily="18" charset="0"/>
              </a:rPr>
              <a:t> C.   Công nghệ tế bào và công nghệ chuyển nhân,chuyển phôi.</a:t>
            </a:r>
          </a:p>
          <a:p>
            <a:pPr algn="just" eaLnBrk="1" hangingPunct="1">
              <a:spcBef>
                <a:spcPct val="50000"/>
              </a:spcBef>
            </a:pPr>
            <a:r>
              <a:rPr lang="en-US" altLang="vi-VN" sz="2500" b="1">
                <a:latin typeface="Times New Roman" panose="02020603050405020304" pitchFamily="18" charset="0"/>
              </a:rPr>
              <a:t> D.   Công nghệ hóa chất.</a:t>
            </a:r>
          </a:p>
        </p:txBody>
      </p:sp>
      <p:sp>
        <p:nvSpPr>
          <p:cNvPr id="179211" name="Oval 11"/>
          <p:cNvSpPr>
            <a:spLocks noChangeArrowheads="1"/>
          </p:cNvSpPr>
          <p:nvPr/>
        </p:nvSpPr>
        <p:spPr bwMode="auto">
          <a:xfrm>
            <a:off x="179388" y="1989138"/>
            <a:ext cx="792162" cy="576262"/>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179212" name="Oval 12"/>
          <p:cNvSpPr>
            <a:spLocks noChangeArrowheads="1"/>
          </p:cNvSpPr>
          <p:nvPr/>
        </p:nvSpPr>
        <p:spPr bwMode="auto">
          <a:xfrm>
            <a:off x="179388" y="6092825"/>
            <a:ext cx="684212" cy="576263"/>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9204"/>
                                        </p:tgtEl>
                                        <p:attrNameLst>
                                          <p:attrName>style.visibility</p:attrName>
                                        </p:attrNameLst>
                                      </p:cBhvr>
                                      <p:to>
                                        <p:strVal val="visible"/>
                                      </p:to>
                                    </p:set>
                                    <p:anim calcmode="discrete" valueType="clr">
                                      <p:cBhvr override="childStyle">
                                        <p:cTn id="7" dur="80"/>
                                        <p:tgtEl>
                                          <p:spTgt spid="17920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9204"/>
                                        </p:tgtEl>
                                        <p:attrNameLst>
                                          <p:attrName>fillcolor</p:attrName>
                                        </p:attrNameLst>
                                      </p:cBhvr>
                                      <p:tavLst>
                                        <p:tav tm="0">
                                          <p:val>
                                            <p:clrVal>
                                              <a:schemeClr val="accent2"/>
                                            </p:clrVal>
                                          </p:val>
                                        </p:tav>
                                        <p:tav tm="50000">
                                          <p:val>
                                            <p:clrVal>
                                              <a:schemeClr val="hlink"/>
                                            </p:clrVal>
                                          </p:val>
                                        </p:tav>
                                      </p:tavLst>
                                    </p:anim>
                                    <p:set>
                                      <p:cBhvr>
                                        <p:cTn id="9" dur="80"/>
                                        <p:tgtEl>
                                          <p:spTgt spid="17920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79208"/>
                                        </p:tgtEl>
                                        <p:attrNameLst>
                                          <p:attrName>style.visibility</p:attrName>
                                        </p:attrNameLst>
                                      </p:cBhvr>
                                      <p:to>
                                        <p:strVal val="visible"/>
                                      </p:to>
                                    </p:set>
                                    <p:anim calcmode="discrete" valueType="clr">
                                      <p:cBhvr override="childStyle">
                                        <p:cTn id="14" dur="80"/>
                                        <p:tgtEl>
                                          <p:spTgt spid="17920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79208"/>
                                        </p:tgtEl>
                                        <p:attrNameLst>
                                          <p:attrName>fillcolor</p:attrName>
                                        </p:attrNameLst>
                                      </p:cBhvr>
                                      <p:tavLst>
                                        <p:tav tm="0">
                                          <p:val>
                                            <p:clrVal>
                                              <a:schemeClr val="accent2"/>
                                            </p:clrVal>
                                          </p:val>
                                        </p:tav>
                                        <p:tav tm="50000">
                                          <p:val>
                                            <p:clrVal>
                                              <a:schemeClr val="hlink"/>
                                            </p:clrVal>
                                          </p:val>
                                        </p:tav>
                                      </p:tavLst>
                                    </p:anim>
                                    <p:set>
                                      <p:cBhvr>
                                        <p:cTn id="16" dur="80"/>
                                        <p:tgtEl>
                                          <p:spTgt spid="179208"/>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179211"/>
                                        </p:tgtEl>
                                        <p:attrNameLst>
                                          <p:attrName>style.visibility</p:attrName>
                                        </p:attrNameLst>
                                      </p:cBhvr>
                                      <p:to>
                                        <p:strVal val="visible"/>
                                      </p:to>
                                    </p:set>
                                    <p:anim calcmode="lin" valueType="num">
                                      <p:cBhvr>
                                        <p:cTn id="21" dur="500" decel="50000" fill="hold">
                                          <p:stCondLst>
                                            <p:cond delay="0"/>
                                          </p:stCondLst>
                                        </p:cTn>
                                        <p:tgtEl>
                                          <p:spTgt spid="179211"/>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79211"/>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79211"/>
                                        </p:tgtEl>
                                        <p:attrNameLst>
                                          <p:attrName>ppt_w</p:attrName>
                                        </p:attrNameLst>
                                      </p:cBhvr>
                                      <p:tavLst>
                                        <p:tav tm="0">
                                          <p:val>
                                            <p:strVal val="#ppt_w*.05"/>
                                          </p:val>
                                        </p:tav>
                                        <p:tav tm="100000">
                                          <p:val>
                                            <p:strVal val="#ppt_w"/>
                                          </p:val>
                                        </p:tav>
                                      </p:tavLst>
                                    </p:anim>
                                    <p:anim calcmode="lin" valueType="num">
                                      <p:cBhvr>
                                        <p:cTn id="24" dur="1000" fill="hold"/>
                                        <p:tgtEl>
                                          <p:spTgt spid="179211"/>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79211"/>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79211"/>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79211"/>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7921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179209"/>
                                        </p:tgtEl>
                                        <p:attrNameLst>
                                          <p:attrName>style.visibility</p:attrName>
                                        </p:attrNameLst>
                                      </p:cBhvr>
                                      <p:to>
                                        <p:strVal val="visible"/>
                                      </p:to>
                                    </p:set>
                                    <p:anim calcmode="discrete" valueType="clr">
                                      <p:cBhvr override="childStyle">
                                        <p:cTn id="33" dur="80"/>
                                        <p:tgtEl>
                                          <p:spTgt spid="179209"/>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79209"/>
                                        </p:tgtEl>
                                        <p:attrNameLst>
                                          <p:attrName>fillcolor</p:attrName>
                                        </p:attrNameLst>
                                      </p:cBhvr>
                                      <p:tavLst>
                                        <p:tav tm="0">
                                          <p:val>
                                            <p:clrVal>
                                              <a:schemeClr val="accent2"/>
                                            </p:clrVal>
                                          </p:val>
                                        </p:tav>
                                        <p:tav tm="50000">
                                          <p:val>
                                            <p:clrVal>
                                              <a:schemeClr val="hlink"/>
                                            </p:clrVal>
                                          </p:val>
                                        </p:tav>
                                      </p:tavLst>
                                    </p:anim>
                                    <p:set>
                                      <p:cBhvr>
                                        <p:cTn id="35" dur="80"/>
                                        <p:tgtEl>
                                          <p:spTgt spid="179209"/>
                                        </p:tgtEl>
                                        <p:attrNameLst>
                                          <p:attrName>fill.type</p:attrName>
                                        </p:attrNameLst>
                                      </p:cBhvr>
                                      <p:to>
                                        <p:strVal val="solid"/>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5" presetClass="entr" presetSubtype="0" fill="hold" grpId="0" nodeType="clickEffect">
                                  <p:stCondLst>
                                    <p:cond delay="0"/>
                                  </p:stCondLst>
                                  <p:childTnLst>
                                    <p:set>
                                      <p:cBhvr>
                                        <p:cTn id="39" dur="1" fill="hold">
                                          <p:stCondLst>
                                            <p:cond delay="0"/>
                                          </p:stCondLst>
                                        </p:cTn>
                                        <p:tgtEl>
                                          <p:spTgt spid="179210"/>
                                        </p:tgtEl>
                                        <p:attrNameLst>
                                          <p:attrName>style.visibility</p:attrName>
                                        </p:attrNameLst>
                                      </p:cBhvr>
                                      <p:to>
                                        <p:strVal val="visible"/>
                                      </p:to>
                                    </p:set>
                                    <p:anim calcmode="lin" valueType="num">
                                      <p:cBhvr>
                                        <p:cTn id="40" dur="500" decel="50000" fill="hold">
                                          <p:stCondLst>
                                            <p:cond delay="0"/>
                                          </p:stCondLst>
                                        </p:cTn>
                                        <p:tgtEl>
                                          <p:spTgt spid="179210"/>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79210"/>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79210"/>
                                        </p:tgtEl>
                                        <p:attrNameLst>
                                          <p:attrName>ppt_w</p:attrName>
                                        </p:attrNameLst>
                                      </p:cBhvr>
                                      <p:tavLst>
                                        <p:tav tm="0">
                                          <p:val>
                                            <p:strVal val="#ppt_w*.05"/>
                                          </p:val>
                                        </p:tav>
                                        <p:tav tm="100000">
                                          <p:val>
                                            <p:strVal val="#ppt_w"/>
                                          </p:val>
                                        </p:tav>
                                      </p:tavLst>
                                    </p:anim>
                                    <p:anim calcmode="lin" valueType="num">
                                      <p:cBhvr>
                                        <p:cTn id="43" dur="1000" fill="hold"/>
                                        <p:tgtEl>
                                          <p:spTgt spid="179210"/>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79210"/>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79210"/>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79210"/>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7921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7" presetClass="entr" presetSubtype="0" fill="hold" grpId="0" nodeType="clickEffect">
                                  <p:stCondLst>
                                    <p:cond delay="0"/>
                                  </p:stCondLst>
                                  <p:childTnLst>
                                    <p:set>
                                      <p:cBhvr>
                                        <p:cTn id="51" dur="1" fill="hold">
                                          <p:stCondLst>
                                            <p:cond delay="0"/>
                                          </p:stCondLst>
                                        </p:cTn>
                                        <p:tgtEl>
                                          <p:spTgt spid="179212"/>
                                        </p:tgtEl>
                                        <p:attrNameLst>
                                          <p:attrName>style.visibility</p:attrName>
                                        </p:attrNameLst>
                                      </p:cBhvr>
                                      <p:to>
                                        <p:strVal val="visible"/>
                                      </p:to>
                                    </p:set>
                                    <p:animEffect transition="in" filter="fade">
                                      <p:cBhvr>
                                        <p:cTn id="52" dur="1000"/>
                                        <p:tgtEl>
                                          <p:spTgt spid="179212"/>
                                        </p:tgtEl>
                                      </p:cBhvr>
                                    </p:animEffect>
                                    <p:anim calcmode="lin" valueType="num">
                                      <p:cBhvr>
                                        <p:cTn id="53" dur="1000" fill="hold"/>
                                        <p:tgtEl>
                                          <p:spTgt spid="179212"/>
                                        </p:tgtEl>
                                        <p:attrNameLst>
                                          <p:attrName>ppt_x</p:attrName>
                                        </p:attrNameLst>
                                      </p:cBhvr>
                                      <p:tavLst>
                                        <p:tav tm="0">
                                          <p:val>
                                            <p:strVal val="#ppt_x"/>
                                          </p:val>
                                        </p:tav>
                                        <p:tav tm="100000">
                                          <p:val>
                                            <p:strVal val="#ppt_x"/>
                                          </p:val>
                                        </p:tav>
                                      </p:tavLst>
                                    </p:anim>
                                    <p:anim calcmode="lin" valueType="num">
                                      <p:cBhvr>
                                        <p:cTn id="54" dur="900" decel="100000" fill="hold"/>
                                        <p:tgtEl>
                                          <p:spTgt spid="179212"/>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792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4" grpId="0"/>
      <p:bldP spid="179208" grpId="0"/>
      <p:bldP spid="179209" grpId="0"/>
      <p:bldP spid="179210" grpId="0"/>
      <p:bldP spid="179211" grpId="0" animBg="1"/>
      <p:bldP spid="1792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en-US"/>
          </a:p>
        </p:txBody>
      </p:sp>
      <p:pic>
        <p:nvPicPr>
          <p:cNvPr id="1026" name="Picture 2" descr="Nông nghiệp Việt Nam và tương lai với cây trồng biến đổi gen | Báo Dân tr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53" y="338353"/>
            <a:ext cx="8811893" cy="634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089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0"/>
          <p:cNvSpPr txBox="1">
            <a:spLocks noChangeArrowheads="1"/>
          </p:cNvSpPr>
          <p:nvPr/>
        </p:nvSpPr>
        <p:spPr bwMode="auto">
          <a:xfrm>
            <a:off x="457200" y="5334000"/>
            <a:ext cx="274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endParaRPr lang="vi-VN" altLang="en-US">
              <a:latin typeface="Times New Roman" panose="02020603050405020304" pitchFamily="18" charset="0"/>
            </a:endParaRPr>
          </a:p>
        </p:txBody>
      </p:sp>
      <p:sp>
        <p:nvSpPr>
          <p:cNvPr id="6147" name="Text Box 62"/>
          <p:cNvSpPr txBox="1">
            <a:spLocks noChangeArrowheads="1"/>
          </p:cNvSpPr>
          <p:nvPr/>
        </p:nvSpPr>
        <p:spPr bwMode="auto">
          <a:xfrm>
            <a:off x="426720" y="1524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spcBef>
                <a:spcPct val="50000"/>
              </a:spcBef>
            </a:pPr>
            <a:r>
              <a:rPr lang="en-US" altLang="en-US" sz="3200" b="1" dirty="0" err="1">
                <a:solidFill>
                  <a:srgbClr val="FF0000"/>
                </a:solidFill>
                <a:latin typeface="Times New Roman" panose="02020603050405020304" pitchFamily="18" charset="0"/>
              </a:rPr>
              <a:t>Bài</a:t>
            </a:r>
            <a:r>
              <a:rPr lang="en-US" altLang="en-US" sz="3200" b="1" dirty="0">
                <a:solidFill>
                  <a:srgbClr val="FF0000"/>
                </a:solidFill>
                <a:latin typeface="Times New Roman" panose="02020603050405020304" pitchFamily="18" charset="0"/>
              </a:rPr>
              <a:t> 32: CÔNG NGHỆ GEN</a:t>
            </a:r>
          </a:p>
        </p:txBody>
      </p:sp>
      <p:sp>
        <p:nvSpPr>
          <p:cNvPr id="5183" name="Text Box 63"/>
          <p:cNvSpPr txBox="1">
            <a:spLocks noChangeArrowheads="1"/>
          </p:cNvSpPr>
          <p:nvPr/>
        </p:nvSpPr>
        <p:spPr bwMode="auto">
          <a:xfrm>
            <a:off x="152400" y="8382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sz="2400" b="1" dirty="0">
                <a:solidFill>
                  <a:srgbClr val="3333FF"/>
                </a:solidFill>
                <a:latin typeface="Times New Roman" panose="02020603050405020304" pitchFamily="18" charset="0"/>
              </a:rPr>
              <a:t>I. </a:t>
            </a:r>
            <a:r>
              <a:rPr lang="en-US" altLang="en-US" sz="2400" b="1" dirty="0" err="1">
                <a:solidFill>
                  <a:srgbClr val="3333FF"/>
                </a:solidFill>
                <a:latin typeface="Times New Roman" panose="02020603050405020304" pitchFamily="18" charset="0"/>
              </a:rPr>
              <a:t>Khái</a:t>
            </a:r>
            <a:r>
              <a:rPr lang="en-US" altLang="en-US" sz="2400" b="1" dirty="0">
                <a:solidFill>
                  <a:srgbClr val="3333FF"/>
                </a:solidFill>
                <a:latin typeface="Times New Roman" panose="02020603050405020304" pitchFamily="18" charset="0"/>
              </a:rPr>
              <a:t> </a:t>
            </a:r>
            <a:r>
              <a:rPr lang="en-US" altLang="en-US" sz="2400" b="1" dirty="0" err="1">
                <a:solidFill>
                  <a:srgbClr val="3333FF"/>
                </a:solidFill>
                <a:latin typeface="Times New Roman" panose="02020603050405020304" pitchFamily="18" charset="0"/>
              </a:rPr>
              <a:t>niệm</a:t>
            </a:r>
            <a:r>
              <a:rPr lang="en-US" altLang="en-US" sz="2400" b="1" dirty="0">
                <a:solidFill>
                  <a:srgbClr val="3333FF"/>
                </a:solidFill>
                <a:latin typeface="Times New Roman" panose="02020603050405020304" pitchFamily="18" charset="0"/>
              </a:rPr>
              <a:t> </a:t>
            </a:r>
            <a:r>
              <a:rPr lang="en-US" altLang="en-US" sz="2400" b="1" dirty="0" err="1">
                <a:solidFill>
                  <a:srgbClr val="3333FF"/>
                </a:solidFill>
                <a:latin typeface="Times New Roman" panose="02020603050405020304" pitchFamily="18" charset="0"/>
              </a:rPr>
              <a:t>kĩ</a:t>
            </a:r>
            <a:r>
              <a:rPr lang="en-US" altLang="en-US" sz="2400" b="1" dirty="0">
                <a:solidFill>
                  <a:srgbClr val="3333FF"/>
                </a:solidFill>
                <a:latin typeface="Times New Roman" panose="02020603050405020304" pitchFamily="18" charset="0"/>
              </a:rPr>
              <a:t> </a:t>
            </a:r>
            <a:r>
              <a:rPr lang="en-US" altLang="en-US" sz="2400" b="1" dirty="0" err="1">
                <a:solidFill>
                  <a:srgbClr val="3333FF"/>
                </a:solidFill>
                <a:latin typeface="Times New Roman" panose="02020603050405020304" pitchFamily="18" charset="0"/>
              </a:rPr>
              <a:t>thuật</a:t>
            </a:r>
            <a:r>
              <a:rPr lang="en-US" altLang="en-US" sz="2400" b="1" dirty="0">
                <a:solidFill>
                  <a:srgbClr val="3333FF"/>
                </a:solidFill>
                <a:latin typeface="Times New Roman" panose="02020603050405020304" pitchFamily="18" charset="0"/>
              </a:rPr>
              <a:t> gen </a:t>
            </a:r>
            <a:r>
              <a:rPr lang="en-US" altLang="en-US" sz="2400" b="1" dirty="0" err="1">
                <a:solidFill>
                  <a:srgbClr val="3333FF"/>
                </a:solidFill>
                <a:latin typeface="Times New Roman" panose="02020603050405020304" pitchFamily="18" charset="0"/>
              </a:rPr>
              <a:t>và</a:t>
            </a:r>
            <a:r>
              <a:rPr lang="en-US" altLang="en-US" sz="2400" b="1" dirty="0">
                <a:solidFill>
                  <a:srgbClr val="3333FF"/>
                </a:solidFill>
                <a:latin typeface="Times New Roman" panose="02020603050405020304" pitchFamily="18" charset="0"/>
              </a:rPr>
              <a:t> </a:t>
            </a:r>
            <a:r>
              <a:rPr lang="en-US" altLang="en-US" sz="2400" b="1" dirty="0" err="1">
                <a:solidFill>
                  <a:srgbClr val="3333FF"/>
                </a:solidFill>
                <a:latin typeface="Times New Roman" panose="02020603050405020304" pitchFamily="18" charset="0"/>
              </a:rPr>
              <a:t>công</a:t>
            </a:r>
            <a:r>
              <a:rPr lang="en-US" altLang="en-US" sz="2400" b="1" dirty="0">
                <a:solidFill>
                  <a:srgbClr val="3333FF"/>
                </a:solidFill>
                <a:latin typeface="Times New Roman" panose="02020603050405020304" pitchFamily="18" charset="0"/>
              </a:rPr>
              <a:t> </a:t>
            </a:r>
            <a:r>
              <a:rPr lang="en-US" altLang="en-US" sz="2400" b="1" dirty="0" err="1">
                <a:solidFill>
                  <a:srgbClr val="3333FF"/>
                </a:solidFill>
                <a:latin typeface="Times New Roman" panose="02020603050405020304" pitchFamily="18" charset="0"/>
              </a:rPr>
              <a:t>nghệ</a:t>
            </a:r>
            <a:r>
              <a:rPr lang="en-US" altLang="en-US" sz="2400" b="1" dirty="0">
                <a:solidFill>
                  <a:srgbClr val="3333FF"/>
                </a:solidFill>
                <a:latin typeface="Times New Roman" panose="02020603050405020304" pitchFamily="18" charset="0"/>
              </a:rPr>
              <a:t> gen</a:t>
            </a:r>
          </a:p>
        </p:txBody>
      </p:sp>
    </p:spTree>
    <p:extLst>
      <p:ext uri="{BB962C8B-B14F-4D97-AF65-F5344CB8AC3E}">
        <p14:creationId xmlns:p14="http://schemas.microsoft.com/office/powerpoint/2010/main" val="2023496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183"/>
                                        </p:tgtEl>
                                        <p:attrNameLst>
                                          <p:attrName>style.visibility</p:attrName>
                                        </p:attrNameLst>
                                      </p:cBhvr>
                                      <p:to>
                                        <p:strVal val="visible"/>
                                      </p:to>
                                    </p:set>
                                    <p:anim to="" calcmode="lin" valueType="num">
                                      <p:cBhvr>
                                        <p:cTn id="7" dur="1" fill="hold"/>
                                        <p:tgtEl>
                                          <p:spTgt spid="518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10"/>
          <p:cNvSpPr txBox="1">
            <a:spLocks noChangeArrowheads="1"/>
          </p:cNvSpPr>
          <p:nvPr/>
        </p:nvSpPr>
        <p:spPr bwMode="auto">
          <a:xfrm>
            <a:off x="992187" y="55398"/>
            <a:ext cx="7812087"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spcBef>
                <a:spcPct val="50000"/>
              </a:spcBef>
            </a:pPr>
            <a:r>
              <a:rPr lang="en-US" altLang="en-US" sz="2200" b="1" dirty="0">
                <a:solidFill>
                  <a:srgbClr val="FF0000"/>
                </a:solidFill>
                <a:latin typeface="Times New Roman" panose="02020603050405020304" pitchFamily="18" charset="0"/>
                <a:cs typeface="Times New Roman" panose="02020603050405020304" pitchFamily="18" charset="0"/>
              </a:rPr>
              <a:t>Ba </a:t>
            </a:r>
            <a:r>
              <a:rPr lang="en-US" altLang="en-US" sz="2200" b="1" dirty="0" err="1">
                <a:solidFill>
                  <a:srgbClr val="FF0000"/>
                </a:solidFill>
                <a:latin typeface="Times New Roman" panose="02020603050405020304" pitchFamily="18" charset="0"/>
                <a:cs typeface="Times New Roman" panose="02020603050405020304" pitchFamily="18" charset="0"/>
              </a:rPr>
              <a:t>giai</a:t>
            </a:r>
            <a:r>
              <a:rPr lang="en-US" altLang="en-US" sz="2200" b="1" dirty="0">
                <a:solidFill>
                  <a:srgbClr val="FF0000"/>
                </a:solidFill>
                <a:latin typeface="Times New Roman" panose="02020603050405020304" pitchFamily="18" charset="0"/>
                <a:cs typeface="Times New Roman" panose="02020603050405020304" pitchFamily="18" charset="0"/>
              </a:rPr>
              <a:t> </a:t>
            </a:r>
            <a:r>
              <a:rPr lang="en-US" altLang="en-US" sz="2200" b="1" dirty="0" err="1">
                <a:solidFill>
                  <a:srgbClr val="FF0000"/>
                </a:solidFill>
                <a:latin typeface="Times New Roman" panose="02020603050405020304" pitchFamily="18" charset="0"/>
                <a:cs typeface="Times New Roman" panose="02020603050405020304" pitchFamily="18" charset="0"/>
              </a:rPr>
              <a:t>đoạn</a:t>
            </a:r>
            <a:r>
              <a:rPr lang="en-US" altLang="en-US" sz="2200" b="1" dirty="0">
                <a:solidFill>
                  <a:srgbClr val="FF0000"/>
                </a:solidFill>
                <a:latin typeface="Times New Roman" panose="02020603050405020304" pitchFamily="18" charset="0"/>
                <a:cs typeface="Times New Roman" panose="02020603050405020304" pitchFamily="18" charset="0"/>
              </a:rPr>
              <a:t> </a:t>
            </a:r>
            <a:r>
              <a:rPr lang="en-US" altLang="en-US" sz="2200" b="1" dirty="0" err="1">
                <a:solidFill>
                  <a:srgbClr val="FF0000"/>
                </a:solidFill>
                <a:latin typeface="Times New Roman" panose="02020603050405020304" pitchFamily="18" charset="0"/>
                <a:cs typeface="Times New Roman" panose="02020603050405020304" pitchFamily="18" charset="0"/>
              </a:rPr>
              <a:t>của</a:t>
            </a:r>
            <a:r>
              <a:rPr lang="en-US" altLang="en-US" sz="2200" b="1" dirty="0">
                <a:solidFill>
                  <a:srgbClr val="FF0000"/>
                </a:solidFill>
                <a:latin typeface="Times New Roman" panose="02020603050405020304" pitchFamily="18" charset="0"/>
                <a:cs typeface="Times New Roman" panose="02020603050405020304" pitchFamily="18" charset="0"/>
              </a:rPr>
              <a:t> </a:t>
            </a:r>
            <a:r>
              <a:rPr lang="en-US" altLang="en-US" sz="2200" b="1" dirty="0" err="1">
                <a:solidFill>
                  <a:srgbClr val="FF0000"/>
                </a:solidFill>
                <a:latin typeface="Times New Roman" panose="02020603050405020304" pitchFamily="18" charset="0"/>
                <a:cs typeface="Times New Roman" panose="02020603050405020304" pitchFamily="18" charset="0"/>
              </a:rPr>
              <a:t>kỹ</a:t>
            </a:r>
            <a:r>
              <a:rPr lang="en-US" altLang="en-US" sz="2200" b="1" dirty="0">
                <a:solidFill>
                  <a:srgbClr val="FF0000"/>
                </a:solidFill>
                <a:latin typeface="Times New Roman" panose="02020603050405020304" pitchFamily="18" charset="0"/>
                <a:cs typeface="Times New Roman" panose="02020603050405020304" pitchFamily="18" charset="0"/>
              </a:rPr>
              <a:t> </a:t>
            </a:r>
            <a:r>
              <a:rPr lang="en-US" altLang="en-US" sz="2200" b="1" dirty="0" err="1">
                <a:solidFill>
                  <a:srgbClr val="FF0000"/>
                </a:solidFill>
                <a:latin typeface="Times New Roman" panose="02020603050405020304" pitchFamily="18" charset="0"/>
                <a:cs typeface="Times New Roman" panose="02020603050405020304" pitchFamily="18" charset="0"/>
              </a:rPr>
              <a:t>thuật</a:t>
            </a:r>
            <a:r>
              <a:rPr lang="en-US" altLang="en-US" sz="2200" b="1" dirty="0">
                <a:solidFill>
                  <a:srgbClr val="FF0000"/>
                </a:solidFill>
                <a:latin typeface="Times New Roman" panose="02020603050405020304" pitchFamily="18" charset="0"/>
                <a:cs typeface="Times New Roman" panose="02020603050405020304" pitchFamily="18" charset="0"/>
              </a:rPr>
              <a:t> </a:t>
            </a:r>
            <a:r>
              <a:rPr lang="en-US" altLang="en-US" sz="2200" b="1" dirty="0" err="1">
                <a:solidFill>
                  <a:srgbClr val="FF0000"/>
                </a:solidFill>
                <a:latin typeface="Times New Roman" panose="02020603050405020304" pitchFamily="18" charset="0"/>
                <a:cs typeface="Times New Roman" panose="02020603050405020304" pitchFamily="18" charset="0"/>
              </a:rPr>
              <a:t>cấy</a:t>
            </a:r>
            <a:r>
              <a:rPr lang="en-US" altLang="en-US" sz="2200" b="1" dirty="0">
                <a:solidFill>
                  <a:srgbClr val="FF0000"/>
                </a:solidFill>
                <a:latin typeface="Times New Roman" panose="02020603050405020304" pitchFamily="18" charset="0"/>
                <a:cs typeface="Times New Roman" panose="02020603050405020304" pitchFamily="18" charset="0"/>
              </a:rPr>
              <a:t> gen </a:t>
            </a:r>
          </a:p>
        </p:txBody>
      </p:sp>
      <p:grpSp>
        <p:nvGrpSpPr>
          <p:cNvPr id="2" name="Group 1"/>
          <p:cNvGrpSpPr/>
          <p:nvPr/>
        </p:nvGrpSpPr>
        <p:grpSpPr>
          <a:xfrm>
            <a:off x="297548" y="452236"/>
            <a:ext cx="8431213" cy="4638675"/>
            <a:chOff x="250825" y="942975"/>
            <a:chExt cx="8675688" cy="5416550"/>
          </a:xfrm>
        </p:grpSpPr>
        <p:grpSp>
          <p:nvGrpSpPr>
            <p:cNvPr id="7170" name="Group 2"/>
            <p:cNvGrpSpPr>
              <a:grpSpLocks/>
            </p:cNvGrpSpPr>
            <p:nvPr/>
          </p:nvGrpSpPr>
          <p:grpSpPr bwMode="auto">
            <a:xfrm>
              <a:off x="250825" y="942975"/>
              <a:ext cx="8675688" cy="5229225"/>
              <a:chOff x="113" y="1040"/>
              <a:chExt cx="5465" cy="3280"/>
            </a:xfrm>
          </p:grpSpPr>
          <p:pic>
            <p:nvPicPr>
              <p:cNvPr id="717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 y="1040"/>
                <a:ext cx="5465" cy="3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Text Box 4"/>
              <p:cNvSpPr txBox="1">
                <a:spLocks noChangeArrowheads="1"/>
              </p:cNvSpPr>
              <p:nvPr/>
            </p:nvSpPr>
            <p:spPr bwMode="auto">
              <a:xfrm>
                <a:off x="1706" y="1525"/>
                <a:ext cx="116" cy="2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endParaRPr lang="en-US" altLang="en-US"/>
              </a:p>
            </p:txBody>
          </p:sp>
          <p:sp>
            <p:nvSpPr>
              <p:cNvPr id="7180" name="Text Box 5"/>
              <p:cNvSpPr txBox="1">
                <a:spLocks noChangeArrowheads="1"/>
              </p:cNvSpPr>
              <p:nvPr/>
            </p:nvSpPr>
            <p:spPr bwMode="auto">
              <a:xfrm>
                <a:off x="1247" y="4089"/>
                <a:ext cx="182" cy="2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endParaRPr lang="en-US" altLang="en-US"/>
              </a:p>
            </p:txBody>
          </p:sp>
          <p:sp>
            <p:nvSpPr>
              <p:cNvPr id="7181" name="Text Box 6"/>
              <p:cNvSpPr txBox="1">
                <a:spLocks noChangeArrowheads="1"/>
              </p:cNvSpPr>
              <p:nvPr/>
            </p:nvSpPr>
            <p:spPr bwMode="auto">
              <a:xfrm>
                <a:off x="2381" y="2750"/>
                <a:ext cx="136" cy="2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endParaRPr lang="en-US" altLang="en-US"/>
              </a:p>
            </p:txBody>
          </p:sp>
          <p:sp>
            <p:nvSpPr>
              <p:cNvPr id="7182" name="Text Box 7"/>
              <p:cNvSpPr txBox="1">
                <a:spLocks noChangeArrowheads="1"/>
              </p:cNvSpPr>
              <p:nvPr/>
            </p:nvSpPr>
            <p:spPr bwMode="auto">
              <a:xfrm>
                <a:off x="5284" y="3566"/>
                <a:ext cx="136" cy="2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endParaRPr lang="en-US" altLang="en-US"/>
              </a:p>
            </p:txBody>
          </p:sp>
        </p:grpSp>
        <p:sp>
          <p:nvSpPr>
            <p:cNvPr id="105480" name="Text Box 8"/>
            <p:cNvSpPr txBox="1">
              <a:spLocks noChangeArrowheads="1"/>
            </p:cNvSpPr>
            <p:nvPr/>
          </p:nvSpPr>
          <p:spPr bwMode="auto">
            <a:xfrm>
              <a:off x="3671888" y="5575300"/>
              <a:ext cx="3095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spcBef>
                  <a:spcPct val="50000"/>
                </a:spcBef>
              </a:pPr>
              <a:r>
                <a:rPr lang="en-US" altLang="en-US" sz="2400" b="1">
                  <a:solidFill>
                    <a:srgbClr val="3333FF"/>
                  </a:solidFill>
                  <a:latin typeface="Times New Roman" panose="02020603050405020304" pitchFamily="18" charset="0"/>
                  <a:cs typeface="Times New Roman" panose="02020603050405020304" pitchFamily="18" charset="0"/>
                </a:rPr>
                <a:t>Enzim cắt</a:t>
              </a:r>
            </a:p>
          </p:txBody>
        </p:sp>
        <p:sp>
          <p:nvSpPr>
            <p:cNvPr id="105481" name="Text Box 9"/>
            <p:cNvSpPr txBox="1">
              <a:spLocks noChangeArrowheads="1"/>
            </p:cNvSpPr>
            <p:nvPr/>
          </p:nvSpPr>
          <p:spPr bwMode="auto">
            <a:xfrm>
              <a:off x="701675" y="3303588"/>
              <a:ext cx="21605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a:solidFill>
                    <a:srgbClr val="FF00FF"/>
                  </a:solidFill>
                </a:rPr>
                <a:t> </a:t>
              </a:r>
              <a:r>
                <a:rPr lang="en-US" altLang="en-US" b="1">
                  <a:solidFill>
                    <a:srgbClr val="FF00FF"/>
                  </a:solidFill>
                  <a:latin typeface="Times New Roman" panose="02020603050405020304" pitchFamily="18" charset="0"/>
                  <a:cs typeface="Times New Roman" panose="02020603050405020304" pitchFamily="18" charset="0"/>
                </a:rPr>
                <a:t>ADN tái tổ hợp</a:t>
              </a:r>
            </a:p>
          </p:txBody>
        </p:sp>
        <p:sp>
          <p:nvSpPr>
            <p:cNvPr id="105483" name="Text Box 11"/>
            <p:cNvSpPr txBox="1">
              <a:spLocks noChangeArrowheads="1"/>
            </p:cNvSpPr>
            <p:nvPr/>
          </p:nvSpPr>
          <p:spPr bwMode="auto">
            <a:xfrm>
              <a:off x="1417638" y="2082800"/>
              <a:ext cx="1584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b="1">
                  <a:solidFill>
                    <a:srgbClr val="996633"/>
                  </a:solidFill>
                  <a:latin typeface="Times New Roman" panose="02020603050405020304" pitchFamily="18" charset="0"/>
                  <a:cs typeface="Times New Roman" panose="02020603050405020304" pitchFamily="18" charset="0"/>
                </a:rPr>
                <a:t>Tách ADN</a:t>
              </a:r>
              <a:r>
                <a:rPr lang="en-US" altLang="en-US" b="1" baseline="-25000">
                  <a:solidFill>
                    <a:srgbClr val="996633"/>
                  </a:solidFill>
                  <a:latin typeface="Times New Roman" panose="02020603050405020304" pitchFamily="18" charset="0"/>
                  <a:cs typeface="Times New Roman" panose="02020603050405020304" pitchFamily="18" charset="0"/>
                </a:rPr>
                <a:t>nst</a:t>
              </a:r>
              <a:r>
                <a:rPr lang="en-US" altLang="en-US" b="1">
                  <a:solidFill>
                    <a:srgbClr val="996633"/>
                  </a:solidFill>
                  <a:latin typeface="Times New Roman" panose="02020603050405020304" pitchFamily="18" charset="0"/>
                  <a:cs typeface="Times New Roman" panose="02020603050405020304" pitchFamily="18" charset="0"/>
                </a:rPr>
                <a:t> </a:t>
              </a:r>
            </a:p>
            <a:p>
              <a:pPr eaLnBrk="1" hangingPunct="1">
                <a:lnSpc>
                  <a:spcPct val="85000"/>
                </a:lnSpc>
                <a:spcBef>
                  <a:spcPct val="35000"/>
                </a:spcBef>
              </a:pPr>
              <a:r>
                <a:rPr lang="en-US" altLang="en-US" b="1">
                  <a:solidFill>
                    <a:srgbClr val="996633"/>
                  </a:solidFill>
                  <a:latin typeface="Times New Roman" panose="02020603050405020304" pitchFamily="18" charset="0"/>
                  <a:cs typeface="Times New Roman" panose="02020603050405020304" pitchFamily="18" charset="0"/>
                </a:rPr>
                <a:t>tb cho</a:t>
              </a:r>
            </a:p>
          </p:txBody>
        </p:sp>
        <p:sp>
          <p:nvSpPr>
            <p:cNvPr id="105484" name="Text Box 12"/>
            <p:cNvSpPr txBox="1">
              <a:spLocks noChangeArrowheads="1"/>
            </p:cNvSpPr>
            <p:nvPr/>
          </p:nvSpPr>
          <p:spPr bwMode="auto">
            <a:xfrm>
              <a:off x="1035050" y="5992813"/>
              <a:ext cx="19446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b="1" dirty="0" err="1">
                  <a:solidFill>
                    <a:srgbClr val="9900CC"/>
                  </a:solidFill>
                </a:rPr>
                <a:t>Tách</a:t>
              </a:r>
              <a:r>
                <a:rPr lang="en-US" altLang="en-US" b="1" dirty="0">
                  <a:solidFill>
                    <a:srgbClr val="9900CC"/>
                  </a:solidFill>
                </a:rPr>
                <a:t> </a:t>
              </a:r>
              <a:r>
                <a:rPr lang="en-US" altLang="en-US" b="1" dirty="0" err="1">
                  <a:solidFill>
                    <a:srgbClr val="9900CC"/>
                  </a:solidFill>
                  <a:latin typeface="Times New Roman" panose="02020603050405020304" pitchFamily="18" charset="0"/>
                  <a:cs typeface="Times New Roman" panose="02020603050405020304" pitchFamily="18" charset="0"/>
                </a:rPr>
                <a:t>plasmit</a:t>
              </a:r>
              <a:endParaRPr lang="en-US" altLang="en-US" b="1" dirty="0">
                <a:solidFill>
                  <a:srgbClr val="9900CC"/>
                </a:solidFill>
                <a:latin typeface="Times New Roman" panose="02020603050405020304" pitchFamily="18" charset="0"/>
                <a:cs typeface="Times New Roman" panose="02020603050405020304" pitchFamily="18" charset="0"/>
              </a:endParaRPr>
            </a:p>
          </p:txBody>
        </p:sp>
        <p:sp>
          <p:nvSpPr>
            <p:cNvPr id="105485" name="Text Box 13"/>
            <p:cNvSpPr txBox="1">
              <a:spLocks noChangeArrowheads="1"/>
            </p:cNvSpPr>
            <p:nvPr/>
          </p:nvSpPr>
          <p:spPr bwMode="auto">
            <a:xfrm>
              <a:off x="4156075" y="4064000"/>
              <a:ext cx="1584325"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15000"/>
                </a:spcBef>
              </a:pPr>
              <a:r>
                <a:rPr lang="en-US" altLang="en-US" b="1">
                  <a:solidFill>
                    <a:srgbClr val="CC9900"/>
                  </a:solidFill>
                </a:rPr>
                <a:t>Chuyển </a:t>
              </a:r>
            </a:p>
            <a:p>
              <a:pPr eaLnBrk="1" hangingPunct="1">
                <a:spcBef>
                  <a:spcPct val="15000"/>
                </a:spcBef>
              </a:pPr>
              <a:r>
                <a:rPr lang="en-US" altLang="en-US" b="1">
                  <a:solidFill>
                    <a:srgbClr val="CC9900"/>
                  </a:solidFill>
                  <a:latin typeface="Times New Roman" panose="02020603050405020304" pitchFamily="18" charset="0"/>
                  <a:cs typeface="Times New Roman" panose="02020603050405020304" pitchFamily="18" charset="0"/>
                </a:rPr>
                <a:t>ADN</a:t>
              </a:r>
              <a:r>
                <a:rPr lang="en-US" altLang="en-US" b="1" baseline="-25000">
                  <a:solidFill>
                    <a:srgbClr val="CC9900"/>
                  </a:solidFill>
                  <a:latin typeface="Times New Roman" panose="02020603050405020304" pitchFamily="18" charset="0"/>
                  <a:cs typeface="Times New Roman" panose="02020603050405020304" pitchFamily="18" charset="0"/>
                </a:rPr>
                <a:t>tth</a:t>
              </a:r>
              <a:r>
                <a:rPr lang="en-US" altLang="en-US" b="1">
                  <a:solidFill>
                    <a:srgbClr val="CC9900"/>
                  </a:solidFill>
                </a:rPr>
                <a:t> vào tb nhận</a:t>
              </a:r>
            </a:p>
          </p:txBody>
        </p:sp>
        <p:sp>
          <p:nvSpPr>
            <p:cNvPr id="105486" name="Text Box 14"/>
            <p:cNvSpPr txBox="1">
              <a:spLocks noChangeArrowheads="1"/>
            </p:cNvSpPr>
            <p:nvPr/>
          </p:nvSpPr>
          <p:spPr bwMode="auto">
            <a:xfrm>
              <a:off x="3779838" y="1377950"/>
              <a:ext cx="14398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spcBef>
                  <a:spcPct val="50000"/>
                </a:spcBef>
              </a:pPr>
              <a:r>
                <a:rPr lang="en-US" altLang="en-US" b="1">
                  <a:solidFill>
                    <a:srgbClr val="3333FF"/>
                  </a:solidFill>
                </a:rPr>
                <a:t>Enzim cắt</a:t>
              </a:r>
            </a:p>
          </p:txBody>
        </p:sp>
      </p:grpSp>
      <p:sp>
        <p:nvSpPr>
          <p:cNvPr id="16" name="Text Box 45"/>
          <p:cNvSpPr txBox="1">
            <a:spLocks noChangeArrowheads="1"/>
          </p:cNvSpPr>
          <p:nvPr/>
        </p:nvSpPr>
        <p:spPr bwMode="auto">
          <a:xfrm>
            <a:off x="1018274" y="5511652"/>
            <a:ext cx="771048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600" dirty="0">
                <a:latin typeface="Times New Roman" panose="02020603050405020304" pitchFamily="18" charset="0"/>
                <a:cs typeface="Times New Roman" panose="02020603050405020304" pitchFamily="18" charset="0"/>
              </a:rPr>
              <a:t>1.Đoạn ADN </a:t>
            </a:r>
            <a:r>
              <a:rPr lang="en-US" altLang="vi-VN" sz="1600" dirty="0" err="1">
                <a:latin typeface="Times New Roman" panose="02020603050405020304" pitchFamily="18" charset="0"/>
                <a:cs typeface="Times New Roman" panose="02020603050405020304" pitchFamily="18" charset="0"/>
              </a:rPr>
              <a:t>tách</a:t>
            </a:r>
            <a:r>
              <a:rPr lang="en-US" altLang="vi-VN" sz="1600" dirty="0">
                <a:latin typeface="Times New Roman" panose="02020603050405020304" pitchFamily="18" charset="0"/>
                <a:cs typeface="Times New Roman" panose="02020603050405020304" pitchFamily="18" charset="0"/>
              </a:rPr>
              <a:t> </a:t>
            </a:r>
            <a:r>
              <a:rPr lang="en-US" altLang="vi-VN" sz="1600" dirty="0" err="1">
                <a:latin typeface="Times New Roman" panose="02020603050405020304" pitchFamily="18" charset="0"/>
                <a:cs typeface="Times New Roman" panose="02020603050405020304" pitchFamily="18" charset="0"/>
              </a:rPr>
              <a:t>từ</a:t>
            </a:r>
            <a:r>
              <a:rPr lang="en-US" altLang="vi-VN" sz="1600" dirty="0">
                <a:latin typeface="Times New Roman" panose="02020603050405020304" pitchFamily="18" charset="0"/>
                <a:cs typeface="Times New Roman" panose="02020603050405020304" pitchFamily="18" charset="0"/>
              </a:rPr>
              <a:t> </a:t>
            </a:r>
            <a:r>
              <a:rPr lang="en-US" altLang="vi-VN" sz="1600" dirty="0" err="1">
                <a:latin typeface="Times New Roman" panose="02020603050405020304" pitchFamily="18" charset="0"/>
                <a:cs typeface="Times New Roman" panose="02020603050405020304" pitchFamily="18" charset="0"/>
              </a:rPr>
              <a:t>tế</a:t>
            </a:r>
            <a:r>
              <a:rPr lang="en-US" altLang="vi-VN" sz="1600" dirty="0">
                <a:latin typeface="Times New Roman" panose="02020603050405020304" pitchFamily="18" charset="0"/>
                <a:cs typeface="Times New Roman" panose="02020603050405020304" pitchFamily="18" charset="0"/>
              </a:rPr>
              <a:t> </a:t>
            </a:r>
            <a:r>
              <a:rPr lang="en-US" altLang="vi-VN" sz="1600" dirty="0" err="1">
                <a:latin typeface="Times New Roman" panose="02020603050405020304" pitchFamily="18" charset="0"/>
                <a:cs typeface="Times New Roman" panose="02020603050405020304" pitchFamily="18" charset="0"/>
              </a:rPr>
              <a:t>bào</a:t>
            </a:r>
            <a:r>
              <a:rPr lang="en-US" altLang="vi-VN" sz="1600" dirty="0">
                <a:latin typeface="Times New Roman" panose="02020603050405020304" pitchFamily="18" charset="0"/>
                <a:cs typeface="Times New Roman" panose="02020603050405020304" pitchFamily="18" charset="0"/>
              </a:rPr>
              <a:t> </a:t>
            </a:r>
            <a:r>
              <a:rPr lang="en-US" altLang="vi-VN" sz="1600" dirty="0" err="1">
                <a:latin typeface="Times New Roman" panose="02020603050405020304" pitchFamily="18" charset="0"/>
                <a:cs typeface="Times New Roman" panose="02020603050405020304" pitchFamily="18" charset="0"/>
              </a:rPr>
              <a:t>cho</a:t>
            </a:r>
            <a:r>
              <a:rPr lang="en-US" altLang="vi-VN" sz="1600" dirty="0">
                <a:latin typeface="Times New Roman" panose="02020603050405020304" pitchFamily="18" charset="0"/>
                <a:cs typeface="Times New Roman" panose="02020603050405020304" pitchFamily="18" charset="0"/>
              </a:rPr>
              <a:t>; </a:t>
            </a:r>
            <a:endParaRPr lang="en-US" altLang="vi-VN" sz="1600" dirty="0" smtClean="0">
              <a:latin typeface="Times New Roman" panose="02020603050405020304" pitchFamily="18" charset="0"/>
              <a:cs typeface="Times New Roman" panose="02020603050405020304" pitchFamily="18" charset="0"/>
            </a:endParaRPr>
          </a:p>
          <a:p>
            <a:pPr eaLnBrk="1" hangingPunct="1"/>
            <a:r>
              <a:rPr lang="en-US" altLang="vi-VN" sz="1600" dirty="0" smtClean="0">
                <a:latin typeface="Times New Roman" panose="02020603050405020304" pitchFamily="18" charset="0"/>
                <a:cs typeface="Times New Roman" panose="02020603050405020304" pitchFamily="18" charset="0"/>
              </a:rPr>
              <a:t>2</a:t>
            </a:r>
            <a:r>
              <a:rPr lang="en-US" altLang="vi-VN" sz="1600" dirty="0">
                <a:latin typeface="Times New Roman" panose="02020603050405020304" pitchFamily="18" charset="0"/>
                <a:cs typeface="Times New Roman" panose="02020603050405020304" pitchFamily="18" charset="0"/>
              </a:rPr>
              <a:t>. </a:t>
            </a:r>
            <a:r>
              <a:rPr lang="en-US" altLang="vi-VN" sz="1600" dirty="0" err="1">
                <a:latin typeface="Times New Roman" panose="02020603050405020304" pitchFamily="18" charset="0"/>
                <a:cs typeface="Times New Roman" panose="02020603050405020304" pitchFamily="18" charset="0"/>
              </a:rPr>
              <a:t>Phân</a:t>
            </a:r>
            <a:r>
              <a:rPr lang="en-US" altLang="vi-VN" sz="1600" dirty="0">
                <a:latin typeface="Times New Roman" panose="02020603050405020304" pitchFamily="18" charset="0"/>
                <a:cs typeface="Times New Roman" panose="02020603050405020304" pitchFamily="18" charset="0"/>
              </a:rPr>
              <a:t> </a:t>
            </a:r>
            <a:r>
              <a:rPr lang="en-US" altLang="vi-VN" sz="1600" dirty="0" err="1">
                <a:latin typeface="Times New Roman" panose="02020603050405020304" pitchFamily="18" charset="0"/>
                <a:cs typeface="Times New Roman" panose="02020603050405020304" pitchFamily="18" charset="0"/>
              </a:rPr>
              <a:t>tử</a:t>
            </a:r>
            <a:r>
              <a:rPr lang="en-US" altLang="vi-VN" sz="1600" dirty="0">
                <a:latin typeface="Times New Roman" panose="02020603050405020304" pitchFamily="18" charset="0"/>
                <a:cs typeface="Times New Roman" panose="02020603050405020304" pitchFamily="18" charset="0"/>
              </a:rPr>
              <a:t> ADN </a:t>
            </a:r>
            <a:r>
              <a:rPr lang="en-US" altLang="vi-VN" sz="1600" dirty="0" err="1">
                <a:latin typeface="Times New Roman" panose="02020603050405020304" pitchFamily="18" charset="0"/>
                <a:cs typeface="Times New Roman" panose="02020603050405020304" pitchFamily="18" charset="0"/>
              </a:rPr>
              <a:t>làm</a:t>
            </a:r>
            <a:r>
              <a:rPr lang="en-US" altLang="vi-VN" sz="1600" dirty="0">
                <a:latin typeface="Times New Roman" panose="02020603050405020304" pitchFamily="18" charset="0"/>
                <a:cs typeface="Times New Roman" panose="02020603050405020304" pitchFamily="18" charset="0"/>
              </a:rPr>
              <a:t> </a:t>
            </a:r>
            <a:r>
              <a:rPr lang="en-US" altLang="vi-VN" sz="1600" dirty="0" err="1">
                <a:latin typeface="Times New Roman" panose="02020603050405020304" pitchFamily="18" charset="0"/>
                <a:cs typeface="Times New Roman" panose="02020603050405020304" pitchFamily="18" charset="0"/>
              </a:rPr>
              <a:t>thể</a:t>
            </a:r>
            <a:r>
              <a:rPr lang="en-US" altLang="vi-VN" sz="1600" dirty="0">
                <a:latin typeface="Times New Roman" panose="02020603050405020304" pitchFamily="18" charset="0"/>
                <a:cs typeface="Times New Roman" panose="02020603050405020304" pitchFamily="18" charset="0"/>
              </a:rPr>
              <a:t> </a:t>
            </a:r>
            <a:r>
              <a:rPr lang="en-US" altLang="vi-VN" sz="1600" dirty="0" err="1">
                <a:latin typeface="Times New Roman" panose="02020603050405020304" pitchFamily="18" charset="0"/>
                <a:cs typeface="Times New Roman" panose="02020603050405020304" pitchFamily="18" charset="0"/>
              </a:rPr>
              <a:t>truyền</a:t>
            </a:r>
            <a:endParaRPr lang="en-US" altLang="vi-VN" sz="1600" dirty="0">
              <a:latin typeface="Times New Roman" panose="02020603050405020304" pitchFamily="18" charset="0"/>
              <a:cs typeface="Times New Roman" panose="02020603050405020304" pitchFamily="18" charset="0"/>
            </a:endParaRPr>
          </a:p>
          <a:p>
            <a:pPr eaLnBrk="1" hangingPunct="1"/>
            <a:r>
              <a:rPr lang="en-US" altLang="vi-VN" sz="1600" dirty="0">
                <a:latin typeface="Times New Roman" panose="02020603050405020304" pitchFamily="18" charset="0"/>
                <a:cs typeface="Times New Roman" panose="02020603050405020304" pitchFamily="18" charset="0"/>
              </a:rPr>
              <a:t>3. ADN </a:t>
            </a:r>
            <a:r>
              <a:rPr lang="en-US" altLang="vi-VN" sz="1600" dirty="0" err="1">
                <a:latin typeface="Times New Roman" panose="02020603050405020304" pitchFamily="18" charset="0"/>
                <a:cs typeface="Times New Roman" panose="02020603050405020304" pitchFamily="18" charset="0"/>
              </a:rPr>
              <a:t>tái</a:t>
            </a:r>
            <a:r>
              <a:rPr lang="en-US" altLang="vi-VN" sz="1600" dirty="0">
                <a:latin typeface="Times New Roman" panose="02020603050405020304" pitchFamily="18" charset="0"/>
                <a:cs typeface="Times New Roman" panose="02020603050405020304" pitchFamily="18" charset="0"/>
              </a:rPr>
              <a:t> </a:t>
            </a:r>
            <a:r>
              <a:rPr lang="en-US" altLang="vi-VN" sz="1600" dirty="0" err="1">
                <a:latin typeface="Times New Roman" panose="02020603050405020304" pitchFamily="18" charset="0"/>
                <a:cs typeface="Times New Roman" panose="02020603050405020304" pitchFamily="18" charset="0"/>
              </a:rPr>
              <a:t>tổ</a:t>
            </a:r>
            <a:r>
              <a:rPr lang="en-US" altLang="vi-VN" sz="1600" dirty="0">
                <a:latin typeface="Times New Roman" panose="02020603050405020304" pitchFamily="18" charset="0"/>
                <a:cs typeface="Times New Roman" panose="02020603050405020304" pitchFamily="18" charset="0"/>
              </a:rPr>
              <a:t> </a:t>
            </a:r>
            <a:r>
              <a:rPr lang="en-US" altLang="vi-VN" sz="1600" dirty="0" err="1">
                <a:latin typeface="Times New Roman" panose="02020603050405020304" pitchFamily="18" charset="0"/>
                <a:cs typeface="Times New Roman" panose="02020603050405020304" pitchFamily="18" charset="0"/>
              </a:rPr>
              <a:t>hợp</a:t>
            </a:r>
            <a:r>
              <a:rPr lang="en-US" altLang="vi-VN" sz="1600" dirty="0">
                <a:latin typeface="Times New Roman" panose="02020603050405020304" pitchFamily="18" charset="0"/>
                <a:cs typeface="Times New Roman" panose="02020603050405020304" pitchFamily="18" charset="0"/>
              </a:rPr>
              <a:t>; 4. ADN </a:t>
            </a:r>
            <a:r>
              <a:rPr lang="en-US" altLang="vi-VN" sz="1600" dirty="0" err="1">
                <a:latin typeface="Times New Roman" panose="02020603050405020304" pitchFamily="18" charset="0"/>
                <a:cs typeface="Times New Roman" panose="02020603050405020304" pitchFamily="18" charset="0"/>
              </a:rPr>
              <a:t>tái</a:t>
            </a:r>
            <a:r>
              <a:rPr lang="en-US" altLang="vi-VN" sz="1600" dirty="0">
                <a:latin typeface="Times New Roman" panose="02020603050405020304" pitchFamily="18" charset="0"/>
                <a:cs typeface="Times New Roman" panose="02020603050405020304" pitchFamily="18" charset="0"/>
              </a:rPr>
              <a:t> </a:t>
            </a:r>
            <a:r>
              <a:rPr lang="en-US" altLang="vi-VN" sz="1600" dirty="0" err="1">
                <a:latin typeface="Times New Roman" panose="02020603050405020304" pitchFamily="18" charset="0"/>
                <a:cs typeface="Times New Roman" panose="02020603050405020304" pitchFamily="18" charset="0"/>
              </a:rPr>
              <a:t>tổ</a:t>
            </a:r>
            <a:r>
              <a:rPr lang="en-US" altLang="vi-VN" sz="1600" dirty="0">
                <a:latin typeface="Times New Roman" panose="02020603050405020304" pitchFamily="18" charset="0"/>
                <a:cs typeface="Times New Roman" panose="02020603050405020304" pitchFamily="18" charset="0"/>
              </a:rPr>
              <a:t> </a:t>
            </a:r>
            <a:r>
              <a:rPr lang="en-US" altLang="vi-VN" sz="1600" dirty="0" err="1">
                <a:latin typeface="Times New Roman" panose="02020603050405020304" pitchFamily="18" charset="0"/>
                <a:cs typeface="Times New Roman" panose="02020603050405020304" pitchFamily="18" charset="0"/>
              </a:rPr>
              <a:t>hợp</a:t>
            </a:r>
            <a:r>
              <a:rPr lang="en-US" altLang="vi-VN" sz="1600" dirty="0">
                <a:latin typeface="Times New Roman" panose="02020603050405020304" pitchFamily="18" charset="0"/>
                <a:cs typeface="Times New Roman" panose="02020603050405020304" pitchFamily="18" charset="0"/>
              </a:rPr>
              <a:t> </a:t>
            </a:r>
            <a:r>
              <a:rPr lang="en-US" altLang="vi-VN" sz="1600" dirty="0" err="1">
                <a:latin typeface="Times New Roman" panose="02020603050405020304" pitchFamily="18" charset="0"/>
                <a:cs typeface="Times New Roman" panose="02020603050405020304" pitchFamily="18" charset="0"/>
              </a:rPr>
              <a:t>trong</a:t>
            </a:r>
            <a:r>
              <a:rPr lang="en-US" altLang="vi-VN" sz="1600" dirty="0">
                <a:latin typeface="Times New Roman" panose="02020603050405020304" pitchFamily="18" charset="0"/>
                <a:cs typeface="Times New Roman" panose="02020603050405020304" pitchFamily="18" charset="0"/>
              </a:rPr>
              <a:t> </a:t>
            </a:r>
            <a:r>
              <a:rPr lang="en-US" altLang="vi-VN" sz="1600" dirty="0" err="1">
                <a:latin typeface="Times New Roman" panose="02020603050405020304" pitchFamily="18" charset="0"/>
                <a:cs typeface="Times New Roman" panose="02020603050405020304" pitchFamily="18" charset="0"/>
              </a:rPr>
              <a:t>tế</a:t>
            </a:r>
            <a:r>
              <a:rPr lang="en-US" altLang="vi-VN" sz="1600" dirty="0">
                <a:latin typeface="Times New Roman" panose="02020603050405020304" pitchFamily="18" charset="0"/>
                <a:cs typeface="Times New Roman" panose="02020603050405020304" pitchFamily="18" charset="0"/>
              </a:rPr>
              <a:t> </a:t>
            </a:r>
            <a:r>
              <a:rPr lang="en-US" altLang="vi-VN" sz="1600" dirty="0" err="1">
                <a:latin typeface="Times New Roman" panose="02020603050405020304" pitchFamily="18" charset="0"/>
                <a:cs typeface="Times New Roman" panose="02020603050405020304" pitchFamily="18" charset="0"/>
              </a:rPr>
              <a:t>bào</a:t>
            </a:r>
            <a:r>
              <a:rPr lang="en-US" altLang="vi-VN" sz="1600" dirty="0">
                <a:latin typeface="Times New Roman" panose="02020603050405020304" pitchFamily="18" charset="0"/>
                <a:cs typeface="Times New Roman" panose="02020603050405020304" pitchFamily="18" charset="0"/>
              </a:rPr>
              <a:t> vi </a:t>
            </a:r>
            <a:r>
              <a:rPr lang="en-US" altLang="vi-VN" sz="1600" dirty="0" err="1">
                <a:latin typeface="Times New Roman" panose="02020603050405020304" pitchFamily="18" charset="0"/>
                <a:cs typeface="Times New Roman" panose="02020603050405020304" pitchFamily="18" charset="0"/>
              </a:rPr>
              <a:t>khuẩn</a:t>
            </a:r>
            <a:endParaRPr lang="en-US" altLang="vi-VN" sz="1600" dirty="0">
              <a:latin typeface="Times New Roman" panose="02020603050405020304" pitchFamily="18" charset="0"/>
              <a:cs typeface="Times New Roman" panose="02020603050405020304" pitchFamily="18" charset="0"/>
            </a:endParaRPr>
          </a:p>
          <a:p>
            <a:pPr eaLnBrk="1" hangingPunct="1"/>
            <a:r>
              <a:rPr lang="en-US" altLang="vi-VN" sz="1600" dirty="0">
                <a:latin typeface="Times New Roman" panose="02020603050405020304" pitchFamily="18" charset="0"/>
                <a:cs typeface="Times New Roman" panose="02020603050405020304" pitchFamily="18" charset="0"/>
              </a:rPr>
              <a:t>5. </a:t>
            </a:r>
            <a:r>
              <a:rPr lang="en-US" altLang="vi-VN" sz="1600" dirty="0" err="1">
                <a:latin typeface="Times New Roman" panose="02020603050405020304" pitchFamily="18" charset="0"/>
                <a:cs typeface="Times New Roman" panose="02020603050405020304" pitchFamily="18" charset="0"/>
              </a:rPr>
              <a:t>ADNdạng</a:t>
            </a:r>
            <a:r>
              <a:rPr lang="en-US" altLang="vi-VN" sz="1600" dirty="0">
                <a:latin typeface="Times New Roman" panose="02020603050405020304" pitchFamily="18" charset="0"/>
                <a:cs typeface="Times New Roman" panose="02020603050405020304" pitchFamily="18" charset="0"/>
              </a:rPr>
              <a:t> </a:t>
            </a:r>
            <a:r>
              <a:rPr lang="en-US" altLang="vi-VN" sz="1600" dirty="0" err="1">
                <a:latin typeface="Times New Roman" panose="02020603050405020304" pitchFamily="18" charset="0"/>
                <a:cs typeface="Times New Roman" panose="02020603050405020304" pitchFamily="18" charset="0"/>
              </a:rPr>
              <a:t>vòng</a:t>
            </a:r>
            <a:r>
              <a:rPr lang="en-US" altLang="vi-VN" sz="1600" dirty="0">
                <a:latin typeface="Times New Roman" panose="02020603050405020304" pitchFamily="18" charset="0"/>
                <a:cs typeface="Times New Roman" panose="02020603050405020304" pitchFamily="18" charset="0"/>
              </a:rPr>
              <a:t> (NST) </a:t>
            </a:r>
            <a:r>
              <a:rPr lang="en-US" altLang="vi-VN" sz="1600" dirty="0" err="1">
                <a:latin typeface="Times New Roman" panose="02020603050405020304" pitchFamily="18" charset="0"/>
                <a:cs typeface="Times New Roman" panose="02020603050405020304" pitchFamily="18" charset="0"/>
              </a:rPr>
              <a:t>của</a:t>
            </a:r>
            <a:r>
              <a:rPr lang="en-US" altLang="vi-VN" sz="1600" dirty="0">
                <a:latin typeface="Times New Roman" panose="02020603050405020304" pitchFamily="18" charset="0"/>
                <a:cs typeface="Times New Roman" panose="02020603050405020304" pitchFamily="18" charset="0"/>
              </a:rPr>
              <a:t> </a:t>
            </a:r>
            <a:r>
              <a:rPr lang="en-US" altLang="vi-VN" sz="1600" dirty="0" err="1">
                <a:latin typeface="Times New Roman" panose="02020603050405020304" pitchFamily="18" charset="0"/>
                <a:cs typeface="Times New Roman" panose="02020603050405020304" pitchFamily="18" charset="0"/>
              </a:rPr>
              <a:t>tế</a:t>
            </a:r>
            <a:r>
              <a:rPr lang="en-US" altLang="vi-VN" sz="1600" dirty="0">
                <a:latin typeface="Times New Roman" panose="02020603050405020304" pitchFamily="18" charset="0"/>
                <a:cs typeface="Times New Roman" panose="02020603050405020304" pitchFamily="18" charset="0"/>
              </a:rPr>
              <a:t> </a:t>
            </a:r>
            <a:r>
              <a:rPr lang="en-US" altLang="vi-VN" sz="1600" dirty="0" err="1">
                <a:latin typeface="Times New Roman" panose="02020603050405020304" pitchFamily="18" charset="0"/>
                <a:cs typeface="Times New Roman" panose="02020603050405020304" pitchFamily="18" charset="0"/>
              </a:rPr>
              <a:t>bào</a:t>
            </a:r>
            <a:r>
              <a:rPr lang="en-US" altLang="vi-VN" sz="1600" dirty="0">
                <a:latin typeface="Times New Roman" panose="02020603050405020304" pitchFamily="18" charset="0"/>
                <a:cs typeface="Times New Roman" panose="02020603050405020304" pitchFamily="18" charset="0"/>
              </a:rPr>
              <a:t> vi </a:t>
            </a:r>
            <a:r>
              <a:rPr lang="en-US" altLang="vi-VN" sz="1600" dirty="0" err="1">
                <a:latin typeface="Times New Roman" panose="02020603050405020304" pitchFamily="18" charset="0"/>
                <a:cs typeface="Times New Roman" panose="02020603050405020304" pitchFamily="18" charset="0"/>
              </a:rPr>
              <a:t>khuẩn</a:t>
            </a:r>
            <a:r>
              <a:rPr lang="en-US" altLang="vi-VN" sz="1600" dirty="0">
                <a:latin typeface="Times New Roman" panose="02020603050405020304" pitchFamily="18" charset="0"/>
                <a:cs typeface="Times New Roman" panose="02020603050405020304" pitchFamily="18" charset="0"/>
              </a:rPr>
              <a:t> </a:t>
            </a:r>
          </a:p>
          <a:p>
            <a:pPr eaLnBrk="1" hangingPunct="1"/>
            <a:r>
              <a:rPr lang="en-US" altLang="vi-VN" sz="1600" dirty="0">
                <a:latin typeface="Times New Roman" panose="02020603050405020304" pitchFamily="18" charset="0"/>
                <a:cs typeface="Times New Roman" panose="02020603050405020304" pitchFamily="18" charset="0"/>
              </a:rPr>
              <a:t>6. ADN </a:t>
            </a:r>
            <a:r>
              <a:rPr lang="en-US" altLang="vi-VN" sz="1600" dirty="0" err="1">
                <a:latin typeface="Times New Roman" panose="02020603050405020304" pitchFamily="18" charset="0"/>
                <a:cs typeface="Times New Roman" panose="02020603050405020304" pitchFamily="18" charset="0"/>
              </a:rPr>
              <a:t>tái</a:t>
            </a:r>
            <a:r>
              <a:rPr lang="en-US" altLang="vi-VN" sz="1600" dirty="0">
                <a:latin typeface="Times New Roman" panose="02020603050405020304" pitchFamily="18" charset="0"/>
                <a:cs typeface="Times New Roman" panose="02020603050405020304" pitchFamily="18" charset="0"/>
              </a:rPr>
              <a:t> </a:t>
            </a:r>
            <a:r>
              <a:rPr lang="en-US" altLang="vi-VN" sz="1600" dirty="0" err="1">
                <a:latin typeface="Times New Roman" panose="02020603050405020304" pitchFamily="18" charset="0"/>
                <a:cs typeface="Times New Roman" panose="02020603050405020304" pitchFamily="18" charset="0"/>
              </a:rPr>
              <a:t>tổ</a:t>
            </a:r>
            <a:r>
              <a:rPr lang="en-US" altLang="vi-VN" sz="1600" dirty="0">
                <a:latin typeface="Times New Roman" panose="02020603050405020304" pitchFamily="18" charset="0"/>
                <a:cs typeface="Times New Roman" panose="02020603050405020304" pitchFamily="18" charset="0"/>
              </a:rPr>
              <a:t> </a:t>
            </a:r>
            <a:r>
              <a:rPr lang="en-US" altLang="vi-VN" sz="1600" dirty="0" err="1">
                <a:latin typeface="Times New Roman" panose="02020603050405020304" pitchFamily="18" charset="0"/>
                <a:cs typeface="Times New Roman" panose="02020603050405020304" pitchFamily="18" charset="0"/>
              </a:rPr>
              <a:t>hợp</a:t>
            </a:r>
            <a:r>
              <a:rPr lang="en-US" altLang="vi-VN" sz="1600" dirty="0">
                <a:latin typeface="Times New Roman" panose="02020603050405020304" pitchFamily="18" charset="0"/>
                <a:cs typeface="Times New Roman" panose="02020603050405020304" pitchFamily="18" charset="0"/>
              </a:rPr>
              <a:t> </a:t>
            </a:r>
            <a:r>
              <a:rPr lang="en-US" altLang="vi-VN" sz="1600" dirty="0" err="1">
                <a:latin typeface="Times New Roman" panose="02020603050405020304" pitchFamily="18" charset="0"/>
                <a:cs typeface="Times New Roman" panose="02020603050405020304" pitchFamily="18" charset="0"/>
              </a:rPr>
              <a:t>của</a:t>
            </a:r>
            <a:r>
              <a:rPr lang="en-US" altLang="vi-VN" sz="1600" dirty="0">
                <a:latin typeface="Times New Roman" panose="02020603050405020304" pitchFamily="18" charset="0"/>
                <a:cs typeface="Times New Roman" panose="02020603050405020304" pitchFamily="18" charset="0"/>
              </a:rPr>
              <a:t> </a:t>
            </a:r>
            <a:r>
              <a:rPr lang="en-US" altLang="vi-VN" sz="1600" dirty="0" err="1">
                <a:latin typeface="Times New Roman" panose="02020603050405020304" pitchFamily="18" charset="0"/>
                <a:cs typeface="Times New Roman" panose="02020603050405020304" pitchFamily="18" charset="0"/>
              </a:rPr>
              <a:t>thế</a:t>
            </a:r>
            <a:r>
              <a:rPr lang="en-US" altLang="vi-VN" sz="1600" dirty="0">
                <a:latin typeface="Times New Roman" panose="02020603050405020304" pitchFamily="18" charset="0"/>
                <a:cs typeface="Times New Roman" panose="02020603050405020304" pitchFamily="18" charset="0"/>
              </a:rPr>
              <a:t> </a:t>
            </a:r>
            <a:r>
              <a:rPr lang="en-US" altLang="vi-VN" sz="1600" dirty="0" err="1">
                <a:latin typeface="Times New Roman" panose="02020603050405020304" pitchFamily="18" charset="0"/>
                <a:cs typeface="Times New Roman" panose="02020603050405020304" pitchFamily="18" charset="0"/>
              </a:rPr>
              <a:t>hệ</a:t>
            </a:r>
            <a:r>
              <a:rPr lang="en-US" altLang="vi-VN" sz="1600" dirty="0">
                <a:latin typeface="Times New Roman" panose="02020603050405020304" pitchFamily="18" charset="0"/>
                <a:cs typeface="Times New Roman" panose="02020603050405020304" pitchFamily="18" charset="0"/>
              </a:rPr>
              <a:t> </a:t>
            </a:r>
            <a:r>
              <a:rPr lang="en-US" altLang="vi-VN" sz="1600" dirty="0" err="1">
                <a:latin typeface="Times New Roman" panose="02020603050405020304" pitchFamily="18" charset="0"/>
                <a:cs typeface="Times New Roman" panose="02020603050405020304" pitchFamily="18" charset="0"/>
              </a:rPr>
              <a:t>tiếp</a:t>
            </a:r>
            <a:r>
              <a:rPr lang="en-US" altLang="vi-VN" sz="1600" dirty="0">
                <a:latin typeface="Times New Roman" panose="02020603050405020304" pitchFamily="18" charset="0"/>
                <a:cs typeface="Times New Roman" panose="02020603050405020304" pitchFamily="18" charset="0"/>
              </a:rPr>
              <a:t> </a:t>
            </a:r>
            <a:r>
              <a:rPr lang="en-US" altLang="vi-VN" sz="1600" dirty="0" err="1">
                <a:latin typeface="Times New Roman" panose="02020603050405020304" pitchFamily="18" charset="0"/>
                <a:cs typeface="Times New Roman" panose="02020603050405020304" pitchFamily="18" charset="0"/>
              </a:rPr>
              <a:t>theo.</a:t>
            </a:r>
            <a:endParaRPr lang="en-US" altLang="vi-VN" sz="1600" dirty="0">
              <a:latin typeface="Times New Roman" panose="02020603050405020304" pitchFamily="18" charset="0"/>
              <a:cs typeface="Times New Roman" panose="02020603050405020304" pitchFamily="18" charset="0"/>
            </a:endParaRPr>
          </a:p>
        </p:txBody>
      </p:sp>
      <p:sp>
        <p:nvSpPr>
          <p:cNvPr id="17" name="Text Box 44"/>
          <p:cNvSpPr txBox="1">
            <a:spLocks noChangeArrowheads="1"/>
          </p:cNvSpPr>
          <p:nvPr/>
        </p:nvSpPr>
        <p:spPr bwMode="auto">
          <a:xfrm>
            <a:off x="538578" y="5133855"/>
            <a:ext cx="1701107" cy="307777"/>
          </a:xfrm>
          <a:prstGeom prst="rect">
            <a:avLst/>
          </a:prstGeom>
          <a:noFill/>
          <a:ln w="9525">
            <a:solidFill>
              <a:srgbClr val="660033"/>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1400" dirty="0">
                <a:solidFill>
                  <a:srgbClr val="000000"/>
                </a:solidFill>
                <a:latin typeface="Times New Roman" panose="02020603050405020304" pitchFamily="18" charset="0"/>
                <a:cs typeface="Times New Roman" panose="02020603050405020304" pitchFamily="18" charset="0"/>
              </a:rPr>
              <a:t>AND </a:t>
            </a:r>
            <a:r>
              <a:rPr lang="en-US" altLang="vi-VN" sz="1400" dirty="0" err="1">
                <a:solidFill>
                  <a:srgbClr val="000000"/>
                </a:solidFill>
                <a:latin typeface="Times New Roman" panose="02020603050405020304" pitchFamily="18" charset="0"/>
                <a:cs typeface="Times New Roman" panose="02020603050405020304" pitchFamily="18" charset="0"/>
              </a:rPr>
              <a:t>làm</a:t>
            </a:r>
            <a:r>
              <a:rPr lang="en-US" altLang="vi-VN" sz="1400" dirty="0">
                <a:solidFill>
                  <a:srgbClr val="000000"/>
                </a:solidFill>
                <a:latin typeface="Times New Roman" panose="02020603050405020304" pitchFamily="18" charset="0"/>
                <a:cs typeface="Times New Roman" panose="02020603050405020304" pitchFamily="18" charset="0"/>
              </a:rPr>
              <a:t> </a:t>
            </a:r>
            <a:r>
              <a:rPr lang="en-US" altLang="vi-VN" sz="1400" dirty="0" err="1">
                <a:solidFill>
                  <a:srgbClr val="000000"/>
                </a:solidFill>
                <a:latin typeface="Times New Roman" panose="02020603050405020304" pitchFamily="18" charset="0"/>
                <a:cs typeface="Times New Roman" panose="02020603050405020304" pitchFamily="18" charset="0"/>
              </a:rPr>
              <a:t>thể</a:t>
            </a:r>
            <a:r>
              <a:rPr lang="en-US" altLang="vi-VN" sz="1400" dirty="0">
                <a:solidFill>
                  <a:srgbClr val="000000"/>
                </a:solidFill>
                <a:latin typeface="Times New Roman" panose="02020603050405020304" pitchFamily="18" charset="0"/>
                <a:cs typeface="Times New Roman" panose="02020603050405020304" pitchFamily="18" charset="0"/>
              </a:rPr>
              <a:t> </a:t>
            </a:r>
            <a:r>
              <a:rPr lang="en-US" altLang="vi-VN" sz="1400" dirty="0" err="1">
                <a:solidFill>
                  <a:srgbClr val="000000"/>
                </a:solidFill>
                <a:latin typeface="Times New Roman" panose="02020603050405020304" pitchFamily="18" charset="0"/>
                <a:cs typeface="Times New Roman" panose="02020603050405020304" pitchFamily="18" charset="0"/>
              </a:rPr>
              <a:t>truyền</a:t>
            </a:r>
            <a:r>
              <a:rPr lang="en-US" altLang="vi-VN" sz="1400" dirty="0">
                <a:solidFill>
                  <a:srgbClr val="000000"/>
                </a:solidFill>
                <a:latin typeface="Times New Roman" panose="02020603050405020304" pitchFamily="18" charset="0"/>
                <a:cs typeface="Times New Roman" panose="02020603050405020304" pitchFamily="18" charset="0"/>
              </a:rPr>
              <a:t> </a:t>
            </a:r>
          </a:p>
        </p:txBody>
      </p:sp>
      <p:sp>
        <p:nvSpPr>
          <p:cNvPr id="3" name="Oval 2"/>
          <p:cNvSpPr/>
          <p:nvPr/>
        </p:nvSpPr>
        <p:spPr>
          <a:xfrm>
            <a:off x="2835397" y="485610"/>
            <a:ext cx="365003" cy="33913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1</a:t>
            </a:r>
            <a:endParaRPr lang="en-US" dirty="0">
              <a:solidFill>
                <a:srgbClr val="FF0000"/>
              </a:solidFill>
            </a:endParaRPr>
          </a:p>
        </p:txBody>
      </p:sp>
      <p:sp>
        <p:nvSpPr>
          <p:cNvPr id="19" name="Oval 18"/>
          <p:cNvSpPr/>
          <p:nvPr/>
        </p:nvSpPr>
        <p:spPr>
          <a:xfrm>
            <a:off x="6934200" y="847278"/>
            <a:ext cx="365003" cy="33913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6</a:t>
            </a:r>
            <a:endParaRPr lang="en-US" dirty="0">
              <a:solidFill>
                <a:srgbClr val="FF0000"/>
              </a:solidFill>
            </a:endParaRPr>
          </a:p>
        </p:txBody>
      </p:sp>
      <p:sp>
        <p:nvSpPr>
          <p:cNvPr id="20" name="Oval 19"/>
          <p:cNvSpPr/>
          <p:nvPr/>
        </p:nvSpPr>
        <p:spPr>
          <a:xfrm>
            <a:off x="4330652" y="1728823"/>
            <a:ext cx="365003" cy="33913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5</a:t>
            </a:r>
            <a:endParaRPr lang="en-US" dirty="0">
              <a:solidFill>
                <a:srgbClr val="FF0000"/>
              </a:solidFill>
            </a:endParaRPr>
          </a:p>
        </p:txBody>
      </p:sp>
      <p:sp>
        <p:nvSpPr>
          <p:cNvPr id="21" name="Oval 20"/>
          <p:cNvSpPr/>
          <p:nvPr/>
        </p:nvSpPr>
        <p:spPr>
          <a:xfrm>
            <a:off x="5122683" y="3125048"/>
            <a:ext cx="365003" cy="33913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4</a:t>
            </a:r>
            <a:endParaRPr lang="en-US" dirty="0">
              <a:solidFill>
                <a:srgbClr val="FF0000"/>
              </a:solidFill>
            </a:endParaRPr>
          </a:p>
        </p:txBody>
      </p:sp>
      <p:sp>
        <p:nvSpPr>
          <p:cNvPr id="22" name="Oval 21"/>
          <p:cNvSpPr/>
          <p:nvPr/>
        </p:nvSpPr>
        <p:spPr>
          <a:xfrm>
            <a:off x="3657600" y="2198774"/>
            <a:ext cx="365003" cy="33913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3</a:t>
            </a:r>
            <a:endParaRPr lang="en-US" dirty="0">
              <a:solidFill>
                <a:srgbClr val="FF0000"/>
              </a:solidFill>
            </a:endParaRPr>
          </a:p>
        </p:txBody>
      </p:sp>
      <p:sp>
        <p:nvSpPr>
          <p:cNvPr id="23" name="Oval 22"/>
          <p:cNvSpPr/>
          <p:nvPr/>
        </p:nvSpPr>
        <p:spPr>
          <a:xfrm>
            <a:off x="2844653" y="4810850"/>
            <a:ext cx="365003" cy="33913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2</a:t>
            </a:r>
            <a:endParaRPr lang="en-US" dirty="0">
              <a:solidFill>
                <a:srgbClr val="FF0000"/>
              </a:solidFill>
            </a:endParaRPr>
          </a:p>
        </p:txBody>
      </p:sp>
      <p:cxnSp>
        <p:nvCxnSpPr>
          <p:cNvPr id="7" name="Straight Arrow Connector 6"/>
          <p:cNvCxnSpPr/>
          <p:nvPr/>
        </p:nvCxnSpPr>
        <p:spPr>
          <a:xfrm>
            <a:off x="4513153" y="2067957"/>
            <a:ext cx="0" cy="358979"/>
          </a:xfrm>
          <a:prstGeom prst="straightConnector1">
            <a:avLst/>
          </a:prstGeom>
          <a:ln>
            <a:solidFill>
              <a:srgbClr val="DF0803"/>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5122683" y="2786934"/>
            <a:ext cx="182501" cy="314024"/>
          </a:xfrm>
          <a:prstGeom prst="straightConnector1">
            <a:avLst/>
          </a:prstGeom>
          <a:ln>
            <a:solidFill>
              <a:srgbClr val="DF0803"/>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6363702" y="1271429"/>
            <a:ext cx="494298" cy="364333"/>
          </a:xfrm>
          <a:prstGeom prst="straightConnector1">
            <a:avLst/>
          </a:prstGeom>
          <a:ln>
            <a:solidFill>
              <a:srgbClr val="DF0803"/>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7116701" y="1186412"/>
            <a:ext cx="0" cy="241958"/>
          </a:xfrm>
          <a:prstGeom prst="straightConnector1">
            <a:avLst/>
          </a:prstGeom>
          <a:ln>
            <a:solidFill>
              <a:srgbClr val="DF0803"/>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391400" y="1186412"/>
            <a:ext cx="533400" cy="241958"/>
          </a:xfrm>
          <a:prstGeom prst="straightConnector1">
            <a:avLst/>
          </a:prstGeom>
          <a:ln>
            <a:solidFill>
              <a:srgbClr val="DF080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172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3"/>
          <p:cNvSpPr>
            <a:spLocks noChangeShapeType="1"/>
          </p:cNvSpPr>
          <p:nvPr/>
        </p:nvSpPr>
        <p:spPr bwMode="auto">
          <a:xfrm>
            <a:off x="2209800" y="198755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9" name="Line 4"/>
          <p:cNvSpPr>
            <a:spLocks noChangeShapeType="1"/>
          </p:cNvSpPr>
          <p:nvPr/>
        </p:nvSpPr>
        <p:spPr bwMode="auto">
          <a:xfrm>
            <a:off x="2286000" y="2063750"/>
            <a:ext cx="685800"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8196" name="Line 5"/>
          <p:cNvSpPr>
            <a:spLocks noChangeShapeType="1"/>
          </p:cNvSpPr>
          <p:nvPr/>
        </p:nvSpPr>
        <p:spPr bwMode="auto">
          <a:xfrm>
            <a:off x="990600" y="1987550"/>
            <a:ext cx="990600" cy="0"/>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vi-VN"/>
          </a:p>
        </p:txBody>
      </p:sp>
      <p:sp>
        <p:nvSpPr>
          <p:cNvPr id="8197" name="Line 6"/>
          <p:cNvSpPr>
            <a:spLocks noChangeShapeType="1"/>
          </p:cNvSpPr>
          <p:nvPr/>
        </p:nvSpPr>
        <p:spPr bwMode="auto">
          <a:xfrm>
            <a:off x="990600" y="2216150"/>
            <a:ext cx="990600" cy="0"/>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vi-VN"/>
          </a:p>
        </p:txBody>
      </p:sp>
      <p:sp>
        <p:nvSpPr>
          <p:cNvPr id="58" name="Line 7"/>
          <p:cNvSpPr>
            <a:spLocks noChangeShapeType="1"/>
          </p:cNvSpPr>
          <p:nvPr/>
        </p:nvSpPr>
        <p:spPr bwMode="auto">
          <a:xfrm>
            <a:off x="3200400" y="2063750"/>
            <a:ext cx="762000" cy="3810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59" name="Line 8"/>
          <p:cNvSpPr>
            <a:spLocks noChangeShapeType="1"/>
          </p:cNvSpPr>
          <p:nvPr/>
        </p:nvSpPr>
        <p:spPr bwMode="auto">
          <a:xfrm>
            <a:off x="1676400" y="4197350"/>
            <a:ext cx="685800"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60" name="Line 9"/>
          <p:cNvSpPr>
            <a:spLocks noChangeShapeType="1"/>
          </p:cNvSpPr>
          <p:nvPr/>
        </p:nvSpPr>
        <p:spPr bwMode="auto">
          <a:xfrm flipV="1">
            <a:off x="3200400" y="2978150"/>
            <a:ext cx="838200" cy="8382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61" name="Line 10"/>
          <p:cNvSpPr>
            <a:spLocks noChangeShapeType="1"/>
          </p:cNvSpPr>
          <p:nvPr/>
        </p:nvSpPr>
        <p:spPr bwMode="auto">
          <a:xfrm>
            <a:off x="4572000" y="2978150"/>
            <a:ext cx="533400" cy="6096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8202" name="Rectangle 11"/>
          <p:cNvSpPr>
            <a:spLocks noChangeArrowheads="1"/>
          </p:cNvSpPr>
          <p:nvPr/>
        </p:nvSpPr>
        <p:spPr bwMode="auto">
          <a:xfrm>
            <a:off x="5105400" y="3130550"/>
            <a:ext cx="2209800" cy="12192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sz="1200"/>
          </a:p>
        </p:txBody>
      </p:sp>
      <p:sp>
        <p:nvSpPr>
          <p:cNvPr id="63" name="Line 12"/>
          <p:cNvSpPr>
            <a:spLocks noChangeShapeType="1"/>
          </p:cNvSpPr>
          <p:nvPr/>
        </p:nvSpPr>
        <p:spPr bwMode="auto">
          <a:xfrm flipV="1">
            <a:off x="7391400" y="2673350"/>
            <a:ext cx="228600" cy="9906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64" name="Line 13"/>
          <p:cNvSpPr>
            <a:spLocks noChangeShapeType="1"/>
          </p:cNvSpPr>
          <p:nvPr/>
        </p:nvSpPr>
        <p:spPr bwMode="auto">
          <a:xfrm>
            <a:off x="7391400" y="3892550"/>
            <a:ext cx="228600" cy="11430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8205" name="AutoShape 14"/>
          <p:cNvSpPr>
            <a:spLocks noChangeArrowheads="1"/>
          </p:cNvSpPr>
          <p:nvPr/>
        </p:nvSpPr>
        <p:spPr bwMode="auto">
          <a:xfrm rot="5400000">
            <a:off x="6324600" y="3130550"/>
            <a:ext cx="609600" cy="1219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441 h 21600"/>
            </a:gdLst>
            <a:ahLst/>
            <a:cxnLst>
              <a:cxn ang="T8">
                <a:pos x="T0" y="T1"/>
              </a:cxn>
              <a:cxn ang="T9">
                <a:pos x="T2" y="T3"/>
              </a:cxn>
              <a:cxn ang="T10">
                <a:pos x="T4" y="T5"/>
              </a:cxn>
              <a:cxn ang="T11">
                <a:pos x="T6" y="T7"/>
              </a:cxn>
            </a:cxnLst>
            <a:rect l="T12" t="T13" r="T14" b="T15"/>
            <a:pathLst>
              <a:path w="21600" h="21600">
                <a:moveTo>
                  <a:pt x="10595" y="19123"/>
                </a:moveTo>
                <a:cubicBezTo>
                  <a:pt x="6077" y="19012"/>
                  <a:pt x="2474" y="15318"/>
                  <a:pt x="2474" y="10800"/>
                </a:cubicBezTo>
                <a:cubicBezTo>
                  <a:pt x="2474" y="6201"/>
                  <a:pt x="6201" y="2474"/>
                  <a:pt x="10800" y="2474"/>
                </a:cubicBezTo>
                <a:cubicBezTo>
                  <a:pt x="15398" y="2474"/>
                  <a:pt x="19126" y="6201"/>
                  <a:pt x="19126" y="10800"/>
                </a:cubicBezTo>
                <a:cubicBezTo>
                  <a:pt x="19126" y="15318"/>
                  <a:pt x="15522" y="19012"/>
                  <a:pt x="11004" y="19123"/>
                </a:cubicBezTo>
                <a:lnTo>
                  <a:pt x="11065" y="21596"/>
                </a:lnTo>
                <a:cubicBezTo>
                  <a:pt x="16925" y="21452"/>
                  <a:pt x="21600" y="16661"/>
                  <a:pt x="21600" y="10800"/>
                </a:cubicBezTo>
                <a:cubicBezTo>
                  <a:pt x="21600" y="4835"/>
                  <a:pt x="16764" y="0"/>
                  <a:pt x="10800" y="0"/>
                </a:cubicBezTo>
                <a:cubicBezTo>
                  <a:pt x="4835" y="0"/>
                  <a:pt x="0" y="4835"/>
                  <a:pt x="0" y="10800"/>
                </a:cubicBezTo>
                <a:cubicBezTo>
                  <a:pt x="-1" y="16661"/>
                  <a:pt x="4674" y="21452"/>
                  <a:pt x="10534" y="21596"/>
                </a:cubicBezTo>
                <a:lnTo>
                  <a:pt x="10595" y="19123"/>
                </a:lnTo>
                <a:close/>
              </a:path>
            </a:pathLst>
          </a:custGeom>
          <a:solidFill>
            <a:schemeClr val="accent1"/>
          </a:solidFill>
          <a:ln w="3175">
            <a:solidFill>
              <a:schemeClr val="tx1"/>
            </a:solidFill>
            <a:miter lim="800000"/>
            <a:headEnd/>
            <a:tailEnd/>
          </a:ln>
        </p:spPr>
        <p:txBody>
          <a:bodyPr wrap="none" anchor="ctr"/>
          <a:lstStyle/>
          <a:p>
            <a:endParaRPr lang="vi-VN"/>
          </a:p>
        </p:txBody>
      </p:sp>
      <p:sp>
        <p:nvSpPr>
          <p:cNvPr id="8206" name="AutoShape 15"/>
          <p:cNvSpPr>
            <a:spLocks noChangeArrowheads="1"/>
          </p:cNvSpPr>
          <p:nvPr/>
        </p:nvSpPr>
        <p:spPr bwMode="auto">
          <a:xfrm rot="5400000">
            <a:off x="762000" y="3816350"/>
            <a:ext cx="838200" cy="838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18409 h 21600"/>
            </a:gdLst>
            <a:ahLst/>
            <a:cxnLst>
              <a:cxn ang="T8">
                <a:pos x="T0" y="T1"/>
              </a:cxn>
              <a:cxn ang="T9">
                <a:pos x="T2" y="T3"/>
              </a:cxn>
              <a:cxn ang="T10">
                <a:pos x="T4" y="T5"/>
              </a:cxn>
              <a:cxn ang="T11">
                <a:pos x="T6" y="T7"/>
              </a:cxn>
            </a:cxnLst>
            <a:rect l="T12" t="T13" r="T14" b="T15"/>
            <a:pathLst>
              <a:path w="21600" h="21600">
                <a:moveTo>
                  <a:pt x="6913" y="16608"/>
                </a:moveTo>
                <a:cubicBezTo>
                  <a:pt x="4974" y="15311"/>
                  <a:pt x="3811" y="13132"/>
                  <a:pt x="3811" y="10800"/>
                </a:cubicBezTo>
                <a:cubicBezTo>
                  <a:pt x="3811" y="6940"/>
                  <a:pt x="6940" y="3811"/>
                  <a:pt x="10800" y="3811"/>
                </a:cubicBezTo>
                <a:cubicBezTo>
                  <a:pt x="14659" y="3811"/>
                  <a:pt x="17789" y="6940"/>
                  <a:pt x="17789" y="10800"/>
                </a:cubicBezTo>
                <a:cubicBezTo>
                  <a:pt x="17789" y="13132"/>
                  <a:pt x="16625" y="15311"/>
                  <a:pt x="14686" y="16608"/>
                </a:cubicBezTo>
                <a:lnTo>
                  <a:pt x="16806" y="19775"/>
                </a:lnTo>
                <a:cubicBezTo>
                  <a:pt x="19801" y="17771"/>
                  <a:pt x="21600" y="14404"/>
                  <a:pt x="21600" y="10800"/>
                </a:cubicBezTo>
                <a:cubicBezTo>
                  <a:pt x="21600" y="4835"/>
                  <a:pt x="16764" y="0"/>
                  <a:pt x="10800" y="0"/>
                </a:cubicBezTo>
                <a:cubicBezTo>
                  <a:pt x="4835" y="0"/>
                  <a:pt x="0" y="4835"/>
                  <a:pt x="0" y="10800"/>
                </a:cubicBezTo>
                <a:cubicBezTo>
                  <a:pt x="-1" y="14404"/>
                  <a:pt x="1798" y="17771"/>
                  <a:pt x="4793" y="19775"/>
                </a:cubicBezTo>
                <a:lnTo>
                  <a:pt x="6913" y="16608"/>
                </a:lnTo>
                <a:close/>
              </a:path>
            </a:pathLst>
          </a:custGeom>
          <a:solidFill>
            <a:schemeClr val="accent1"/>
          </a:solidFill>
          <a:ln w="3175">
            <a:solidFill>
              <a:schemeClr val="tx1"/>
            </a:solidFill>
            <a:miter lim="800000"/>
            <a:headEnd/>
            <a:tailEnd/>
          </a:ln>
        </p:spPr>
        <p:txBody>
          <a:bodyPr wrap="none" anchor="ctr"/>
          <a:lstStyle/>
          <a:p>
            <a:endParaRPr lang="vi-VN"/>
          </a:p>
        </p:txBody>
      </p:sp>
      <p:sp>
        <p:nvSpPr>
          <p:cNvPr id="67" name="AutoShape 16"/>
          <p:cNvSpPr>
            <a:spLocks noChangeArrowheads="1"/>
          </p:cNvSpPr>
          <p:nvPr/>
        </p:nvSpPr>
        <p:spPr bwMode="auto">
          <a:xfrm rot="5400000">
            <a:off x="2771775" y="3849688"/>
            <a:ext cx="838200" cy="838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19235 h 21600"/>
            </a:gdLst>
            <a:ahLst/>
            <a:cxnLst>
              <a:cxn ang="T8">
                <a:pos x="T0" y="T1"/>
              </a:cxn>
              <a:cxn ang="T9">
                <a:pos x="T2" y="T3"/>
              </a:cxn>
              <a:cxn ang="T10">
                <a:pos x="T4" y="T5"/>
              </a:cxn>
              <a:cxn ang="T11">
                <a:pos x="T6" y="T7"/>
              </a:cxn>
            </a:cxnLst>
            <a:rect l="T12" t="T13" r="T14" b="T15"/>
            <a:pathLst>
              <a:path w="21600" h="21600">
                <a:moveTo>
                  <a:pt x="7568" y="16935"/>
                </a:moveTo>
                <a:cubicBezTo>
                  <a:pt x="5290" y="15736"/>
                  <a:pt x="3865" y="13374"/>
                  <a:pt x="3865" y="10800"/>
                </a:cubicBezTo>
                <a:cubicBezTo>
                  <a:pt x="3865" y="6969"/>
                  <a:pt x="6969" y="3865"/>
                  <a:pt x="10800" y="3865"/>
                </a:cubicBezTo>
                <a:cubicBezTo>
                  <a:pt x="14630" y="3865"/>
                  <a:pt x="17735" y="6969"/>
                  <a:pt x="17735" y="10800"/>
                </a:cubicBezTo>
                <a:cubicBezTo>
                  <a:pt x="17735" y="13374"/>
                  <a:pt x="16309" y="15736"/>
                  <a:pt x="14031" y="16935"/>
                </a:cubicBezTo>
                <a:lnTo>
                  <a:pt x="15833" y="20355"/>
                </a:lnTo>
                <a:cubicBezTo>
                  <a:pt x="19379" y="18487"/>
                  <a:pt x="21600" y="14808"/>
                  <a:pt x="21600" y="10800"/>
                </a:cubicBezTo>
                <a:cubicBezTo>
                  <a:pt x="21600" y="4835"/>
                  <a:pt x="16764" y="0"/>
                  <a:pt x="10800" y="0"/>
                </a:cubicBezTo>
                <a:cubicBezTo>
                  <a:pt x="4835" y="0"/>
                  <a:pt x="0" y="4835"/>
                  <a:pt x="0" y="10800"/>
                </a:cubicBezTo>
                <a:cubicBezTo>
                  <a:pt x="-1" y="14808"/>
                  <a:pt x="2220" y="18487"/>
                  <a:pt x="5766" y="20355"/>
                </a:cubicBezTo>
                <a:lnTo>
                  <a:pt x="7568" y="16935"/>
                </a:lnTo>
                <a:close/>
              </a:path>
            </a:pathLst>
          </a:custGeom>
          <a:solidFill>
            <a:schemeClr val="accent1"/>
          </a:solidFill>
          <a:ln w="3175">
            <a:solidFill>
              <a:schemeClr val="tx1"/>
            </a:solidFill>
            <a:miter lim="800000"/>
            <a:headEnd/>
            <a:tailEnd/>
          </a:ln>
        </p:spPr>
        <p:txBody>
          <a:bodyPr wrap="none" anchor="ctr"/>
          <a:lstStyle/>
          <a:p>
            <a:endParaRPr lang="vi-VN"/>
          </a:p>
        </p:txBody>
      </p:sp>
      <p:sp>
        <p:nvSpPr>
          <p:cNvPr id="68" name="AutoShape 17"/>
          <p:cNvSpPr>
            <a:spLocks noChangeArrowheads="1"/>
          </p:cNvSpPr>
          <p:nvPr/>
        </p:nvSpPr>
        <p:spPr bwMode="auto">
          <a:xfrm rot="-5400000">
            <a:off x="3048000" y="1682750"/>
            <a:ext cx="838200" cy="838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06 w 21600"/>
              <a:gd name="T13" fmla="*/ 0 h 21600"/>
              <a:gd name="T14" fmla="*/ 18294 w 21600"/>
              <a:gd name="T15" fmla="*/ 5553 h 21600"/>
            </a:gdLst>
            <a:ahLst/>
            <a:cxnLst>
              <a:cxn ang="T8">
                <a:pos x="T0" y="T1"/>
              </a:cxn>
              <a:cxn ang="T9">
                <a:pos x="T2" y="T3"/>
              </a:cxn>
              <a:cxn ang="T10">
                <a:pos x="T4" y="T5"/>
              </a:cxn>
              <a:cxn ang="T11">
                <a:pos x="T6" y="T7"/>
              </a:cxn>
            </a:cxnLst>
            <a:rect l="T12" t="T13" r="T14" b="T15"/>
            <a:pathLst>
              <a:path w="21600" h="21600">
                <a:moveTo>
                  <a:pt x="6872" y="4663"/>
                </a:moveTo>
                <a:cubicBezTo>
                  <a:pt x="8044" y="3912"/>
                  <a:pt x="9407" y="3513"/>
                  <a:pt x="10800" y="3514"/>
                </a:cubicBezTo>
                <a:cubicBezTo>
                  <a:pt x="12192" y="3514"/>
                  <a:pt x="13555" y="3912"/>
                  <a:pt x="14727" y="4663"/>
                </a:cubicBezTo>
                <a:lnTo>
                  <a:pt x="16622" y="1703"/>
                </a:lnTo>
                <a:cubicBezTo>
                  <a:pt x="14884" y="591"/>
                  <a:pt x="12863" y="-1"/>
                  <a:pt x="10799" y="0"/>
                </a:cubicBezTo>
                <a:cubicBezTo>
                  <a:pt x="8736" y="0"/>
                  <a:pt x="6715" y="591"/>
                  <a:pt x="4977" y="1703"/>
                </a:cubicBezTo>
                <a:lnTo>
                  <a:pt x="6872" y="4663"/>
                </a:lnTo>
                <a:close/>
              </a:path>
            </a:pathLst>
          </a:custGeom>
          <a:solidFill>
            <a:srgbClr val="993300"/>
          </a:solidFill>
          <a:ln w="3175">
            <a:solidFill>
              <a:schemeClr val="tx1"/>
            </a:solidFill>
            <a:miter lim="800000"/>
            <a:headEnd/>
            <a:tailEnd/>
          </a:ln>
        </p:spPr>
        <p:txBody>
          <a:bodyPr wrap="none" anchor="ctr"/>
          <a:lstStyle/>
          <a:p>
            <a:endParaRPr lang="vi-VN"/>
          </a:p>
        </p:txBody>
      </p:sp>
      <p:sp>
        <p:nvSpPr>
          <p:cNvPr id="69" name="AutoShape 18"/>
          <p:cNvSpPr>
            <a:spLocks noChangeArrowheads="1"/>
          </p:cNvSpPr>
          <p:nvPr/>
        </p:nvSpPr>
        <p:spPr bwMode="auto">
          <a:xfrm rot="-5400000">
            <a:off x="838200" y="1682750"/>
            <a:ext cx="838200" cy="838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06 w 21600"/>
              <a:gd name="T13" fmla="*/ 0 h 21600"/>
              <a:gd name="T14" fmla="*/ 18294 w 21600"/>
              <a:gd name="T15" fmla="*/ 5553 h 21600"/>
            </a:gdLst>
            <a:ahLst/>
            <a:cxnLst>
              <a:cxn ang="T8">
                <a:pos x="T0" y="T1"/>
              </a:cxn>
              <a:cxn ang="T9">
                <a:pos x="T2" y="T3"/>
              </a:cxn>
              <a:cxn ang="T10">
                <a:pos x="T4" y="T5"/>
              </a:cxn>
              <a:cxn ang="T11">
                <a:pos x="T6" y="T7"/>
              </a:cxn>
            </a:cxnLst>
            <a:rect l="T12" t="T13" r="T14" b="T15"/>
            <a:pathLst>
              <a:path w="21600" h="21600">
                <a:moveTo>
                  <a:pt x="6872" y="4663"/>
                </a:moveTo>
                <a:cubicBezTo>
                  <a:pt x="8044" y="3912"/>
                  <a:pt x="9407" y="3513"/>
                  <a:pt x="10800" y="3514"/>
                </a:cubicBezTo>
                <a:cubicBezTo>
                  <a:pt x="12192" y="3514"/>
                  <a:pt x="13555" y="3912"/>
                  <a:pt x="14727" y="4663"/>
                </a:cubicBezTo>
                <a:lnTo>
                  <a:pt x="16622" y="1703"/>
                </a:lnTo>
                <a:cubicBezTo>
                  <a:pt x="14884" y="591"/>
                  <a:pt x="12863" y="-1"/>
                  <a:pt x="10799" y="0"/>
                </a:cubicBezTo>
                <a:cubicBezTo>
                  <a:pt x="8736" y="0"/>
                  <a:pt x="6715" y="591"/>
                  <a:pt x="4977" y="1703"/>
                </a:cubicBezTo>
                <a:lnTo>
                  <a:pt x="6872" y="4663"/>
                </a:lnTo>
                <a:close/>
              </a:path>
            </a:pathLst>
          </a:custGeom>
          <a:solidFill>
            <a:srgbClr val="993300"/>
          </a:solidFill>
          <a:ln w="3175">
            <a:solidFill>
              <a:schemeClr val="tx1"/>
            </a:solidFill>
            <a:miter lim="800000"/>
            <a:headEnd/>
            <a:tailEnd/>
          </a:ln>
        </p:spPr>
        <p:txBody>
          <a:bodyPr wrap="none" anchor="ctr"/>
          <a:lstStyle/>
          <a:p>
            <a:endParaRPr lang="vi-VN"/>
          </a:p>
        </p:txBody>
      </p:sp>
      <p:sp>
        <p:nvSpPr>
          <p:cNvPr id="8210" name="AutoShape 19"/>
          <p:cNvSpPr>
            <a:spLocks noChangeArrowheads="1"/>
          </p:cNvSpPr>
          <p:nvPr/>
        </p:nvSpPr>
        <p:spPr bwMode="auto">
          <a:xfrm rot="-5400000">
            <a:off x="228600" y="1682750"/>
            <a:ext cx="2057400" cy="838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06 w 21600"/>
              <a:gd name="T13" fmla="*/ 0 h 21600"/>
              <a:gd name="T14" fmla="*/ 18294 w 21600"/>
              <a:gd name="T15" fmla="*/ 5553 h 21600"/>
            </a:gdLst>
            <a:ahLst/>
            <a:cxnLst>
              <a:cxn ang="T8">
                <a:pos x="T0" y="T1"/>
              </a:cxn>
              <a:cxn ang="T9">
                <a:pos x="T2" y="T3"/>
              </a:cxn>
              <a:cxn ang="T10">
                <a:pos x="T4" y="T5"/>
              </a:cxn>
              <a:cxn ang="T11">
                <a:pos x="T6" y="T7"/>
              </a:cxn>
            </a:cxnLst>
            <a:rect l="T12" t="T13" r="T14" b="T15"/>
            <a:pathLst>
              <a:path w="21600" h="21600">
                <a:moveTo>
                  <a:pt x="6872" y="4663"/>
                </a:moveTo>
                <a:cubicBezTo>
                  <a:pt x="8044" y="3912"/>
                  <a:pt x="9407" y="3513"/>
                  <a:pt x="10800" y="3514"/>
                </a:cubicBezTo>
                <a:cubicBezTo>
                  <a:pt x="12192" y="3514"/>
                  <a:pt x="13555" y="3912"/>
                  <a:pt x="14727" y="4663"/>
                </a:cubicBezTo>
                <a:lnTo>
                  <a:pt x="16622" y="1703"/>
                </a:lnTo>
                <a:cubicBezTo>
                  <a:pt x="14884" y="591"/>
                  <a:pt x="12863" y="-1"/>
                  <a:pt x="10799" y="0"/>
                </a:cubicBezTo>
                <a:cubicBezTo>
                  <a:pt x="8736" y="0"/>
                  <a:pt x="6715" y="591"/>
                  <a:pt x="4977" y="1703"/>
                </a:cubicBezTo>
                <a:lnTo>
                  <a:pt x="6872" y="4663"/>
                </a:lnTo>
                <a:close/>
              </a:path>
            </a:pathLst>
          </a:custGeom>
          <a:solidFill>
            <a:srgbClr val="993300"/>
          </a:solidFill>
          <a:ln w="3175">
            <a:solidFill>
              <a:schemeClr val="tx1"/>
            </a:solidFill>
            <a:miter lim="800000"/>
            <a:headEnd/>
            <a:tailEnd/>
          </a:ln>
        </p:spPr>
        <p:txBody>
          <a:bodyPr wrap="none" anchor="ctr"/>
          <a:lstStyle/>
          <a:p>
            <a:endParaRPr lang="vi-VN"/>
          </a:p>
        </p:txBody>
      </p:sp>
      <p:sp>
        <p:nvSpPr>
          <p:cNvPr id="71" name="AutoShape 20"/>
          <p:cNvSpPr>
            <a:spLocks noChangeArrowheads="1"/>
          </p:cNvSpPr>
          <p:nvPr/>
        </p:nvSpPr>
        <p:spPr bwMode="auto">
          <a:xfrm rot="-5400000">
            <a:off x="1981200" y="1682750"/>
            <a:ext cx="838200" cy="838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06 w 21600"/>
              <a:gd name="T13" fmla="*/ 0 h 21600"/>
              <a:gd name="T14" fmla="*/ 18294 w 21600"/>
              <a:gd name="T15" fmla="*/ 5553 h 21600"/>
            </a:gdLst>
            <a:ahLst/>
            <a:cxnLst>
              <a:cxn ang="T8">
                <a:pos x="T0" y="T1"/>
              </a:cxn>
              <a:cxn ang="T9">
                <a:pos x="T2" y="T3"/>
              </a:cxn>
              <a:cxn ang="T10">
                <a:pos x="T4" y="T5"/>
              </a:cxn>
              <a:cxn ang="T11">
                <a:pos x="T6" y="T7"/>
              </a:cxn>
            </a:cxnLst>
            <a:rect l="T12" t="T13" r="T14" b="T15"/>
            <a:pathLst>
              <a:path w="21600" h="21600">
                <a:moveTo>
                  <a:pt x="6872" y="4663"/>
                </a:moveTo>
                <a:cubicBezTo>
                  <a:pt x="8044" y="3912"/>
                  <a:pt x="9407" y="3513"/>
                  <a:pt x="10800" y="3514"/>
                </a:cubicBezTo>
                <a:cubicBezTo>
                  <a:pt x="12192" y="3514"/>
                  <a:pt x="13555" y="3912"/>
                  <a:pt x="14727" y="4663"/>
                </a:cubicBezTo>
                <a:lnTo>
                  <a:pt x="16622" y="1703"/>
                </a:lnTo>
                <a:cubicBezTo>
                  <a:pt x="14884" y="591"/>
                  <a:pt x="12863" y="-1"/>
                  <a:pt x="10799" y="0"/>
                </a:cubicBezTo>
                <a:cubicBezTo>
                  <a:pt x="8736" y="0"/>
                  <a:pt x="6715" y="591"/>
                  <a:pt x="4977" y="1703"/>
                </a:cubicBezTo>
                <a:lnTo>
                  <a:pt x="6872" y="4663"/>
                </a:lnTo>
                <a:close/>
              </a:path>
            </a:pathLst>
          </a:custGeom>
          <a:solidFill>
            <a:srgbClr val="993300"/>
          </a:solidFill>
          <a:ln w="3175">
            <a:solidFill>
              <a:schemeClr val="tx1"/>
            </a:solidFill>
            <a:miter lim="800000"/>
            <a:headEnd/>
            <a:tailEnd/>
          </a:ln>
        </p:spPr>
        <p:txBody>
          <a:bodyPr wrap="none" anchor="ctr"/>
          <a:lstStyle/>
          <a:p>
            <a:endParaRPr lang="vi-VN"/>
          </a:p>
        </p:txBody>
      </p:sp>
      <p:grpSp>
        <p:nvGrpSpPr>
          <p:cNvPr id="2" name="Group 21"/>
          <p:cNvGrpSpPr>
            <a:grpSpLocks/>
          </p:cNvGrpSpPr>
          <p:nvPr/>
        </p:nvGrpSpPr>
        <p:grpSpPr bwMode="auto">
          <a:xfrm>
            <a:off x="3949700" y="2219325"/>
            <a:ext cx="838200" cy="838200"/>
            <a:chOff x="2592" y="1728"/>
            <a:chExt cx="528" cy="528"/>
          </a:xfrm>
        </p:grpSpPr>
        <p:sp>
          <p:nvSpPr>
            <p:cNvPr id="8241" name="AutoShape 22"/>
            <p:cNvSpPr>
              <a:spLocks noChangeArrowheads="1"/>
            </p:cNvSpPr>
            <p:nvPr/>
          </p:nvSpPr>
          <p:spPr bwMode="auto">
            <a:xfrm rot="5400000">
              <a:off x="2592" y="1728"/>
              <a:ext cx="528" cy="52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9227 h 21600"/>
              </a:gdLst>
              <a:ahLst/>
              <a:cxnLst>
                <a:cxn ang="T8">
                  <a:pos x="T0" y="T1"/>
                </a:cxn>
                <a:cxn ang="T9">
                  <a:pos x="T2" y="T3"/>
                </a:cxn>
                <a:cxn ang="T10">
                  <a:pos x="T4" y="T5"/>
                </a:cxn>
                <a:cxn ang="T11">
                  <a:pos x="T6" y="T7"/>
                </a:cxn>
              </a:cxnLst>
              <a:rect l="T12" t="T13" r="T14" b="T15"/>
              <a:pathLst>
                <a:path w="21600" h="21600">
                  <a:moveTo>
                    <a:pt x="7568" y="16935"/>
                  </a:moveTo>
                  <a:cubicBezTo>
                    <a:pt x="5290" y="15736"/>
                    <a:pt x="3865" y="13374"/>
                    <a:pt x="3865" y="10800"/>
                  </a:cubicBezTo>
                  <a:cubicBezTo>
                    <a:pt x="3865" y="6969"/>
                    <a:pt x="6969" y="3865"/>
                    <a:pt x="10800" y="3865"/>
                  </a:cubicBezTo>
                  <a:cubicBezTo>
                    <a:pt x="14630" y="3865"/>
                    <a:pt x="17735" y="6969"/>
                    <a:pt x="17735" y="10800"/>
                  </a:cubicBezTo>
                  <a:cubicBezTo>
                    <a:pt x="17735" y="13374"/>
                    <a:pt x="16309" y="15736"/>
                    <a:pt x="14031" y="16935"/>
                  </a:cubicBezTo>
                  <a:lnTo>
                    <a:pt x="15833" y="20355"/>
                  </a:lnTo>
                  <a:cubicBezTo>
                    <a:pt x="19379" y="18487"/>
                    <a:pt x="21600" y="14808"/>
                    <a:pt x="21600" y="10800"/>
                  </a:cubicBezTo>
                  <a:cubicBezTo>
                    <a:pt x="21600" y="4835"/>
                    <a:pt x="16764" y="0"/>
                    <a:pt x="10800" y="0"/>
                  </a:cubicBezTo>
                  <a:cubicBezTo>
                    <a:pt x="4835" y="0"/>
                    <a:pt x="0" y="4835"/>
                    <a:pt x="0" y="10800"/>
                  </a:cubicBezTo>
                  <a:cubicBezTo>
                    <a:pt x="-1" y="14808"/>
                    <a:pt x="2220" y="18487"/>
                    <a:pt x="5766" y="20355"/>
                  </a:cubicBezTo>
                  <a:lnTo>
                    <a:pt x="7568" y="16935"/>
                  </a:lnTo>
                  <a:close/>
                </a:path>
              </a:pathLst>
            </a:custGeom>
            <a:solidFill>
              <a:schemeClr val="accent1"/>
            </a:solidFill>
            <a:ln w="3175">
              <a:solidFill>
                <a:schemeClr val="tx1"/>
              </a:solidFill>
              <a:miter lim="800000"/>
              <a:headEnd/>
              <a:tailEnd/>
            </a:ln>
          </p:spPr>
          <p:txBody>
            <a:bodyPr wrap="none" anchor="ctr"/>
            <a:lstStyle/>
            <a:p>
              <a:endParaRPr lang="vi-VN"/>
            </a:p>
          </p:txBody>
        </p:sp>
        <p:sp>
          <p:nvSpPr>
            <p:cNvPr id="8242" name="AutoShape 23"/>
            <p:cNvSpPr>
              <a:spLocks noChangeArrowheads="1"/>
            </p:cNvSpPr>
            <p:nvPr/>
          </p:nvSpPr>
          <p:spPr bwMode="auto">
            <a:xfrm rot="-5400000">
              <a:off x="2592" y="1728"/>
              <a:ext cx="528" cy="52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14 w 21600"/>
                <a:gd name="T13" fmla="*/ 0 h 21600"/>
                <a:gd name="T14" fmla="*/ 18286 w 21600"/>
                <a:gd name="T15" fmla="*/ 5564 h 21600"/>
              </a:gdLst>
              <a:ahLst/>
              <a:cxnLst>
                <a:cxn ang="T8">
                  <a:pos x="T0" y="T1"/>
                </a:cxn>
                <a:cxn ang="T9">
                  <a:pos x="T2" y="T3"/>
                </a:cxn>
                <a:cxn ang="T10">
                  <a:pos x="T4" y="T5"/>
                </a:cxn>
                <a:cxn ang="T11">
                  <a:pos x="T6" y="T7"/>
                </a:cxn>
              </a:cxnLst>
              <a:rect l="T12" t="T13" r="T14" b="T15"/>
              <a:pathLst>
                <a:path w="21600" h="21600">
                  <a:moveTo>
                    <a:pt x="6872" y="4663"/>
                  </a:moveTo>
                  <a:cubicBezTo>
                    <a:pt x="8044" y="3912"/>
                    <a:pt x="9407" y="3513"/>
                    <a:pt x="10800" y="3514"/>
                  </a:cubicBezTo>
                  <a:cubicBezTo>
                    <a:pt x="12192" y="3514"/>
                    <a:pt x="13555" y="3912"/>
                    <a:pt x="14727" y="4663"/>
                  </a:cubicBezTo>
                  <a:lnTo>
                    <a:pt x="16622" y="1703"/>
                  </a:lnTo>
                  <a:cubicBezTo>
                    <a:pt x="14884" y="591"/>
                    <a:pt x="12863" y="-1"/>
                    <a:pt x="10799" y="0"/>
                  </a:cubicBezTo>
                  <a:cubicBezTo>
                    <a:pt x="8736" y="0"/>
                    <a:pt x="6715" y="591"/>
                    <a:pt x="4977" y="1703"/>
                  </a:cubicBezTo>
                  <a:lnTo>
                    <a:pt x="6872" y="4663"/>
                  </a:lnTo>
                  <a:close/>
                </a:path>
              </a:pathLst>
            </a:custGeom>
            <a:solidFill>
              <a:srgbClr val="993300"/>
            </a:solidFill>
            <a:ln w="3175">
              <a:solidFill>
                <a:schemeClr val="tx1"/>
              </a:solidFill>
              <a:miter lim="800000"/>
              <a:headEnd/>
              <a:tailEnd/>
            </a:ln>
          </p:spPr>
          <p:txBody>
            <a:bodyPr wrap="none" anchor="ctr"/>
            <a:lstStyle/>
            <a:p>
              <a:endParaRPr lang="vi-VN"/>
            </a:p>
          </p:txBody>
        </p:sp>
      </p:grpSp>
      <p:grpSp>
        <p:nvGrpSpPr>
          <p:cNvPr id="3" name="Group 24"/>
          <p:cNvGrpSpPr>
            <a:grpSpLocks/>
          </p:cNvGrpSpPr>
          <p:nvPr/>
        </p:nvGrpSpPr>
        <p:grpSpPr bwMode="auto">
          <a:xfrm>
            <a:off x="7696200" y="1377950"/>
            <a:ext cx="1066800" cy="2209800"/>
            <a:chOff x="4848" y="240"/>
            <a:chExt cx="672" cy="1392"/>
          </a:xfrm>
        </p:grpSpPr>
        <p:sp>
          <p:nvSpPr>
            <p:cNvPr id="8236" name="Rectangle 25"/>
            <p:cNvSpPr>
              <a:spLocks noChangeArrowheads="1"/>
            </p:cNvSpPr>
            <p:nvPr/>
          </p:nvSpPr>
          <p:spPr bwMode="auto">
            <a:xfrm>
              <a:off x="4848" y="240"/>
              <a:ext cx="672" cy="139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sz="1200"/>
            </a:p>
          </p:txBody>
        </p:sp>
        <p:sp>
          <p:nvSpPr>
            <p:cNvPr id="8237" name="AutoShape 26"/>
            <p:cNvSpPr>
              <a:spLocks noChangeArrowheads="1"/>
            </p:cNvSpPr>
            <p:nvPr/>
          </p:nvSpPr>
          <p:spPr bwMode="auto">
            <a:xfrm>
              <a:off x="4992" y="282"/>
              <a:ext cx="384" cy="7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431 h 21600"/>
              </a:gdLst>
              <a:ahLst/>
              <a:cxnLst>
                <a:cxn ang="T8">
                  <a:pos x="T0" y="T1"/>
                </a:cxn>
                <a:cxn ang="T9">
                  <a:pos x="T2" y="T3"/>
                </a:cxn>
                <a:cxn ang="T10">
                  <a:pos x="T4" y="T5"/>
                </a:cxn>
                <a:cxn ang="T11">
                  <a:pos x="T6" y="T7"/>
                </a:cxn>
              </a:cxnLst>
              <a:rect l="T12" t="T13" r="T14" b="T15"/>
              <a:pathLst>
                <a:path w="21600" h="21600">
                  <a:moveTo>
                    <a:pt x="10595" y="19123"/>
                  </a:moveTo>
                  <a:cubicBezTo>
                    <a:pt x="6077" y="19012"/>
                    <a:pt x="2474" y="15318"/>
                    <a:pt x="2474" y="10800"/>
                  </a:cubicBezTo>
                  <a:cubicBezTo>
                    <a:pt x="2474" y="6201"/>
                    <a:pt x="6201" y="2474"/>
                    <a:pt x="10800" y="2474"/>
                  </a:cubicBezTo>
                  <a:cubicBezTo>
                    <a:pt x="15398" y="2474"/>
                    <a:pt x="19126" y="6201"/>
                    <a:pt x="19126" y="10800"/>
                  </a:cubicBezTo>
                  <a:cubicBezTo>
                    <a:pt x="19126" y="15318"/>
                    <a:pt x="15522" y="19012"/>
                    <a:pt x="11004" y="19123"/>
                  </a:cubicBezTo>
                  <a:lnTo>
                    <a:pt x="11065" y="21596"/>
                  </a:lnTo>
                  <a:cubicBezTo>
                    <a:pt x="16925" y="21452"/>
                    <a:pt x="21600" y="16661"/>
                    <a:pt x="21600" y="10800"/>
                  </a:cubicBezTo>
                  <a:cubicBezTo>
                    <a:pt x="21600" y="4835"/>
                    <a:pt x="16764" y="0"/>
                    <a:pt x="10800" y="0"/>
                  </a:cubicBezTo>
                  <a:cubicBezTo>
                    <a:pt x="4835" y="0"/>
                    <a:pt x="0" y="4835"/>
                    <a:pt x="0" y="10800"/>
                  </a:cubicBezTo>
                  <a:cubicBezTo>
                    <a:pt x="-1" y="16661"/>
                    <a:pt x="4674" y="21452"/>
                    <a:pt x="10534" y="21596"/>
                  </a:cubicBezTo>
                  <a:lnTo>
                    <a:pt x="10595" y="19123"/>
                  </a:lnTo>
                  <a:close/>
                </a:path>
              </a:pathLst>
            </a:custGeom>
            <a:solidFill>
              <a:schemeClr val="accent1"/>
            </a:solidFill>
            <a:ln w="3175">
              <a:solidFill>
                <a:schemeClr val="tx1"/>
              </a:solidFill>
              <a:miter lim="800000"/>
              <a:headEnd/>
              <a:tailEnd/>
            </a:ln>
          </p:spPr>
          <p:txBody>
            <a:bodyPr wrap="none" anchor="ctr"/>
            <a:lstStyle/>
            <a:p>
              <a:endParaRPr lang="vi-VN"/>
            </a:p>
          </p:txBody>
        </p:sp>
        <p:grpSp>
          <p:nvGrpSpPr>
            <p:cNvPr id="8238" name="Group 27"/>
            <p:cNvGrpSpPr>
              <a:grpSpLocks/>
            </p:cNvGrpSpPr>
            <p:nvPr/>
          </p:nvGrpSpPr>
          <p:grpSpPr bwMode="auto">
            <a:xfrm>
              <a:off x="4928" y="1056"/>
              <a:ext cx="528" cy="528"/>
              <a:chOff x="2592" y="1728"/>
              <a:chExt cx="528" cy="528"/>
            </a:xfrm>
          </p:grpSpPr>
          <p:sp>
            <p:nvSpPr>
              <p:cNvPr id="8239" name="AutoShape 28"/>
              <p:cNvSpPr>
                <a:spLocks noChangeArrowheads="1"/>
              </p:cNvSpPr>
              <p:nvPr/>
            </p:nvSpPr>
            <p:spPr bwMode="auto">
              <a:xfrm rot="5400000">
                <a:off x="2592" y="1728"/>
                <a:ext cx="528" cy="52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9227 h 21600"/>
                </a:gdLst>
                <a:ahLst/>
                <a:cxnLst>
                  <a:cxn ang="T8">
                    <a:pos x="T0" y="T1"/>
                  </a:cxn>
                  <a:cxn ang="T9">
                    <a:pos x="T2" y="T3"/>
                  </a:cxn>
                  <a:cxn ang="T10">
                    <a:pos x="T4" y="T5"/>
                  </a:cxn>
                  <a:cxn ang="T11">
                    <a:pos x="T6" y="T7"/>
                  </a:cxn>
                </a:cxnLst>
                <a:rect l="T12" t="T13" r="T14" b="T15"/>
                <a:pathLst>
                  <a:path w="21600" h="21600">
                    <a:moveTo>
                      <a:pt x="7568" y="16935"/>
                    </a:moveTo>
                    <a:cubicBezTo>
                      <a:pt x="5290" y="15736"/>
                      <a:pt x="3865" y="13374"/>
                      <a:pt x="3865" y="10800"/>
                    </a:cubicBezTo>
                    <a:cubicBezTo>
                      <a:pt x="3865" y="6969"/>
                      <a:pt x="6969" y="3865"/>
                      <a:pt x="10800" y="3865"/>
                    </a:cubicBezTo>
                    <a:cubicBezTo>
                      <a:pt x="14630" y="3865"/>
                      <a:pt x="17735" y="6969"/>
                      <a:pt x="17735" y="10800"/>
                    </a:cubicBezTo>
                    <a:cubicBezTo>
                      <a:pt x="17735" y="13374"/>
                      <a:pt x="16309" y="15736"/>
                      <a:pt x="14031" y="16935"/>
                    </a:cubicBezTo>
                    <a:lnTo>
                      <a:pt x="15833" y="20355"/>
                    </a:lnTo>
                    <a:cubicBezTo>
                      <a:pt x="19379" y="18487"/>
                      <a:pt x="21600" y="14808"/>
                      <a:pt x="21600" y="10800"/>
                    </a:cubicBezTo>
                    <a:cubicBezTo>
                      <a:pt x="21600" y="4835"/>
                      <a:pt x="16764" y="0"/>
                      <a:pt x="10800" y="0"/>
                    </a:cubicBezTo>
                    <a:cubicBezTo>
                      <a:pt x="4835" y="0"/>
                      <a:pt x="0" y="4835"/>
                      <a:pt x="0" y="10800"/>
                    </a:cubicBezTo>
                    <a:cubicBezTo>
                      <a:pt x="-1" y="14808"/>
                      <a:pt x="2220" y="18487"/>
                      <a:pt x="5766" y="20355"/>
                    </a:cubicBezTo>
                    <a:lnTo>
                      <a:pt x="7568" y="16935"/>
                    </a:lnTo>
                    <a:close/>
                  </a:path>
                </a:pathLst>
              </a:custGeom>
              <a:solidFill>
                <a:schemeClr val="accent1"/>
              </a:solidFill>
              <a:ln w="3175">
                <a:solidFill>
                  <a:schemeClr val="tx1"/>
                </a:solidFill>
                <a:miter lim="800000"/>
                <a:headEnd/>
                <a:tailEnd/>
              </a:ln>
            </p:spPr>
            <p:txBody>
              <a:bodyPr wrap="none" anchor="ctr"/>
              <a:lstStyle/>
              <a:p>
                <a:endParaRPr lang="vi-VN"/>
              </a:p>
            </p:txBody>
          </p:sp>
          <p:sp>
            <p:nvSpPr>
              <p:cNvPr id="8240" name="AutoShape 29"/>
              <p:cNvSpPr>
                <a:spLocks noChangeArrowheads="1"/>
              </p:cNvSpPr>
              <p:nvPr/>
            </p:nvSpPr>
            <p:spPr bwMode="auto">
              <a:xfrm rot="-5400000">
                <a:off x="2592" y="1728"/>
                <a:ext cx="528" cy="52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14 w 21600"/>
                  <a:gd name="T13" fmla="*/ 0 h 21600"/>
                  <a:gd name="T14" fmla="*/ 18286 w 21600"/>
                  <a:gd name="T15" fmla="*/ 5564 h 21600"/>
                </a:gdLst>
                <a:ahLst/>
                <a:cxnLst>
                  <a:cxn ang="T8">
                    <a:pos x="T0" y="T1"/>
                  </a:cxn>
                  <a:cxn ang="T9">
                    <a:pos x="T2" y="T3"/>
                  </a:cxn>
                  <a:cxn ang="T10">
                    <a:pos x="T4" y="T5"/>
                  </a:cxn>
                  <a:cxn ang="T11">
                    <a:pos x="T6" y="T7"/>
                  </a:cxn>
                </a:cxnLst>
                <a:rect l="T12" t="T13" r="T14" b="T15"/>
                <a:pathLst>
                  <a:path w="21600" h="21600">
                    <a:moveTo>
                      <a:pt x="6872" y="4663"/>
                    </a:moveTo>
                    <a:cubicBezTo>
                      <a:pt x="8044" y="3912"/>
                      <a:pt x="9407" y="3513"/>
                      <a:pt x="10800" y="3514"/>
                    </a:cubicBezTo>
                    <a:cubicBezTo>
                      <a:pt x="12192" y="3514"/>
                      <a:pt x="13555" y="3912"/>
                      <a:pt x="14727" y="4663"/>
                    </a:cubicBezTo>
                    <a:lnTo>
                      <a:pt x="16622" y="1703"/>
                    </a:lnTo>
                    <a:cubicBezTo>
                      <a:pt x="14884" y="591"/>
                      <a:pt x="12863" y="-1"/>
                      <a:pt x="10799" y="0"/>
                    </a:cubicBezTo>
                    <a:cubicBezTo>
                      <a:pt x="8736" y="0"/>
                      <a:pt x="6715" y="591"/>
                      <a:pt x="4977" y="1703"/>
                    </a:cubicBezTo>
                    <a:lnTo>
                      <a:pt x="6872" y="4663"/>
                    </a:lnTo>
                    <a:close/>
                  </a:path>
                </a:pathLst>
              </a:custGeom>
              <a:solidFill>
                <a:srgbClr val="993300"/>
              </a:solidFill>
              <a:ln w="3175">
                <a:solidFill>
                  <a:schemeClr val="tx1"/>
                </a:solidFill>
                <a:miter lim="800000"/>
                <a:headEnd/>
                <a:tailEnd/>
              </a:ln>
            </p:spPr>
            <p:txBody>
              <a:bodyPr wrap="none" anchor="ctr"/>
              <a:lstStyle/>
              <a:p>
                <a:endParaRPr lang="vi-VN"/>
              </a:p>
            </p:txBody>
          </p:sp>
        </p:grpSp>
      </p:grpSp>
      <p:grpSp>
        <p:nvGrpSpPr>
          <p:cNvPr id="5" name="Group 30"/>
          <p:cNvGrpSpPr>
            <a:grpSpLocks/>
          </p:cNvGrpSpPr>
          <p:nvPr/>
        </p:nvGrpSpPr>
        <p:grpSpPr bwMode="auto">
          <a:xfrm>
            <a:off x="7848600" y="4044950"/>
            <a:ext cx="1066800" cy="2209800"/>
            <a:chOff x="4848" y="240"/>
            <a:chExt cx="672" cy="1392"/>
          </a:xfrm>
        </p:grpSpPr>
        <p:sp>
          <p:nvSpPr>
            <p:cNvPr id="8231" name="Rectangle 31"/>
            <p:cNvSpPr>
              <a:spLocks noChangeArrowheads="1"/>
            </p:cNvSpPr>
            <p:nvPr/>
          </p:nvSpPr>
          <p:spPr bwMode="auto">
            <a:xfrm>
              <a:off x="4848" y="240"/>
              <a:ext cx="672" cy="139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sz="1200"/>
            </a:p>
          </p:txBody>
        </p:sp>
        <p:sp>
          <p:nvSpPr>
            <p:cNvPr id="8232" name="AutoShape 32"/>
            <p:cNvSpPr>
              <a:spLocks noChangeArrowheads="1"/>
            </p:cNvSpPr>
            <p:nvPr/>
          </p:nvSpPr>
          <p:spPr bwMode="auto">
            <a:xfrm>
              <a:off x="4992" y="282"/>
              <a:ext cx="384" cy="7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431 h 21600"/>
              </a:gdLst>
              <a:ahLst/>
              <a:cxnLst>
                <a:cxn ang="T8">
                  <a:pos x="T0" y="T1"/>
                </a:cxn>
                <a:cxn ang="T9">
                  <a:pos x="T2" y="T3"/>
                </a:cxn>
                <a:cxn ang="T10">
                  <a:pos x="T4" y="T5"/>
                </a:cxn>
                <a:cxn ang="T11">
                  <a:pos x="T6" y="T7"/>
                </a:cxn>
              </a:cxnLst>
              <a:rect l="T12" t="T13" r="T14" b="T15"/>
              <a:pathLst>
                <a:path w="21600" h="21600">
                  <a:moveTo>
                    <a:pt x="10595" y="19123"/>
                  </a:moveTo>
                  <a:cubicBezTo>
                    <a:pt x="6077" y="19012"/>
                    <a:pt x="2474" y="15318"/>
                    <a:pt x="2474" y="10800"/>
                  </a:cubicBezTo>
                  <a:cubicBezTo>
                    <a:pt x="2474" y="6201"/>
                    <a:pt x="6201" y="2474"/>
                    <a:pt x="10800" y="2474"/>
                  </a:cubicBezTo>
                  <a:cubicBezTo>
                    <a:pt x="15398" y="2474"/>
                    <a:pt x="19126" y="6201"/>
                    <a:pt x="19126" y="10800"/>
                  </a:cubicBezTo>
                  <a:cubicBezTo>
                    <a:pt x="19126" y="15318"/>
                    <a:pt x="15522" y="19012"/>
                    <a:pt x="11004" y="19123"/>
                  </a:cubicBezTo>
                  <a:lnTo>
                    <a:pt x="11065" y="21596"/>
                  </a:lnTo>
                  <a:cubicBezTo>
                    <a:pt x="16925" y="21452"/>
                    <a:pt x="21600" y="16661"/>
                    <a:pt x="21600" y="10800"/>
                  </a:cubicBezTo>
                  <a:cubicBezTo>
                    <a:pt x="21600" y="4835"/>
                    <a:pt x="16764" y="0"/>
                    <a:pt x="10800" y="0"/>
                  </a:cubicBezTo>
                  <a:cubicBezTo>
                    <a:pt x="4835" y="0"/>
                    <a:pt x="0" y="4835"/>
                    <a:pt x="0" y="10800"/>
                  </a:cubicBezTo>
                  <a:cubicBezTo>
                    <a:pt x="-1" y="16661"/>
                    <a:pt x="4674" y="21452"/>
                    <a:pt x="10534" y="21596"/>
                  </a:cubicBezTo>
                  <a:lnTo>
                    <a:pt x="10595" y="19123"/>
                  </a:lnTo>
                  <a:close/>
                </a:path>
              </a:pathLst>
            </a:custGeom>
            <a:solidFill>
              <a:schemeClr val="accent1"/>
            </a:solidFill>
            <a:ln w="3175">
              <a:solidFill>
                <a:schemeClr val="tx1"/>
              </a:solidFill>
              <a:miter lim="800000"/>
              <a:headEnd/>
              <a:tailEnd/>
            </a:ln>
          </p:spPr>
          <p:txBody>
            <a:bodyPr wrap="none" anchor="ctr"/>
            <a:lstStyle/>
            <a:p>
              <a:endParaRPr lang="vi-VN"/>
            </a:p>
          </p:txBody>
        </p:sp>
        <p:grpSp>
          <p:nvGrpSpPr>
            <p:cNvPr id="8233" name="Group 33"/>
            <p:cNvGrpSpPr>
              <a:grpSpLocks/>
            </p:cNvGrpSpPr>
            <p:nvPr/>
          </p:nvGrpSpPr>
          <p:grpSpPr bwMode="auto">
            <a:xfrm>
              <a:off x="4928" y="1056"/>
              <a:ext cx="528" cy="528"/>
              <a:chOff x="2592" y="1728"/>
              <a:chExt cx="528" cy="528"/>
            </a:xfrm>
          </p:grpSpPr>
          <p:sp>
            <p:nvSpPr>
              <p:cNvPr id="8234" name="AutoShape 34"/>
              <p:cNvSpPr>
                <a:spLocks noChangeArrowheads="1"/>
              </p:cNvSpPr>
              <p:nvPr/>
            </p:nvSpPr>
            <p:spPr bwMode="auto">
              <a:xfrm rot="5400000">
                <a:off x="2592" y="1728"/>
                <a:ext cx="528" cy="52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9227 h 21600"/>
                </a:gdLst>
                <a:ahLst/>
                <a:cxnLst>
                  <a:cxn ang="T8">
                    <a:pos x="T0" y="T1"/>
                  </a:cxn>
                  <a:cxn ang="T9">
                    <a:pos x="T2" y="T3"/>
                  </a:cxn>
                  <a:cxn ang="T10">
                    <a:pos x="T4" y="T5"/>
                  </a:cxn>
                  <a:cxn ang="T11">
                    <a:pos x="T6" y="T7"/>
                  </a:cxn>
                </a:cxnLst>
                <a:rect l="T12" t="T13" r="T14" b="T15"/>
                <a:pathLst>
                  <a:path w="21600" h="21600">
                    <a:moveTo>
                      <a:pt x="7568" y="16935"/>
                    </a:moveTo>
                    <a:cubicBezTo>
                      <a:pt x="5290" y="15736"/>
                      <a:pt x="3865" y="13374"/>
                      <a:pt x="3865" y="10800"/>
                    </a:cubicBezTo>
                    <a:cubicBezTo>
                      <a:pt x="3865" y="6969"/>
                      <a:pt x="6969" y="3865"/>
                      <a:pt x="10800" y="3865"/>
                    </a:cubicBezTo>
                    <a:cubicBezTo>
                      <a:pt x="14630" y="3865"/>
                      <a:pt x="17735" y="6969"/>
                      <a:pt x="17735" y="10800"/>
                    </a:cubicBezTo>
                    <a:cubicBezTo>
                      <a:pt x="17735" y="13374"/>
                      <a:pt x="16309" y="15736"/>
                      <a:pt x="14031" y="16935"/>
                    </a:cubicBezTo>
                    <a:lnTo>
                      <a:pt x="15833" y="20355"/>
                    </a:lnTo>
                    <a:cubicBezTo>
                      <a:pt x="19379" y="18487"/>
                      <a:pt x="21600" y="14808"/>
                      <a:pt x="21600" y="10800"/>
                    </a:cubicBezTo>
                    <a:cubicBezTo>
                      <a:pt x="21600" y="4835"/>
                      <a:pt x="16764" y="0"/>
                      <a:pt x="10800" y="0"/>
                    </a:cubicBezTo>
                    <a:cubicBezTo>
                      <a:pt x="4835" y="0"/>
                      <a:pt x="0" y="4835"/>
                      <a:pt x="0" y="10800"/>
                    </a:cubicBezTo>
                    <a:cubicBezTo>
                      <a:pt x="-1" y="14808"/>
                      <a:pt x="2220" y="18487"/>
                      <a:pt x="5766" y="20355"/>
                    </a:cubicBezTo>
                    <a:lnTo>
                      <a:pt x="7568" y="16935"/>
                    </a:lnTo>
                    <a:close/>
                  </a:path>
                </a:pathLst>
              </a:custGeom>
              <a:solidFill>
                <a:schemeClr val="accent1"/>
              </a:solidFill>
              <a:ln w="3175">
                <a:solidFill>
                  <a:schemeClr val="tx1"/>
                </a:solidFill>
                <a:miter lim="800000"/>
                <a:headEnd/>
                <a:tailEnd/>
              </a:ln>
            </p:spPr>
            <p:txBody>
              <a:bodyPr wrap="none" anchor="ctr"/>
              <a:lstStyle/>
              <a:p>
                <a:endParaRPr lang="vi-VN"/>
              </a:p>
            </p:txBody>
          </p:sp>
          <p:sp>
            <p:nvSpPr>
              <p:cNvPr id="8235" name="AutoShape 35"/>
              <p:cNvSpPr>
                <a:spLocks noChangeArrowheads="1"/>
              </p:cNvSpPr>
              <p:nvPr/>
            </p:nvSpPr>
            <p:spPr bwMode="auto">
              <a:xfrm rot="-5400000">
                <a:off x="2592" y="1728"/>
                <a:ext cx="528" cy="52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14 w 21600"/>
                  <a:gd name="T13" fmla="*/ 0 h 21600"/>
                  <a:gd name="T14" fmla="*/ 18286 w 21600"/>
                  <a:gd name="T15" fmla="*/ 5564 h 21600"/>
                </a:gdLst>
                <a:ahLst/>
                <a:cxnLst>
                  <a:cxn ang="T8">
                    <a:pos x="T0" y="T1"/>
                  </a:cxn>
                  <a:cxn ang="T9">
                    <a:pos x="T2" y="T3"/>
                  </a:cxn>
                  <a:cxn ang="T10">
                    <a:pos x="T4" y="T5"/>
                  </a:cxn>
                  <a:cxn ang="T11">
                    <a:pos x="T6" y="T7"/>
                  </a:cxn>
                </a:cxnLst>
                <a:rect l="T12" t="T13" r="T14" b="T15"/>
                <a:pathLst>
                  <a:path w="21600" h="21600">
                    <a:moveTo>
                      <a:pt x="6872" y="4663"/>
                    </a:moveTo>
                    <a:cubicBezTo>
                      <a:pt x="8044" y="3912"/>
                      <a:pt x="9407" y="3513"/>
                      <a:pt x="10800" y="3514"/>
                    </a:cubicBezTo>
                    <a:cubicBezTo>
                      <a:pt x="12192" y="3514"/>
                      <a:pt x="13555" y="3912"/>
                      <a:pt x="14727" y="4663"/>
                    </a:cubicBezTo>
                    <a:lnTo>
                      <a:pt x="16622" y="1703"/>
                    </a:lnTo>
                    <a:cubicBezTo>
                      <a:pt x="14884" y="591"/>
                      <a:pt x="12863" y="-1"/>
                      <a:pt x="10799" y="0"/>
                    </a:cubicBezTo>
                    <a:cubicBezTo>
                      <a:pt x="8736" y="0"/>
                      <a:pt x="6715" y="591"/>
                      <a:pt x="4977" y="1703"/>
                    </a:cubicBezTo>
                    <a:lnTo>
                      <a:pt x="6872" y="4663"/>
                    </a:lnTo>
                    <a:close/>
                  </a:path>
                </a:pathLst>
              </a:custGeom>
              <a:solidFill>
                <a:srgbClr val="993300"/>
              </a:solidFill>
              <a:ln w="3175">
                <a:solidFill>
                  <a:schemeClr val="tx1"/>
                </a:solidFill>
                <a:miter lim="800000"/>
                <a:headEnd/>
                <a:tailEnd/>
              </a:ln>
            </p:spPr>
            <p:txBody>
              <a:bodyPr wrap="none" anchor="ctr"/>
              <a:lstStyle/>
              <a:p>
                <a:endParaRPr lang="vi-VN"/>
              </a:p>
            </p:txBody>
          </p:sp>
        </p:grpSp>
      </p:grpSp>
      <p:sp>
        <p:nvSpPr>
          <p:cNvPr id="87" name="Text Box 36"/>
          <p:cNvSpPr txBox="1">
            <a:spLocks noChangeArrowheads="1"/>
          </p:cNvSpPr>
          <p:nvPr/>
        </p:nvSpPr>
        <p:spPr bwMode="auto">
          <a:xfrm>
            <a:off x="3651250" y="1177925"/>
            <a:ext cx="2259013" cy="307975"/>
          </a:xfrm>
          <a:prstGeom prst="rect">
            <a:avLst/>
          </a:prstGeom>
          <a:noFill/>
          <a:ln w="9525">
            <a:solidFill>
              <a:srgbClr val="660033"/>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1400">
                <a:solidFill>
                  <a:srgbClr val="000000"/>
                </a:solidFill>
                <a:latin typeface="Times New Roman" panose="02020603050405020304" pitchFamily="18" charset="0"/>
              </a:rPr>
              <a:t>1-Đoạn ADN tách từ TB cho</a:t>
            </a:r>
          </a:p>
        </p:txBody>
      </p:sp>
      <p:sp>
        <p:nvSpPr>
          <p:cNvPr id="8216" name="Text Box 37"/>
          <p:cNvSpPr txBox="1">
            <a:spLocks noChangeArrowheads="1"/>
          </p:cNvSpPr>
          <p:nvPr/>
        </p:nvSpPr>
        <p:spPr bwMode="auto">
          <a:xfrm>
            <a:off x="1430338" y="5514975"/>
            <a:ext cx="2133600" cy="523875"/>
          </a:xfrm>
          <a:prstGeom prst="rect">
            <a:avLst/>
          </a:prstGeom>
          <a:noFill/>
          <a:ln w="9525">
            <a:solidFill>
              <a:srgbClr val="66003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1400">
                <a:solidFill>
                  <a:srgbClr val="000000"/>
                </a:solidFill>
                <a:latin typeface="Times New Roman" panose="02020603050405020304" pitchFamily="18" charset="0"/>
              </a:rPr>
              <a:t>2- Phân tử ADN làm thể truyền</a:t>
            </a:r>
          </a:p>
        </p:txBody>
      </p:sp>
      <p:sp>
        <p:nvSpPr>
          <p:cNvPr id="89" name="Text Box 38"/>
          <p:cNvSpPr txBox="1">
            <a:spLocks noChangeArrowheads="1"/>
          </p:cNvSpPr>
          <p:nvPr/>
        </p:nvSpPr>
        <p:spPr bwMode="auto">
          <a:xfrm>
            <a:off x="4929188" y="1960563"/>
            <a:ext cx="1487487" cy="307975"/>
          </a:xfrm>
          <a:prstGeom prst="rect">
            <a:avLst/>
          </a:prstGeom>
          <a:noFill/>
          <a:ln w="9525">
            <a:solidFill>
              <a:srgbClr val="660033"/>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1400">
                <a:solidFill>
                  <a:srgbClr val="000000"/>
                </a:solidFill>
                <a:latin typeface="Times New Roman" panose="02020603050405020304" pitchFamily="18" charset="0"/>
              </a:rPr>
              <a:t>3- ADN tái tổ hợp</a:t>
            </a:r>
          </a:p>
        </p:txBody>
      </p:sp>
      <p:sp>
        <p:nvSpPr>
          <p:cNvPr id="90" name="Text Box 39"/>
          <p:cNvSpPr txBox="1">
            <a:spLocks noChangeArrowheads="1"/>
          </p:cNvSpPr>
          <p:nvPr/>
        </p:nvSpPr>
        <p:spPr bwMode="auto">
          <a:xfrm>
            <a:off x="4781550" y="4806950"/>
            <a:ext cx="1238250" cy="738188"/>
          </a:xfrm>
          <a:prstGeom prst="rect">
            <a:avLst/>
          </a:prstGeom>
          <a:noFill/>
          <a:ln w="9525">
            <a:solidFill>
              <a:srgbClr val="66003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1400">
                <a:solidFill>
                  <a:srgbClr val="000000"/>
                </a:solidFill>
                <a:latin typeface="Times New Roman" panose="02020603050405020304" pitchFamily="18" charset="0"/>
              </a:rPr>
              <a:t>4- ADN tái tổ hợp trong TB vi khuẩn</a:t>
            </a:r>
          </a:p>
        </p:txBody>
      </p:sp>
      <p:sp>
        <p:nvSpPr>
          <p:cNvPr id="8219" name="Text Box 40"/>
          <p:cNvSpPr txBox="1">
            <a:spLocks noChangeArrowheads="1"/>
          </p:cNvSpPr>
          <p:nvPr/>
        </p:nvSpPr>
        <p:spPr bwMode="auto">
          <a:xfrm>
            <a:off x="6369050" y="4803775"/>
            <a:ext cx="990600" cy="738188"/>
          </a:xfrm>
          <a:prstGeom prst="rect">
            <a:avLst/>
          </a:prstGeom>
          <a:noFill/>
          <a:ln w="9525">
            <a:solidFill>
              <a:srgbClr val="66003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1400">
                <a:solidFill>
                  <a:srgbClr val="000000"/>
                </a:solidFill>
                <a:latin typeface="Times New Roman" panose="02020603050405020304" pitchFamily="18" charset="0"/>
              </a:rPr>
              <a:t>5- ADN dạng vòng của VK</a:t>
            </a:r>
          </a:p>
        </p:txBody>
      </p:sp>
      <p:sp>
        <p:nvSpPr>
          <p:cNvPr id="8220" name="Text Box 41"/>
          <p:cNvSpPr txBox="1">
            <a:spLocks noChangeArrowheads="1"/>
          </p:cNvSpPr>
          <p:nvPr/>
        </p:nvSpPr>
        <p:spPr bwMode="auto">
          <a:xfrm>
            <a:off x="8229600" y="3587750"/>
            <a:ext cx="2873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600">
                <a:solidFill>
                  <a:srgbClr val="000000"/>
                </a:solidFill>
                <a:latin typeface="Times New Roman" panose="02020603050405020304" pitchFamily="18" charset="0"/>
              </a:rPr>
              <a:t>6</a:t>
            </a:r>
          </a:p>
        </p:txBody>
      </p:sp>
      <p:sp>
        <p:nvSpPr>
          <p:cNvPr id="8221" name="Line 42"/>
          <p:cNvSpPr>
            <a:spLocks noChangeShapeType="1"/>
          </p:cNvSpPr>
          <p:nvPr/>
        </p:nvSpPr>
        <p:spPr bwMode="auto">
          <a:xfrm>
            <a:off x="6705600" y="4044950"/>
            <a:ext cx="0" cy="685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22" name="Line 43"/>
          <p:cNvSpPr>
            <a:spLocks noChangeShapeType="1"/>
          </p:cNvSpPr>
          <p:nvPr/>
        </p:nvSpPr>
        <p:spPr bwMode="auto">
          <a:xfrm>
            <a:off x="5580063" y="3921125"/>
            <a:ext cx="0" cy="9366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23" name="Text Box 44"/>
          <p:cNvSpPr txBox="1">
            <a:spLocks noChangeArrowheads="1"/>
          </p:cNvSpPr>
          <p:nvPr/>
        </p:nvSpPr>
        <p:spPr bwMode="auto">
          <a:xfrm>
            <a:off x="682625" y="1066800"/>
            <a:ext cx="982663" cy="307975"/>
          </a:xfrm>
          <a:prstGeom prst="rect">
            <a:avLst/>
          </a:prstGeom>
          <a:noFill/>
          <a:ln w="9525">
            <a:solidFill>
              <a:srgbClr val="660033"/>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1400">
                <a:solidFill>
                  <a:srgbClr val="000000"/>
                </a:solidFill>
                <a:latin typeface="Times New Roman" panose="02020603050405020304" pitchFamily="18" charset="0"/>
              </a:rPr>
              <a:t>Tế bào cho</a:t>
            </a:r>
          </a:p>
        </p:txBody>
      </p:sp>
      <p:sp>
        <p:nvSpPr>
          <p:cNvPr id="96" name="AutoShape 45"/>
          <p:cNvSpPr>
            <a:spLocks noChangeArrowheads="1"/>
          </p:cNvSpPr>
          <p:nvPr/>
        </p:nvSpPr>
        <p:spPr bwMode="auto">
          <a:xfrm rot="-5400000">
            <a:off x="762000" y="3816350"/>
            <a:ext cx="838200" cy="838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06 w 21600"/>
              <a:gd name="T13" fmla="*/ 0 h 21600"/>
              <a:gd name="T14" fmla="*/ 18294 w 21600"/>
              <a:gd name="T15" fmla="*/ 5553 h 21600"/>
            </a:gdLst>
            <a:ahLst/>
            <a:cxnLst>
              <a:cxn ang="T8">
                <a:pos x="T0" y="T1"/>
              </a:cxn>
              <a:cxn ang="T9">
                <a:pos x="T2" y="T3"/>
              </a:cxn>
              <a:cxn ang="T10">
                <a:pos x="T4" y="T5"/>
              </a:cxn>
              <a:cxn ang="T11">
                <a:pos x="T6" y="T7"/>
              </a:cxn>
            </a:cxnLst>
            <a:rect l="T12" t="T13" r="T14" b="T15"/>
            <a:pathLst>
              <a:path w="21600" h="21600">
                <a:moveTo>
                  <a:pt x="6872" y="4663"/>
                </a:moveTo>
                <a:cubicBezTo>
                  <a:pt x="8044" y="3912"/>
                  <a:pt x="9407" y="3513"/>
                  <a:pt x="10800" y="3514"/>
                </a:cubicBezTo>
                <a:cubicBezTo>
                  <a:pt x="12192" y="3514"/>
                  <a:pt x="13555" y="3912"/>
                  <a:pt x="14727" y="4663"/>
                </a:cubicBezTo>
                <a:lnTo>
                  <a:pt x="16622" y="1703"/>
                </a:lnTo>
                <a:cubicBezTo>
                  <a:pt x="14884" y="591"/>
                  <a:pt x="12863" y="-1"/>
                  <a:pt x="10799" y="0"/>
                </a:cubicBezTo>
                <a:cubicBezTo>
                  <a:pt x="8736" y="0"/>
                  <a:pt x="6715" y="591"/>
                  <a:pt x="4977" y="1703"/>
                </a:cubicBezTo>
                <a:lnTo>
                  <a:pt x="6872" y="4663"/>
                </a:lnTo>
                <a:close/>
              </a:path>
            </a:pathLst>
          </a:custGeom>
          <a:solidFill>
            <a:srgbClr val="A0B9F8"/>
          </a:solidFill>
          <a:ln w="3175">
            <a:solidFill>
              <a:schemeClr val="tx1"/>
            </a:solidFill>
            <a:miter lim="800000"/>
            <a:headEnd/>
            <a:tailEnd/>
          </a:ln>
        </p:spPr>
        <p:txBody>
          <a:bodyPr wrap="none" anchor="ctr"/>
          <a:lstStyle/>
          <a:p>
            <a:endParaRPr lang="vi-VN"/>
          </a:p>
        </p:txBody>
      </p:sp>
      <p:sp>
        <p:nvSpPr>
          <p:cNvPr id="97" name="AutoShape 46"/>
          <p:cNvSpPr>
            <a:spLocks noChangeArrowheads="1"/>
          </p:cNvSpPr>
          <p:nvPr/>
        </p:nvSpPr>
        <p:spPr bwMode="auto">
          <a:xfrm rot="5400000">
            <a:off x="762000" y="3816350"/>
            <a:ext cx="838200" cy="838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19235 h 21600"/>
            </a:gdLst>
            <a:ahLst/>
            <a:cxnLst>
              <a:cxn ang="T8">
                <a:pos x="T0" y="T1"/>
              </a:cxn>
              <a:cxn ang="T9">
                <a:pos x="T2" y="T3"/>
              </a:cxn>
              <a:cxn ang="T10">
                <a:pos x="T4" y="T5"/>
              </a:cxn>
              <a:cxn ang="T11">
                <a:pos x="T6" y="T7"/>
              </a:cxn>
            </a:cxnLst>
            <a:rect l="T12" t="T13" r="T14" b="T15"/>
            <a:pathLst>
              <a:path w="21600" h="21600">
                <a:moveTo>
                  <a:pt x="7568" y="16935"/>
                </a:moveTo>
                <a:cubicBezTo>
                  <a:pt x="5290" y="15736"/>
                  <a:pt x="3865" y="13374"/>
                  <a:pt x="3865" y="10800"/>
                </a:cubicBezTo>
                <a:cubicBezTo>
                  <a:pt x="3865" y="6969"/>
                  <a:pt x="6969" y="3865"/>
                  <a:pt x="10800" y="3865"/>
                </a:cubicBezTo>
                <a:cubicBezTo>
                  <a:pt x="14630" y="3865"/>
                  <a:pt x="17735" y="6969"/>
                  <a:pt x="17735" y="10800"/>
                </a:cubicBezTo>
                <a:cubicBezTo>
                  <a:pt x="17735" y="13374"/>
                  <a:pt x="16309" y="15736"/>
                  <a:pt x="14031" y="16935"/>
                </a:cubicBezTo>
                <a:lnTo>
                  <a:pt x="15833" y="20355"/>
                </a:lnTo>
                <a:cubicBezTo>
                  <a:pt x="19379" y="18487"/>
                  <a:pt x="21600" y="14808"/>
                  <a:pt x="21600" y="10800"/>
                </a:cubicBezTo>
                <a:cubicBezTo>
                  <a:pt x="21600" y="4835"/>
                  <a:pt x="16764" y="0"/>
                  <a:pt x="10800" y="0"/>
                </a:cubicBezTo>
                <a:cubicBezTo>
                  <a:pt x="4835" y="0"/>
                  <a:pt x="0" y="4835"/>
                  <a:pt x="0" y="10800"/>
                </a:cubicBezTo>
                <a:cubicBezTo>
                  <a:pt x="-1" y="14808"/>
                  <a:pt x="2220" y="18487"/>
                  <a:pt x="5766" y="20355"/>
                </a:cubicBezTo>
                <a:lnTo>
                  <a:pt x="7568" y="16935"/>
                </a:lnTo>
                <a:close/>
              </a:path>
            </a:pathLst>
          </a:custGeom>
          <a:solidFill>
            <a:schemeClr val="accent1"/>
          </a:solidFill>
          <a:ln w="3175">
            <a:solidFill>
              <a:schemeClr val="tx1"/>
            </a:solidFill>
            <a:miter lim="800000"/>
            <a:headEnd/>
            <a:tailEnd/>
          </a:ln>
        </p:spPr>
        <p:txBody>
          <a:bodyPr wrap="none" anchor="ctr"/>
          <a:lstStyle/>
          <a:p>
            <a:endParaRPr lang="vi-VN"/>
          </a:p>
        </p:txBody>
      </p:sp>
      <p:sp>
        <p:nvSpPr>
          <p:cNvPr id="8226" name="Line 47"/>
          <p:cNvSpPr>
            <a:spLocks noChangeShapeType="1"/>
          </p:cNvSpPr>
          <p:nvPr/>
        </p:nvSpPr>
        <p:spPr bwMode="auto">
          <a:xfrm flipH="1">
            <a:off x="381000" y="4349750"/>
            <a:ext cx="609600" cy="38100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27" name="Line 48"/>
          <p:cNvSpPr>
            <a:spLocks noChangeShapeType="1"/>
          </p:cNvSpPr>
          <p:nvPr/>
        </p:nvSpPr>
        <p:spPr bwMode="auto">
          <a:xfrm flipH="1" flipV="1">
            <a:off x="504825" y="3771900"/>
            <a:ext cx="533400" cy="38100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vi-VN"/>
          </a:p>
        </p:txBody>
      </p:sp>
      <p:cxnSp>
        <p:nvCxnSpPr>
          <p:cNvPr id="108" name="Straight Connector 107"/>
          <p:cNvCxnSpPr/>
          <p:nvPr/>
        </p:nvCxnSpPr>
        <p:spPr>
          <a:xfrm>
            <a:off x="1476375" y="4497388"/>
            <a:ext cx="863600" cy="1008062"/>
          </a:xfrm>
          <a:prstGeom prst="line">
            <a:avLst/>
          </a:prstGeom>
        </p:spPr>
        <p:style>
          <a:lnRef idx="1">
            <a:schemeClr val="accent2"/>
          </a:lnRef>
          <a:fillRef idx="0">
            <a:schemeClr val="accent2"/>
          </a:fillRef>
          <a:effectRef idx="0">
            <a:schemeClr val="accent2"/>
          </a:effectRef>
          <a:fontRef idx="minor">
            <a:schemeClr val="tx1"/>
          </a:fontRef>
        </p:style>
      </p:cxnSp>
      <p:sp>
        <p:nvSpPr>
          <p:cNvPr id="8229" name="Text Box 45"/>
          <p:cNvSpPr txBox="1">
            <a:spLocks noChangeArrowheads="1"/>
          </p:cNvSpPr>
          <p:nvPr/>
        </p:nvSpPr>
        <p:spPr bwMode="auto">
          <a:xfrm>
            <a:off x="747713" y="6262688"/>
            <a:ext cx="77104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b="1">
                <a:solidFill>
                  <a:srgbClr val="08015F"/>
                </a:solidFill>
              </a:rPr>
              <a:t>Hình 32: Sơ đồ chuyển gen vào tế bào vi khuẩn đường ruột (E. Coli)</a:t>
            </a:r>
          </a:p>
        </p:txBody>
      </p:sp>
      <p:sp>
        <p:nvSpPr>
          <p:cNvPr id="52" name="WordArt 6"/>
          <p:cNvSpPr>
            <a:spLocks noChangeArrowheads="1" noChangeShapeType="1" noTextEdit="1"/>
          </p:cNvSpPr>
          <p:nvPr/>
        </p:nvSpPr>
        <p:spPr bwMode="auto">
          <a:xfrm>
            <a:off x="1449388" y="290513"/>
            <a:ext cx="6324600" cy="533400"/>
          </a:xfrm>
          <a:prstGeom prst="rect">
            <a:avLst/>
          </a:prstGeom>
          <a:noFill/>
          <a:ln>
            <a:noFill/>
          </a:ln>
          <a:effectLst/>
        </p:spPr>
        <p:style>
          <a:lnRef idx="0">
            <a:scrgbClr r="0" g="0" b="0"/>
          </a:lnRef>
          <a:fillRef idx="0">
            <a:scrgbClr r="0" g="0" b="0"/>
          </a:fillRef>
          <a:effectRef idx="0">
            <a:scrgbClr r="0" g="0" b="0"/>
          </a:effectRef>
          <a:fontRef idx="minor">
            <a:schemeClr val="dk1"/>
          </a:fontRef>
        </p:style>
        <p:txBody>
          <a:bodyPr wrap="none" fromWordArt="1">
            <a:prstTxWarp prst="textPlain">
              <a:avLst>
                <a:gd name="adj" fmla="val 50000"/>
              </a:avLst>
            </a:prstTxWarp>
          </a:bodyPr>
          <a:lstStyle/>
          <a:p>
            <a:pPr algn="ctr" eaLnBrk="1" hangingPunct="1">
              <a:defRPr/>
            </a:pPr>
            <a:r>
              <a:rPr lang="vi-VN" dirty="0">
                <a:solidFill>
                  <a:srgbClr val="6600CC"/>
                </a:solidFill>
                <a:effectLst>
                  <a:outerShdw blurRad="38100" dist="38100" dir="2700000" algn="tl">
                    <a:srgbClr val="000000">
                      <a:alpha val="43137"/>
                    </a:srgbClr>
                  </a:outerShdw>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0.00069 -0.00092 L 0.12986 -0.00185 " pathEditMode="relative" rAng="0" ptsTypes="AA">
                                      <p:cBhvr>
                                        <p:cTn id="6" dur="1000" fill="hold"/>
                                        <p:tgtEl>
                                          <p:spTgt spid="69"/>
                                        </p:tgtEl>
                                        <p:attrNameLst>
                                          <p:attrName>ppt_x</p:attrName>
                                          <p:attrName>ppt_y</p:attrName>
                                        </p:attrNameLst>
                                      </p:cBhvr>
                                      <p:rCtr x="6500" y="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left)">
                                      <p:cBhvr>
                                        <p:cTn id="15" dur="500"/>
                                        <p:tgtEl>
                                          <p:spTgt spid="49"/>
                                        </p:tgtEl>
                                      </p:cBhvr>
                                    </p:animEffect>
                                  </p:childTnLst>
                                </p:cTn>
                              </p:par>
                            </p:childTnLst>
                          </p:cTn>
                        </p:par>
                        <p:par>
                          <p:cTn id="16" fill="hold" nodeType="afterGroup">
                            <p:stCondLst>
                              <p:cond delay="1500"/>
                            </p:stCondLst>
                            <p:childTnLst>
                              <p:par>
                                <p:cTn id="17" presetID="63" presetClass="path" presetSubtype="0" accel="50000" decel="50000" fill="hold" nodeType="afterEffect">
                                  <p:stCondLst>
                                    <p:cond delay="0"/>
                                  </p:stCondLst>
                                  <p:childTnLst>
                                    <p:animMotion origin="layout" path="M 0.00347 -1.11111E-6 L 0.11458 -0.0037 " pathEditMode="relative" rAng="0" ptsTypes="AA">
                                      <p:cBhvr>
                                        <p:cTn id="18" dur="500" fill="hold"/>
                                        <p:tgtEl>
                                          <p:spTgt spid="71"/>
                                        </p:tgtEl>
                                        <p:attrNameLst>
                                          <p:attrName>ppt_x</p:attrName>
                                          <p:attrName>ppt_y</p:attrName>
                                        </p:attrNameLst>
                                      </p:cBhvr>
                                      <p:rCtr x="5600" y="-200"/>
                                    </p:animMotion>
                                  </p:childTnLst>
                                </p:cTn>
                              </p:par>
                            </p:childTnLst>
                          </p:cTn>
                        </p:par>
                        <p:par>
                          <p:cTn id="19" fill="hold" nodeType="afterGroup">
                            <p:stCondLst>
                              <p:cond delay="2000"/>
                            </p:stCondLst>
                            <p:childTnLst>
                              <p:par>
                                <p:cTn id="20" presetID="2" presetClass="exit" presetSubtype="8" fill="hold" nodeType="afterEffect">
                                  <p:stCondLst>
                                    <p:cond delay="0"/>
                                  </p:stCondLst>
                                  <p:childTnLst>
                                    <p:anim calcmode="lin" valueType="num">
                                      <p:cBhvr additive="base">
                                        <p:cTn id="21" dur="500"/>
                                        <p:tgtEl>
                                          <p:spTgt spid="96"/>
                                        </p:tgtEl>
                                        <p:attrNameLst>
                                          <p:attrName>ppt_x</p:attrName>
                                        </p:attrNameLst>
                                      </p:cBhvr>
                                      <p:tavLst>
                                        <p:tav tm="0">
                                          <p:val>
                                            <p:strVal val="ppt_x"/>
                                          </p:val>
                                        </p:tav>
                                        <p:tav tm="100000">
                                          <p:val>
                                            <p:strVal val="0-ppt_w/2"/>
                                          </p:val>
                                        </p:tav>
                                      </p:tavLst>
                                    </p:anim>
                                    <p:anim calcmode="lin" valueType="num">
                                      <p:cBhvr additive="base">
                                        <p:cTn id="22" dur="500"/>
                                        <p:tgtEl>
                                          <p:spTgt spid="96"/>
                                        </p:tgtEl>
                                        <p:attrNameLst>
                                          <p:attrName>ppt_y</p:attrName>
                                        </p:attrNameLst>
                                      </p:cBhvr>
                                      <p:tavLst>
                                        <p:tav tm="0">
                                          <p:val>
                                            <p:strVal val="ppt_y"/>
                                          </p:val>
                                        </p:tav>
                                        <p:tav tm="100000">
                                          <p:val>
                                            <p:strVal val="ppt_y"/>
                                          </p:val>
                                        </p:tav>
                                      </p:tavLst>
                                    </p:anim>
                                    <p:set>
                                      <p:cBhvr>
                                        <p:cTn id="23" dur="1" fill="hold">
                                          <p:stCondLst>
                                            <p:cond delay="499"/>
                                          </p:stCondLst>
                                        </p:cTn>
                                        <p:tgtEl>
                                          <p:spTgt spid="96"/>
                                        </p:tgtEl>
                                        <p:attrNameLst>
                                          <p:attrName>style.visibility</p:attrName>
                                        </p:attrNameLst>
                                      </p:cBhvr>
                                      <p:to>
                                        <p:strVal val="hidden"/>
                                      </p:to>
                                    </p:se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2000"/>
                                        <p:tgtEl>
                                          <p:spTgt spid="87"/>
                                        </p:tgtEl>
                                      </p:cBhvr>
                                    </p:animEffect>
                                  </p:childTnLst>
                                </p:cTn>
                              </p:par>
                            </p:childTnLst>
                          </p:cTn>
                        </p:par>
                        <p:par>
                          <p:cTn id="28" fill="hold" nodeType="afterGroup">
                            <p:stCondLst>
                              <p:cond delay="4500"/>
                            </p:stCondLst>
                            <p:childTnLst>
                              <p:par>
                                <p:cTn id="29" presetID="22" presetClass="entr" presetSubtype="8" fill="hold"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wipe(left)">
                                      <p:cBhvr>
                                        <p:cTn id="31" dur="500"/>
                                        <p:tgtEl>
                                          <p:spTgt spid="5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63" presetClass="path" presetSubtype="0" accel="50000" decel="50000" fill="hold" nodeType="clickEffect">
                                  <p:stCondLst>
                                    <p:cond delay="0"/>
                                  </p:stCondLst>
                                  <p:childTnLst>
                                    <p:animMotion origin="layout" path="M 0.01389 -0.00093 L 0.21805 0.00463 " pathEditMode="relative" rAng="0" ptsTypes="AA">
                                      <p:cBhvr>
                                        <p:cTn id="35" dur="2000" fill="hold"/>
                                        <p:tgtEl>
                                          <p:spTgt spid="97"/>
                                        </p:tgtEl>
                                        <p:attrNameLst>
                                          <p:attrName>ppt_x</p:attrName>
                                          <p:attrName>ppt_y</p:attrName>
                                        </p:attrNameLst>
                                      </p:cBhvr>
                                      <p:rCtr x="10200" y="300"/>
                                    </p:animMotion>
                                  </p:childTnLst>
                                </p:cTn>
                              </p:par>
                            </p:childTnLst>
                          </p:cTn>
                        </p:par>
                        <p:par>
                          <p:cTn id="36" fill="hold" nodeType="afterGroup">
                            <p:stCondLst>
                              <p:cond delay="2000"/>
                            </p:stCondLst>
                            <p:childTnLst>
                              <p:par>
                                <p:cTn id="37" presetID="22" presetClass="entr" presetSubtype="4"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wipe(down)">
                                      <p:cBhvr>
                                        <p:cTn id="39" dur="500"/>
                                        <p:tgtEl>
                                          <p:spTgt spid="60"/>
                                        </p:tgtEl>
                                      </p:cBhvr>
                                    </p:animEffect>
                                  </p:childTnLst>
                                </p:cTn>
                              </p:par>
                            </p:childTnLst>
                          </p:cTn>
                        </p:par>
                        <p:par>
                          <p:cTn id="40" fill="hold" nodeType="afterGroup">
                            <p:stCondLst>
                              <p:cond delay="2500"/>
                            </p:stCondLst>
                            <p:childTnLst>
                              <p:par>
                                <p:cTn id="41" presetID="22" presetClass="entr" presetSubtype="1" fill="hold" nodeType="after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wipe(up)">
                                      <p:cBhvr>
                                        <p:cTn id="43" dur="500"/>
                                        <p:tgtEl>
                                          <p:spTgt spid="5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500"/>
                                        <p:tgtEl>
                                          <p:spTgt spid="6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64" presetClass="path" presetSubtype="0" accel="50000" decel="50000" fill="hold" nodeType="clickEffect">
                                  <p:stCondLst>
                                    <p:cond delay="0"/>
                                  </p:stCondLst>
                                  <p:childTnLst>
                                    <p:animMotion origin="layout" path="M -2.22222E-6 0.00463 L 0.13854 -0.22963 " pathEditMode="relative" rAng="0" ptsTypes="AA">
                                      <p:cBhvr>
                                        <p:cTn id="52" dur="2000" fill="hold"/>
                                        <p:tgtEl>
                                          <p:spTgt spid="67"/>
                                        </p:tgtEl>
                                        <p:attrNameLst>
                                          <p:attrName>ppt_x</p:attrName>
                                          <p:attrName>ppt_y</p:attrName>
                                        </p:attrNameLst>
                                      </p:cBhvr>
                                      <p:rCtr x="6900" y="-11700"/>
                                    </p:animMotion>
                                  </p:childTnLst>
                                </p:cTn>
                              </p:par>
                            </p:childTnLst>
                          </p:cTn>
                        </p:par>
                        <p:par>
                          <p:cTn id="53" fill="hold" nodeType="afterGroup">
                            <p:stCondLst>
                              <p:cond delay="2000"/>
                            </p:stCondLst>
                            <p:childTnLst>
                              <p:par>
                                <p:cTn id="54" presetID="10" presetClass="entr" presetSubtype="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Effect transition="in" filter="fade">
                                      <p:cBhvr>
                                        <p:cTn id="56" dur="1000"/>
                                        <p:tgtEl>
                                          <p:spTgt spid="6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63" presetClass="path" presetSubtype="0" accel="50000" decel="50000" fill="hold" nodeType="clickEffect">
                                  <p:stCondLst>
                                    <p:cond delay="0"/>
                                  </p:stCondLst>
                                  <p:childTnLst>
                                    <p:animMotion origin="layout" path="M 3.88889E-6 -1.11111E-6 L 0.10451 0.08333 " pathEditMode="relative" rAng="0" ptsTypes="AA">
                                      <p:cBhvr>
                                        <p:cTn id="60" dur="2000" fill="hold"/>
                                        <p:tgtEl>
                                          <p:spTgt spid="68"/>
                                        </p:tgtEl>
                                        <p:attrNameLst>
                                          <p:attrName>ppt_x</p:attrName>
                                          <p:attrName>ppt_y</p:attrName>
                                        </p:attrNameLst>
                                      </p:cBhvr>
                                      <p:rCtr x="5200" y="4200"/>
                                    </p:animMotion>
                                  </p:childTnLst>
                                </p:cTn>
                              </p:par>
                            </p:childTnLst>
                          </p:cTn>
                        </p:par>
                        <p:par>
                          <p:cTn id="61" fill="hold" nodeType="afterGroup">
                            <p:stCondLst>
                              <p:cond delay="2000"/>
                            </p:stCondLst>
                            <p:childTnLst>
                              <p:par>
                                <p:cTn id="62" presetID="4"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Effect transition="in" filter="box(in)">
                                      <p:cBhvr>
                                        <p:cTn id="64" dur="500"/>
                                        <p:tgtEl>
                                          <p:spTgt spid="89"/>
                                        </p:tgtEl>
                                      </p:cBhvr>
                                    </p:animEffect>
                                  </p:childTnLst>
                                </p:cTn>
                              </p:par>
                            </p:childTnLst>
                          </p:cTn>
                        </p:par>
                        <p:par>
                          <p:cTn id="65" fill="hold" nodeType="afterGroup">
                            <p:stCondLst>
                              <p:cond delay="2500"/>
                            </p:stCondLst>
                            <p:childTnLst>
                              <p:par>
                                <p:cTn id="66" presetID="22" presetClass="entr" presetSubtype="1" fill="hold" nodeType="afterEffect">
                                  <p:stCondLst>
                                    <p:cond delay="0"/>
                                  </p:stCondLst>
                                  <p:childTnLst>
                                    <p:set>
                                      <p:cBhvr>
                                        <p:cTn id="67" dur="1" fill="hold">
                                          <p:stCondLst>
                                            <p:cond delay="0"/>
                                          </p:stCondLst>
                                        </p:cTn>
                                        <p:tgtEl>
                                          <p:spTgt spid="61"/>
                                        </p:tgtEl>
                                        <p:attrNameLst>
                                          <p:attrName>style.visibility</p:attrName>
                                        </p:attrNameLst>
                                      </p:cBhvr>
                                      <p:to>
                                        <p:strVal val="visible"/>
                                      </p:to>
                                    </p:set>
                                    <p:animEffect transition="in" filter="wipe(up)">
                                      <p:cBhvr>
                                        <p:cTn id="68" dur="500"/>
                                        <p:tgtEl>
                                          <p:spTgt spid="61"/>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nodeType="click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fade">
                                      <p:cBhvr>
                                        <p:cTn id="73" dur="2000"/>
                                        <p:tgtEl>
                                          <p:spTgt spid="2"/>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42" presetClass="path" presetSubtype="0" accel="50000" decel="50000" fill="hold" nodeType="clickEffect">
                                  <p:stCondLst>
                                    <p:cond delay="0"/>
                                  </p:stCondLst>
                                  <p:childTnLst>
                                    <p:animMotion origin="layout" path="M 0.0066 0.0037 L 0.12743 0.14259 " pathEditMode="relative" rAng="0" ptsTypes="AA">
                                      <p:cBhvr>
                                        <p:cTn id="77" dur="2000" fill="hold"/>
                                        <p:tgtEl>
                                          <p:spTgt spid="2"/>
                                        </p:tgtEl>
                                        <p:attrNameLst>
                                          <p:attrName>ppt_x</p:attrName>
                                          <p:attrName>ppt_y</p:attrName>
                                        </p:attrNameLst>
                                      </p:cBhvr>
                                      <p:rCtr x="6000" y="6900"/>
                                    </p:animMotion>
                                  </p:childTnLst>
                                </p:cTn>
                              </p:par>
                            </p:childTnLst>
                          </p:cTn>
                        </p:par>
                        <p:par>
                          <p:cTn id="78" fill="hold" nodeType="afterGroup">
                            <p:stCondLst>
                              <p:cond delay="2000"/>
                            </p:stCondLst>
                            <p:childTnLst>
                              <p:par>
                                <p:cTn id="79" presetID="4" presetClass="entr" presetSubtype="16" fill="hold" grpId="0" nodeType="afterEffect">
                                  <p:stCondLst>
                                    <p:cond delay="0"/>
                                  </p:stCondLst>
                                  <p:childTnLst>
                                    <p:set>
                                      <p:cBhvr>
                                        <p:cTn id="80" dur="1" fill="hold">
                                          <p:stCondLst>
                                            <p:cond delay="0"/>
                                          </p:stCondLst>
                                        </p:cTn>
                                        <p:tgtEl>
                                          <p:spTgt spid="90"/>
                                        </p:tgtEl>
                                        <p:attrNameLst>
                                          <p:attrName>style.visibility</p:attrName>
                                        </p:attrNameLst>
                                      </p:cBhvr>
                                      <p:to>
                                        <p:strVal val="visible"/>
                                      </p:to>
                                    </p:set>
                                    <p:animEffect transition="in" filter="box(in)">
                                      <p:cBhvr>
                                        <p:cTn id="81" dur="500"/>
                                        <p:tgtEl>
                                          <p:spTgt spid="90"/>
                                        </p:tgtEl>
                                      </p:cBhvr>
                                    </p:animEffect>
                                  </p:childTnLst>
                                </p:cTn>
                              </p:par>
                            </p:childTnLst>
                          </p:cTn>
                        </p:par>
                        <p:par>
                          <p:cTn id="82" fill="hold" nodeType="afterGroup">
                            <p:stCondLst>
                              <p:cond delay="2500"/>
                            </p:stCondLst>
                            <p:childTnLst>
                              <p:par>
                                <p:cTn id="83" presetID="22" presetClass="entr" presetSubtype="8" fill="hold"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wipe(left)">
                                      <p:cBhvr>
                                        <p:cTn id="85" dur="500"/>
                                        <p:tgtEl>
                                          <p:spTgt spid="64"/>
                                        </p:tgtEl>
                                      </p:cBhvr>
                                    </p:animEffect>
                                  </p:childTnLst>
                                </p:cTn>
                              </p:par>
                              <p:par>
                                <p:cTn id="86" presetID="22" presetClass="entr" presetSubtype="8" fill="hold" nodeType="withEffect">
                                  <p:stCondLst>
                                    <p:cond delay="0"/>
                                  </p:stCondLst>
                                  <p:childTnLst>
                                    <p:set>
                                      <p:cBhvr>
                                        <p:cTn id="87" dur="1" fill="hold">
                                          <p:stCondLst>
                                            <p:cond delay="0"/>
                                          </p:stCondLst>
                                        </p:cTn>
                                        <p:tgtEl>
                                          <p:spTgt spid="63"/>
                                        </p:tgtEl>
                                        <p:attrNameLst>
                                          <p:attrName>style.visibility</p:attrName>
                                        </p:attrNameLst>
                                      </p:cBhvr>
                                      <p:to>
                                        <p:strVal val="visible"/>
                                      </p:to>
                                    </p:set>
                                    <p:animEffect transition="in" filter="wipe(left)">
                                      <p:cBhvr>
                                        <p:cTn id="88" dur="500"/>
                                        <p:tgtEl>
                                          <p:spTgt spid="63"/>
                                        </p:tgtEl>
                                      </p:cBhvr>
                                    </p:animEffect>
                                  </p:childTnLst>
                                </p:cTn>
                              </p:par>
                            </p:childTnLst>
                          </p:cTn>
                        </p:par>
                        <p:par>
                          <p:cTn id="89" fill="hold" nodeType="afterGroup">
                            <p:stCondLst>
                              <p:cond delay="3000"/>
                            </p:stCondLst>
                            <p:childTnLst>
                              <p:par>
                                <p:cTn id="90" presetID="4" presetClass="entr" presetSubtype="16" fill="hold" nodeType="afterEffect">
                                  <p:stCondLst>
                                    <p:cond delay="0"/>
                                  </p:stCondLst>
                                  <p:childTnLst>
                                    <p:set>
                                      <p:cBhvr>
                                        <p:cTn id="91" dur="1" fill="hold">
                                          <p:stCondLst>
                                            <p:cond delay="0"/>
                                          </p:stCondLst>
                                        </p:cTn>
                                        <p:tgtEl>
                                          <p:spTgt spid="3"/>
                                        </p:tgtEl>
                                        <p:attrNameLst>
                                          <p:attrName>style.visibility</p:attrName>
                                        </p:attrNameLst>
                                      </p:cBhvr>
                                      <p:to>
                                        <p:strVal val="visible"/>
                                      </p:to>
                                    </p:set>
                                    <p:animEffect transition="in" filter="box(in)">
                                      <p:cBhvr>
                                        <p:cTn id="92" dur="1000"/>
                                        <p:tgtEl>
                                          <p:spTgt spid="3"/>
                                        </p:tgtEl>
                                      </p:cBhvr>
                                    </p:animEffect>
                                  </p:childTnLst>
                                </p:cTn>
                              </p:par>
                              <p:par>
                                <p:cTn id="93" presetID="4" presetClass="entr" presetSubtype="16" fill="hold" nodeType="with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box(in)">
                                      <p:cBhvr>
                                        <p:cTn id="9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9" grpId="0" animBg="1"/>
      <p:bldP spid="9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1"/>
          <p:cNvSpPr txBox="1">
            <a:spLocks/>
          </p:cNvSpPr>
          <p:nvPr/>
        </p:nvSpPr>
        <p:spPr>
          <a:xfrm>
            <a:off x="152400" y="304800"/>
            <a:ext cx="8077200" cy="609600"/>
          </a:xfrm>
          <a:prstGeom prst="rect">
            <a:avLst/>
          </a:prstGeom>
        </p:spPr>
        <p:txBody>
          <a:bodyPr/>
          <a:lstStyle/>
          <a:p>
            <a:pPr>
              <a:defRPr/>
            </a:pPr>
            <a:r>
              <a:rPr lang="en-US" sz="2400" b="1" dirty="0">
                <a:latin typeface="Times New Roman" pitchFamily="18" charset="0"/>
                <a:ea typeface="+mj-ea"/>
                <a:cs typeface="+mj-cs"/>
              </a:rPr>
              <a:t>I-Khái niệm kĩ thuật </a:t>
            </a:r>
            <a:r>
              <a:rPr lang="en-US" sz="2400" b="1" dirty="0" smtClean="0">
                <a:latin typeface="Times New Roman" pitchFamily="18" charset="0"/>
                <a:ea typeface="+mj-ea"/>
                <a:cs typeface="+mj-cs"/>
              </a:rPr>
              <a:t>gen và </a:t>
            </a:r>
            <a:r>
              <a:rPr lang="en-US" sz="2400" b="1" dirty="0">
                <a:latin typeface="Times New Roman" pitchFamily="18" charset="0"/>
                <a:ea typeface="+mj-ea"/>
                <a:cs typeface="+mj-cs"/>
              </a:rPr>
              <a:t>công nghệ gen:</a:t>
            </a:r>
            <a:endParaRPr lang="en-US" sz="2400" b="1" dirty="0">
              <a:latin typeface="+mj-lt"/>
              <a:ea typeface="+mj-ea"/>
              <a:cs typeface="+mj-cs"/>
            </a:endParaRPr>
          </a:p>
        </p:txBody>
      </p:sp>
      <p:sp>
        <p:nvSpPr>
          <p:cNvPr id="2" name="Rectangle 1"/>
          <p:cNvSpPr/>
          <p:nvPr/>
        </p:nvSpPr>
        <p:spPr>
          <a:xfrm>
            <a:off x="185737" y="1961614"/>
            <a:ext cx="8691563" cy="2308324"/>
          </a:xfrm>
          <a:prstGeom prst="rect">
            <a:avLst/>
          </a:prstGeom>
        </p:spPr>
        <p:txBody>
          <a:bodyPr wrap="square">
            <a:spAutoFit/>
          </a:bodyPr>
          <a:lstStyle/>
          <a:p>
            <a:pPr algn="just">
              <a:spcAft>
                <a:spcPts val="0"/>
              </a:spcAft>
            </a:pPr>
            <a:r>
              <a:rPr lang="nl-NL" sz="2400" dirty="0" smtClean="0">
                <a:latin typeface="Times New Roman" panose="02020603050405020304" pitchFamily="18" charset="0"/>
                <a:ea typeface="Times New Roman" panose="02020603050405020304" pitchFamily="18" charset="0"/>
                <a:cs typeface=".VnTime" panose="020B7200000000000000" pitchFamily="34" charset="0"/>
              </a:rPr>
              <a:t>- </a:t>
            </a:r>
            <a:r>
              <a:rPr lang="nl-NL" sz="2400" dirty="0">
                <a:latin typeface="Times New Roman" panose="02020603050405020304" pitchFamily="18" charset="0"/>
                <a:ea typeface="Times New Roman" panose="02020603050405020304" pitchFamily="18" charset="0"/>
                <a:cs typeface=".VnTime" panose="020B7200000000000000" pitchFamily="34" charset="0"/>
              </a:rPr>
              <a:t>Kĩ thuật gen gồm 3 khâu cơ bản:</a:t>
            </a:r>
            <a:endParaRPr lang="vi-VN" sz="2400" dirty="0">
              <a:latin typeface=".VnTime" panose="020B7200000000000000" pitchFamily="34" charset="0"/>
              <a:ea typeface="Times New Roman" panose="02020603050405020304" pitchFamily="18" charset="0"/>
              <a:cs typeface=".VnTime" panose="020B7200000000000000" pitchFamily="34" charset="0"/>
            </a:endParaRPr>
          </a:p>
          <a:p>
            <a:pPr algn="just">
              <a:spcAft>
                <a:spcPts val="0"/>
              </a:spcAft>
            </a:pPr>
            <a:r>
              <a:rPr lang="nl-NL" sz="2400" dirty="0">
                <a:latin typeface="Times New Roman" panose="02020603050405020304" pitchFamily="18" charset="0"/>
                <a:ea typeface="Times New Roman" panose="02020603050405020304" pitchFamily="18" charset="0"/>
                <a:cs typeface=".VnTime" panose="020B7200000000000000" pitchFamily="34" charset="0"/>
              </a:rPr>
              <a:t>+ Tách ADN NST của tế bào cho và tách ADN làm thể chuyền từ vi khuẩn, virut.</a:t>
            </a:r>
            <a:endParaRPr lang="vi-VN" sz="2400" dirty="0">
              <a:latin typeface=".VnTime" panose="020B7200000000000000" pitchFamily="34" charset="0"/>
              <a:ea typeface="Times New Roman" panose="02020603050405020304" pitchFamily="18" charset="0"/>
              <a:cs typeface=".VnTime" panose="020B7200000000000000" pitchFamily="34" charset="0"/>
            </a:endParaRPr>
          </a:p>
          <a:p>
            <a:pPr algn="just">
              <a:spcAft>
                <a:spcPts val="0"/>
              </a:spcAft>
            </a:pPr>
            <a:r>
              <a:rPr lang="de-DE" sz="2400" dirty="0">
                <a:latin typeface="Times New Roman" panose="02020603050405020304" pitchFamily="18" charset="0"/>
                <a:ea typeface="Times New Roman" panose="02020603050405020304" pitchFamily="18" charset="0"/>
                <a:cs typeface=".VnTime" panose="020B7200000000000000" pitchFamily="34" charset="0"/>
              </a:rPr>
              <a:t>+ Cắt nối để tạo ADN tái tổ hợp nhờ enzim.</a:t>
            </a:r>
            <a:endParaRPr lang="vi-VN" sz="2400" dirty="0">
              <a:latin typeface=".VnTime" panose="020B7200000000000000" pitchFamily="34" charset="0"/>
              <a:ea typeface="Times New Roman" panose="02020603050405020304" pitchFamily="18" charset="0"/>
              <a:cs typeface=".VnTime" panose="020B7200000000000000" pitchFamily="34" charset="0"/>
            </a:endParaRPr>
          </a:p>
          <a:p>
            <a:pPr algn="just">
              <a:spcAft>
                <a:spcPts val="0"/>
              </a:spcAft>
            </a:pPr>
            <a:r>
              <a:rPr lang="de-DE" sz="2400" dirty="0">
                <a:latin typeface="Times New Roman" panose="02020603050405020304" pitchFamily="18" charset="0"/>
                <a:ea typeface="Times New Roman" panose="02020603050405020304" pitchFamily="18" charset="0"/>
                <a:cs typeface=".VnTime" panose="020B7200000000000000" pitchFamily="34" charset="0"/>
              </a:rPr>
              <a:t>+ Chuyển ADN tái tổ hợp vào tế bào nhận và nghiên cứu sự biểu hiện của gen được chuyển</a:t>
            </a:r>
            <a:r>
              <a:rPr lang="de-DE" sz="2400" dirty="0" smtClean="0">
                <a:latin typeface="Times New Roman" panose="02020603050405020304" pitchFamily="18" charset="0"/>
                <a:ea typeface="Times New Roman" panose="02020603050405020304" pitchFamily="18" charset="0"/>
                <a:cs typeface=".VnTime" panose="020B7200000000000000" pitchFamily="34" charset="0"/>
              </a:rPr>
              <a:t>.</a:t>
            </a:r>
            <a:endParaRPr lang="vi-VN" sz="2400" dirty="0">
              <a:latin typeface=".VnTime" panose="020B7200000000000000" pitchFamily="34" charset="0"/>
              <a:ea typeface="Times New Roman" panose="02020603050405020304" pitchFamily="18" charset="0"/>
              <a:cs typeface=".VnTime" panose="020B7200000000000000" pitchFamily="34" charset="0"/>
            </a:endParaRPr>
          </a:p>
        </p:txBody>
      </p:sp>
      <p:sp>
        <p:nvSpPr>
          <p:cNvPr id="3" name="Rectangle 2"/>
          <p:cNvSpPr/>
          <p:nvPr/>
        </p:nvSpPr>
        <p:spPr>
          <a:xfrm>
            <a:off x="180975" y="761285"/>
            <a:ext cx="8810625" cy="1200329"/>
          </a:xfrm>
          <a:prstGeom prst="rect">
            <a:avLst/>
          </a:prstGeom>
        </p:spPr>
        <p:txBody>
          <a:bodyPr wrap="square">
            <a:spAutoFit/>
          </a:bodyPr>
          <a:lstStyle/>
          <a:p>
            <a:pPr algn="just">
              <a:spcAft>
                <a:spcPts val="0"/>
              </a:spcAft>
            </a:pPr>
            <a:r>
              <a:rPr lang="de-DE" sz="2400" dirty="0">
                <a:latin typeface="Times New Roman" panose="02020603050405020304" pitchFamily="18" charset="0"/>
                <a:ea typeface="Times New Roman" panose="02020603050405020304" pitchFamily="18" charset="0"/>
                <a:cs typeface=".VnTime" panose="020B7200000000000000" pitchFamily="34" charset="0"/>
              </a:rPr>
              <a:t>- Kĩ thuật gen là các thao tác tác động lên ADN để chuyển đoạn ADN mang 1 hoặc 1 cụm gen từ tế bào của loài cho sang tế bào của loài nhận nhờ thể truyền.</a:t>
            </a:r>
            <a:endParaRPr lang="vi-VN" sz="2400" dirty="0">
              <a:latin typeface=".VnTime" panose="020B7200000000000000" pitchFamily="34" charset="0"/>
              <a:ea typeface="Times New Roman" panose="02020603050405020304" pitchFamily="18" charset="0"/>
              <a:cs typeface=".VnTime" panose="020B7200000000000000" pitchFamily="34" charset="0"/>
            </a:endParaRPr>
          </a:p>
        </p:txBody>
      </p:sp>
      <p:sp>
        <p:nvSpPr>
          <p:cNvPr id="4" name="Rectangle 3"/>
          <p:cNvSpPr/>
          <p:nvPr/>
        </p:nvSpPr>
        <p:spPr>
          <a:xfrm>
            <a:off x="200025" y="4269938"/>
            <a:ext cx="8405813" cy="830997"/>
          </a:xfrm>
          <a:prstGeom prst="rect">
            <a:avLst/>
          </a:prstGeom>
        </p:spPr>
        <p:txBody>
          <a:bodyPr wrap="square">
            <a:spAutoFit/>
          </a:bodyPr>
          <a:lstStyle/>
          <a:p>
            <a:pPr>
              <a:spcAft>
                <a:spcPts val="0"/>
              </a:spcAft>
            </a:pPr>
            <a:r>
              <a:rPr lang="de-DE" sz="2400" dirty="0">
                <a:latin typeface="Times New Roman" panose="02020603050405020304" pitchFamily="18" charset="0"/>
                <a:ea typeface="Times New Roman" panose="02020603050405020304" pitchFamily="18" charset="0"/>
                <a:cs typeface=".VnTime" panose="020B7200000000000000" pitchFamily="34" charset="0"/>
              </a:rPr>
              <a:t>- Công nghệ gen là ngành kĩ thuật về quy trình ứng dụng kĩ thuật gen.</a:t>
            </a:r>
            <a:endParaRPr lang="vi-VN" sz="2400" dirty="0">
              <a:latin typeface=".VnTime" panose="020B7200000000000000" pitchFamily="34" charset="0"/>
              <a:ea typeface="Times New Roman" panose="02020603050405020304" pitchFamily="18" charset="0"/>
              <a:cs typeface=".VnTime" panose="020B7200000000000000" pitchFamily="34"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157287"/>
            <a:ext cx="8486775" cy="1200329"/>
          </a:xfrm>
          <a:prstGeom prst="rect">
            <a:avLst/>
          </a:prstGeom>
        </p:spPr>
        <p:txBody>
          <a:bodyPr wrap="square">
            <a:spAutoFit/>
          </a:bodyPr>
          <a:lstStyle/>
          <a:p>
            <a:pPr algn="just">
              <a:spcAft>
                <a:spcPts val="0"/>
              </a:spcAft>
            </a:pPr>
            <a:r>
              <a:rPr lang="pt-BR" sz="2400" dirty="0">
                <a:latin typeface="Times New Roman" panose="02020603050405020304" pitchFamily="18" charset="0"/>
                <a:ea typeface="Times New Roman" panose="02020603050405020304" pitchFamily="18" charset="0"/>
                <a:cs typeface=".VnTime" panose="020B7200000000000000" pitchFamily="34" charset="0"/>
              </a:rPr>
              <a:t>- Kĩ thuật gen được ứng dụng để tạo ra các chủng vi sinh vật mới có khả năng sản xuất nhiều loại sản phẩm sinh học cần thiết (aa, prôtêin, kháng sinh, hoocmon...) với số lượng lớn và giá thành rẻ.</a:t>
            </a:r>
            <a:endParaRPr lang="vi-VN" sz="2400" dirty="0">
              <a:effectLst/>
              <a:latin typeface=".VnTime" panose="020B7200000000000000" pitchFamily="34" charset="0"/>
              <a:ea typeface="Times New Roman" panose="02020603050405020304" pitchFamily="18" charset="0"/>
              <a:cs typeface=".VnTime" panose="020B7200000000000000" pitchFamily="34" charset="0"/>
            </a:endParaRPr>
          </a:p>
        </p:txBody>
      </p:sp>
      <p:sp>
        <p:nvSpPr>
          <p:cNvPr id="5" name="Title 1"/>
          <p:cNvSpPr txBox="1">
            <a:spLocks/>
          </p:cNvSpPr>
          <p:nvPr/>
        </p:nvSpPr>
        <p:spPr>
          <a:xfrm>
            <a:off x="228600" y="152400"/>
            <a:ext cx="5972175" cy="609600"/>
          </a:xfrm>
          <a:prstGeom prst="rect">
            <a:avLst/>
          </a:prstGeom>
        </p:spPr>
        <p:txBody>
          <a:bodyPr/>
          <a:lstStyle/>
          <a:p>
            <a:pPr>
              <a:defRPr/>
            </a:pPr>
            <a:r>
              <a:rPr lang="en-US" sz="2400" b="1" dirty="0">
                <a:latin typeface="Times New Roman" pitchFamily="18" charset="0"/>
                <a:ea typeface="+mj-ea"/>
                <a:cs typeface="+mj-cs"/>
              </a:rPr>
              <a:t>II- </a:t>
            </a:r>
            <a:r>
              <a:rPr lang="en-US" sz="2400" b="1" dirty="0" err="1">
                <a:latin typeface="Times New Roman" pitchFamily="18" charset="0"/>
                <a:ea typeface="+mj-ea"/>
                <a:cs typeface="+mj-cs"/>
              </a:rPr>
              <a:t>Ứng</a:t>
            </a:r>
            <a:r>
              <a:rPr lang="en-US" sz="2400" b="1" dirty="0">
                <a:latin typeface="Times New Roman" pitchFamily="18" charset="0"/>
                <a:ea typeface="+mj-ea"/>
                <a:cs typeface="+mj-cs"/>
              </a:rPr>
              <a:t> </a:t>
            </a:r>
            <a:r>
              <a:rPr lang="en-US" sz="2400" b="1" dirty="0" err="1">
                <a:latin typeface="Times New Roman" pitchFamily="18" charset="0"/>
                <a:ea typeface="+mj-ea"/>
                <a:cs typeface="+mj-cs"/>
              </a:rPr>
              <a:t>dụng</a:t>
            </a:r>
            <a:r>
              <a:rPr lang="en-US" sz="2400" b="1" dirty="0">
                <a:latin typeface="Times New Roman" pitchFamily="18" charset="0"/>
                <a:ea typeface="+mj-ea"/>
                <a:cs typeface="+mj-cs"/>
              </a:rPr>
              <a:t> </a:t>
            </a:r>
            <a:r>
              <a:rPr lang="en-US" sz="2400" b="1" dirty="0" err="1">
                <a:latin typeface="Times New Roman" pitchFamily="18" charset="0"/>
                <a:ea typeface="+mj-ea"/>
                <a:cs typeface="+mj-cs"/>
              </a:rPr>
              <a:t>công</a:t>
            </a:r>
            <a:r>
              <a:rPr lang="en-US" sz="2400" b="1" dirty="0">
                <a:latin typeface="Times New Roman" pitchFamily="18" charset="0"/>
                <a:ea typeface="+mj-ea"/>
                <a:cs typeface="+mj-cs"/>
              </a:rPr>
              <a:t> </a:t>
            </a:r>
            <a:r>
              <a:rPr lang="en-US" sz="2400" b="1" dirty="0" err="1">
                <a:latin typeface="Times New Roman" pitchFamily="18" charset="0"/>
                <a:ea typeface="+mj-ea"/>
                <a:cs typeface="+mj-cs"/>
              </a:rPr>
              <a:t>nghệ</a:t>
            </a:r>
            <a:r>
              <a:rPr lang="en-US" sz="2400" b="1" dirty="0">
                <a:latin typeface="Times New Roman" pitchFamily="18" charset="0"/>
                <a:ea typeface="+mj-ea"/>
                <a:cs typeface="+mj-cs"/>
              </a:rPr>
              <a:t> gen:</a:t>
            </a:r>
          </a:p>
          <a:p>
            <a:pPr>
              <a:defRPr/>
            </a:pPr>
            <a:r>
              <a:rPr lang="en-US" sz="2400" dirty="0">
                <a:latin typeface="Times New Roman" pitchFamily="18" charset="0"/>
                <a:ea typeface="+mj-ea"/>
                <a:cs typeface="+mj-cs"/>
              </a:rPr>
              <a:t>  </a:t>
            </a:r>
            <a:endParaRPr lang="en-US" sz="2400" dirty="0">
              <a:latin typeface="+mj-lt"/>
              <a:ea typeface="+mj-ea"/>
              <a:cs typeface="+mj-cs"/>
            </a:endParaRPr>
          </a:p>
        </p:txBody>
      </p:sp>
      <p:sp>
        <p:nvSpPr>
          <p:cNvPr id="6" name="Rectangle 5"/>
          <p:cNvSpPr/>
          <p:nvPr/>
        </p:nvSpPr>
        <p:spPr>
          <a:xfrm>
            <a:off x="233362" y="547687"/>
            <a:ext cx="7100031" cy="461665"/>
          </a:xfrm>
          <a:prstGeom prst="rect">
            <a:avLst/>
          </a:prstGeom>
        </p:spPr>
        <p:txBody>
          <a:bodyPr wrap="square">
            <a:spAutoFit/>
          </a:bodyPr>
          <a:lstStyle/>
          <a:p>
            <a:pPr algn="just">
              <a:spcAft>
                <a:spcPts val="0"/>
              </a:spcAft>
            </a:pPr>
            <a:r>
              <a:rPr lang="pt-BR" sz="2400" b="1" dirty="0">
                <a:latin typeface="Times New Roman" panose="02020603050405020304" pitchFamily="18" charset="0"/>
                <a:ea typeface="Times New Roman" panose="02020603050405020304" pitchFamily="18" charset="0"/>
                <a:cs typeface=".VnTime" panose="020B7200000000000000" pitchFamily="34" charset="0"/>
              </a:rPr>
              <a:t>1. Tạo ra các chủng </a:t>
            </a:r>
            <a:r>
              <a:rPr lang="pt-BR" sz="2400" b="1" dirty="0" smtClean="0">
                <a:latin typeface="Times New Roman" panose="02020603050405020304" pitchFamily="18" charset="0"/>
                <a:ea typeface="Times New Roman" panose="02020603050405020304" pitchFamily="18" charset="0"/>
                <a:cs typeface=".VnTime" panose="020B7200000000000000" pitchFamily="34" charset="0"/>
              </a:rPr>
              <a:t>vi sinh vật </a:t>
            </a:r>
            <a:r>
              <a:rPr lang="pt-BR" sz="2400" b="1" dirty="0">
                <a:latin typeface="Times New Roman" panose="02020603050405020304" pitchFamily="18" charset="0"/>
                <a:ea typeface="Times New Roman" panose="02020603050405020304" pitchFamily="18" charset="0"/>
                <a:cs typeface=".VnTime" panose="020B7200000000000000" pitchFamily="34" charset="0"/>
              </a:rPr>
              <a:t>mới</a:t>
            </a:r>
            <a:endParaRPr lang="vi-VN" sz="2400" b="1" dirty="0">
              <a:effectLst/>
              <a:latin typeface=".VnTime" panose="020B7200000000000000" pitchFamily="34" charset="0"/>
              <a:ea typeface="Times New Roman" panose="02020603050405020304" pitchFamily="18" charset="0"/>
              <a:cs typeface=".VnTime" panose="020B7200000000000000" pitchFamily="34" charset="0"/>
            </a:endParaRPr>
          </a:p>
        </p:txBody>
      </p:sp>
    </p:spTree>
    <p:extLst>
      <p:ext uri="{BB962C8B-B14F-4D97-AF65-F5344CB8AC3E}">
        <p14:creationId xmlns:p14="http://schemas.microsoft.com/office/powerpoint/2010/main" val="393278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Rectangle 25"/>
          <p:cNvSpPr>
            <a:spLocks noChangeArrowheads="1"/>
          </p:cNvSpPr>
          <p:nvPr/>
        </p:nvSpPr>
        <p:spPr bwMode="auto">
          <a:xfrm>
            <a:off x="6300788" y="2924175"/>
            <a:ext cx="3070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sz="2000" b="1">
              <a:cs typeface="Arial" panose="020B0604020202020204" pitchFamily="34" charset="0"/>
            </a:endParaRPr>
          </a:p>
        </p:txBody>
      </p:sp>
      <p:sp>
        <p:nvSpPr>
          <p:cNvPr id="12303" name="Line 37"/>
          <p:cNvSpPr>
            <a:spLocks noChangeShapeType="1"/>
          </p:cNvSpPr>
          <p:nvPr/>
        </p:nvSpPr>
        <p:spPr bwMode="auto">
          <a:xfrm>
            <a:off x="0" y="549275"/>
            <a:ext cx="9144000" cy="0"/>
          </a:xfrm>
          <a:prstGeom prst="line">
            <a:avLst/>
          </a:prstGeom>
          <a:noFill/>
          <a:ln w="76200" cmpd="thickThin">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2304" name="Text Box 40"/>
          <p:cNvSpPr txBox="1">
            <a:spLocks noChangeArrowheads="1"/>
          </p:cNvSpPr>
          <p:nvPr/>
        </p:nvSpPr>
        <p:spPr bwMode="auto">
          <a:xfrm>
            <a:off x="415925" y="614363"/>
            <a:ext cx="20762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b="1" smtClean="0">
                <a:latin typeface="Times New Roman" panose="02020603050405020304" pitchFamily="18" charset="0"/>
                <a:cs typeface="Times New Roman" panose="02020603050405020304" pitchFamily="18" charset="0"/>
              </a:rPr>
              <a:t>1 - Vi </a:t>
            </a:r>
            <a:r>
              <a:rPr lang="en-US" altLang="vi-VN" b="1">
                <a:latin typeface="Times New Roman" panose="02020603050405020304" pitchFamily="18" charset="0"/>
                <a:cs typeface="Times New Roman" panose="02020603050405020304" pitchFamily="18" charset="0"/>
              </a:rPr>
              <a:t>khuẩn E.Coli</a:t>
            </a:r>
          </a:p>
        </p:txBody>
      </p:sp>
      <p:pic>
        <p:nvPicPr>
          <p:cNvPr id="3" name="Picture 2"/>
          <p:cNvPicPr>
            <a:picLocks noChangeAspect="1"/>
          </p:cNvPicPr>
          <p:nvPr/>
        </p:nvPicPr>
        <p:blipFill>
          <a:blip r:embed="rId3"/>
          <a:stretch>
            <a:fillRect/>
          </a:stretch>
        </p:blipFill>
        <p:spPr>
          <a:xfrm>
            <a:off x="4559225" y="1025570"/>
            <a:ext cx="4044759" cy="2886087"/>
          </a:xfrm>
          <a:prstGeom prst="rect">
            <a:avLst/>
          </a:prstGeom>
        </p:spPr>
      </p:pic>
      <p:sp>
        <p:nvSpPr>
          <p:cNvPr id="22" name="Text Box 40"/>
          <p:cNvSpPr txBox="1">
            <a:spLocks noChangeArrowheads="1"/>
          </p:cNvSpPr>
          <p:nvPr/>
        </p:nvSpPr>
        <p:spPr bwMode="auto">
          <a:xfrm>
            <a:off x="5414169" y="680677"/>
            <a:ext cx="18133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b="1" smtClean="0">
                <a:latin typeface="Times New Roman" panose="02020603050405020304" pitchFamily="18" charset="0"/>
                <a:cs typeface="Times New Roman" panose="02020603050405020304" pitchFamily="18" charset="0"/>
              </a:rPr>
              <a:t>2 - Gạo hạt vàng</a:t>
            </a:r>
            <a:endParaRPr lang="en-US" altLang="vi-VN"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4"/>
          <a:stretch>
            <a:fillRect/>
          </a:stretch>
        </p:blipFill>
        <p:spPr>
          <a:xfrm>
            <a:off x="422851" y="4258402"/>
            <a:ext cx="3813919" cy="2626586"/>
          </a:xfrm>
          <a:prstGeom prst="rect">
            <a:avLst/>
          </a:prstGeom>
        </p:spPr>
      </p:pic>
      <p:sp>
        <p:nvSpPr>
          <p:cNvPr id="26" name="Text Box 40"/>
          <p:cNvSpPr txBox="1">
            <a:spLocks noChangeArrowheads="1"/>
          </p:cNvSpPr>
          <p:nvPr/>
        </p:nvSpPr>
        <p:spPr bwMode="auto">
          <a:xfrm>
            <a:off x="588087" y="3872319"/>
            <a:ext cx="28905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b="1" smtClean="0">
                <a:latin typeface="Times New Roman" panose="02020603050405020304" pitchFamily="18" charset="0"/>
                <a:cs typeface="Times New Roman" panose="02020603050405020304" pitchFamily="18" charset="0"/>
              </a:rPr>
              <a:t>3 - Chuột bạch biến đổi gen</a:t>
            </a:r>
            <a:endParaRPr lang="en-US" altLang="vi-VN" b="1">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5"/>
          <a:stretch>
            <a:fillRect/>
          </a:stretch>
        </p:blipFill>
        <p:spPr>
          <a:xfrm>
            <a:off x="424860" y="968021"/>
            <a:ext cx="3461340" cy="2970983"/>
          </a:xfrm>
          <a:prstGeom prst="rect">
            <a:avLst/>
          </a:prstGeom>
        </p:spPr>
      </p:pic>
      <p:pic>
        <p:nvPicPr>
          <p:cNvPr id="30" name="Picture 2" descr="C:\Users\user\Desktop\Saccharomyces-cerevisae-and-CO2.jpg.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4273869"/>
            <a:ext cx="3955784" cy="2599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40"/>
          <p:cNvSpPr txBox="1">
            <a:spLocks noChangeArrowheads="1"/>
          </p:cNvSpPr>
          <p:nvPr/>
        </p:nvSpPr>
        <p:spPr bwMode="auto">
          <a:xfrm>
            <a:off x="5276170" y="3935755"/>
            <a:ext cx="1486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b="1" smtClean="0">
                <a:latin typeface="Times New Roman" panose="02020603050405020304" pitchFamily="18" charset="0"/>
                <a:cs typeface="Times New Roman" panose="02020603050405020304" pitchFamily="18" charset="0"/>
              </a:rPr>
              <a:t>4 – Nấm men</a:t>
            </a:r>
            <a:endParaRPr lang="en-US" altLang="vi-VN" b="1">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hÕ nµo lµ di truyÒn, biÕn dÞ ?&amp;#x0D;&amp;#x0A;Nªu c¬ së vËt chÊt cña hiÖn t­îng di truyÒn?&amp;quot;&quot;/&gt;&lt;property id=&quot;20307&quot; value=&quot;288&quot;/&gt;&lt;/object&gt;&lt;object type=&quot;3&quot; unique_id=&quot;10006&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4&quot;/&gt;&lt;property id=&quot;20307&quot; value=&quot;261&quot;/&gt;&lt;/object&gt;&lt;object type=&quot;3&quot; unique_id=&quot;10008&quot;&gt;&lt;property id=&quot;20148&quot; value=&quot;5&quot;/&gt;&lt;property id=&quot;20300&quot; value=&quot;Slide 5&quot;/&gt;&lt;property id=&quot;20307&quot; value=&quot;260&quot;/&gt;&lt;/object&gt;&lt;object type=&quot;3&quot; unique_id=&quot;10009&quot;&gt;&lt;property id=&quot;20148&quot; value=&quot;5&quot;/&gt;&lt;property id=&quot;20300&quot; value=&quot;Slide 6&quot;/&gt;&lt;property id=&quot;20307&quot; value=&quot;262&quot;/&gt;&lt;/object&gt;&lt;object type=&quot;3&quot; unique_id=&quot;10010&quot;&gt;&lt;property id=&quot;20148&quot; value=&quot;5&quot;/&gt;&lt;property id=&quot;20300&quot; value=&quot;Slide 7&quot;/&gt;&lt;property id=&quot;20307&quot; value=&quot;264&quot;/&gt;&lt;/object&gt;&lt;object type=&quot;3&quot; unique_id=&quot;10011&quot;&gt;&lt;property id=&quot;20148&quot; value=&quot;5&quot;/&gt;&lt;property id=&quot;20300&quot; value=&quot;Slide 8 - &amp;quot;Thảo luận: So sánh hình 21.1 a (dạng ban đầu) với hình 21.1 b; hình 21.1 c và hình 21.1d (dạng biến đổi) để hoàn th&quot;/&gt;&lt;property id=&quot;20307&quot; value=&quot;268&quot;/&gt;&lt;/object&gt;&lt;object type=&quot;3&quot; unique_id=&quot;10012&quot;&gt;&lt;property id=&quot;20148&quot; value=&quot;5&quot;/&gt;&lt;property id=&quot;20300&quot; value=&quot;Slide 9&quot;/&gt;&lt;property id=&quot;20307&quot; value=&quot;265&quot;/&gt;&lt;/object&gt;&lt;object type=&quot;3&quot; unique_id=&quot;10013&quot;&gt;&lt;property id=&quot;20148&quot; value=&quot;5&quot;/&gt;&lt;property id=&quot;20300&quot; value=&quot;Slide 10&quot;/&gt;&lt;property id=&quot;20307&quot; value=&quot;267&quot;/&gt;&lt;/object&gt;&lt;object type=&quot;3&quot; unique_id=&quot;10014&quot;&gt;&lt;property id=&quot;20148&quot; value=&quot;5&quot;/&gt;&lt;property id=&quot;20300&quot; value=&quot;Slide 11&quot;/&gt;&lt;property id=&quot;20307&quot; value=&quot;284&quot;/&gt;&lt;/object&gt;&lt;object type=&quot;3&quot; unique_id=&quot;10015&quot;&gt;&lt;property id=&quot;20148&quot; value=&quot;5&quot;/&gt;&lt;property id=&quot;20300&quot; value=&quot;Slide 12&quot;/&gt;&lt;property id=&quot;20307&quot; value=&quot;279&quot;/&gt;&lt;/object&gt;&lt;object type=&quot;3&quot; unique_id=&quot;10016&quot;&gt;&lt;property id=&quot;20148&quot; value=&quot;5&quot;/&gt;&lt;property id=&quot;20300&quot; value=&quot;Slide 13&quot;/&gt;&lt;property id=&quot;20307&quot; value=&quot;289&quot;/&gt;&lt;/object&gt;&lt;object type=&quot;3&quot; unique_id=&quot;10017&quot;&gt;&lt;property id=&quot;20148&quot; value=&quot;5&quot;/&gt;&lt;property id=&quot;20300&quot; value=&quot;Slide 14&quot;/&gt;&lt;property id=&quot;20307&quot; value=&quot;290&quot;/&gt;&lt;/object&gt;&lt;object type=&quot;3&quot; unique_id=&quot;10018&quot;&gt;&lt;property id=&quot;20148&quot; value=&quot;5&quot;/&gt;&lt;property id=&quot;20300&quot; value=&quot;Slide 15&quot;/&gt;&lt;property id=&quot;20307&quot; value=&quot;269&quot;/&gt;&lt;/object&gt;&lt;object type=&quot;3&quot; unique_id=&quot;10019&quot;&gt;&lt;property id=&quot;20148&quot; value=&quot;5&quot;/&gt;&lt;property id=&quot;20300&quot; value=&quot;Slide 16 - &amp;quot;  Về nhà em hãy tìm một số ví dụ về đột biến gen phát sinh trong tự nhiên hoặc do con người tạo ra?&amp;quot;&quot;/&gt;&lt;property id=&quot;20307&quot; value=&quot;277&quot;/&gt;&lt;/object&gt;&lt;object type=&quot;3&quot; unique_id=&quot;10020&quot;&gt;&lt;property id=&quot;20148&quot; value=&quot;5&quot;/&gt;&lt;property id=&quot;20300&quot; value=&quot;Slide 17&quot;/&gt;&lt;property id=&quot;20307&quot; value=&quot;287&quot;/&gt;&lt;/object&gt;&lt;object type=&quot;3&quot; unique_id=&quot;10021&quot;&gt;&lt;property id=&quot;20148&quot; value=&quot;5&quot;/&gt;&lt;property id=&quot;20300&quot; value=&quot;Slide 18&quot;/&gt;&lt;property id=&quot;20307&quot; value=&quot;282&quot;/&gt;&lt;/object&gt;&lt;object type=&quot;3&quot; unique_id=&quot;10022&quot;&gt;&lt;property id=&quot;20148&quot; value=&quot;5&quot;/&gt;&lt;property id=&quot;20300&quot; value=&quot;Slide 19&quot;/&gt;&lt;property id=&quot;20307&quot; value=&quot;271&quot;/&gt;&lt;/object&gt;&lt;object type=&quot;3&quot; unique_id=&quot;10023&quot;&gt;&lt;property id=&quot;20148&quot; value=&quot;5&quot;/&gt;&lt;property id=&quot;20300&quot; value=&quot;Slide 20&quot;/&gt;&lt;property id=&quot;20307&quot; value=&quot;270&quot;/&gt;&lt;/object&gt;&lt;object type=&quot;3&quot; unique_id=&quot;10024&quot;&gt;&lt;property id=&quot;20148&quot; value=&quot;5&quot;/&gt;&lt;property id=&quot;20300&quot; value=&quot;Slide 21&quot;/&gt;&lt;property id=&quot;20307&quot; value=&quot;286&quot;/&gt;&lt;/object&gt;&lt;object type=&quot;3&quot; unique_id=&quot;10025&quot;&gt;&lt;property id=&quot;20148&quot; value=&quot;5&quot;/&gt;&lt;property id=&quot;20300&quot; value=&quot;Slide 22&quot;/&gt;&lt;property id=&quot;20307&quot; value=&quot;272&quot;/&gt;&lt;/object&gt;&lt;object type=&quot;3&quot; unique_id=&quot;10026&quot;&gt;&lt;property id=&quot;20148&quot; value=&quot;5&quot;/&gt;&lt;property id=&quot;20300&quot; value=&quot;Slide 23&quot;/&gt;&lt;property id=&quot;20307&quot; value=&quot;280&quot;/&gt;&lt;/object&gt;&lt;object type=&quot;3&quot; unique_id=&quot;10027&quot;&gt;&lt;property id=&quot;20148&quot; value=&quot;5&quot;/&gt;&lt;property id=&quot;20300&quot; value=&quot;Slide 24&quot;/&gt;&lt;property id=&quot;20307&quot; value=&quot;278&quot;/&gt;&lt;/object&gt;&lt;object type=&quot;3&quot; unique_id=&quot;10028&quot;&gt;&lt;property id=&quot;20148&quot; value=&quot;5&quot;/&gt;&lt;property id=&quot;20300&quot; value=&quot;Slide 25&quot;/&gt;&lt;property id=&quot;20307&quot; value=&quot;291&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1.5|1.0|0.7|0.8|0.8|6.6|1.3|1.0|0.6|2.1|0.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3930</TotalTime>
  <Words>1363</Words>
  <Application>Microsoft Office PowerPoint</Application>
  <PresentationFormat>On-screen Show (4:3)</PresentationFormat>
  <Paragraphs>144</Paragraphs>
  <Slides>28</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ＭＳ Ｐゴシック</vt:lpstr>
      <vt:lpstr>.VnTime</vt:lpstr>
      <vt:lpstr>Arial</vt:lpstr>
      <vt:lpstr>Calibri</vt:lpstr>
      <vt:lpstr>Calibri Light</vt:lpstr>
      <vt:lpstr>Times New Roman</vt:lpstr>
      <vt:lpstr>Verdana</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Công nghệ cao áp dụng trong nông nghiệp</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dc:creator>
  <cp:lastModifiedBy>HP</cp:lastModifiedBy>
  <cp:revision>405</cp:revision>
  <dcterms:created xsi:type="dcterms:W3CDTF">2008-10-29T09:19:02Z</dcterms:created>
  <dcterms:modified xsi:type="dcterms:W3CDTF">2022-07-31T16:00:38Z</dcterms:modified>
</cp:coreProperties>
</file>