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5"/>
  </p:notesMasterIdLst>
  <p:sldIdLst>
    <p:sldId id="358" r:id="rId2"/>
    <p:sldId id="257" r:id="rId3"/>
    <p:sldId id="258" r:id="rId4"/>
    <p:sldId id="259" r:id="rId5"/>
    <p:sldId id="260" r:id="rId6"/>
    <p:sldId id="262" r:id="rId7"/>
    <p:sldId id="263" r:id="rId8"/>
    <p:sldId id="264" r:id="rId9"/>
    <p:sldId id="265" r:id="rId10"/>
    <p:sldId id="266" r:id="rId11"/>
    <p:sldId id="267" r:id="rId12"/>
    <p:sldId id="268" r:id="rId13"/>
    <p:sldId id="269"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3" r:id="rId32"/>
    <p:sldId id="294" r:id="rId33"/>
    <p:sldId id="295"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jW/m4U7f8ttXBjX44Vn8AnNw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64" d="100"/>
          <a:sy n="64" d="100"/>
        </p:scale>
        <p:origin x="9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260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97112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442362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7305509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1165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27840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49174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11205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022661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44889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337371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9624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28007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g"/><Relationship Id="rId3" Type="http://schemas.openxmlformats.org/officeDocument/2006/relationships/image" Target="../media/image29.png"/><Relationship Id="rId21" Type="http://schemas.openxmlformats.org/officeDocument/2006/relationships/image" Target="../media/image47.jp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30.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7BFE5393-7D96-B35A-D5A7-822D1343D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1" y="0"/>
            <a:ext cx="122969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5684520" y="1285991"/>
            <a:ext cx="6507480" cy="4524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dirty="0">
                <a:solidFill>
                  <a:schemeClr val="lt1"/>
                </a:solidFill>
                <a:latin typeface="Times New Roman" pitchFamily="18" charset="0"/>
                <a:cs typeface="Times New Roman" pitchFamily="18" charset="0"/>
                <a:sym typeface="Arial"/>
              </a:rPr>
              <a:t>II.</a:t>
            </a:r>
            <a:r>
              <a:rPr lang="en-US" sz="9600" b="1" dirty="0">
                <a:solidFill>
                  <a:srgbClr val="FF0000"/>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rPr>
              <a:t>Tìm</a:t>
            </a:r>
            <a:r>
              <a:rPr lang="en-US" sz="9600" b="1" dirty="0">
                <a:solidFill>
                  <a:schemeClr val="lt1"/>
                </a:solidFill>
                <a:latin typeface="Times New Roman" pitchFamily="18" charset="0"/>
                <a:cs typeface="Times New Roman" pitchFamily="18" charset="0"/>
              </a:rPr>
              <a:t> </a:t>
            </a:r>
            <a:r>
              <a:rPr lang="en-US" sz="9600" b="1" dirty="0" err="1">
                <a:solidFill>
                  <a:schemeClr val="lt1"/>
                </a:solidFill>
                <a:latin typeface="Times New Roman" pitchFamily="18" charset="0"/>
                <a:cs typeface="Times New Roman" pitchFamily="18" charset="0"/>
              </a:rPr>
              <a:t>hiểu</a:t>
            </a:r>
            <a:r>
              <a:rPr lang="en-US" sz="9600" b="1" dirty="0">
                <a:solidFill>
                  <a:schemeClr val="lt1"/>
                </a:solidFill>
                <a:latin typeface="Times New Roman" pitchFamily="18" charset="0"/>
                <a:cs typeface="Times New Roman" pitchFamily="18" charset="0"/>
              </a:rPr>
              <a:t> </a:t>
            </a:r>
            <a:r>
              <a:rPr lang="en-US" sz="9600" b="1" dirty="0" err="1">
                <a:solidFill>
                  <a:schemeClr val="lt1"/>
                </a:solidFill>
                <a:latin typeface="Times New Roman" pitchFamily="18" charset="0"/>
                <a:cs typeface="Times New Roman" pitchFamily="18" charset="0"/>
              </a:rPr>
              <a:t>văn</a:t>
            </a:r>
            <a:r>
              <a:rPr lang="en-US" sz="9600" b="1" dirty="0">
                <a:solidFill>
                  <a:schemeClr val="lt1"/>
                </a:solidFill>
                <a:latin typeface="Times New Roman" pitchFamily="18" charset="0"/>
                <a:cs typeface="Times New Roman" pitchFamily="18" charset="0"/>
              </a:rPr>
              <a:t> </a:t>
            </a:r>
            <a:r>
              <a:rPr lang="en-US" sz="9600" b="1" dirty="0" err="1">
                <a:solidFill>
                  <a:schemeClr val="lt1"/>
                </a:solidFill>
                <a:latin typeface="Times New Roman" pitchFamily="18" charset="0"/>
                <a:cs typeface="Times New Roman" pitchFamily="18" charset="0"/>
              </a:rPr>
              <a:t>bản</a:t>
            </a:r>
            <a:endParaRPr sz="9600" b="1" dirty="0">
              <a:solidFill>
                <a:schemeClr val="lt1"/>
              </a:solidFill>
              <a:latin typeface="Times New Roman" pitchFamily="18" charset="0"/>
              <a:cs typeface="Times New Roman" pitchFamily="18" charset="0"/>
            </a:endParaRPr>
          </a:p>
          <a:p>
            <a:pPr marL="0" marR="0" lvl="0" indent="0" algn="ctr" rtl="0">
              <a:spcBef>
                <a:spcPts val="0"/>
              </a:spcBef>
              <a:spcAft>
                <a:spcPts val="0"/>
              </a:spcAft>
              <a:buNone/>
            </a:pPr>
            <a:endParaRPr sz="9600" b="1" dirty="0">
              <a:solidFill>
                <a:schemeClr val="lt1"/>
              </a:solidFill>
            </a:endParaRPr>
          </a:p>
        </p:txBody>
      </p:sp>
      <p:pic>
        <p:nvPicPr>
          <p:cNvPr id="192" name="Google Shape;192;p11"/>
          <p:cNvPicPr preferRelativeResize="0"/>
          <p:nvPr/>
        </p:nvPicPr>
        <p:blipFill rotWithShape="1">
          <a:blip r:embed="rId3">
            <a:alphaModFix/>
          </a:blip>
          <a:srcRect l="10657" t="9697" r="12071" b="10303"/>
          <a:stretch/>
        </p:blipFill>
        <p:spPr>
          <a:xfrm flipH="1">
            <a:off x="1184565" y="1396662"/>
            <a:ext cx="4633593" cy="43495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2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0" end="0"/>
                                            </p:txEl>
                                          </p:spTgt>
                                        </p:tgtEl>
                                        <p:attrNameLst>
                                          <p:attrName>style.visibility</p:attrName>
                                        </p:attrNameLst>
                                      </p:cBhvr>
                                      <p:to>
                                        <p:strVal val="visible"/>
                                      </p:to>
                                    </p:set>
                                    <p:animEffect transition="in" filter="fade">
                                      <p:cBhvr>
                                        <p:cTn id="12" dur="500"/>
                                        <p:tgtEl>
                                          <p:spTgt spid="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p:nvPr/>
        </p:nvSpPr>
        <p:spPr>
          <a:xfrm>
            <a:off x="614216" y="1092196"/>
            <a:ext cx="4022436" cy="77585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Hai câu đầu</a:t>
            </a:r>
            <a:endParaRPr sz="4000" b="1">
              <a:solidFill>
                <a:srgbClr val="FF0000"/>
              </a:solidFill>
              <a:latin typeface="Times New Roman"/>
              <a:ea typeface="Times New Roman"/>
              <a:cs typeface="Times New Roman"/>
              <a:sym typeface="Times New Roman"/>
            </a:endParaRPr>
          </a:p>
        </p:txBody>
      </p:sp>
      <p:pic>
        <p:nvPicPr>
          <p:cNvPr id="199" name="Google Shape;199;p12"/>
          <p:cNvPicPr preferRelativeResize="0"/>
          <p:nvPr/>
        </p:nvPicPr>
        <p:blipFill rotWithShape="1">
          <a:blip r:embed="rId3">
            <a:alphaModFix/>
          </a:blip>
          <a:srcRect/>
          <a:stretch/>
        </p:blipFill>
        <p:spPr>
          <a:xfrm>
            <a:off x="387570" y="972320"/>
            <a:ext cx="1119098" cy="1037095"/>
          </a:xfrm>
          <a:prstGeom prst="rect">
            <a:avLst/>
          </a:prstGeom>
          <a:noFill/>
          <a:ln>
            <a:noFill/>
          </a:ln>
        </p:spPr>
      </p:pic>
      <p:sp>
        <p:nvSpPr>
          <p:cNvPr id="200" name="Google Shape;200;p12"/>
          <p:cNvSpPr txBox="1"/>
          <p:nvPr/>
        </p:nvSpPr>
        <p:spPr>
          <a:xfrm>
            <a:off x="614215" y="1055252"/>
            <a:ext cx="6590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1.</a:t>
            </a:r>
            <a:endParaRPr sz="4400" b="1">
              <a:solidFill>
                <a:srgbClr val="FF0000"/>
              </a:solidFill>
              <a:latin typeface="Times New Roman"/>
              <a:ea typeface="Times New Roman"/>
              <a:cs typeface="Times New Roman"/>
              <a:sym typeface="Times New Roman"/>
            </a:endParaRPr>
          </a:p>
        </p:txBody>
      </p:sp>
      <p:sp>
        <p:nvSpPr>
          <p:cNvPr id="201" name="Google Shape;201;p12"/>
          <p:cNvSpPr/>
          <p:nvPr/>
        </p:nvSpPr>
        <p:spPr>
          <a:xfrm>
            <a:off x="5007624" y="391875"/>
            <a:ext cx="672291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FFF00"/>
                </a:solidFill>
                <a:latin typeface="Times New Roman"/>
                <a:ea typeface="Times New Roman"/>
                <a:cs typeface="Times New Roman"/>
                <a:sym typeface="Times New Roman"/>
              </a:rPr>
              <a:t>Ngục trung vô tửu diệc vô hoa,</a:t>
            </a:r>
            <a:br>
              <a:rPr lang="en-US" sz="3000" b="1">
                <a:solidFill>
                  <a:srgbClr val="FFFF00"/>
                </a:solidFill>
                <a:latin typeface="Times New Roman"/>
                <a:ea typeface="Times New Roman"/>
                <a:cs typeface="Times New Roman"/>
                <a:sym typeface="Times New Roman"/>
              </a:rPr>
            </a:br>
            <a:r>
              <a:rPr lang="en-US" sz="3000" b="1">
                <a:solidFill>
                  <a:srgbClr val="FFFF00"/>
                </a:solidFill>
                <a:latin typeface="Times New Roman"/>
                <a:ea typeface="Times New Roman"/>
                <a:cs typeface="Times New Roman"/>
                <a:sym typeface="Times New Roman"/>
              </a:rPr>
              <a:t>Đối thử lương tiêu nại nhược hà?</a:t>
            </a:r>
            <a:endParaRPr sz="3000" b="1" i="0">
              <a:solidFill>
                <a:srgbClr val="FFFF00"/>
              </a:solidFill>
              <a:latin typeface="Times New Roman"/>
              <a:ea typeface="Times New Roman"/>
              <a:cs typeface="Times New Roman"/>
              <a:sym typeface="Times New Roman"/>
            </a:endParaRPr>
          </a:p>
        </p:txBody>
      </p:sp>
      <p:sp>
        <p:nvSpPr>
          <p:cNvPr id="202" name="Google Shape;202;p12"/>
          <p:cNvSpPr/>
          <p:nvPr/>
        </p:nvSpPr>
        <p:spPr>
          <a:xfrm>
            <a:off x="5007624" y="1511117"/>
            <a:ext cx="743735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1">
                <a:solidFill>
                  <a:srgbClr val="FFFF00"/>
                </a:solidFill>
                <a:latin typeface="Times New Roman"/>
                <a:ea typeface="Times New Roman"/>
                <a:cs typeface="Times New Roman"/>
                <a:sym typeface="Times New Roman"/>
              </a:rPr>
              <a:t>(Trong tù không rượu cũng không hoa,</a:t>
            </a:r>
            <a:br>
              <a:rPr lang="en-US" sz="3000" b="1" i="1">
                <a:solidFill>
                  <a:srgbClr val="FFFF00"/>
                </a:solidFill>
                <a:latin typeface="Times New Roman"/>
                <a:ea typeface="Times New Roman"/>
                <a:cs typeface="Times New Roman"/>
                <a:sym typeface="Times New Roman"/>
              </a:rPr>
            </a:br>
            <a:r>
              <a:rPr lang="en-US" sz="3000" b="1" i="1">
                <a:solidFill>
                  <a:srgbClr val="FFFF00"/>
                </a:solidFill>
                <a:latin typeface="Times New Roman"/>
                <a:ea typeface="Times New Roman"/>
                <a:cs typeface="Times New Roman"/>
                <a:sym typeface="Times New Roman"/>
              </a:rPr>
              <a:t>Trước cảnh đẹp đêm nay biết làm thế nào?)</a:t>
            </a:r>
            <a:endParaRPr sz="3000" b="1" i="1">
              <a:solidFill>
                <a:srgbClr val="FFFF00"/>
              </a:solidFill>
              <a:latin typeface="Times New Roman"/>
              <a:ea typeface="Times New Roman"/>
              <a:cs typeface="Times New Roman"/>
              <a:sym typeface="Times New Roman"/>
            </a:endParaRPr>
          </a:p>
        </p:txBody>
      </p:sp>
      <p:pic>
        <p:nvPicPr>
          <p:cNvPr id="204" name="Google Shape;204;p12"/>
          <p:cNvPicPr preferRelativeResize="0"/>
          <p:nvPr/>
        </p:nvPicPr>
        <p:blipFill rotWithShape="1">
          <a:blip r:embed="rId4">
            <a:alphaModFix/>
          </a:blip>
          <a:srcRect t="22824" b="48987"/>
          <a:stretch/>
        </p:blipFill>
        <p:spPr>
          <a:xfrm>
            <a:off x="5007624" y="3141465"/>
            <a:ext cx="882074" cy="956166"/>
          </a:xfrm>
          <a:prstGeom prst="rect">
            <a:avLst/>
          </a:prstGeom>
          <a:noFill/>
          <a:ln>
            <a:noFill/>
          </a:ln>
        </p:spPr>
      </p:pic>
      <p:pic>
        <p:nvPicPr>
          <p:cNvPr id="205" name="Google Shape;205;p12"/>
          <p:cNvPicPr preferRelativeResize="0"/>
          <p:nvPr/>
        </p:nvPicPr>
        <p:blipFill rotWithShape="1">
          <a:blip r:embed="rId4">
            <a:alphaModFix/>
          </a:blip>
          <a:srcRect t="51662" b="23474"/>
          <a:stretch/>
        </p:blipFill>
        <p:spPr>
          <a:xfrm>
            <a:off x="5007624" y="4978244"/>
            <a:ext cx="845368" cy="956165"/>
          </a:xfrm>
          <a:prstGeom prst="rect">
            <a:avLst/>
          </a:prstGeom>
          <a:noFill/>
          <a:ln>
            <a:noFill/>
          </a:ln>
        </p:spPr>
      </p:pic>
      <p:sp>
        <p:nvSpPr>
          <p:cNvPr id="206" name="Google Shape;206;p12"/>
          <p:cNvSpPr txBox="1"/>
          <p:nvPr/>
        </p:nvSpPr>
        <p:spPr>
          <a:xfrm>
            <a:off x="6096001" y="3141793"/>
            <a:ext cx="54864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Hoàn cảnh ngắm trăng của Bác có gì đặc biệt?</a:t>
            </a:r>
            <a:endParaRPr sz="2800">
              <a:solidFill>
                <a:schemeClr val="lt1"/>
              </a:solidFill>
              <a:latin typeface="Times New Roman"/>
              <a:ea typeface="Times New Roman"/>
              <a:cs typeface="Times New Roman"/>
              <a:sym typeface="Times New Roman"/>
            </a:endParaRPr>
          </a:p>
        </p:txBody>
      </p:sp>
      <p:sp>
        <p:nvSpPr>
          <p:cNvPr id="207" name="Google Shape;207;p12"/>
          <p:cNvSpPr txBox="1"/>
          <p:nvPr/>
        </p:nvSpPr>
        <p:spPr>
          <a:xfrm>
            <a:off x="6059055" y="4261035"/>
            <a:ext cx="5634542"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Tâm trạng của Bác trước đêm trăng thể hiện thế nào? Đối chiếu bản Phiên âm, Dịch nghĩa, Dịch thơ và cho biết câu thơ dịch đã thể hiện chính xác tâm trạng của Bác chưa? </a:t>
            </a:r>
            <a:endParaRPr sz="2800">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20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2000"/>
                                        <p:tgtEl>
                                          <p:spTgt spid="198"/>
                                        </p:tgtEl>
                                      </p:cBhvr>
                                    </p:animEffect>
                                  </p:childTnLst>
                                </p:cTn>
                              </p:par>
                              <p:par>
                                <p:cTn id="11" presetID="10" presetClass="entr" presetSubtype="0" fill="hold" nodeType="withEffect">
                                  <p:stCondLst>
                                    <p:cond delay="0"/>
                                  </p:stCondLst>
                                  <p:childTnLst>
                                    <p:set>
                                      <p:cBhvr>
                                        <p:cTn id="12" dur="1" fill="hold">
                                          <p:stCondLst>
                                            <p:cond delay="0"/>
                                          </p:stCondLst>
                                        </p:cTn>
                                        <p:tgtEl>
                                          <p:spTgt spid="200"/>
                                        </p:tgtEl>
                                        <p:attrNameLst>
                                          <p:attrName>style.visibility</p:attrName>
                                        </p:attrNameLst>
                                      </p:cBhvr>
                                      <p:to>
                                        <p:strVal val="visible"/>
                                      </p:to>
                                    </p:set>
                                    <p:animEffect transition="in" filter="fade">
                                      <p:cBhvr>
                                        <p:cTn id="13" dur="2000"/>
                                        <p:tgtEl>
                                          <p:spTgt spid="20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1"/>
                                        </p:tgtEl>
                                        <p:attrNameLst>
                                          <p:attrName>style.visibility</p:attrName>
                                        </p:attrNameLst>
                                      </p:cBhvr>
                                      <p:to>
                                        <p:strVal val="visible"/>
                                      </p:to>
                                    </p:set>
                                    <p:animEffect transition="in" filter="fade">
                                      <p:cBhvr>
                                        <p:cTn id="18" dur="500"/>
                                        <p:tgtEl>
                                          <p:spTgt spid="2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500"/>
                                        <p:tgtEl>
                                          <p:spTgt spid="2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
                                        </p:tgtEl>
                                        <p:attrNameLst>
                                          <p:attrName>style.visibility</p:attrName>
                                        </p:attrNameLst>
                                      </p:cBhvr>
                                      <p:to>
                                        <p:strVal val="visible"/>
                                      </p:to>
                                    </p:set>
                                    <p:animEffect transition="in" filter="fade">
                                      <p:cBhvr>
                                        <p:cTn id="28" dur="500"/>
                                        <p:tgtEl>
                                          <p:spTgt spid="204"/>
                                        </p:tgtEl>
                                      </p:cBhvr>
                                    </p:animEffect>
                                  </p:childTnLst>
                                </p:cTn>
                              </p:par>
                              <p:par>
                                <p:cTn id="29" presetID="10" presetClass="entr" presetSubtype="0" fill="hold" nodeType="withEffect">
                                  <p:stCondLst>
                                    <p:cond delay="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500"/>
                                        <p:tgtEl>
                                          <p:spTgt spid="205"/>
                                        </p:tgtEl>
                                      </p:cBhvr>
                                    </p:animEffect>
                                  </p:childTnLst>
                                </p:cTn>
                              </p:par>
                              <p:par>
                                <p:cTn id="37" presetID="10" presetClass="entr" presetSubtype="0" fill="hold" nodeType="with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fade">
                                      <p:cBhvr>
                                        <p:cTn id="3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p:nvPr/>
        </p:nvSpPr>
        <p:spPr>
          <a:xfrm>
            <a:off x="1981200" y="304800"/>
            <a:ext cx="5867400" cy="457200"/>
          </a:xfrm>
          <a:prstGeom prst="rect">
            <a:avLst/>
          </a:prstGeom>
        </p:spPr>
        <p:txBody>
          <a:bodyPr>
            <a:prstTxWarp prst="textPlain">
              <a:avLst/>
            </a:prstTxWarp>
          </a:bodyPr>
          <a:lstStyle/>
          <a:p>
            <a:pPr lvl="0" algn="ctr"/>
            <a:r>
              <a:rPr b="1" i="0">
                <a:ln>
                  <a:noFill/>
                </a:ln>
                <a:solidFill>
                  <a:srgbClr val="FFFF00"/>
                </a:solidFill>
                <a:latin typeface="Arial"/>
              </a:rPr>
              <a:t>           </a:t>
            </a:r>
          </a:p>
        </p:txBody>
      </p:sp>
      <p:sp>
        <p:nvSpPr>
          <p:cNvPr id="213" name="Google Shape;213;p13"/>
          <p:cNvSpPr txBox="1"/>
          <p:nvPr/>
        </p:nvSpPr>
        <p:spPr>
          <a:xfrm>
            <a:off x="1524000" y="1752600"/>
            <a:ext cx="9144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FFFF00"/>
              </a:solidFill>
              <a:latin typeface="Arial"/>
              <a:ea typeface="Arial"/>
              <a:cs typeface="Arial"/>
              <a:sym typeface="Arial"/>
            </a:endParaRPr>
          </a:p>
        </p:txBody>
      </p:sp>
      <p:sp>
        <p:nvSpPr>
          <p:cNvPr id="214" name="Google Shape;214;p13"/>
          <p:cNvSpPr txBox="1"/>
          <p:nvPr/>
        </p:nvSpPr>
        <p:spPr>
          <a:xfrm>
            <a:off x="3713118" y="1880224"/>
            <a:ext cx="64865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F00"/>
                </a:solidFill>
                <a:latin typeface="Times New Roman"/>
                <a:ea typeface="Times New Roman"/>
                <a:cs typeface="Times New Roman"/>
                <a:sym typeface="Times New Roman"/>
              </a:rPr>
              <a:t>Ngục trung </a:t>
            </a:r>
            <a:r>
              <a:rPr lang="en-US" sz="3600" b="1" u="sng">
                <a:solidFill>
                  <a:schemeClr val="lt1"/>
                </a:solidFill>
                <a:latin typeface="Times New Roman"/>
                <a:ea typeface="Times New Roman"/>
                <a:cs typeface="Times New Roman"/>
                <a:sym typeface="Times New Roman"/>
              </a:rPr>
              <a:t>vô</a:t>
            </a:r>
            <a:r>
              <a:rPr lang="en-US" sz="3600" b="1">
                <a:solidFill>
                  <a:srgbClr val="FFFF00"/>
                </a:solidFill>
                <a:latin typeface="Times New Roman"/>
                <a:ea typeface="Times New Roman"/>
                <a:cs typeface="Times New Roman"/>
                <a:sym typeface="Times New Roman"/>
              </a:rPr>
              <a:t> tửu diệc </a:t>
            </a:r>
            <a:r>
              <a:rPr lang="en-US" sz="3600" b="1" u="sng">
                <a:solidFill>
                  <a:schemeClr val="lt1"/>
                </a:solidFill>
                <a:latin typeface="Times New Roman"/>
                <a:ea typeface="Times New Roman"/>
                <a:cs typeface="Times New Roman"/>
                <a:sym typeface="Times New Roman"/>
              </a:rPr>
              <a:t>vô</a:t>
            </a:r>
            <a:r>
              <a:rPr lang="en-US" sz="3600" b="1">
                <a:solidFill>
                  <a:srgbClr val="FFFF00"/>
                </a:solidFill>
                <a:latin typeface="Times New Roman"/>
                <a:ea typeface="Times New Roman"/>
                <a:cs typeface="Times New Roman"/>
                <a:sym typeface="Times New Roman"/>
              </a:rPr>
              <a:t> hoa</a:t>
            </a:r>
            <a:endParaRPr sz="3600" i="1">
              <a:solidFill>
                <a:srgbClr val="FFFF00"/>
              </a:solidFill>
              <a:latin typeface="Times New Roman"/>
              <a:ea typeface="Times New Roman"/>
              <a:cs typeface="Times New Roman"/>
              <a:sym typeface="Times New Roman"/>
            </a:endParaRPr>
          </a:p>
        </p:txBody>
      </p:sp>
      <p:pic>
        <p:nvPicPr>
          <p:cNvPr id="215" name="Google Shape;215;p13"/>
          <p:cNvPicPr preferRelativeResize="0"/>
          <p:nvPr/>
        </p:nvPicPr>
        <p:blipFill rotWithShape="1">
          <a:blip r:embed="rId3">
            <a:alphaModFix/>
          </a:blip>
          <a:srcRect/>
          <a:stretch/>
        </p:blipFill>
        <p:spPr>
          <a:xfrm>
            <a:off x="959920" y="4026175"/>
            <a:ext cx="2805401" cy="2164166"/>
          </a:xfrm>
          <a:prstGeom prst="rect">
            <a:avLst/>
          </a:prstGeom>
          <a:noFill/>
          <a:ln>
            <a:noFill/>
          </a:ln>
        </p:spPr>
      </p:pic>
      <p:sp>
        <p:nvSpPr>
          <p:cNvPr id="216" name="Google Shape;216;p13"/>
          <p:cNvSpPr txBox="1"/>
          <p:nvPr/>
        </p:nvSpPr>
        <p:spPr>
          <a:xfrm>
            <a:off x="1316182" y="3095022"/>
            <a:ext cx="303399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 Điệp ngữ “vô”</a:t>
            </a:r>
            <a:endParaRPr/>
          </a:p>
        </p:txBody>
      </p:sp>
      <p:sp>
        <p:nvSpPr>
          <p:cNvPr id="217" name="Google Shape;217;p13"/>
          <p:cNvSpPr/>
          <p:nvPr/>
        </p:nvSpPr>
        <p:spPr>
          <a:xfrm>
            <a:off x="3826164" y="358239"/>
            <a:ext cx="4022436" cy="77585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Hai câu đầu</a:t>
            </a:r>
            <a:endParaRPr sz="4000" b="1">
              <a:solidFill>
                <a:srgbClr val="FF0000"/>
              </a:solidFill>
              <a:latin typeface="Times New Roman"/>
              <a:ea typeface="Times New Roman"/>
              <a:cs typeface="Times New Roman"/>
              <a:sym typeface="Times New Roman"/>
            </a:endParaRPr>
          </a:p>
        </p:txBody>
      </p:sp>
      <p:pic>
        <p:nvPicPr>
          <p:cNvPr id="218" name="Google Shape;218;p13"/>
          <p:cNvPicPr preferRelativeResize="0"/>
          <p:nvPr/>
        </p:nvPicPr>
        <p:blipFill rotWithShape="1">
          <a:blip r:embed="rId4">
            <a:alphaModFix/>
          </a:blip>
          <a:srcRect/>
          <a:stretch/>
        </p:blipFill>
        <p:spPr>
          <a:xfrm>
            <a:off x="3599518" y="238363"/>
            <a:ext cx="1119098" cy="1037095"/>
          </a:xfrm>
          <a:prstGeom prst="rect">
            <a:avLst/>
          </a:prstGeom>
          <a:noFill/>
          <a:ln>
            <a:noFill/>
          </a:ln>
        </p:spPr>
      </p:pic>
      <p:sp>
        <p:nvSpPr>
          <p:cNvPr id="219" name="Google Shape;219;p13"/>
          <p:cNvSpPr txBox="1"/>
          <p:nvPr/>
        </p:nvSpPr>
        <p:spPr>
          <a:xfrm>
            <a:off x="3826163" y="321295"/>
            <a:ext cx="6590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1.</a:t>
            </a:r>
            <a:endParaRPr sz="4400" b="1">
              <a:solidFill>
                <a:srgbClr val="FF0000"/>
              </a:solidFill>
              <a:latin typeface="Times New Roman"/>
              <a:ea typeface="Times New Roman"/>
              <a:cs typeface="Times New Roman"/>
              <a:sym typeface="Times New Roman"/>
            </a:endParaRPr>
          </a:p>
        </p:txBody>
      </p:sp>
      <p:pic>
        <p:nvPicPr>
          <p:cNvPr id="220" name="Google Shape;220;p13"/>
          <p:cNvPicPr preferRelativeResize="0"/>
          <p:nvPr/>
        </p:nvPicPr>
        <p:blipFill rotWithShape="1">
          <a:blip r:embed="rId5">
            <a:alphaModFix/>
          </a:blip>
          <a:srcRect/>
          <a:stretch/>
        </p:blipFill>
        <p:spPr>
          <a:xfrm>
            <a:off x="2689573" y="1762250"/>
            <a:ext cx="909945" cy="909945"/>
          </a:xfrm>
          <a:prstGeom prst="rect">
            <a:avLst/>
          </a:prstGeom>
          <a:noFill/>
          <a:ln>
            <a:noFill/>
          </a:ln>
        </p:spPr>
      </p:pic>
      <p:sp>
        <p:nvSpPr>
          <p:cNvPr id="221" name="Google Shape;221;p13"/>
          <p:cNvSpPr txBox="1"/>
          <p:nvPr/>
        </p:nvSpPr>
        <p:spPr>
          <a:xfrm>
            <a:off x="4350172" y="3127821"/>
            <a:ext cx="75184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Nhấn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mạnh</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sự</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thiếu</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thốn</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của</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người</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tù</a:t>
            </a:r>
            <a:r>
              <a:rPr lang="en-US" sz="3200" dirty="0">
                <a:solidFill>
                  <a:schemeClr val="lt1"/>
                </a:solidFill>
                <a:latin typeface="Times New Roman"/>
                <a:ea typeface="Times New Roman"/>
                <a:cs typeface="Times New Roman"/>
                <a:sym typeface="Times New Roman"/>
              </a:rPr>
              <a:t>.</a:t>
            </a:r>
            <a:endParaRPr dirty="0"/>
          </a:p>
        </p:txBody>
      </p:sp>
      <p:pic>
        <p:nvPicPr>
          <p:cNvPr id="222" name="Google Shape;222;p13"/>
          <p:cNvPicPr preferRelativeResize="0"/>
          <p:nvPr/>
        </p:nvPicPr>
        <p:blipFill rotWithShape="1">
          <a:blip r:embed="rId6">
            <a:alphaModFix/>
          </a:blip>
          <a:srcRect/>
          <a:stretch/>
        </p:blipFill>
        <p:spPr>
          <a:xfrm rot="8847509">
            <a:off x="5354555" y="4040974"/>
            <a:ext cx="514336" cy="594841"/>
          </a:xfrm>
          <a:prstGeom prst="rect">
            <a:avLst/>
          </a:prstGeom>
          <a:noFill/>
          <a:ln>
            <a:noFill/>
          </a:ln>
        </p:spPr>
      </p:pic>
      <p:sp>
        <p:nvSpPr>
          <p:cNvPr id="223" name="Google Shape;223;p13"/>
          <p:cNvSpPr txBox="1"/>
          <p:nvPr/>
        </p:nvSpPr>
        <p:spPr>
          <a:xfrm>
            <a:off x="4859331" y="4887301"/>
            <a:ext cx="134236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Times New Roman"/>
                <a:ea typeface="Times New Roman"/>
                <a:cs typeface="Times New Roman"/>
                <a:sym typeface="Times New Roman"/>
              </a:rPr>
              <a:t>Không rượu</a:t>
            </a:r>
            <a:endParaRPr sz="3200">
              <a:solidFill>
                <a:schemeClr val="lt1"/>
              </a:solidFill>
              <a:latin typeface="Times New Roman"/>
              <a:ea typeface="Times New Roman"/>
              <a:cs typeface="Times New Roman"/>
              <a:sym typeface="Times New Roman"/>
            </a:endParaRPr>
          </a:p>
        </p:txBody>
      </p:sp>
      <p:pic>
        <p:nvPicPr>
          <p:cNvPr id="224" name="Google Shape;224;p13"/>
          <p:cNvPicPr preferRelativeResize="0"/>
          <p:nvPr/>
        </p:nvPicPr>
        <p:blipFill rotWithShape="1">
          <a:blip r:embed="rId6">
            <a:alphaModFix/>
          </a:blip>
          <a:srcRect/>
          <a:stretch/>
        </p:blipFill>
        <p:spPr>
          <a:xfrm rot="8847509">
            <a:off x="6945591" y="4051186"/>
            <a:ext cx="514336" cy="594841"/>
          </a:xfrm>
          <a:prstGeom prst="rect">
            <a:avLst/>
          </a:prstGeom>
          <a:noFill/>
          <a:ln>
            <a:noFill/>
          </a:ln>
        </p:spPr>
      </p:pic>
      <p:sp>
        <p:nvSpPr>
          <p:cNvPr id="225" name="Google Shape;225;p13"/>
          <p:cNvSpPr txBox="1"/>
          <p:nvPr/>
        </p:nvSpPr>
        <p:spPr>
          <a:xfrm>
            <a:off x="6478074" y="4897513"/>
            <a:ext cx="134236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Times New Roman"/>
                <a:ea typeface="Times New Roman"/>
                <a:cs typeface="Times New Roman"/>
                <a:sym typeface="Times New Roman"/>
              </a:rPr>
              <a:t>Không hoa</a:t>
            </a:r>
            <a:endParaRPr sz="3200">
              <a:solidFill>
                <a:schemeClr val="lt1"/>
              </a:solidFill>
              <a:latin typeface="Times New Roman"/>
              <a:ea typeface="Times New Roman"/>
              <a:cs typeface="Times New Roman"/>
              <a:sym typeface="Times New Roman"/>
            </a:endParaRPr>
          </a:p>
        </p:txBody>
      </p:sp>
      <p:pic>
        <p:nvPicPr>
          <p:cNvPr id="226" name="Google Shape;226;p13"/>
          <p:cNvPicPr preferRelativeResize="0"/>
          <p:nvPr/>
        </p:nvPicPr>
        <p:blipFill rotWithShape="1">
          <a:blip r:embed="rId6">
            <a:alphaModFix/>
          </a:blip>
          <a:srcRect/>
          <a:stretch/>
        </p:blipFill>
        <p:spPr>
          <a:xfrm rot="8847509">
            <a:off x="8563930" y="4051186"/>
            <a:ext cx="514336" cy="594841"/>
          </a:xfrm>
          <a:prstGeom prst="rect">
            <a:avLst/>
          </a:prstGeom>
          <a:noFill/>
          <a:ln>
            <a:noFill/>
          </a:ln>
        </p:spPr>
      </p:pic>
      <p:sp>
        <p:nvSpPr>
          <p:cNvPr id="227" name="Google Shape;227;p13"/>
          <p:cNvSpPr txBox="1"/>
          <p:nvPr/>
        </p:nvSpPr>
        <p:spPr>
          <a:xfrm>
            <a:off x="8096413" y="4897513"/>
            <a:ext cx="134236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Times New Roman"/>
                <a:ea typeface="Times New Roman"/>
                <a:cs typeface="Times New Roman"/>
                <a:sym typeface="Times New Roman"/>
              </a:rPr>
              <a:t>Không tự do</a:t>
            </a:r>
            <a:endParaRPr/>
          </a:p>
        </p:txBody>
      </p:sp>
      <p:pic>
        <p:nvPicPr>
          <p:cNvPr id="228" name="Google Shape;228;p13"/>
          <p:cNvPicPr preferRelativeResize="0"/>
          <p:nvPr/>
        </p:nvPicPr>
        <p:blipFill rotWithShape="1">
          <a:blip r:embed="rId6">
            <a:alphaModFix/>
          </a:blip>
          <a:srcRect/>
          <a:stretch/>
        </p:blipFill>
        <p:spPr>
          <a:xfrm rot="8847509">
            <a:off x="10319255" y="4040973"/>
            <a:ext cx="514336" cy="594841"/>
          </a:xfrm>
          <a:prstGeom prst="rect">
            <a:avLst/>
          </a:prstGeom>
          <a:noFill/>
          <a:ln>
            <a:noFill/>
          </a:ln>
        </p:spPr>
      </p:pic>
      <p:sp>
        <p:nvSpPr>
          <p:cNvPr id="229" name="Google Shape;229;p13"/>
          <p:cNvSpPr txBox="1"/>
          <p:nvPr/>
        </p:nvSpPr>
        <p:spPr>
          <a:xfrm>
            <a:off x="9744330" y="4887300"/>
            <a:ext cx="158868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lt1"/>
                </a:solidFill>
                <a:latin typeface="Times New Roman"/>
                <a:ea typeface="Times New Roman"/>
                <a:cs typeface="Times New Roman"/>
                <a:sym typeface="Times New Roman"/>
              </a:rPr>
              <a:t>Bị xiềng xích</a:t>
            </a:r>
            <a:endParaRPr sz="32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2000"/>
                                        <p:tgtEl>
                                          <p:spTgt spid="217"/>
                                        </p:tgtEl>
                                      </p:cBhvr>
                                    </p:animEffect>
                                  </p:childTnLst>
                                </p:cTn>
                              </p:par>
                              <p:par>
                                <p:cTn id="11" presetID="10"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2000"/>
                                        <p:tgtEl>
                                          <p:spTgt spid="2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0"/>
                                        </p:tgtEl>
                                        <p:attrNameLst>
                                          <p:attrName>style.visibility</p:attrName>
                                        </p:attrNameLst>
                                      </p:cBhvr>
                                      <p:to>
                                        <p:strVal val="visible"/>
                                      </p:to>
                                    </p:set>
                                    <p:animEffect transition="in" filter="fade">
                                      <p:cBhvr>
                                        <p:cTn id="18" dur="500"/>
                                        <p:tgtEl>
                                          <p:spTgt spid="220"/>
                                        </p:tgtEl>
                                      </p:cBhvr>
                                    </p:animEffect>
                                  </p:childTnLst>
                                </p:cTn>
                              </p:par>
                              <p:par>
                                <p:cTn id="19" presetID="10" presetClass="entr" presetSubtype="0" fill="hold" nodeType="with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fade">
                                      <p:cBhvr>
                                        <p:cTn id="21" dur="500"/>
                                        <p:tgtEl>
                                          <p:spTgt spid="2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6"/>
                                        </p:tgtEl>
                                        <p:attrNameLst>
                                          <p:attrName>style.visibility</p:attrName>
                                        </p:attrNameLst>
                                      </p:cBhvr>
                                      <p:to>
                                        <p:strVal val="visible"/>
                                      </p:to>
                                    </p:set>
                                    <p:animEffect transition="in" filter="fade">
                                      <p:cBhvr>
                                        <p:cTn id="26" dur="500"/>
                                        <p:tgtEl>
                                          <p:spTgt spid="2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1">
                                            <p:txEl>
                                              <p:pRg st="0" end="0"/>
                                            </p:txEl>
                                          </p:spTgt>
                                        </p:tgtEl>
                                        <p:attrNameLst>
                                          <p:attrName>style.visibility</p:attrName>
                                        </p:attrNameLst>
                                      </p:cBhvr>
                                      <p:to>
                                        <p:strVal val="visible"/>
                                      </p:to>
                                    </p:set>
                                    <p:animEffect transition="in" filter="fade">
                                      <p:cBhvr>
                                        <p:cTn id="31" dur="500"/>
                                        <p:tgtEl>
                                          <p:spTgt spid="22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fade">
                                      <p:cBhvr>
                                        <p:cTn id="36" dur="500"/>
                                        <p:tgtEl>
                                          <p:spTgt spid="222"/>
                                        </p:tgtEl>
                                      </p:cBhvr>
                                    </p:animEffect>
                                  </p:childTnLst>
                                </p:cTn>
                              </p:par>
                              <p:par>
                                <p:cTn id="37" presetID="10" presetClass="entr" presetSubtype="0" fill="hold" nodeType="withEffect">
                                  <p:stCondLst>
                                    <p:cond delay="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fade">
                                      <p:cBhvr>
                                        <p:cTn id="44" dur="500"/>
                                        <p:tgtEl>
                                          <p:spTgt spid="224"/>
                                        </p:tgtEl>
                                      </p:cBhvr>
                                    </p:animEffect>
                                  </p:childTnLst>
                                </p:cTn>
                              </p:par>
                              <p:par>
                                <p:cTn id="45" presetID="10"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fade">
                                      <p:cBhvr>
                                        <p:cTn id="47" dur="500"/>
                                        <p:tgtEl>
                                          <p:spTgt spid="2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6"/>
                                        </p:tgtEl>
                                        <p:attrNameLst>
                                          <p:attrName>style.visibility</p:attrName>
                                        </p:attrNameLst>
                                      </p:cBhvr>
                                      <p:to>
                                        <p:strVal val="visible"/>
                                      </p:to>
                                    </p:set>
                                    <p:animEffect transition="in" filter="fade">
                                      <p:cBhvr>
                                        <p:cTn id="52" dur="500"/>
                                        <p:tgtEl>
                                          <p:spTgt spid="226"/>
                                        </p:tgtEl>
                                      </p:cBhvr>
                                    </p:animEffect>
                                  </p:childTnLst>
                                </p:cTn>
                              </p:par>
                              <p:par>
                                <p:cTn id="53" presetID="10" presetClass="entr" presetSubtype="0" fill="hold" nodeType="withEffect">
                                  <p:stCondLst>
                                    <p:cond delay="0"/>
                                  </p:stCondLst>
                                  <p:childTnLst>
                                    <p:set>
                                      <p:cBhvr>
                                        <p:cTn id="54" dur="1" fill="hold">
                                          <p:stCondLst>
                                            <p:cond delay="0"/>
                                          </p:stCondLst>
                                        </p:cTn>
                                        <p:tgtEl>
                                          <p:spTgt spid="227"/>
                                        </p:tgtEl>
                                        <p:attrNameLst>
                                          <p:attrName>style.visibility</p:attrName>
                                        </p:attrNameLst>
                                      </p:cBhvr>
                                      <p:to>
                                        <p:strVal val="visible"/>
                                      </p:to>
                                    </p:set>
                                    <p:animEffect transition="in" filter="fade">
                                      <p:cBhvr>
                                        <p:cTn id="55" dur="500"/>
                                        <p:tgtEl>
                                          <p:spTgt spid="2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8"/>
                                        </p:tgtEl>
                                        <p:attrNameLst>
                                          <p:attrName>style.visibility</p:attrName>
                                        </p:attrNameLst>
                                      </p:cBhvr>
                                      <p:to>
                                        <p:strVal val="visible"/>
                                      </p:to>
                                    </p:set>
                                    <p:animEffect transition="in" filter="fade">
                                      <p:cBhvr>
                                        <p:cTn id="60" dur="500"/>
                                        <p:tgtEl>
                                          <p:spTgt spid="228"/>
                                        </p:tgtEl>
                                      </p:cBhvr>
                                    </p:animEffect>
                                  </p:childTnLst>
                                </p:cTn>
                              </p:par>
                              <p:par>
                                <p:cTn id="61" presetID="10" presetClass="entr" presetSubtype="0" fill="hold" nodeType="withEffect">
                                  <p:stCondLst>
                                    <p:cond delay="0"/>
                                  </p:stCondLst>
                                  <p:childTnLst>
                                    <p:set>
                                      <p:cBhvr>
                                        <p:cTn id="62" dur="1" fill="hold">
                                          <p:stCondLst>
                                            <p:cond delay="0"/>
                                          </p:stCondLst>
                                        </p:cTn>
                                        <p:tgtEl>
                                          <p:spTgt spid="229"/>
                                        </p:tgtEl>
                                        <p:attrNameLst>
                                          <p:attrName>style.visibility</p:attrName>
                                        </p:attrNameLst>
                                      </p:cBhvr>
                                      <p:to>
                                        <p:strVal val="visible"/>
                                      </p:to>
                                    </p:set>
                                    <p:animEffect transition="in" filter="fade">
                                      <p:cBhvr>
                                        <p:cTn id="63" dur="500"/>
                                        <p:tgtEl>
                                          <p:spTgt spid="2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5"/>
                                        </p:tgtEl>
                                        <p:attrNameLst>
                                          <p:attrName>style.visibility</p:attrName>
                                        </p:attrNameLst>
                                      </p:cBhvr>
                                      <p:to>
                                        <p:strVal val="visible"/>
                                      </p:to>
                                    </p:set>
                                    <p:animEffect transition="in" filter="fade">
                                      <p:cBhvr>
                                        <p:cTn id="68"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p:nvPr/>
        </p:nvSpPr>
        <p:spPr>
          <a:xfrm>
            <a:off x="1981200" y="304800"/>
            <a:ext cx="5867400" cy="457200"/>
          </a:xfrm>
          <a:prstGeom prst="rect">
            <a:avLst/>
          </a:prstGeom>
        </p:spPr>
        <p:txBody>
          <a:bodyPr>
            <a:prstTxWarp prst="textPlain">
              <a:avLst/>
            </a:prstTxWarp>
          </a:bodyPr>
          <a:lstStyle/>
          <a:p>
            <a:pPr lvl="0" algn="ctr"/>
            <a:r>
              <a:rPr b="1" i="0">
                <a:ln>
                  <a:noFill/>
                </a:ln>
                <a:solidFill>
                  <a:srgbClr val="FFFF00"/>
                </a:solidFill>
                <a:latin typeface="Arial"/>
              </a:rPr>
              <a:t>           </a:t>
            </a:r>
          </a:p>
        </p:txBody>
      </p:sp>
      <p:sp>
        <p:nvSpPr>
          <p:cNvPr id="235" name="Google Shape;235;p14"/>
          <p:cNvSpPr txBox="1"/>
          <p:nvPr/>
        </p:nvSpPr>
        <p:spPr>
          <a:xfrm>
            <a:off x="1524000" y="1752600"/>
            <a:ext cx="9144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FFFF00"/>
              </a:solidFill>
              <a:latin typeface="Arial"/>
              <a:ea typeface="Arial"/>
              <a:cs typeface="Arial"/>
              <a:sym typeface="Arial"/>
            </a:endParaRPr>
          </a:p>
        </p:txBody>
      </p:sp>
      <p:sp>
        <p:nvSpPr>
          <p:cNvPr id="236" name="Google Shape;236;p14"/>
          <p:cNvSpPr txBox="1"/>
          <p:nvPr/>
        </p:nvSpPr>
        <p:spPr>
          <a:xfrm>
            <a:off x="3220715" y="1901747"/>
            <a:ext cx="71182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F00"/>
                </a:solidFill>
                <a:latin typeface="Times New Roman"/>
                <a:ea typeface="Times New Roman"/>
                <a:cs typeface="Times New Roman"/>
                <a:sym typeface="Times New Roman"/>
              </a:rPr>
              <a:t>Đối thử lương tiêu nại nhược hà?</a:t>
            </a:r>
            <a:endParaRPr/>
          </a:p>
        </p:txBody>
      </p:sp>
      <p:sp>
        <p:nvSpPr>
          <p:cNvPr id="237" name="Google Shape;237;p14"/>
          <p:cNvSpPr/>
          <p:nvPr/>
        </p:nvSpPr>
        <p:spPr>
          <a:xfrm>
            <a:off x="3826164" y="358239"/>
            <a:ext cx="4022436" cy="77585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Hai câu đầu</a:t>
            </a:r>
            <a:endParaRPr sz="4000" b="1">
              <a:solidFill>
                <a:srgbClr val="FF0000"/>
              </a:solidFill>
              <a:latin typeface="Times New Roman"/>
              <a:ea typeface="Times New Roman"/>
              <a:cs typeface="Times New Roman"/>
              <a:sym typeface="Times New Roman"/>
            </a:endParaRPr>
          </a:p>
        </p:txBody>
      </p:sp>
      <p:pic>
        <p:nvPicPr>
          <p:cNvPr id="238" name="Google Shape;238;p14"/>
          <p:cNvPicPr preferRelativeResize="0"/>
          <p:nvPr/>
        </p:nvPicPr>
        <p:blipFill rotWithShape="1">
          <a:blip r:embed="rId3">
            <a:alphaModFix/>
          </a:blip>
          <a:srcRect/>
          <a:stretch/>
        </p:blipFill>
        <p:spPr>
          <a:xfrm>
            <a:off x="3599518" y="238363"/>
            <a:ext cx="1119098" cy="1037095"/>
          </a:xfrm>
          <a:prstGeom prst="rect">
            <a:avLst/>
          </a:prstGeom>
          <a:noFill/>
          <a:ln>
            <a:noFill/>
          </a:ln>
        </p:spPr>
      </p:pic>
      <p:sp>
        <p:nvSpPr>
          <p:cNvPr id="239" name="Google Shape;239;p14"/>
          <p:cNvSpPr txBox="1"/>
          <p:nvPr/>
        </p:nvSpPr>
        <p:spPr>
          <a:xfrm>
            <a:off x="3826163" y="321295"/>
            <a:ext cx="6590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1.</a:t>
            </a:r>
            <a:endParaRPr sz="4400" b="1">
              <a:solidFill>
                <a:srgbClr val="FF0000"/>
              </a:solidFill>
              <a:latin typeface="Times New Roman"/>
              <a:ea typeface="Times New Roman"/>
              <a:cs typeface="Times New Roman"/>
              <a:sym typeface="Times New Roman"/>
            </a:endParaRPr>
          </a:p>
        </p:txBody>
      </p:sp>
      <p:pic>
        <p:nvPicPr>
          <p:cNvPr id="240" name="Google Shape;240;p14"/>
          <p:cNvPicPr preferRelativeResize="0"/>
          <p:nvPr/>
        </p:nvPicPr>
        <p:blipFill rotWithShape="1">
          <a:blip r:embed="rId4">
            <a:alphaModFix/>
          </a:blip>
          <a:srcRect/>
          <a:stretch/>
        </p:blipFill>
        <p:spPr>
          <a:xfrm>
            <a:off x="2197170" y="1742209"/>
            <a:ext cx="909945" cy="909945"/>
          </a:xfrm>
          <a:prstGeom prst="rect">
            <a:avLst/>
          </a:prstGeom>
          <a:noFill/>
          <a:ln>
            <a:noFill/>
          </a:ln>
        </p:spPr>
      </p:pic>
      <p:pic>
        <p:nvPicPr>
          <p:cNvPr id="241" name="Google Shape;241;p14"/>
          <p:cNvPicPr preferRelativeResize="0"/>
          <p:nvPr/>
        </p:nvPicPr>
        <p:blipFill rotWithShape="1">
          <a:blip r:embed="rId5">
            <a:alphaModFix/>
          </a:blip>
          <a:srcRect/>
          <a:stretch/>
        </p:blipFill>
        <p:spPr>
          <a:xfrm rot="3409134">
            <a:off x="3662925" y="3347010"/>
            <a:ext cx="514336" cy="594841"/>
          </a:xfrm>
          <a:prstGeom prst="rect">
            <a:avLst/>
          </a:prstGeom>
          <a:noFill/>
          <a:ln>
            <a:noFill/>
          </a:ln>
        </p:spPr>
      </p:pic>
      <p:sp>
        <p:nvSpPr>
          <p:cNvPr id="242" name="Google Shape;242;p14"/>
          <p:cNvSpPr txBox="1"/>
          <p:nvPr/>
        </p:nvSpPr>
        <p:spPr>
          <a:xfrm>
            <a:off x="4542981" y="3393148"/>
            <a:ext cx="7199592"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Câu hỏi tu từ</a:t>
            </a:r>
            <a:endParaRPr sz="3200" b="1">
              <a:solidFill>
                <a:schemeClr val="lt1"/>
              </a:solidFill>
              <a:latin typeface="Times New Roman"/>
              <a:ea typeface="Times New Roman"/>
              <a:cs typeface="Times New Roman"/>
              <a:sym typeface="Times New Roman"/>
            </a:endParaRPr>
          </a:p>
        </p:txBody>
      </p:sp>
      <p:pic>
        <p:nvPicPr>
          <p:cNvPr id="243" name="Google Shape;243;p14"/>
          <p:cNvPicPr preferRelativeResize="0"/>
          <p:nvPr/>
        </p:nvPicPr>
        <p:blipFill rotWithShape="1">
          <a:blip r:embed="rId6">
            <a:alphaModFix/>
          </a:blip>
          <a:srcRect/>
          <a:stretch/>
        </p:blipFill>
        <p:spPr>
          <a:xfrm rot="10800000">
            <a:off x="165269" y="3395728"/>
            <a:ext cx="2993567" cy="2540918"/>
          </a:xfrm>
          <a:prstGeom prst="rect">
            <a:avLst/>
          </a:prstGeom>
          <a:noFill/>
          <a:ln>
            <a:noFill/>
          </a:ln>
        </p:spPr>
      </p:pic>
      <p:pic>
        <p:nvPicPr>
          <p:cNvPr id="244" name="Google Shape;244;p14"/>
          <p:cNvPicPr preferRelativeResize="0"/>
          <p:nvPr/>
        </p:nvPicPr>
        <p:blipFill rotWithShape="1">
          <a:blip r:embed="rId7">
            <a:alphaModFix/>
          </a:blip>
          <a:srcRect/>
          <a:stretch/>
        </p:blipFill>
        <p:spPr>
          <a:xfrm>
            <a:off x="400921" y="3564866"/>
            <a:ext cx="2526688" cy="1832633"/>
          </a:xfrm>
          <a:prstGeom prst="rect">
            <a:avLst/>
          </a:prstGeom>
          <a:noFill/>
          <a:ln>
            <a:noFill/>
          </a:ln>
        </p:spPr>
      </p:pic>
      <p:sp>
        <p:nvSpPr>
          <p:cNvPr id="245" name="Google Shape;245;p14"/>
          <p:cNvSpPr txBox="1"/>
          <p:nvPr/>
        </p:nvSpPr>
        <p:spPr>
          <a:xfrm>
            <a:off x="899687" y="5272964"/>
            <a:ext cx="150061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Người tù</a:t>
            </a:r>
            <a:endParaRPr sz="2800">
              <a:solidFill>
                <a:schemeClr val="dk1"/>
              </a:solidFill>
              <a:latin typeface="Times New Roman"/>
              <a:ea typeface="Times New Roman"/>
              <a:cs typeface="Times New Roman"/>
              <a:sym typeface="Times New Roman"/>
            </a:endParaRPr>
          </a:p>
        </p:txBody>
      </p:sp>
      <p:pic>
        <p:nvPicPr>
          <p:cNvPr id="246" name="Google Shape;246;p14"/>
          <p:cNvPicPr preferRelativeResize="0"/>
          <p:nvPr/>
        </p:nvPicPr>
        <p:blipFill rotWithShape="1">
          <a:blip r:embed="rId5">
            <a:alphaModFix/>
          </a:blip>
          <a:srcRect/>
          <a:stretch/>
        </p:blipFill>
        <p:spPr>
          <a:xfrm rot="3409134">
            <a:off x="3662925" y="4348948"/>
            <a:ext cx="514336" cy="594841"/>
          </a:xfrm>
          <a:prstGeom prst="rect">
            <a:avLst/>
          </a:prstGeom>
          <a:noFill/>
          <a:ln>
            <a:noFill/>
          </a:ln>
        </p:spPr>
      </p:pic>
      <p:sp>
        <p:nvSpPr>
          <p:cNvPr id="247" name="Google Shape;247;p14"/>
          <p:cNvSpPr txBox="1"/>
          <p:nvPr/>
        </p:nvSpPr>
        <p:spPr>
          <a:xfrm>
            <a:off x="4542981" y="4127234"/>
            <a:ext cx="6965528"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Tâm trạng bối rối, rung cảm trước thiên nhiên</a:t>
            </a:r>
            <a:endParaRPr sz="3200" b="1">
              <a:solidFill>
                <a:schemeClr val="lt1"/>
              </a:solidFill>
              <a:latin typeface="Times New Roman"/>
              <a:ea typeface="Times New Roman"/>
              <a:cs typeface="Times New Roman"/>
              <a:sym typeface="Times New Roman"/>
            </a:endParaRPr>
          </a:p>
        </p:txBody>
      </p:sp>
      <p:pic>
        <p:nvPicPr>
          <p:cNvPr id="248" name="Google Shape;248;p14"/>
          <p:cNvPicPr preferRelativeResize="0"/>
          <p:nvPr/>
        </p:nvPicPr>
        <p:blipFill rotWithShape="1">
          <a:blip r:embed="rId5">
            <a:alphaModFix/>
          </a:blip>
          <a:srcRect/>
          <a:stretch/>
        </p:blipFill>
        <p:spPr>
          <a:xfrm rot="3409134">
            <a:off x="3652710" y="5350886"/>
            <a:ext cx="514336" cy="594841"/>
          </a:xfrm>
          <a:prstGeom prst="rect">
            <a:avLst/>
          </a:prstGeom>
          <a:noFill/>
          <a:ln>
            <a:noFill/>
          </a:ln>
        </p:spPr>
      </p:pic>
      <p:sp>
        <p:nvSpPr>
          <p:cNvPr id="249" name="Google Shape;249;p14"/>
          <p:cNvSpPr txBox="1"/>
          <p:nvPr/>
        </p:nvSpPr>
        <p:spPr>
          <a:xfrm>
            <a:off x="4543136" y="5397024"/>
            <a:ext cx="792133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Ung dung; tình cảm tự nhiên, mãnh liệt</a:t>
            </a:r>
            <a:endParaRPr sz="32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2000"/>
                                        <p:tgtEl>
                                          <p:spTgt spid="238"/>
                                        </p:tgtEl>
                                      </p:cBhvr>
                                    </p:animEffect>
                                  </p:childTnLst>
                                </p:cTn>
                              </p:par>
                              <p:par>
                                <p:cTn id="8" presetID="10" presetClass="entr" presetSubtype="0"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2000"/>
                                        <p:tgtEl>
                                          <p:spTgt spid="237"/>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gtEl>
                                        <p:attrNameLst>
                                          <p:attrName>style.visibility</p:attrName>
                                        </p:attrNameLst>
                                      </p:cBhvr>
                                      <p:to>
                                        <p:strVal val="visible"/>
                                      </p:to>
                                    </p:set>
                                    <p:animEffect transition="in" filter="fade">
                                      <p:cBhvr>
                                        <p:cTn id="13" dur="2000"/>
                                        <p:tgtEl>
                                          <p:spTgt spid="2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fade">
                                      <p:cBhvr>
                                        <p:cTn id="18" dur="500"/>
                                        <p:tgtEl>
                                          <p:spTgt spid="240"/>
                                        </p:tgtEl>
                                      </p:cBhvr>
                                    </p:animEffect>
                                  </p:childTnLst>
                                </p:cTn>
                              </p:par>
                              <p:par>
                                <p:cTn id="19" presetID="10" presetClass="entr" presetSubtype="0" fill="hold" nodeType="withEffect">
                                  <p:stCondLst>
                                    <p:cond delay="0"/>
                                  </p:stCondLst>
                                  <p:childTnLst>
                                    <p:set>
                                      <p:cBhvr>
                                        <p:cTn id="20" dur="1" fill="hold">
                                          <p:stCondLst>
                                            <p:cond delay="0"/>
                                          </p:stCondLst>
                                        </p:cTn>
                                        <p:tgtEl>
                                          <p:spTgt spid="236"/>
                                        </p:tgtEl>
                                        <p:attrNameLst>
                                          <p:attrName>style.visibility</p:attrName>
                                        </p:attrNameLst>
                                      </p:cBhvr>
                                      <p:to>
                                        <p:strVal val="visible"/>
                                      </p:to>
                                    </p:set>
                                    <p:animEffect transition="in" filter="fade">
                                      <p:cBhvr>
                                        <p:cTn id="21" dur="500"/>
                                        <p:tgtEl>
                                          <p:spTgt spid="2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4"/>
                                        </p:tgtEl>
                                        <p:attrNameLst>
                                          <p:attrName>style.visibility</p:attrName>
                                        </p:attrNameLst>
                                      </p:cBhvr>
                                      <p:to>
                                        <p:strVal val="visible"/>
                                      </p:to>
                                    </p:set>
                                    <p:animEffect transition="in" filter="fade">
                                      <p:cBhvr>
                                        <p:cTn id="26" dur="2000"/>
                                        <p:tgtEl>
                                          <p:spTgt spid="244"/>
                                        </p:tgtEl>
                                      </p:cBhvr>
                                    </p:animEffect>
                                  </p:childTnLst>
                                </p:cTn>
                              </p:par>
                              <p:par>
                                <p:cTn id="27" presetID="10" presetClass="entr" presetSubtype="0" fill="hold" nodeType="withEffect">
                                  <p:stCondLst>
                                    <p:cond delay="0"/>
                                  </p:stCondLst>
                                  <p:childTnLst>
                                    <p:set>
                                      <p:cBhvr>
                                        <p:cTn id="28" dur="1" fill="hold">
                                          <p:stCondLst>
                                            <p:cond delay="0"/>
                                          </p:stCondLst>
                                        </p:cTn>
                                        <p:tgtEl>
                                          <p:spTgt spid="243"/>
                                        </p:tgtEl>
                                        <p:attrNameLst>
                                          <p:attrName>style.visibility</p:attrName>
                                        </p:attrNameLst>
                                      </p:cBhvr>
                                      <p:to>
                                        <p:strVal val="visible"/>
                                      </p:to>
                                    </p:set>
                                    <p:animEffect transition="in" filter="fade">
                                      <p:cBhvr>
                                        <p:cTn id="29" dur="2000"/>
                                        <p:tgtEl>
                                          <p:spTgt spid="24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5">
                                            <p:txEl>
                                              <p:pRg st="0" end="0"/>
                                            </p:txEl>
                                          </p:spTgt>
                                        </p:tgtEl>
                                        <p:attrNameLst>
                                          <p:attrName>style.visibility</p:attrName>
                                        </p:attrNameLst>
                                      </p:cBhvr>
                                      <p:to>
                                        <p:strVal val="visible"/>
                                      </p:to>
                                    </p:set>
                                    <p:animEffect transition="in" filter="fade">
                                      <p:cBhvr>
                                        <p:cTn id="34" dur="500"/>
                                        <p:tgtEl>
                                          <p:spTgt spid="24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1"/>
                                        </p:tgtEl>
                                        <p:attrNameLst>
                                          <p:attrName>style.visibility</p:attrName>
                                        </p:attrNameLst>
                                      </p:cBhvr>
                                      <p:to>
                                        <p:strVal val="visible"/>
                                      </p:to>
                                    </p:set>
                                    <p:animEffect transition="in" filter="fade">
                                      <p:cBhvr>
                                        <p:cTn id="39" dur="500"/>
                                        <p:tgtEl>
                                          <p:spTgt spid="241"/>
                                        </p:tgtEl>
                                      </p:cBhvr>
                                    </p:animEffect>
                                  </p:childTnLst>
                                </p:cTn>
                              </p:par>
                              <p:par>
                                <p:cTn id="40" presetID="10" presetClass="entr" presetSubtype="0" fill="hold" nodeType="withEffect">
                                  <p:stCondLst>
                                    <p:cond delay="0"/>
                                  </p:stCondLst>
                                  <p:childTnLst>
                                    <p:set>
                                      <p:cBhvr>
                                        <p:cTn id="41" dur="1" fill="hold">
                                          <p:stCondLst>
                                            <p:cond delay="0"/>
                                          </p:stCondLst>
                                        </p:cTn>
                                        <p:tgtEl>
                                          <p:spTgt spid="242"/>
                                        </p:tgtEl>
                                        <p:attrNameLst>
                                          <p:attrName>style.visibility</p:attrName>
                                        </p:attrNameLst>
                                      </p:cBhvr>
                                      <p:to>
                                        <p:strVal val="visible"/>
                                      </p:to>
                                    </p:set>
                                    <p:animEffect transition="in" filter="fade">
                                      <p:cBhvr>
                                        <p:cTn id="42" dur="500"/>
                                        <p:tgtEl>
                                          <p:spTgt spid="2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fade">
                                      <p:cBhvr>
                                        <p:cTn id="47" dur="500"/>
                                        <p:tgtEl>
                                          <p:spTgt spid="246"/>
                                        </p:tgtEl>
                                      </p:cBhvr>
                                    </p:animEffect>
                                  </p:childTnLst>
                                </p:cTn>
                              </p:par>
                              <p:par>
                                <p:cTn id="48" presetID="10" presetClass="entr" presetSubtype="0" fill="hold" nodeType="withEffect">
                                  <p:stCondLst>
                                    <p:cond delay="0"/>
                                  </p:stCondLst>
                                  <p:childTnLst>
                                    <p:set>
                                      <p:cBhvr>
                                        <p:cTn id="49" dur="1" fill="hold">
                                          <p:stCondLst>
                                            <p:cond delay="0"/>
                                          </p:stCondLst>
                                        </p:cTn>
                                        <p:tgtEl>
                                          <p:spTgt spid="247"/>
                                        </p:tgtEl>
                                        <p:attrNameLst>
                                          <p:attrName>style.visibility</p:attrName>
                                        </p:attrNameLst>
                                      </p:cBhvr>
                                      <p:to>
                                        <p:strVal val="visible"/>
                                      </p:to>
                                    </p:set>
                                    <p:animEffect transition="in" filter="fade">
                                      <p:cBhvr>
                                        <p:cTn id="50" dur="500"/>
                                        <p:tgtEl>
                                          <p:spTgt spid="2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8"/>
                                        </p:tgtEl>
                                        <p:attrNameLst>
                                          <p:attrName>style.visibility</p:attrName>
                                        </p:attrNameLst>
                                      </p:cBhvr>
                                      <p:to>
                                        <p:strVal val="visible"/>
                                      </p:to>
                                    </p:set>
                                    <p:animEffect transition="in" filter="fade">
                                      <p:cBhvr>
                                        <p:cTn id="55" dur="500"/>
                                        <p:tgtEl>
                                          <p:spTgt spid="248"/>
                                        </p:tgtEl>
                                      </p:cBhvr>
                                    </p:animEffect>
                                  </p:childTnLst>
                                </p:cTn>
                              </p:par>
                              <p:par>
                                <p:cTn id="56" presetID="10" presetClass="entr" presetSubtype="0" fill="hold" nodeType="withEffect">
                                  <p:stCondLst>
                                    <p:cond delay="0"/>
                                  </p:stCondLst>
                                  <p:childTnLst>
                                    <p:set>
                                      <p:cBhvr>
                                        <p:cTn id="57" dur="1" fill="hold">
                                          <p:stCondLst>
                                            <p:cond delay="0"/>
                                          </p:stCondLst>
                                        </p:cTn>
                                        <p:tgtEl>
                                          <p:spTgt spid="249"/>
                                        </p:tgtEl>
                                        <p:attrNameLst>
                                          <p:attrName>style.visibility</p:attrName>
                                        </p:attrNameLst>
                                      </p:cBhvr>
                                      <p:to>
                                        <p:strVal val="visible"/>
                                      </p:to>
                                    </p:set>
                                    <p:animEffect transition="in" filter="fade">
                                      <p:cBhvr>
                                        <p:cTn id="58"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p:nvPr/>
        </p:nvSpPr>
        <p:spPr>
          <a:xfrm>
            <a:off x="614216" y="1092196"/>
            <a:ext cx="3588329" cy="77585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a:t>
            </a:r>
            <a:r>
              <a:rPr lang="en-US" sz="3600" b="1">
                <a:solidFill>
                  <a:srgbClr val="FF0000"/>
                </a:solidFill>
                <a:latin typeface="Times New Roman"/>
                <a:ea typeface="Times New Roman"/>
                <a:cs typeface="Times New Roman"/>
                <a:sym typeface="Times New Roman"/>
              </a:rPr>
              <a:t>Hai câu cuối</a:t>
            </a:r>
            <a:endParaRPr sz="4000" b="1">
              <a:solidFill>
                <a:srgbClr val="FF0000"/>
              </a:solidFill>
              <a:latin typeface="Times New Roman"/>
              <a:ea typeface="Times New Roman"/>
              <a:cs typeface="Times New Roman"/>
              <a:sym typeface="Times New Roman"/>
            </a:endParaRPr>
          </a:p>
        </p:txBody>
      </p:sp>
      <p:pic>
        <p:nvPicPr>
          <p:cNvPr id="266" name="Google Shape;266;p17"/>
          <p:cNvPicPr preferRelativeResize="0"/>
          <p:nvPr/>
        </p:nvPicPr>
        <p:blipFill rotWithShape="1">
          <a:blip r:embed="rId3">
            <a:alphaModFix/>
          </a:blip>
          <a:srcRect/>
          <a:stretch/>
        </p:blipFill>
        <p:spPr>
          <a:xfrm>
            <a:off x="387570" y="972320"/>
            <a:ext cx="1119098" cy="1037095"/>
          </a:xfrm>
          <a:prstGeom prst="rect">
            <a:avLst/>
          </a:prstGeom>
          <a:noFill/>
          <a:ln>
            <a:noFill/>
          </a:ln>
        </p:spPr>
      </p:pic>
      <p:sp>
        <p:nvSpPr>
          <p:cNvPr id="267" name="Google Shape;267;p17"/>
          <p:cNvSpPr txBox="1"/>
          <p:nvPr/>
        </p:nvSpPr>
        <p:spPr>
          <a:xfrm>
            <a:off x="614215" y="1055252"/>
            <a:ext cx="6590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2.</a:t>
            </a:r>
            <a:endParaRPr sz="4400" b="1">
              <a:solidFill>
                <a:srgbClr val="FF0000"/>
              </a:solidFill>
              <a:latin typeface="Times New Roman"/>
              <a:ea typeface="Times New Roman"/>
              <a:cs typeface="Times New Roman"/>
              <a:sym typeface="Times New Roman"/>
            </a:endParaRPr>
          </a:p>
        </p:txBody>
      </p:sp>
      <p:sp>
        <p:nvSpPr>
          <p:cNvPr id="268" name="Google Shape;268;p17"/>
          <p:cNvSpPr/>
          <p:nvPr/>
        </p:nvSpPr>
        <p:spPr>
          <a:xfrm>
            <a:off x="4700058" y="419050"/>
            <a:ext cx="718437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u="sng">
                <a:solidFill>
                  <a:srgbClr val="00B0F0"/>
                </a:solidFill>
                <a:latin typeface="Times New Roman"/>
                <a:ea typeface="Times New Roman"/>
                <a:cs typeface="Times New Roman"/>
                <a:sym typeface="Times New Roman"/>
              </a:rPr>
              <a:t>Nhân</a:t>
            </a:r>
            <a:r>
              <a:rPr lang="en-US" sz="2800" b="1">
                <a:solidFill>
                  <a:srgbClr val="FFFF00"/>
                </a:solidFill>
                <a:latin typeface="Times New Roman"/>
                <a:ea typeface="Times New Roman"/>
                <a:cs typeface="Times New Roman"/>
                <a:sym typeface="Times New Roman"/>
              </a:rPr>
              <a:t>  hướng </a:t>
            </a:r>
            <a:r>
              <a:rPr lang="en-US" sz="2800" b="1" u="sng">
                <a:solidFill>
                  <a:schemeClr val="lt1"/>
                </a:solidFill>
                <a:latin typeface="Times New Roman"/>
                <a:ea typeface="Times New Roman"/>
                <a:cs typeface="Times New Roman"/>
                <a:sym typeface="Times New Roman"/>
              </a:rPr>
              <a:t>song</a:t>
            </a:r>
            <a:r>
              <a:rPr lang="en-US" sz="2800" b="1">
                <a:solidFill>
                  <a:srgbClr val="FFFF00"/>
                </a:solidFill>
                <a:latin typeface="Times New Roman"/>
                <a:ea typeface="Times New Roman"/>
                <a:cs typeface="Times New Roman"/>
                <a:sym typeface="Times New Roman"/>
              </a:rPr>
              <a:t>  tiền   </a:t>
            </a:r>
            <a:r>
              <a:rPr lang="en-US" sz="2800" b="1" u="sng">
                <a:solidFill>
                  <a:schemeClr val="lt1"/>
                </a:solidFill>
                <a:latin typeface="Times New Roman"/>
                <a:ea typeface="Times New Roman"/>
                <a:cs typeface="Times New Roman"/>
                <a:sym typeface="Times New Roman"/>
              </a:rPr>
              <a:t>khán</a:t>
            </a:r>
            <a:r>
              <a:rPr lang="en-US" sz="2800" b="1">
                <a:solidFill>
                  <a:srgbClr val="FFFF00"/>
                </a:solidFill>
                <a:latin typeface="Times New Roman"/>
                <a:ea typeface="Times New Roman"/>
                <a:cs typeface="Times New Roman"/>
                <a:sym typeface="Times New Roman"/>
              </a:rPr>
              <a:t> </a:t>
            </a:r>
            <a:r>
              <a:rPr lang="en-US" sz="2800" b="1" u="sng">
                <a:solidFill>
                  <a:srgbClr val="00B0F0"/>
                </a:solidFill>
                <a:latin typeface="Times New Roman"/>
                <a:ea typeface="Times New Roman"/>
                <a:cs typeface="Times New Roman"/>
                <a:sym typeface="Times New Roman"/>
              </a:rPr>
              <a:t>minh nguyệt</a:t>
            </a:r>
            <a:endParaRPr sz="2800" b="1" u="sng">
              <a:solidFill>
                <a:srgbClr val="00B0F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u="sng">
                <a:solidFill>
                  <a:srgbClr val="00B0F0"/>
                </a:solidFill>
                <a:latin typeface="Times New Roman"/>
                <a:ea typeface="Times New Roman"/>
                <a:cs typeface="Times New Roman"/>
                <a:sym typeface="Times New Roman"/>
              </a:rPr>
              <a:t>Nguyệt</a:t>
            </a:r>
            <a:r>
              <a:rPr lang="en-US" sz="2800" b="1">
                <a:solidFill>
                  <a:srgbClr val="FFFF00"/>
                </a:solidFill>
                <a:latin typeface="Times New Roman"/>
                <a:ea typeface="Times New Roman"/>
                <a:cs typeface="Times New Roman"/>
                <a:sym typeface="Times New Roman"/>
              </a:rPr>
              <a:t>  tòng  </a:t>
            </a:r>
            <a:r>
              <a:rPr lang="en-US" sz="2800" b="1" u="sng">
                <a:solidFill>
                  <a:schemeClr val="lt1"/>
                </a:solidFill>
                <a:latin typeface="Times New Roman"/>
                <a:ea typeface="Times New Roman"/>
                <a:cs typeface="Times New Roman"/>
                <a:sym typeface="Times New Roman"/>
              </a:rPr>
              <a:t>song</a:t>
            </a:r>
            <a:r>
              <a:rPr lang="en-US" sz="2800" b="1">
                <a:solidFill>
                  <a:srgbClr val="FFFF00"/>
                </a:solidFill>
                <a:latin typeface="Times New Roman"/>
                <a:ea typeface="Times New Roman"/>
                <a:cs typeface="Times New Roman"/>
                <a:sym typeface="Times New Roman"/>
              </a:rPr>
              <a:t> khích </a:t>
            </a:r>
            <a:r>
              <a:rPr lang="en-US" sz="2800" b="1" u="sng">
                <a:solidFill>
                  <a:schemeClr val="lt1"/>
                </a:solidFill>
                <a:latin typeface="Times New Roman"/>
                <a:ea typeface="Times New Roman"/>
                <a:cs typeface="Times New Roman"/>
                <a:sym typeface="Times New Roman"/>
              </a:rPr>
              <a:t>khán</a:t>
            </a:r>
            <a:r>
              <a:rPr lang="en-US" sz="2800" b="1">
                <a:solidFill>
                  <a:srgbClr val="FFFF00"/>
                </a:solidFill>
                <a:latin typeface="Times New Roman"/>
                <a:ea typeface="Times New Roman"/>
                <a:cs typeface="Times New Roman"/>
                <a:sym typeface="Times New Roman"/>
              </a:rPr>
              <a:t> </a:t>
            </a:r>
            <a:r>
              <a:rPr lang="en-US" sz="2800" b="1" u="sng">
                <a:solidFill>
                  <a:srgbClr val="00B0F0"/>
                </a:solidFill>
                <a:latin typeface="Times New Roman"/>
                <a:ea typeface="Times New Roman"/>
                <a:cs typeface="Times New Roman"/>
                <a:sym typeface="Times New Roman"/>
              </a:rPr>
              <a:t>thi gia</a:t>
            </a:r>
            <a:endParaRPr sz="3000" b="1" i="0" u="sng">
              <a:solidFill>
                <a:srgbClr val="00B0F0"/>
              </a:solidFill>
              <a:latin typeface="Times New Roman"/>
              <a:ea typeface="Times New Roman"/>
              <a:cs typeface="Times New Roman"/>
              <a:sym typeface="Times New Roman"/>
            </a:endParaRPr>
          </a:p>
        </p:txBody>
      </p:sp>
      <p:sp>
        <p:nvSpPr>
          <p:cNvPr id="269" name="Google Shape;269;p17"/>
          <p:cNvSpPr/>
          <p:nvPr/>
        </p:nvSpPr>
        <p:spPr>
          <a:xfrm>
            <a:off x="4564284" y="1511117"/>
            <a:ext cx="779397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1">
                <a:solidFill>
                  <a:srgbClr val="FFFF00"/>
                </a:solidFill>
                <a:latin typeface="Times New Roman"/>
                <a:ea typeface="Times New Roman"/>
                <a:cs typeface="Times New Roman"/>
                <a:sym typeface="Times New Roman"/>
              </a:rPr>
              <a:t>(Người hướng ra trước song ngắm trăng sáng,</a:t>
            </a:r>
            <a:br>
              <a:rPr lang="en-US" sz="3000" b="1" i="1">
                <a:solidFill>
                  <a:srgbClr val="FFFF00"/>
                </a:solidFill>
                <a:latin typeface="Times New Roman"/>
                <a:ea typeface="Times New Roman"/>
                <a:cs typeface="Times New Roman"/>
                <a:sym typeface="Times New Roman"/>
              </a:rPr>
            </a:br>
            <a:r>
              <a:rPr lang="en-US" sz="3000" b="1" i="1">
                <a:solidFill>
                  <a:srgbClr val="FFFF00"/>
                </a:solidFill>
                <a:latin typeface="Times New Roman"/>
                <a:ea typeface="Times New Roman"/>
                <a:cs typeface="Times New Roman"/>
                <a:sym typeface="Times New Roman"/>
              </a:rPr>
              <a:t>Từ ngoài khe cửa, trăng ngắm nhà thơ.)</a:t>
            </a:r>
            <a:endParaRPr sz="3000" b="1" i="1">
              <a:solidFill>
                <a:srgbClr val="FFFF00"/>
              </a:solidFill>
              <a:latin typeface="Times New Roman"/>
              <a:ea typeface="Times New Roman"/>
              <a:cs typeface="Times New Roman"/>
              <a:sym typeface="Times New Roman"/>
            </a:endParaRPr>
          </a:p>
        </p:txBody>
      </p:sp>
      <p:pic>
        <p:nvPicPr>
          <p:cNvPr id="270" name="Google Shape;270;p17" descr="Káº¿t quáº£ hÃ¬nh áº£nh cho ngÆ°á»i ngáº¯m trÄng soi ngoÃ i cá»­a sá»"/>
          <p:cNvPicPr preferRelativeResize="0"/>
          <p:nvPr/>
        </p:nvPicPr>
        <p:blipFill rotWithShape="1">
          <a:blip r:embed="rId4">
            <a:alphaModFix/>
          </a:blip>
          <a:srcRect l="12505" r="12585"/>
          <a:stretch/>
        </p:blipFill>
        <p:spPr>
          <a:xfrm>
            <a:off x="8048890" y="2817689"/>
            <a:ext cx="3850770" cy="3621261"/>
          </a:xfrm>
          <a:prstGeom prst="ellipse">
            <a:avLst/>
          </a:prstGeom>
          <a:noFill/>
          <a:ln>
            <a:noFill/>
          </a:ln>
        </p:spPr>
      </p:pic>
      <p:pic>
        <p:nvPicPr>
          <p:cNvPr id="271" name="Google Shape;271;p17"/>
          <p:cNvPicPr preferRelativeResize="0"/>
          <p:nvPr/>
        </p:nvPicPr>
        <p:blipFill rotWithShape="1">
          <a:blip r:embed="rId5">
            <a:alphaModFix/>
          </a:blip>
          <a:srcRect/>
          <a:stretch/>
        </p:blipFill>
        <p:spPr>
          <a:xfrm rot="10800000">
            <a:off x="448307" y="3089774"/>
            <a:ext cx="7001974" cy="3269462"/>
          </a:xfrm>
          <a:prstGeom prst="rect">
            <a:avLst/>
          </a:prstGeom>
          <a:noFill/>
          <a:ln>
            <a:noFill/>
          </a:ln>
        </p:spPr>
      </p:pic>
      <p:sp>
        <p:nvSpPr>
          <p:cNvPr id="272" name="Google Shape;272;p17"/>
          <p:cNvSpPr txBox="1"/>
          <p:nvPr/>
        </p:nvSpPr>
        <p:spPr>
          <a:xfrm>
            <a:off x="893619" y="3283526"/>
            <a:ext cx="5912428"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Cho nhận định sau: </a:t>
            </a:r>
            <a:r>
              <a:rPr lang="en-US" sz="2800" i="1">
                <a:solidFill>
                  <a:schemeClr val="dk1"/>
                </a:solidFill>
                <a:latin typeface="Times New Roman"/>
                <a:ea typeface="Times New Roman"/>
                <a:cs typeface="Times New Roman"/>
                <a:sym typeface="Times New Roman"/>
              </a:rPr>
              <a:t>“Hai câu thơ cuối không chỉ cho thấy sự hòa hợp giữa con người và thiên nhiên mà còn cho thấy cuộc vượt ngục về tinh thần của người chiến sĩ cách mạng.” </a:t>
            </a:r>
            <a:r>
              <a:rPr lang="en-US" sz="2800">
                <a:solidFill>
                  <a:schemeClr val="dk1"/>
                </a:solidFill>
                <a:latin typeface="Times New Roman"/>
                <a:ea typeface="Times New Roman"/>
                <a:cs typeface="Times New Roman"/>
                <a:sym typeface="Times New Roman"/>
              </a:rPr>
              <a:t>Em có đồng ý với nhận định đó không? Giải thích.</a:t>
            </a:r>
            <a:endParaRPr sz="280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2000"/>
                                        <p:tgtEl>
                                          <p:spTgt spid="266"/>
                                        </p:tgtEl>
                                      </p:cBhvr>
                                    </p:animEffect>
                                  </p:childTnLst>
                                </p:cTn>
                              </p:par>
                              <p:par>
                                <p:cTn id="8" presetID="10" presetClass="entr" presetSubtype="0" fill="hold" nodeType="withEffect">
                                  <p:stCondLst>
                                    <p:cond delay="0"/>
                                  </p:stCondLst>
                                  <p:childTnLst>
                                    <p:set>
                                      <p:cBhvr>
                                        <p:cTn id="9" dur="1" fill="hold">
                                          <p:stCondLst>
                                            <p:cond delay="0"/>
                                          </p:stCondLst>
                                        </p:cTn>
                                        <p:tgtEl>
                                          <p:spTgt spid="265"/>
                                        </p:tgtEl>
                                        <p:attrNameLst>
                                          <p:attrName>style.visibility</p:attrName>
                                        </p:attrNameLst>
                                      </p:cBhvr>
                                      <p:to>
                                        <p:strVal val="visible"/>
                                      </p:to>
                                    </p:set>
                                    <p:animEffect transition="in" filter="fade">
                                      <p:cBhvr>
                                        <p:cTn id="10" dur="2000"/>
                                        <p:tgtEl>
                                          <p:spTgt spid="265"/>
                                        </p:tgtEl>
                                      </p:cBhvr>
                                    </p:animEffect>
                                  </p:childTnLst>
                                </p:cTn>
                              </p:par>
                              <p:par>
                                <p:cTn id="11" presetID="10" presetClass="entr" presetSubtype="0" fill="hold"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2000"/>
                                        <p:tgtEl>
                                          <p:spTgt spid="2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8"/>
                                        </p:tgtEl>
                                        <p:attrNameLst>
                                          <p:attrName>style.visibility</p:attrName>
                                        </p:attrNameLst>
                                      </p:cBhvr>
                                      <p:to>
                                        <p:strVal val="visible"/>
                                      </p:to>
                                    </p:set>
                                    <p:animEffect transition="in" filter="fade">
                                      <p:cBhvr>
                                        <p:cTn id="18" dur="500"/>
                                        <p:tgtEl>
                                          <p:spTgt spid="2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9"/>
                                        </p:tgtEl>
                                        <p:attrNameLst>
                                          <p:attrName>style.visibility</p:attrName>
                                        </p:attrNameLst>
                                      </p:cBhvr>
                                      <p:to>
                                        <p:strVal val="visible"/>
                                      </p:to>
                                    </p:set>
                                    <p:animEffect transition="in" filter="fade">
                                      <p:cBhvr>
                                        <p:cTn id="23" dur="500"/>
                                        <p:tgtEl>
                                          <p:spTgt spid="2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fade">
                                      <p:cBhvr>
                                        <p:cTn id="28" dur="2000"/>
                                        <p:tgtEl>
                                          <p:spTgt spid="27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1"/>
                                        </p:tgtEl>
                                        <p:attrNameLst>
                                          <p:attrName>style.visibility</p:attrName>
                                        </p:attrNameLst>
                                      </p:cBhvr>
                                      <p:to>
                                        <p:strVal val="visible"/>
                                      </p:to>
                                    </p:set>
                                    <p:animEffect transition="in" filter="fade">
                                      <p:cBhvr>
                                        <p:cTn id="33" dur="500"/>
                                        <p:tgtEl>
                                          <p:spTgt spid="271"/>
                                        </p:tgtEl>
                                      </p:cBhvr>
                                    </p:animEffect>
                                  </p:childTnLst>
                                </p:cTn>
                              </p:par>
                              <p:par>
                                <p:cTn id="34" presetID="10" presetClass="entr" presetSubtype="0" fill="hold" nodeType="withEffect">
                                  <p:stCondLst>
                                    <p:cond delay="0"/>
                                  </p:stCondLst>
                                  <p:childTnLst>
                                    <p:set>
                                      <p:cBhvr>
                                        <p:cTn id="35" dur="1" fill="hold">
                                          <p:stCondLst>
                                            <p:cond delay="0"/>
                                          </p:stCondLst>
                                        </p:cTn>
                                        <p:tgtEl>
                                          <p:spTgt spid="272"/>
                                        </p:tgtEl>
                                        <p:attrNameLst>
                                          <p:attrName>style.visibility</p:attrName>
                                        </p:attrNameLst>
                                      </p:cBhvr>
                                      <p:to>
                                        <p:strVal val="visible"/>
                                      </p:to>
                                    </p:set>
                                    <p:animEffect transition="in" filter="fade">
                                      <p:cBhvr>
                                        <p:cTn id="3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8" descr="Káº¿t quáº£ hÃ¬nh áº£nh cho ngÆ°á»i ngáº¯m trÄng soi ngoÃ i cá»­a sá»"/>
          <p:cNvPicPr preferRelativeResize="0"/>
          <p:nvPr/>
        </p:nvPicPr>
        <p:blipFill rotWithShape="1">
          <a:blip r:embed="rId3">
            <a:alphaModFix/>
          </a:blip>
          <a:srcRect l="5167" r="16471" b="29569"/>
          <a:stretch/>
        </p:blipFill>
        <p:spPr>
          <a:xfrm>
            <a:off x="205094" y="2757268"/>
            <a:ext cx="3386580" cy="3186362"/>
          </a:xfrm>
          <a:prstGeom prst="ellipse">
            <a:avLst/>
          </a:prstGeom>
          <a:noFill/>
          <a:ln>
            <a:noFill/>
          </a:ln>
        </p:spPr>
      </p:pic>
      <p:pic>
        <p:nvPicPr>
          <p:cNvPr id="278" name="Google Shape;278;p18"/>
          <p:cNvPicPr preferRelativeResize="0"/>
          <p:nvPr/>
        </p:nvPicPr>
        <p:blipFill rotWithShape="1">
          <a:blip r:embed="rId4">
            <a:alphaModFix/>
          </a:blip>
          <a:srcRect/>
          <a:stretch/>
        </p:blipFill>
        <p:spPr>
          <a:xfrm rot="3409134">
            <a:off x="4276500" y="2414661"/>
            <a:ext cx="514336" cy="540875"/>
          </a:xfrm>
          <a:prstGeom prst="rect">
            <a:avLst/>
          </a:prstGeom>
          <a:noFill/>
          <a:ln>
            <a:noFill/>
          </a:ln>
        </p:spPr>
      </p:pic>
      <p:sp>
        <p:nvSpPr>
          <p:cNvPr id="279" name="Google Shape;279;p18"/>
          <p:cNvSpPr txBox="1"/>
          <p:nvPr/>
        </p:nvSpPr>
        <p:spPr>
          <a:xfrm>
            <a:off x="5226478" y="2439831"/>
            <a:ext cx="6546423"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chemeClr val="lt1"/>
                </a:solidFill>
                <a:latin typeface="Times New Roman"/>
                <a:ea typeface="Times New Roman"/>
                <a:cs typeface="Times New Roman"/>
                <a:sym typeface="Times New Roman"/>
              </a:rPr>
              <a:t>Cấu trúc đăng đối + Điệp từ, nhân hóa</a:t>
            </a:r>
            <a:endParaRPr sz="3000" b="1">
              <a:solidFill>
                <a:schemeClr val="lt1"/>
              </a:solidFill>
              <a:latin typeface="Times New Roman"/>
              <a:ea typeface="Times New Roman"/>
              <a:cs typeface="Times New Roman"/>
              <a:sym typeface="Times New Roman"/>
            </a:endParaRPr>
          </a:p>
        </p:txBody>
      </p:sp>
      <p:pic>
        <p:nvPicPr>
          <p:cNvPr id="280" name="Google Shape;280;p18"/>
          <p:cNvPicPr preferRelativeResize="0"/>
          <p:nvPr/>
        </p:nvPicPr>
        <p:blipFill rotWithShape="1">
          <a:blip r:embed="rId4">
            <a:alphaModFix/>
          </a:blip>
          <a:srcRect/>
          <a:stretch/>
        </p:blipFill>
        <p:spPr>
          <a:xfrm rot="3409134">
            <a:off x="4276501" y="3694513"/>
            <a:ext cx="514336" cy="540875"/>
          </a:xfrm>
          <a:prstGeom prst="rect">
            <a:avLst/>
          </a:prstGeom>
          <a:noFill/>
          <a:ln>
            <a:noFill/>
          </a:ln>
        </p:spPr>
      </p:pic>
      <p:sp>
        <p:nvSpPr>
          <p:cNvPr id="281" name="Google Shape;281;p18"/>
          <p:cNvSpPr txBox="1"/>
          <p:nvPr/>
        </p:nvSpPr>
        <p:spPr>
          <a:xfrm>
            <a:off x="5226478" y="3264793"/>
            <a:ext cx="6463139"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chemeClr val="lt1"/>
                </a:solidFill>
                <a:latin typeface="Times New Roman"/>
                <a:ea typeface="Times New Roman"/>
                <a:cs typeface="Times New Roman"/>
                <a:sym typeface="Times New Roman"/>
              </a:rPr>
              <a:t>Giao hoà đặc biệt, người và trăng chủ động tìm đến nhau bất chấp song sắt nhà tù</a:t>
            </a:r>
            <a:endParaRPr sz="3000" b="1">
              <a:solidFill>
                <a:schemeClr val="lt1"/>
              </a:solidFill>
              <a:latin typeface="Times New Roman"/>
              <a:ea typeface="Times New Roman"/>
              <a:cs typeface="Times New Roman"/>
              <a:sym typeface="Times New Roman"/>
            </a:endParaRPr>
          </a:p>
        </p:txBody>
      </p:sp>
      <p:pic>
        <p:nvPicPr>
          <p:cNvPr id="282" name="Google Shape;282;p18"/>
          <p:cNvPicPr preferRelativeResize="0"/>
          <p:nvPr/>
        </p:nvPicPr>
        <p:blipFill rotWithShape="1">
          <a:blip r:embed="rId4">
            <a:alphaModFix/>
          </a:blip>
          <a:srcRect/>
          <a:stretch/>
        </p:blipFill>
        <p:spPr>
          <a:xfrm rot="3409134">
            <a:off x="4276498" y="5493092"/>
            <a:ext cx="514336" cy="540875"/>
          </a:xfrm>
          <a:prstGeom prst="rect">
            <a:avLst/>
          </a:prstGeom>
          <a:noFill/>
          <a:ln>
            <a:noFill/>
          </a:ln>
        </p:spPr>
      </p:pic>
      <p:sp>
        <p:nvSpPr>
          <p:cNvPr id="283" name="Google Shape;283;p18"/>
          <p:cNvSpPr txBox="1"/>
          <p:nvPr/>
        </p:nvSpPr>
        <p:spPr>
          <a:xfrm>
            <a:off x="5236846" y="5050667"/>
            <a:ext cx="6463139"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chemeClr val="lt1"/>
                </a:solidFill>
                <a:latin typeface="Times New Roman"/>
                <a:ea typeface="Times New Roman"/>
                <a:cs typeface="Times New Roman"/>
                <a:sym typeface="Times New Roman"/>
              </a:rPr>
              <a:t>Tinh thần thép: Phong thái ung dung, vượt lên sự tàn bạo của kẻ thù, tư tưởng tự do của Bác</a:t>
            </a:r>
            <a:endParaRPr sz="3000" b="1">
              <a:solidFill>
                <a:schemeClr val="lt1"/>
              </a:solidFill>
              <a:latin typeface="Times New Roman"/>
              <a:ea typeface="Times New Roman"/>
              <a:cs typeface="Times New Roman"/>
              <a:sym typeface="Times New Roman"/>
            </a:endParaRPr>
          </a:p>
        </p:txBody>
      </p:sp>
      <p:sp>
        <p:nvSpPr>
          <p:cNvPr id="284" name="Google Shape;284;p18"/>
          <p:cNvSpPr/>
          <p:nvPr/>
        </p:nvSpPr>
        <p:spPr>
          <a:xfrm>
            <a:off x="716441" y="688874"/>
            <a:ext cx="3588329" cy="775854"/>
          </a:xfrm>
          <a:prstGeom prst="round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       </a:t>
            </a:r>
            <a:r>
              <a:rPr lang="en-US" sz="3600" b="1">
                <a:solidFill>
                  <a:srgbClr val="FF0000"/>
                </a:solidFill>
                <a:latin typeface="Times New Roman"/>
                <a:ea typeface="Times New Roman"/>
                <a:cs typeface="Times New Roman"/>
                <a:sym typeface="Times New Roman"/>
              </a:rPr>
              <a:t>Hai câu cuối</a:t>
            </a:r>
            <a:endParaRPr sz="4000" b="1">
              <a:solidFill>
                <a:srgbClr val="FF0000"/>
              </a:solidFill>
              <a:latin typeface="Times New Roman"/>
              <a:ea typeface="Times New Roman"/>
              <a:cs typeface="Times New Roman"/>
              <a:sym typeface="Times New Roman"/>
            </a:endParaRPr>
          </a:p>
        </p:txBody>
      </p:sp>
      <p:pic>
        <p:nvPicPr>
          <p:cNvPr id="285" name="Google Shape;285;p18"/>
          <p:cNvPicPr preferRelativeResize="0"/>
          <p:nvPr/>
        </p:nvPicPr>
        <p:blipFill rotWithShape="1">
          <a:blip r:embed="rId5">
            <a:alphaModFix/>
          </a:blip>
          <a:srcRect/>
          <a:stretch/>
        </p:blipFill>
        <p:spPr>
          <a:xfrm>
            <a:off x="489795" y="568998"/>
            <a:ext cx="1119098" cy="1037095"/>
          </a:xfrm>
          <a:prstGeom prst="rect">
            <a:avLst/>
          </a:prstGeom>
          <a:noFill/>
          <a:ln>
            <a:noFill/>
          </a:ln>
        </p:spPr>
      </p:pic>
      <p:sp>
        <p:nvSpPr>
          <p:cNvPr id="286" name="Google Shape;286;p18"/>
          <p:cNvSpPr txBox="1"/>
          <p:nvPr/>
        </p:nvSpPr>
        <p:spPr>
          <a:xfrm>
            <a:off x="716440" y="651930"/>
            <a:ext cx="65907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FF0000"/>
                </a:solidFill>
                <a:latin typeface="Times New Roman"/>
                <a:ea typeface="Times New Roman"/>
                <a:cs typeface="Times New Roman"/>
                <a:sym typeface="Times New Roman"/>
              </a:rPr>
              <a:t>2.</a:t>
            </a:r>
            <a:endParaRPr sz="4400" b="1">
              <a:solidFill>
                <a:srgbClr val="FF0000"/>
              </a:solidFill>
              <a:latin typeface="Times New Roman"/>
              <a:ea typeface="Times New Roman"/>
              <a:cs typeface="Times New Roman"/>
              <a:sym typeface="Times New Roman"/>
            </a:endParaRPr>
          </a:p>
        </p:txBody>
      </p:sp>
      <p:sp>
        <p:nvSpPr>
          <p:cNvPr id="287" name="Google Shape;287;p18"/>
          <p:cNvSpPr/>
          <p:nvPr/>
        </p:nvSpPr>
        <p:spPr>
          <a:xfrm>
            <a:off x="4700057" y="568998"/>
            <a:ext cx="759238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u="sng">
                <a:solidFill>
                  <a:srgbClr val="00B0F0"/>
                </a:solidFill>
                <a:latin typeface="Times New Roman"/>
                <a:ea typeface="Times New Roman"/>
                <a:cs typeface="Times New Roman"/>
                <a:sym typeface="Times New Roman"/>
              </a:rPr>
              <a:t>Nhân</a:t>
            </a:r>
            <a:r>
              <a:rPr lang="en-US" sz="3000" b="1">
                <a:solidFill>
                  <a:srgbClr val="FFFF00"/>
                </a:solidFill>
                <a:latin typeface="Times New Roman"/>
                <a:ea typeface="Times New Roman"/>
                <a:cs typeface="Times New Roman"/>
                <a:sym typeface="Times New Roman"/>
              </a:rPr>
              <a:t>  hướng </a:t>
            </a:r>
            <a:r>
              <a:rPr lang="en-US" sz="3000" b="1" u="sng">
                <a:solidFill>
                  <a:schemeClr val="lt1"/>
                </a:solidFill>
                <a:latin typeface="Times New Roman"/>
                <a:ea typeface="Times New Roman"/>
                <a:cs typeface="Times New Roman"/>
                <a:sym typeface="Times New Roman"/>
              </a:rPr>
              <a:t>song</a:t>
            </a:r>
            <a:r>
              <a:rPr lang="en-US" sz="3000" b="1">
                <a:solidFill>
                  <a:srgbClr val="FFFF00"/>
                </a:solidFill>
                <a:latin typeface="Times New Roman"/>
                <a:ea typeface="Times New Roman"/>
                <a:cs typeface="Times New Roman"/>
                <a:sym typeface="Times New Roman"/>
              </a:rPr>
              <a:t>  tiền   </a:t>
            </a:r>
            <a:r>
              <a:rPr lang="en-US" sz="3000" b="1" u="sng">
                <a:solidFill>
                  <a:schemeClr val="lt1"/>
                </a:solidFill>
                <a:latin typeface="Times New Roman"/>
                <a:ea typeface="Times New Roman"/>
                <a:cs typeface="Times New Roman"/>
                <a:sym typeface="Times New Roman"/>
              </a:rPr>
              <a:t>khán</a:t>
            </a:r>
            <a:r>
              <a:rPr lang="en-US" sz="3000" b="1">
                <a:solidFill>
                  <a:srgbClr val="FFFF00"/>
                </a:solidFill>
                <a:latin typeface="Times New Roman"/>
                <a:ea typeface="Times New Roman"/>
                <a:cs typeface="Times New Roman"/>
                <a:sym typeface="Times New Roman"/>
              </a:rPr>
              <a:t> </a:t>
            </a:r>
            <a:r>
              <a:rPr lang="en-US" sz="3000" b="1" u="sng">
                <a:solidFill>
                  <a:srgbClr val="00B0F0"/>
                </a:solidFill>
                <a:latin typeface="Times New Roman"/>
                <a:ea typeface="Times New Roman"/>
                <a:cs typeface="Times New Roman"/>
                <a:sym typeface="Times New Roman"/>
              </a:rPr>
              <a:t>minh nguyệt</a:t>
            </a:r>
            <a:endParaRPr sz="3000" b="1" u="sng">
              <a:solidFill>
                <a:srgbClr val="00B0F0"/>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b="1" u="sng">
                <a:solidFill>
                  <a:srgbClr val="00B0F0"/>
                </a:solidFill>
                <a:latin typeface="Times New Roman"/>
                <a:ea typeface="Times New Roman"/>
                <a:cs typeface="Times New Roman"/>
                <a:sym typeface="Times New Roman"/>
              </a:rPr>
              <a:t>Nguyệt</a:t>
            </a:r>
            <a:r>
              <a:rPr lang="en-US" sz="3000" b="1">
                <a:solidFill>
                  <a:srgbClr val="FFFF00"/>
                </a:solidFill>
                <a:latin typeface="Times New Roman"/>
                <a:ea typeface="Times New Roman"/>
                <a:cs typeface="Times New Roman"/>
                <a:sym typeface="Times New Roman"/>
              </a:rPr>
              <a:t>  tòng  </a:t>
            </a:r>
            <a:r>
              <a:rPr lang="en-US" sz="3000" b="1" u="sng">
                <a:solidFill>
                  <a:schemeClr val="lt1"/>
                </a:solidFill>
                <a:latin typeface="Times New Roman"/>
                <a:ea typeface="Times New Roman"/>
                <a:cs typeface="Times New Roman"/>
                <a:sym typeface="Times New Roman"/>
              </a:rPr>
              <a:t>song</a:t>
            </a:r>
            <a:r>
              <a:rPr lang="en-US" sz="3000" b="1">
                <a:solidFill>
                  <a:srgbClr val="FFFF00"/>
                </a:solidFill>
                <a:latin typeface="Times New Roman"/>
                <a:ea typeface="Times New Roman"/>
                <a:cs typeface="Times New Roman"/>
                <a:sym typeface="Times New Roman"/>
              </a:rPr>
              <a:t> khích </a:t>
            </a:r>
            <a:r>
              <a:rPr lang="en-US" sz="3000" b="1" u="sng">
                <a:solidFill>
                  <a:schemeClr val="lt1"/>
                </a:solidFill>
                <a:latin typeface="Times New Roman"/>
                <a:ea typeface="Times New Roman"/>
                <a:cs typeface="Times New Roman"/>
                <a:sym typeface="Times New Roman"/>
              </a:rPr>
              <a:t>khán</a:t>
            </a:r>
            <a:r>
              <a:rPr lang="en-US" sz="3000" b="1">
                <a:solidFill>
                  <a:srgbClr val="FFFF00"/>
                </a:solidFill>
                <a:latin typeface="Times New Roman"/>
                <a:ea typeface="Times New Roman"/>
                <a:cs typeface="Times New Roman"/>
                <a:sym typeface="Times New Roman"/>
              </a:rPr>
              <a:t> </a:t>
            </a:r>
            <a:r>
              <a:rPr lang="en-US" sz="3000" b="1" u="sng">
                <a:solidFill>
                  <a:srgbClr val="00B0F0"/>
                </a:solidFill>
                <a:latin typeface="Times New Roman"/>
                <a:ea typeface="Times New Roman"/>
                <a:cs typeface="Times New Roman"/>
                <a:sym typeface="Times New Roman"/>
              </a:rPr>
              <a:t>thi gia</a:t>
            </a:r>
            <a:endParaRPr sz="3000" b="1" i="0" u="sng">
              <a:solidFill>
                <a:srgbClr val="00B0F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2000"/>
                                        <p:tgtEl>
                                          <p:spTgt spid="285"/>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2000"/>
                                        <p:tgtEl>
                                          <p:spTgt spid="284"/>
                                        </p:tgtEl>
                                      </p:cBhvr>
                                    </p:animEffect>
                                  </p:childTnLst>
                                </p:cTn>
                              </p:par>
                              <p:par>
                                <p:cTn id="11" presetID="10" presetClass="entr" presetSubtype="0"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fade">
                                      <p:cBhvr>
                                        <p:cTn id="13" dur="20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500"/>
                                        <p:tgtEl>
                                          <p:spTgt spid="2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7"/>
                                        </p:tgtEl>
                                        <p:attrNameLst>
                                          <p:attrName>style.visibility</p:attrName>
                                        </p:attrNameLst>
                                      </p:cBhvr>
                                      <p:to>
                                        <p:strVal val="visible"/>
                                      </p:to>
                                    </p:set>
                                    <p:animEffect transition="in" filter="fade">
                                      <p:cBhvr>
                                        <p:cTn id="23" dur="2000"/>
                                        <p:tgtEl>
                                          <p:spTgt spid="27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8"/>
                                        </p:tgtEl>
                                        <p:attrNameLst>
                                          <p:attrName>style.visibility</p:attrName>
                                        </p:attrNameLst>
                                      </p:cBhvr>
                                      <p:to>
                                        <p:strVal val="visible"/>
                                      </p:to>
                                    </p:set>
                                    <p:animEffect transition="in" filter="fade">
                                      <p:cBhvr>
                                        <p:cTn id="28" dur="500"/>
                                        <p:tgtEl>
                                          <p:spTgt spid="278"/>
                                        </p:tgtEl>
                                      </p:cBhvr>
                                    </p:animEffect>
                                  </p:childTnLst>
                                </p:cTn>
                              </p:par>
                              <p:par>
                                <p:cTn id="29" presetID="10" presetClass="entr" presetSubtype="0" fill="hold" nodeType="withEffect">
                                  <p:stCondLst>
                                    <p:cond delay="0"/>
                                  </p:stCondLst>
                                  <p:childTnLst>
                                    <p:set>
                                      <p:cBhvr>
                                        <p:cTn id="30" dur="1" fill="hold">
                                          <p:stCondLst>
                                            <p:cond delay="0"/>
                                          </p:stCondLst>
                                        </p:cTn>
                                        <p:tgtEl>
                                          <p:spTgt spid="279"/>
                                        </p:tgtEl>
                                        <p:attrNameLst>
                                          <p:attrName>style.visibility</p:attrName>
                                        </p:attrNameLst>
                                      </p:cBhvr>
                                      <p:to>
                                        <p:strVal val="visible"/>
                                      </p:to>
                                    </p:set>
                                    <p:animEffect transition="in" filter="fade">
                                      <p:cBhvr>
                                        <p:cTn id="31" dur="500"/>
                                        <p:tgtEl>
                                          <p:spTgt spid="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0"/>
                                        </p:tgtEl>
                                        <p:attrNameLst>
                                          <p:attrName>style.visibility</p:attrName>
                                        </p:attrNameLst>
                                      </p:cBhvr>
                                      <p:to>
                                        <p:strVal val="visible"/>
                                      </p:to>
                                    </p:set>
                                    <p:animEffect transition="in" filter="fade">
                                      <p:cBhvr>
                                        <p:cTn id="36" dur="500"/>
                                        <p:tgtEl>
                                          <p:spTgt spid="280"/>
                                        </p:tgtEl>
                                      </p:cBhvr>
                                    </p:animEffect>
                                  </p:childTnLst>
                                </p:cTn>
                              </p:par>
                              <p:par>
                                <p:cTn id="37" presetID="10" presetClass="entr" presetSubtype="0" fill="hold" nodeType="withEffect">
                                  <p:stCondLst>
                                    <p:cond delay="0"/>
                                  </p:stCondLst>
                                  <p:childTnLst>
                                    <p:set>
                                      <p:cBhvr>
                                        <p:cTn id="38" dur="1" fill="hold">
                                          <p:stCondLst>
                                            <p:cond delay="0"/>
                                          </p:stCondLst>
                                        </p:cTn>
                                        <p:tgtEl>
                                          <p:spTgt spid="281"/>
                                        </p:tgtEl>
                                        <p:attrNameLst>
                                          <p:attrName>style.visibility</p:attrName>
                                        </p:attrNameLst>
                                      </p:cBhvr>
                                      <p:to>
                                        <p:strVal val="visible"/>
                                      </p:to>
                                    </p:set>
                                    <p:animEffect transition="in" filter="fade">
                                      <p:cBhvr>
                                        <p:cTn id="39" dur="500"/>
                                        <p:tgtEl>
                                          <p:spTgt spid="28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2"/>
                                        </p:tgtEl>
                                        <p:attrNameLst>
                                          <p:attrName>style.visibility</p:attrName>
                                        </p:attrNameLst>
                                      </p:cBhvr>
                                      <p:to>
                                        <p:strVal val="visible"/>
                                      </p:to>
                                    </p:set>
                                    <p:animEffect transition="in" filter="fade">
                                      <p:cBhvr>
                                        <p:cTn id="44" dur="500"/>
                                        <p:tgtEl>
                                          <p:spTgt spid="282"/>
                                        </p:tgtEl>
                                      </p:cBhvr>
                                    </p:animEffect>
                                  </p:childTnLst>
                                </p:cTn>
                              </p:par>
                              <p:par>
                                <p:cTn id="45" presetID="10" presetClass="entr" presetSubtype="0" fill="hold"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p:nvPr/>
        </p:nvSpPr>
        <p:spPr>
          <a:xfrm>
            <a:off x="5751949" y="987131"/>
            <a:ext cx="5883564"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Thi sĩ yêu thiên nhiên</a:t>
            </a:r>
            <a:endParaRPr sz="4000" b="1">
              <a:solidFill>
                <a:schemeClr val="lt1"/>
              </a:solidFill>
              <a:latin typeface="Times New Roman"/>
              <a:ea typeface="Times New Roman"/>
              <a:cs typeface="Times New Roman"/>
              <a:sym typeface="Times New Roman"/>
            </a:endParaRPr>
          </a:p>
        </p:txBody>
      </p:sp>
      <p:pic>
        <p:nvPicPr>
          <p:cNvPr id="299" name="Google Shape;299;p20" descr="Káº¿t quáº£ hÃ¬nh áº£nh cho bÃ¡c há»"/>
          <p:cNvPicPr preferRelativeResize="0"/>
          <p:nvPr/>
        </p:nvPicPr>
        <p:blipFill rotWithShape="1">
          <a:blip r:embed="rId3">
            <a:alphaModFix/>
          </a:blip>
          <a:srcRect/>
          <a:stretch/>
        </p:blipFill>
        <p:spPr>
          <a:xfrm>
            <a:off x="719570" y="1210974"/>
            <a:ext cx="3447184" cy="4691168"/>
          </a:xfrm>
          <a:prstGeom prst="rect">
            <a:avLst/>
          </a:prstGeom>
          <a:noFill/>
          <a:ln>
            <a:noFill/>
          </a:ln>
        </p:spPr>
      </p:pic>
      <p:pic>
        <p:nvPicPr>
          <p:cNvPr id="300" name="Google Shape;300;p20"/>
          <p:cNvPicPr preferRelativeResize="0"/>
          <p:nvPr/>
        </p:nvPicPr>
        <p:blipFill rotWithShape="1">
          <a:blip r:embed="rId4">
            <a:alphaModFix/>
          </a:blip>
          <a:srcRect/>
          <a:stretch/>
        </p:blipFill>
        <p:spPr>
          <a:xfrm>
            <a:off x="4618177" y="801254"/>
            <a:ext cx="1112990" cy="1112990"/>
          </a:xfrm>
          <a:prstGeom prst="rect">
            <a:avLst/>
          </a:prstGeom>
          <a:noFill/>
          <a:ln>
            <a:noFill/>
          </a:ln>
        </p:spPr>
      </p:pic>
      <p:sp>
        <p:nvSpPr>
          <p:cNvPr id="301" name="Google Shape;301;p20"/>
          <p:cNvSpPr/>
          <p:nvPr/>
        </p:nvSpPr>
        <p:spPr>
          <a:xfrm>
            <a:off x="5751949" y="2146402"/>
            <a:ext cx="5883564"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Người chiến sĩ với chất thép sáng ngời</a:t>
            </a:r>
            <a:endParaRPr sz="4000" b="1">
              <a:solidFill>
                <a:schemeClr val="lt1"/>
              </a:solidFill>
              <a:latin typeface="Times New Roman"/>
              <a:ea typeface="Times New Roman"/>
              <a:cs typeface="Times New Roman"/>
              <a:sym typeface="Times New Roman"/>
            </a:endParaRPr>
          </a:p>
        </p:txBody>
      </p:sp>
      <p:pic>
        <p:nvPicPr>
          <p:cNvPr id="302" name="Google Shape;302;p20"/>
          <p:cNvPicPr preferRelativeResize="0"/>
          <p:nvPr/>
        </p:nvPicPr>
        <p:blipFill rotWithShape="1">
          <a:blip r:embed="rId4">
            <a:alphaModFix/>
          </a:blip>
          <a:srcRect/>
          <a:stretch/>
        </p:blipFill>
        <p:spPr>
          <a:xfrm>
            <a:off x="4618177" y="2137172"/>
            <a:ext cx="1112990" cy="1112990"/>
          </a:xfrm>
          <a:prstGeom prst="rect">
            <a:avLst/>
          </a:prstGeom>
          <a:noFill/>
          <a:ln>
            <a:noFill/>
          </a:ln>
        </p:spPr>
      </p:pic>
      <p:sp>
        <p:nvSpPr>
          <p:cNvPr id="303" name="Google Shape;303;p20"/>
          <p:cNvSpPr/>
          <p:nvPr/>
        </p:nvSpPr>
        <p:spPr>
          <a:xfrm>
            <a:off x="5751949" y="3793716"/>
            <a:ext cx="5883564"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Người có phong thái ung dung tự tại, vượt lên trên sự khắc nghiệt của nhà tù.</a:t>
            </a:r>
            <a:endParaRPr/>
          </a:p>
        </p:txBody>
      </p:sp>
      <p:pic>
        <p:nvPicPr>
          <p:cNvPr id="304" name="Google Shape;304;p20"/>
          <p:cNvPicPr preferRelativeResize="0"/>
          <p:nvPr/>
        </p:nvPicPr>
        <p:blipFill rotWithShape="1">
          <a:blip r:embed="rId4">
            <a:alphaModFix/>
          </a:blip>
          <a:srcRect/>
          <a:stretch/>
        </p:blipFill>
        <p:spPr>
          <a:xfrm>
            <a:off x="4618177" y="4283251"/>
            <a:ext cx="1112990" cy="111299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1000"/>
                                        <p:tgtEl>
                                          <p:spTgt spid="300"/>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1000"/>
                                        <p:tgtEl>
                                          <p:spTgt spid="2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1000"/>
                                        <p:tgtEl>
                                          <p:spTgt spid="302"/>
                                        </p:tgtEl>
                                      </p:cBhvr>
                                    </p:animEffect>
                                  </p:childTnLst>
                                </p:cTn>
                              </p:par>
                              <p:par>
                                <p:cTn id="21" presetID="10" presetClass="entr" presetSubtype="0" fill="hold" nodeType="withEffect">
                                  <p:stCondLst>
                                    <p:cond delay="0"/>
                                  </p:stCondLst>
                                  <p:childTnLst>
                                    <p:set>
                                      <p:cBhvr>
                                        <p:cTn id="22" dur="1" fill="hold">
                                          <p:stCondLst>
                                            <p:cond delay="0"/>
                                          </p:stCondLst>
                                        </p:cTn>
                                        <p:tgtEl>
                                          <p:spTgt spid="301"/>
                                        </p:tgtEl>
                                        <p:attrNameLst>
                                          <p:attrName>style.visibility</p:attrName>
                                        </p:attrNameLst>
                                      </p:cBhvr>
                                      <p:to>
                                        <p:strVal val="visible"/>
                                      </p:to>
                                    </p:set>
                                    <p:animEffect transition="in" filter="fade">
                                      <p:cBhvr>
                                        <p:cTn id="23" dur="1000"/>
                                        <p:tgtEl>
                                          <p:spTgt spid="3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fade">
                                      <p:cBhvr>
                                        <p:cTn id="28" dur="1000"/>
                                        <p:tgtEl>
                                          <p:spTgt spid="304"/>
                                        </p:tgtEl>
                                      </p:cBhvr>
                                    </p:animEffect>
                                  </p:childTnLst>
                                </p:cTn>
                              </p:par>
                              <p:par>
                                <p:cTn id="29" presetID="10" presetClass="entr" presetSubtype="0" fill="hold" nodeType="withEffect">
                                  <p:stCondLst>
                                    <p:cond delay="0"/>
                                  </p:stCondLst>
                                  <p:childTnLst>
                                    <p:set>
                                      <p:cBhvr>
                                        <p:cTn id="30" dur="1" fill="hold">
                                          <p:stCondLst>
                                            <p:cond delay="0"/>
                                          </p:stCondLst>
                                        </p:cTn>
                                        <p:tgtEl>
                                          <p:spTgt spid="303"/>
                                        </p:tgtEl>
                                        <p:attrNameLst>
                                          <p:attrName>style.visibility</p:attrName>
                                        </p:attrNameLst>
                                      </p:cBhvr>
                                      <p:to>
                                        <p:strVal val="visible"/>
                                      </p:to>
                                    </p:set>
                                    <p:animEffect transition="in" filter="fade">
                                      <p:cBhvr>
                                        <p:cTn id="31"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4846320" y="1905506"/>
            <a:ext cx="72390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dirty="0">
                <a:solidFill>
                  <a:schemeClr val="lt1"/>
                </a:solidFill>
                <a:latin typeface="Times New Roman" pitchFamily="18" charset="0"/>
                <a:cs typeface="Times New Roman" pitchFamily="18" charset="0"/>
                <a:sym typeface="Arial"/>
              </a:rPr>
              <a:t>III.</a:t>
            </a:r>
            <a:r>
              <a:rPr lang="en-US" sz="9600" b="1" dirty="0">
                <a:solidFill>
                  <a:srgbClr val="FF0000"/>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Tổng</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kết</a:t>
            </a:r>
            <a:endParaRPr sz="9600" b="1" dirty="0">
              <a:solidFill>
                <a:schemeClr val="lt1"/>
              </a:solidFill>
              <a:latin typeface="Times New Roman" pitchFamily="18" charset="0"/>
              <a:cs typeface="Times New Roman" pitchFamily="18" charset="0"/>
              <a:sym typeface="Arial"/>
            </a:endParaRPr>
          </a:p>
        </p:txBody>
      </p:sp>
      <p:pic>
        <p:nvPicPr>
          <p:cNvPr id="311" name="Google Shape;311;p21"/>
          <p:cNvPicPr preferRelativeResize="0"/>
          <p:nvPr/>
        </p:nvPicPr>
        <p:blipFill rotWithShape="1">
          <a:blip r:embed="rId3">
            <a:alphaModFix/>
          </a:blip>
          <a:srcRect l="10657" t="9697" r="12071" b="10303"/>
          <a:stretch/>
        </p:blipFill>
        <p:spPr>
          <a:xfrm flipH="1">
            <a:off x="1108364" y="1396662"/>
            <a:ext cx="4633594" cy="43495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0" end="0"/>
                                            </p:txEl>
                                          </p:spTgt>
                                        </p:tgtEl>
                                        <p:attrNameLst>
                                          <p:attrName>style.visibility</p:attrName>
                                        </p:attrNameLst>
                                      </p:cBhvr>
                                      <p:to>
                                        <p:strVal val="visible"/>
                                      </p:to>
                                    </p:set>
                                    <p:animEffect transition="in" filter="fade">
                                      <p:cBhvr>
                                        <p:cTn id="12" dur="500"/>
                                        <p:tgtEl>
                                          <p:spTgt spid="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2"/>
          <p:cNvPicPr preferRelativeResize="0"/>
          <p:nvPr/>
        </p:nvPicPr>
        <p:blipFill rotWithShape="1">
          <a:blip r:embed="rId3">
            <a:alphaModFix/>
          </a:blip>
          <a:srcRect/>
          <a:stretch/>
        </p:blipFill>
        <p:spPr>
          <a:xfrm>
            <a:off x="4689399" y="310818"/>
            <a:ext cx="2813201" cy="1505528"/>
          </a:xfrm>
          <a:prstGeom prst="rect">
            <a:avLst/>
          </a:prstGeom>
          <a:noFill/>
          <a:ln>
            <a:noFill/>
          </a:ln>
        </p:spPr>
      </p:pic>
      <p:sp>
        <p:nvSpPr>
          <p:cNvPr id="318" name="Google Shape;318;p22"/>
          <p:cNvSpPr/>
          <p:nvPr/>
        </p:nvSpPr>
        <p:spPr>
          <a:xfrm>
            <a:off x="4807168" y="734528"/>
            <a:ext cx="331816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F0000"/>
                </a:solidFill>
                <a:latin typeface="Times New Roman"/>
                <a:ea typeface="Times New Roman"/>
                <a:cs typeface="Times New Roman"/>
                <a:sym typeface="Times New Roman"/>
              </a:rPr>
              <a:t>1. Nghệ thuật</a:t>
            </a:r>
            <a:endParaRPr sz="3200" b="1">
              <a:solidFill>
                <a:srgbClr val="FF0000"/>
              </a:solidFill>
              <a:latin typeface="Times New Roman"/>
              <a:ea typeface="Times New Roman"/>
              <a:cs typeface="Times New Roman"/>
              <a:sym typeface="Times New Roman"/>
            </a:endParaRPr>
          </a:p>
        </p:txBody>
      </p:sp>
      <p:pic>
        <p:nvPicPr>
          <p:cNvPr id="319" name="Google Shape;319;p22"/>
          <p:cNvPicPr preferRelativeResize="0"/>
          <p:nvPr/>
        </p:nvPicPr>
        <p:blipFill rotWithShape="1">
          <a:blip r:embed="rId4">
            <a:alphaModFix/>
          </a:blip>
          <a:srcRect r="87253"/>
          <a:stretch/>
        </p:blipFill>
        <p:spPr>
          <a:xfrm>
            <a:off x="2810538" y="2349819"/>
            <a:ext cx="781253" cy="800705"/>
          </a:xfrm>
          <a:prstGeom prst="rect">
            <a:avLst/>
          </a:prstGeom>
          <a:noFill/>
          <a:ln>
            <a:noFill/>
          </a:ln>
        </p:spPr>
      </p:pic>
      <p:pic>
        <p:nvPicPr>
          <p:cNvPr id="320" name="Google Shape;320;p22"/>
          <p:cNvPicPr preferRelativeResize="0"/>
          <p:nvPr/>
        </p:nvPicPr>
        <p:blipFill rotWithShape="1">
          <a:blip r:embed="rId4">
            <a:alphaModFix/>
          </a:blip>
          <a:srcRect l="27213" r="56963"/>
          <a:stretch/>
        </p:blipFill>
        <p:spPr>
          <a:xfrm>
            <a:off x="2762434" y="3694637"/>
            <a:ext cx="876661" cy="723792"/>
          </a:xfrm>
          <a:prstGeom prst="rect">
            <a:avLst/>
          </a:prstGeom>
          <a:noFill/>
          <a:ln>
            <a:noFill/>
          </a:ln>
        </p:spPr>
      </p:pic>
      <p:pic>
        <p:nvPicPr>
          <p:cNvPr id="321" name="Google Shape;321;p22"/>
          <p:cNvPicPr preferRelativeResize="0"/>
          <p:nvPr/>
        </p:nvPicPr>
        <p:blipFill rotWithShape="1">
          <a:blip r:embed="rId4">
            <a:alphaModFix/>
          </a:blip>
          <a:srcRect l="56298" r="29234"/>
          <a:stretch/>
        </p:blipFill>
        <p:spPr>
          <a:xfrm>
            <a:off x="2733932" y="4965566"/>
            <a:ext cx="886691" cy="800705"/>
          </a:xfrm>
          <a:prstGeom prst="rect">
            <a:avLst/>
          </a:prstGeom>
          <a:noFill/>
          <a:ln>
            <a:noFill/>
          </a:ln>
        </p:spPr>
      </p:pic>
      <p:sp>
        <p:nvSpPr>
          <p:cNvPr id="322" name="Google Shape;322;p22"/>
          <p:cNvSpPr txBox="1"/>
          <p:nvPr/>
        </p:nvSpPr>
        <p:spPr>
          <a:xfrm flipH="1">
            <a:off x="3903520" y="2476822"/>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Thể thất ngôn tứ tuyệt giản dị mà hàm súc</a:t>
            </a:r>
            <a:endParaRPr sz="3200" b="1">
              <a:solidFill>
                <a:schemeClr val="lt1"/>
              </a:solidFill>
              <a:latin typeface="Times New Roman"/>
              <a:ea typeface="Times New Roman"/>
              <a:cs typeface="Times New Roman"/>
              <a:sym typeface="Times New Roman"/>
            </a:endParaRPr>
          </a:p>
        </p:txBody>
      </p:sp>
      <p:sp>
        <p:nvSpPr>
          <p:cNvPr id="323" name="Google Shape;323;p22"/>
          <p:cNvSpPr txBox="1"/>
          <p:nvPr/>
        </p:nvSpPr>
        <p:spPr>
          <a:xfrm flipH="1">
            <a:off x="3903520" y="3801944"/>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Kết hợp hài hòa giữa cổ điển và hiện đại</a:t>
            </a:r>
            <a:endParaRPr sz="3200" b="1">
              <a:solidFill>
                <a:schemeClr val="lt1"/>
              </a:solidFill>
              <a:latin typeface="Times New Roman"/>
              <a:ea typeface="Times New Roman"/>
              <a:cs typeface="Times New Roman"/>
              <a:sym typeface="Times New Roman"/>
            </a:endParaRPr>
          </a:p>
        </p:txBody>
      </p:sp>
      <p:sp>
        <p:nvSpPr>
          <p:cNvPr id="324" name="Google Shape;324;p22"/>
          <p:cNvSpPr txBox="1"/>
          <p:nvPr/>
        </p:nvSpPr>
        <p:spPr>
          <a:xfrm flipH="1">
            <a:off x="3903520" y="5127066"/>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Sử dụng BPTT vừa giản dị vừa hàm súc</a:t>
            </a:r>
            <a:endParaRPr sz="3200" b="1">
              <a:solidFill>
                <a:schemeClr val="lt1"/>
              </a:solidFill>
              <a:latin typeface="Times New Roman"/>
              <a:ea typeface="Times New Roman"/>
              <a:cs typeface="Times New Roman"/>
              <a:sym typeface="Times New Roman"/>
            </a:endParaRPr>
          </a:p>
        </p:txBody>
      </p:sp>
      <p:pic>
        <p:nvPicPr>
          <p:cNvPr id="325" name="Google Shape;325;p22"/>
          <p:cNvPicPr preferRelativeResize="0"/>
          <p:nvPr/>
        </p:nvPicPr>
        <p:blipFill rotWithShape="1">
          <a:blip r:embed="rId5">
            <a:alphaModFix/>
          </a:blip>
          <a:srcRect l="19141" t="20606" r="15857" b="7727"/>
          <a:stretch/>
        </p:blipFill>
        <p:spPr>
          <a:xfrm>
            <a:off x="173431" y="2769209"/>
            <a:ext cx="2098713" cy="2313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20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2000"/>
                                        <p:tgtEl>
                                          <p:spTgt spid="3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par>
                                <p:cTn id="16" presetID="10" presetClass="entr" presetSubtype="0" fill="hold" nodeType="withEffect">
                                  <p:stCondLst>
                                    <p:cond delay="0"/>
                                  </p:stCondLst>
                                  <p:childTnLst>
                                    <p:set>
                                      <p:cBhvr>
                                        <p:cTn id="17" dur="1" fill="hold">
                                          <p:stCondLst>
                                            <p:cond delay="0"/>
                                          </p:stCondLst>
                                        </p:cTn>
                                        <p:tgtEl>
                                          <p:spTgt spid="322"/>
                                        </p:tgtEl>
                                        <p:attrNameLst>
                                          <p:attrName>style.visibility</p:attrName>
                                        </p:attrNameLst>
                                      </p:cBhvr>
                                      <p:to>
                                        <p:strVal val="visible"/>
                                      </p:to>
                                    </p:set>
                                    <p:animEffect transition="in" filter="fade">
                                      <p:cBhvr>
                                        <p:cTn id="18" dur="500"/>
                                        <p:tgtEl>
                                          <p:spTgt spid="3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0"/>
                                        </p:tgtEl>
                                        <p:attrNameLst>
                                          <p:attrName>style.visibility</p:attrName>
                                        </p:attrNameLst>
                                      </p:cBhvr>
                                      <p:to>
                                        <p:strVal val="visible"/>
                                      </p:to>
                                    </p:set>
                                    <p:animEffect transition="in" filter="fade">
                                      <p:cBhvr>
                                        <p:cTn id="23" dur="500"/>
                                        <p:tgtEl>
                                          <p:spTgt spid="320"/>
                                        </p:tgtEl>
                                      </p:cBhvr>
                                    </p:animEffect>
                                  </p:childTnLst>
                                </p:cTn>
                              </p:par>
                              <p:par>
                                <p:cTn id="24" presetID="10" presetClass="entr" presetSubtype="0" fill="hold" nodeType="withEffect">
                                  <p:stCondLst>
                                    <p:cond delay="0"/>
                                  </p:stCondLst>
                                  <p:childTnLst>
                                    <p:set>
                                      <p:cBhvr>
                                        <p:cTn id="25" dur="1" fill="hold">
                                          <p:stCondLst>
                                            <p:cond delay="0"/>
                                          </p:stCondLst>
                                        </p:cTn>
                                        <p:tgtEl>
                                          <p:spTgt spid="323"/>
                                        </p:tgtEl>
                                        <p:attrNameLst>
                                          <p:attrName>style.visibility</p:attrName>
                                        </p:attrNameLst>
                                      </p:cBhvr>
                                      <p:to>
                                        <p:strVal val="visible"/>
                                      </p:to>
                                    </p:set>
                                    <p:animEffect transition="in" filter="fade">
                                      <p:cBhvr>
                                        <p:cTn id="26" dur="500"/>
                                        <p:tgtEl>
                                          <p:spTgt spid="3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1"/>
                                        </p:tgtEl>
                                        <p:attrNameLst>
                                          <p:attrName>style.visibility</p:attrName>
                                        </p:attrNameLst>
                                      </p:cBhvr>
                                      <p:to>
                                        <p:strVal val="visible"/>
                                      </p:to>
                                    </p:set>
                                    <p:animEffect transition="in" filter="fade">
                                      <p:cBhvr>
                                        <p:cTn id="31" dur="500"/>
                                        <p:tgtEl>
                                          <p:spTgt spid="321"/>
                                        </p:tgtEl>
                                      </p:cBhvr>
                                    </p:animEffect>
                                  </p:childTnLst>
                                </p:cTn>
                              </p:par>
                              <p:par>
                                <p:cTn id="32" presetID="10" presetClass="entr" presetSubtype="0" fill="hold" nodeType="withEffect">
                                  <p:stCondLst>
                                    <p:cond delay="0"/>
                                  </p:stCondLst>
                                  <p:childTnLst>
                                    <p:set>
                                      <p:cBhvr>
                                        <p:cTn id="33" dur="1" fill="hold">
                                          <p:stCondLst>
                                            <p:cond delay="0"/>
                                          </p:stCondLst>
                                        </p:cTn>
                                        <p:tgtEl>
                                          <p:spTgt spid="324"/>
                                        </p:tgtEl>
                                        <p:attrNameLst>
                                          <p:attrName>style.visibility</p:attrName>
                                        </p:attrNameLst>
                                      </p:cBhvr>
                                      <p:to>
                                        <p:strVal val="visible"/>
                                      </p:to>
                                    </p:set>
                                    <p:animEffect transition="in" filter="fade">
                                      <p:cBhvr>
                                        <p:cTn id="34"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3"/>
          <p:cNvPicPr preferRelativeResize="0"/>
          <p:nvPr/>
        </p:nvPicPr>
        <p:blipFill rotWithShape="1">
          <a:blip r:embed="rId3">
            <a:alphaModFix/>
          </a:blip>
          <a:srcRect/>
          <a:stretch/>
        </p:blipFill>
        <p:spPr>
          <a:xfrm>
            <a:off x="4689399" y="310818"/>
            <a:ext cx="2813201" cy="1505528"/>
          </a:xfrm>
          <a:prstGeom prst="rect">
            <a:avLst/>
          </a:prstGeom>
          <a:noFill/>
          <a:ln>
            <a:noFill/>
          </a:ln>
        </p:spPr>
      </p:pic>
      <p:sp>
        <p:nvSpPr>
          <p:cNvPr id="332" name="Google Shape;332;p23"/>
          <p:cNvSpPr/>
          <p:nvPr/>
        </p:nvSpPr>
        <p:spPr>
          <a:xfrm>
            <a:off x="4807168" y="734528"/>
            <a:ext cx="23937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2. Nội dung</a:t>
            </a:r>
            <a:endParaRPr/>
          </a:p>
        </p:txBody>
      </p:sp>
      <p:pic>
        <p:nvPicPr>
          <p:cNvPr id="333" name="Google Shape;333;p23"/>
          <p:cNvPicPr preferRelativeResize="0"/>
          <p:nvPr/>
        </p:nvPicPr>
        <p:blipFill rotWithShape="1">
          <a:blip r:embed="rId4">
            <a:alphaModFix/>
          </a:blip>
          <a:srcRect r="87253"/>
          <a:stretch/>
        </p:blipFill>
        <p:spPr>
          <a:xfrm>
            <a:off x="2810538" y="2349819"/>
            <a:ext cx="781253" cy="800705"/>
          </a:xfrm>
          <a:prstGeom prst="rect">
            <a:avLst/>
          </a:prstGeom>
          <a:noFill/>
          <a:ln>
            <a:noFill/>
          </a:ln>
        </p:spPr>
      </p:pic>
      <p:pic>
        <p:nvPicPr>
          <p:cNvPr id="334" name="Google Shape;334;p23"/>
          <p:cNvPicPr preferRelativeResize="0"/>
          <p:nvPr/>
        </p:nvPicPr>
        <p:blipFill rotWithShape="1">
          <a:blip r:embed="rId4">
            <a:alphaModFix/>
          </a:blip>
          <a:srcRect l="27213" r="56963"/>
          <a:stretch/>
        </p:blipFill>
        <p:spPr>
          <a:xfrm>
            <a:off x="2762434" y="3694637"/>
            <a:ext cx="876661" cy="723792"/>
          </a:xfrm>
          <a:prstGeom prst="rect">
            <a:avLst/>
          </a:prstGeom>
          <a:noFill/>
          <a:ln>
            <a:noFill/>
          </a:ln>
        </p:spPr>
      </p:pic>
      <p:pic>
        <p:nvPicPr>
          <p:cNvPr id="335" name="Google Shape;335;p23"/>
          <p:cNvPicPr preferRelativeResize="0"/>
          <p:nvPr/>
        </p:nvPicPr>
        <p:blipFill rotWithShape="1">
          <a:blip r:embed="rId4">
            <a:alphaModFix/>
          </a:blip>
          <a:srcRect l="56298" r="29234"/>
          <a:stretch/>
        </p:blipFill>
        <p:spPr>
          <a:xfrm>
            <a:off x="2733932" y="5079867"/>
            <a:ext cx="886691" cy="800705"/>
          </a:xfrm>
          <a:prstGeom prst="rect">
            <a:avLst/>
          </a:prstGeom>
          <a:noFill/>
          <a:ln>
            <a:noFill/>
          </a:ln>
        </p:spPr>
      </p:pic>
      <p:sp>
        <p:nvSpPr>
          <p:cNvPr id="336" name="Google Shape;336;p23"/>
          <p:cNvSpPr txBox="1"/>
          <p:nvPr/>
        </p:nvSpPr>
        <p:spPr>
          <a:xfrm flipH="1">
            <a:off x="3913910" y="2476822"/>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Tình yêu thiên nhiên tha thiết của người tù</a:t>
            </a:r>
            <a:endParaRPr sz="3200" b="1">
              <a:solidFill>
                <a:schemeClr val="lt1"/>
              </a:solidFill>
              <a:latin typeface="Times New Roman"/>
              <a:ea typeface="Times New Roman"/>
              <a:cs typeface="Times New Roman"/>
              <a:sym typeface="Times New Roman"/>
            </a:endParaRPr>
          </a:p>
        </p:txBody>
      </p:sp>
      <p:sp>
        <p:nvSpPr>
          <p:cNvPr id="337" name="Google Shape;337;p23"/>
          <p:cNvSpPr txBox="1"/>
          <p:nvPr/>
        </p:nvSpPr>
        <p:spPr>
          <a:xfrm flipH="1">
            <a:off x="3913912" y="3500605"/>
            <a:ext cx="7619998"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Phong thái ung dung tự tại, sức mạnh tinh thần kì diệu</a:t>
            </a:r>
            <a:endParaRPr sz="3200" b="1">
              <a:solidFill>
                <a:schemeClr val="lt1"/>
              </a:solidFill>
              <a:latin typeface="Times New Roman"/>
              <a:ea typeface="Times New Roman"/>
              <a:cs typeface="Times New Roman"/>
              <a:sym typeface="Times New Roman"/>
            </a:endParaRPr>
          </a:p>
        </p:txBody>
      </p:sp>
      <p:sp>
        <p:nvSpPr>
          <p:cNvPr id="338" name="Google Shape;338;p23"/>
          <p:cNvSpPr txBox="1"/>
          <p:nvPr/>
        </p:nvSpPr>
        <p:spPr>
          <a:xfrm flipH="1">
            <a:off x="3913912" y="4929637"/>
            <a:ext cx="7619998"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Bài thơ là một cuộc vượt ngục tinh thần đặc biệt của người tù Hồ Chí Minh.</a:t>
            </a:r>
            <a:endParaRPr sz="3200" b="1">
              <a:solidFill>
                <a:schemeClr val="lt1"/>
              </a:solidFill>
              <a:latin typeface="Times New Roman"/>
              <a:ea typeface="Times New Roman"/>
              <a:cs typeface="Times New Roman"/>
              <a:sym typeface="Times New Roman"/>
            </a:endParaRPr>
          </a:p>
        </p:txBody>
      </p:sp>
      <p:pic>
        <p:nvPicPr>
          <p:cNvPr id="339" name="Google Shape;339;p23"/>
          <p:cNvPicPr preferRelativeResize="0"/>
          <p:nvPr/>
        </p:nvPicPr>
        <p:blipFill rotWithShape="1">
          <a:blip r:embed="rId5">
            <a:alphaModFix/>
          </a:blip>
          <a:srcRect l="19141" t="20606" r="15857" b="7727"/>
          <a:stretch/>
        </p:blipFill>
        <p:spPr>
          <a:xfrm>
            <a:off x="173431" y="2769209"/>
            <a:ext cx="2098713" cy="23139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par>
                                <p:cTn id="8" presetID="10" presetClass="entr" presetSubtype="0"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fade">
                                      <p:cBhvr>
                                        <p:cTn id="10" dur="2000"/>
                                        <p:tgtEl>
                                          <p:spTgt spid="3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3"/>
                                        </p:tgtEl>
                                        <p:attrNameLst>
                                          <p:attrName>style.visibility</p:attrName>
                                        </p:attrNameLst>
                                      </p:cBhvr>
                                      <p:to>
                                        <p:strVal val="visible"/>
                                      </p:to>
                                    </p:set>
                                    <p:animEffect transition="in" filter="fade">
                                      <p:cBhvr>
                                        <p:cTn id="15" dur="500"/>
                                        <p:tgtEl>
                                          <p:spTgt spid="333"/>
                                        </p:tgtEl>
                                      </p:cBhvr>
                                    </p:animEffect>
                                  </p:childTnLst>
                                </p:cTn>
                              </p:par>
                              <p:par>
                                <p:cTn id="16" presetID="10" presetClass="entr" presetSubtype="0" fill="hold" nodeType="withEffect">
                                  <p:stCondLst>
                                    <p:cond delay="0"/>
                                  </p:stCondLst>
                                  <p:childTnLst>
                                    <p:set>
                                      <p:cBhvr>
                                        <p:cTn id="17" dur="1" fill="hold">
                                          <p:stCondLst>
                                            <p:cond delay="0"/>
                                          </p:stCondLst>
                                        </p:cTn>
                                        <p:tgtEl>
                                          <p:spTgt spid="336"/>
                                        </p:tgtEl>
                                        <p:attrNameLst>
                                          <p:attrName>style.visibility</p:attrName>
                                        </p:attrNameLst>
                                      </p:cBhvr>
                                      <p:to>
                                        <p:strVal val="visible"/>
                                      </p:to>
                                    </p:set>
                                    <p:animEffect transition="in" filter="fade">
                                      <p:cBhvr>
                                        <p:cTn id="18" dur="500"/>
                                        <p:tgtEl>
                                          <p:spTgt spid="3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4"/>
                                        </p:tgtEl>
                                        <p:attrNameLst>
                                          <p:attrName>style.visibility</p:attrName>
                                        </p:attrNameLst>
                                      </p:cBhvr>
                                      <p:to>
                                        <p:strVal val="visible"/>
                                      </p:to>
                                    </p:set>
                                    <p:animEffect transition="in" filter="fade">
                                      <p:cBhvr>
                                        <p:cTn id="23" dur="500"/>
                                        <p:tgtEl>
                                          <p:spTgt spid="334"/>
                                        </p:tgtEl>
                                      </p:cBhvr>
                                    </p:animEffect>
                                  </p:childTnLst>
                                </p:cTn>
                              </p:par>
                              <p:par>
                                <p:cTn id="24" presetID="10" presetClass="entr" presetSubtype="0" fill="hold" nodeType="with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5"/>
                                        </p:tgtEl>
                                        <p:attrNameLst>
                                          <p:attrName>style.visibility</p:attrName>
                                        </p:attrNameLst>
                                      </p:cBhvr>
                                      <p:to>
                                        <p:strVal val="visible"/>
                                      </p:to>
                                    </p:set>
                                    <p:animEffect transition="in" filter="fade">
                                      <p:cBhvr>
                                        <p:cTn id="31" dur="500"/>
                                        <p:tgtEl>
                                          <p:spTgt spid="335"/>
                                        </p:tgtEl>
                                      </p:cBhvr>
                                    </p:animEffect>
                                  </p:childTnLst>
                                </p:cTn>
                              </p:par>
                              <p:par>
                                <p:cTn id="32" presetID="10" presetClass="entr" presetSubtype="0" fill="hold" nodeType="withEffect">
                                  <p:stCondLst>
                                    <p:cond delay="0"/>
                                  </p:stCondLst>
                                  <p:childTnLst>
                                    <p:set>
                                      <p:cBhvr>
                                        <p:cTn id="33" dur="1" fill="hold">
                                          <p:stCondLst>
                                            <p:cond delay="0"/>
                                          </p:stCondLst>
                                        </p:cTn>
                                        <p:tgtEl>
                                          <p:spTgt spid="338"/>
                                        </p:tgtEl>
                                        <p:attrNameLst>
                                          <p:attrName>style.visibility</p:attrName>
                                        </p:attrNameLst>
                                      </p:cBhvr>
                                      <p:to>
                                        <p:strVal val="visible"/>
                                      </p:to>
                                    </p:set>
                                    <p:animEffect transition="in" filter="fade">
                                      <p:cBhvr>
                                        <p:cTn id="34"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3371674" y="1446801"/>
            <a:ext cx="9106654"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0" b="1" i="0" u="none" strike="noStrike" cap="none" dirty="0" err="1">
                <a:solidFill>
                  <a:schemeClr val="accent4"/>
                </a:solidFill>
                <a:latin typeface="Times New Roman"/>
                <a:ea typeface="Times New Roman"/>
                <a:cs typeface="Times New Roman"/>
                <a:sym typeface="Times New Roman"/>
              </a:rPr>
              <a:t>Ngắm</a:t>
            </a:r>
            <a:r>
              <a:rPr lang="en-US" sz="12000" b="1" i="0" u="none" strike="noStrike" cap="none" dirty="0">
                <a:solidFill>
                  <a:schemeClr val="accent4"/>
                </a:solidFill>
                <a:latin typeface="Times New Roman"/>
                <a:ea typeface="Times New Roman"/>
                <a:cs typeface="Times New Roman"/>
                <a:sym typeface="Times New Roman"/>
              </a:rPr>
              <a:t> </a:t>
            </a:r>
            <a:r>
              <a:rPr lang="en-US" sz="12000" b="1" i="0" u="none" strike="noStrike" cap="none" dirty="0" err="1">
                <a:solidFill>
                  <a:schemeClr val="accent4"/>
                </a:solidFill>
                <a:latin typeface="Times New Roman"/>
                <a:ea typeface="Times New Roman"/>
                <a:cs typeface="Times New Roman"/>
                <a:sym typeface="Times New Roman"/>
              </a:rPr>
              <a:t>trăng</a:t>
            </a:r>
            <a:endParaRPr sz="12000" b="1" i="0" u="none" strike="noStrike" cap="none" dirty="0">
              <a:solidFill>
                <a:schemeClr val="accent4"/>
              </a:solidFill>
              <a:latin typeface="Times New Roman"/>
              <a:ea typeface="Times New Roman"/>
              <a:cs typeface="Times New Roman"/>
              <a:sym typeface="Times New Roman"/>
            </a:endParaRPr>
          </a:p>
        </p:txBody>
      </p:sp>
      <p:sp>
        <p:nvSpPr>
          <p:cNvPr id="99" name="Google Shape;99;p2"/>
          <p:cNvSpPr txBox="1"/>
          <p:nvPr/>
        </p:nvSpPr>
        <p:spPr>
          <a:xfrm>
            <a:off x="7186289" y="3539836"/>
            <a:ext cx="432222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solidFill>
                  <a:schemeClr val="lt1"/>
                </a:solidFill>
                <a:latin typeface="Times New Roman"/>
                <a:ea typeface="Times New Roman"/>
                <a:cs typeface="Times New Roman"/>
                <a:sym typeface="Times New Roman"/>
              </a:rPr>
              <a:t>_Hồ Chí Minh_</a:t>
            </a:r>
            <a:endParaRPr sz="4800" b="1" i="0" u="none" strike="noStrike" cap="none">
              <a:solidFill>
                <a:schemeClr val="lt1"/>
              </a:solidFill>
              <a:latin typeface="Times New Roman"/>
              <a:ea typeface="Times New Roman"/>
              <a:cs typeface="Times New Roman"/>
              <a:sym typeface="Times New Roman"/>
            </a:endParaRPr>
          </a:p>
        </p:txBody>
      </p:sp>
      <p:pic>
        <p:nvPicPr>
          <p:cNvPr id="100" name="Google Shape;100;p2"/>
          <p:cNvPicPr preferRelativeResize="0"/>
          <p:nvPr/>
        </p:nvPicPr>
        <p:blipFill rotWithShape="1">
          <a:blip r:embed="rId3">
            <a:alphaModFix/>
          </a:blip>
          <a:srcRect b="6511"/>
          <a:stretch/>
        </p:blipFill>
        <p:spPr>
          <a:xfrm>
            <a:off x="-750326" y="683620"/>
            <a:ext cx="6312926" cy="59019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2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fade">
                                      <p:cBhvr>
                                        <p:cTn id="17"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4"/>
          <p:cNvPicPr preferRelativeResize="0"/>
          <p:nvPr/>
        </p:nvPicPr>
        <p:blipFill rotWithShape="1">
          <a:blip r:embed="rId3">
            <a:alphaModFix/>
          </a:blip>
          <a:srcRect b="6479"/>
          <a:stretch/>
        </p:blipFill>
        <p:spPr>
          <a:xfrm>
            <a:off x="-772396" y="218205"/>
            <a:ext cx="6861469" cy="6471609"/>
          </a:xfrm>
          <a:prstGeom prst="rect">
            <a:avLst/>
          </a:prstGeom>
          <a:noFill/>
          <a:ln>
            <a:noFill/>
          </a:ln>
        </p:spPr>
      </p:pic>
      <p:sp>
        <p:nvSpPr>
          <p:cNvPr id="345" name="Google Shape;345;p24"/>
          <p:cNvSpPr/>
          <p:nvPr/>
        </p:nvSpPr>
        <p:spPr>
          <a:xfrm>
            <a:off x="5315494" y="3230233"/>
            <a:ext cx="5781996"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lt1"/>
                </a:solidFill>
                <a:latin typeface="Times New Roman"/>
                <a:ea typeface="Times New Roman"/>
                <a:cs typeface="Times New Roman"/>
                <a:sym typeface="Times New Roman"/>
              </a:rPr>
              <a:t>“NGẮM TRĂNG TRÒN, THẤY ƯỚC MƠ”</a:t>
            </a:r>
            <a:endParaRPr sz="5400" b="1">
              <a:solidFill>
                <a:schemeClr val="lt1"/>
              </a:solidFill>
              <a:latin typeface="Times New Roman"/>
              <a:ea typeface="Times New Roman"/>
              <a:cs typeface="Times New Roman"/>
              <a:sym typeface="Times New Roman"/>
            </a:endParaRPr>
          </a:p>
        </p:txBody>
      </p:sp>
      <p:sp>
        <p:nvSpPr>
          <p:cNvPr id="348" name="Google Shape;348;p24"/>
          <p:cNvSpPr/>
          <p:nvPr/>
        </p:nvSpPr>
        <p:spPr>
          <a:xfrm>
            <a:off x="6949193" y="909931"/>
            <a:ext cx="2514597" cy="132343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a:prstTxWarp prst="textPlain">
              <a:avLst/>
            </a:prstTxWarp>
          </a:bodyPr>
          <a:lstStyle/>
          <a:p>
            <a:pPr lvl="0" algn="l"/>
            <a:r>
              <a:rPr b="1" i="0" dirty="0">
                <a:ln>
                  <a:noFill/>
                </a:ln>
                <a:solidFill>
                  <a:schemeClr val="bg1"/>
                </a:solidFill>
                <a:latin typeface="Segoe Script" pitchFamily="34" charset="0"/>
              </a:rPr>
              <a:t>TRÒ CHƠI</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2000"/>
                                        <p:tgtEl>
                                          <p:spTgt spid="3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8"/>
                                        </p:tgtEl>
                                        <p:attrNameLst>
                                          <p:attrName>style.visibility</p:attrName>
                                        </p:attrNameLst>
                                      </p:cBhvr>
                                      <p:to>
                                        <p:strVal val="visible"/>
                                      </p:to>
                                    </p:set>
                                    <p:animEffect transition="in" filter="fade">
                                      <p:cBhvr>
                                        <p:cTn id="11" dur="500"/>
                                        <p:tgtEl>
                                          <p:spTgt spid="3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5"/>
                                        </p:tgtEl>
                                        <p:attrNameLst>
                                          <p:attrName>style.visibility</p:attrName>
                                        </p:attrNameLst>
                                      </p:cBhvr>
                                      <p:to>
                                        <p:strVal val="visible"/>
                                      </p:to>
                                    </p:set>
                                    <p:animEffect transition="in" filter="fade">
                                      <p:cBhvr>
                                        <p:cTn id="16"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p:nvPr/>
        </p:nvSpPr>
        <p:spPr>
          <a:xfrm>
            <a:off x="1814699" y="471873"/>
            <a:ext cx="8164653" cy="1630554"/>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12700" algn="ctr" rtl="0">
              <a:spcBef>
                <a:spcPts val="0"/>
              </a:spcBef>
              <a:spcAft>
                <a:spcPts val="0"/>
              </a:spcAft>
              <a:buNone/>
            </a:pPr>
            <a:r>
              <a:rPr lang="en-US" sz="4000" b="1">
                <a:solidFill>
                  <a:srgbClr val="FF0000"/>
                </a:solidFill>
                <a:latin typeface="Times New Roman"/>
                <a:ea typeface="Times New Roman"/>
                <a:cs typeface="Times New Roman"/>
                <a:sym typeface="Times New Roman"/>
              </a:rPr>
              <a:t>Tập thơ Nhật kí trong tù được sáng tác trong hoàn cảnh nào?</a:t>
            </a:r>
            <a:endParaRPr sz="4000">
              <a:solidFill>
                <a:srgbClr val="FF0000"/>
              </a:solidFill>
              <a:latin typeface="Calibri"/>
              <a:ea typeface="Calibri"/>
              <a:cs typeface="Calibri"/>
              <a:sym typeface="Calibri"/>
            </a:endParaRPr>
          </a:p>
        </p:txBody>
      </p:sp>
      <p:sp>
        <p:nvSpPr>
          <p:cNvPr id="354" name="Google Shape;354;p25"/>
          <p:cNvSpPr/>
          <p:nvPr/>
        </p:nvSpPr>
        <p:spPr>
          <a:xfrm>
            <a:off x="737751" y="3220503"/>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A. Khi Bác Hồ bị giam trong nhà tù của Tưởng Giới Thạch ở Quảng Tây (Trung Quốc)</a:t>
            </a:r>
            <a:endParaRPr/>
          </a:p>
        </p:txBody>
      </p:sp>
      <p:sp>
        <p:nvSpPr>
          <p:cNvPr id="355" name="Google Shape;355;p25"/>
          <p:cNvSpPr/>
          <p:nvPr/>
        </p:nvSpPr>
        <p:spPr>
          <a:xfrm>
            <a:off x="6236132" y="3224692"/>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B. </a:t>
            </a:r>
            <a:r>
              <a:rPr lang="en-US" sz="2600" dirty="0" err="1">
                <a:solidFill>
                  <a:schemeClr val="dk1"/>
                </a:solidFill>
                <a:latin typeface="Times New Roman"/>
                <a:ea typeface="Times New Roman"/>
                <a:cs typeface="Times New Roman"/>
                <a:sym typeface="Times New Roman"/>
              </a:rPr>
              <a:t>Khi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Bác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Hồ</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đang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hoạt</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động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cách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mạng</a:t>
            </a:r>
            <a:r>
              <a:rPr lang="en-US" sz="2600" dirty="0">
                <a:solidFill>
                  <a:schemeClr val="dk1"/>
                </a:solidFill>
                <a:latin typeface="Times New Roman"/>
                <a:ea typeface="Times New Roman"/>
                <a:cs typeface="Times New Roman"/>
                <a:sym typeface="Times New Roman"/>
              </a:rPr>
              <a:t> ở </a:t>
            </a:r>
            <a:r>
              <a:rPr lang="en-US" sz="2600" dirty="0" err="1">
                <a:solidFill>
                  <a:schemeClr val="dk1"/>
                </a:solidFill>
                <a:latin typeface="Times New Roman"/>
                <a:ea typeface="Times New Roman"/>
                <a:cs typeface="Times New Roman"/>
                <a:sym typeface="Times New Roman"/>
              </a:rPr>
              <a:t>Pháp</a:t>
            </a:r>
            <a:r>
              <a:rPr lang="en-US" sz="2600" dirty="0">
                <a:solidFill>
                  <a:schemeClr val="dk1"/>
                </a:solidFill>
                <a:latin typeface="Times New Roman"/>
                <a:ea typeface="Times New Roman"/>
                <a:cs typeface="Times New Roman"/>
                <a:sym typeface="Times New Roman"/>
              </a:rPr>
              <a:t>.</a:t>
            </a:r>
            <a:endParaRPr sz="2600" dirty="0">
              <a:solidFill>
                <a:schemeClr val="dk1"/>
              </a:solidFill>
              <a:latin typeface="Times New Roman"/>
              <a:ea typeface="Times New Roman"/>
              <a:cs typeface="Times New Roman"/>
              <a:sym typeface="Times New Roman"/>
            </a:endParaRPr>
          </a:p>
        </p:txBody>
      </p:sp>
      <p:sp>
        <p:nvSpPr>
          <p:cNvPr id="356" name="Google Shape;356;p25"/>
          <p:cNvSpPr/>
          <p:nvPr/>
        </p:nvSpPr>
        <p:spPr>
          <a:xfrm>
            <a:off x="737751" y="4920168"/>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C. </a:t>
            </a:r>
            <a:r>
              <a:rPr lang="en-US" sz="2600" dirty="0" err="1">
                <a:solidFill>
                  <a:schemeClr val="dk1"/>
                </a:solidFill>
                <a:latin typeface="Times New Roman"/>
                <a:ea typeface="Times New Roman"/>
                <a:cs typeface="Times New Roman"/>
                <a:sym typeface="Times New Roman"/>
              </a:rPr>
              <a:t>Trong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thời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gian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Bác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Hồ</a:t>
            </a:r>
            <a:r>
              <a:rPr lang="en-US" sz="2600" dirty="0">
                <a:solidFill>
                  <a:schemeClr val="dk1"/>
                </a:solidFill>
                <a:latin typeface="Times New Roman"/>
                <a:ea typeface="Times New Roman"/>
                <a:cs typeface="Times New Roman"/>
                <a:sym typeface="Times New Roman"/>
              </a:rPr>
              <a:t> ở </a:t>
            </a:r>
            <a:r>
              <a:rPr lang="en-US" sz="2600" dirty="0" err="1">
                <a:solidFill>
                  <a:schemeClr val="dk1"/>
                </a:solidFill>
                <a:latin typeface="Times New Roman"/>
                <a:ea typeface="Times New Roman"/>
                <a:cs typeface="Times New Roman"/>
                <a:sym typeface="Times New Roman"/>
              </a:rPr>
              <a:t>Việt</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Bắc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để</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lãnh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đạo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cuộc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kháng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chiến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chống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Pháp</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của</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nhân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dân</a:t>
            </a:r>
            <a:r>
              <a:rPr lang="en-US" sz="2600" dirty="0">
                <a:solidFill>
                  <a:schemeClr val="dk1"/>
                </a:solidFill>
                <a:latin typeface="Times New Roman"/>
                <a:ea typeface="Times New Roman"/>
                <a:cs typeface="Times New Roman"/>
                <a:sym typeface="Times New Roman"/>
              </a:rPr>
              <a:t> ta</a:t>
            </a:r>
            <a:endParaRPr sz="2600" dirty="0">
              <a:solidFill>
                <a:schemeClr val="dk1"/>
              </a:solidFill>
              <a:latin typeface="Times New Roman"/>
              <a:ea typeface="Times New Roman"/>
              <a:cs typeface="Times New Roman"/>
              <a:sym typeface="Times New Roman"/>
            </a:endParaRPr>
          </a:p>
        </p:txBody>
      </p:sp>
      <p:sp>
        <p:nvSpPr>
          <p:cNvPr id="357" name="Google Shape;357;p25"/>
          <p:cNvSpPr/>
          <p:nvPr/>
        </p:nvSpPr>
        <p:spPr>
          <a:xfrm>
            <a:off x="6236132" y="4924357"/>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D. </a:t>
            </a:r>
            <a:r>
              <a:rPr lang="en-US" sz="2600" dirty="0" err="1">
                <a:solidFill>
                  <a:schemeClr val="dk1"/>
                </a:solidFill>
                <a:latin typeface="Times New Roman"/>
                <a:ea typeface="Times New Roman"/>
                <a:cs typeface="Times New Roman"/>
                <a:sym typeface="Times New Roman"/>
              </a:rPr>
              <a:t>Trong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thời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gian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Bác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Hồ</a:t>
            </a:r>
            <a:r>
              <a:rPr lang="en-US" sz="2600" dirty="0">
                <a:solidFill>
                  <a:schemeClr val="dk1"/>
                </a:solidFill>
                <a:latin typeface="Times New Roman"/>
                <a:ea typeface="Times New Roman"/>
                <a:cs typeface="Times New Roman"/>
                <a:sym typeface="Times New Roman"/>
              </a:rPr>
              <a:t> ở </a:t>
            </a:r>
            <a:r>
              <a:rPr lang="en-US" sz="2600" dirty="0" err="1">
                <a:solidFill>
                  <a:schemeClr val="dk1"/>
                </a:solidFill>
                <a:latin typeface="Times New Roman"/>
                <a:ea typeface="Times New Roman"/>
                <a:cs typeface="Times New Roman"/>
                <a:sym typeface="Times New Roman"/>
              </a:rPr>
              <a:t>Hà</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Nội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để</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lãnh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đạo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nhân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dân</a:t>
            </a:r>
            <a:r>
              <a:rPr lang="en-US" sz="2600" dirty="0">
                <a:solidFill>
                  <a:schemeClr val="dk1"/>
                </a:solidFill>
                <a:latin typeface="Times New Roman"/>
                <a:ea typeface="Times New Roman"/>
                <a:cs typeface="Times New Roman"/>
                <a:sym typeface="Times New Roman"/>
              </a:rPr>
              <a:t> ta </a:t>
            </a:r>
            <a:r>
              <a:rPr lang="en-US" sz="2600" dirty="0" err="1">
                <a:solidFill>
                  <a:schemeClr val="dk1"/>
                </a:solidFill>
                <a:latin typeface="Times New Roman"/>
                <a:ea typeface="Times New Roman"/>
                <a:cs typeface="Times New Roman"/>
                <a:sym typeface="Times New Roman"/>
              </a:rPr>
              <a:t>kháng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chiến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chống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Mĩ</a:t>
            </a:r>
            <a:endParaRPr sz="2600" dirty="0">
              <a:solidFill>
                <a:schemeClr val="dk1"/>
              </a:solidFill>
              <a:latin typeface="Times New Roman"/>
              <a:ea typeface="Times New Roman"/>
              <a:cs typeface="Times New Roman"/>
              <a:sym typeface="Times New Roman"/>
            </a:endParaRPr>
          </a:p>
        </p:txBody>
      </p:sp>
      <p:pic>
        <p:nvPicPr>
          <p:cNvPr id="358" name="Google Shape;358;p25"/>
          <p:cNvPicPr preferRelativeResize="0"/>
          <p:nvPr/>
        </p:nvPicPr>
        <p:blipFill rotWithShape="1">
          <a:blip r:embed="rId3">
            <a:alphaModFix/>
          </a:blip>
          <a:srcRect r="-5484"/>
          <a:stretch/>
        </p:blipFill>
        <p:spPr>
          <a:xfrm>
            <a:off x="5011889" y="3474581"/>
            <a:ext cx="885137" cy="708059"/>
          </a:xfrm>
          <a:prstGeom prst="rect">
            <a:avLst/>
          </a:prstGeom>
          <a:noFill/>
          <a:ln>
            <a:noFill/>
          </a:ln>
        </p:spPr>
      </p:pic>
      <p:pic>
        <p:nvPicPr>
          <p:cNvPr id="359" name="Google Shape;359;p25"/>
          <p:cNvPicPr preferRelativeResize="0"/>
          <p:nvPr/>
        </p:nvPicPr>
        <p:blipFill rotWithShape="1">
          <a:blip r:embed="rId4">
            <a:alphaModFix/>
          </a:blip>
          <a:srcRect r="3472"/>
          <a:stretch/>
        </p:blipFill>
        <p:spPr>
          <a:xfrm>
            <a:off x="5092490" y="5182135"/>
            <a:ext cx="804536" cy="704088"/>
          </a:xfrm>
          <a:prstGeom prst="rect">
            <a:avLst/>
          </a:prstGeom>
          <a:noFill/>
          <a:ln>
            <a:noFill/>
          </a:ln>
        </p:spPr>
      </p:pic>
      <p:pic>
        <p:nvPicPr>
          <p:cNvPr id="360" name="Google Shape;360;p25"/>
          <p:cNvPicPr preferRelativeResize="0"/>
          <p:nvPr/>
        </p:nvPicPr>
        <p:blipFill rotWithShape="1">
          <a:blip r:embed="rId5">
            <a:alphaModFix/>
          </a:blip>
          <a:srcRect/>
          <a:stretch/>
        </p:blipFill>
        <p:spPr>
          <a:xfrm>
            <a:off x="10590665" y="5193732"/>
            <a:ext cx="804742" cy="707197"/>
          </a:xfrm>
          <a:prstGeom prst="rect">
            <a:avLst/>
          </a:prstGeom>
          <a:noFill/>
          <a:ln>
            <a:noFill/>
          </a:ln>
        </p:spPr>
      </p:pic>
      <p:pic>
        <p:nvPicPr>
          <p:cNvPr id="361" name="Google Shape;361;p25"/>
          <p:cNvPicPr preferRelativeResize="0"/>
          <p:nvPr/>
        </p:nvPicPr>
        <p:blipFill rotWithShape="1">
          <a:blip r:embed="rId5">
            <a:alphaModFix/>
          </a:blip>
          <a:srcRect/>
          <a:stretch/>
        </p:blipFill>
        <p:spPr>
          <a:xfrm>
            <a:off x="10590665" y="3494551"/>
            <a:ext cx="804742" cy="707197"/>
          </a:xfrm>
          <a:prstGeom prst="rect">
            <a:avLst/>
          </a:prstGeom>
          <a:noFill/>
          <a:ln>
            <a:noFill/>
          </a:ln>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par>
                                <p:cTn id="8" presetID="10" presetClass="entr" presetSubtype="0" fill="hold" nodeType="withEffect">
                                  <p:stCondLst>
                                    <p:cond delay="50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par>
                                <p:cTn id="11" presetID="10" presetClass="entr" presetSubtype="0" fill="hold" nodeType="withEffect">
                                  <p:stCondLst>
                                    <p:cond delay="1000"/>
                                  </p:stCondLst>
                                  <p:childTnLst>
                                    <p:set>
                                      <p:cBhvr>
                                        <p:cTn id="12" dur="1" fill="hold">
                                          <p:stCondLst>
                                            <p:cond delay="0"/>
                                          </p:stCondLst>
                                        </p:cTn>
                                        <p:tgtEl>
                                          <p:spTgt spid="355"/>
                                        </p:tgtEl>
                                        <p:attrNameLst>
                                          <p:attrName>style.visibility</p:attrName>
                                        </p:attrNameLst>
                                      </p:cBhvr>
                                      <p:to>
                                        <p:strVal val="visible"/>
                                      </p:to>
                                    </p:set>
                                    <p:animEffect transition="in" filter="fade">
                                      <p:cBhvr>
                                        <p:cTn id="13" dur="500"/>
                                        <p:tgtEl>
                                          <p:spTgt spid="355"/>
                                        </p:tgtEl>
                                      </p:cBhvr>
                                    </p:animEffect>
                                  </p:childTnLst>
                                </p:cTn>
                              </p:par>
                              <p:par>
                                <p:cTn id="14" presetID="10" presetClass="entr" presetSubtype="0" fill="hold" nodeType="withEffect">
                                  <p:stCondLst>
                                    <p:cond delay="1500"/>
                                  </p:stCondLst>
                                  <p:childTnLst>
                                    <p:set>
                                      <p:cBhvr>
                                        <p:cTn id="15" dur="1" fill="hold">
                                          <p:stCondLst>
                                            <p:cond delay="0"/>
                                          </p:stCondLst>
                                        </p:cTn>
                                        <p:tgtEl>
                                          <p:spTgt spid="356"/>
                                        </p:tgtEl>
                                        <p:attrNameLst>
                                          <p:attrName>style.visibility</p:attrName>
                                        </p:attrNameLst>
                                      </p:cBhvr>
                                      <p:to>
                                        <p:strVal val="visible"/>
                                      </p:to>
                                    </p:set>
                                    <p:animEffect transition="in" filter="fade">
                                      <p:cBhvr>
                                        <p:cTn id="16" dur="500"/>
                                        <p:tgtEl>
                                          <p:spTgt spid="356"/>
                                        </p:tgtEl>
                                      </p:cBhvr>
                                    </p:animEffect>
                                  </p:childTnLst>
                                </p:cTn>
                              </p:par>
                              <p:par>
                                <p:cTn id="17" presetID="10" presetClass="entr" presetSubtype="0" fill="hold" nodeType="withEffect">
                                  <p:stCondLst>
                                    <p:cond delay="2000"/>
                                  </p:stCondLst>
                                  <p:childTnLst>
                                    <p:set>
                                      <p:cBhvr>
                                        <p:cTn id="18" dur="1" fill="hold">
                                          <p:stCondLst>
                                            <p:cond delay="0"/>
                                          </p:stCondLst>
                                        </p:cTn>
                                        <p:tgtEl>
                                          <p:spTgt spid="357"/>
                                        </p:tgtEl>
                                        <p:attrNameLst>
                                          <p:attrName>style.visibility</p:attrName>
                                        </p:attrNameLst>
                                      </p:cBhvr>
                                      <p:to>
                                        <p:strVal val="visible"/>
                                      </p:to>
                                    </p:set>
                                    <p:animEffect transition="in" filter="fade">
                                      <p:cBhvr>
                                        <p:cTn id="19" dur="500"/>
                                        <p:tgtEl>
                                          <p:spTgt spid="3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1000"/>
                                  </p:stCondLst>
                                  <p:childTnLst>
                                    <p:set>
                                      <p:cBhvr>
                                        <p:cTn id="23" dur="1" fill="hold">
                                          <p:stCondLst>
                                            <p:cond delay="0"/>
                                          </p:stCondLst>
                                        </p:cTn>
                                        <p:tgtEl>
                                          <p:spTgt spid="358"/>
                                        </p:tgtEl>
                                        <p:attrNameLst>
                                          <p:attrName>style.visibility</p:attrName>
                                        </p:attrNameLst>
                                      </p:cBhvr>
                                      <p:to>
                                        <p:strVal val="visible"/>
                                      </p:to>
                                    </p:set>
                                    <p:anim calcmode="lin" valueType="num">
                                      <p:cBhvr additive="base">
                                        <p:cTn id="24" dur="250"/>
                                        <p:tgtEl>
                                          <p:spTgt spid="358"/>
                                        </p:tgtEl>
                                        <p:attrNameLst>
                                          <p:attrName>ppt_w</p:attrName>
                                        </p:attrNameLst>
                                      </p:cBhvr>
                                      <p:tavLst>
                                        <p:tav tm="0">
                                          <p:val>
                                            <p:strVal val="0"/>
                                          </p:val>
                                        </p:tav>
                                        <p:tav tm="100000">
                                          <p:val>
                                            <p:strVal val="#ppt_w"/>
                                          </p:val>
                                        </p:tav>
                                      </p:tavLst>
                                    </p:anim>
                                    <p:anim calcmode="lin" valueType="num">
                                      <p:cBhvr additive="base">
                                        <p:cTn id="25" dur="250"/>
                                        <p:tgtEl>
                                          <p:spTgt spid="358"/>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361"/>
                                        </p:tgtEl>
                                        <p:attrNameLst>
                                          <p:attrName>style.visibility</p:attrName>
                                        </p:attrNameLst>
                                      </p:cBhvr>
                                      <p:to>
                                        <p:strVal val="visible"/>
                                      </p:to>
                                    </p:set>
                                    <p:anim calcmode="lin" valueType="num">
                                      <p:cBhvr additive="base">
                                        <p:cTn id="30" dur="250"/>
                                        <p:tgtEl>
                                          <p:spTgt spid="361"/>
                                        </p:tgtEl>
                                        <p:attrNameLst>
                                          <p:attrName>ppt_w</p:attrName>
                                        </p:attrNameLst>
                                      </p:cBhvr>
                                      <p:tavLst>
                                        <p:tav tm="0">
                                          <p:val>
                                            <p:strVal val="0"/>
                                          </p:val>
                                        </p:tav>
                                        <p:tav tm="100000">
                                          <p:val>
                                            <p:strVal val="#ppt_w"/>
                                          </p:val>
                                        </p:tav>
                                      </p:tavLst>
                                    </p:anim>
                                    <p:anim calcmode="lin" valueType="num">
                                      <p:cBhvr additive="base">
                                        <p:cTn id="31" dur="250"/>
                                        <p:tgtEl>
                                          <p:spTgt spid="361"/>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359"/>
                                        </p:tgtEl>
                                        <p:attrNameLst>
                                          <p:attrName>style.visibility</p:attrName>
                                        </p:attrNameLst>
                                      </p:cBhvr>
                                      <p:to>
                                        <p:strVal val="visible"/>
                                      </p:to>
                                    </p:set>
                                    <p:anim calcmode="lin" valueType="num">
                                      <p:cBhvr additive="base">
                                        <p:cTn id="36" dur="250"/>
                                        <p:tgtEl>
                                          <p:spTgt spid="359"/>
                                        </p:tgtEl>
                                        <p:attrNameLst>
                                          <p:attrName>ppt_w</p:attrName>
                                        </p:attrNameLst>
                                      </p:cBhvr>
                                      <p:tavLst>
                                        <p:tav tm="0">
                                          <p:val>
                                            <p:strVal val="0"/>
                                          </p:val>
                                        </p:tav>
                                        <p:tav tm="100000">
                                          <p:val>
                                            <p:strVal val="#ppt_w"/>
                                          </p:val>
                                        </p:tav>
                                      </p:tavLst>
                                    </p:anim>
                                    <p:anim calcmode="lin" valueType="num">
                                      <p:cBhvr additive="base">
                                        <p:cTn id="37" dur="250"/>
                                        <p:tgtEl>
                                          <p:spTgt spid="359"/>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360"/>
                                        </p:tgtEl>
                                        <p:attrNameLst>
                                          <p:attrName>style.visibility</p:attrName>
                                        </p:attrNameLst>
                                      </p:cBhvr>
                                      <p:to>
                                        <p:strVal val="visible"/>
                                      </p:to>
                                    </p:set>
                                    <p:anim calcmode="lin" valueType="num">
                                      <p:cBhvr additive="base">
                                        <p:cTn id="42" dur="250"/>
                                        <p:tgtEl>
                                          <p:spTgt spid="360"/>
                                        </p:tgtEl>
                                        <p:attrNameLst>
                                          <p:attrName>ppt_w</p:attrName>
                                        </p:attrNameLst>
                                      </p:cBhvr>
                                      <p:tavLst>
                                        <p:tav tm="0">
                                          <p:val>
                                            <p:strVal val="0"/>
                                          </p:val>
                                        </p:tav>
                                        <p:tav tm="100000">
                                          <p:val>
                                            <p:strVal val="#ppt_w"/>
                                          </p:val>
                                        </p:tav>
                                      </p:tavLst>
                                    </p:anim>
                                    <p:anim calcmode="lin" valueType="num">
                                      <p:cBhvr additive="base">
                                        <p:cTn id="43" dur="250"/>
                                        <p:tgtEl>
                                          <p:spTgt spid="3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p:nvPr/>
        </p:nvSpPr>
        <p:spPr>
          <a:xfrm>
            <a:off x="1579418" y="525451"/>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FF0000"/>
                </a:solidFill>
                <a:latin typeface="Times New Roman"/>
                <a:ea typeface="Times New Roman"/>
                <a:cs typeface="Times New Roman"/>
                <a:sym typeface="Times New Roman"/>
              </a:rPr>
              <a:t>Nhật kí trong tù được sáng tác bằng chữ gì ?</a:t>
            </a:r>
            <a:endParaRPr sz="4000" b="1" i="0" u="none" strike="noStrike" cap="none">
              <a:solidFill>
                <a:srgbClr val="FF0000"/>
              </a:solidFill>
              <a:latin typeface="Times New Roman"/>
              <a:ea typeface="Times New Roman"/>
              <a:cs typeface="Times New Roman"/>
              <a:sym typeface="Times New Roman"/>
            </a:endParaRPr>
          </a:p>
        </p:txBody>
      </p:sp>
      <p:sp>
        <p:nvSpPr>
          <p:cNvPr id="368" name="Google Shape;368;p26"/>
          <p:cNvSpPr/>
          <p:nvPr/>
        </p:nvSpPr>
        <p:spPr>
          <a:xfrm>
            <a:off x="1255521" y="3185864"/>
            <a:ext cx="4906798"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a:t>
            </a:r>
            <a:r>
              <a:rPr lang="en-US" sz="3200">
                <a:solidFill>
                  <a:schemeClr val="dk1"/>
                </a:solidFill>
                <a:latin typeface="Times New Roman"/>
                <a:ea typeface="Times New Roman"/>
                <a:cs typeface="Times New Roman"/>
                <a:sym typeface="Times New Roman"/>
              </a:rPr>
              <a:t>. Chữ Nôm      </a:t>
            </a:r>
            <a:endParaRPr sz="3200">
              <a:solidFill>
                <a:schemeClr val="dk1"/>
              </a:solidFill>
              <a:latin typeface="Times New Roman"/>
              <a:ea typeface="Times New Roman"/>
              <a:cs typeface="Times New Roman"/>
              <a:sym typeface="Times New Roman"/>
            </a:endParaRPr>
          </a:p>
        </p:txBody>
      </p:sp>
      <p:sp>
        <p:nvSpPr>
          <p:cNvPr id="369" name="Google Shape;369;p26"/>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70" name="Google Shape;370;p26"/>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71" name="Google Shape;371;p26"/>
          <p:cNvSpPr/>
          <p:nvPr/>
        </p:nvSpPr>
        <p:spPr>
          <a:xfrm>
            <a:off x="6712338" y="3190053"/>
            <a:ext cx="4906798"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a:t>
            </a:r>
            <a:r>
              <a:rPr lang="en-US" sz="3200">
                <a:solidFill>
                  <a:schemeClr val="dk1"/>
                </a:solidFill>
                <a:latin typeface="Times New Roman"/>
                <a:ea typeface="Times New Roman"/>
                <a:cs typeface="Times New Roman"/>
                <a:sym typeface="Times New Roman"/>
              </a:rPr>
              <a:t>. Chữ Hán     </a:t>
            </a:r>
            <a:endParaRPr/>
          </a:p>
          <a:p>
            <a:pPr marL="0" marR="0" lvl="0" indent="0" algn="l" rtl="0">
              <a:spcBef>
                <a:spcPts val="0"/>
              </a:spcBef>
              <a:spcAft>
                <a:spcPts val="0"/>
              </a:spcAft>
              <a:buNone/>
            </a:pPr>
            <a:endParaRPr sz="3200">
              <a:solidFill>
                <a:schemeClr val="dk1"/>
              </a:solidFill>
              <a:latin typeface="Times New Roman"/>
              <a:ea typeface="Times New Roman"/>
              <a:cs typeface="Times New Roman"/>
              <a:sym typeface="Times New Roman"/>
            </a:endParaRPr>
          </a:p>
        </p:txBody>
      </p:sp>
      <p:sp>
        <p:nvSpPr>
          <p:cNvPr id="372" name="Google Shape;372;p26"/>
          <p:cNvSpPr/>
          <p:nvPr/>
        </p:nvSpPr>
        <p:spPr>
          <a:xfrm>
            <a:off x="1255521" y="4802402"/>
            <a:ext cx="4906798"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C. </a:t>
            </a:r>
            <a:r>
              <a:rPr lang="en-US" sz="3200">
                <a:solidFill>
                  <a:schemeClr val="dk1"/>
                </a:solidFill>
                <a:latin typeface="Times New Roman"/>
                <a:ea typeface="Times New Roman"/>
                <a:cs typeface="Times New Roman"/>
                <a:sym typeface="Times New Roman"/>
              </a:rPr>
              <a:t>Chữ quốc ngữ</a:t>
            </a:r>
            <a:endParaRPr sz="3200" b="0" i="0" u="none" strike="noStrike" cap="none">
              <a:solidFill>
                <a:schemeClr val="dk1"/>
              </a:solidFill>
              <a:latin typeface="Times New Roman"/>
              <a:ea typeface="Times New Roman"/>
              <a:cs typeface="Times New Roman"/>
              <a:sym typeface="Times New Roman"/>
            </a:endParaRPr>
          </a:p>
        </p:txBody>
      </p:sp>
      <p:sp>
        <p:nvSpPr>
          <p:cNvPr id="373" name="Google Shape;373;p26"/>
          <p:cNvSpPr/>
          <p:nvPr/>
        </p:nvSpPr>
        <p:spPr>
          <a:xfrm>
            <a:off x="6712338" y="4806591"/>
            <a:ext cx="4906798"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 </a:t>
            </a:r>
            <a:r>
              <a:rPr lang="en-US" sz="3200">
                <a:solidFill>
                  <a:schemeClr val="dk1"/>
                </a:solidFill>
                <a:latin typeface="Times New Roman"/>
                <a:ea typeface="Times New Roman"/>
                <a:cs typeface="Times New Roman"/>
                <a:sym typeface="Times New Roman"/>
              </a:rPr>
              <a:t>Chữ Pháp</a:t>
            </a:r>
            <a:endParaRPr sz="3200" b="0" i="0" u="none" strike="noStrike" cap="none">
              <a:solidFill>
                <a:schemeClr val="dk1"/>
              </a:solidFill>
              <a:latin typeface="Times New Roman"/>
              <a:ea typeface="Times New Roman"/>
              <a:cs typeface="Times New Roman"/>
              <a:sym typeface="Times New Roman"/>
            </a:endParaRPr>
          </a:p>
        </p:txBody>
      </p:sp>
      <p:pic>
        <p:nvPicPr>
          <p:cNvPr id="374" name="Google Shape;374;p26"/>
          <p:cNvPicPr preferRelativeResize="0"/>
          <p:nvPr/>
        </p:nvPicPr>
        <p:blipFill rotWithShape="1">
          <a:blip r:embed="rId3">
            <a:alphaModFix/>
          </a:blip>
          <a:srcRect/>
          <a:stretch/>
        </p:blipFill>
        <p:spPr>
          <a:xfrm>
            <a:off x="5356597" y="3512678"/>
            <a:ext cx="805722" cy="708059"/>
          </a:xfrm>
          <a:prstGeom prst="rect">
            <a:avLst/>
          </a:prstGeom>
          <a:noFill/>
          <a:ln>
            <a:noFill/>
          </a:ln>
        </p:spPr>
      </p:pic>
      <p:pic>
        <p:nvPicPr>
          <p:cNvPr id="375" name="Google Shape;375;p26"/>
          <p:cNvPicPr preferRelativeResize="0"/>
          <p:nvPr/>
        </p:nvPicPr>
        <p:blipFill rotWithShape="1">
          <a:blip r:embed="rId4">
            <a:alphaModFix/>
          </a:blip>
          <a:srcRect r="3472"/>
          <a:stretch/>
        </p:blipFill>
        <p:spPr>
          <a:xfrm>
            <a:off x="5357783" y="5137105"/>
            <a:ext cx="804536" cy="704088"/>
          </a:xfrm>
          <a:prstGeom prst="rect">
            <a:avLst/>
          </a:prstGeom>
          <a:noFill/>
          <a:ln>
            <a:noFill/>
          </a:ln>
        </p:spPr>
      </p:pic>
      <p:pic>
        <p:nvPicPr>
          <p:cNvPr id="376" name="Google Shape;376;p26"/>
          <p:cNvPicPr preferRelativeResize="0"/>
          <p:nvPr/>
        </p:nvPicPr>
        <p:blipFill rotWithShape="1">
          <a:blip r:embed="rId3">
            <a:alphaModFix/>
          </a:blip>
          <a:srcRect/>
          <a:stretch/>
        </p:blipFill>
        <p:spPr>
          <a:xfrm>
            <a:off x="10814394" y="5148702"/>
            <a:ext cx="804742" cy="707197"/>
          </a:xfrm>
          <a:prstGeom prst="rect">
            <a:avLst/>
          </a:prstGeom>
          <a:noFill/>
          <a:ln>
            <a:noFill/>
          </a:ln>
        </p:spPr>
      </p:pic>
      <p:pic>
        <p:nvPicPr>
          <p:cNvPr id="377" name="Google Shape;377;p26"/>
          <p:cNvPicPr preferRelativeResize="0"/>
          <p:nvPr/>
        </p:nvPicPr>
        <p:blipFill rotWithShape="1">
          <a:blip r:embed="rId5">
            <a:alphaModFix/>
          </a:blip>
          <a:srcRect/>
          <a:stretch/>
        </p:blipFill>
        <p:spPr>
          <a:xfrm>
            <a:off x="10814394" y="3564350"/>
            <a:ext cx="80474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500"/>
                                  </p:stCondLst>
                                  <p:childTnLst>
                                    <p:set>
                                      <p:cBhvr>
                                        <p:cTn id="9" dur="1" fill="hold">
                                          <p:stCondLst>
                                            <p:cond delay="0"/>
                                          </p:stCondLst>
                                        </p:cTn>
                                        <p:tgtEl>
                                          <p:spTgt spid="368"/>
                                        </p:tgtEl>
                                        <p:attrNameLst>
                                          <p:attrName>style.visibility</p:attrName>
                                        </p:attrNameLst>
                                      </p:cBhvr>
                                      <p:to>
                                        <p:strVal val="visible"/>
                                      </p:to>
                                    </p:set>
                                    <p:animEffect transition="in" filter="fade">
                                      <p:cBhvr>
                                        <p:cTn id="10" dur="500"/>
                                        <p:tgtEl>
                                          <p:spTgt spid="368"/>
                                        </p:tgtEl>
                                      </p:cBhvr>
                                    </p:animEffect>
                                  </p:childTnLst>
                                </p:cTn>
                              </p:par>
                              <p:par>
                                <p:cTn id="11" presetID="10" presetClass="entr" presetSubtype="0" fill="hold" nodeType="withEffect">
                                  <p:stCondLst>
                                    <p:cond delay="100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par>
                                <p:cTn id="14" presetID="10" presetClass="entr" presetSubtype="0" fill="hold" nodeType="withEffect">
                                  <p:stCondLst>
                                    <p:cond delay="150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nodeType="withEffect">
                                  <p:stCondLst>
                                    <p:cond delay="200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2" presetClass="entr" presetSubtype="2" fill="hold" nodeType="withEffect">
                                  <p:stCondLst>
                                    <p:cond delay="500"/>
                                  </p:stCondLst>
                                  <p:childTnLst>
                                    <p:set>
                                      <p:cBhvr>
                                        <p:cTn id="21" dur="1" fill="hold">
                                          <p:stCondLst>
                                            <p:cond delay="0"/>
                                          </p:stCondLst>
                                        </p:cTn>
                                        <p:tgtEl>
                                          <p:spTgt spid="369"/>
                                        </p:tgtEl>
                                        <p:attrNameLst>
                                          <p:attrName>style.visibility</p:attrName>
                                        </p:attrNameLst>
                                      </p:cBhvr>
                                      <p:to>
                                        <p:strVal val="visible"/>
                                      </p:to>
                                    </p:set>
                                    <p:anim calcmode="lin" valueType="num">
                                      <p:cBhvr additive="base">
                                        <p:cTn id="22" dur="5000"/>
                                        <p:tgtEl>
                                          <p:spTgt spid="369"/>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370"/>
                                        </p:tgtEl>
                                        <p:attrNameLst>
                                          <p:attrName>style.visibility</p:attrName>
                                        </p:attrNameLst>
                                      </p:cBhvr>
                                      <p:to>
                                        <p:strVal val="visible"/>
                                      </p:to>
                                    </p:set>
                                    <p:anim calcmode="lin" valueType="num">
                                      <p:cBhvr additive="base">
                                        <p:cTn id="25" dur="5000"/>
                                        <p:tgtEl>
                                          <p:spTgt spid="370"/>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374"/>
                                        </p:tgtEl>
                                        <p:attrNameLst>
                                          <p:attrName>style.visibility</p:attrName>
                                        </p:attrNameLst>
                                      </p:cBhvr>
                                      <p:to>
                                        <p:strVal val="visible"/>
                                      </p:to>
                                    </p:set>
                                    <p:anim calcmode="lin" valueType="num">
                                      <p:cBhvr additive="base">
                                        <p:cTn id="30" dur="250"/>
                                        <p:tgtEl>
                                          <p:spTgt spid="374"/>
                                        </p:tgtEl>
                                        <p:attrNameLst>
                                          <p:attrName>ppt_w</p:attrName>
                                        </p:attrNameLst>
                                      </p:cBhvr>
                                      <p:tavLst>
                                        <p:tav tm="0">
                                          <p:val>
                                            <p:strVal val="0"/>
                                          </p:val>
                                        </p:tav>
                                        <p:tav tm="100000">
                                          <p:val>
                                            <p:strVal val="#ppt_w"/>
                                          </p:val>
                                        </p:tav>
                                      </p:tavLst>
                                    </p:anim>
                                    <p:anim calcmode="lin" valueType="num">
                                      <p:cBhvr additive="base">
                                        <p:cTn id="31" dur="250"/>
                                        <p:tgtEl>
                                          <p:spTgt spid="374"/>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377"/>
                                        </p:tgtEl>
                                        <p:attrNameLst>
                                          <p:attrName>style.visibility</p:attrName>
                                        </p:attrNameLst>
                                      </p:cBhvr>
                                      <p:to>
                                        <p:strVal val="visible"/>
                                      </p:to>
                                    </p:set>
                                    <p:anim calcmode="lin" valueType="num">
                                      <p:cBhvr additive="base">
                                        <p:cTn id="36" dur="250"/>
                                        <p:tgtEl>
                                          <p:spTgt spid="377"/>
                                        </p:tgtEl>
                                        <p:attrNameLst>
                                          <p:attrName>ppt_w</p:attrName>
                                        </p:attrNameLst>
                                      </p:cBhvr>
                                      <p:tavLst>
                                        <p:tav tm="0">
                                          <p:val>
                                            <p:strVal val="0"/>
                                          </p:val>
                                        </p:tav>
                                        <p:tav tm="100000">
                                          <p:val>
                                            <p:strVal val="#ppt_w"/>
                                          </p:val>
                                        </p:tav>
                                      </p:tavLst>
                                    </p:anim>
                                    <p:anim calcmode="lin" valueType="num">
                                      <p:cBhvr additive="base">
                                        <p:cTn id="37" dur="250"/>
                                        <p:tgtEl>
                                          <p:spTgt spid="377"/>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375"/>
                                        </p:tgtEl>
                                        <p:attrNameLst>
                                          <p:attrName>style.visibility</p:attrName>
                                        </p:attrNameLst>
                                      </p:cBhvr>
                                      <p:to>
                                        <p:strVal val="visible"/>
                                      </p:to>
                                    </p:set>
                                    <p:anim calcmode="lin" valueType="num">
                                      <p:cBhvr additive="base">
                                        <p:cTn id="42" dur="250"/>
                                        <p:tgtEl>
                                          <p:spTgt spid="375"/>
                                        </p:tgtEl>
                                        <p:attrNameLst>
                                          <p:attrName>ppt_w</p:attrName>
                                        </p:attrNameLst>
                                      </p:cBhvr>
                                      <p:tavLst>
                                        <p:tav tm="0">
                                          <p:val>
                                            <p:strVal val="0"/>
                                          </p:val>
                                        </p:tav>
                                        <p:tav tm="100000">
                                          <p:val>
                                            <p:strVal val="#ppt_w"/>
                                          </p:val>
                                        </p:tav>
                                      </p:tavLst>
                                    </p:anim>
                                    <p:anim calcmode="lin" valueType="num">
                                      <p:cBhvr additive="base">
                                        <p:cTn id="43" dur="250"/>
                                        <p:tgtEl>
                                          <p:spTgt spid="375"/>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376"/>
                                        </p:tgtEl>
                                        <p:attrNameLst>
                                          <p:attrName>style.visibility</p:attrName>
                                        </p:attrNameLst>
                                      </p:cBhvr>
                                      <p:to>
                                        <p:strVal val="visible"/>
                                      </p:to>
                                    </p:set>
                                    <p:anim calcmode="lin" valueType="num">
                                      <p:cBhvr additive="base">
                                        <p:cTn id="48" dur="250"/>
                                        <p:tgtEl>
                                          <p:spTgt spid="376"/>
                                        </p:tgtEl>
                                        <p:attrNameLst>
                                          <p:attrName>ppt_w</p:attrName>
                                        </p:attrNameLst>
                                      </p:cBhvr>
                                      <p:tavLst>
                                        <p:tav tm="0">
                                          <p:val>
                                            <p:strVal val="0"/>
                                          </p:val>
                                        </p:tav>
                                        <p:tav tm="100000">
                                          <p:val>
                                            <p:strVal val="#ppt_w"/>
                                          </p:val>
                                        </p:tav>
                                      </p:tavLst>
                                    </p:anim>
                                    <p:anim calcmode="lin" valueType="num">
                                      <p:cBhvr additive="base">
                                        <p:cTn id="49" dur="250"/>
                                        <p:tgtEl>
                                          <p:spTgt spid="3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27"/>
          <p:cNvSpPr/>
          <p:nvPr/>
        </p:nvSpPr>
        <p:spPr>
          <a:xfrm>
            <a:off x="1550847" y="684171"/>
            <a:ext cx="837717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Tập</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i="1" dirty="0">
                <a:solidFill>
                  <a:srgbClr val="FF0000"/>
                </a:solidFill>
                <a:latin typeface="Times New Roman"/>
                <a:ea typeface="Times New Roman"/>
                <a:cs typeface="Times New Roman"/>
                <a:sym typeface="Times New Roman"/>
              </a:rPr>
              <a:t>“</a:t>
            </a:r>
            <a:r>
              <a:rPr lang="en-US" sz="3200" b="1" i="1" dirty="0" err="1">
                <a:solidFill>
                  <a:srgbClr val="FF0000"/>
                </a:solidFill>
                <a:latin typeface="Times New Roman"/>
                <a:ea typeface="Times New Roman"/>
                <a:cs typeface="Times New Roman"/>
                <a:sym typeface="Times New Roman"/>
              </a:rPr>
              <a:t>Nhật</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kí</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trong</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tù</a:t>
            </a:r>
            <a:r>
              <a:rPr lang="en-US" sz="3200" b="1" i="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gồm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bao</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nhiêu</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và</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phần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lớn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được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viết</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theo</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thể</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nào</a:t>
            </a:r>
            <a:r>
              <a:rPr lang="en-US" sz="3200" b="1" dirty="0">
                <a:solidFill>
                  <a:srgbClr val="FF0000"/>
                </a:solidFill>
                <a:latin typeface="Times New Roman"/>
                <a:ea typeface="Times New Roman"/>
                <a:cs typeface="Times New Roman"/>
                <a:sym typeface="Times New Roman"/>
              </a:rPr>
              <a:t>?</a:t>
            </a:r>
            <a:endParaRPr sz="3200" b="1" i="0" u="none" strike="noStrike" cap="none" dirty="0">
              <a:solidFill>
                <a:srgbClr val="FF0000"/>
              </a:solidFill>
              <a:latin typeface="Times New Roman"/>
              <a:ea typeface="Times New Roman"/>
              <a:cs typeface="Times New Roman"/>
              <a:sym typeface="Times New Roman"/>
            </a:endParaRPr>
          </a:p>
        </p:txBody>
      </p:sp>
      <p:sp>
        <p:nvSpPr>
          <p:cNvPr id="385" name="Google Shape;385;p27"/>
          <p:cNvSpPr/>
          <p:nvPr/>
        </p:nvSpPr>
        <p:spPr>
          <a:xfrm>
            <a:off x="832636" y="3206646"/>
            <a:ext cx="4906798" cy="128247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dk1"/>
                </a:solidFill>
                <a:latin typeface="Times New Roman"/>
                <a:ea typeface="Times New Roman"/>
                <a:cs typeface="Times New Roman"/>
                <a:sym typeface="Times New Roman"/>
              </a:rPr>
              <a:t>A. </a:t>
            </a:r>
            <a:r>
              <a:rPr lang="en-US" sz="2800">
                <a:solidFill>
                  <a:schemeClr val="dk1"/>
                </a:solidFill>
                <a:latin typeface="Times New Roman"/>
                <a:ea typeface="Times New Roman"/>
                <a:cs typeface="Times New Roman"/>
                <a:sym typeface="Times New Roman"/>
              </a:rPr>
              <a:t>Gồm 143 bài – được viết chủ yếu theo thể thơ tứ tuyệt</a:t>
            </a:r>
            <a:endParaRPr/>
          </a:p>
        </p:txBody>
      </p:sp>
      <p:sp>
        <p:nvSpPr>
          <p:cNvPr id="386" name="Google Shape;386;p27"/>
          <p:cNvSpPr/>
          <p:nvPr/>
        </p:nvSpPr>
        <p:spPr>
          <a:xfrm>
            <a:off x="13632602" y="4702499"/>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FFFFFF"/>
              </a:solidFill>
              <a:latin typeface="Times New Roman"/>
              <a:ea typeface="Times New Roman"/>
              <a:cs typeface="Times New Roman"/>
              <a:sym typeface="Times New Roman"/>
            </a:endParaRPr>
          </a:p>
        </p:txBody>
      </p:sp>
      <p:sp>
        <p:nvSpPr>
          <p:cNvPr id="387" name="Google Shape;387;p27"/>
          <p:cNvSpPr/>
          <p:nvPr/>
        </p:nvSpPr>
        <p:spPr>
          <a:xfrm>
            <a:off x="6476490" y="3210835"/>
            <a:ext cx="4906798" cy="128247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 </a:t>
            </a:r>
            <a:r>
              <a:rPr lang="en-US" sz="2800">
                <a:solidFill>
                  <a:schemeClr val="dk1"/>
                </a:solidFill>
                <a:latin typeface="Times New Roman"/>
                <a:ea typeface="Times New Roman"/>
                <a:cs typeface="Times New Roman"/>
                <a:sym typeface="Times New Roman"/>
              </a:rPr>
              <a:t>Gồm 135 bài – được viết chủ yếu theo thể thơ thất ngôn bát cú Đường luật.</a:t>
            </a:r>
            <a:endParaRPr sz="2800" b="0" i="0" u="none" strike="noStrike" cap="none">
              <a:solidFill>
                <a:srgbClr val="000000"/>
              </a:solidFill>
              <a:latin typeface="Times New Roman"/>
              <a:ea typeface="Times New Roman"/>
              <a:cs typeface="Times New Roman"/>
              <a:sym typeface="Times New Roman"/>
            </a:endParaRPr>
          </a:p>
        </p:txBody>
      </p:sp>
      <p:sp>
        <p:nvSpPr>
          <p:cNvPr id="388" name="Google Shape;388;p27"/>
          <p:cNvSpPr/>
          <p:nvPr/>
        </p:nvSpPr>
        <p:spPr>
          <a:xfrm>
            <a:off x="832636" y="4771233"/>
            <a:ext cx="4906798" cy="128247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C. </a:t>
            </a:r>
            <a:r>
              <a:rPr lang="en-US" sz="2800">
                <a:solidFill>
                  <a:schemeClr val="dk1"/>
                </a:solidFill>
                <a:latin typeface="Times New Roman"/>
                <a:ea typeface="Times New Roman"/>
                <a:cs typeface="Times New Roman"/>
                <a:sym typeface="Times New Roman"/>
              </a:rPr>
              <a:t>Gồm 134 bài – được viết chủ yếu theo thể thơ song thất lục bát</a:t>
            </a:r>
            <a:endParaRPr sz="2800" b="0" i="0" u="none" strike="noStrike" cap="none">
              <a:solidFill>
                <a:srgbClr val="000000"/>
              </a:solidFill>
              <a:latin typeface="Times New Roman"/>
              <a:ea typeface="Times New Roman"/>
              <a:cs typeface="Times New Roman"/>
              <a:sym typeface="Times New Roman"/>
            </a:endParaRPr>
          </a:p>
        </p:txBody>
      </p:sp>
      <p:sp>
        <p:nvSpPr>
          <p:cNvPr id="389" name="Google Shape;389;p27"/>
          <p:cNvSpPr/>
          <p:nvPr/>
        </p:nvSpPr>
        <p:spPr>
          <a:xfrm>
            <a:off x="6476490" y="4775422"/>
            <a:ext cx="4906798" cy="1282478"/>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D</a:t>
            </a:r>
            <a:r>
              <a:rPr lang="en-US" sz="2800">
                <a:solidFill>
                  <a:srgbClr val="00000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Gồm 133 bài – được viết chủ yếu theo thể thơ tứ tuyệt</a:t>
            </a:r>
            <a:endParaRPr sz="2800">
              <a:solidFill>
                <a:srgbClr val="000000"/>
              </a:solidFill>
              <a:latin typeface="Times New Roman"/>
              <a:ea typeface="Times New Roman"/>
              <a:cs typeface="Times New Roman"/>
              <a:sym typeface="Times New Roman"/>
            </a:endParaRPr>
          </a:p>
        </p:txBody>
      </p:sp>
      <p:pic>
        <p:nvPicPr>
          <p:cNvPr id="390" name="Google Shape;390;p27"/>
          <p:cNvPicPr preferRelativeResize="0"/>
          <p:nvPr/>
        </p:nvPicPr>
        <p:blipFill rotWithShape="1">
          <a:blip r:embed="rId3">
            <a:alphaModFix/>
          </a:blip>
          <a:srcRect/>
          <a:stretch/>
        </p:blipFill>
        <p:spPr>
          <a:xfrm>
            <a:off x="4933712" y="3232121"/>
            <a:ext cx="805722" cy="708059"/>
          </a:xfrm>
          <a:prstGeom prst="rect">
            <a:avLst/>
          </a:prstGeom>
          <a:noFill/>
          <a:ln>
            <a:noFill/>
          </a:ln>
        </p:spPr>
      </p:pic>
      <p:pic>
        <p:nvPicPr>
          <p:cNvPr id="391" name="Google Shape;391;p27"/>
          <p:cNvPicPr preferRelativeResize="0"/>
          <p:nvPr/>
        </p:nvPicPr>
        <p:blipFill rotWithShape="1">
          <a:blip r:embed="rId3">
            <a:alphaModFix/>
          </a:blip>
          <a:srcRect/>
          <a:stretch/>
        </p:blipFill>
        <p:spPr>
          <a:xfrm>
            <a:off x="5007030" y="4834827"/>
            <a:ext cx="732404" cy="643628"/>
          </a:xfrm>
          <a:prstGeom prst="rect">
            <a:avLst/>
          </a:prstGeom>
          <a:noFill/>
          <a:ln>
            <a:noFill/>
          </a:ln>
        </p:spPr>
      </p:pic>
      <p:pic>
        <p:nvPicPr>
          <p:cNvPr id="392" name="Google Shape;392;p27"/>
          <p:cNvPicPr preferRelativeResize="0"/>
          <p:nvPr/>
        </p:nvPicPr>
        <p:blipFill rotWithShape="1">
          <a:blip r:embed="rId4">
            <a:alphaModFix/>
          </a:blip>
          <a:srcRect/>
          <a:stretch/>
        </p:blipFill>
        <p:spPr>
          <a:xfrm>
            <a:off x="10578546" y="4847896"/>
            <a:ext cx="804742" cy="643793"/>
          </a:xfrm>
          <a:prstGeom prst="rect">
            <a:avLst/>
          </a:prstGeom>
          <a:noFill/>
          <a:ln>
            <a:noFill/>
          </a:ln>
        </p:spPr>
      </p:pic>
      <p:pic>
        <p:nvPicPr>
          <p:cNvPr id="393" name="Google Shape;393;p27"/>
          <p:cNvPicPr preferRelativeResize="0"/>
          <p:nvPr/>
        </p:nvPicPr>
        <p:blipFill rotWithShape="1">
          <a:blip r:embed="rId3">
            <a:alphaModFix/>
          </a:blip>
          <a:srcRect/>
          <a:stretch/>
        </p:blipFill>
        <p:spPr>
          <a:xfrm>
            <a:off x="10650696" y="3283793"/>
            <a:ext cx="73259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par>
                                <p:cTn id="8" presetID="10" presetClass="entr" presetSubtype="0" fill="hold" nodeType="withEffect">
                                  <p:stCondLst>
                                    <p:cond delay="500"/>
                                  </p:stCondLst>
                                  <p:childTnLst>
                                    <p:set>
                                      <p:cBhvr>
                                        <p:cTn id="9" dur="1" fill="hold">
                                          <p:stCondLst>
                                            <p:cond delay="0"/>
                                          </p:stCondLst>
                                        </p:cTn>
                                        <p:tgtEl>
                                          <p:spTgt spid="385"/>
                                        </p:tgtEl>
                                        <p:attrNameLst>
                                          <p:attrName>style.visibility</p:attrName>
                                        </p:attrNameLst>
                                      </p:cBhvr>
                                      <p:to>
                                        <p:strVal val="visible"/>
                                      </p:to>
                                    </p:set>
                                    <p:animEffect transition="in" filter="fade">
                                      <p:cBhvr>
                                        <p:cTn id="10" dur="500"/>
                                        <p:tgtEl>
                                          <p:spTgt spid="385"/>
                                        </p:tgtEl>
                                      </p:cBhvr>
                                    </p:animEffect>
                                  </p:childTnLst>
                                </p:cTn>
                              </p:par>
                              <p:par>
                                <p:cTn id="11" presetID="10" presetClass="entr" presetSubtype="0" fill="hold" nodeType="withEffect">
                                  <p:stCondLst>
                                    <p:cond delay="1000"/>
                                  </p:stCondLst>
                                  <p:childTnLst>
                                    <p:set>
                                      <p:cBhvr>
                                        <p:cTn id="12" dur="1" fill="hold">
                                          <p:stCondLst>
                                            <p:cond delay="0"/>
                                          </p:stCondLst>
                                        </p:cTn>
                                        <p:tgtEl>
                                          <p:spTgt spid="387"/>
                                        </p:tgtEl>
                                        <p:attrNameLst>
                                          <p:attrName>style.visibility</p:attrName>
                                        </p:attrNameLst>
                                      </p:cBhvr>
                                      <p:to>
                                        <p:strVal val="visible"/>
                                      </p:to>
                                    </p:set>
                                    <p:animEffect transition="in" filter="fade">
                                      <p:cBhvr>
                                        <p:cTn id="13" dur="500"/>
                                        <p:tgtEl>
                                          <p:spTgt spid="387"/>
                                        </p:tgtEl>
                                      </p:cBhvr>
                                    </p:animEffect>
                                  </p:childTnLst>
                                </p:cTn>
                              </p:par>
                              <p:par>
                                <p:cTn id="14" presetID="10" presetClass="entr" presetSubtype="0" fill="hold" nodeType="withEffect">
                                  <p:stCondLst>
                                    <p:cond delay="1500"/>
                                  </p:stCondLst>
                                  <p:childTnLst>
                                    <p:set>
                                      <p:cBhvr>
                                        <p:cTn id="15" dur="1" fill="hold">
                                          <p:stCondLst>
                                            <p:cond delay="0"/>
                                          </p:stCondLst>
                                        </p:cTn>
                                        <p:tgtEl>
                                          <p:spTgt spid="388"/>
                                        </p:tgtEl>
                                        <p:attrNameLst>
                                          <p:attrName>style.visibility</p:attrName>
                                        </p:attrNameLst>
                                      </p:cBhvr>
                                      <p:to>
                                        <p:strVal val="visible"/>
                                      </p:to>
                                    </p:set>
                                    <p:animEffect transition="in" filter="fade">
                                      <p:cBhvr>
                                        <p:cTn id="16" dur="500"/>
                                        <p:tgtEl>
                                          <p:spTgt spid="388"/>
                                        </p:tgtEl>
                                      </p:cBhvr>
                                    </p:animEffect>
                                  </p:childTnLst>
                                </p:cTn>
                              </p:par>
                              <p:par>
                                <p:cTn id="17" presetID="10" presetClass="entr" presetSubtype="0" fill="hold" nodeType="withEffect">
                                  <p:stCondLst>
                                    <p:cond delay="2000"/>
                                  </p:stCondLst>
                                  <p:childTnLst>
                                    <p:set>
                                      <p:cBhvr>
                                        <p:cTn id="18" dur="1" fill="hold">
                                          <p:stCondLst>
                                            <p:cond delay="0"/>
                                          </p:stCondLst>
                                        </p:cTn>
                                        <p:tgtEl>
                                          <p:spTgt spid="389"/>
                                        </p:tgtEl>
                                        <p:attrNameLst>
                                          <p:attrName>style.visibility</p:attrName>
                                        </p:attrNameLst>
                                      </p:cBhvr>
                                      <p:to>
                                        <p:strVal val="visible"/>
                                      </p:to>
                                    </p:set>
                                    <p:animEffect transition="in" filter="fade">
                                      <p:cBhvr>
                                        <p:cTn id="19" dur="500"/>
                                        <p:tgtEl>
                                          <p:spTgt spid="389"/>
                                        </p:tgtEl>
                                      </p:cBhvr>
                                    </p:animEffect>
                                  </p:childTnLst>
                                </p:cTn>
                              </p:par>
                              <p:par>
                                <p:cTn id="20" presetID="2" presetClass="entr" presetSubtype="8" fill="hold" nodeType="withEffect">
                                  <p:stCondLst>
                                    <p:cond delay="500"/>
                                  </p:stCondLst>
                                  <p:childTnLst>
                                    <p:set>
                                      <p:cBhvr>
                                        <p:cTn id="21" dur="1" fill="hold">
                                          <p:stCondLst>
                                            <p:cond delay="0"/>
                                          </p:stCondLst>
                                        </p:cTn>
                                        <p:tgtEl>
                                          <p:spTgt spid="386"/>
                                        </p:tgtEl>
                                        <p:attrNameLst>
                                          <p:attrName>style.visibility</p:attrName>
                                        </p:attrNameLst>
                                      </p:cBhvr>
                                      <p:to>
                                        <p:strVal val="visible"/>
                                      </p:to>
                                    </p:set>
                                    <p:anim calcmode="lin" valueType="num">
                                      <p:cBhvr additive="base">
                                        <p:cTn id="22" dur="5000"/>
                                        <p:tgtEl>
                                          <p:spTgt spid="38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1000"/>
                                  </p:stCondLst>
                                  <p:childTnLst>
                                    <p:set>
                                      <p:cBhvr>
                                        <p:cTn id="26" dur="1" fill="hold">
                                          <p:stCondLst>
                                            <p:cond delay="0"/>
                                          </p:stCondLst>
                                        </p:cTn>
                                        <p:tgtEl>
                                          <p:spTgt spid="390"/>
                                        </p:tgtEl>
                                        <p:attrNameLst>
                                          <p:attrName>style.visibility</p:attrName>
                                        </p:attrNameLst>
                                      </p:cBhvr>
                                      <p:to>
                                        <p:strVal val="visible"/>
                                      </p:to>
                                    </p:set>
                                    <p:anim calcmode="lin" valueType="num">
                                      <p:cBhvr additive="base">
                                        <p:cTn id="27" dur="250"/>
                                        <p:tgtEl>
                                          <p:spTgt spid="390"/>
                                        </p:tgtEl>
                                        <p:attrNameLst>
                                          <p:attrName>ppt_w</p:attrName>
                                        </p:attrNameLst>
                                      </p:cBhvr>
                                      <p:tavLst>
                                        <p:tav tm="0">
                                          <p:val>
                                            <p:strVal val="0"/>
                                          </p:val>
                                        </p:tav>
                                        <p:tav tm="100000">
                                          <p:val>
                                            <p:strVal val="#ppt_w"/>
                                          </p:val>
                                        </p:tav>
                                      </p:tavLst>
                                    </p:anim>
                                    <p:anim calcmode="lin" valueType="num">
                                      <p:cBhvr additive="base">
                                        <p:cTn id="28" dur="250"/>
                                        <p:tgtEl>
                                          <p:spTgt spid="390"/>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1000"/>
                                  </p:stCondLst>
                                  <p:childTnLst>
                                    <p:set>
                                      <p:cBhvr>
                                        <p:cTn id="32" dur="1" fill="hold">
                                          <p:stCondLst>
                                            <p:cond delay="0"/>
                                          </p:stCondLst>
                                        </p:cTn>
                                        <p:tgtEl>
                                          <p:spTgt spid="393"/>
                                        </p:tgtEl>
                                        <p:attrNameLst>
                                          <p:attrName>style.visibility</p:attrName>
                                        </p:attrNameLst>
                                      </p:cBhvr>
                                      <p:to>
                                        <p:strVal val="visible"/>
                                      </p:to>
                                    </p:set>
                                    <p:anim calcmode="lin" valueType="num">
                                      <p:cBhvr additive="base">
                                        <p:cTn id="33" dur="250"/>
                                        <p:tgtEl>
                                          <p:spTgt spid="393"/>
                                        </p:tgtEl>
                                        <p:attrNameLst>
                                          <p:attrName>ppt_w</p:attrName>
                                        </p:attrNameLst>
                                      </p:cBhvr>
                                      <p:tavLst>
                                        <p:tav tm="0">
                                          <p:val>
                                            <p:strVal val="0"/>
                                          </p:val>
                                        </p:tav>
                                        <p:tav tm="100000">
                                          <p:val>
                                            <p:strVal val="#ppt_w"/>
                                          </p:val>
                                        </p:tav>
                                      </p:tavLst>
                                    </p:anim>
                                    <p:anim calcmode="lin" valueType="num">
                                      <p:cBhvr additive="base">
                                        <p:cTn id="34" dur="250"/>
                                        <p:tgtEl>
                                          <p:spTgt spid="39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1000"/>
                                  </p:stCondLst>
                                  <p:childTnLst>
                                    <p:set>
                                      <p:cBhvr>
                                        <p:cTn id="38" dur="1" fill="hold">
                                          <p:stCondLst>
                                            <p:cond delay="0"/>
                                          </p:stCondLst>
                                        </p:cTn>
                                        <p:tgtEl>
                                          <p:spTgt spid="391"/>
                                        </p:tgtEl>
                                        <p:attrNameLst>
                                          <p:attrName>style.visibility</p:attrName>
                                        </p:attrNameLst>
                                      </p:cBhvr>
                                      <p:to>
                                        <p:strVal val="visible"/>
                                      </p:to>
                                    </p:set>
                                    <p:anim calcmode="lin" valueType="num">
                                      <p:cBhvr additive="base">
                                        <p:cTn id="39" dur="250"/>
                                        <p:tgtEl>
                                          <p:spTgt spid="391"/>
                                        </p:tgtEl>
                                        <p:attrNameLst>
                                          <p:attrName>ppt_w</p:attrName>
                                        </p:attrNameLst>
                                      </p:cBhvr>
                                      <p:tavLst>
                                        <p:tav tm="0">
                                          <p:val>
                                            <p:strVal val="0"/>
                                          </p:val>
                                        </p:tav>
                                        <p:tav tm="100000">
                                          <p:val>
                                            <p:strVal val="#ppt_w"/>
                                          </p:val>
                                        </p:tav>
                                      </p:tavLst>
                                    </p:anim>
                                    <p:anim calcmode="lin" valueType="num">
                                      <p:cBhvr additive="base">
                                        <p:cTn id="40" dur="250"/>
                                        <p:tgtEl>
                                          <p:spTgt spid="391"/>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1000"/>
                                  </p:stCondLst>
                                  <p:childTnLst>
                                    <p:set>
                                      <p:cBhvr>
                                        <p:cTn id="44" dur="1" fill="hold">
                                          <p:stCondLst>
                                            <p:cond delay="0"/>
                                          </p:stCondLst>
                                        </p:cTn>
                                        <p:tgtEl>
                                          <p:spTgt spid="392"/>
                                        </p:tgtEl>
                                        <p:attrNameLst>
                                          <p:attrName>style.visibility</p:attrName>
                                        </p:attrNameLst>
                                      </p:cBhvr>
                                      <p:to>
                                        <p:strVal val="visible"/>
                                      </p:to>
                                    </p:set>
                                    <p:anim calcmode="lin" valueType="num">
                                      <p:cBhvr additive="base">
                                        <p:cTn id="45" dur="250"/>
                                        <p:tgtEl>
                                          <p:spTgt spid="392"/>
                                        </p:tgtEl>
                                        <p:attrNameLst>
                                          <p:attrName>ppt_w</p:attrName>
                                        </p:attrNameLst>
                                      </p:cBhvr>
                                      <p:tavLst>
                                        <p:tav tm="0">
                                          <p:val>
                                            <p:strVal val="0"/>
                                          </p:val>
                                        </p:tav>
                                        <p:tav tm="100000">
                                          <p:val>
                                            <p:strVal val="#ppt_w"/>
                                          </p:val>
                                        </p:tav>
                                      </p:tavLst>
                                    </p:anim>
                                    <p:anim calcmode="lin" valueType="num">
                                      <p:cBhvr additive="base">
                                        <p:cTn id="46" dur="250"/>
                                        <p:tgtEl>
                                          <p:spTgt spid="3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28"/>
          <p:cNvSpPr/>
          <p:nvPr/>
        </p:nvSpPr>
        <p:spPr>
          <a:xfrm>
            <a:off x="2021693" y="549134"/>
            <a:ext cx="842566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Mục đích của Bác Hồ khi viết tập thơ “Nhật kí trong tù” là gì?</a:t>
            </a:r>
            <a:endParaRPr sz="3600" b="1" i="0" u="none" strike="noStrike" cap="none">
              <a:solidFill>
                <a:srgbClr val="FF0000"/>
              </a:solidFill>
              <a:latin typeface="Times New Roman"/>
              <a:ea typeface="Times New Roman"/>
              <a:cs typeface="Times New Roman"/>
              <a:sym typeface="Times New Roman"/>
            </a:endParaRPr>
          </a:p>
        </p:txBody>
      </p:sp>
      <p:sp>
        <p:nvSpPr>
          <p:cNvPr id="400" name="Google Shape;400;p28"/>
          <p:cNvSpPr/>
          <p:nvPr/>
        </p:nvSpPr>
        <p:spPr>
          <a:xfrm>
            <a:off x="800100" y="3189327"/>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a:solidFill>
                  <a:schemeClr val="dk1"/>
                </a:solidFill>
                <a:latin typeface="Times New Roman"/>
                <a:ea typeface="Times New Roman"/>
                <a:cs typeface="Times New Roman"/>
                <a:sym typeface="Times New Roman"/>
              </a:rPr>
              <a:t>A.</a:t>
            </a:r>
            <a:r>
              <a:rPr lang="en-US" sz="2600">
                <a:solidFill>
                  <a:schemeClr val="dk1"/>
                </a:solidFill>
                <a:latin typeface="Times New Roman"/>
                <a:ea typeface="Times New Roman"/>
                <a:cs typeface="Times New Roman"/>
                <a:sym typeface="Times New Roman"/>
              </a:rPr>
              <a:t> Để lên án sự cai trị áp bức bóc lột của thực dân Pháp ở nước ta, kêu gọi sự ủng hộ của nhân dân thế giới</a:t>
            </a:r>
            <a:endParaRPr/>
          </a:p>
        </p:txBody>
      </p:sp>
      <p:sp>
        <p:nvSpPr>
          <p:cNvPr id="401" name="Google Shape;401;p28"/>
          <p:cNvSpPr/>
          <p:nvPr/>
        </p:nvSpPr>
        <p:spPr>
          <a:xfrm>
            <a:off x="6234525" y="3193516"/>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a:solidFill>
                  <a:srgbClr val="000000"/>
                </a:solidFill>
                <a:latin typeface="Times New Roman"/>
                <a:ea typeface="Times New Roman"/>
                <a:cs typeface="Times New Roman"/>
                <a:sym typeface="Times New Roman"/>
              </a:rPr>
              <a:t>B. </a:t>
            </a:r>
            <a:r>
              <a:rPr lang="en-US" sz="2600">
                <a:solidFill>
                  <a:schemeClr val="dk1"/>
                </a:solidFill>
                <a:latin typeface="Times New Roman"/>
                <a:ea typeface="Times New Roman"/>
                <a:cs typeface="Times New Roman"/>
                <a:sym typeface="Times New Roman"/>
              </a:rPr>
              <a:t>Để giác ngộ cho các tầng lớp thanh niên, nâng cao trình độ hoạt động cách mạng cho họ</a:t>
            </a:r>
            <a:endParaRPr sz="2600">
              <a:solidFill>
                <a:srgbClr val="000000"/>
              </a:solidFill>
              <a:latin typeface="Times New Roman"/>
              <a:ea typeface="Times New Roman"/>
              <a:cs typeface="Times New Roman"/>
              <a:sym typeface="Times New Roman"/>
            </a:endParaRPr>
          </a:p>
        </p:txBody>
      </p:sp>
      <p:sp>
        <p:nvSpPr>
          <p:cNvPr id="402" name="Google Shape;402;p28"/>
          <p:cNvSpPr/>
          <p:nvPr/>
        </p:nvSpPr>
        <p:spPr>
          <a:xfrm>
            <a:off x="800100" y="4795476"/>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a:solidFill>
                  <a:srgbClr val="000000"/>
                </a:solidFill>
                <a:latin typeface="Times New Roman"/>
                <a:ea typeface="Times New Roman"/>
                <a:cs typeface="Times New Roman"/>
                <a:sym typeface="Times New Roman"/>
              </a:rPr>
              <a:t>C</a:t>
            </a:r>
            <a:r>
              <a:rPr lang="en-US" sz="2600">
                <a:solidFill>
                  <a:srgbClr val="000000"/>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rPr>
              <a:t>Để giải khuây trong những ngày ở tù.</a:t>
            </a:r>
            <a:endParaRPr sz="2600">
              <a:solidFill>
                <a:srgbClr val="000000"/>
              </a:solidFill>
              <a:latin typeface="Times New Roman"/>
              <a:ea typeface="Times New Roman"/>
              <a:cs typeface="Times New Roman"/>
              <a:sym typeface="Times New Roman"/>
            </a:endParaRPr>
          </a:p>
        </p:txBody>
      </p:sp>
      <p:sp>
        <p:nvSpPr>
          <p:cNvPr id="403" name="Google Shape;403;p28"/>
          <p:cNvSpPr/>
          <p:nvPr/>
        </p:nvSpPr>
        <p:spPr>
          <a:xfrm>
            <a:off x="6234525" y="4799665"/>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a:solidFill>
                  <a:srgbClr val="000000"/>
                </a:solidFill>
                <a:latin typeface="Times New Roman"/>
                <a:ea typeface="Times New Roman"/>
                <a:cs typeface="Times New Roman"/>
                <a:sym typeface="Times New Roman"/>
              </a:rPr>
              <a:t>D. </a:t>
            </a:r>
            <a:r>
              <a:rPr lang="en-US" sz="2600">
                <a:solidFill>
                  <a:schemeClr val="dk1"/>
                </a:solidFill>
                <a:latin typeface="Times New Roman"/>
                <a:ea typeface="Times New Roman"/>
                <a:cs typeface="Times New Roman"/>
                <a:sym typeface="Times New Roman"/>
              </a:rPr>
              <a:t>Để tuyên truyền cách mạng, vận động quần chúng nhân dân hăng hái tham gia cách mạng</a:t>
            </a:r>
            <a:endParaRPr sz="2600" b="0" i="0" u="none" strike="noStrike" cap="none">
              <a:solidFill>
                <a:srgbClr val="000000"/>
              </a:solidFill>
              <a:latin typeface="Times New Roman"/>
              <a:ea typeface="Times New Roman"/>
              <a:cs typeface="Times New Roman"/>
              <a:sym typeface="Times New Roman"/>
            </a:endParaRPr>
          </a:p>
        </p:txBody>
      </p:sp>
      <p:pic>
        <p:nvPicPr>
          <p:cNvPr id="404" name="Google Shape;404;p28"/>
          <p:cNvPicPr preferRelativeResize="0"/>
          <p:nvPr/>
        </p:nvPicPr>
        <p:blipFill rotWithShape="1">
          <a:blip r:embed="rId3">
            <a:alphaModFix/>
          </a:blip>
          <a:srcRect/>
          <a:stretch/>
        </p:blipFill>
        <p:spPr>
          <a:xfrm>
            <a:off x="5020112" y="3473263"/>
            <a:ext cx="805722" cy="708059"/>
          </a:xfrm>
          <a:prstGeom prst="rect">
            <a:avLst/>
          </a:prstGeom>
          <a:noFill/>
          <a:ln>
            <a:noFill/>
          </a:ln>
        </p:spPr>
      </p:pic>
      <p:pic>
        <p:nvPicPr>
          <p:cNvPr id="405" name="Google Shape;405;p28"/>
          <p:cNvPicPr preferRelativeResize="0"/>
          <p:nvPr/>
        </p:nvPicPr>
        <p:blipFill rotWithShape="1">
          <a:blip r:embed="rId4">
            <a:alphaModFix/>
          </a:blip>
          <a:srcRect/>
          <a:stretch/>
        </p:blipFill>
        <p:spPr>
          <a:xfrm>
            <a:off x="5021298" y="5117531"/>
            <a:ext cx="804536" cy="643628"/>
          </a:xfrm>
          <a:prstGeom prst="rect">
            <a:avLst/>
          </a:prstGeom>
          <a:noFill/>
          <a:ln>
            <a:noFill/>
          </a:ln>
        </p:spPr>
      </p:pic>
      <p:pic>
        <p:nvPicPr>
          <p:cNvPr id="406" name="Google Shape;406;p28"/>
          <p:cNvPicPr preferRelativeResize="0"/>
          <p:nvPr/>
        </p:nvPicPr>
        <p:blipFill rotWithShape="1">
          <a:blip r:embed="rId3">
            <a:alphaModFix/>
          </a:blip>
          <a:srcRect/>
          <a:stretch/>
        </p:blipFill>
        <p:spPr>
          <a:xfrm>
            <a:off x="10617138" y="5117531"/>
            <a:ext cx="804742" cy="707197"/>
          </a:xfrm>
          <a:prstGeom prst="rect">
            <a:avLst/>
          </a:prstGeom>
          <a:noFill/>
          <a:ln>
            <a:noFill/>
          </a:ln>
        </p:spPr>
      </p:pic>
      <p:pic>
        <p:nvPicPr>
          <p:cNvPr id="407" name="Google Shape;407;p28"/>
          <p:cNvPicPr preferRelativeResize="0"/>
          <p:nvPr/>
        </p:nvPicPr>
        <p:blipFill rotWithShape="1">
          <a:blip r:embed="rId3">
            <a:alphaModFix/>
          </a:blip>
          <a:srcRect/>
          <a:stretch/>
        </p:blipFill>
        <p:spPr>
          <a:xfrm>
            <a:off x="10689288" y="3543568"/>
            <a:ext cx="73259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500"/>
                                        <p:tgtEl>
                                          <p:spTgt spid="399"/>
                                        </p:tgtEl>
                                      </p:cBhvr>
                                    </p:animEffect>
                                  </p:childTnLst>
                                </p:cTn>
                              </p:par>
                              <p:par>
                                <p:cTn id="8" presetID="10" presetClass="entr" presetSubtype="0" fill="hold" nodeType="withEffect">
                                  <p:stCondLst>
                                    <p:cond delay="500"/>
                                  </p:stCondLst>
                                  <p:childTnLst>
                                    <p:set>
                                      <p:cBhvr>
                                        <p:cTn id="9" dur="1" fill="hold">
                                          <p:stCondLst>
                                            <p:cond delay="0"/>
                                          </p:stCondLst>
                                        </p:cTn>
                                        <p:tgtEl>
                                          <p:spTgt spid="400"/>
                                        </p:tgtEl>
                                        <p:attrNameLst>
                                          <p:attrName>style.visibility</p:attrName>
                                        </p:attrNameLst>
                                      </p:cBhvr>
                                      <p:to>
                                        <p:strVal val="visible"/>
                                      </p:to>
                                    </p:set>
                                    <p:animEffect transition="in" filter="fade">
                                      <p:cBhvr>
                                        <p:cTn id="10" dur="500"/>
                                        <p:tgtEl>
                                          <p:spTgt spid="400"/>
                                        </p:tgtEl>
                                      </p:cBhvr>
                                    </p:animEffect>
                                  </p:childTnLst>
                                </p:cTn>
                              </p:par>
                              <p:par>
                                <p:cTn id="11" presetID="10" presetClass="entr" presetSubtype="0" fill="hold" nodeType="withEffect">
                                  <p:stCondLst>
                                    <p:cond delay="1000"/>
                                  </p:stCondLst>
                                  <p:childTnLst>
                                    <p:set>
                                      <p:cBhvr>
                                        <p:cTn id="12" dur="1" fill="hold">
                                          <p:stCondLst>
                                            <p:cond delay="0"/>
                                          </p:stCondLst>
                                        </p:cTn>
                                        <p:tgtEl>
                                          <p:spTgt spid="401"/>
                                        </p:tgtEl>
                                        <p:attrNameLst>
                                          <p:attrName>style.visibility</p:attrName>
                                        </p:attrNameLst>
                                      </p:cBhvr>
                                      <p:to>
                                        <p:strVal val="visible"/>
                                      </p:to>
                                    </p:set>
                                    <p:animEffect transition="in" filter="fade">
                                      <p:cBhvr>
                                        <p:cTn id="13" dur="500"/>
                                        <p:tgtEl>
                                          <p:spTgt spid="401"/>
                                        </p:tgtEl>
                                      </p:cBhvr>
                                    </p:animEffect>
                                  </p:childTnLst>
                                </p:cTn>
                              </p:par>
                              <p:par>
                                <p:cTn id="14" presetID="10" presetClass="entr" presetSubtype="0" fill="hold" nodeType="withEffect">
                                  <p:stCondLst>
                                    <p:cond delay="1500"/>
                                  </p:stCondLst>
                                  <p:childTnLst>
                                    <p:set>
                                      <p:cBhvr>
                                        <p:cTn id="15" dur="1" fill="hold">
                                          <p:stCondLst>
                                            <p:cond delay="0"/>
                                          </p:stCondLst>
                                        </p:cTn>
                                        <p:tgtEl>
                                          <p:spTgt spid="402"/>
                                        </p:tgtEl>
                                        <p:attrNameLst>
                                          <p:attrName>style.visibility</p:attrName>
                                        </p:attrNameLst>
                                      </p:cBhvr>
                                      <p:to>
                                        <p:strVal val="visible"/>
                                      </p:to>
                                    </p:set>
                                    <p:animEffect transition="in" filter="fade">
                                      <p:cBhvr>
                                        <p:cTn id="16" dur="500"/>
                                        <p:tgtEl>
                                          <p:spTgt spid="402"/>
                                        </p:tgtEl>
                                      </p:cBhvr>
                                    </p:animEffect>
                                  </p:childTnLst>
                                </p:cTn>
                              </p:par>
                              <p:par>
                                <p:cTn id="17" presetID="10" presetClass="entr" presetSubtype="0" fill="hold" nodeType="withEffect">
                                  <p:stCondLst>
                                    <p:cond delay="2000"/>
                                  </p:stCondLst>
                                  <p:childTnLst>
                                    <p:set>
                                      <p:cBhvr>
                                        <p:cTn id="18" dur="1" fill="hold">
                                          <p:stCondLst>
                                            <p:cond delay="0"/>
                                          </p:stCondLst>
                                        </p:cTn>
                                        <p:tgtEl>
                                          <p:spTgt spid="403"/>
                                        </p:tgtEl>
                                        <p:attrNameLst>
                                          <p:attrName>style.visibility</p:attrName>
                                        </p:attrNameLst>
                                      </p:cBhvr>
                                      <p:to>
                                        <p:strVal val="visible"/>
                                      </p:to>
                                    </p:set>
                                    <p:animEffect transition="in" filter="fade">
                                      <p:cBhvr>
                                        <p:cTn id="19" dur="500"/>
                                        <p:tgtEl>
                                          <p:spTgt spid="40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1000"/>
                                  </p:stCondLst>
                                  <p:childTnLst>
                                    <p:set>
                                      <p:cBhvr>
                                        <p:cTn id="23" dur="1" fill="hold">
                                          <p:stCondLst>
                                            <p:cond delay="0"/>
                                          </p:stCondLst>
                                        </p:cTn>
                                        <p:tgtEl>
                                          <p:spTgt spid="404"/>
                                        </p:tgtEl>
                                        <p:attrNameLst>
                                          <p:attrName>style.visibility</p:attrName>
                                        </p:attrNameLst>
                                      </p:cBhvr>
                                      <p:to>
                                        <p:strVal val="visible"/>
                                      </p:to>
                                    </p:set>
                                    <p:anim calcmode="lin" valueType="num">
                                      <p:cBhvr additive="base">
                                        <p:cTn id="24" dur="250"/>
                                        <p:tgtEl>
                                          <p:spTgt spid="404"/>
                                        </p:tgtEl>
                                        <p:attrNameLst>
                                          <p:attrName>ppt_w</p:attrName>
                                        </p:attrNameLst>
                                      </p:cBhvr>
                                      <p:tavLst>
                                        <p:tav tm="0">
                                          <p:val>
                                            <p:strVal val="0"/>
                                          </p:val>
                                        </p:tav>
                                        <p:tav tm="100000">
                                          <p:val>
                                            <p:strVal val="#ppt_w"/>
                                          </p:val>
                                        </p:tav>
                                      </p:tavLst>
                                    </p:anim>
                                    <p:anim calcmode="lin" valueType="num">
                                      <p:cBhvr additive="base">
                                        <p:cTn id="25" dur="250"/>
                                        <p:tgtEl>
                                          <p:spTgt spid="40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407"/>
                                        </p:tgtEl>
                                        <p:attrNameLst>
                                          <p:attrName>style.visibility</p:attrName>
                                        </p:attrNameLst>
                                      </p:cBhvr>
                                      <p:to>
                                        <p:strVal val="visible"/>
                                      </p:to>
                                    </p:set>
                                    <p:anim calcmode="lin" valueType="num">
                                      <p:cBhvr additive="base">
                                        <p:cTn id="30" dur="250"/>
                                        <p:tgtEl>
                                          <p:spTgt spid="407"/>
                                        </p:tgtEl>
                                        <p:attrNameLst>
                                          <p:attrName>ppt_w</p:attrName>
                                        </p:attrNameLst>
                                      </p:cBhvr>
                                      <p:tavLst>
                                        <p:tav tm="0">
                                          <p:val>
                                            <p:strVal val="0"/>
                                          </p:val>
                                        </p:tav>
                                        <p:tav tm="100000">
                                          <p:val>
                                            <p:strVal val="#ppt_w"/>
                                          </p:val>
                                        </p:tav>
                                      </p:tavLst>
                                    </p:anim>
                                    <p:anim calcmode="lin" valueType="num">
                                      <p:cBhvr additive="base">
                                        <p:cTn id="31" dur="250"/>
                                        <p:tgtEl>
                                          <p:spTgt spid="407"/>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05"/>
                                        </p:tgtEl>
                                        <p:attrNameLst>
                                          <p:attrName>style.visibility</p:attrName>
                                        </p:attrNameLst>
                                      </p:cBhvr>
                                      <p:to>
                                        <p:strVal val="visible"/>
                                      </p:to>
                                    </p:set>
                                    <p:anim calcmode="lin" valueType="num">
                                      <p:cBhvr additive="base">
                                        <p:cTn id="36" dur="250"/>
                                        <p:tgtEl>
                                          <p:spTgt spid="405"/>
                                        </p:tgtEl>
                                        <p:attrNameLst>
                                          <p:attrName>ppt_w</p:attrName>
                                        </p:attrNameLst>
                                      </p:cBhvr>
                                      <p:tavLst>
                                        <p:tav tm="0">
                                          <p:val>
                                            <p:strVal val="0"/>
                                          </p:val>
                                        </p:tav>
                                        <p:tav tm="100000">
                                          <p:val>
                                            <p:strVal val="#ppt_w"/>
                                          </p:val>
                                        </p:tav>
                                      </p:tavLst>
                                    </p:anim>
                                    <p:anim calcmode="lin" valueType="num">
                                      <p:cBhvr additive="base">
                                        <p:cTn id="37" dur="250"/>
                                        <p:tgtEl>
                                          <p:spTgt spid="405"/>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06"/>
                                        </p:tgtEl>
                                        <p:attrNameLst>
                                          <p:attrName>style.visibility</p:attrName>
                                        </p:attrNameLst>
                                      </p:cBhvr>
                                      <p:to>
                                        <p:strVal val="visible"/>
                                      </p:to>
                                    </p:set>
                                    <p:anim calcmode="lin" valueType="num">
                                      <p:cBhvr additive="base">
                                        <p:cTn id="42" dur="250"/>
                                        <p:tgtEl>
                                          <p:spTgt spid="406"/>
                                        </p:tgtEl>
                                        <p:attrNameLst>
                                          <p:attrName>ppt_w</p:attrName>
                                        </p:attrNameLst>
                                      </p:cBhvr>
                                      <p:tavLst>
                                        <p:tav tm="0">
                                          <p:val>
                                            <p:strVal val="0"/>
                                          </p:val>
                                        </p:tav>
                                        <p:tav tm="100000">
                                          <p:val>
                                            <p:strVal val="#ppt_w"/>
                                          </p:val>
                                        </p:tav>
                                      </p:tavLst>
                                    </p:anim>
                                    <p:anim calcmode="lin" valueType="num">
                                      <p:cBhvr additive="base">
                                        <p:cTn id="43" dur="250"/>
                                        <p:tgtEl>
                                          <p:spTgt spid="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9"/>
          <p:cNvSpPr/>
          <p:nvPr/>
        </p:nvSpPr>
        <p:spPr>
          <a:xfrm>
            <a:off x="2146276" y="529638"/>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0000"/>
                </a:solidFill>
                <a:latin typeface="Times New Roman"/>
                <a:ea typeface="Times New Roman"/>
                <a:cs typeface="Times New Roman"/>
                <a:sym typeface="Times New Roman"/>
              </a:rPr>
              <a:t>Bài “Ngắm trăng” thuộc thể thơ gì ?</a:t>
            </a:r>
            <a:endParaRPr sz="3600" b="1" i="0" u="none" strike="noStrike" cap="none">
              <a:solidFill>
                <a:srgbClr val="FF0000"/>
              </a:solidFill>
              <a:latin typeface="Times New Roman"/>
              <a:ea typeface="Times New Roman"/>
              <a:cs typeface="Times New Roman"/>
              <a:sym typeface="Times New Roman"/>
            </a:endParaRPr>
          </a:p>
        </p:txBody>
      </p:sp>
      <p:sp>
        <p:nvSpPr>
          <p:cNvPr id="413" name="Google Shape;413;p29"/>
          <p:cNvSpPr/>
          <p:nvPr/>
        </p:nvSpPr>
        <p:spPr>
          <a:xfrm>
            <a:off x="1317867"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A</a:t>
            </a:r>
            <a:r>
              <a:rPr lang="en-US" sz="3000">
                <a:solidFill>
                  <a:schemeClr val="dk1"/>
                </a:solidFill>
                <a:latin typeface="Times New Roman"/>
                <a:ea typeface="Times New Roman"/>
                <a:cs typeface="Times New Roman"/>
                <a:sym typeface="Times New Roman"/>
              </a:rPr>
              <a:t>. Lục bát    </a:t>
            </a:r>
            <a:endParaRPr sz="3000">
              <a:solidFill>
                <a:schemeClr val="dk1"/>
              </a:solidFill>
              <a:latin typeface="Times New Roman"/>
              <a:ea typeface="Times New Roman"/>
              <a:cs typeface="Times New Roman"/>
              <a:sym typeface="Times New Roman"/>
            </a:endParaRPr>
          </a:p>
        </p:txBody>
      </p:sp>
      <p:sp>
        <p:nvSpPr>
          <p:cNvPr id="414" name="Google Shape;414;p29"/>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15" name="Google Shape;415;p29"/>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16" name="Google Shape;416;p29"/>
          <p:cNvSpPr/>
          <p:nvPr/>
        </p:nvSpPr>
        <p:spPr>
          <a:xfrm>
            <a:off x="6774684"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B</a:t>
            </a:r>
            <a:r>
              <a:rPr lang="en-US" sz="3000">
                <a:solidFill>
                  <a:schemeClr val="dk1"/>
                </a:solidFill>
                <a:latin typeface="Times New Roman"/>
                <a:ea typeface="Times New Roman"/>
                <a:cs typeface="Times New Roman"/>
                <a:sym typeface="Times New Roman"/>
              </a:rPr>
              <a:t>. Thất ngôn tứ tuyệt     </a:t>
            </a:r>
            <a:endParaRPr/>
          </a:p>
          <a:p>
            <a:pPr marL="0" marR="0" lvl="0" indent="0" algn="l" rtl="0">
              <a:spcBef>
                <a:spcPts val="0"/>
              </a:spcBef>
              <a:spcAft>
                <a:spcPts val="0"/>
              </a:spcAft>
              <a:buNone/>
            </a:pPr>
            <a:endParaRPr sz="3000">
              <a:solidFill>
                <a:schemeClr val="dk1"/>
              </a:solidFill>
              <a:latin typeface="Times New Roman"/>
              <a:ea typeface="Times New Roman"/>
              <a:cs typeface="Times New Roman"/>
              <a:sym typeface="Times New Roman"/>
            </a:endParaRPr>
          </a:p>
        </p:txBody>
      </p:sp>
      <p:sp>
        <p:nvSpPr>
          <p:cNvPr id="417" name="Google Shape;417;p29"/>
          <p:cNvSpPr/>
          <p:nvPr/>
        </p:nvSpPr>
        <p:spPr>
          <a:xfrm>
            <a:off x="1317867"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C. </a:t>
            </a:r>
            <a:r>
              <a:rPr lang="en-US" sz="3000">
                <a:solidFill>
                  <a:schemeClr val="dk1"/>
                </a:solidFill>
                <a:latin typeface="Times New Roman"/>
                <a:ea typeface="Times New Roman"/>
                <a:cs typeface="Times New Roman"/>
                <a:sym typeface="Times New Roman"/>
              </a:rPr>
              <a:t>Song thất lục bát</a:t>
            </a:r>
            <a:endParaRPr sz="3000" b="0" i="0" u="none" strike="noStrike" cap="none">
              <a:solidFill>
                <a:schemeClr val="dk1"/>
              </a:solidFill>
              <a:latin typeface="Times New Roman"/>
              <a:ea typeface="Times New Roman"/>
              <a:cs typeface="Times New Roman"/>
              <a:sym typeface="Times New Roman"/>
            </a:endParaRPr>
          </a:p>
        </p:txBody>
      </p:sp>
      <p:sp>
        <p:nvSpPr>
          <p:cNvPr id="418" name="Google Shape;418;p29"/>
          <p:cNvSpPr/>
          <p:nvPr/>
        </p:nvSpPr>
        <p:spPr>
          <a:xfrm>
            <a:off x="6774684"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D. </a:t>
            </a:r>
            <a:r>
              <a:rPr lang="en-US" sz="3000">
                <a:solidFill>
                  <a:schemeClr val="dk1"/>
                </a:solidFill>
                <a:latin typeface="Times New Roman"/>
                <a:ea typeface="Times New Roman"/>
                <a:cs typeface="Times New Roman"/>
                <a:sym typeface="Times New Roman"/>
              </a:rPr>
              <a:t>Thất ngôn bát cú</a:t>
            </a:r>
            <a:endParaRPr sz="3000" b="0" i="0" u="none" strike="noStrike" cap="none">
              <a:solidFill>
                <a:schemeClr val="dk1"/>
              </a:solidFill>
              <a:latin typeface="Times New Roman"/>
              <a:ea typeface="Times New Roman"/>
              <a:cs typeface="Times New Roman"/>
              <a:sym typeface="Times New Roman"/>
            </a:endParaRPr>
          </a:p>
        </p:txBody>
      </p:sp>
      <p:pic>
        <p:nvPicPr>
          <p:cNvPr id="419" name="Google Shape;419;p29"/>
          <p:cNvPicPr preferRelativeResize="0"/>
          <p:nvPr/>
        </p:nvPicPr>
        <p:blipFill rotWithShape="1">
          <a:blip r:embed="rId3">
            <a:alphaModFix/>
          </a:blip>
          <a:srcRect/>
          <a:stretch/>
        </p:blipFill>
        <p:spPr>
          <a:xfrm>
            <a:off x="5356597" y="3512678"/>
            <a:ext cx="805722" cy="708059"/>
          </a:xfrm>
          <a:prstGeom prst="rect">
            <a:avLst/>
          </a:prstGeom>
          <a:noFill/>
          <a:ln>
            <a:noFill/>
          </a:ln>
        </p:spPr>
      </p:pic>
      <p:pic>
        <p:nvPicPr>
          <p:cNvPr id="420" name="Google Shape;420;p29"/>
          <p:cNvPicPr preferRelativeResize="0"/>
          <p:nvPr/>
        </p:nvPicPr>
        <p:blipFill rotWithShape="1">
          <a:blip r:embed="rId4">
            <a:alphaModFix/>
          </a:blip>
          <a:srcRect r="3472"/>
          <a:stretch/>
        </p:blipFill>
        <p:spPr>
          <a:xfrm>
            <a:off x="5357783" y="5137105"/>
            <a:ext cx="804536" cy="704088"/>
          </a:xfrm>
          <a:prstGeom prst="rect">
            <a:avLst/>
          </a:prstGeom>
          <a:noFill/>
          <a:ln>
            <a:noFill/>
          </a:ln>
        </p:spPr>
      </p:pic>
      <p:pic>
        <p:nvPicPr>
          <p:cNvPr id="421" name="Google Shape;421;p29"/>
          <p:cNvPicPr preferRelativeResize="0"/>
          <p:nvPr/>
        </p:nvPicPr>
        <p:blipFill rotWithShape="1">
          <a:blip r:embed="rId3">
            <a:alphaModFix/>
          </a:blip>
          <a:srcRect/>
          <a:stretch/>
        </p:blipFill>
        <p:spPr>
          <a:xfrm>
            <a:off x="10814394" y="5148702"/>
            <a:ext cx="804742" cy="707197"/>
          </a:xfrm>
          <a:prstGeom prst="rect">
            <a:avLst/>
          </a:prstGeom>
          <a:noFill/>
          <a:ln>
            <a:noFill/>
          </a:ln>
        </p:spPr>
      </p:pic>
      <p:pic>
        <p:nvPicPr>
          <p:cNvPr id="422" name="Google Shape;422;p29"/>
          <p:cNvPicPr preferRelativeResize="0"/>
          <p:nvPr/>
        </p:nvPicPr>
        <p:blipFill rotWithShape="1">
          <a:blip r:embed="rId5">
            <a:alphaModFix/>
          </a:blip>
          <a:srcRect/>
          <a:stretch/>
        </p:blipFill>
        <p:spPr>
          <a:xfrm>
            <a:off x="10814394" y="3564350"/>
            <a:ext cx="80474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500"/>
                                        <p:tgtEl>
                                          <p:spTgt spid="412"/>
                                        </p:tgtEl>
                                      </p:cBhvr>
                                    </p:animEffect>
                                  </p:childTnLst>
                                </p:cTn>
                              </p:par>
                              <p:par>
                                <p:cTn id="8" presetID="10" presetClass="entr" presetSubtype="0" fill="hold" nodeType="withEffect">
                                  <p:stCondLst>
                                    <p:cond delay="500"/>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16"/>
                                        </p:tgtEl>
                                        <p:attrNameLst>
                                          <p:attrName>style.visibility</p:attrName>
                                        </p:attrNameLst>
                                      </p:cBhvr>
                                      <p:to>
                                        <p:strVal val="visible"/>
                                      </p:to>
                                    </p:set>
                                    <p:animEffect transition="in" filter="fade">
                                      <p:cBhvr>
                                        <p:cTn id="13" dur="500"/>
                                        <p:tgtEl>
                                          <p:spTgt spid="4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417"/>
                                        </p:tgtEl>
                                        <p:attrNameLst>
                                          <p:attrName>style.visibility</p:attrName>
                                        </p:attrNameLst>
                                      </p:cBhvr>
                                      <p:to>
                                        <p:strVal val="visible"/>
                                      </p:to>
                                    </p:set>
                                    <p:animEffect transition="in" filter="fade">
                                      <p:cBhvr>
                                        <p:cTn id="16" dur="500"/>
                                        <p:tgtEl>
                                          <p:spTgt spid="417"/>
                                        </p:tgtEl>
                                      </p:cBhvr>
                                    </p:animEffect>
                                  </p:childTnLst>
                                </p:cTn>
                              </p:par>
                              <p:par>
                                <p:cTn id="17" presetID="10" presetClass="entr" presetSubtype="0" fill="hold" nodeType="withEffect">
                                  <p:stCondLst>
                                    <p:cond delay="2000"/>
                                  </p:stCondLst>
                                  <p:childTnLst>
                                    <p:set>
                                      <p:cBhvr>
                                        <p:cTn id="18" dur="1" fill="hold">
                                          <p:stCondLst>
                                            <p:cond delay="0"/>
                                          </p:stCondLst>
                                        </p:cTn>
                                        <p:tgtEl>
                                          <p:spTgt spid="418"/>
                                        </p:tgtEl>
                                        <p:attrNameLst>
                                          <p:attrName>style.visibility</p:attrName>
                                        </p:attrNameLst>
                                      </p:cBhvr>
                                      <p:to>
                                        <p:strVal val="visible"/>
                                      </p:to>
                                    </p:set>
                                    <p:animEffect transition="in" filter="fade">
                                      <p:cBhvr>
                                        <p:cTn id="19" dur="500"/>
                                        <p:tgtEl>
                                          <p:spTgt spid="418"/>
                                        </p:tgtEl>
                                      </p:cBhvr>
                                    </p:animEffect>
                                  </p:childTnLst>
                                </p:cTn>
                              </p:par>
                              <p:par>
                                <p:cTn id="20" presetID="2" presetClass="entr" presetSubtype="2" fill="hold" nodeType="withEffect">
                                  <p:stCondLst>
                                    <p:cond delay="500"/>
                                  </p:stCondLst>
                                  <p:childTnLst>
                                    <p:set>
                                      <p:cBhvr>
                                        <p:cTn id="21" dur="1" fill="hold">
                                          <p:stCondLst>
                                            <p:cond delay="0"/>
                                          </p:stCondLst>
                                        </p:cTn>
                                        <p:tgtEl>
                                          <p:spTgt spid="414"/>
                                        </p:tgtEl>
                                        <p:attrNameLst>
                                          <p:attrName>style.visibility</p:attrName>
                                        </p:attrNameLst>
                                      </p:cBhvr>
                                      <p:to>
                                        <p:strVal val="visible"/>
                                      </p:to>
                                    </p:set>
                                    <p:anim calcmode="lin" valueType="num">
                                      <p:cBhvr additive="base">
                                        <p:cTn id="22" dur="5000"/>
                                        <p:tgtEl>
                                          <p:spTgt spid="414"/>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415"/>
                                        </p:tgtEl>
                                        <p:attrNameLst>
                                          <p:attrName>style.visibility</p:attrName>
                                        </p:attrNameLst>
                                      </p:cBhvr>
                                      <p:to>
                                        <p:strVal val="visible"/>
                                      </p:to>
                                    </p:set>
                                    <p:anim calcmode="lin" valueType="num">
                                      <p:cBhvr additive="base">
                                        <p:cTn id="25" dur="5000"/>
                                        <p:tgtEl>
                                          <p:spTgt spid="415"/>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419"/>
                                        </p:tgtEl>
                                        <p:attrNameLst>
                                          <p:attrName>style.visibility</p:attrName>
                                        </p:attrNameLst>
                                      </p:cBhvr>
                                      <p:to>
                                        <p:strVal val="visible"/>
                                      </p:to>
                                    </p:set>
                                    <p:anim calcmode="lin" valueType="num">
                                      <p:cBhvr additive="base">
                                        <p:cTn id="30" dur="250"/>
                                        <p:tgtEl>
                                          <p:spTgt spid="419"/>
                                        </p:tgtEl>
                                        <p:attrNameLst>
                                          <p:attrName>ppt_w</p:attrName>
                                        </p:attrNameLst>
                                      </p:cBhvr>
                                      <p:tavLst>
                                        <p:tav tm="0">
                                          <p:val>
                                            <p:strVal val="0"/>
                                          </p:val>
                                        </p:tav>
                                        <p:tav tm="100000">
                                          <p:val>
                                            <p:strVal val="#ppt_w"/>
                                          </p:val>
                                        </p:tav>
                                      </p:tavLst>
                                    </p:anim>
                                    <p:anim calcmode="lin" valueType="num">
                                      <p:cBhvr additive="base">
                                        <p:cTn id="31" dur="250"/>
                                        <p:tgtEl>
                                          <p:spTgt spid="419"/>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22"/>
                                        </p:tgtEl>
                                        <p:attrNameLst>
                                          <p:attrName>style.visibility</p:attrName>
                                        </p:attrNameLst>
                                      </p:cBhvr>
                                      <p:to>
                                        <p:strVal val="visible"/>
                                      </p:to>
                                    </p:set>
                                    <p:anim calcmode="lin" valueType="num">
                                      <p:cBhvr additive="base">
                                        <p:cTn id="36" dur="250"/>
                                        <p:tgtEl>
                                          <p:spTgt spid="422"/>
                                        </p:tgtEl>
                                        <p:attrNameLst>
                                          <p:attrName>ppt_w</p:attrName>
                                        </p:attrNameLst>
                                      </p:cBhvr>
                                      <p:tavLst>
                                        <p:tav tm="0">
                                          <p:val>
                                            <p:strVal val="0"/>
                                          </p:val>
                                        </p:tav>
                                        <p:tav tm="100000">
                                          <p:val>
                                            <p:strVal val="#ppt_w"/>
                                          </p:val>
                                        </p:tav>
                                      </p:tavLst>
                                    </p:anim>
                                    <p:anim calcmode="lin" valueType="num">
                                      <p:cBhvr additive="base">
                                        <p:cTn id="37" dur="250"/>
                                        <p:tgtEl>
                                          <p:spTgt spid="422"/>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20"/>
                                        </p:tgtEl>
                                        <p:attrNameLst>
                                          <p:attrName>style.visibility</p:attrName>
                                        </p:attrNameLst>
                                      </p:cBhvr>
                                      <p:to>
                                        <p:strVal val="visible"/>
                                      </p:to>
                                    </p:set>
                                    <p:anim calcmode="lin" valueType="num">
                                      <p:cBhvr additive="base">
                                        <p:cTn id="42" dur="250"/>
                                        <p:tgtEl>
                                          <p:spTgt spid="420"/>
                                        </p:tgtEl>
                                        <p:attrNameLst>
                                          <p:attrName>ppt_w</p:attrName>
                                        </p:attrNameLst>
                                      </p:cBhvr>
                                      <p:tavLst>
                                        <p:tav tm="0">
                                          <p:val>
                                            <p:strVal val="0"/>
                                          </p:val>
                                        </p:tav>
                                        <p:tav tm="100000">
                                          <p:val>
                                            <p:strVal val="#ppt_w"/>
                                          </p:val>
                                        </p:tav>
                                      </p:tavLst>
                                    </p:anim>
                                    <p:anim calcmode="lin" valueType="num">
                                      <p:cBhvr additive="base">
                                        <p:cTn id="43" dur="250"/>
                                        <p:tgtEl>
                                          <p:spTgt spid="420"/>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21"/>
                                        </p:tgtEl>
                                        <p:attrNameLst>
                                          <p:attrName>style.visibility</p:attrName>
                                        </p:attrNameLst>
                                      </p:cBhvr>
                                      <p:to>
                                        <p:strVal val="visible"/>
                                      </p:to>
                                    </p:set>
                                    <p:anim calcmode="lin" valueType="num">
                                      <p:cBhvr additive="base">
                                        <p:cTn id="48" dur="250"/>
                                        <p:tgtEl>
                                          <p:spTgt spid="421"/>
                                        </p:tgtEl>
                                        <p:attrNameLst>
                                          <p:attrName>ppt_w</p:attrName>
                                        </p:attrNameLst>
                                      </p:cBhvr>
                                      <p:tavLst>
                                        <p:tav tm="0">
                                          <p:val>
                                            <p:strVal val="0"/>
                                          </p:val>
                                        </p:tav>
                                        <p:tav tm="100000">
                                          <p:val>
                                            <p:strVal val="#ppt_w"/>
                                          </p:val>
                                        </p:tav>
                                      </p:tavLst>
                                    </p:anim>
                                    <p:anim calcmode="lin" valueType="num">
                                      <p:cBhvr additive="base">
                                        <p:cTn id="49" dur="250"/>
                                        <p:tgtEl>
                                          <p:spTgt spid="4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Google Shape;429;p30"/>
          <p:cNvSpPr/>
          <p:nvPr/>
        </p:nvSpPr>
        <p:spPr>
          <a:xfrm>
            <a:off x="1922143" y="836571"/>
            <a:ext cx="837717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Trong những bài thơ sau của Chủ tịch Hồ Chí Minh, bài thơ nào không xuất hiện hình ảnh trăng ?</a:t>
            </a:r>
            <a:endParaRPr sz="4800" b="1" i="0" u="none" strike="noStrike" cap="none">
              <a:solidFill>
                <a:srgbClr val="FF0000"/>
              </a:solidFill>
              <a:latin typeface="Times New Roman"/>
              <a:ea typeface="Times New Roman"/>
              <a:cs typeface="Times New Roman"/>
              <a:sym typeface="Times New Roman"/>
            </a:endParaRPr>
          </a:p>
        </p:txBody>
      </p:sp>
      <p:sp>
        <p:nvSpPr>
          <p:cNvPr id="430" name="Google Shape;430;p30"/>
          <p:cNvSpPr/>
          <p:nvPr/>
        </p:nvSpPr>
        <p:spPr>
          <a:xfrm>
            <a:off x="832636" y="3206646"/>
            <a:ext cx="49067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 </a:t>
            </a:r>
            <a:r>
              <a:rPr lang="en-US" sz="3200">
                <a:solidFill>
                  <a:schemeClr val="dk1"/>
                </a:solidFill>
                <a:latin typeface="Times New Roman"/>
                <a:ea typeface="Times New Roman"/>
                <a:cs typeface="Times New Roman"/>
                <a:sym typeface="Times New Roman"/>
              </a:rPr>
              <a:t>Tin thắng trận</a:t>
            </a:r>
            <a:endParaRPr sz="3200">
              <a:solidFill>
                <a:schemeClr val="dk1"/>
              </a:solidFill>
              <a:latin typeface="Times New Roman"/>
              <a:ea typeface="Times New Roman"/>
              <a:cs typeface="Times New Roman"/>
              <a:sym typeface="Times New Roman"/>
            </a:endParaRPr>
          </a:p>
        </p:txBody>
      </p:sp>
      <p:sp>
        <p:nvSpPr>
          <p:cNvPr id="431" name="Google Shape;431;p30"/>
          <p:cNvSpPr/>
          <p:nvPr/>
        </p:nvSpPr>
        <p:spPr>
          <a:xfrm>
            <a:off x="13632602" y="4702499"/>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FFFFFF"/>
              </a:solidFill>
              <a:latin typeface="Times New Roman"/>
              <a:ea typeface="Times New Roman"/>
              <a:cs typeface="Times New Roman"/>
              <a:sym typeface="Times New Roman"/>
            </a:endParaRPr>
          </a:p>
        </p:txBody>
      </p:sp>
      <p:sp>
        <p:nvSpPr>
          <p:cNvPr id="432" name="Google Shape;432;p30"/>
          <p:cNvSpPr/>
          <p:nvPr/>
        </p:nvSpPr>
        <p:spPr>
          <a:xfrm>
            <a:off x="6476490" y="3210835"/>
            <a:ext cx="49067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Cảnh khuya</a:t>
            </a:r>
            <a:endParaRPr sz="3200" b="0" i="0" u="none" strike="noStrike" cap="none">
              <a:solidFill>
                <a:schemeClr val="dk1"/>
              </a:solidFill>
              <a:latin typeface="Times New Roman"/>
              <a:ea typeface="Times New Roman"/>
              <a:cs typeface="Times New Roman"/>
              <a:sym typeface="Times New Roman"/>
            </a:endParaRPr>
          </a:p>
        </p:txBody>
      </p:sp>
      <p:sp>
        <p:nvSpPr>
          <p:cNvPr id="433" name="Google Shape;433;p30"/>
          <p:cNvSpPr/>
          <p:nvPr/>
        </p:nvSpPr>
        <p:spPr>
          <a:xfrm>
            <a:off x="832636" y="4771233"/>
            <a:ext cx="49067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C. Rằm tháng giêng</a:t>
            </a:r>
            <a:endParaRPr sz="3200" b="0" i="0" u="none" strike="noStrike" cap="none">
              <a:solidFill>
                <a:schemeClr val="dk1"/>
              </a:solidFill>
              <a:latin typeface="Times New Roman"/>
              <a:ea typeface="Times New Roman"/>
              <a:cs typeface="Times New Roman"/>
              <a:sym typeface="Times New Roman"/>
            </a:endParaRPr>
          </a:p>
        </p:txBody>
      </p:sp>
      <p:sp>
        <p:nvSpPr>
          <p:cNvPr id="434" name="Google Shape;434;p30"/>
          <p:cNvSpPr/>
          <p:nvPr/>
        </p:nvSpPr>
        <p:spPr>
          <a:xfrm>
            <a:off x="6476490" y="4775422"/>
            <a:ext cx="49067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a:t>
            </a:r>
            <a:r>
              <a:rPr lang="en-US" sz="3200">
                <a:solidFill>
                  <a:schemeClr val="dk1"/>
                </a:solidFill>
                <a:latin typeface="Times New Roman"/>
                <a:ea typeface="Times New Roman"/>
                <a:cs typeface="Times New Roman"/>
                <a:sym typeface="Times New Roman"/>
              </a:rPr>
              <a:t>. Chiều tối</a:t>
            </a:r>
            <a:endParaRPr sz="3200">
              <a:solidFill>
                <a:schemeClr val="dk1"/>
              </a:solidFill>
              <a:latin typeface="Times New Roman"/>
              <a:ea typeface="Times New Roman"/>
              <a:cs typeface="Times New Roman"/>
              <a:sym typeface="Times New Roman"/>
            </a:endParaRPr>
          </a:p>
        </p:txBody>
      </p:sp>
      <p:pic>
        <p:nvPicPr>
          <p:cNvPr id="435" name="Google Shape;435;p30"/>
          <p:cNvPicPr preferRelativeResize="0"/>
          <p:nvPr/>
        </p:nvPicPr>
        <p:blipFill rotWithShape="1">
          <a:blip r:embed="rId3">
            <a:alphaModFix/>
          </a:blip>
          <a:srcRect/>
          <a:stretch/>
        </p:blipFill>
        <p:spPr>
          <a:xfrm>
            <a:off x="4933712" y="3232121"/>
            <a:ext cx="805722" cy="708059"/>
          </a:xfrm>
          <a:prstGeom prst="rect">
            <a:avLst/>
          </a:prstGeom>
          <a:noFill/>
          <a:ln>
            <a:noFill/>
          </a:ln>
        </p:spPr>
      </p:pic>
      <p:pic>
        <p:nvPicPr>
          <p:cNvPr id="436" name="Google Shape;436;p30"/>
          <p:cNvPicPr preferRelativeResize="0"/>
          <p:nvPr/>
        </p:nvPicPr>
        <p:blipFill rotWithShape="1">
          <a:blip r:embed="rId3">
            <a:alphaModFix/>
          </a:blip>
          <a:srcRect/>
          <a:stretch/>
        </p:blipFill>
        <p:spPr>
          <a:xfrm>
            <a:off x="5007030" y="4834827"/>
            <a:ext cx="732404" cy="643628"/>
          </a:xfrm>
          <a:prstGeom prst="rect">
            <a:avLst/>
          </a:prstGeom>
          <a:noFill/>
          <a:ln>
            <a:noFill/>
          </a:ln>
        </p:spPr>
      </p:pic>
      <p:pic>
        <p:nvPicPr>
          <p:cNvPr id="437" name="Google Shape;437;p30"/>
          <p:cNvPicPr preferRelativeResize="0"/>
          <p:nvPr/>
        </p:nvPicPr>
        <p:blipFill rotWithShape="1">
          <a:blip r:embed="rId4">
            <a:alphaModFix/>
          </a:blip>
          <a:srcRect/>
          <a:stretch/>
        </p:blipFill>
        <p:spPr>
          <a:xfrm>
            <a:off x="10578546" y="4847896"/>
            <a:ext cx="804742" cy="643793"/>
          </a:xfrm>
          <a:prstGeom prst="rect">
            <a:avLst/>
          </a:prstGeom>
          <a:noFill/>
          <a:ln>
            <a:noFill/>
          </a:ln>
        </p:spPr>
      </p:pic>
      <p:pic>
        <p:nvPicPr>
          <p:cNvPr id="438" name="Google Shape;438;p30"/>
          <p:cNvPicPr preferRelativeResize="0"/>
          <p:nvPr/>
        </p:nvPicPr>
        <p:blipFill rotWithShape="1">
          <a:blip r:embed="rId3">
            <a:alphaModFix/>
          </a:blip>
          <a:srcRect/>
          <a:stretch/>
        </p:blipFill>
        <p:spPr>
          <a:xfrm>
            <a:off x="10650696" y="3283793"/>
            <a:ext cx="73259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par>
                                <p:cTn id="8" presetID="10" presetClass="entr" presetSubtype="0" fill="hold" nodeType="withEffect">
                                  <p:stCondLst>
                                    <p:cond delay="500"/>
                                  </p:stCondLst>
                                  <p:childTnLst>
                                    <p:set>
                                      <p:cBhvr>
                                        <p:cTn id="9" dur="1" fill="hold">
                                          <p:stCondLst>
                                            <p:cond delay="0"/>
                                          </p:stCondLst>
                                        </p:cTn>
                                        <p:tgtEl>
                                          <p:spTgt spid="430"/>
                                        </p:tgtEl>
                                        <p:attrNameLst>
                                          <p:attrName>style.visibility</p:attrName>
                                        </p:attrNameLst>
                                      </p:cBhvr>
                                      <p:to>
                                        <p:strVal val="visible"/>
                                      </p:to>
                                    </p:set>
                                    <p:animEffect transition="in" filter="fade">
                                      <p:cBhvr>
                                        <p:cTn id="10" dur="500"/>
                                        <p:tgtEl>
                                          <p:spTgt spid="430"/>
                                        </p:tgtEl>
                                      </p:cBhvr>
                                    </p:animEffect>
                                  </p:childTnLst>
                                </p:cTn>
                              </p:par>
                              <p:par>
                                <p:cTn id="11" presetID="10" presetClass="entr" presetSubtype="0" fill="hold" nodeType="withEffect">
                                  <p:stCondLst>
                                    <p:cond delay="1000"/>
                                  </p:stCondLst>
                                  <p:childTnLst>
                                    <p:set>
                                      <p:cBhvr>
                                        <p:cTn id="12" dur="1" fill="hold">
                                          <p:stCondLst>
                                            <p:cond delay="0"/>
                                          </p:stCondLst>
                                        </p:cTn>
                                        <p:tgtEl>
                                          <p:spTgt spid="432"/>
                                        </p:tgtEl>
                                        <p:attrNameLst>
                                          <p:attrName>style.visibility</p:attrName>
                                        </p:attrNameLst>
                                      </p:cBhvr>
                                      <p:to>
                                        <p:strVal val="visible"/>
                                      </p:to>
                                    </p:set>
                                    <p:animEffect transition="in" filter="fade">
                                      <p:cBhvr>
                                        <p:cTn id="13" dur="500"/>
                                        <p:tgtEl>
                                          <p:spTgt spid="432"/>
                                        </p:tgtEl>
                                      </p:cBhvr>
                                    </p:animEffect>
                                  </p:childTnLst>
                                </p:cTn>
                              </p:par>
                              <p:par>
                                <p:cTn id="14" presetID="10" presetClass="entr" presetSubtype="0" fill="hold" nodeType="withEffect">
                                  <p:stCondLst>
                                    <p:cond delay="1500"/>
                                  </p:stCondLst>
                                  <p:childTnLst>
                                    <p:set>
                                      <p:cBhvr>
                                        <p:cTn id="15" dur="1" fill="hold">
                                          <p:stCondLst>
                                            <p:cond delay="0"/>
                                          </p:stCondLst>
                                        </p:cTn>
                                        <p:tgtEl>
                                          <p:spTgt spid="433"/>
                                        </p:tgtEl>
                                        <p:attrNameLst>
                                          <p:attrName>style.visibility</p:attrName>
                                        </p:attrNameLst>
                                      </p:cBhvr>
                                      <p:to>
                                        <p:strVal val="visible"/>
                                      </p:to>
                                    </p:set>
                                    <p:animEffect transition="in" filter="fade">
                                      <p:cBhvr>
                                        <p:cTn id="16" dur="500"/>
                                        <p:tgtEl>
                                          <p:spTgt spid="433"/>
                                        </p:tgtEl>
                                      </p:cBhvr>
                                    </p:animEffect>
                                  </p:childTnLst>
                                </p:cTn>
                              </p:par>
                              <p:par>
                                <p:cTn id="17" presetID="10" presetClass="entr" presetSubtype="0" fill="hold" nodeType="withEffect">
                                  <p:stCondLst>
                                    <p:cond delay="2000"/>
                                  </p:stCondLst>
                                  <p:childTnLst>
                                    <p:set>
                                      <p:cBhvr>
                                        <p:cTn id="18" dur="1" fill="hold">
                                          <p:stCondLst>
                                            <p:cond delay="0"/>
                                          </p:stCondLst>
                                        </p:cTn>
                                        <p:tgtEl>
                                          <p:spTgt spid="434"/>
                                        </p:tgtEl>
                                        <p:attrNameLst>
                                          <p:attrName>style.visibility</p:attrName>
                                        </p:attrNameLst>
                                      </p:cBhvr>
                                      <p:to>
                                        <p:strVal val="visible"/>
                                      </p:to>
                                    </p:set>
                                    <p:animEffect transition="in" filter="fade">
                                      <p:cBhvr>
                                        <p:cTn id="19" dur="500"/>
                                        <p:tgtEl>
                                          <p:spTgt spid="434"/>
                                        </p:tgtEl>
                                      </p:cBhvr>
                                    </p:animEffect>
                                  </p:childTnLst>
                                </p:cTn>
                              </p:par>
                              <p:par>
                                <p:cTn id="20" presetID="2" presetClass="entr" presetSubtype="8" fill="hold" nodeType="withEffect">
                                  <p:stCondLst>
                                    <p:cond delay="500"/>
                                  </p:stCondLst>
                                  <p:childTnLst>
                                    <p:set>
                                      <p:cBhvr>
                                        <p:cTn id="21" dur="1" fill="hold">
                                          <p:stCondLst>
                                            <p:cond delay="0"/>
                                          </p:stCondLst>
                                        </p:cTn>
                                        <p:tgtEl>
                                          <p:spTgt spid="431"/>
                                        </p:tgtEl>
                                        <p:attrNameLst>
                                          <p:attrName>style.visibility</p:attrName>
                                        </p:attrNameLst>
                                      </p:cBhvr>
                                      <p:to>
                                        <p:strVal val="visible"/>
                                      </p:to>
                                    </p:set>
                                    <p:anim calcmode="lin" valueType="num">
                                      <p:cBhvr additive="base">
                                        <p:cTn id="22" dur="5000"/>
                                        <p:tgtEl>
                                          <p:spTgt spid="431"/>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1000"/>
                                  </p:stCondLst>
                                  <p:childTnLst>
                                    <p:set>
                                      <p:cBhvr>
                                        <p:cTn id="26" dur="1" fill="hold">
                                          <p:stCondLst>
                                            <p:cond delay="0"/>
                                          </p:stCondLst>
                                        </p:cTn>
                                        <p:tgtEl>
                                          <p:spTgt spid="435"/>
                                        </p:tgtEl>
                                        <p:attrNameLst>
                                          <p:attrName>style.visibility</p:attrName>
                                        </p:attrNameLst>
                                      </p:cBhvr>
                                      <p:to>
                                        <p:strVal val="visible"/>
                                      </p:to>
                                    </p:set>
                                    <p:anim calcmode="lin" valueType="num">
                                      <p:cBhvr additive="base">
                                        <p:cTn id="27" dur="250"/>
                                        <p:tgtEl>
                                          <p:spTgt spid="435"/>
                                        </p:tgtEl>
                                        <p:attrNameLst>
                                          <p:attrName>ppt_w</p:attrName>
                                        </p:attrNameLst>
                                      </p:cBhvr>
                                      <p:tavLst>
                                        <p:tav tm="0">
                                          <p:val>
                                            <p:strVal val="0"/>
                                          </p:val>
                                        </p:tav>
                                        <p:tav tm="100000">
                                          <p:val>
                                            <p:strVal val="#ppt_w"/>
                                          </p:val>
                                        </p:tav>
                                      </p:tavLst>
                                    </p:anim>
                                    <p:anim calcmode="lin" valueType="num">
                                      <p:cBhvr additive="base">
                                        <p:cTn id="28" dur="250"/>
                                        <p:tgtEl>
                                          <p:spTgt spid="435"/>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1000"/>
                                  </p:stCondLst>
                                  <p:childTnLst>
                                    <p:set>
                                      <p:cBhvr>
                                        <p:cTn id="32" dur="1" fill="hold">
                                          <p:stCondLst>
                                            <p:cond delay="0"/>
                                          </p:stCondLst>
                                        </p:cTn>
                                        <p:tgtEl>
                                          <p:spTgt spid="438"/>
                                        </p:tgtEl>
                                        <p:attrNameLst>
                                          <p:attrName>style.visibility</p:attrName>
                                        </p:attrNameLst>
                                      </p:cBhvr>
                                      <p:to>
                                        <p:strVal val="visible"/>
                                      </p:to>
                                    </p:set>
                                    <p:anim calcmode="lin" valueType="num">
                                      <p:cBhvr additive="base">
                                        <p:cTn id="33" dur="250"/>
                                        <p:tgtEl>
                                          <p:spTgt spid="438"/>
                                        </p:tgtEl>
                                        <p:attrNameLst>
                                          <p:attrName>ppt_w</p:attrName>
                                        </p:attrNameLst>
                                      </p:cBhvr>
                                      <p:tavLst>
                                        <p:tav tm="0">
                                          <p:val>
                                            <p:strVal val="0"/>
                                          </p:val>
                                        </p:tav>
                                        <p:tav tm="100000">
                                          <p:val>
                                            <p:strVal val="#ppt_w"/>
                                          </p:val>
                                        </p:tav>
                                      </p:tavLst>
                                    </p:anim>
                                    <p:anim calcmode="lin" valueType="num">
                                      <p:cBhvr additive="base">
                                        <p:cTn id="34" dur="250"/>
                                        <p:tgtEl>
                                          <p:spTgt spid="438"/>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1000"/>
                                  </p:stCondLst>
                                  <p:childTnLst>
                                    <p:set>
                                      <p:cBhvr>
                                        <p:cTn id="38" dur="1" fill="hold">
                                          <p:stCondLst>
                                            <p:cond delay="0"/>
                                          </p:stCondLst>
                                        </p:cTn>
                                        <p:tgtEl>
                                          <p:spTgt spid="436"/>
                                        </p:tgtEl>
                                        <p:attrNameLst>
                                          <p:attrName>style.visibility</p:attrName>
                                        </p:attrNameLst>
                                      </p:cBhvr>
                                      <p:to>
                                        <p:strVal val="visible"/>
                                      </p:to>
                                    </p:set>
                                    <p:anim calcmode="lin" valueType="num">
                                      <p:cBhvr additive="base">
                                        <p:cTn id="39" dur="250"/>
                                        <p:tgtEl>
                                          <p:spTgt spid="436"/>
                                        </p:tgtEl>
                                        <p:attrNameLst>
                                          <p:attrName>ppt_w</p:attrName>
                                        </p:attrNameLst>
                                      </p:cBhvr>
                                      <p:tavLst>
                                        <p:tav tm="0">
                                          <p:val>
                                            <p:strVal val="0"/>
                                          </p:val>
                                        </p:tav>
                                        <p:tav tm="100000">
                                          <p:val>
                                            <p:strVal val="#ppt_w"/>
                                          </p:val>
                                        </p:tav>
                                      </p:tavLst>
                                    </p:anim>
                                    <p:anim calcmode="lin" valueType="num">
                                      <p:cBhvr additive="base">
                                        <p:cTn id="40" dur="250"/>
                                        <p:tgtEl>
                                          <p:spTgt spid="436"/>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1000"/>
                                  </p:stCondLst>
                                  <p:childTnLst>
                                    <p:set>
                                      <p:cBhvr>
                                        <p:cTn id="44" dur="1" fill="hold">
                                          <p:stCondLst>
                                            <p:cond delay="0"/>
                                          </p:stCondLst>
                                        </p:cTn>
                                        <p:tgtEl>
                                          <p:spTgt spid="437"/>
                                        </p:tgtEl>
                                        <p:attrNameLst>
                                          <p:attrName>style.visibility</p:attrName>
                                        </p:attrNameLst>
                                      </p:cBhvr>
                                      <p:to>
                                        <p:strVal val="visible"/>
                                      </p:to>
                                    </p:set>
                                    <p:anim calcmode="lin" valueType="num">
                                      <p:cBhvr additive="base">
                                        <p:cTn id="45" dur="250"/>
                                        <p:tgtEl>
                                          <p:spTgt spid="437"/>
                                        </p:tgtEl>
                                        <p:attrNameLst>
                                          <p:attrName>ppt_w</p:attrName>
                                        </p:attrNameLst>
                                      </p:cBhvr>
                                      <p:tavLst>
                                        <p:tav tm="0">
                                          <p:val>
                                            <p:strVal val="0"/>
                                          </p:val>
                                        </p:tav>
                                        <p:tav tm="100000">
                                          <p:val>
                                            <p:strVal val="#ppt_w"/>
                                          </p:val>
                                        </p:tav>
                                      </p:tavLst>
                                    </p:anim>
                                    <p:anim calcmode="lin" valueType="num">
                                      <p:cBhvr additive="base">
                                        <p:cTn id="46" dur="250"/>
                                        <p:tgtEl>
                                          <p:spTgt spid="4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1"/>
          <p:cNvSpPr/>
          <p:nvPr/>
        </p:nvSpPr>
        <p:spPr>
          <a:xfrm>
            <a:off x="2146276" y="541120"/>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err="1">
                <a:solidFill>
                  <a:srgbClr val="FF0000"/>
                </a:solidFill>
                <a:latin typeface="Times New Roman"/>
                <a:ea typeface="Times New Roman"/>
                <a:cs typeface="Times New Roman"/>
                <a:sym typeface="Times New Roman"/>
              </a:rPr>
              <a:t>Câu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Trước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cảnh</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đẹp</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đêm</a:t>
            </a:r>
            <a:r>
              <a:rPr lang="en-US" sz="4000" b="1" dirty="0">
                <a:solidFill>
                  <a:srgbClr val="FF0000"/>
                </a:solidFill>
                <a:latin typeface="Times New Roman"/>
                <a:ea typeface="Times New Roman"/>
                <a:cs typeface="Times New Roman"/>
                <a:sym typeface="Times New Roman"/>
              </a:rPr>
              <a:t> nay </a:t>
            </a:r>
            <a:r>
              <a:rPr lang="en-US" sz="4000" b="1" dirty="0" err="1">
                <a:solidFill>
                  <a:srgbClr val="FF0000"/>
                </a:solidFill>
                <a:latin typeface="Times New Roman"/>
                <a:ea typeface="Times New Roman"/>
                <a:cs typeface="Times New Roman"/>
                <a:sym typeface="Times New Roman"/>
              </a:rPr>
              <a:t>biết</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làm</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thế</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nào</a:t>
            </a:r>
            <a:r>
              <a:rPr lang="en-US" sz="4000" b="1" dirty="0">
                <a:solidFill>
                  <a:srgbClr val="FF0000"/>
                </a:solidFill>
                <a:latin typeface="Times New Roman"/>
                <a:ea typeface="Times New Roman"/>
                <a:cs typeface="Times New Roman"/>
                <a:sym typeface="Times New Roman"/>
              </a:rPr>
              <a:t> ?” </a:t>
            </a:r>
            <a:r>
              <a:rPr lang="en-US" sz="4000" b="1" dirty="0" err="1">
                <a:solidFill>
                  <a:srgbClr val="FF0000"/>
                </a:solidFill>
                <a:latin typeface="Times New Roman"/>
                <a:ea typeface="Times New Roman"/>
                <a:cs typeface="Times New Roman"/>
                <a:sym typeface="Times New Roman"/>
              </a:rPr>
              <a:t>là</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kiểu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câu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gì</a:t>
            </a:r>
            <a:r>
              <a:rPr lang="en-US" sz="4000" b="1" dirty="0">
                <a:solidFill>
                  <a:srgbClr val="FF0000"/>
                </a:solidFill>
                <a:latin typeface="Times New Roman"/>
                <a:ea typeface="Times New Roman"/>
                <a:cs typeface="Times New Roman"/>
                <a:sym typeface="Times New Roman"/>
              </a:rPr>
              <a:t> ?</a:t>
            </a:r>
            <a:endParaRPr sz="6600" b="1" i="0" u="none" strike="noStrike" cap="none" dirty="0">
              <a:solidFill>
                <a:srgbClr val="FF0000"/>
              </a:solidFill>
              <a:latin typeface="Times New Roman"/>
              <a:ea typeface="Times New Roman"/>
              <a:cs typeface="Times New Roman"/>
              <a:sym typeface="Times New Roman"/>
            </a:endParaRPr>
          </a:p>
        </p:txBody>
      </p:sp>
      <p:sp>
        <p:nvSpPr>
          <p:cNvPr id="444" name="Google Shape;444;p31"/>
          <p:cNvSpPr/>
          <p:nvPr/>
        </p:nvSpPr>
        <p:spPr>
          <a:xfrm>
            <a:off x="1317867"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a:t>
            </a:r>
            <a:r>
              <a:rPr lang="en-US" sz="3200">
                <a:solidFill>
                  <a:schemeClr val="dk1"/>
                </a:solidFill>
                <a:latin typeface="Times New Roman"/>
                <a:ea typeface="Times New Roman"/>
                <a:cs typeface="Times New Roman"/>
                <a:sym typeface="Times New Roman"/>
              </a:rPr>
              <a:t>. Câu trần thuật </a:t>
            </a:r>
            <a:endParaRPr sz="3200">
              <a:solidFill>
                <a:schemeClr val="dk1"/>
              </a:solidFill>
              <a:latin typeface="Times New Roman"/>
              <a:ea typeface="Times New Roman"/>
              <a:cs typeface="Times New Roman"/>
              <a:sym typeface="Times New Roman"/>
            </a:endParaRPr>
          </a:p>
        </p:txBody>
      </p:sp>
      <p:sp>
        <p:nvSpPr>
          <p:cNvPr id="445" name="Google Shape;445;p31"/>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46" name="Google Shape;446;p31"/>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47" name="Google Shape;447;p31"/>
          <p:cNvSpPr/>
          <p:nvPr/>
        </p:nvSpPr>
        <p:spPr>
          <a:xfrm>
            <a:off x="6774684"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B</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Câu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nghi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vấn</a:t>
            </a:r>
            <a:endParaRPr sz="3200" dirty="0">
              <a:solidFill>
                <a:schemeClr val="dk1"/>
              </a:solidFill>
              <a:latin typeface="Times New Roman"/>
              <a:ea typeface="Times New Roman"/>
              <a:cs typeface="Times New Roman"/>
              <a:sym typeface="Times New Roman"/>
            </a:endParaRPr>
          </a:p>
        </p:txBody>
      </p:sp>
      <p:sp>
        <p:nvSpPr>
          <p:cNvPr id="448" name="Google Shape;448;p31"/>
          <p:cNvSpPr/>
          <p:nvPr/>
        </p:nvSpPr>
        <p:spPr>
          <a:xfrm>
            <a:off x="1317867"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C. </a:t>
            </a:r>
            <a:r>
              <a:rPr lang="en-US" sz="3200" dirty="0" err="1">
                <a:solidFill>
                  <a:schemeClr val="dk1"/>
                </a:solidFill>
                <a:latin typeface="Times New Roman"/>
                <a:ea typeface="Times New Roman"/>
                <a:cs typeface="Times New Roman"/>
                <a:sym typeface="Times New Roman"/>
              </a:rPr>
              <a:t>Câu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cầu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khiến</a:t>
            </a:r>
            <a:endParaRPr sz="3200" b="0" i="0" u="none" strike="noStrike" cap="none" dirty="0">
              <a:solidFill>
                <a:schemeClr val="dk1"/>
              </a:solidFill>
              <a:latin typeface="Times New Roman"/>
              <a:ea typeface="Times New Roman"/>
              <a:cs typeface="Times New Roman"/>
              <a:sym typeface="Times New Roman"/>
            </a:endParaRPr>
          </a:p>
        </p:txBody>
      </p:sp>
      <p:sp>
        <p:nvSpPr>
          <p:cNvPr id="449" name="Google Shape;449;p31"/>
          <p:cNvSpPr/>
          <p:nvPr/>
        </p:nvSpPr>
        <p:spPr>
          <a:xfrm>
            <a:off x="6774684"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 </a:t>
            </a:r>
            <a:r>
              <a:rPr lang="en-US" sz="3200">
                <a:solidFill>
                  <a:schemeClr val="dk1"/>
                </a:solidFill>
                <a:latin typeface="Times New Roman"/>
                <a:ea typeface="Times New Roman"/>
                <a:cs typeface="Times New Roman"/>
                <a:sym typeface="Times New Roman"/>
              </a:rPr>
              <a:t>Cả A, B, C đều sai</a:t>
            </a:r>
            <a:endParaRPr sz="3200" b="0" i="0" u="none" strike="noStrike" cap="none">
              <a:solidFill>
                <a:schemeClr val="dk1"/>
              </a:solidFill>
              <a:latin typeface="Times New Roman"/>
              <a:ea typeface="Times New Roman"/>
              <a:cs typeface="Times New Roman"/>
              <a:sym typeface="Times New Roman"/>
            </a:endParaRPr>
          </a:p>
        </p:txBody>
      </p:sp>
      <p:pic>
        <p:nvPicPr>
          <p:cNvPr id="450" name="Google Shape;450;p31"/>
          <p:cNvPicPr preferRelativeResize="0"/>
          <p:nvPr/>
        </p:nvPicPr>
        <p:blipFill rotWithShape="1">
          <a:blip r:embed="rId3">
            <a:alphaModFix/>
          </a:blip>
          <a:srcRect/>
          <a:stretch/>
        </p:blipFill>
        <p:spPr>
          <a:xfrm>
            <a:off x="5356597" y="3512678"/>
            <a:ext cx="805722" cy="708059"/>
          </a:xfrm>
          <a:prstGeom prst="rect">
            <a:avLst/>
          </a:prstGeom>
          <a:noFill/>
          <a:ln>
            <a:noFill/>
          </a:ln>
        </p:spPr>
      </p:pic>
      <p:pic>
        <p:nvPicPr>
          <p:cNvPr id="451" name="Google Shape;451;p31"/>
          <p:cNvPicPr preferRelativeResize="0"/>
          <p:nvPr/>
        </p:nvPicPr>
        <p:blipFill rotWithShape="1">
          <a:blip r:embed="rId4">
            <a:alphaModFix/>
          </a:blip>
          <a:srcRect r="3472"/>
          <a:stretch/>
        </p:blipFill>
        <p:spPr>
          <a:xfrm>
            <a:off x="5357783" y="5137105"/>
            <a:ext cx="804536" cy="704088"/>
          </a:xfrm>
          <a:prstGeom prst="rect">
            <a:avLst/>
          </a:prstGeom>
          <a:noFill/>
          <a:ln>
            <a:noFill/>
          </a:ln>
        </p:spPr>
      </p:pic>
      <p:pic>
        <p:nvPicPr>
          <p:cNvPr id="452" name="Google Shape;452;p31"/>
          <p:cNvPicPr preferRelativeResize="0"/>
          <p:nvPr/>
        </p:nvPicPr>
        <p:blipFill rotWithShape="1">
          <a:blip r:embed="rId3">
            <a:alphaModFix/>
          </a:blip>
          <a:srcRect/>
          <a:stretch/>
        </p:blipFill>
        <p:spPr>
          <a:xfrm>
            <a:off x="10814394" y="5148702"/>
            <a:ext cx="804742" cy="707197"/>
          </a:xfrm>
          <a:prstGeom prst="rect">
            <a:avLst/>
          </a:prstGeom>
          <a:noFill/>
          <a:ln>
            <a:noFill/>
          </a:ln>
        </p:spPr>
      </p:pic>
      <p:pic>
        <p:nvPicPr>
          <p:cNvPr id="453" name="Google Shape;453;p31"/>
          <p:cNvPicPr preferRelativeResize="0"/>
          <p:nvPr/>
        </p:nvPicPr>
        <p:blipFill rotWithShape="1">
          <a:blip r:embed="rId5">
            <a:alphaModFix/>
          </a:blip>
          <a:srcRect/>
          <a:stretch/>
        </p:blipFill>
        <p:spPr>
          <a:xfrm>
            <a:off x="10814394" y="3564350"/>
            <a:ext cx="80474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par>
                                <p:cTn id="8" presetID="10" presetClass="entr" presetSubtype="0" fill="hold" nodeType="withEffect">
                                  <p:stCondLst>
                                    <p:cond delay="500"/>
                                  </p:stCondLst>
                                  <p:childTnLst>
                                    <p:set>
                                      <p:cBhvr>
                                        <p:cTn id="9" dur="1" fill="hold">
                                          <p:stCondLst>
                                            <p:cond delay="0"/>
                                          </p:stCondLst>
                                        </p:cTn>
                                        <p:tgtEl>
                                          <p:spTgt spid="444"/>
                                        </p:tgtEl>
                                        <p:attrNameLst>
                                          <p:attrName>style.visibility</p:attrName>
                                        </p:attrNameLst>
                                      </p:cBhvr>
                                      <p:to>
                                        <p:strVal val="visible"/>
                                      </p:to>
                                    </p:set>
                                    <p:animEffect transition="in" filter="fade">
                                      <p:cBhvr>
                                        <p:cTn id="10" dur="500"/>
                                        <p:tgtEl>
                                          <p:spTgt spid="444"/>
                                        </p:tgtEl>
                                      </p:cBhvr>
                                    </p:animEffect>
                                  </p:childTnLst>
                                </p:cTn>
                              </p:par>
                              <p:par>
                                <p:cTn id="11" presetID="10" presetClass="entr" presetSubtype="0" fill="hold" nodeType="withEffect">
                                  <p:stCondLst>
                                    <p:cond delay="1000"/>
                                  </p:stCondLst>
                                  <p:childTnLst>
                                    <p:set>
                                      <p:cBhvr>
                                        <p:cTn id="12" dur="1" fill="hold">
                                          <p:stCondLst>
                                            <p:cond delay="0"/>
                                          </p:stCondLst>
                                        </p:cTn>
                                        <p:tgtEl>
                                          <p:spTgt spid="447"/>
                                        </p:tgtEl>
                                        <p:attrNameLst>
                                          <p:attrName>style.visibility</p:attrName>
                                        </p:attrNameLst>
                                      </p:cBhvr>
                                      <p:to>
                                        <p:strVal val="visible"/>
                                      </p:to>
                                    </p:set>
                                    <p:animEffect transition="in" filter="fade">
                                      <p:cBhvr>
                                        <p:cTn id="13" dur="500"/>
                                        <p:tgtEl>
                                          <p:spTgt spid="447"/>
                                        </p:tgtEl>
                                      </p:cBhvr>
                                    </p:animEffect>
                                  </p:childTnLst>
                                </p:cTn>
                              </p:par>
                              <p:par>
                                <p:cTn id="14" presetID="10" presetClass="entr" presetSubtype="0" fill="hold" nodeType="withEffect">
                                  <p:stCondLst>
                                    <p:cond delay="1500"/>
                                  </p:stCondLst>
                                  <p:childTnLst>
                                    <p:set>
                                      <p:cBhvr>
                                        <p:cTn id="15" dur="1" fill="hold">
                                          <p:stCondLst>
                                            <p:cond delay="0"/>
                                          </p:stCondLst>
                                        </p:cTn>
                                        <p:tgtEl>
                                          <p:spTgt spid="448"/>
                                        </p:tgtEl>
                                        <p:attrNameLst>
                                          <p:attrName>style.visibility</p:attrName>
                                        </p:attrNameLst>
                                      </p:cBhvr>
                                      <p:to>
                                        <p:strVal val="visible"/>
                                      </p:to>
                                    </p:set>
                                    <p:animEffect transition="in" filter="fade">
                                      <p:cBhvr>
                                        <p:cTn id="16" dur="500"/>
                                        <p:tgtEl>
                                          <p:spTgt spid="448"/>
                                        </p:tgtEl>
                                      </p:cBhvr>
                                    </p:animEffect>
                                  </p:childTnLst>
                                </p:cTn>
                              </p:par>
                              <p:par>
                                <p:cTn id="17" presetID="10" presetClass="entr" presetSubtype="0" fill="hold" nodeType="withEffect">
                                  <p:stCondLst>
                                    <p:cond delay="2000"/>
                                  </p:stCondLst>
                                  <p:childTnLst>
                                    <p:set>
                                      <p:cBhvr>
                                        <p:cTn id="18" dur="1" fill="hold">
                                          <p:stCondLst>
                                            <p:cond delay="0"/>
                                          </p:stCondLst>
                                        </p:cTn>
                                        <p:tgtEl>
                                          <p:spTgt spid="449"/>
                                        </p:tgtEl>
                                        <p:attrNameLst>
                                          <p:attrName>style.visibility</p:attrName>
                                        </p:attrNameLst>
                                      </p:cBhvr>
                                      <p:to>
                                        <p:strVal val="visible"/>
                                      </p:to>
                                    </p:set>
                                    <p:animEffect transition="in" filter="fade">
                                      <p:cBhvr>
                                        <p:cTn id="19" dur="500"/>
                                        <p:tgtEl>
                                          <p:spTgt spid="449"/>
                                        </p:tgtEl>
                                      </p:cBhvr>
                                    </p:animEffect>
                                  </p:childTnLst>
                                </p:cTn>
                              </p:par>
                              <p:par>
                                <p:cTn id="20" presetID="2" presetClass="entr" presetSubtype="2" fill="hold" nodeType="withEffect">
                                  <p:stCondLst>
                                    <p:cond delay="500"/>
                                  </p:stCondLst>
                                  <p:childTnLst>
                                    <p:set>
                                      <p:cBhvr>
                                        <p:cTn id="21" dur="1" fill="hold">
                                          <p:stCondLst>
                                            <p:cond delay="0"/>
                                          </p:stCondLst>
                                        </p:cTn>
                                        <p:tgtEl>
                                          <p:spTgt spid="445"/>
                                        </p:tgtEl>
                                        <p:attrNameLst>
                                          <p:attrName>style.visibility</p:attrName>
                                        </p:attrNameLst>
                                      </p:cBhvr>
                                      <p:to>
                                        <p:strVal val="visible"/>
                                      </p:to>
                                    </p:set>
                                    <p:anim calcmode="lin" valueType="num">
                                      <p:cBhvr additive="base">
                                        <p:cTn id="22" dur="5000"/>
                                        <p:tgtEl>
                                          <p:spTgt spid="445"/>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446"/>
                                        </p:tgtEl>
                                        <p:attrNameLst>
                                          <p:attrName>style.visibility</p:attrName>
                                        </p:attrNameLst>
                                      </p:cBhvr>
                                      <p:to>
                                        <p:strVal val="visible"/>
                                      </p:to>
                                    </p:set>
                                    <p:anim calcmode="lin" valueType="num">
                                      <p:cBhvr additive="base">
                                        <p:cTn id="25" dur="5000"/>
                                        <p:tgtEl>
                                          <p:spTgt spid="446"/>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450"/>
                                        </p:tgtEl>
                                        <p:attrNameLst>
                                          <p:attrName>style.visibility</p:attrName>
                                        </p:attrNameLst>
                                      </p:cBhvr>
                                      <p:to>
                                        <p:strVal val="visible"/>
                                      </p:to>
                                    </p:set>
                                    <p:anim calcmode="lin" valueType="num">
                                      <p:cBhvr additive="base">
                                        <p:cTn id="30" dur="250"/>
                                        <p:tgtEl>
                                          <p:spTgt spid="450"/>
                                        </p:tgtEl>
                                        <p:attrNameLst>
                                          <p:attrName>ppt_w</p:attrName>
                                        </p:attrNameLst>
                                      </p:cBhvr>
                                      <p:tavLst>
                                        <p:tav tm="0">
                                          <p:val>
                                            <p:strVal val="0"/>
                                          </p:val>
                                        </p:tav>
                                        <p:tav tm="100000">
                                          <p:val>
                                            <p:strVal val="#ppt_w"/>
                                          </p:val>
                                        </p:tav>
                                      </p:tavLst>
                                    </p:anim>
                                    <p:anim calcmode="lin" valueType="num">
                                      <p:cBhvr additive="base">
                                        <p:cTn id="31" dur="250"/>
                                        <p:tgtEl>
                                          <p:spTgt spid="450"/>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53"/>
                                        </p:tgtEl>
                                        <p:attrNameLst>
                                          <p:attrName>style.visibility</p:attrName>
                                        </p:attrNameLst>
                                      </p:cBhvr>
                                      <p:to>
                                        <p:strVal val="visible"/>
                                      </p:to>
                                    </p:set>
                                    <p:anim calcmode="lin" valueType="num">
                                      <p:cBhvr additive="base">
                                        <p:cTn id="36" dur="250"/>
                                        <p:tgtEl>
                                          <p:spTgt spid="453"/>
                                        </p:tgtEl>
                                        <p:attrNameLst>
                                          <p:attrName>ppt_w</p:attrName>
                                        </p:attrNameLst>
                                      </p:cBhvr>
                                      <p:tavLst>
                                        <p:tav tm="0">
                                          <p:val>
                                            <p:strVal val="0"/>
                                          </p:val>
                                        </p:tav>
                                        <p:tav tm="100000">
                                          <p:val>
                                            <p:strVal val="#ppt_w"/>
                                          </p:val>
                                        </p:tav>
                                      </p:tavLst>
                                    </p:anim>
                                    <p:anim calcmode="lin" valueType="num">
                                      <p:cBhvr additive="base">
                                        <p:cTn id="37" dur="250"/>
                                        <p:tgtEl>
                                          <p:spTgt spid="453"/>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51"/>
                                        </p:tgtEl>
                                        <p:attrNameLst>
                                          <p:attrName>style.visibility</p:attrName>
                                        </p:attrNameLst>
                                      </p:cBhvr>
                                      <p:to>
                                        <p:strVal val="visible"/>
                                      </p:to>
                                    </p:set>
                                    <p:anim calcmode="lin" valueType="num">
                                      <p:cBhvr additive="base">
                                        <p:cTn id="42" dur="250"/>
                                        <p:tgtEl>
                                          <p:spTgt spid="451"/>
                                        </p:tgtEl>
                                        <p:attrNameLst>
                                          <p:attrName>ppt_w</p:attrName>
                                        </p:attrNameLst>
                                      </p:cBhvr>
                                      <p:tavLst>
                                        <p:tav tm="0">
                                          <p:val>
                                            <p:strVal val="0"/>
                                          </p:val>
                                        </p:tav>
                                        <p:tav tm="100000">
                                          <p:val>
                                            <p:strVal val="#ppt_w"/>
                                          </p:val>
                                        </p:tav>
                                      </p:tavLst>
                                    </p:anim>
                                    <p:anim calcmode="lin" valueType="num">
                                      <p:cBhvr additive="base">
                                        <p:cTn id="43" dur="250"/>
                                        <p:tgtEl>
                                          <p:spTgt spid="451"/>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52"/>
                                        </p:tgtEl>
                                        <p:attrNameLst>
                                          <p:attrName>style.visibility</p:attrName>
                                        </p:attrNameLst>
                                      </p:cBhvr>
                                      <p:to>
                                        <p:strVal val="visible"/>
                                      </p:to>
                                    </p:set>
                                    <p:anim calcmode="lin" valueType="num">
                                      <p:cBhvr additive="base">
                                        <p:cTn id="48" dur="250"/>
                                        <p:tgtEl>
                                          <p:spTgt spid="452"/>
                                        </p:tgtEl>
                                        <p:attrNameLst>
                                          <p:attrName>ppt_w</p:attrName>
                                        </p:attrNameLst>
                                      </p:cBhvr>
                                      <p:tavLst>
                                        <p:tav tm="0">
                                          <p:val>
                                            <p:strVal val="0"/>
                                          </p:val>
                                        </p:tav>
                                        <p:tav tm="100000">
                                          <p:val>
                                            <p:strVal val="#ppt_w"/>
                                          </p:val>
                                        </p:tav>
                                      </p:tavLst>
                                    </p:anim>
                                    <p:anim calcmode="lin" valueType="num">
                                      <p:cBhvr additive="base">
                                        <p:cTn id="49" dur="250"/>
                                        <p:tgtEl>
                                          <p:spTgt spid="4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0" name="Google Shape;460;p32"/>
          <p:cNvSpPr/>
          <p:nvPr/>
        </p:nvSpPr>
        <p:spPr>
          <a:xfrm>
            <a:off x="2593846" y="564870"/>
            <a:ext cx="842566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Dòng nào nói đúng nhất hoàn cảnh ngắm trăng của Bác Hồ trong bài thơ “Ngắm trăng” ?</a:t>
            </a:r>
            <a:endParaRPr sz="4400" b="1" i="0" u="none" strike="noStrike" cap="none">
              <a:solidFill>
                <a:srgbClr val="FF0000"/>
              </a:solidFill>
              <a:latin typeface="Times New Roman"/>
              <a:ea typeface="Times New Roman"/>
              <a:cs typeface="Times New Roman"/>
              <a:sym typeface="Times New Roman"/>
            </a:endParaRPr>
          </a:p>
        </p:txBody>
      </p:sp>
      <p:sp>
        <p:nvSpPr>
          <p:cNvPr id="461" name="Google Shape;461;p32"/>
          <p:cNvSpPr/>
          <p:nvPr/>
        </p:nvSpPr>
        <p:spPr>
          <a:xfrm>
            <a:off x="800100" y="3189327"/>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a:t>
            </a:r>
            <a:r>
              <a:rPr lang="en-US" sz="3200">
                <a:solidFill>
                  <a:schemeClr val="dk1"/>
                </a:solidFill>
                <a:latin typeface="Times New Roman"/>
                <a:ea typeface="Times New Roman"/>
                <a:cs typeface="Times New Roman"/>
                <a:sym typeface="Times New Roman"/>
              </a:rPr>
              <a:t> Trong khi đang đàm đạo việc quân trên thuyền.</a:t>
            </a:r>
            <a:endParaRPr sz="3200">
              <a:solidFill>
                <a:schemeClr val="dk1"/>
              </a:solidFill>
              <a:latin typeface="Times New Roman"/>
              <a:ea typeface="Times New Roman"/>
              <a:cs typeface="Times New Roman"/>
              <a:sym typeface="Times New Roman"/>
            </a:endParaRPr>
          </a:p>
        </p:txBody>
      </p:sp>
      <p:sp>
        <p:nvSpPr>
          <p:cNvPr id="462" name="Google Shape;462;p32"/>
          <p:cNvSpPr/>
          <p:nvPr/>
        </p:nvSpPr>
        <p:spPr>
          <a:xfrm>
            <a:off x="6234525" y="3193516"/>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Trong đêm không ngủ vì lo lắng cho vận mệnh đất nước</a:t>
            </a:r>
            <a:endParaRPr/>
          </a:p>
        </p:txBody>
      </p:sp>
      <p:sp>
        <p:nvSpPr>
          <p:cNvPr id="463" name="Google Shape;463;p32"/>
          <p:cNvSpPr/>
          <p:nvPr/>
        </p:nvSpPr>
        <p:spPr>
          <a:xfrm>
            <a:off x="800100" y="4795476"/>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C</a:t>
            </a:r>
            <a:r>
              <a:rPr lang="en-US" sz="3200">
                <a:solidFill>
                  <a:schemeClr val="dk1"/>
                </a:solidFill>
                <a:latin typeface="Times New Roman"/>
                <a:ea typeface="Times New Roman"/>
                <a:cs typeface="Times New Roman"/>
                <a:sym typeface="Times New Roman"/>
              </a:rPr>
              <a:t>. Trong nhà tù thiếu thốn không rượu cũng không hoa.</a:t>
            </a:r>
            <a:endParaRPr/>
          </a:p>
        </p:txBody>
      </p:sp>
      <p:sp>
        <p:nvSpPr>
          <p:cNvPr id="464" name="Google Shape;464;p32"/>
          <p:cNvSpPr/>
          <p:nvPr/>
        </p:nvSpPr>
        <p:spPr>
          <a:xfrm>
            <a:off x="6234525" y="4799665"/>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 </a:t>
            </a:r>
            <a:r>
              <a:rPr lang="en-US" sz="3200">
                <a:solidFill>
                  <a:schemeClr val="dk1"/>
                </a:solidFill>
                <a:latin typeface="Times New Roman"/>
                <a:ea typeface="Times New Roman"/>
                <a:cs typeface="Times New Roman"/>
                <a:sym typeface="Times New Roman"/>
              </a:rPr>
              <a:t>Trên đường đi hiu quạnh từ nhà tù này sang nhà tù khác</a:t>
            </a:r>
            <a:endParaRPr sz="3200" b="0" i="0" u="none" strike="noStrike" cap="none">
              <a:solidFill>
                <a:schemeClr val="dk1"/>
              </a:solidFill>
              <a:latin typeface="Times New Roman"/>
              <a:ea typeface="Times New Roman"/>
              <a:cs typeface="Times New Roman"/>
              <a:sym typeface="Times New Roman"/>
            </a:endParaRPr>
          </a:p>
        </p:txBody>
      </p:sp>
      <p:pic>
        <p:nvPicPr>
          <p:cNvPr id="465" name="Google Shape;465;p32"/>
          <p:cNvPicPr preferRelativeResize="0"/>
          <p:nvPr/>
        </p:nvPicPr>
        <p:blipFill rotWithShape="1">
          <a:blip r:embed="rId3">
            <a:alphaModFix/>
          </a:blip>
          <a:srcRect/>
          <a:stretch/>
        </p:blipFill>
        <p:spPr>
          <a:xfrm>
            <a:off x="5020112" y="3473263"/>
            <a:ext cx="805722" cy="708059"/>
          </a:xfrm>
          <a:prstGeom prst="rect">
            <a:avLst/>
          </a:prstGeom>
          <a:noFill/>
          <a:ln>
            <a:noFill/>
          </a:ln>
        </p:spPr>
      </p:pic>
      <p:pic>
        <p:nvPicPr>
          <p:cNvPr id="466" name="Google Shape;466;p32"/>
          <p:cNvPicPr preferRelativeResize="0"/>
          <p:nvPr/>
        </p:nvPicPr>
        <p:blipFill rotWithShape="1">
          <a:blip r:embed="rId4">
            <a:alphaModFix/>
          </a:blip>
          <a:srcRect/>
          <a:stretch/>
        </p:blipFill>
        <p:spPr>
          <a:xfrm>
            <a:off x="5021298" y="5117531"/>
            <a:ext cx="804536" cy="643628"/>
          </a:xfrm>
          <a:prstGeom prst="rect">
            <a:avLst/>
          </a:prstGeom>
          <a:noFill/>
          <a:ln>
            <a:noFill/>
          </a:ln>
        </p:spPr>
      </p:pic>
      <p:pic>
        <p:nvPicPr>
          <p:cNvPr id="467" name="Google Shape;467;p32"/>
          <p:cNvPicPr preferRelativeResize="0"/>
          <p:nvPr/>
        </p:nvPicPr>
        <p:blipFill rotWithShape="1">
          <a:blip r:embed="rId3">
            <a:alphaModFix/>
          </a:blip>
          <a:srcRect/>
          <a:stretch/>
        </p:blipFill>
        <p:spPr>
          <a:xfrm>
            <a:off x="10617138" y="5117531"/>
            <a:ext cx="804742" cy="707197"/>
          </a:xfrm>
          <a:prstGeom prst="rect">
            <a:avLst/>
          </a:prstGeom>
          <a:noFill/>
          <a:ln>
            <a:noFill/>
          </a:ln>
        </p:spPr>
      </p:pic>
      <p:pic>
        <p:nvPicPr>
          <p:cNvPr id="468" name="Google Shape;468;p32"/>
          <p:cNvPicPr preferRelativeResize="0"/>
          <p:nvPr/>
        </p:nvPicPr>
        <p:blipFill rotWithShape="1">
          <a:blip r:embed="rId3">
            <a:alphaModFix/>
          </a:blip>
          <a:srcRect/>
          <a:stretch/>
        </p:blipFill>
        <p:spPr>
          <a:xfrm>
            <a:off x="10689288" y="3543568"/>
            <a:ext cx="73259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500"/>
                                  </p:stCondLst>
                                  <p:childTnLst>
                                    <p:set>
                                      <p:cBhvr>
                                        <p:cTn id="9" dur="1" fill="hold">
                                          <p:stCondLst>
                                            <p:cond delay="0"/>
                                          </p:stCondLst>
                                        </p:cTn>
                                        <p:tgtEl>
                                          <p:spTgt spid="461"/>
                                        </p:tgtEl>
                                        <p:attrNameLst>
                                          <p:attrName>style.visibility</p:attrName>
                                        </p:attrNameLst>
                                      </p:cBhvr>
                                      <p:to>
                                        <p:strVal val="visible"/>
                                      </p:to>
                                    </p:set>
                                    <p:animEffect transition="in" filter="fade">
                                      <p:cBhvr>
                                        <p:cTn id="10" dur="500"/>
                                        <p:tgtEl>
                                          <p:spTgt spid="461"/>
                                        </p:tgtEl>
                                      </p:cBhvr>
                                    </p:animEffect>
                                  </p:childTnLst>
                                </p:cTn>
                              </p:par>
                              <p:par>
                                <p:cTn id="11" presetID="10" presetClass="entr" presetSubtype="0" fill="hold" nodeType="withEffect">
                                  <p:stCondLst>
                                    <p:cond delay="1000"/>
                                  </p:stCondLst>
                                  <p:childTnLst>
                                    <p:set>
                                      <p:cBhvr>
                                        <p:cTn id="12" dur="1" fill="hold">
                                          <p:stCondLst>
                                            <p:cond delay="0"/>
                                          </p:stCondLst>
                                        </p:cTn>
                                        <p:tgtEl>
                                          <p:spTgt spid="462"/>
                                        </p:tgtEl>
                                        <p:attrNameLst>
                                          <p:attrName>style.visibility</p:attrName>
                                        </p:attrNameLst>
                                      </p:cBhvr>
                                      <p:to>
                                        <p:strVal val="visible"/>
                                      </p:to>
                                    </p:set>
                                    <p:animEffect transition="in" filter="fade">
                                      <p:cBhvr>
                                        <p:cTn id="13" dur="500"/>
                                        <p:tgtEl>
                                          <p:spTgt spid="462"/>
                                        </p:tgtEl>
                                      </p:cBhvr>
                                    </p:animEffect>
                                  </p:childTnLst>
                                </p:cTn>
                              </p:par>
                              <p:par>
                                <p:cTn id="14" presetID="10" presetClass="entr" presetSubtype="0" fill="hold" nodeType="withEffect">
                                  <p:stCondLst>
                                    <p:cond delay="1500"/>
                                  </p:stCondLst>
                                  <p:childTnLst>
                                    <p:set>
                                      <p:cBhvr>
                                        <p:cTn id="15" dur="1" fill="hold">
                                          <p:stCondLst>
                                            <p:cond delay="0"/>
                                          </p:stCondLst>
                                        </p:cTn>
                                        <p:tgtEl>
                                          <p:spTgt spid="463"/>
                                        </p:tgtEl>
                                        <p:attrNameLst>
                                          <p:attrName>style.visibility</p:attrName>
                                        </p:attrNameLst>
                                      </p:cBhvr>
                                      <p:to>
                                        <p:strVal val="visible"/>
                                      </p:to>
                                    </p:set>
                                    <p:animEffect transition="in" filter="fade">
                                      <p:cBhvr>
                                        <p:cTn id="16" dur="500"/>
                                        <p:tgtEl>
                                          <p:spTgt spid="463"/>
                                        </p:tgtEl>
                                      </p:cBhvr>
                                    </p:animEffect>
                                  </p:childTnLst>
                                </p:cTn>
                              </p:par>
                              <p:par>
                                <p:cTn id="17" presetID="10" presetClass="entr" presetSubtype="0" fill="hold" nodeType="withEffect">
                                  <p:stCondLst>
                                    <p:cond delay="2000"/>
                                  </p:stCondLst>
                                  <p:childTnLst>
                                    <p:set>
                                      <p:cBhvr>
                                        <p:cTn id="18" dur="1" fill="hold">
                                          <p:stCondLst>
                                            <p:cond delay="0"/>
                                          </p:stCondLst>
                                        </p:cTn>
                                        <p:tgtEl>
                                          <p:spTgt spid="464"/>
                                        </p:tgtEl>
                                        <p:attrNameLst>
                                          <p:attrName>style.visibility</p:attrName>
                                        </p:attrNameLst>
                                      </p:cBhvr>
                                      <p:to>
                                        <p:strVal val="visible"/>
                                      </p:to>
                                    </p:set>
                                    <p:animEffect transition="in" filter="fade">
                                      <p:cBhvr>
                                        <p:cTn id="19" dur="500"/>
                                        <p:tgtEl>
                                          <p:spTgt spid="46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1000"/>
                                  </p:stCondLst>
                                  <p:childTnLst>
                                    <p:set>
                                      <p:cBhvr>
                                        <p:cTn id="23" dur="1" fill="hold">
                                          <p:stCondLst>
                                            <p:cond delay="0"/>
                                          </p:stCondLst>
                                        </p:cTn>
                                        <p:tgtEl>
                                          <p:spTgt spid="465"/>
                                        </p:tgtEl>
                                        <p:attrNameLst>
                                          <p:attrName>style.visibility</p:attrName>
                                        </p:attrNameLst>
                                      </p:cBhvr>
                                      <p:to>
                                        <p:strVal val="visible"/>
                                      </p:to>
                                    </p:set>
                                    <p:anim calcmode="lin" valueType="num">
                                      <p:cBhvr additive="base">
                                        <p:cTn id="24" dur="250"/>
                                        <p:tgtEl>
                                          <p:spTgt spid="465"/>
                                        </p:tgtEl>
                                        <p:attrNameLst>
                                          <p:attrName>ppt_w</p:attrName>
                                        </p:attrNameLst>
                                      </p:cBhvr>
                                      <p:tavLst>
                                        <p:tav tm="0">
                                          <p:val>
                                            <p:strVal val="0"/>
                                          </p:val>
                                        </p:tav>
                                        <p:tav tm="100000">
                                          <p:val>
                                            <p:strVal val="#ppt_w"/>
                                          </p:val>
                                        </p:tav>
                                      </p:tavLst>
                                    </p:anim>
                                    <p:anim calcmode="lin" valueType="num">
                                      <p:cBhvr additive="base">
                                        <p:cTn id="25" dur="250"/>
                                        <p:tgtEl>
                                          <p:spTgt spid="465"/>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468"/>
                                        </p:tgtEl>
                                        <p:attrNameLst>
                                          <p:attrName>style.visibility</p:attrName>
                                        </p:attrNameLst>
                                      </p:cBhvr>
                                      <p:to>
                                        <p:strVal val="visible"/>
                                      </p:to>
                                    </p:set>
                                    <p:anim calcmode="lin" valueType="num">
                                      <p:cBhvr additive="base">
                                        <p:cTn id="30" dur="250"/>
                                        <p:tgtEl>
                                          <p:spTgt spid="468"/>
                                        </p:tgtEl>
                                        <p:attrNameLst>
                                          <p:attrName>ppt_w</p:attrName>
                                        </p:attrNameLst>
                                      </p:cBhvr>
                                      <p:tavLst>
                                        <p:tav tm="0">
                                          <p:val>
                                            <p:strVal val="0"/>
                                          </p:val>
                                        </p:tav>
                                        <p:tav tm="100000">
                                          <p:val>
                                            <p:strVal val="#ppt_w"/>
                                          </p:val>
                                        </p:tav>
                                      </p:tavLst>
                                    </p:anim>
                                    <p:anim calcmode="lin" valueType="num">
                                      <p:cBhvr additive="base">
                                        <p:cTn id="31" dur="250"/>
                                        <p:tgtEl>
                                          <p:spTgt spid="468"/>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66"/>
                                        </p:tgtEl>
                                        <p:attrNameLst>
                                          <p:attrName>style.visibility</p:attrName>
                                        </p:attrNameLst>
                                      </p:cBhvr>
                                      <p:to>
                                        <p:strVal val="visible"/>
                                      </p:to>
                                    </p:set>
                                    <p:anim calcmode="lin" valueType="num">
                                      <p:cBhvr additive="base">
                                        <p:cTn id="36" dur="250"/>
                                        <p:tgtEl>
                                          <p:spTgt spid="466"/>
                                        </p:tgtEl>
                                        <p:attrNameLst>
                                          <p:attrName>ppt_w</p:attrName>
                                        </p:attrNameLst>
                                      </p:cBhvr>
                                      <p:tavLst>
                                        <p:tav tm="0">
                                          <p:val>
                                            <p:strVal val="0"/>
                                          </p:val>
                                        </p:tav>
                                        <p:tav tm="100000">
                                          <p:val>
                                            <p:strVal val="#ppt_w"/>
                                          </p:val>
                                        </p:tav>
                                      </p:tavLst>
                                    </p:anim>
                                    <p:anim calcmode="lin" valueType="num">
                                      <p:cBhvr additive="base">
                                        <p:cTn id="37" dur="250"/>
                                        <p:tgtEl>
                                          <p:spTgt spid="466"/>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67"/>
                                        </p:tgtEl>
                                        <p:attrNameLst>
                                          <p:attrName>style.visibility</p:attrName>
                                        </p:attrNameLst>
                                      </p:cBhvr>
                                      <p:to>
                                        <p:strVal val="visible"/>
                                      </p:to>
                                    </p:set>
                                    <p:anim calcmode="lin" valueType="num">
                                      <p:cBhvr additive="base">
                                        <p:cTn id="42" dur="250"/>
                                        <p:tgtEl>
                                          <p:spTgt spid="467"/>
                                        </p:tgtEl>
                                        <p:attrNameLst>
                                          <p:attrName>ppt_w</p:attrName>
                                        </p:attrNameLst>
                                      </p:cBhvr>
                                      <p:tavLst>
                                        <p:tav tm="0">
                                          <p:val>
                                            <p:strVal val="0"/>
                                          </p:val>
                                        </p:tav>
                                        <p:tav tm="100000">
                                          <p:val>
                                            <p:strVal val="#ppt_w"/>
                                          </p:val>
                                        </p:tav>
                                      </p:tavLst>
                                    </p:anim>
                                    <p:anim calcmode="lin" valueType="num">
                                      <p:cBhvr additive="base">
                                        <p:cTn id="43" dur="250"/>
                                        <p:tgtEl>
                                          <p:spTgt spid="4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33"/>
          <p:cNvSpPr/>
          <p:nvPr/>
        </p:nvSpPr>
        <p:spPr>
          <a:xfrm>
            <a:off x="2076475" y="684171"/>
            <a:ext cx="837717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Hai câu thơ </a:t>
            </a:r>
            <a:r>
              <a:rPr lang="en-US" sz="3200" b="1" i="1">
                <a:solidFill>
                  <a:srgbClr val="FF0000"/>
                </a:solidFill>
                <a:latin typeface="Times New Roman"/>
                <a:ea typeface="Times New Roman"/>
                <a:cs typeface="Times New Roman"/>
                <a:sym typeface="Times New Roman"/>
              </a:rPr>
              <a:t>“Nhân hướng song tiền khán minh nguyệt – Nguyệt tòng song khích khán thi gia”</a:t>
            </a:r>
            <a:r>
              <a:rPr lang="en-US" sz="3200" b="1">
                <a:solidFill>
                  <a:srgbClr val="FF0000"/>
                </a:solidFill>
                <a:latin typeface="Times New Roman"/>
                <a:ea typeface="Times New Roman"/>
                <a:cs typeface="Times New Roman"/>
                <a:sym typeface="Times New Roman"/>
              </a:rPr>
              <a:t> sử dụng biện pháp nghệ thuật gì ?</a:t>
            </a:r>
            <a:endParaRPr/>
          </a:p>
        </p:txBody>
      </p:sp>
      <p:sp>
        <p:nvSpPr>
          <p:cNvPr id="475" name="Google Shape;475;p33"/>
          <p:cNvSpPr/>
          <p:nvPr/>
        </p:nvSpPr>
        <p:spPr>
          <a:xfrm>
            <a:off x="1901536" y="3206646"/>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 </a:t>
            </a:r>
            <a:r>
              <a:rPr lang="en-US" sz="3200">
                <a:solidFill>
                  <a:schemeClr val="dk1"/>
                </a:solidFill>
                <a:latin typeface="Times New Roman"/>
                <a:ea typeface="Times New Roman"/>
                <a:cs typeface="Times New Roman"/>
                <a:sym typeface="Times New Roman"/>
              </a:rPr>
              <a:t>Ẩn dụ     </a:t>
            </a:r>
            <a:endParaRPr/>
          </a:p>
        </p:txBody>
      </p:sp>
      <p:sp>
        <p:nvSpPr>
          <p:cNvPr id="476" name="Google Shape;476;p33"/>
          <p:cNvSpPr/>
          <p:nvPr/>
        </p:nvSpPr>
        <p:spPr>
          <a:xfrm>
            <a:off x="13632602" y="4702499"/>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FFFFFF"/>
              </a:solidFill>
              <a:latin typeface="Times New Roman"/>
              <a:ea typeface="Times New Roman"/>
              <a:cs typeface="Times New Roman"/>
              <a:sym typeface="Times New Roman"/>
            </a:endParaRPr>
          </a:p>
        </p:txBody>
      </p:sp>
      <p:sp>
        <p:nvSpPr>
          <p:cNvPr id="477" name="Google Shape;477;p33"/>
          <p:cNvSpPr/>
          <p:nvPr/>
        </p:nvSpPr>
        <p:spPr>
          <a:xfrm>
            <a:off x="7545390" y="3210835"/>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Hoán dụ     </a:t>
            </a:r>
            <a:endParaRPr sz="3200" b="0" i="0" u="none" strike="noStrike" cap="none">
              <a:solidFill>
                <a:schemeClr val="dk1"/>
              </a:solidFill>
              <a:latin typeface="Times New Roman"/>
              <a:ea typeface="Times New Roman"/>
              <a:cs typeface="Times New Roman"/>
              <a:sym typeface="Times New Roman"/>
            </a:endParaRPr>
          </a:p>
        </p:txBody>
      </p:sp>
      <p:sp>
        <p:nvSpPr>
          <p:cNvPr id="478" name="Google Shape;478;p33"/>
          <p:cNvSpPr/>
          <p:nvPr/>
        </p:nvSpPr>
        <p:spPr>
          <a:xfrm>
            <a:off x="1901536" y="4771233"/>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C. So sánh</a:t>
            </a:r>
            <a:endParaRPr sz="3200" b="0" i="0" u="none" strike="noStrike" cap="none">
              <a:solidFill>
                <a:schemeClr val="dk1"/>
              </a:solidFill>
              <a:latin typeface="Times New Roman"/>
              <a:ea typeface="Times New Roman"/>
              <a:cs typeface="Times New Roman"/>
              <a:sym typeface="Times New Roman"/>
            </a:endParaRPr>
          </a:p>
        </p:txBody>
      </p:sp>
      <p:sp>
        <p:nvSpPr>
          <p:cNvPr id="479" name="Google Shape;479;p33"/>
          <p:cNvSpPr/>
          <p:nvPr/>
        </p:nvSpPr>
        <p:spPr>
          <a:xfrm>
            <a:off x="7545390" y="4775422"/>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a:t>
            </a:r>
            <a:r>
              <a:rPr lang="en-US" sz="3200">
                <a:solidFill>
                  <a:schemeClr val="dk1"/>
                </a:solidFill>
                <a:latin typeface="Times New Roman"/>
                <a:ea typeface="Times New Roman"/>
                <a:cs typeface="Times New Roman"/>
                <a:sym typeface="Times New Roman"/>
              </a:rPr>
              <a:t>. Đối xứng</a:t>
            </a:r>
            <a:endParaRPr/>
          </a:p>
        </p:txBody>
      </p:sp>
      <p:pic>
        <p:nvPicPr>
          <p:cNvPr id="480" name="Google Shape;480;p33"/>
          <p:cNvPicPr preferRelativeResize="0"/>
          <p:nvPr/>
        </p:nvPicPr>
        <p:blipFill rotWithShape="1">
          <a:blip r:embed="rId3">
            <a:alphaModFix/>
          </a:blip>
          <a:srcRect/>
          <a:stretch/>
        </p:blipFill>
        <p:spPr>
          <a:xfrm>
            <a:off x="4933712" y="3232121"/>
            <a:ext cx="805722" cy="708059"/>
          </a:xfrm>
          <a:prstGeom prst="rect">
            <a:avLst/>
          </a:prstGeom>
          <a:noFill/>
          <a:ln>
            <a:noFill/>
          </a:ln>
        </p:spPr>
      </p:pic>
      <p:pic>
        <p:nvPicPr>
          <p:cNvPr id="481" name="Google Shape;481;p33"/>
          <p:cNvPicPr preferRelativeResize="0"/>
          <p:nvPr/>
        </p:nvPicPr>
        <p:blipFill rotWithShape="1">
          <a:blip r:embed="rId3">
            <a:alphaModFix/>
          </a:blip>
          <a:srcRect/>
          <a:stretch/>
        </p:blipFill>
        <p:spPr>
          <a:xfrm>
            <a:off x="5007030" y="4834827"/>
            <a:ext cx="732404" cy="643628"/>
          </a:xfrm>
          <a:prstGeom prst="rect">
            <a:avLst/>
          </a:prstGeom>
          <a:noFill/>
          <a:ln>
            <a:noFill/>
          </a:ln>
        </p:spPr>
      </p:pic>
      <p:pic>
        <p:nvPicPr>
          <p:cNvPr id="482" name="Google Shape;482;p33"/>
          <p:cNvPicPr preferRelativeResize="0"/>
          <p:nvPr/>
        </p:nvPicPr>
        <p:blipFill rotWithShape="1">
          <a:blip r:embed="rId4">
            <a:alphaModFix/>
          </a:blip>
          <a:srcRect/>
          <a:stretch/>
        </p:blipFill>
        <p:spPr>
          <a:xfrm>
            <a:off x="10578546" y="4847896"/>
            <a:ext cx="804742" cy="643793"/>
          </a:xfrm>
          <a:prstGeom prst="rect">
            <a:avLst/>
          </a:prstGeom>
          <a:noFill/>
          <a:ln>
            <a:noFill/>
          </a:ln>
        </p:spPr>
      </p:pic>
      <p:pic>
        <p:nvPicPr>
          <p:cNvPr id="483" name="Google Shape;483;p33"/>
          <p:cNvPicPr preferRelativeResize="0"/>
          <p:nvPr/>
        </p:nvPicPr>
        <p:blipFill rotWithShape="1">
          <a:blip r:embed="rId3">
            <a:alphaModFix/>
          </a:blip>
          <a:srcRect/>
          <a:stretch/>
        </p:blipFill>
        <p:spPr>
          <a:xfrm>
            <a:off x="10650696" y="3283793"/>
            <a:ext cx="732592" cy="643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par>
                                <p:cTn id="8" presetID="10" presetClass="entr" presetSubtype="0" fill="hold" nodeType="withEffect">
                                  <p:stCondLst>
                                    <p:cond delay="500"/>
                                  </p:stCondLst>
                                  <p:childTnLst>
                                    <p:set>
                                      <p:cBhvr>
                                        <p:cTn id="9" dur="1" fill="hold">
                                          <p:stCondLst>
                                            <p:cond delay="0"/>
                                          </p:stCondLst>
                                        </p:cTn>
                                        <p:tgtEl>
                                          <p:spTgt spid="475"/>
                                        </p:tgtEl>
                                        <p:attrNameLst>
                                          <p:attrName>style.visibility</p:attrName>
                                        </p:attrNameLst>
                                      </p:cBhvr>
                                      <p:to>
                                        <p:strVal val="visible"/>
                                      </p:to>
                                    </p:set>
                                    <p:animEffect transition="in" filter="fade">
                                      <p:cBhvr>
                                        <p:cTn id="10" dur="500"/>
                                        <p:tgtEl>
                                          <p:spTgt spid="475"/>
                                        </p:tgtEl>
                                      </p:cBhvr>
                                    </p:animEffect>
                                  </p:childTnLst>
                                </p:cTn>
                              </p:par>
                              <p:par>
                                <p:cTn id="11" presetID="10" presetClass="entr" presetSubtype="0" fill="hold" nodeType="withEffect">
                                  <p:stCondLst>
                                    <p:cond delay="1000"/>
                                  </p:stCondLst>
                                  <p:childTnLst>
                                    <p:set>
                                      <p:cBhvr>
                                        <p:cTn id="12" dur="1" fill="hold">
                                          <p:stCondLst>
                                            <p:cond delay="0"/>
                                          </p:stCondLst>
                                        </p:cTn>
                                        <p:tgtEl>
                                          <p:spTgt spid="477"/>
                                        </p:tgtEl>
                                        <p:attrNameLst>
                                          <p:attrName>style.visibility</p:attrName>
                                        </p:attrNameLst>
                                      </p:cBhvr>
                                      <p:to>
                                        <p:strVal val="visible"/>
                                      </p:to>
                                    </p:set>
                                    <p:animEffect transition="in" filter="fade">
                                      <p:cBhvr>
                                        <p:cTn id="13" dur="500"/>
                                        <p:tgtEl>
                                          <p:spTgt spid="477"/>
                                        </p:tgtEl>
                                      </p:cBhvr>
                                    </p:animEffect>
                                  </p:childTnLst>
                                </p:cTn>
                              </p:par>
                              <p:par>
                                <p:cTn id="14" presetID="10" presetClass="entr" presetSubtype="0" fill="hold" nodeType="withEffect">
                                  <p:stCondLst>
                                    <p:cond delay="1500"/>
                                  </p:stCondLst>
                                  <p:childTnLst>
                                    <p:set>
                                      <p:cBhvr>
                                        <p:cTn id="15" dur="1" fill="hold">
                                          <p:stCondLst>
                                            <p:cond delay="0"/>
                                          </p:stCondLst>
                                        </p:cTn>
                                        <p:tgtEl>
                                          <p:spTgt spid="478"/>
                                        </p:tgtEl>
                                        <p:attrNameLst>
                                          <p:attrName>style.visibility</p:attrName>
                                        </p:attrNameLst>
                                      </p:cBhvr>
                                      <p:to>
                                        <p:strVal val="visible"/>
                                      </p:to>
                                    </p:set>
                                    <p:animEffect transition="in" filter="fade">
                                      <p:cBhvr>
                                        <p:cTn id="16" dur="500"/>
                                        <p:tgtEl>
                                          <p:spTgt spid="478"/>
                                        </p:tgtEl>
                                      </p:cBhvr>
                                    </p:animEffect>
                                  </p:childTnLst>
                                </p:cTn>
                              </p:par>
                              <p:par>
                                <p:cTn id="17" presetID="10" presetClass="entr" presetSubtype="0" fill="hold" nodeType="withEffect">
                                  <p:stCondLst>
                                    <p:cond delay="2000"/>
                                  </p:stCondLst>
                                  <p:childTnLst>
                                    <p:set>
                                      <p:cBhvr>
                                        <p:cTn id="18" dur="1" fill="hold">
                                          <p:stCondLst>
                                            <p:cond delay="0"/>
                                          </p:stCondLst>
                                        </p:cTn>
                                        <p:tgtEl>
                                          <p:spTgt spid="479"/>
                                        </p:tgtEl>
                                        <p:attrNameLst>
                                          <p:attrName>style.visibility</p:attrName>
                                        </p:attrNameLst>
                                      </p:cBhvr>
                                      <p:to>
                                        <p:strVal val="visible"/>
                                      </p:to>
                                    </p:set>
                                    <p:animEffect transition="in" filter="fade">
                                      <p:cBhvr>
                                        <p:cTn id="19" dur="500"/>
                                        <p:tgtEl>
                                          <p:spTgt spid="479"/>
                                        </p:tgtEl>
                                      </p:cBhvr>
                                    </p:animEffect>
                                  </p:childTnLst>
                                </p:cTn>
                              </p:par>
                              <p:par>
                                <p:cTn id="20" presetID="2" presetClass="entr" presetSubtype="8" fill="hold" nodeType="withEffect">
                                  <p:stCondLst>
                                    <p:cond delay="500"/>
                                  </p:stCondLst>
                                  <p:childTnLst>
                                    <p:set>
                                      <p:cBhvr>
                                        <p:cTn id="21" dur="1" fill="hold">
                                          <p:stCondLst>
                                            <p:cond delay="0"/>
                                          </p:stCondLst>
                                        </p:cTn>
                                        <p:tgtEl>
                                          <p:spTgt spid="476"/>
                                        </p:tgtEl>
                                        <p:attrNameLst>
                                          <p:attrName>style.visibility</p:attrName>
                                        </p:attrNameLst>
                                      </p:cBhvr>
                                      <p:to>
                                        <p:strVal val="visible"/>
                                      </p:to>
                                    </p:set>
                                    <p:anim calcmode="lin" valueType="num">
                                      <p:cBhvr additive="base">
                                        <p:cTn id="22" dur="5000"/>
                                        <p:tgtEl>
                                          <p:spTgt spid="47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1000"/>
                                  </p:stCondLst>
                                  <p:childTnLst>
                                    <p:set>
                                      <p:cBhvr>
                                        <p:cTn id="26" dur="1" fill="hold">
                                          <p:stCondLst>
                                            <p:cond delay="0"/>
                                          </p:stCondLst>
                                        </p:cTn>
                                        <p:tgtEl>
                                          <p:spTgt spid="480"/>
                                        </p:tgtEl>
                                        <p:attrNameLst>
                                          <p:attrName>style.visibility</p:attrName>
                                        </p:attrNameLst>
                                      </p:cBhvr>
                                      <p:to>
                                        <p:strVal val="visible"/>
                                      </p:to>
                                    </p:set>
                                    <p:anim calcmode="lin" valueType="num">
                                      <p:cBhvr additive="base">
                                        <p:cTn id="27" dur="250"/>
                                        <p:tgtEl>
                                          <p:spTgt spid="480"/>
                                        </p:tgtEl>
                                        <p:attrNameLst>
                                          <p:attrName>ppt_w</p:attrName>
                                        </p:attrNameLst>
                                      </p:cBhvr>
                                      <p:tavLst>
                                        <p:tav tm="0">
                                          <p:val>
                                            <p:strVal val="0"/>
                                          </p:val>
                                        </p:tav>
                                        <p:tav tm="100000">
                                          <p:val>
                                            <p:strVal val="#ppt_w"/>
                                          </p:val>
                                        </p:tav>
                                      </p:tavLst>
                                    </p:anim>
                                    <p:anim calcmode="lin" valueType="num">
                                      <p:cBhvr additive="base">
                                        <p:cTn id="28" dur="250"/>
                                        <p:tgtEl>
                                          <p:spTgt spid="480"/>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1000"/>
                                  </p:stCondLst>
                                  <p:childTnLst>
                                    <p:set>
                                      <p:cBhvr>
                                        <p:cTn id="32" dur="1" fill="hold">
                                          <p:stCondLst>
                                            <p:cond delay="0"/>
                                          </p:stCondLst>
                                        </p:cTn>
                                        <p:tgtEl>
                                          <p:spTgt spid="483"/>
                                        </p:tgtEl>
                                        <p:attrNameLst>
                                          <p:attrName>style.visibility</p:attrName>
                                        </p:attrNameLst>
                                      </p:cBhvr>
                                      <p:to>
                                        <p:strVal val="visible"/>
                                      </p:to>
                                    </p:set>
                                    <p:anim calcmode="lin" valueType="num">
                                      <p:cBhvr additive="base">
                                        <p:cTn id="33" dur="250"/>
                                        <p:tgtEl>
                                          <p:spTgt spid="483"/>
                                        </p:tgtEl>
                                        <p:attrNameLst>
                                          <p:attrName>ppt_w</p:attrName>
                                        </p:attrNameLst>
                                      </p:cBhvr>
                                      <p:tavLst>
                                        <p:tav tm="0">
                                          <p:val>
                                            <p:strVal val="0"/>
                                          </p:val>
                                        </p:tav>
                                        <p:tav tm="100000">
                                          <p:val>
                                            <p:strVal val="#ppt_w"/>
                                          </p:val>
                                        </p:tav>
                                      </p:tavLst>
                                    </p:anim>
                                    <p:anim calcmode="lin" valueType="num">
                                      <p:cBhvr additive="base">
                                        <p:cTn id="34" dur="250"/>
                                        <p:tgtEl>
                                          <p:spTgt spid="48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1000"/>
                                  </p:stCondLst>
                                  <p:childTnLst>
                                    <p:set>
                                      <p:cBhvr>
                                        <p:cTn id="38" dur="1" fill="hold">
                                          <p:stCondLst>
                                            <p:cond delay="0"/>
                                          </p:stCondLst>
                                        </p:cTn>
                                        <p:tgtEl>
                                          <p:spTgt spid="481"/>
                                        </p:tgtEl>
                                        <p:attrNameLst>
                                          <p:attrName>style.visibility</p:attrName>
                                        </p:attrNameLst>
                                      </p:cBhvr>
                                      <p:to>
                                        <p:strVal val="visible"/>
                                      </p:to>
                                    </p:set>
                                    <p:anim calcmode="lin" valueType="num">
                                      <p:cBhvr additive="base">
                                        <p:cTn id="39" dur="250"/>
                                        <p:tgtEl>
                                          <p:spTgt spid="481"/>
                                        </p:tgtEl>
                                        <p:attrNameLst>
                                          <p:attrName>ppt_w</p:attrName>
                                        </p:attrNameLst>
                                      </p:cBhvr>
                                      <p:tavLst>
                                        <p:tav tm="0">
                                          <p:val>
                                            <p:strVal val="0"/>
                                          </p:val>
                                        </p:tav>
                                        <p:tav tm="100000">
                                          <p:val>
                                            <p:strVal val="#ppt_w"/>
                                          </p:val>
                                        </p:tav>
                                      </p:tavLst>
                                    </p:anim>
                                    <p:anim calcmode="lin" valueType="num">
                                      <p:cBhvr additive="base">
                                        <p:cTn id="40" dur="250"/>
                                        <p:tgtEl>
                                          <p:spTgt spid="481"/>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1000"/>
                                  </p:stCondLst>
                                  <p:childTnLst>
                                    <p:set>
                                      <p:cBhvr>
                                        <p:cTn id="44" dur="1" fill="hold">
                                          <p:stCondLst>
                                            <p:cond delay="0"/>
                                          </p:stCondLst>
                                        </p:cTn>
                                        <p:tgtEl>
                                          <p:spTgt spid="482"/>
                                        </p:tgtEl>
                                        <p:attrNameLst>
                                          <p:attrName>style.visibility</p:attrName>
                                        </p:attrNameLst>
                                      </p:cBhvr>
                                      <p:to>
                                        <p:strVal val="visible"/>
                                      </p:to>
                                    </p:set>
                                    <p:anim calcmode="lin" valueType="num">
                                      <p:cBhvr additive="base">
                                        <p:cTn id="45" dur="250"/>
                                        <p:tgtEl>
                                          <p:spTgt spid="482"/>
                                        </p:tgtEl>
                                        <p:attrNameLst>
                                          <p:attrName>ppt_w</p:attrName>
                                        </p:attrNameLst>
                                      </p:cBhvr>
                                      <p:tavLst>
                                        <p:tav tm="0">
                                          <p:val>
                                            <p:strVal val="0"/>
                                          </p:val>
                                        </p:tav>
                                        <p:tav tm="100000">
                                          <p:val>
                                            <p:strVal val="#ppt_w"/>
                                          </p:val>
                                        </p:tav>
                                      </p:tavLst>
                                    </p:anim>
                                    <p:anim calcmode="lin" valueType="num">
                                      <p:cBhvr additive="base">
                                        <p:cTn id="46" dur="250"/>
                                        <p:tgtEl>
                                          <p:spTgt spid="4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p:nvPr/>
        </p:nvSpPr>
        <p:spPr>
          <a:xfrm>
            <a:off x="6192886" y="683315"/>
            <a:ext cx="5150400" cy="5402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1" i="0" u="none" strike="noStrike" cap="none" dirty="0" err="1">
                <a:solidFill>
                  <a:schemeClr val="lt1"/>
                </a:solidFill>
                <a:latin typeface="Times New Roman" pitchFamily="18" charset="0"/>
                <a:cs typeface="Times New Roman" pitchFamily="18" charset="0"/>
                <a:sym typeface="Arial"/>
              </a:rPr>
              <a:t>I.</a:t>
            </a:r>
            <a:r>
              <a:rPr lang="en-US" sz="11500" b="1" dirty="0" err="1">
                <a:solidFill>
                  <a:schemeClr val="lt1"/>
                </a:solidFill>
                <a:latin typeface="Times New Roman" pitchFamily="18" charset="0"/>
                <a:cs typeface="Times New Roman" pitchFamily="18" charset="0"/>
              </a:rPr>
              <a:t>Tìm</a:t>
            </a:r>
            <a:r>
              <a:rPr lang="en-US" sz="11500" b="1" dirty="0">
                <a:solidFill>
                  <a:schemeClr val="lt1"/>
                </a:solidFill>
                <a:latin typeface="Times New Roman" pitchFamily="18" charset="0"/>
                <a:cs typeface="Times New Roman" pitchFamily="18" charset="0"/>
              </a:rPr>
              <a:t> </a:t>
            </a:r>
            <a:r>
              <a:rPr lang="en-US" sz="11500" b="1" dirty="0" err="1">
                <a:solidFill>
                  <a:schemeClr val="lt1"/>
                </a:solidFill>
                <a:latin typeface="Times New Roman" pitchFamily="18" charset="0"/>
                <a:cs typeface="Times New Roman" pitchFamily="18" charset="0"/>
              </a:rPr>
              <a:t>hiểu</a:t>
            </a:r>
            <a:r>
              <a:rPr lang="en-US" sz="11500" b="1" i="0" u="none" strike="noStrike" cap="none" dirty="0">
                <a:solidFill>
                  <a:schemeClr val="lt1"/>
                </a:solidFill>
                <a:latin typeface="Times New Roman" pitchFamily="18" charset="0"/>
                <a:cs typeface="Times New Roman" pitchFamily="18" charset="0"/>
                <a:sym typeface="Arial"/>
              </a:rPr>
              <a:t> </a:t>
            </a:r>
            <a:r>
              <a:rPr lang="en-US" sz="11500" b="1" i="0" u="none" strike="noStrike" cap="none" dirty="0" err="1">
                <a:solidFill>
                  <a:schemeClr val="lt1"/>
                </a:solidFill>
                <a:latin typeface="Times New Roman" pitchFamily="18" charset="0"/>
                <a:cs typeface="Times New Roman" pitchFamily="18" charset="0"/>
                <a:sym typeface="Arial"/>
              </a:rPr>
              <a:t>chung</a:t>
            </a:r>
            <a:endParaRPr sz="11500" b="1" i="0" u="none" strike="noStrike" cap="none" dirty="0">
              <a:solidFill>
                <a:schemeClr val="lt1"/>
              </a:solidFill>
              <a:latin typeface="Times New Roman" pitchFamily="18" charset="0"/>
              <a:cs typeface="Times New Roman" pitchFamily="18" charset="0"/>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962024"/>
            <a:ext cx="5230813"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0" end="0"/>
                                            </p:txEl>
                                          </p:spTgt>
                                        </p:tgtEl>
                                        <p:attrNameLst>
                                          <p:attrName>style.visibility</p:attrName>
                                        </p:attrNameLst>
                                      </p:cBhvr>
                                      <p:to>
                                        <p:strVal val="visible"/>
                                      </p:to>
                                    </p:set>
                                    <p:animEffect transition="in" filter="fade">
                                      <p:cBhvr>
                                        <p:cTn id="12" dur="500"/>
                                        <p:tgtEl>
                                          <p:spTgt spid="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4"/>
          <p:cNvSpPr/>
          <p:nvPr/>
        </p:nvSpPr>
        <p:spPr>
          <a:xfrm>
            <a:off x="2076102" y="624273"/>
            <a:ext cx="8697192" cy="1630554"/>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Dòng nào dưới đây nói đúng nhất tâm trạng của Bác trước cảnh đẹp ở bài thơ Ngắm trăng?</a:t>
            </a:r>
            <a:endParaRPr/>
          </a:p>
        </p:txBody>
      </p:sp>
      <p:sp>
        <p:nvSpPr>
          <p:cNvPr id="489" name="Google Shape;489;p34"/>
          <p:cNvSpPr/>
          <p:nvPr/>
        </p:nvSpPr>
        <p:spPr>
          <a:xfrm>
            <a:off x="1174173" y="3220503"/>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A. </a:t>
            </a:r>
            <a:r>
              <a:rPr lang="en-US" sz="2800">
                <a:solidFill>
                  <a:schemeClr val="dk1"/>
                </a:solidFill>
                <a:latin typeface="Times New Roman"/>
                <a:ea typeface="Times New Roman"/>
                <a:cs typeface="Times New Roman"/>
                <a:sym typeface="Times New Roman"/>
              </a:rPr>
              <a:t>Xao xuyến, bối rối </a:t>
            </a:r>
            <a:endParaRPr sz="2600">
              <a:solidFill>
                <a:schemeClr val="dk1"/>
              </a:solidFill>
              <a:latin typeface="Times New Roman"/>
              <a:ea typeface="Times New Roman"/>
              <a:cs typeface="Times New Roman"/>
              <a:sym typeface="Times New Roman"/>
            </a:endParaRPr>
          </a:p>
        </p:txBody>
      </p:sp>
      <p:sp>
        <p:nvSpPr>
          <p:cNvPr id="490" name="Google Shape;490;p34"/>
          <p:cNvSpPr/>
          <p:nvPr/>
        </p:nvSpPr>
        <p:spPr>
          <a:xfrm>
            <a:off x="6672554" y="3224692"/>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B. </a:t>
            </a:r>
            <a:r>
              <a:rPr lang="en-US" sz="2800">
                <a:solidFill>
                  <a:schemeClr val="dk1"/>
                </a:solidFill>
                <a:latin typeface="Times New Roman"/>
                <a:ea typeface="Times New Roman"/>
                <a:cs typeface="Times New Roman"/>
                <a:sym typeface="Times New Roman"/>
              </a:rPr>
              <a:t>Buồn bã, chán nản</a:t>
            </a:r>
            <a:endParaRPr sz="2600">
              <a:solidFill>
                <a:schemeClr val="dk1"/>
              </a:solidFill>
              <a:latin typeface="Times New Roman"/>
              <a:ea typeface="Times New Roman"/>
              <a:cs typeface="Times New Roman"/>
              <a:sym typeface="Times New Roman"/>
            </a:endParaRPr>
          </a:p>
        </p:txBody>
      </p:sp>
      <p:sp>
        <p:nvSpPr>
          <p:cNvPr id="491" name="Google Shape;491;p34"/>
          <p:cNvSpPr/>
          <p:nvPr/>
        </p:nvSpPr>
        <p:spPr>
          <a:xfrm>
            <a:off x="1174173" y="4920168"/>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C. </a:t>
            </a:r>
            <a:r>
              <a:rPr lang="en-US" sz="2800">
                <a:solidFill>
                  <a:schemeClr val="dk1"/>
                </a:solidFill>
                <a:latin typeface="Times New Roman"/>
                <a:ea typeface="Times New Roman"/>
                <a:cs typeface="Times New Roman"/>
                <a:sym typeface="Times New Roman"/>
              </a:rPr>
              <a:t>Mừng rỡ, niềm nở      </a:t>
            </a:r>
            <a:endParaRPr sz="2600">
              <a:solidFill>
                <a:schemeClr val="dk1"/>
              </a:solidFill>
              <a:latin typeface="Times New Roman"/>
              <a:ea typeface="Times New Roman"/>
              <a:cs typeface="Times New Roman"/>
              <a:sym typeface="Times New Roman"/>
            </a:endParaRPr>
          </a:p>
        </p:txBody>
      </p:sp>
      <p:sp>
        <p:nvSpPr>
          <p:cNvPr id="492" name="Google Shape;492;p34"/>
          <p:cNvSpPr/>
          <p:nvPr/>
        </p:nvSpPr>
        <p:spPr>
          <a:xfrm>
            <a:off x="6672554" y="4924357"/>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D. </a:t>
            </a:r>
            <a:r>
              <a:rPr lang="en-US" sz="2800">
                <a:solidFill>
                  <a:schemeClr val="dk1"/>
                </a:solidFill>
                <a:latin typeface="Times New Roman"/>
                <a:ea typeface="Times New Roman"/>
                <a:cs typeface="Times New Roman"/>
                <a:sym typeface="Times New Roman"/>
              </a:rPr>
              <a:t>Bất bình, giận dữ</a:t>
            </a:r>
            <a:endParaRPr sz="2600">
              <a:solidFill>
                <a:schemeClr val="dk1"/>
              </a:solidFill>
              <a:latin typeface="Times New Roman"/>
              <a:ea typeface="Times New Roman"/>
              <a:cs typeface="Times New Roman"/>
              <a:sym typeface="Times New Roman"/>
            </a:endParaRPr>
          </a:p>
        </p:txBody>
      </p:sp>
      <p:pic>
        <p:nvPicPr>
          <p:cNvPr id="493" name="Google Shape;493;p34"/>
          <p:cNvPicPr preferRelativeResize="0"/>
          <p:nvPr/>
        </p:nvPicPr>
        <p:blipFill rotWithShape="1">
          <a:blip r:embed="rId3">
            <a:alphaModFix/>
          </a:blip>
          <a:srcRect r="-5484"/>
          <a:stretch/>
        </p:blipFill>
        <p:spPr>
          <a:xfrm>
            <a:off x="5011889" y="3474581"/>
            <a:ext cx="885137" cy="708059"/>
          </a:xfrm>
          <a:prstGeom prst="rect">
            <a:avLst/>
          </a:prstGeom>
          <a:noFill/>
          <a:ln>
            <a:noFill/>
          </a:ln>
        </p:spPr>
      </p:pic>
      <p:pic>
        <p:nvPicPr>
          <p:cNvPr id="494" name="Google Shape;494;p34"/>
          <p:cNvPicPr preferRelativeResize="0"/>
          <p:nvPr/>
        </p:nvPicPr>
        <p:blipFill rotWithShape="1">
          <a:blip r:embed="rId4">
            <a:alphaModFix/>
          </a:blip>
          <a:srcRect r="3472"/>
          <a:stretch/>
        </p:blipFill>
        <p:spPr>
          <a:xfrm>
            <a:off x="5092490" y="5182135"/>
            <a:ext cx="804536" cy="704088"/>
          </a:xfrm>
          <a:prstGeom prst="rect">
            <a:avLst/>
          </a:prstGeom>
          <a:noFill/>
          <a:ln>
            <a:noFill/>
          </a:ln>
        </p:spPr>
      </p:pic>
      <p:pic>
        <p:nvPicPr>
          <p:cNvPr id="495" name="Google Shape;495;p34"/>
          <p:cNvPicPr preferRelativeResize="0"/>
          <p:nvPr/>
        </p:nvPicPr>
        <p:blipFill rotWithShape="1">
          <a:blip r:embed="rId5">
            <a:alphaModFix/>
          </a:blip>
          <a:srcRect/>
          <a:stretch/>
        </p:blipFill>
        <p:spPr>
          <a:xfrm>
            <a:off x="10590665" y="5193732"/>
            <a:ext cx="804742" cy="707197"/>
          </a:xfrm>
          <a:prstGeom prst="rect">
            <a:avLst/>
          </a:prstGeom>
          <a:noFill/>
          <a:ln>
            <a:noFill/>
          </a:ln>
        </p:spPr>
      </p:pic>
      <p:pic>
        <p:nvPicPr>
          <p:cNvPr id="496" name="Google Shape;496;p34"/>
          <p:cNvPicPr preferRelativeResize="0"/>
          <p:nvPr/>
        </p:nvPicPr>
        <p:blipFill rotWithShape="1">
          <a:blip r:embed="rId5">
            <a:alphaModFix/>
          </a:blip>
          <a:srcRect/>
          <a:stretch/>
        </p:blipFill>
        <p:spPr>
          <a:xfrm>
            <a:off x="10590665" y="3494551"/>
            <a:ext cx="804742" cy="707197"/>
          </a:xfrm>
          <a:prstGeom prst="rect">
            <a:avLst/>
          </a:prstGeom>
          <a:noFill/>
          <a:ln>
            <a:noFill/>
          </a:ln>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50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100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10" presetClass="entr" presetSubtype="0" fill="hold" nodeType="withEffect">
                                  <p:stCondLst>
                                    <p:cond delay="1500"/>
                                  </p:stCondLst>
                                  <p:childTnLst>
                                    <p:set>
                                      <p:cBhvr>
                                        <p:cTn id="15" dur="1" fill="hold">
                                          <p:stCondLst>
                                            <p:cond delay="0"/>
                                          </p:stCondLst>
                                        </p:cTn>
                                        <p:tgtEl>
                                          <p:spTgt spid="491"/>
                                        </p:tgtEl>
                                        <p:attrNameLst>
                                          <p:attrName>style.visibility</p:attrName>
                                        </p:attrNameLst>
                                      </p:cBhvr>
                                      <p:to>
                                        <p:strVal val="visible"/>
                                      </p:to>
                                    </p:set>
                                    <p:animEffect transition="in" filter="fade">
                                      <p:cBhvr>
                                        <p:cTn id="16" dur="500"/>
                                        <p:tgtEl>
                                          <p:spTgt spid="491"/>
                                        </p:tgtEl>
                                      </p:cBhvr>
                                    </p:animEffect>
                                  </p:childTnLst>
                                </p:cTn>
                              </p:par>
                              <p:par>
                                <p:cTn id="17" presetID="10" presetClass="entr" presetSubtype="0" fill="hold" nodeType="withEffect">
                                  <p:stCondLst>
                                    <p:cond delay="2000"/>
                                  </p:stCondLst>
                                  <p:childTnLst>
                                    <p:set>
                                      <p:cBhvr>
                                        <p:cTn id="18" dur="1" fill="hold">
                                          <p:stCondLst>
                                            <p:cond delay="0"/>
                                          </p:stCondLst>
                                        </p:cTn>
                                        <p:tgtEl>
                                          <p:spTgt spid="492"/>
                                        </p:tgtEl>
                                        <p:attrNameLst>
                                          <p:attrName>style.visibility</p:attrName>
                                        </p:attrNameLst>
                                      </p:cBhvr>
                                      <p:to>
                                        <p:strVal val="visible"/>
                                      </p:to>
                                    </p:set>
                                    <p:animEffect transition="in" filter="fade">
                                      <p:cBhvr>
                                        <p:cTn id="19" dur="500"/>
                                        <p:tgtEl>
                                          <p:spTgt spid="49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1000"/>
                                  </p:stCondLst>
                                  <p:childTnLst>
                                    <p:set>
                                      <p:cBhvr>
                                        <p:cTn id="23" dur="1" fill="hold">
                                          <p:stCondLst>
                                            <p:cond delay="0"/>
                                          </p:stCondLst>
                                        </p:cTn>
                                        <p:tgtEl>
                                          <p:spTgt spid="493"/>
                                        </p:tgtEl>
                                        <p:attrNameLst>
                                          <p:attrName>style.visibility</p:attrName>
                                        </p:attrNameLst>
                                      </p:cBhvr>
                                      <p:to>
                                        <p:strVal val="visible"/>
                                      </p:to>
                                    </p:set>
                                    <p:anim calcmode="lin" valueType="num">
                                      <p:cBhvr additive="base">
                                        <p:cTn id="24" dur="250"/>
                                        <p:tgtEl>
                                          <p:spTgt spid="493"/>
                                        </p:tgtEl>
                                        <p:attrNameLst>
                                          <p:attrName>ppt_w</p:attrName>
                                        </p:attrNameLst>
                                      </p:cBhvr>
                                      <p:tavLst>
                                        <p:tav tm="0">
                                          <p:val>
                                            <p:strVal val="0"/>
                                          </p:val>
                                        </p:tav>
                                        <p:tav tm="100000">
                                          <p:val>
                                            <p:strVal val="#ppt_w"/>
                                          </p:val>
                                        </p:tav>
                                      </p:tavLst>
                                    </p:anim>
                                    <p:anim calcmode="lin" valueType="num">
                                      <p:cBhvr additive="base">
                                        <p:cTn id="25" dur="250"/>
                                        <p:tgtEl>
                                          <p:spTgt spid="493"/>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496"/>
                                        </p:tgtEl>
                                        <p:attrNameLst>
                                          <p:attrName>style.visibility</p:attrName>
                                        </p:attrNameLst>
                                      </p:cBhvr>
                                      <p:to>
                                        <p:strVal val="visible"/>
                                      </p:to>
                                    </p:set>
                                    <p:anim calcmode="lin" valueType="num">
                                      <p:cBhvr additive="base">
                                        <p:cTn id="30" dur="250"/>
                                        <p:tgtEl>
                                          <p:spTgt spid="496"/>
                                        </p:tgtEl>
                                        <p:attrNameLst>
                                          <p:attrName>ppt_w</p:attrName>
                                        </p:attrNameLst>
                                      </p:cBhvr>
                                      <p:tavLst>
                                        <p:tav tm="0">
                                          <p:val>
                                            <p:strVal val="0"/>
                                          </p:val>
                                        </p:tav>
                                        <p:tav tm="100000">
                                          <p:val>
                                            <p:strVal val="#ppt_w"/>
                                          </p:val>
                                        </p:tav>
                                      </p:tavLst>
                                    </p:anim>
                                    <p:anim calcmode="lin" valueType="num">
                                      <p:cBhvr additive="base">
                                        <p:cTn id="31" dur="250"/>
                                        <p:tgtEl>
                                          <p:spTgt spid="496"/>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94"/>
                                        </p:tgtEl>
                                        <p:attrNameLst>
                                          <p:attrName>style.visibility</p:attrName>
                                        </p:attrNameLst>
                                      </p:cBhvr>
                                      <p:to>
                                        <p:strVal val="visible"/>
                                      </p:to>
                                    </p:set>
                                    <p:anim calcmode="lin" valueType="num">
                                      <p:cBhvr additive="base">
                                        <p:cTn id="36" dur="250"/>
                                        <p:tgtEl>
                                          <p:spTgt spid="494"/>
                                        </p:tgtEl>
                                        <p:attrNameLst>
                                          <p:attrName>ppt_w</p:attrName>
                                        </p:attrNameLst>
                                      </p:cBhvr>
                                      <p:tavLst>
                                        <p:tav tm="0">
                                          <p:val>
                                            <p:strVal val="0"/>
                                          </p:val>
                                        </p:tav>
                                        <p:tav tm="100000">
                                          <p:val>
                                            <p:strVal val="#ppt_w"/>
                                          </p:val>
                                        </p:tav>
                                      </p:tavLst>
                                    </p:anim>
                                    <p:anim calcmode="lin" valueType="num">
                                      <p:cBhvr additive="base">
                                        <p:cTn id="37" dur="250"/>
                                        <p:tgtEl>
                                          <p:spTgt spid="494"/>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95"/>
                                        </p:tgtEl>
                                        <p:attrNameLst>
                                          <p:attrName>style.visibility</p:attrName>
                                        </p:attrNameLst>
                                      </p:cBhvr>
                                      <p:to>
                                        <p:strVal val="visible"/>
                                      </p:to>
                                    </p:set>
                                    <p:anim calcmode="lin" valueType="num">
                                      <p:cBhvr additive="base">
                                        <p:cTn id="42" dur="250"/>
                                        <p:tgtEl>
                                          <p:spTgt spid="495"/>
                                        </p:tgtEl>
                                        <p:attrNameLst>
                                          <p:attrName>ppt_w</p:attrName>
                                        </p:attrNameLst>
                                      </p:cBhvr>
                                      <p:tavLst>
                                        <p:tav tm="0">
                                          <p:val>
                                            <p:strVal val="0"/>
                                          </p:val>
                                        </p:tav>
                                        <p:tav tm="100000">
                                          <p:val>
                                            <p:strVal val="#ppt_w"/>
                                          </p:val>
                                        </p:tav>
                                      </p:tavLst>
                                    </p:anim>
                                    <p:anim calcmode="lin" valueType="num">
                                      <p:cBhvr additive="base">
                                        <p:cTn id="43" dur="250"/>
                                        <p:tgtEl>
                                          <p:spTgt spid="4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8"/>
          <p:cNvSpPr/>
          <p:nvPr/>
        </p:nvSpPr>
        <p:spPr>
          <a:xfrm>
            <a:off x="0" y="0"/>
            <a:ext cx="12192000" cy="6858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0" name="Google Shape;540;p38" descr="Cover"/>
          <p:cNvPicPr preferRelativeResize="0"/>
          <p:nvPr/>
        </p:nvPicPr>
        <p:blipFill rotWithShape="1">
          <a:blip r:embed="rId3">
            <a:alphaModFix/>
          </a:blip>
          <a:srcRect/>
          <a:stretch/>
        </p:blipFill>
        <p:spPr>
          <a:xfrm>
            <a:off x="6337936" y="3500812"/>
            <a:ext cx="2093594" cy="2369820"/>
          </a:xfrm>
          <a:prstGeom prst="rect">
            <a:avLst/>
          </a:prstGeom>
          <a:noFill/>
          <a:ln>
            <a:noFill/>
          </a:ln>
        </p:spPr>
      </p:pic>
      <p:pic>
        <p:nvPicPr>
          <p:cNvPr id="541" name="Google Shape;541;p38" descr="Cover"/>
          <p:cNvPicPr preferRelativeResize="0"/>
          <p:nvPr/>
        </p:nvPicPr>
        <p:blipFill rotWithShape="1">
          <a:blip r:embed="rId4">
            <a:alphaModFix/>
          </a:blip>
          <a:srcRect/>
          <a:stretch/>
        </p:blipFill>
        <p:spPr>
          <a:xfrm>
            <a:off x="622374" y="3989818"/>
            <a:ext cx="3150870" cy="2484120"/>
          </a:xfrm>
          <a:prstGeom prst="rect">
            <a:avLst/>
          </a:prstGeom>
          <a:noFill/>
          <a:ln>
            <a:noFill/>
          </a:ln>
        </p:spPr>
      </p:pic>
      <p:pic>
        <p:nvPicPr>
          <p:cNvPr id="542" name="Google Shape;542;p38" descr="Cover"/>
          <p:cNvPicPr preferRelativeResize="0"/>
          <p:nvPr/>
        </p:nvPicPr>
        <p:blipFill rotWithShape="1">
          <a:blip r:embed="rId5">
            <a:alphaModFix/>
          </a:blip>
          <a:srcRect/>
          <a:stretch/>
        </p:blipFill>
        <p:spPr>
          <a:xfrm>
            <a:off x="529028" y="3791699"/>
            <a:ext cx="3236596" cy="1543050"/>
          </a:xfrm>
          <a:prstGeom prst="rect">
            <a:avLst/>
          </a:prstGeom>
          <a:noFill/>
          <a:ln>
            <a:noFill/>
          </a:ln>
        </p:spPr>
      </p:pic>
      <p:pic>
        <p:nvPicPr>
          <p:cNvPr id="543" name="Google Shape;543;p38" descr="Cover"/>
          <p:cNvPicPr preferRelativeResize="0"/>
          <p:nvPr/>
        </p:nvPicPr>
        <p:blipFill rotWithShape="1">
          <a:blip r:embed="rId6">
            <a:alphaModFix/>
          </a:blip>
          <a:srcRect/>
          <a:stretch/>
        </p:blipFill>
        <p:spPr>
          <a:xfrm>
            <a:off x="615720" y="2709660"/>
            <a:ext cx="3350896" cy="1396364"/>
          </a:xfrm>
          <a:prstGeom prst="rect">
            <a:avLst/>
          </a:prstGeom>
          <a:noFill/>
          <a:ln>
            <a:noFill/>
          </a:ln>
        </p:spPr>
      </p:pic>
      <p:pic>
        <p:nvPicPr>
          <p:cNvPr id="544" name="Google Shape;544;p38" descr="Cover"/>
          <p:cNvPicPr preferRelativeResize="0"/>
          <p:nvPr/>
        </p:nvPicPr>
        <p:blipFill rotWithShape="1">
          <a:blip r:embed="rId7">
            <a:alphaModFix/>
          </a:blip>
          <a:srcRect/>
          <a:stretch/>
        </p:blipFill>
        <p:spPr>
          <a:xfrm>
            <a:off x="3676650" y="3188392"/>
            <a:ext cx="3042286" cy="1228726"/>
          </a:xfrm>
          <a:prstGeom prst="rect">
            <a:avLst/>
          </a:prstGeom>
          <a:noFill/>
          <a:ln>
            <a:noFill/>
          </a:ln>
        </p:spPr>
      </p:pic>
      <p:pic>
        <p:nvPicPr>
          <p:cNvPr id="545" name="Google Shape;545;p38" descr="Cover"/>
          <p:cNvPicPr preferRelativeResize="0"/>
          <p:nvPr/>
        </p:nvPicPr>
        <p:blipFill rotWithShape="1">
          <a:blip r:embed="rId8">
            <a:alphaModFix/>
          </a:blip>
          <a:srcRect/>
          <a:stretch/>
        </p:blipFill>
        <p:spPr>
          <a:xfrm>
            <a:off x="8564099" y="3503348"/>
            <a:ext cx="3057524" cy="912494"/>
          </a:xfrm>
          <a:prstGeom prst="rect">
            <a:avLst/>
          </a:prstGeom>
          <a:noFill/>
          <a:ln>
            <a:noFill/>
          </a:ln>
        </p:spPr>
      </p:pic>
      <p:pic>
        <p:nvPicPr>
          <p:cNvPr id="546" name="Google Shape;546;p38" descr="Cover"/>
          <p:cNvPicPr preferRelativeResize="0"/>
          <p:nvPr/>
        </p:nvPicPr>
        <p:blipFill rotWithShape="1">
          <a:blip r:embed="rId9">
            <a:alphaModFix/>
          </a:blip>
          <a:srcRect/>
          <a:stretch/>
        </p:blipFill>
        <p:spPr>
          <a:xfrm>
            <a:off x="8393026" y="2748015"/>
            <a:ext cx="3194684" cy="967740"/>
          </a:xfrm>
          <a:prstGeom prst="rect">
            <a:avLst/>
          </a:prstGeom>
          <a:noFill/>
          <a:ln>
            <a:noFill/>
          </a:ln>
        </p:spPr>
      </p:pic>
      <p:pic>
        <p:nvPicPr>
          <p:cNvPr id="547" name="Google Shape;547;p38" descr="Cover"/>
          <p:cNvPicPr preferRelativeResize="0"/>
          <p:nvPr/>
        </p:nvPicPr>
        <p:blipFill rotWithShape="1">
          <a:blip r:embed="rId10">
            <a:alphaModFix/>
          </a:blip>
          <a:srcRect/>
          <a:stretch/>
        </p:blipFill>
        <p:spPr>
          <a:xfrm>
            <a:off x="6454140" y="3154102"/>
            <a:ext cx="2238376" cy="691516"/>
          </a:xfrm>
          <a:prstGeom prst="rect">
            <a:avLst/>
          </a:prstGeom>
          <a:noFill/>
          <a:ln>
            <a:noFill/>
          </a:ln>
        </p:spPr>
      </p:pic>
      <p:pic>
        <p:nvPicPr>
          <p:cNvPr id="548" name="Google Shape;548;p38" descr="Cover"/>
          <p:cNvPicPr preferRelativeResize="0"/>
          <p:nvPr/>
        </p:nvPicPr>
        <p:blipFill rotWithShape="1">
          <a:blip r:embed="rId11">
            <a:alphaModFix/>
          </a:blip>
          <a:srcRect/>
          <a:stretch/>
        </p:blipFill>
        <p:spPr>
          <a:xfrm>
            <a:off x="827348" y="1832032"/>
            <a:ext cx="3709034" cy="882014"/>
          </a:xfrm>
          <a:prstGeom prst="rect">
            <a:avLst/>
          </a:prstGeom>
          <a:noFill/>
          <a:ln>
            <a:noFill/>
          </a:ln>
        </p:spPr>
      </p:pic>
      <p:pic>
        <p:nvPicPr>
          <p:cNvPr id="549" name="Google Shape;549;p38" descr="Cover"/>
          <p:cNvPicPr preferRelativeResize="0"/>
          <p:nvPr/>
        </p:nvPicPr>
        <p:blipFill rotWithShape="1">
          <a:blip r:embed="rId12">
            <a:alphaModFix/>
          </a:blip>
          <a:srcRect/>
          <a:stretch/>
        </p:blipFill>
        <p:spPr>
          <a:xfrm>
            <a:off x="555856" y="469958"/>
            <a:ext cx="4135756" cy="1600200"/>
          </a:xfrm>
          <a:prstGeom prst="rect">
            <a:avLst/>
          </a:prstGeom>
          <a:noFill/>
          <a:ln>
            <a:noFill/>
          </a:ln>
        </p:spPr>
      </p:pic>
      <p:pic>
        <p:nvPicPr>
          <p:cNvPr id="550" name="Google Shape;550;p38" descr="Cover"/>
          <p:cNvPicPr preferRelativeResize="0"/>
          <p:nvPr/>
        </p:nvPicPr>
        <p:blipFill rotWithShape="1">
          <a:blip r:embed="rId13">
            <a:alphaModFix/>
          </a:blip>
          <a:srcRect/>
          <a:stretch/>
        </p:blipFill>
        <p:spPr>
          <a:xfrm>
            <a:off x="4391026" y="1792028"/>
            <a:ext cx="2350770" cy="1838324"/>
          </a:xfrm>
          <a:prstGeom prst="rect">
            <a:avLst/>
          </a:prstGeom>
          <a:noFill/>
          <a:ln>
            <a:noFill/>
          </a:ln>
        </p:spPr>
      </p:pic>
      <p:pic>
        <p:nvPicPr>
          <p:cNvPr id="551" name="Google Shape;551;p38" descr="Cover"/>
          <p:cNvPicPr preferRelativeResize="0"/>
          <p:nvPr/>
        </p:nvPicPr>
        <p:blipFill rotWithShape="1">
          <a:blip r:embed="rId14">
            <a:alphaModFix/>
          </a:blip>
          <a:srcRect/>
          <a:stretch/>
        </p:blipFill>
        <p:spPr>
          <a:xfrm>
            <a:off x="8274165" y="1605815"/>
            <a:ext cx="3169920" cy="1156334"/>
          </a:xfrm>
          <a:prstGeom prst="rect">
            <a:avLst/>
          </a:prstGeom>
          <a:noFill/>
          <a:ln>
            <a:noFill/>
          </a:ln>
        </p:spPr>
      </p:pic>
      <p:pic>
        <p:nvPicPr>
          <p:cNvPr id="552" name="Google Shape;552;p38" descr="Cover"/>
          <p:cNvPicPr preferRelativeResize="0"/>
          <p:nvPr/>
        </p:nvPicPr>
        <p:blipFill rotWithShape="1">
          <a:blip r:embed="rId15">
            <a:alphaModFix/>
          </a:blip>
          <a:srcRect/>
          <a:stretch/>
        </p:blipFill>
        <p:spPr>
          <a:xfrm>
            <a:off x="8101794" y="759796"/>
            <a:ext cx="3259454" cy="1139190"/>
          </a:xfrm>
          <a:prstGeom prst="rect">
            <a:avLst/>
          </a:prstGeom>
          <a:noFill/>
          <a:ln>
            <a:noFill/>
          </a:ln>
        </p:spPr>
      </p:pic>
      <p:pic>
        <p:nvPicPr>
          <p:cNvPr id="553" name="Google Shape;553;p38" descr="Cover"/>
          <p:cNvPicPr preferRelativeResize="0"/>
          <p:nvPr/>
        </p:nvPicPr>
        <p:blipFill rotWithShape="1">
          <a:blip r:embed="rId16">
            <a:alphaModFix/>
          </a:blip>
          <a:srcRect/>
          <a:stretch/>
        </p:blipFill>
        <p:spPr>
          <a:xfrm>
            <a:off x="6419850" y="1496752"/>
            <a:ext cx="1925956" cy="2316480"/>
          </a:xfrm>
          <a:prstGeom prst="rect">
            <a:avLst/>
          </a:prstGeom>
          <a:noFill/>
          <a:ln>
            <a:noFill/>
          </a:ln>
        </p:spPr>
      </p:pic>
      <p:pic>
        <p:nvPicPr>
          <p:cNvPr id="554" name="Google Shape;554;p38" descr="Cover"/>
          <p:cNvPicPr preferRelativeResize="0"/>
          <p:nvPr/>
        </p:nvPicPr>
        <p:blipFill rotWithShape="1">
          <a:blip r:embed="rId17">
            <a:alphaModFix/>
          </a:blip>
          <a:srcRect/>
          <a:stretch/>
        </p:blipFill>
        <p:spPr>
          <a:xfrm>
            <a:off x="5640706" y="2731192"/>
            <a:ext cx="1664970" cy="1270636"/>
          </a:xfrm>
          <a:prstGeom prst="rect">
            <a:avLst/>
          </a:prstGeom>
          <a:noFill/>
          <a:ln>
            <a:noFill/>
          </a:ln>
        </p:spPr>
      </p:pic>
      <p:pic>
        <p:nvPicPr>
          <p:cNvPr id="555" name="Google Shape;555;p38" descr="Kết quả hình ảnh cho Hồ chí minh"/>
          <p:cNvPicPr preferRelativeResize="0"/>
          <p:nvPr/>
        </p:nvPicPr>
        <p:blipFill rotWithShape="1">
          <a:blip r:embed="rId18">
            <a:alphaModFix/>
          </a:blip>
          <a:srcRect/>
          <a:stretch/>
        </p:blipFill>
        <p:spPr>
          <a:xfrm>
            <a:off x="6984522" y="18472"/>
            <a:ext cx="1195549" cy="142418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6" name="Google Shape;556;p38"/>
          <p:cNvPicPr preferRelativeResize="0"/>
          <p:nvPr/>
        </p:nvPicPr>
        <p:blipFill rotWithShape="1">
          <a:blip r:embed="rId19">
            <a:alphaModFix/>
          </a:blip>
          <a:srcRect/>
          <a:stretch/>
        </p:blipFill>
        <p:spPr>
          <a:xfrm>
            <a:off x="4532007" y="46985"/>
            <a:ext cx="1381112" cy="169620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57" name="Google Shape;557;p38" descr="Kết quả hình ảnh cho nhật kí trong tù"/>
          <p:cNvSpPr/>
          <p:nvPr/>
        </p:nvSpPr>
        <p:spPr>
          <a:xfrm>
            <a:off x="685800" y="69908"/>
            <a:ext cx="365760" cy="365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60">
              <a:solidFill>
                <a:schemeClr val="dk1"/>
              </a:solidFill>
              <a:latin typeface="Arial"/>
              <a:ea typeface="Arial"/>
              <a:cs typeface="Arial"/>
              <a:sym typeface="Arial"/>
            </a:endParaRPr>
          </a:p>
        </p:txBody>
      </p:sp>
      <p:pic>
        <p:nvPicPr>
          <p:cNvPr id="558" name="Google Shape;558;p38"/>
          <p:cNvPicPr preferRelativeResize="0"/>
          <p:nvPr/>
        </p:nvPicPr>
        <p:blipFill rotWithShape="1">
          <a:blip r:embed="rId20">
            <a:alphaModFix/>
          </a:blip>
          <a:srcRect/>
          <a:stretch/>
        </p:blipFill>
        <p:spPr>
          <a:xfrm>
            <a:off x="3840508" y="4415842"/>
            <a:ext cx="2377441" cy="1287781"/>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9" name="Google Shape;559;p38" descr="Hình ảnh có liên quan"/>
          <p:cNvPicPr preferRelativeResize="0"/>
          <p:nvPr/>
        </p:nvPicPr>
        <p:blipFill rotWithShape="1">
          <a:blip r:embed="rId21">
            <a:alphaModFix/>
          </a:blip>
          <a:srcRect/>
          <a:stretch/>
        </p:blipFill>
        <p:spPr>
          <a:xfrm>
            <a:off x="6851505" y="4001342"/>
            <a:ext cx="1621936" cy="1179959"/>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60" name="Google Shape;560;p38" descr="Cover"/>
          <p:cNvPicPr preferRelativeResize="0"/>
          <p:nvPr/>
        </p:nvPicPr>
        <p:blipFill rotWithShape="1">
          <a:blip r:embed="rId22">
            <a:alphaModFix/>
          </a:blip>
          <a:srcRect/>
          <a:stretch/>
        </p:blipFill>
        <p:spPr>
          <a:xfrm>
            <a:off x="4318636" y="5427346"/>
            <a:ext cx="4206240" cy="1493520"/>
          </a:xfrm>
          <a:prstGeom prst="rect">
            <a:avLst/>
          </a:prstGeom>
          <a:noFill/>
          <a:ln>
            <a:noFill/>
          </a:ln>
        </p:spPr>
      </p:pic>
      <p:pic>
        <p:nvPicPr>
          <p:cNvPr id="561" name="Google Shape;561;p38" descr="Cover"/>
          <p:cNvPicPr preferRelativeResize="0"/>
          <p:nvPr/>
        </p:nvPicPr>
        <p:blipFill rotWithShape="1">
          <a:blip r:embed="rId23">
            <a:alphaModFix/>
          </a:blip>
          <a:srcRect/>
          <a:stretch/>
        </p:blipFill>
        <p:spPr>
          <a:xfrm>
            <a:off x="8290560" y="5348662"/>
            <a:ext cx="3179446" cy="899160"/>
          </a:xfrm>
          <a:prstGeom prst="rect">
            <a:avLst/>
          </a:prstGeom>
          <a:noFill/>
          <a:ln>
            <a:noFill/>
          </a:ln>
        </p:spPr>
      </p:pic>
      <p:pic>
        <p:nvPicPr>
          <p:cNvPr id="562" name="Google Shape;562;p38" descr="Cover"/>
          <p:cNvPicPr preferRelativeResize="0"/>
          <p:nvPr/>
        </p:nvPicPr>
        <p:blipFill rotWithShape="1">
          <a:blip r:embed="rId24">
            <a:alphaModFix/>
          </a:blip>
          <a:srcRect/>
          <a:stretch/>
        </p:blipFill>
        <p:spPr>
          <a:xfrm>
            <a:off x="8180070" y="4732395"/>
            <a:ext cx="3377566"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
                                        </p:tgtEl>
                                        <p:attrNameLst>
                                          <p:attrName>style.visibility</p:attrName>
                                        </p:attrNameLst>
                                      </p:cBhvr>
                                      <p:to>
                                        <p:strVal val="visible"/>
                                      </p:to>
                                    </p:set>
                                    <p:animEffect transition="in" filter="fade">
                                      <p:cBhvr>
                                        <p:cTn id="12" dur="500"/>
                                        <p:tgtEl>
                                          <p:spTgt spid="553"/>
                                        </p:tgtEl>
                                      </p:cBhvr>
                                    </p:animEffect>
                                  </p:childTnLst>
                                </p:cTn>
                              </p:par>
                              <p:par>
                                <p:cTn id="13" presetID="10" presetClass="entr" presetSubtype="0" fill="hold" nodeType="withEffect">
                                  <p:stCondLst>
                                    <p:cond delay="0"/>
                                  </p:stCondLst>
                                  <p:childTnLst>
                                    <p:set>
                                      <p:cBhvr>
                                        <p:cTn id="14" dur="1" fill="hold">
                                          <p:stCondLst>
                                            <p:cond delay="0"/>
                                          </p:stCondLst>
                                        </p:cTn>
                                        <p:tgtEl>
                                          <p:spTgt spid="555"/>
                                        </p:tgtEl>
                                        <p:attrNameLst>
                                          <p:attrName>style.visibility</p:attrName>
                                        </p:attrNameLst>
                                      </p:cBhvr>
                                      <p:to>
                                        <p:strVal val="visible"/>
                                      </p:to>
                                    </p:set>
                                    <p:animEffect transition="in" filter="fade">
                                      <p:cBhvr>
                                        <p:cTn id="15" dur="500"/>
                                        <p:tgtEl>
                                          <p:spTgt spid="55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fade">
                                      <p:cBhvr>
                                        <p:cTn id="19" dur="500"/>
                                        <p:tgtEl>
                                          <p:spTgt spid="55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51"/>
                                        </p:tgtEl>
                                        <p:attrNameLst>
                                          <p:attrName>style.visibility</p:attrName>
                                        </p:attrNameLst>
                                      </p:cBhvr>
                                      <p:to>
                                        <p:strVal val="visible"/>
                                      </p:to>
                                    </p:set>
                                    <p:animEffect transition="in" filter="fade">
                                      <p:cBhvr>
                                        <p:cTn id="23" dur="500"/>
                                        <p:tgtEl>
                                          <p:spTgt spid="5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50"/>
                                        </p:tgtEl>
                                        <p:attrNameLst>
                                          <p:attrName>style.visibility</p:attrName>
                                        </p:attrNameLst>
                                      </p:cBhvr>
                                      <p:to>
                                        <p:strVal val="visible"/>
                                      </p:to>
                                    </p:set>
                                    <p:animEffect transition="in" filter="fade">
                                      <p:cBhvr>
                                        <p:cTn id="28" dur="500"/>
                                        <p:tgtEl>
                                          <p:spTgt spid="550"/>
                                        </p:tgtEl>
                                      </p:cBhvr>
                                    </p:animEffect>
                                  </p:childTnLst>
                                </p:cTn>
                              </p:par>
                              <p:par>
                                <p:cTn id="29" presetID="10" presetClass="entr" presetSubtype="0" fill="hold" nodeType="withEffect">
                                  <p:stCondLst>
                                    <p:cond delay="0"/>
                                  </p:stCondLst>
                                  <p:childTnLst>
                                    <p:set>
                                      <p:cBhvr>
                                        <p:cTn id="30" dur="1" fill="hold">
                                          <p:stCondLst>
                                            <p:cond delay="0"/>
                                          </p:stCondLst>
                                        </p:cTn>
                                        <p:tgtEl>
                                          <p:spTgt spid="556"/>
                                        </p:tgtEl>
                                        <p:attrNameLst>
                                          <p:attrName>style.visibility</p:attrName>
                                        </p:attrNameLst>
                                      </p:cBhvr>
                                      <p:to>
                                        <p:strVal val="visible"/>
                                      </p:to>
                                    </p:set>
                                    <p:animEffect transition="in" filter="fade">
                                      <p:cBhvr>
                                        <p:cTn id="31" dur="500"/>
                                        <p:tgtEl>
                                          <p:spTgt spid="55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49"/>
                                        </p:tgtEl>
                                        <p:attrNameLst>
                                          <p:attrName>style.visibility</p:attrName>
                                        </p:attrNameLst>
                                      </p:cBhvr>
                                      <p:to>
                                        <p:strVal val="visible"/>
                                      </p:to>
                                    </p:set>
                                    <p:animEffect transition="in" filter="fade">
                                      <p:cBhvr>
                                        <p:cTn id="35" dur="500"/>
                                        <p:tgtEl>
                                          <p:spTgt spid="54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48"/>
                                        </p:tgtEl>
                                        <p:attrNameLst>
                                          <p:attrName>style.visibility</p:attrName>
                                        </p:attrNameLst>
                                      </p:cBhvr>
                                      <p:to>
                                        <p:strVal val="visible"/>
                                      </p:to>
                                    </p:set>
                                    <p:animEffect transition="in" filter="fade">
                                      <p:cBhvr>
                                        <p:cTn id="39" dur="500"/>
                                        <p:tgtEl>
                                          <p:spTgt spid="5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7"/>
                                        </p:tgtEl>
                                        <p:attrNameLst>
                                          <p:attrName>style.visibility</p:attrName>
                                        </p:attrNameLst>
                                      </p:cBhvr>
                                      <p:to>
                                        <p:strVal val="visible"/>
                                      </p:to>
                                    </p:set>
                                    <p:animEffect transition="in" filter="fade">
                                      <p:cBhvr>
                                        <p:cTn id="44" dur="500"/>
                                        <p:tgtEl>
                                          <p:spTgt spid="54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46"/>
                                        </p:tgtEl>
                                        <p:attrNameLst>
                                          <p:attrName>style.visibility</p:attrName>
                                        </p:attrNameLst>
                                      </p:cBhvr>
                                      <p:to>
                                        <p:strVal val="visible"/>
                                      </p:to>
                                    </p:set>
                                    <p:animEffect transition="in" filter="fade">
                                      <p:cBhvr>
                                        <p:cTn id="48" dur="500"/>
                                        <p:tgtEl>
                                          <p:spTgt spid="54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545"/>
                                        </p:tgtEl>
                                        <p:attrNameLst>
                                          <p:attrName>style.visibility</p:attrName>
                                        </p:attrNameLst>
                                      </p:cBhvr>
                                      <p:to>
                                        <p:strVal val="visible"/>
                                      </p:to>
                                    </p:set>
                                    <p:animEffect transition="in" filter="fade">
                                      <p:cBhvr>
                                        <p:cTn id="52" dur="500"/>
                                        <p:tgtEl>
                                          <p:spTgt spid="5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4"/>
                                        </p:tgtEl>
                                        <p:attrNameLst>
                                          <p:attrName>style.visibility</p:attrName>
                                        </p:attrNameLst>
                                      </p:cBhvr>
                                      <p:to>
                                        <p:strVal val="visible"/>
                                      </p:to>
                                    </p:set>
                                    <p:animEffect transition="in" filter="fade">
                                      <p:cBhvr>
                                        <p:cTn id="57" dur="500"/>
                                        <p:tgtEl>
                                          <p:spTgt spid="544"/>
                                        </p:tgtEl>
                                      </p:cBhvr>
                                    </p:animEffect>
                                  </p:childTnLst>
                                </p:cTn>
                              </p:par>
                              <p:par>
                                <p:cTn id="58" presetID="10" presetClass="entr" presetSubtype="0" fill="hold" nodeType="withEffect">
                                  <p:stCondLst>
                                    <p:cond delay="0"/>
                                  </p:stCondLst>
                                  <p:childTnLst>
                                    <p:set>
                                      <p:cBhvr>
                                        <p:cTn id="59" dur="1" fill="hold">
                                          <p:stCondLst>
                                            <p:cond delay="0"/>
                                          </p:stCondLst>
                                        </p:cTn>
                                        <p:tgtEl>
                                          <p:spTgt spid="558"/>
                                        </p:tgtEl>
                                        <p:attrNameLst>
                                          <p:attrName>style.visibility</p:attrName>
                                        </p:attrNameLst>
                                      </p:cBhvr>
                                      <p:to>
                                        <p:strVal val="visible"/>
                                      </p:to>
                                    </p:set>
                                    <p:animEffect transition="in" filter="fade">
                                      <p:cBhvr>
                                        <p:cTn id="60" dur="500"/>
                                        <p:tgtEl>
                                          <p:spTgt spid="558"/>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43"/>
                                        </p:tgtEl>
                                        <p:attrNameLst>
                                          <p:attrName>style.visibility</p:attrName>
                                        </p:attrNameLst>
                                      </p:cBhvr>
                                      <p:to>
                                        <p:strVal val="visible"/>
                                      </p:to>
                                    </p:set>
                                    <p:animEffect transition="in" filter="fade">
                                      <p:cBhvr>
                                        <p:cTn id="64" dur="500"/>
                                        <p:tgtEl>
                                          <p:spTgt spid="543"/>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42"/>
                                        </p:tgtEl>
                                        <p:attrNameLst>
                                          <p:attrName>style.visibility</p:attrName>
                                        </p:attrNameLst>
                                      </p:cBhvr>
                                      <p:to>
                                        <p:strVal val="visible"/>
                                      </p:to>
                                    </p:set>
                                    <p:animEffect transition="in" filter="fade">
                                      <p:cBhvr>
                                        <p:cTn id="68" dur="500"/>
                                        <p:tgtEl>
                                          <p:spTgt spid="542"/>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541"/>
                                        </p:tgtEl>
                                        <p:attrNameLst>
                                          <p:attrName>style.visibility</p:attrName>
                                        </p:attrNameLst>
                                      </p:cBhvr>
                                      <p:to>
                                        <p:strVal val="visible"/>
                                      </p:to>
                                    </p:set>
                                    <p:animEffect transition="in" filter="fade">
                                      <p:cBhvr>
                                        <p:cTn id="72" dur="500"/>
                                        <p:tgtEl>
                                          <p:spTgt spid="5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0"/>
                                        </p:tgtEl>
                                        <p:attrNameLst>
                                          <p:attrName>style.visibility</p:attrName>
                                        </p:attrNameLst>
                                      </p:cBhvr>
                                      <p:to>
                                        <p:strVal val="visible"/>
                                      </p:to>
                                    </p:set>
                                    <p:animEffect transition="in" filter="fade">
                                      <p:cBhvr>
                                        <p:cTn id="77" dur="500"/>
                                        <p:tgtEl>
                                          <p:spTgt spid="540"/>
                                        </p:tgtEl>
                                      </p:cBhvr>
                                    </p:animEffect>
                                  </p:childTnLst>
                                </p:cTn>
                              </p:par>
                              <p:par>
                                <p:cTn id="78" presetID="10" presetClass="entr" presetSubtype="0" fill="hold" nodeType="withEffect">
                                  <p:stCondLst>
                                    <p:cond delay="0"/>
                                  </p:stCondLst>
                                  <p:childTnLst>
                                    <p:set>
                                      <p:cBhvr>
                                        <p:cTn id="79" dur="1" fill="hold">
                                          <p:stCondLst>
                                            <p:cond delay="0"/>
                                          </p:stCondLst>
                                        </p:cTn>
                                        <p:tgtEl>
                                          <p:spTgt spid="559"/>
                                        </p:tgtEl>
                                        <p:attrNameLst>
                                          <p:attrName>style.visibility</p:attrName>
                                        </p:attrNameLst>
                                      </p:cBhvr>
                                      <p:to>
                                        <p:strVal val="visible"/>
                                      </p:to>
                                    </p:set>
                                    <p:animEffect transition="in" filter="fade">
                                      <p:cBhvr>
                                        <p:cTn id="80" dur="500"/>
                                        <p:tgtEl>
                                          <p:spTgt spid="559"/>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62"/>
                                        </p:tgtEl>
                                        <p:attrNameLst>
                                          <p:attrName>style.visibility</p:attrName>
                                        </p:attrNameLst>
                                      </p:cBhvr>
                                      <p:to>
                                        <p:strVal val="visible"/>
                                      </p:to>
                                    </p:set>
                                    <p:animEffect transition="in" filter="fade">
                                      <p:cBhvr>
                                        <p:cTn id="84" dur="500"/>
                                        <p:tgtEl>
                                          <p:spTgt spid="562"/>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561"/>
                                        </p:tgtEl>
                                        <p:attrNameLst>
                                          <p:attrName>style.visibility</p:attrName>
                                        </p:attrNameLst>
                                      </p:cBhvr>
                                      <p:to>
                                        <p:strVal val="visible"/>
                                      </p:to>
                                    </p:set>
                                    <p:animEffect transition="in" filter="fade">
                                      <p:cBhvr>
                                        <p:cTn id="88" dur="500"/>
                                        <p:tgtEl>
                                          <p:spTgt spid="561"/>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560"/>
                                        </p:tgtEl>
                                        <p:attrNameLst>
                                          <p:attrName>style.visibility</p:attrName>
                                        </p:attrNameLst>
                                      </p:cBhvr>
                                      <p:to>
                                        <p:strVal val="visible"/>
                                      </p:to>
                                    </p:set>
                                    <p:animEffect transition="in" filter="fade">
                                      <p:cBhvr>
                                        <p:cTn id="92"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39"/>
          <p:cNvSpPr txBox="1"/>
          <p:nvPr/>
        </p:nvSpPr>
        <p:spPr>
          <a:xfrm>
            <a:off x="4938339" y="2344868"/>
            <a:ext cx="2197768"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Times New Roman"/>
                <a:ea typeface="Times New Roman"/>
                <a:cs typeface="Times New Roman"/>
                <a:sym typeface="Times New Roman"/>
              </a:rPr>
              <a:t>Hướng dẫn tự học</a:t>
            </a:r>
            <a:endParaRPr sz="4800" b="1">
              <a:solidFill>
                <a:schemeClr val="lt1"/>
              </a:solidFill>
              <a:latin typeface="Times New Roman"/>
              <a:ea typeface="Times New Roman"/>
              <a:cs typeface="Times New Roman"/>
              <a:sym typeface="Times New Roman"/>
            </a:endParaRPr>
          </a:p>
        </p:txBody>
      </p:sp>
      <p:sp>
        <p:nvSpPr>
          <p:cNvPr id="570" name="Google Shape;570;p39"/>
          <p:cNvSpPr txBox="1"/>
          <p:nvPr/>
        </p:nvSpPr>
        <p:spPr>
          <a:xfrm>
            <a:off x="8496600" y="1771479"/>
            <a:ext cx="308926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chemeClr val="lt1"/>
                </a:solidFill>
                <a:latin typeface="Times New Roman"/>
                <a:ea typeface="Times New Roman"/>
                <a:cs typeface="Times New Roman"/>
                <a:sym typeface="Times New Roman"/>
              </a:rPr>
              <a:t>Soạn bài “Đi đường”</a:t>
            </a:r>
            <a:endParaRPr sz="3400" b="1">
              <a:solidFill>
                <a:schemeClr val="lt1"/>
              </a:solidFill>
              <a:latin typeface="Times New Roman"/>
              <a:ea typeface="Times New Roman"/>
              <a:cs typeface="Times New Roman"/>
              <a:sym typeface="Times New Roman"/>
            </a:endParaRPr>
          </a:p>
        </p:txBody>
      </p:sp>
      <p:sp>
        <p:nvSpPr>
          <p:cNvPr id="571" name="Google Shape;571;p39"/>
          <p:cNvSpPr txBox="1"/>
          <p:nvPr/>
        </p:nvSpPr>
        <p:spPr>
          <a:xfrm>
            <a:off x="8232223" y="4898622"/>
            <a:ext cx="333480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lt1"/>
              </a:solidFill>
              <a:latin typeface="Microsoft Yahei"/>
              <a:ea typeface="Microsoft Yahei"/>
              <a:cs typeface="Microsoft Yahei"/>
              <a:sym typeface="Microsoft Yahei"/>
            </a:endParaRPr>
          </a:p>
        </p:txBody>
      </p:sp>
      <p:sp>
        <p:nvSpPr>
          <p:cNvPr id="572" name="Google Shape;572;p39"/>
          <p:cNvSpPr txBox="1"/>
          <p:nvPr/>
        </p:nvSpPr>
        <p:spPr>
          <a:xfrm>
            <a:off x="192823" y="1659156"/>
            <a:ext cx="3321202"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400" b="1">
                <a:solidFill>
                  <a:schemeClr val="lt1"/>
                </a:solidFill>
                <a:latin typeface="Times New Roman"/>
                <a:ea typeface="Times New Roman"/>
                <a:cs typeface="Times New Roman"/>
                <a:sym typeface="Times New Roman"/>
              </a:rPr>
              <a:t>Ôn lại bài + Học thuộc bài thơ</a:t>
            </a:r>
            <a:endParaRPr sz="3400" b="1">
              <a:solidFill>
                <a:schemeClr val="lt1"/>
              </a:solidFill>
              <a:latin typeface="Times New Roman"/>
              <a:ea typeface="Times New Roman"/>
              <a:cs typeface="Times New Roman"/>
              <a:sym typeface="Times New Roman"/>
            </a:endParaRPr>
          </a:p>
        </p:txBody>
      </p:sp>
      <p:sp>
        <p:nvSpPr>
          <p:cNvPr id="573" name="Google Shape;573;p39"/>
          <p:cNvSpPr txBox="1"/>
          <p:nvPr/>
        </p:nvSpPr>
        <p:spPr>
          <a:xfrm>
            <a:off x="232529" y="4489441"/>
            <a:ext cx="3321202" cy="166199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400" b="1">
                <a:solidFill>
                  <a:schemeClr val="lt1"/>
                </a:solidFill>
                <a:latin typeface="Times New Roman"/>
                <a:ea typeface="Times New Roman"/>
                <a:cs typeface="Times New Roman"/>
                <a:sym typeface="Times New Roman"/>
              </a:rPr>
              <a:t>Sưu tầm một số bài thơ của Bác viết về  trăng</a:t>
            </a:r>
            <a:endParaRPr sz="3400">
              <a:solidFill>
                <a:schemeClr val="lt1"/>
              </a:solidFill>
              <a:latin typeface="Times New Roman"/>
              <a:ea typeface="Times New Roman"/>
              <a:cs typeface="Times New Roman"/>
              <a:sym typeface="Times New Roman"/>
            </a:endParaRPr>
          </a:p>
        </p:txBody>
      </p:sp>
      <p:sp>
        <p:nvSpPr>
          <p:cNvPr id="574" name="Google Shape;574;p39"/>
          <p:cNvSpPr txBox="1"/>
          <p:nvPr/>
        </p:nvSpPr>
        <p:spPr>
          <a:xfrm>
            <a:off x="8459295" y="5534362"/>
            <a:ext cx="355685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err="1">
                <a:solidFill>
                  <a:schemeClr val="lt1"/>
                </a:solidFill>
                <a:latin typeface="Times New Roman"/>
                <a:ea typeface="Times New Roman"/>
                <a:cs typeface="Times New Roman"/>
                <a:sym typeface="Times New Roman"/>
              </a:rPr>
              <a:t>Sưu</a:t>
            </a:r>
            <a:r>
              <a:rPr lang="en-US" sz="3400" b="1" dirty="0">
                <a:solidFill>
                  <a:schemeClr val="lt1"/>
                </a:solidFill>
                <a:latin typeface="Times New Roman"/>
                <a:ea typeface="Times New Roman"/>
                <a:cs typeface="Times New Roman"/>
                <a:sym typeface="Times New Roman"/>
              </a:rPr>
              <a:t> </a:t>
            </a:r>
            <a:r>
              <a:rPr lang="en-US" sz="3400" b="1" dirty="0" err="1">
                <a:solidFill>
                  <a:schemeClr val="lt1"/>
                </a:solidFill>
                <a:latin typeface="Times New Roman"/>
                <a:ea typeface="Times New Roman"/>
                <a:cs typeface="Times New Roman"/>
                <a:sym typeface="Times New Roman"/>
              </a:rPr>
              <a:t>tầm</a:t>
            </a:r>
            <a:r>
              <a:rPr lang="en-US" sz="3400" b="1" dirty="0">
                <a:solidFill>
                  <a:schemeClr val="lt1"/>
                </a:solidFill>
                <a:latin typeface="Times New Roman"/>
                <a:ea typeface="Times New Roman"/>
                <a:cs typeface="Times New Roman"/>
                <a:sym typeface="Times New Roman"/>
              </a:rPr>
              <a:t> 1 </a:t>
            </a:r>
            <a:r>
              <a:rPr lang="en-US" sz="3400" b="1" dirty="0" err="1">
                <a:solidFill>
                  <a:schemeClr val="lt1"/>
                </a:solidFill>
                <a:latin typeface="Times New Roman"/>
                <a:ea typeface="Times New Roman"/>
                <a:cs typeface="Times New Roman"/>
                <a:sym typeface="Times New Roman"/>
              </a:rPr>
              <a:t>số</a:t>
            </a:r>
            <a:r>
              <a:rPr lang="en-US" sz="3400" b="1" dirty="0">
                <a:solidFill>
                  <a:schemeClr val="lt1"/>
                </a:solidFill>
                <a:latin typeface="Times New Roman"/>
                <a:ea typeface="Times New Roman"/>
                <a:cs typeface="Times New Roman"/>
                <a:sym typeface="Times New Roman"/>
              </a:rPr>
              <a:t> </a:t>
            </a:r>
            <a:r>
              <a:rPr lang="en-US" sz="3400" b="1" dirty="0" err="1">
                <a:solidFill>
                  <a:schemeClr val="lt1"/>
                </a:solidFill>
                <a:latin typeface="Times New Roman"/>
                <a:ea typeface="Times New Roman"/>
                <a:cs typeface="Times New Roman"/>
                <a:sym typeface="Times New Roman"/>
              </a:rPr>
              <a:t>tấm</a:t>
            </a:r>
            <a:r>
              <a:rPr lang="en-US" sz="3400" b="1" dirty="0">
                <a:solidFill>
                  <a:schemeClr val="lt1"/>
                </a:solidFill>
                <a:latin typeface="Times New Roman"/>
                <a:ea typeface="Times New Roman"/>
                <a:cs typeface="Times New Roman"/>
                <a:sym typeface="Times New Roman"/>
              </a:rPr>
              <a:t> </a:t>
            </a:r>
            <a:r>
              <a:rPr lang="en-US" sz="3400" b="1" dirty="0" err="1">
                <a:solidFill>
                  <a:schemeClr val="lt1"/>
                </a:solidFill>
                <a:latin typeface="Times New Roman"/>
                <a:ea typeface="Times New Roman"/>
                <a:cs typeface="Times New Roman"/>
                <a:sym typeface="Times New Roman"/>
              </a:rPr>
              <a:t>gương</a:t>
            </a:r>
            <a:r>
              <a:rPr lang="en-US" sz="3400" b="1" dirty="0">
                <a:solidFill>
                  <a:schemeClr val="lt1"/>
                </a:solidFill>
                <a:latin typeface="Times New Roman"/>
                <a:ea typeface="Times New Roman"/>
                <a:cs typeface="Times New Roman"/>
                <a:sym typeface="Times New Roman"/>
              </a:rPr>
              <a:t> </a:t>
            </a:r>
            <a:r>
              <a:rPr lang="en-US" sz="3400" b="1" dirty="0" err="1">
                <a:solidFill>
                  <a:schemeClr val="lt1"/>
                </a:solidFill>
                <a:latin typeface="Times New Roman"/>
                <a:ea typeface="Times New Roman"/>
                <a:cs typeface="Times New Roman"/>
                <a:sym typeface="Times New Roman"/>
              </a:rPr>
              <a:t>vượt</a:t>
            </a:r>
            <a:r>
              <a:rPr lang="en-US" sz="3400" b="1" dirty="0">
                <a:solidFill>
                  <a:schemeClr val="lt1"/>
                </a:solidFill>
                <a:latin typeface="Times New Roman"/>
                <a:ea typeface="Times New Roman"/>
                <a:cs typeface="Times New Roman"/>
                <a:sym typeface="Times New Roman"/>
              </a:rPr>
              <a:t> </a:t>
            </a:r>
            <a:r>
              <a:rPr lang="en-US" sz="3400" b="1" dirty="0" err="1">
                <a:solidFill>
                  <a:schemeClr val="lt1"/>
                </a:solidFill>
                <a:latin typeface="Times New Roman"/>
                <a:ea typeface="Times New Roman"/>
                <a:cs typeface="Times New Roman"/>
                <a:sym typeface="Times New Roman"/>
              </a:rPr>
              <a:t>khó</a:t>
            </a:r>
            <a:endParaRPr sz="3400" b="1" dirty="0">
              <a:solidFill>
                <a:schemeClr val="lt1"/>
              </a:solidFill>
              <a:latin typeface="Times New Roman"/>
              <a:ea typeface="Times New Roman"/>
              <a:cs typeface="Times New Roman"/>
              <a:sym typeface="Times New Roman"/>
            </a:endParaRPr>
          </a:p>
        </p:txBody>
      </p:sp>
      <p:sp>
        <p:nvSpPr>
          <p:cNvPr id="2" name="Right Arrow 1"/>
          <p:cNvSpPr/>
          <p:nvPr/>
        </p:nvSpPr>
        <p:spPr>
          <a:xfrm rot="12840051">
            <a:off x="3495184" y="2798041"/>
            <a:ext cx="1780969" cy="477125"/>
          </a:xfrm>
          <a:prstGeom prst="right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545516">
            <a:off x="3881480" y="4654426"/>
            <a:ext cx="15843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93476">
            <a:off x="6797160" y="4467031"/>
            <a:ext cx="15843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37173">
            <a:off x="6912454" y="2309382"/>
            <a:ext cx="1584325"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9"/>
                                        </p:tgtEl>
                                        <p:attrNameLst>
                                          <p:attrName>style.visibility</p:attrName>
                                        </p:attrNameLst>
                                      </p:cBhvr>
                                      <p:to>
                                        <p:strVal val="visible"/>
                                      </p:to>
                                    </p:set>
                                    <p:animEffect transition="in" filter="fade">
                                      <p:cBhvr>
                                        <p:cTn id="7" dur="2000"/>
                                        <p:tgtEl>
                                          <p:spTgt spid="5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500"/>
                                        <p:tgtEl>
                                          <p:spTgt spid="5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
                                        </p:tgtEl>
                                        <p:attrNameLst>
                                          <p:attrName>style.visibility</p:attrName>
                                        </p:attrNameLst>
                                      </p:cBhvr>
                                      <p:to>
                                        <p:strVal val="visible"/>
                                      </p:to>
                                    </p:set>
                                    <p:animEffect transition="in" filter="fade">
                                      <p:cBhvr>
                                        <p:cTn id="17" dur="500"/>
                                        <p:tgtEl>
                                          <p:spTgt spid="5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xEl>
                                              <p:pRg st="0" end="0"/>
                                            </p:txEl>
                                          </p:spTgt>
                                        </p:tgtEl>
                                        <p:attrNameLst>
                                          <p:attrName>style.visibility</p:attrName>
                                        </p:attrNameLst>
                                      </p:cBhvr>
                                      <p:to>
                                        <p:strVal val="visible"/>
                                      </p:to>
                                    </p:set>
                                    <p:animEffect transition="in" filter="fade">
                                      <p:cBhvr>
                                        <p:cTn id="22" dur="500"/>
                                        <p:tgtEl>
                                          <p:spTgt spid="57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4">
                                            <p:txEl>
                                              <p:pRg st="0" end="0"/>
                                            </p:txEl>
                                          </p:spTgt>
                                        </p:tgtEl>
                                        <p:attrNameLst>
                                          <p:attrName>style.visibility</p:attrName>
                                        </p:attrNameLst>
                                      </p:cBhvr>
                                      <p:to>
                                        <p:strVal val="visible"/>
                                      </p:to>
                                    </p:set>
                                    <p:animEffect transition="in" filter="fade">
                                      <p:cBhvr>
                                        <p:cTn id="27" dur="500"/>
                                        <p:tgtEl>
                                          <p:spTgt spid="5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40"/>
          <p:cNvSpPr txBox="1"/>
          <p:nvPr/>
        </p:nvSpPr>
        <p:spPr>
          <a:xfrm flipH="1">
            <a:off x="5361705" y="547253"/>
            <a:ext cx="5860474" cy="60016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dirty="0" err="1">
                <a:solidFill>
                  <a:schemeClr val="lt1"/>
                </a:solidFill>
                <a:latin typeface="Times New Roman" pitchFamily="18" charset="0"/>
                <a:cs typeface="Times New Roman" pitchFamily="18" charset="0"/>
                <a:sym typeface="Arial"/>
              </a:rPr>
              <a:t>Hẹn</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gặp</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lại</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các</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em</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vào</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tiết</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học</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sau</a:t>
            </a:r>
            <a:endParaRPr sz="9600" b="1" dirty="0">
              <a:solidFill>
                <a:schemeClr val="lt1"/>
              </a:solidFill>
              <a:latin typeface="Times New Roman" pitchFamily="18" charset="0"/>
              <a:cs typeface="Times New Roman" pitchFamily="18" charset="0"/>
              <a:sym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678" y="1709655"/>
            <a:ext cx="3933907" cy="393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0"/>
                                        </p:tgtEl>
                                        <p:attrNameLst>
                                          <p:attrName>style.visibility</p:attrName>
                                        </p:attrNameLst>
                                      </p:cBhvr>
                                      <p:to>
                                        <p:strVal val="visible"/>
                                      </p:to>
                                    </p:set>
                                    <p:animEffect transition="in" filter="fade">
                                      <p:cBhvr>
                                        <p:cTn id="7" dur="5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4"/>
          <p:cNvGrpSpPr/>
          <p:nvPr/>
        </p:nvGrpSpPr>
        <p:grpSpPr>
          <a:xfrm>
            <a:off x="4495154" y="136385"/>
            <a:ext cx="3678691" cy="1304897"/>
            <a:chOff x="4468355" y="2674828"/>
            <a:chExt cx="2044890" cy="942007"/>
          </a:xfrm>
        </p:grpSpPr>
        <p:pic>
          <p:nvPicPr>
            <p:cNvPr id="114" name="Google Shape;114;p4" descr="E:\水墨图表素材\图片1.png"/>
            <p:cNvPicPr preferRelativeResize="0"/>
            <p:nvPr/>
          </p:nvPicPr>
          <p:blipFill rotWithShape="1">
            <a:blip r:embed="rId3">
              <a:alphaModFix/>
            </a:blip>
            <a:srcRect/>
            <a:stretch/>
          </p:blipFill>
          <p:spPr>
            <a:xfrm>
              <a:off x="4468355" y="2674828"/>
              <a:ext cx="2044890" cy="942007"/>
            </a:xfrm>
            <a:prstGeom prst="rect">
              <a:avLst/>
            </a:prstGeom>
            <a:noFill/>
            <a:ln>
              <a:noFill/>
            </a:ln>
          </p:spPr>
        </p:pic>
        <p:sp>
          <p:nvSpPr>
            <p:cNvPr id="115" name="Google Shape;115;p4"/>
            <p:cNvSpPr/>
            <p:nvPr/>
          </p:nvSpPr>
          <p:spPr>
            <a:xfrm>
              <a:off x="4746142" y="2848318"/>
              <a:ext cx="1491114" cy="5110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1. Tác giả</a:t>
              </a:r>
              <a:endParaRPr sz="4000" b="1" i="0" u="none" strike="noStrike" cap="none">
                <a:solidFill>
                  <a:srgbClr val="FFFF00"/>
                </a:solidFill>
                <a:latin typeface="Times New Roman"/>
                <a:ea typeface="Times New Roman"/>
                <a:cs typeface="Times New Roman"/>
                <a:sym typeface="Times New Roman"/>
              </a:endParaRPr>
            </a:p>
          </p:txBody>
        </p:sp>
      </p:grpSp>
      <p:grpSp>
        <p:nvGrpSpPr>
          <p:cNvPr id="116" name="Google Shape;116;p4"/>
          <p:cNvGrpSpPr/>
          <p:nvPr/>
        </p:nvGrpSpPr>
        <p:grpSpPr>
          <a:xfrm>
            <a:off x="84885" y="1441282"/>
            <a:ext cx="4592995" cy="4700591"/>
            <a:chOff x="96" y="1547"/>
            <a:chExt cx="2674" cy="2961"/>
          </a:xfrm>
        </p:grpSpPr>
        <p:pic>
          <p:nvPicPr>
            <p:cNvPr id="117" name="Google Shape;117;p4" descr="Bac Ho quan sat tran dia Dong Khe"/>
            <p:cNvPicPr preferRelativeResize="0"/>
            <p:nvPr/>
          </p:nvPicPr>
          <p:blipFill rotWithShape="1">
            <a:blip r:embed="rId4">
              <a:alphaModFix/>
            </a:blip>
            <a:srcRect/>
            <a:stretch/>
          </p:blipFill>
          <p:spPr>
            <a:xfrm>
              <a:off x="96" y="1547"/>
              <a:ext cx="2674" cy="2389"/>
            </a:xfrm>
            <a:prstGeom prst="rect">
              <a:avLst/>
            </a:prstGeom>
            <a:ln>
              <a:noFill/>
            </a:ln>
            <a:effectLst>
              <a:softEdge rad="112500"/>
            </a:effectLst>
          </p:spPr>
        </p:pic>
        <p:sp>
          <p:nvSpPr>
            <p:cNvPr id="118" name="Google Shape;118;p4"/>
            <p:cNvSpPr txBox="1"/>
            <p:nvPr/>
          </p:nvSpPr>
          <p:spPr>
            <a:xfrm>
              <a:off x="210" y="4024"/>
              <a:ext cx="2328" cy="484"/>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Hồ Chí Minh </a:t>
              </a:r>
              <a:endParaRPr/>
            </a:p>
            <a:p>
              <a:pPr marL="0" marR="0" lvl="0" indent="0" algn="ctr" rtl="0">
                <a:lnSpc>
                  <a:spcPct val="50000"/>
                </a:lnSpc>
                <a:spcBef>
                  <a:spcPts val="1400"/>
                </a:spcBef>
                <a:spcAft>
                  <a:spcPts val="0"/>
                </a:spcAft>
                <a:buNone/>
              </a:pPr>
              <a:r>
                <a:rPr lang="en-US" sz="2800" b="1" i="0" u="none" strike="noStrike" cap="none">
                  <a:solidFill>
                    <a:schemeClr val="lt1"/>
                  </a:solidFill>
                  <a:latin typeface="Times New Roman"/>
                  <a:ea typeface="Times New Roman"/>
                  <a:cs typeface="Times New Roman"/>
                  <a:sym typeface="Times New Roman"/>
                </a:rPr>
                <a:t>(1890 -1969)</a:t>
              </a:r>
              <a:endParaRPr/>
            </a:p>
          </p:txBody>
        </p:sp>
      </p:grpSp>
      <p:sp>
        <p:nvSpPr>
          <p:cNvPr id="119" name="Google Shape;119;p4"/>
          <p:cNvSpPr/>
          <p:nvPr/>
        </p:nvSpPr>
        <p:spPr>
          <a:xfrm>
            <a:off x="6326034" y="2369350"/>
            <a:ext cx="578305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Là vị lãnh tụ thiên tài của dân tộc và nhà thơ lớn của đất nước.</a:t>
            </a:r>
            <a:endParaRPr sz="3200">
              <a:solidFill>
                <a:schemeClr val="lt1"/>
              </a:solidFill>
              <a:latin typeface="Times New Roman"/>
              <a:ea typeface="Times New Roman"/>
              <a:cs typeface="Times New Roman"/>
              <a:sym typeface="Times New Roman"/>
            </a:endParaRPr>
          </a:p>
        </p:txBody>
      </p:sp>
      <p:sp>
        <p:nvSpPr>
          <p:cNvPr id="121" name="Google Shape;121;p4"/>
          <p:cNvSpPr/>
          <p:nvPr/>
        </p:nvSpPr>
        <p:spPr>
          <a:xfrm>
            <a:off x="6333470" y="4020576"/>
            <a:ext cx="52745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imes New Roman"/>
                <a:ea typeface="Times New Roman"/>
                <a:cs typeface="Times New Roman"/>
                <a:sym typeface="Times New Roman"/>
              </a:rPr>
              <a:t>Là chiến sĩ cộng sản quốc tế.</a:t>
            </a:r>
            <a:endParaRPr sz="3200">
              <a:solidFill>
                <a:schemeClr val="lt1"/>
              </a:solidFill>
              <a:latin typeface="Times New Roman"/>
              <a:ea typeface="Times New Roman"/>
              <a:cs typeface="Times New Roman"/>
              <a:sym typeface="Times New Roman"/>
            </a:endParaRPr>
          </a:p>
        </p:txBody>
      </p:sp>
      <p:sp>
        <p:nvSpPr>
          <p:cNvPr id="123" name="Google Shape;123;p4"/>
          <p:cNvSpPr/>
          <p:nvPr/>
        </p:nvSpPr>
        <p:spPr>
          <a:xfrm>
            <a:off x="6340904" y="5217135"/>
            <a:ext cx="58510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imes New Roman"/>
                <a:ea typeface="Times New Roman"/>
                <a:cs typeface="Times New Roman"/>
                <a:sym typeface="Times New Roman"/>
              </a:rPr>
              <a:t>Là danh nhân văn hoá thế giới.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500"/>
                                        <p:tgtEl>
                                          <p:spTgt spid="121"/>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5"/>
          <p:cNvGrpSpPr/>
          <p:nvPr/>
        </p:nvGrpSpPr>
        <p:grpSpPr>
          <a:xfrm>
            <a:off x="4495154" y="136385"/>
            <a:ext cx="3678691" cy="1304897"/>
            <a:chOff x="4468355" y="2674828"/>
            <a:chExt cx="2044890" cy="942007"/>
          </a:xfrm>
        </p:grpSpPr>
        <p:pic>
          <p:nvPicPr>
            <p:cNvPr id="131" name="Google Shape;131;p5" descr="E:\水墨图表素材\图片1.png"/>
            <p:cNvPicPr preferRelativeResize="0"/>
            <p:nvPr/>
          </p:nvPicPr>
          <p:blipFill rotWithShape="1">
            <a:blip r:embed="rId3">
              <a:alphaModFix/>
            </a:blip>
            <a:srcRect/>
            <a:stretch/>
          </p:blipFill>
          <p:spPr>
            <a:xfrm>
              <a:off x="4468355" y="2674828"/>
              <a:ext cx="2044890" cy="942007"/>
            </a:xfrm>
            <a:prstGeom prst="rect">
              <a:avLst/>
            </a:prstGeom>
            <a:noFill/>
            <a:ln>
              <a:noFill/>
            </a:ln>
          </p:spPr>
        </p:pic>
        <p:sp>
          <p:nvSpPr>
            <p:cNvPr id="132" name="Google Shape;132;p5"/>
            <p:cNvSpPr/>
            <p:nvPr/>
          </p:nvSpPr>
          <p:spPr>
            <a:xfrm>
              <a:off x="4745473" y="2870821"/>
              <a:ext cx="1543829" cy="422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FFF00"/>
                  </a:solidFill>
                  <a:latin typeface="Times New Roman"/>
                  <a:ea typeface="Times New Roman"/>
                  <a:cs typeface="Times New Roman"/>
                  <a:sym typeface="Times New Roman"/>
                </a:rPr>
                <a:t>2. </a:t>
              </a:r>
              <a:r>
                <a:rPr lang="en-US" sz="3200" b="1" dirty="0" err="1">
                  <a:solidFill>
                    <a:srgbClr val="FFFF00"/>
                  </a:solidFill>
                  <a:latin typeface="Times New Roman"/>
                  <a:ea typeface="Times New Roman"/>
                  <a:cs typeface="Times New Roman"/>
                  <a:sym typeface="Times New Roman"/>
                </a:rPr>
                <a:t>Văn</a:t>
              </a:r>
              <a:r>
                <a:rPr lang="en-US" sz="3200" b="1" dirty="0">
                  <a:solidFill>
                    <a:srgbClr val="FFFF00"/>
                  </a:solidFill>
                  <a:latin typeface="Times New Roman"/>
                  <a:ea typeface="Times New Roman"/>
                  <a:cs typeface="Times New Roman"/>
                  <a:sym typeface="Times New Roman"/>
                </a:rPr>
                <a:t> </a:t>
              </a:r>
              <a:r>
                <a:rPr lang="en-US" sz="3200" b="1" dirty="0" err="1">
                  <a:solidFill>
                    <a:srgbClr val="FFFF00"/>
                  </a:solidFill>
                  <a:latin typeface="Times New Roman"/>
                  <a:ea typeface="Times New Roman"/>
                  <a:cs typeface="Times New Roman"/>
                  <a:sym typeface="Times New Roman"/>
                </a:rPr>
                <a:t>bản</a:t>
              </a:r>
              <a:endParaRPr sz="3200" b="1" dirty="0">
                <a:solidFill>
                  <a:srgbClr val="FFFF00"/>
                </a:solidFill>
                <a:latin typeface="Times New Roman"/>
                <a:ea typeface="Times New Roman"/>
                <a:cs typeface="Times New Roman"/>
                <a:sym typeface="Times New Roman"/>
              </a:endParaRPr>
            </a:p>
          </p:txBody>
        </p:sp>
      </p:grpSp>
      <p:sp>
        <p:nvSpPr>
          <p:cNvPr id="133" name="Google Shape;133;p5"/>
          <p:cNvSpPr/>
          <p:nvPr/>
        </p:nvSpPr>
        <p:spPr>
          <a:xfrm>
            <a:off x="1260087" y="2135676"/>
            <a:ext cx="16169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Xuất xứ:</a:t>
            </a:r>
            <a:endParaRPr/>
          </a:p>
        </p:txBody>
      </p:sp>
      <p:sp>
        <p:nvSpPr>
          <p:cNvPr id="135" name="Google Shape;135;p5"/>
          <p:cNvSpPr/>
          <p:nvPr/>
        </p:nvSpPr>
        <p:spPr>
          <a:xfrm>
            <a:off x="2958790" y="1726199"/>
            <a:ext cx="8564727"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lt1"/>
                </a:solidFill>
                <a:latin typeface="Times New Roman"/>
                <a:ea typeface="Times New Roman"/>
                <a:cs typeface="Times New Roman"/>
                <a:sym typeface="Times New Roman"/>
              </a:rPr>
              <a:t>Trích</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trong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tập</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thơ</a:t>
            </a:r>
            <a:r>
              <a:rPr lang="en-US" sz="2800" dirty="0">
                <a:solidFill>
                  <a:schemeClr val="lt1"/>
                </a:solidFill>
                <a:latin typeface="Times New Roman"/>
                <a:ea typeface="Times New Roman"/>
                <a:cs typeface="Times New Roman"/>
                <a:sym typeface="Times New Roman"/>
              </a:rPr>
              <a:t> “ </a:t>
            </a:r>
            <a:r>
              <a:rPr lang="en-US" sz="2800" dirty="0" err="1">
                <a:solidFill>
                  <a:schemeClr val="lt1"/>
                </a:solidFill>
                <a:latin typeface="Times New Roman"/>
                <a:ea typeface="Times New Roman"/>
                <a:cs typeface="Times New Roman"/>
                <a:sym typeface="Times New Roman"/>
              </a:rPr>
              <a:t>Nhật</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kí</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trong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tù</a:t>
            </a:r>
            <a:r>
              <a:rPr lang="en-US" sz="2800" dirty="0">
                <a:solidFill>
                  <a:schemeClr val="lt1"/>
                </a:solidFill>
                <a:latin typeface="Times New Roman"/>
                <a:ea typeface="Times New Roman"/>
                <a:cs typeface="Times New Roman"/>
                <a:sym typeface="Times New Roman"/>
              </a:rPr>
              <a:t> “( 133 </a:t>
            </a:r>
            <a:r>
              <a:rPr lang="en-US" sz="2800" dirty="0" err="1">
                <a:solidFill>
                  <a:schemeClr val="lt1"/>
                </a:solidFill>
                <a:latin typeface="Times New Roman"/>
                <a:ea typeface="Times New Roman"/>
                <a:cs typeface="Times New Roman"/>
                <a:sym typeface="Times New Roman"/>
              </a:rPr>
              <a:t>bài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thơ</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chữ</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Hán</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khi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Người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bị</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bắt</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giam</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và</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giải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tới</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các</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nhà</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lao</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của</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tỉnh</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Quảng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Tây</a:t>
            </a:r>
            <a:r>
              <a:rPr lang="en-US" sz="2800" dirty="0">
                <a:solidFill>
                  <a:schemeClr val="lt1"/>
                </a:solidFill>
                <a:latin typeface="Times New Roman"/>
                <a:ea typeface="Times New Roman"/>
                <a:cs typeface="Times New Roman"/>
                <a:sym typeface="Times New Roman"/>
              </a:rPr>
              <a:t> - </a:t>
            </a:r>
            <a:r>
              <a:rPr lang="en-US" sz="2800" dirty="0" err="1">
                <a:solidFill>
                  <a:schemeClr val="lt1"/>
                </a:solidFill>
                <a:latin typeface="Times New Roman"/>
                <a:ea typeface="Times New Roman"/>
                <a:cs typeface="Times New Roman"/>
                <a:sym typeface="Times New Roman"/>
              </a:rPr>
              <a:t>Trung</a:t>
            </a:r>
            <a:r>
              <a:rPr lang="en-US" sz="2800" dirty="0">
                <a:solidFill>
                  <a:schemeClr val="lt1"/>
                </a:solidFill>
                <a:latin typeface="Times New Roman"/>
                <a:ea typeface="Times New Roman"/>
                <a:cs typeface="Times New Roman"/>
                <a:sym typeface="Times New Roman"/>
              </a:rPr>
              <a:t> </a:t>
            </a:r>
            <a:r>
              <a:rPr lang="en-US" sz="2800" dirty="0" err="1">
                <a:solidFill>
                  <a:schemeClr val="lt1"/>
                </a:solidFill>
                <a:latin typeface="Times New Roman"/>
                <a:ea typeface="Times New Roman"/>
                <a:cs typeface="Times New Roman"/>
                <a:sym typeface="Times New Roman"/>
              </a:rPr>
              <a:t>Quốc</a:t>
            </a:r>
            <a:r>
              <a:rPr lang="en-US" sz="2800" dirty="0">
                <a:solidFill>
                  <a:schemeClr val="lt1"/>
                </a:solidFill>
                <a:latin typeface="Times New Roman"/>
                <a:ea typeface="Times New Roman"/>
                <a:cs typeface="Times New Roman"/>
                <a:sym typeface="Times New Roman"/>
              </a:rPr>
              <a: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par>
                                <p:cTn id="11" presetID="10"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7" descr="untitled"/>
          <p:cNvPicPr preferRelativeResize="0"/>
          <p:nvPr/>
        </p:nvPicPr>
        <p:blipFill rotWithShape="1">
          <a:blip r:embed="rId3">
            <a:alphaModFix/>
          </a:blip>
          <a:srcRect/>
          <a:stretch/>
        </p:blipFill>
        <p:spPr>
          <a:xfrm>
            <a:off x="800099" y="311727"/>
            <a:ext cx="4845630" cy="6234545"/>
          </a:xfrm>
          <a:prstGeom prst="rect">
            <a:avLst/>
          </a:prstGeom>
          <a:noFill/>
          <a:ln>
            <a:noFill/>
          </a:ln>
        </p:spPr>
      </p:pic>
      <p:pic>
        <p:nvPicPr>
          <p:cNvPr id="148" name="Google Shape;148;p7" descr="2"/>
          <p:cNvPicPr preferRelativeResize="0"/>
          <p:nvPr/>
        </p:nvPicPr>
        <p:blipFill rotWithShape="1">
          <a:blip r:embed="rId4">
            <a:alphaModFix/>
          </a:blip>
          <a:srcRect/>
          <a:stretch/>
        </p:blipFill>
        <p:spPr>
          <a:xfrm>
            <a:off x="6546272" y="311727"/>
            <a:ext cx="4769429" cy="6234545"/>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8"/>
          <p:cNvGrpSpPr/>
          <p:nvPr/>
        </p:nvGrpSpPr>
        <p:grpSpPr>
          <a:xfrm>
            <a:off x="4079431" y="297560"/>
            <a:ext cx="4349794" cy="1453178"/>
            <a:chOff x="4468355" y="2674828"/>
            <a:chExt cx="2417939" cy="1049051"/>
          </a:xfrm>
        </p:grpSpPr>
        <p:pic>
          <p:nvPicPr>
            <p:cNvPr id="155" name="Google Shape;155;p8" descr="E:\水墨图表素材\图片1.png"/>
            <p:cNvPicPr preferRelativeResize="0"/>
            <p:nvPr/>
          </p:nvPicPr>
          <p:blipFill rotWithShape="1">
            <a:blip r:embed="rId3">
              <a:alphaModFix/>
            </a:blip>
            <a:srcRect/>
            <a:stretch/>
          </p:blipFill>
          <p:spPr>
            <a:xfrm>
              <a:off x="4468355" y="2674828"/>
              <a:ext cx="2044890" cy="942007"/>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5719877" y="2741785"/>
              <a:ext cx="1166417" cy="982094"/>
            </a:xfrm>
            <a:prstGeom prst="rect">
              <a:avLst/>
            </a:prstGeom>
            <a:noFill/>
            <a:ln>
              <a:noFill/>
            </a:ln>
          </p:spPr>
        </p:pic>
        <p:sp>
          <p:nvSpPr>
            <p:cNvPr id="157" name="Google Shape;157;p8"/>
            <p:cNvSpPr/>
            <p:nvPr/>
          </p:nvSpPr>
          <p:spPr>
            <a:xfrm>
              <a:off x="4745473" y="2870821"/>
              <a:ext cx="1543829" cy="4221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2. Tác phẩm</a:t>
              </a:r>
              <a:endParaRPr sz="3200" b="1">
                <a:solidFill>
                  <a:srgbClr val="FFFF00"/>
                </a:solidFill>
                <a:latin typeface="Times New Roman"/>
                <a:ea typeface="Times New Roman"/>
                <a:cs typeface="Times New Roman"/>
                <a:sym typeface="Times New Roman"/>
              </a:endParaRPr>
            </a:p>
          </p:txBody>
        </p:sp>
      </p:grpSp>
      <p:sp>
        <p:nvSpPr>
          <p:cNvPr id="158" name="Google Shape;158;p8"/>
          <p:cNvSpPr/>
          <p:nvPr/>
        </p:nvSpPr>
        <p:spPr>
          <a:xfrm>
            <a:off x="1326993" y="2194934"/>
            <a:ext cx="16169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Xuất xứ:</a:t>
            </a:r>
            <a:endParaRPr/>
          </a:p>
        </p:txBody>
      </p:sp>
      <p:sp>
        <p:nvSpPr>
          <p:cNvPr id="160" name="Google Shape;160;p8"/>
          <p:cNvSpPr/>
          <p:nvPr/>
        </p:nvSpPr>
        <p:spPr>
          <a:xfrm>
            <a:off x="1267523" y="3429000"/>
            <a:ext cx="52745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Times New Roman"/>
                <a:ea typeface="Times New Roman"/>
                <a:cs typeface="Times New Roman"/>
                <a:sym typeface="Times New Roman"/>
              </a:rPr>
              <a:t>Đọc, chú thích</a:t>
            </a:r>
            <a:endParaRPr sz="2800">
              <a:solidFill>
                <a:srgbClr val="FFFF00"/>
              </a:solidFill>
              <a:latin typeface="Times New Roman"/>
              <a:ea typeface="Times New Roman"/>
              <a:cs typeface="Times New Roman"/>
              <a:sym typeface="Times New Roman"/>
            </a:endParaRPr>
          </a:p>
        </p:txBody>
      </p:sp>
      <p:sp>
        <p:nvSpPr>
          <p:cNvPr id="162" name="Google Shape;162;p8"/>
          <p:cNvSpPr/>
          <p:nvPr/>
        </p:nvSpPr>
        <p:spPr>
          <a:xfrm>
            <a:off x="3025697" y="1785457"/>
            <a:ext cx="7891344"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Trích trong tập thơ “ Nhật kí trong tù “( 133 bài thơ chữ Hán), khi Người bị bắt giam và giải tới các nhà lao của tỉnh Quảng Tây - Trung Quốc.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9"/>
          <p:cNvSpPr/>
          <p:nvPr/>
        </p:nvSpPr>
        <p:spPr>
          <a:xfrm>
            <a:off x="4883728" y="751881"/>
            <a:ext cx="6722918"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00"/>
                </a:solidFill>
                <a:latin typeface="Times New Roman"/>
                <a:ea typeface="Times New Roman"/>
                <a:cs typeface="Times New Roman"/>
                <a:sym typeface="Times New Roman"/>
              </a:rPr>
              <a:t>Vọng nguyệt</a:t>
            </a:r>
            <a:endParaRPr sz="300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a:solidFill>
                  <a:schemeClr val="lt1"/>
                </a:solidFill>
                <a:latin typeface="Times New Roman"/>
                <a:ea typeface="Times New Roman"/>
                <a:cs typeface="Times New Roman"/>
                <a:sym typeface="Times New Roman"/>
              </a:rPr>
              <a:t>Ngục trung vô tửu diệc vô hoa,</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Đối thử lương tiêu nại nhược hà?</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Nhân hướng song tiền khán minh nguyệt,</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Nguyệt tòng song khích khán thi gia.</a:t>
            </a:r>
            <a:endParaRPr sz="3000" b="0" i="0">
              <a:solidFill>
                <a:schemeClr val="lt1"/>
              </a:solidFill>
              <a:latin typeface="Times New Roman"/>
              <a:ea typeface="Times New Roman"/>
              <a:cs typeface="Times New Roman"/>
              <a:sym typeface="Times New Roman"/>
            </a:endParaRPr>
          </a:p>
        </p:txBody>
      </p:sp>
      <p:sp>
        <p:nvSpPr>
          <p:cNvPr id="169" name="Google Shape;169;p9"/>
          <p:cNvSpPr/>
          <p:nvPr/>
        </p:nvSpPr>
        <p:spPr>
          <a:xfrm>
            <a:off x="4918366" y="3917377"/>
            <a:ext cx="7273634" cy="24006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00"/>
                </a:solidFill>
                <a:latin typeface="Times New Roman"/>
                <a:ea typeface="Times New Roman"/>
                <a:cs typeface="Times New Roman"/>
                <a:sym typeface="Times New Roman"/>
              </a:rPr>
              <a:t>Ngắm trăng</a:t>
            </a:r>
            <a:endParaRPr sz="300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a:solidFill>
                  <a:schemeClr val="lt1"/>
                </a:solidFill>
                <a:latin typeface="Times New Roman"/>
                <a:ea typeface="Times New Roman"/>
                <a:cs typeface="Times New Roman"/>
                <a:sym typeface="Times New Roman"/>
              </a:rPr>
              <a:t>Trong tù không rượu cũng không hoa,</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Trước cảnh đẹp đêm nay biết làm thế nào?</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Người hướng ra trước song ngắm trăng sáng,</a:t>
            </a:r>
            <a:br>
              <a:rPr lang="en-US" sz="3000">
                <a:solidFill>
                  <a:schemeClr val="lt1"/>
                </a:solidFill>
                <a:latin typeface="Times New Roman"/>
                <a:ea typeface="Times New Roman"/>
                <a:cs typeface="Times New Roman"/>
                <a:sym typeface="Times New Roman"/>
              </a:rPr>
            </a:br>
            <a:r>
              <a:rPr lang="en-US" sz="3000">
                <a:solidFill>
                  <a:schemeClr val="lt1"/>
                </a:solidFill>
                <a:latin typeface="Times New Roman"/>
                <a:ea typeface="Times New Roman"/>
                <a:cs typeface="Times New Roman"/>
                <a:sym typeface="Times New Roman"/>
              </a:rPr>
              <a:t>Từ ngoài khe cửa, trăng ngắm nhà thơ.</a:t>
            </a:r>
            <a:endParaRPr sz="3000" b="0" i="0">
              <a:solidFill>
                <a:schemeClr val="lt1"/>
              </a:solidFill>
              <a:latin typeface="Times New Roman"/>
              <a:ea typeface="Times New Roman"/>
              <a:cs typeface="Times New Roman"/>
              <a:sym typeface="Times New Roman"/>
            </a:endParaRPr>
          </a:p>
        </p:txBody>
      </p:sp>
      <p:sp>
        <p:nvSpPr>
          <p:cNvPr id="2" name="Rectangle 1"/>
          <p:cNvSpPr/>
          <p:nvPr/>
        </p:nvSpPr>
        <p:spPr>
          <a:xfrm>
            <a:off x="0" y="1413064"/>
            <a:ext cx="4754880" cy="2862322"/>
          </a:xfrm>
          <a:prstGeom prst="rect">
            <a:avLst/>
          </a:prstGeom>
        </p:spPr>
        <p:txBody>
          <a:bodyPr wrap="square">
            <a:spAutoFit/>
          </a:bodyPr>
          <a:lstStyle/>
          <a:p>
            <a:r>
              <a:rPr lang="zh-TW" altLang="en-US" sz="3600" dirty="0">
                <a:solidFill>
                  <a:schemeClr val="bg1"/>
                </a:solidFill>
              </a:rPr>
              <a:t>望月  </a:t>
            </a:r>
          </a:p>
          <a:p>
            <a:r>
              <a:rPr lang="zh-TW" altLang="en-US" sz="3600" dirty="0">
                <a:solidFill>
                  <a:schemeClr val="bg1"/>
                </a:solidFill>
              </a:rPr>
              <a:t>獄 中 無 酒 亦 無 花，</a:t>
            </a:r>
            <a:br>
              <a:rPr lang="zh-TW" altLang="en-US" sz="3600" dirty="0">
                <a:solidFill>
                  <a:schemeClr val="bg1"/>
                </a:solidFill>
              </a:rPr>
            </a:br>
            <a:r>
              <a:rPr lang="zh-TW" altLang="en-US" sz="3600" dirty="0">
                <a:solidFill>
                  <a:schemeClr val="bg1"/>
                </a:solidFill>
              </a:rPr>
              <a:t>對 此 良 宵 奈 若 何。</a:t>
            </a:r>
            <a:br>
              <a:rPr lang="zh-TW" altLang="en-US" sz="3600" dirty="0">
                <a:solidFill>
                  <a:schemeClr val="bg1"/>
                </a:solidFill>
              </a:rPr>
            </a:br>
            <a:r>
              <a:rPr lang="zh-TW" altLang="en-US" sz="3600" dirty="0">
                <a:solidFill>
                  <a:schemeClr val="bg1"/>
                </a:solidFill>
              </a:rPr>
              <a:t>人 向 窗 前 看 明 月，</a:t>
            </a:r>
            <a:br>
              <a:rPr lang="zh-TW" altLang="en-US" sz="3600" dirty="0">
                <a:solidFill>
                  <a:schemeClr val="bg1"/>
                </a:solidFill>
              </a:rPr>
            </a:br>
            <a:r>
              <a:rPr lang="zh-TW" altLang="en-US" sz="3600" dirty="0">
                <a:solidFill>
                  <a:schemeClr val="bg1"/>
                </a:solidFill>
              </a:rPr>
              <a:t>月 從 窗 隙 看 詩 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2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2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10"/>
          <p:cNvGrpSpPr/>
          <p:nvPr/>
        </p:nvGrpSpPr>
        <p:grpSpPr>
          <a:xfrm>
            <a:off x="4463981" y="136385"/>
            <a:ext cx="3900701" cy="1304897"/>
            <a:chOff x="4468355" y="2674828"/>
            <a:chExt cx="2044890" cy="942007"/>
          </a:xfrm>
        </p:grpSpPr>
        <p:pic>
          <p:nvPicPr>
            <p:cNvPr id="175" name="Google Shape;175;p10" descr="E:\水墨图表素材\图片1.png"/>
            <p:cNvPicPr preferRelativeResize="0"/>
            <p:nvPr/>
          </p:nvPicPr>
          <p:blipFill rotWithShape="1">
            <a:blip r:embed="rId3">
              <a:alphaModFix/>
            </a:blip>
            <a:srcRect/>
            <a:stretch/>
          </p:blipFill>
          <p:spPr>
            <a:xfrm>
              <a:off x="4468355" y="2674828"/>
              <a:ext cx="2044890" cy="942007"/>
            </a:xfrm>
            <a:prstGeom prst="rect">
              <a:avLst/>
            </a:prstGeom>
            <a:noFill/>
            <a:ln>
              <a:noFill/>
            </a:ln>
          </p:spPr>
        </p:pic>
        <p:sp>
          <p:nvSpPr>
            <p:cNvPr id="176" name="Google Shape;176;p10"/>
            <p:cNvSpPr/>
            <p:nvPr/>
          </p:nvSpPr>
          <p:spPr>
            <a:xfrm>
              <a:off x="4669981" y="2870821"/>
              <a:ext cx="1694812" cy="4665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FF00"/>
                  </a:solidFill>
                  <a:latin typeface="Times New Roman"/>
                  <a:ea typeface="Times New Roman"/>
                  <a:cs typeface="Times New Roman"/>
                  <a:sym typeface="Times New Roman"/>
                </a:rPr>
                <a:t>2. Tác phẩm</a:t>
              </a:r>
              <a:endParaRPr sz="3600" b="1">
                <a:solidFill>
                  <a:srgbClr val="FFFF00"/>
                </a:solidFill>
                <a:latin typeface="Times New Roman"/>
                <a:ea typeface="Times New Roman"/>
                <a:cs typeface="Times New Roman"/>
                <a:sym typeface="Times New Roman"/>
              </a:endParaRPr>
            </a:p>
          </p:txBody>
        </p:sp>
      </p:grpSp>
      <p:sp>
        <p:nvSpPr>
          <p:cNvPr id="177" name="Google Shape;177;p10"/>
          <p:cNvSpPr/>
          <p:nvPr/>
        </p:nvSpPr>
        <p:spPr>
          <a:xfrm>
            <a:off x="1326993" y="2135676"/>
            <a:ext cx="197962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00"/>
                </a:solidFill>
                <a:latin typeface="Times New Roman"/>
                <a:ea typeface="Times New Roman"/>
                <a:cs typeface="Times New Roman"/>
                <a:sym typeface="Times New Roman"/>
              </a:rPr>
              <a:t>Xuất xứ:</a:t>
            </a:r>
            <a:endParaRPr/>
          </a:p>
        </p:txBody>
      </p:sp>
      <p:sp>
        <p:nvSpPr>
          <p:cNvPr id="179" name="Google Shape;179;p10"/>
          <p:cNvSpPr/>
          <p:nvPr/>
        </p:nvSpPr>
        <p:spPr>
          <a:xfrm>
            <a:off x="1267523" y="3369742"/>
            <a:ext cx="52745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00"/>
                </a:solidFill>
                <a:latin typeface="Times New Roman"/>
                <a:ea typeface="Times New Roman"/>
                <a:cs typeface="Times New Roman"/>
                <a:sym typeface="Times New Roman"/>
              </a:rPr>
              <a:t>Đọc, chú thích</a:t>
            </a:r>
            <a:endParaRPr sz="3200">
              <a:solidFill>
                <a:srgbClr val="FFFF00"/>
              </a:solidFill>
              <a:latin typeface="Times New Roman"/>
              <a:ea typeface="Times New Roman"/>
              <a:cs typeface="Times New Roman"/>
              <a:sym typeface="Times New Roman"/>
            </a:endParaRPr>
          </a:p>
        </p:txBody>
      </p:sp>
      <p:sp>
        <p:nvSpPr>
          <p:cNvPr id="181" name="Google Shape;181;p10"/>
          <p:cNvSpPr/>
          <p:nvPr/>
        </p:nvSpPr>
        <p:spPr>
          <a:xfrm>
            <a:off x="1241505" y="4741677"/>
            <a:ext cx="17358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00"/>
                </a:solidFill>
                <a:latin typeface="Times New Roman"/>
                <a:ea typeface="Times New Roman"/>
                <a:cs typeface="Times New Roman"/>
                <a:sym typeface="Times New Roman"/>
              </a:rPr>
              <a:t>Thể loại:</a:t>
            </a:r>
            <a:endParaRPr/>
          </a:p>
        </p:txBody>
      </p:sp>
      <p:sp>
        <p:nvSpPr>
          <p:cNvPr id="183" name="Google Shape;183;p10"/>
          <p:cNvSpPr/>
          <p:nvPr/>
        </p:nvSpPr>
        <p:spPr>
          <a:xfrm>
            <a:off x="3306617" y="1700126"/>
            <a:ext cx="7632723"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Trích trong tập thơ “ Nhật kí trong tù “( 133 bài thơ chữ Hán), khi Người bị bắt giam và giải tới các nhà lao của tỉnh Quảng Tây - Trung Quốc.</a:t>
            </a:r>
            <a:endParaRPr/>
          </a:p>
        </p:txBody>
      </p:sp>
      <p:sp>
        <p:nvSpPr>
          <p:cNvPr id="184" name="Google Shape;184;p10"/>
          <p:cNvSpPr/>
          <p:nvPr/>
        </p:nvSpPr>
        <p:spPr>
          <a:xfrm>
            <a:off x="2962393" y="4766544"/>
            <a:ext cx="7891344"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lt1"/>
                </a:solidFill>
                <a:latin typeface="Times New Roman"/>
                <a:ea typeface="Times New Roman"/>
                <a:cs typeface="Times New Roman"/>
                <a:sym typeface="Times New Roman"/>
              </a:rPr>
              <a:t>Thơ thất ngôn tứ tuyệt</a:t>
            </a:r>
            <a:endParaRPr sz="2800">
              <a:solidFill>
                <a:schemeClr val="lt1"/>
              </a:solidFill>
              <a:latin typeface="Times New Roman"/>
              <a:ea typeface="Times New Roman"/>
              <a:cs typeface="Times New Roman"/>
              <a:sym typeface="Times New Roman"/>
            </a:endParaRPr>
          </a:p>
        </p:txBody>
      </p:sp>
      <p:sp>
        <p:nvSpPr>
          <p:cNvPr id="185" name="Google Shape;185;p10"/>
          <p:cNvSpPr/>
          <p:nvPr/>
        </p:nvSpPr>
        <p:spPr>
          <a:xfrm>
            <a:off x="6263640" y="4327933"/>
            <a:ext cx="5821679" cy="18158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err="1">
                <a:solidFill>
                  <a:schemeClr val="lt1"/>
                </a:solidFill>
                <a:latin typeface="Times New Roman"/>
                <a:ea typeface="Times New Roman"/>
                <a:cs typeface="Times New Roman"/>
                <a:sym typeface="Times New Roman"/>
              </a:rPr>
              <a:t>Khai</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Mở</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ra</a:t>
            </a:r>
            <a:r>
              <a:rPr lang="en-US" sz="2800" i="1" dirty="0">
                <a:solidFill>
                  <a:schemeClr val="lt1"/>
                </a:solidFill>
                <a:latin typeface="Times New Roman"/>
                <a:ea typeface="Times New Roman"/>
                <a:cs typeface="Times New Roman"/>
                <a:sym typeface="Times New Roman"/>
              </a:rPr>
              <a:t>)  </a:t>
            </a:r>
          </a:p>
          <a:p>
            <a:pPr marL="0" marR="0" lvl="0" indent="0" algn="just" rtl="0">
              <a:spcBef>
                <a:spcPts val="0"/>
              </a:spcBef>
              <a:spcAft>
                <a:spcPts val="0"/>
              </a:spcAft>
              <a:buNone/>
            </a:pPr>
            <a:r>
              <a:rPr lang="en-US" sz="2800" b="1" i="1" dirty="0" err="1">
                <a:solidFill>
                  <a:schemeClr val="lt1"/>
                </a:solidFill>
                <a:latin typeface="Times New Roman"/>
                <a:ea typeface="Times New Roman"/>
                <a:cs typeface="Times New Roman"/>
                <a:sym typeface="Times New Roman"/>
              </a:rPr>
              <a:t>Thừa</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Phát</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triển</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nâng</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cao</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câu</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khai</a:t>
            </a:r>
            <a:r>
              <a:rPr lang="en-US" sz="2800" i="1" dirty="0">
                <a:solidFill>
                  <a:schemeClr val="lt1"/>
                </a:solidFill>
                <a:latin typeface="Times New Roman"/>
                <a:ea typeface="Times New Roman"/>
                <a:cs typeface="Times New Roman"/>
                <a:sym typeface="Times New Roman"/>
              </a:rPr>
              <a:t>)  </a:t>
            </a:r>
          </a:p>
          <a:p>
            <a:pPr marL="0" marR="0" lvl="0" indent="0" algn="just" rtl="0">
              <a:spcBef>
                <a:spcPts val="0"/>
              </a:spcBef>
              <a:spcAft>
                <a:spcPts val="0"/>
              </a:spcAft>
              <a:buNone/>
            </a:pPr>
            <a:r>
              <a:rPr lang="en-US" sz="2800" b="1" i="1" dirty="0" err="1">
                <a:solidFill>
                  <a:schemeClr val="lt1"/>
                </a:solidFill>
                <a:latin typeface="Times New Roman"/>
                <a:ea typeface="Times New Roman"/>
                <a:cs typeface="Times New Roman"/>
                <a:sym typeface="Times New Roman"/>
              </a:rPr>
              <a:t>Chuyển</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Chuyển</a:t>
            </a:r>
            <a:r>
              <a:rPr lang="en-US" sz="2800" i="1" dirty="0">
                <a:solidFill>
                  <a:schemeClr val="lt1"/>
                </a:solidFill>
                <a:latin typeface="Times New Roman"/>
                <a:ea typeface="Times New Roman"/>
                <a:cs typeface="Times New Roman"/>
                <a:sym typeface="Times New Roman"/>
              </a:rPr>
              <a:t> ý)  </a:t>
            </a:r>
          </a:p>
          <a:p>
            <a:pPr marL="0" marR="0" lvl="0" indent="0" algn="just" rtl="0">
              <a:spcBef>
                <a:spcPts val="0"/>
              </a:spcBef>
              <a:spcAft>
                <a:spcPts val="0"/>
              </a:spcAft>
              <a:buNone/>
            </a:pPr>
            <a:r>
              <a:rPr lang="en-US" sz="2800" b="1" i="1" dirty="0" err="1">
                <a:solidFill>
                  <a:schemeClr val="lt1"/>
                </a:solidFill>
                <a:latin typeface="Times New Roman"/>
                <a:ea typeface="Times New Roman"/>
                <a:cs typeface="Times New Roman"/>
                <a:sym typeface="Times New Roman"/>
              </a:rPr>
              <a:t>Hợp</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Tổng</a:t>
            </a:r>
            <a:r>
              <a:rPr lang="en-US" sz="2800" i="1" dirty="0">
                <a:solidFill>
                  <a:schemeClr val="lt1"/>
                </a:solidFill>
                <a:latin typeface="Times New Roman"/>
                <a:ea typeface="Times New Roman"/>
                <a:cs typeface="Times New Roman"/>
                <a:sym typeface="Times New Roman"/>
              </a:rPr>
              <a:t> </a:t>
            </a:r>
            <a:r>
              <a:rPr lang="en-US" sz="2800" i="1" dirty="0" err="1">
                <a:solidFill>
                  <a:schemeClr val="lt1"/>
                </a:solidFill>
                <a:latin typeface="Times New Roman"/>
                <a:ea typeface="Times New Roman"/>
                <a:cs typeface="Times New Roman"/>
                <a:sym typeface="Times New Roman"/>
              </a:rPr>
              <a:t>hợp</a:t>
            </a:r>
            <a:r>
              <a:rPr lang="en-US" sz="2800" i="1" dirty="0">
                <a:solidFill>
                  <a:schemeClr val="lt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anim calcmode="lin" valueType="num">
                                      <p:cBhvr additive="base">
                                        <p:cTn id="15" dur="5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ự chế">
      <a:dk1>
        <a:srgbClr val="F3B9B5"/>
      </a:dk1>
      <a:lt1>
        <a:srgbClr val="D2E3B7"/>
      </a:lt1>
      <a:dk2>
        <a:srgbClr val="F3E2F6"/>
      </a:dk2>
      <a:lt2>
        <a:srgbClr val="B3E1D6"/>
      </a:lt2>
      <a:accent1>
        <a:srgbClr val="F1D7AC"/>
      </a:accent1>
      <a:accent2>
        <a:srgbClr val="D9F0EA"/>
      </a:accent2>
      <a:accent3>
        <a:srgbClr val="CCAEE8"/>
      </a:accent3>
      <a:accent4>
        <a:srgbClr val="FFCC99"/>
      </a:accent4>
      <a:accent5>
        <a:srgbClr val="CCFF99"/>
      </a:accent5>
      <a:accent6>
        <a:srgbClr val="CCECFF"/>
      </a:accent6>
      <a:hlink>
        <a:srgbClr val="DCAAE4"/>
      </a:hlink>
      <a:folHlink>
        <a:srgbClr val="E0CE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1459</Words>
  <Application>Microsoft Office PowerPoint</Application>
  <PresentationFormat>Widescreen</PresentationFormat>
  <Paragraphs>154</Paragraphs>
  <Slides>33</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Microsoft Yahei</vt:lpstr>
      <vt:lpstr>Arial</vt:lpstr>
      <vt:lpstr>Calibri</vt:lpstr>
      <vt:lpstr>Noto Sans Symbols</vt:lpstr>
      <vt:lpstr>Segoe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10</cp:revision>
  <dcterms:created xsi:type="dcterms:W3CDTF">2018-10-30T12:20:22Z</dcterms:created>
  <dcterms:modified xsi:type="dcterms:W3CDTF">2022-08-12T13:53:48Z</dcterms:modified>
</cp:coreProperties>
</file>