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3" r:id="rId2"/>
    <p:sldId id="272" r:id="rId3"/>
    <p:sldId id="278" r:id="rId4"/>
    <p:sldId id="279" r:id="rId5"/>
    <p:sldId id="281" r:id="rId6"/>
    <p:sldId id="280" r:id="rId7"/>
    <p:sldId id="299" r:id="rId8"/>
    <p:sldId id="300" r:id="rId9"/>
    <p:sldId id="302" r:id="rId10"/>
    <p:sldId id="294" r:id="rId11"/>
    <p:sldId id="286" r:id="rId12"/>
    <p:sldId id="287" r:id="rId13"/>
    <p:sldId id="295" r:id="rId14"/>
    <p:sldId id="288" r:id="rId15"/>
    <p:sldId id="289" r:id="rId16"/>
    <p:sldId id="290" r:id="rId17"/>
    <p:sldId id="303" r:id="rId18"/>
    <p:sldId id="293" r:id="rId19"/>
    <p:sldId id="29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3333FF"/>
    <a:srgbClr val="3333CC"/>
    <a:srgbClr val="0068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5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2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2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37.wmf"/><Relationship Id="rId4" Type="http://schemas.openxmlformats.org/officeDocument/2006/relationships/image" Target="../media/image4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C4FB7-FB10-4AEC-9AAB-17FCE6B89DD5}" type="datetimeFigureOut">
              <a:rPr lang="en-US" smtClean="0"/>
              <a:t>01/08/2022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EBE790-603D-4A7A-ADB6-0FA5FA202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23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01/08/2022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529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01/08/2022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2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01/08/2022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18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01/08/2022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55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01/08/2022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94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01/08/2022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8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01/08/2022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74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01/08/2022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128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01/08/2022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07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01/08/2022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83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01/08/2022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31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0FDA-E285-482C-8A67-8386DFFD1836}" type="datetimeFigureOut">
              <a:rPr lang="en-US" smtClean="0"/>
              <a:t>01/08/2022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50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oleObject" Target="../embeddings/oleObject32.bin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1.png"/><Relationship Id="rId4" Type="http://schemas.openxmlformats.org/officeDocument/2006/relationships/image" Target="../media/image28.wmf"/><Relationship Id="rId9" Type="http://schemas.openxmlformats.org/officeDocument/2006/relationships/image" Target="../media/image3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6.wmf"/><Relationship Id="rId3" Type="http://schemas.openxmlformats.org/officeDocument/2006/relationships/image" Target="../media/image31.png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31.png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1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3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37.wmf"/><Relationship Id="rId3" Type="http://schemas.openxmlformats.org/officeDocument/2006/relationships/image" Target="../media/image31.png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image" Target="../media/image31.png"/><Relationship Id="rId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8.bin"/><Relationship Id="rId9" Type="http://schemas.openxmlformats.org/officeDocument/2006/relationships/image" Target="../media/image4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1.wmf"/><Relationship Id="rId3" Type="http://schemas.openxmlformats.org/officeDocument/2006/relationships/image" Target="../media/image31.png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4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image" Target="../media/image53.png"/><Relationship Id="rId7" Type="http://schemas.openxmlformats.org/officeDocument/2006/relationships/image" Target="../media/image5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30.wmf"/><Relationship Id="rId5" Type="http://schemas.openxmlformats.org/officeDocument/2006/relationships/image" Target="../media/image52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29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3.png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2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5.bin"/><Relationship Id="rId26" Type="http://schemas.openxmlformats.org/officeDocument/2006/relationships/oleObject" Target="../embeddings/oleObject19.bin"/><Relationship Id="rId3" Type="http://schemas.openxmlformats.org/officeDocument/2006/relationships/image" Target="../media/image3.png"/><Relationship Id="rId21" Type="http://schemas.openxmlformats.org/officeDocument/2006/relationships/image" Target="../media/image16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4.wmf"/><Relationship Id="rId25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29" Type="http://schemas.openxmlformats.org/officeDocument/2006/relationships/oleObject" Target="../embeddings/oleObject21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8.bin"/><Relationship Id="rId5" Type="http://schemas.openxmlformats.org/officeDocument/2006/relationships/image" Target="../media/image2.wmf"/><Relationship Id="rId15" Type="http://schemas.openxmlformats.org/officeDocument/2006/relationships/image" Target="../media/image13.wmf"/><Relationship Id="rId23" Type="http://schemas.openxmlformats.org/officeDocument/2006/relationships/image" Target="../media/image17.wmf"/><Relationship Id="rId28" Type="http://schemas.openxmlformats.org/officeDocument/2006/relationships/oleObject" Target="../embeddings/oleObject20.bin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5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7.bin"/><Relationship Id="rId27" Type="http://schemas.openxmlformats.org/officeDocument/2006/relationships/image" Target="../media/image19.wmf"/><Relationship Id="rId30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4.png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27.wmf"/><Relationship Id="rId3" Type="http://schemas.openxmlformats.org/officeDocument/2006/relationships/image" Target="../media/image24.png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26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18ABC24-B06B-4749-9086-9913596DF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6885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382342A-2080-4265-878A-C45E33895436}"/>
              </a:ext>
            </a:extLst>
          </p:cNvPr>
          <p:cNvSpPr txBox="1"/>
          <p:nvPr/>
        </p:nvSpPr>
        <p:spPr>
          <a:xfrm>
            <a:off x="2438400" y="58674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 TOÁN </a:t>
            </a:r>
          </a:p>
        </p:txBody>
      </p:sp>
    </p:spTree>
    <p:extLst>
      <p:ext uri="{BB962C8B-B14F-4D97-AF65-F5344CB8AC3E}">
        <p14:creationId xmlns:p14="http://schemas.microsoft.com/office/powerpoint/2010/main" val="662284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Line 26"/>
          <p:cNvSpPr>
            <a:spLocks noChangeShapeType="1"/>
          </p:cNvSpPr>
          <p:nvPr/>
        </p:nvSpPr>
        <p:spPr bwMode="auto">
          <a:xfrm>
            <a:off x="914400" y="-336550"/>
            <a:ext cx="7010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AutoShape 29"/>
          <p:cNvSpPr>
            <a:spLocks noChangeArrowheads="1"/>
          </p:cNvSpPr>
          <p:nvPr/>
        </p:nvSpPr>
        <p:spPr bwMode="auto">
          <a:xfrm>
            <a:off x="1317625" y="3951288"/>
            <a:ext cx="204788" cy="539750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vi-VN" sz="2800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34" name="WordArt 14"/>
          <p:cNvSpPr>
            <a:spLocks noChangeArrowheads="1" noChangeShapeType="1" noTextEdit="1"/>
          </p:cNvSpPr>
          <p:nvPr/>
        </p:nvSpPr>
        <p:spPr bwMode="auto">
          <a:xfrm>
            <a:off x="2057400" y="228600"/>
            <a:ext cx="5105400" cy="533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 cap="sq">
                <a:solidFill>
                  <a:srgbClr val="EAEAEA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KIẾN THỨC CẦN NHỚ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971600" y="2783830"/>
            <a:ext cx="671911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Nắm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chắc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yếu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tố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cần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971600" y="1196752"/>
            <a:ext cx="705678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Nắm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chắc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hệ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thức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liên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hệ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giữa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cạnh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góc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(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định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nghĩa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tỉ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lượng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góc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nhọn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).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971600" y="3861048"/>
            <a:ext cx="671911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phân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tích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đề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lựa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chọn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tối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ưu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971600" y="4944070"/>
            <a:ext cx="671911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Chú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ý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về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làm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tròn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theo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quy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định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4311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2048" y="172958"/>
            <a:ext cx="8244408" cy="403187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BT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Cho tam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ABC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AC = 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8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cm,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vẽ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cao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CH.</a:t>
            </a:r>
            <a:endParaRPr lang="vi-VN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514350" indent="-514350" eaLnBrk="1" hangingPunct="1">
              <a:spcBef>
                <a:spcPct val="50000"/>
              </a:spcBef>
              <a:buAutoNum type="alphaLcParenR"/>
            </a:pP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Tính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C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H?</a:t>
            </a:r>
          </a:p>
          <a:p>
            <a:pPr marL="514350" indent="-514350" eaLnBrk="1" hangingPunct="1">
              <a:spcBef>
                <a:spcPct val="50000"/>
              </a:spcBef>
              <a:buAutoNum type="alphaLcParenR"/>
            </a:pP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Tính </a:t>
            </a:r>
          </a:p>
          <a:p>
            <a:pPr eaLnBrk="1" hangingPunct="1">
              <a:spcBef>
                <a:spcPct val="50000"/>
              </a:spcBef>
            </a:pP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(làm tròn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kết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quả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 đến chữ số thập phân thứ 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ấ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t)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177306"/>
              </p:ext>
            </p:extLst>
          </p:nvPr>
        </p:nvGraphicFramePr>
        <p:xfrm>
          <a:off x="1921024" y="2373635"/>
          <a:ext cx="1066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96" name="Equation" r:id="rId3" imgW="368280" imgH="241200" progId="Equation.DSMT4">
                  <p:embed/>
                </p:oleObj>
              </mc:Choice>
              <mc:Fallback>
                <p:oleObj name="Equation" r:id="rId3" imgW="36828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1024" y="2373635"/>
                        <a:ext cx="10668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221088"/>
            <a:ext cx="5542209" cy="2703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049523"/>
              </p:ext>
            </p:extLst>
          </p:nvPr>
        </p:nvGraphicFramePr>
        <p:xfrm>
          <a:off x="5580112" y="79574"/>
          <a:ext cx="12128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97" name="Equation" r:id="rId6" imgW="419040" imgH="228600" progId="Equation.DSMT4">
                  <p:embed/>
                </p:oleObj>
              </mc:Choice>
              <mc:Fallback>
                <p:oleObj name="Equation" r:id="rId6" imgW="4190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79574"/>
                        <a:ext cx="12128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259023" y="179929"/>
            <a:ext cx="5217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A   </a:t>
            </a:r>
          </a:p>
        </p:txBody>
      </p:sp>
      <p:sp>
        <p:nvSpPr>
          <p:cNvPr id="10" name="Line 52"/>
          <p:cNvSpPr>
            <a:spLocks noChangeShapeType="1"/>
          </p:cNvSpPr>
          <p:nvPr/>
        </p:nvSpPr>
        <p:spPr bwMode="auto">
          <a:xfrm flipV="1">
            <a:off x="5229002" y="17788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53"/>
          <p:cNvSpPr>
            <a:spLocks noChangeShapeType="1"/>
          </p:cNvSpPr>
          <p:nvPr/>
        </p:nvSpPr>
        <p:spPr bwMode="auto">
          <a:xfrm>
            <a:off x="5484935" y="17788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436666"/>
              </p:ext>
            </p:extLst>
          </p:nvPr>
        </p:nvGraphicFramePr>
        <p:xfrm>
          <a:off x="7177608" y="116632"/>
          <a:ext cx="1066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98" name="Equation" r:id="rId8" imgW="368280" imgH="203040" progId="Equation.DSMT4">
                  <p:embed/>
                </p:oleObj>
              </mc:Choice>
              <mc:Fallback>
                <p:oleObj name="Equation" r:id="rId8" imgW="368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7608" y="116632"/>
                        <a:ext cx="1066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6783821" y="179929"/>
            <a:ext cx="5217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B   </a:t>
            </a:r>
          </a:p>
        </p:txBody>
      </p:sp>
      <p:sp>
        <p:nvSpPr>
          <p:cNvPr id="14" name="Line 52"/>
          <p:cNvSpPr>
            <a:spLocks noChangeShapeType="1"/>
          </p:cNvSpPr>
          <p:nvPr/>
        </p:nvSpPr>
        <p:spPr bwMode="auto">
          <a:xfrm flipV="1">
            <a:off x="6753800" y="17788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Line 53"/>
          <p:cNvSpPr>
            <a:spLocks noChangeShapeType="1"/>
          </p:cNvSpPr>
          <p:nvPr/>
        </p:nvSpPr>
        <p:spPr bwMode="auto">
          <a:xfrm>
            <a:off x="7009733" y="17788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91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/>
      <p:bldP spid="10" grpId="0" animBg="1"/>
      <p:bldP spid="11" grpId="0" animBg="1"/>
      <p:bldP spid="13" grpId="0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986" y="368060"/>
            <a:ext cx="5542209" cy="2703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0" y="980728"/>
            <a:ext cx="473911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Xét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AHC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126109" y="260648"/>
            <a:ext cx="2367704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</a:rPr>
              <a:t>a)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C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</a:rPr>
              <a:t>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7587040"/>
              </p:ext>
            </p:extLst>
          </p:nvPr>
        </p:nvGraphicFramePr>
        <p:xfrm>
          <a:off x="198438" y="2036763"/>
          <a:ext cx="2173287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77" name="Equation" r:id="rId4" imgW="749160" imgH="419040" progId="Equation.DSMT4">
                  <p:embed/>
                </p:oleObj>
              </mc:Choice>
              <mc:Fallback>
                <p:oleObj name="Equation" r:id="rId4" imgW="749160" imgH="419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38" y="2036763"/>
                        <a:ext cx="2173287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225049"/>
              </p:ext>
            </p:extLst>
          </p:nvPr>
        </p:nvGraphicFramePr>
        <p:xfrm>
          <a:off x="103188" y="3081338"/>
          <a:ext cx="2468562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78" name="Equation" r:id="rId6" imgW="850680" imgH="419040" progId="Equation.DSMT4">
                  <p:embed/>
                </p:oleObj>
              </mc:Choice>
              <mc:Fallback>
                <p:oleObj name="Equation" r:id="rId6" imgW="850680" imgH="419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8" y="3081338"/>
                        <a:ext cx="2468562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861121"/>
              </p:ext>
            </p:extLst>
          </p:nvPr>
        </p:nvGraphicFramePr>
        <p:xfrm>
          <a:off x="118070" y="4293096"/>
          <a:ext cx="2725738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79" name="Equation" r:id="rId8" imgW="939600" imgH="203040" progId="Equation.DSMT4">
                  <p:embed/>
                </p:oleObj>
              </mc:Choice>
              <mc:Fallback>
                <p:oleObj name="Equation" r:id="rId8" imgW="93960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070" y="4293096"/>
                        <a:ext cx="2725738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502104"/>
              </p:ext>
            </p:extLst>
          </p:nvPr>
        </p:nvGraphicFramePr>
        <p:xfrm>
          <a:off x="127918" y="5036790"/>
          <a:ext cx="23558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80" name="Equation" r:id="rId10" imgW="812520" imgH="190440" progId="Equation.DSMT4">
                  <p:embed/>
                </p:oleObj>
              </mc:Choice>
              <mc:Fallback>
                <p:oleObj name="Equation" r:id="rId10" imgW="812520" imgH="1904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918" y="5036790"/>
                        <a:ext cx="23558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940152" y="3071905"/>
            <a:ext cx="1080120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C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? </a:t>
            </a:r>
          </a:p>
        </p:txBody>
      </p:sp>
      <p:sp>
        <p:nvSpPr>
          <p:cNvPr id="11" name="Line 22"/>
          <p:cNvSpPr>
            <a:spLocks noChangeShapeType="1"/>
          </p:cNvSpPr>
          <p:nvPr/>
        </p:nvSpPr>
        <p:spPr bwMode="auto">
          <a:xfrm flipV="1">
            <a:off x="6480212" y="3692321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 Box 49"/>
          <p:cNvSpPr txBox="1">
            <a:spLocks noChangeArrowheads="1"/>
          </p:cNvSpPr>
          <p:nvPr/>
        </p:nvSpPr>
        <p:spPr bwMode="auto">
          <a:xfrm>
            <a:off x="4819600" y="4149080"/>
            <a:ext cx="335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∆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AHC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H</a:t>
            </a:r>
          </a:p>
        </p:txBody>
      </p:sp>
      <p:sp>
        <p:nvSpPr>
          <p:cNvPr id="13" name="Text Box 55"/>
          <p:cNvSpPr txBox="1">
            <a:spLocks noChangeArrowheads="1"/>
          </p:cNvSpPr>
          <p:nvPr/>
        </p:nvSpPr>
        <p:spPr bwMode="auto">
          <a:xfrm>
            <a:off x="5048200" y="4606280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</a:p>
        </p:txBody>
      </p:sp>
      <p:sp>
        <p:nvSpPr>
          <p:cNvPr id="14" name="AutoShape 57"/>
          <p:cNvSpPr>
            <a:spLocks/>
          </p:cNvSpPr>
          <p:nvPr/>
        </p:nvSpPr>
        <p:spPr bwMode="auto">
          <a:xfrm>
            <a:off x="5708600" y="4746848"/>
            <a:ext cx="76200" cy="914400"/>
          </a:xfrm>
          <a:prstGeom prst="leftBrace">
            <a:avLst>
              <a:gd name="adj1" fmla="val 1000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1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56"/>
          <p:cNvSpPr txBox="1">
            <a:spLocks noChangeArrowheads="1"/>
          </p:cNvSpPr>
          <p:nvPr/>
        </p:nvSpPr>
        <p:spPr bwMode="auto">
          <a:xfrm>
            <a:off x="5755704" y="4642331"/>
            <a:ext cx="24166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AC = 8 cm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592241"/>
              </p:ext>
            </p:extLst>
          </p:nvPr>
        </p:nvGraphicFramePr>
        <p:xfrm>
          <a:off x="6169496" y="5085184"/>
          <a:ext cx="1066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81" name="Equation" r:id="rId12" imgW="368280" imgH="203040" progId="Equation.DSMT4">
                  <p:embed/>
                </p:oleObj>
              </mc:Choice>
              <mc:Fallback>
                <p:oleObj name="Equation" r:id="rId12" imgW="368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9496" y="5085184"/>
                        <a:ext cx="1066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5775709" y="5156617"/>
            <a:ext cx="5217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A   </a:t>
            </a:r>
          </a:p>
        </p:txBody>
      </p:sp>
      <p:sp>
        <p:nvSpPr>
          <p:cNvPr id="20" name="Line 52"/>
          <p:cNvSpPr>
            <a:spLocks noChangeShapeType="1"/>
          </p:cNvSpPr>
          <p:nvPr/>
        </p:nvSpPr>
        <p:spPr bwMode="auto">
          <a:xfrm flipV="1">
            <a:off x="5745688" y="5198436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Line 53"/>
          <p:cNvSpPr>
            <a:spLocks noChangeShapeType="1"/>
          </p:cNvSpPr>
          <p:nvPr/>
        </p:nvSpPr>
        <p:spPr bwMode="auto">
          <a:xfrm>
            <a:off x="6001621" y="5198436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58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 animBg="1"/>
      <p:bldP spid="10" grpId="0" animBg="1"/>
      <p:bldP spid="10" grpId="1" animBg="1"/>
      <p:bldP spid="11" grpId="0" animBg="1"/>
      <p:bldP spid="11" grpId="1" animBg="1"/>
      <p:bldP spid="12" grpId="0"/>
      <p:bldP spid="12" grpId="1"/>
      <p:bldP spid="13" grpId="0"/>
      <p:bldP spid="13" grpId="1"/>
      <p:bldP spid="14" grpId="0" animBg="1"/>
      <p:bldP spid="14" grpId="1" animBg="1"/>
      <p:bldP spid="15" grpId="0"/>
      <p:bldP spid="15" grpId="1"/>
      <p:bldP spid="19" grpId="0"/>
      <p:bldP spid="19" grpId="1"/>
      <p:bldP spid="20" grpId="0" animBg="1"/>
      <p:bldP spid="20" grpId="1" animBg="1"/>
      <p:bldP spid="21" grpId="0" animBg="1"/>
      <p:bldP spid="2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287" y="-99392"/>
            <a:ext cx="5542209" cy="2703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07504" y="366998"/>
            <a:ext cx="2367704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</a:rPr>
              <a:t>b)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4819369"/>
              </p:ext>
            </p:extLst>
          </p:nvPr>
        </p:nvGraphicFramePr>
        <p:xfrm>
          <a:off x="1408408" y="332656"/>
          <a:ext cx="1066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6" name="Equation" r:id="rId4" imgW="1066680" imgH="695160" progId="Equation.DSMT4">
                  <p:embed/>
                </p:oleObj>
              </mc:Choice>
              <mc:Fallback>
                <p:oleObj name="Equation" r:id="rId4" imgW="1066680" imgH="695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08408" y="332656"/>
                        <a:ext cx="1066800" cy="695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9988006"/>
              </p:ext>
            </p:extLst>
          </p:nvPr>
        </p:nvGraphicFramePr>
        <p:xfrm>
          <a:off x="1290638" y="1279525"/>
          <a:ext cx="1066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7" name="Equation" r:id="rId6" imgW="1066680" imgH="695160" progId="Equation.DSMT4">
                  <p:embed/>
                </p:oleObj>
              </mc:Choice>
              <mc:Fallback>
                <p:oleObj name="Equation" r:id="rId6" imgW="1066680" imgH="6951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638" y="1279525"/>
                        <a:ext cx="10668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063866"/>
              </p:ext>
            </p:extLst>
          </p:nvPr>
        </p:nvGraphicFramePr>
        <p:xfrm>
          <a:off x="395536" y="2276872"/>
          <a:ext cx="2471457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8" name="Equation" r:id="rId8" imgW="1104840" imgH="419040" progId="Equation.DSMT4">
                  <p:embed/>
                </p:oleObj>
              </mc:Choice>
              <mc:Fallback>
                <p:oleObj name="Equation" r:id="rId8" imgW="1104840" imgH="419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2276872"/>
                        <a:ext cx="2471457" cy="936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Line 22"/>
          <p:cNvSpPr>
            <a:spLocks noChangeShapeType="1"/>
          </p:cNvSpPr>
          <p:nvPr/>
        </p:nvSpPr>
        <p:spPr bwMode="auto">
          <a:xfrm flipV="1">
            <a:off x="1547664" y="1916832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22"/>
          <p:cNvSpPr>
            <a:spLocks noChangeShapeType="1"/>
          </p:cNvSpPr>
          <p:nvPr/>
        </p:nvSpPr>
        <p:spPr bwMode="auto">
          <a:xfrm flipV="1">
            <a:off x="2051720" y="2924944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 flipV="1">
            <a:off x="2699792" y="2924944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1783830" y="3389064"/>
            <a:ext cx="535780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4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8" name="Line 22"/>
          <p:cNvSpPr>
            <a:spLocks noChangeShapeType="1"/>
          </p:cNvSpPr>
          <p:nvPr/>
        </p:nvSpPr>
        <p:spPr bwMode="auto">
          <a:xfrm flipV="1">
            <a:off x="3923928" y="3941242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 flipV="1">
            <a:off x="5724128" y="3933056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 Box 49"/>
          <p:cNvSpPr txBox="1">
            <a:spLocks noChangeArrowheads="1"/>
          </p:cNvSpPr>
          <p:nvPr/>
        </p:nvSpPr>
        <p:spPr bwMode="auto">
          <a:xfrm>
            <a:off x="1291208" y="4437112"/>
            <a:ext cx="335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∆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ACH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H</a:t>
            </a:r>
          </a:p>
        </p:txBody>
      </p:sp>
      <p:sp>
        <p:nvSpPr>
          <p:cNvPr id="21" name="Text Box 55"/>
          <p:cNvSpPr txBox="1">
            <a:spLocks noChangeArrowheads="1"/>
          </p:cNvSpPr>
          <p:nvPr/>
        </p:nvSpPr>
        <p:spPr bwMode="auto">
          <a:xfrm>
            <a:off x="1519808" y="4894312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AutoShape 57"/>
          <p:cNvSpPr>
            <a:spLocks/>
          </p:cNvSpPr>
          <p:nvPr/>
        </p:nvSpPr>
        <p:spPr bwMode="auto">
          <a:xfrm>
            <a:off x="2180208" y="5034880"/>
            <a:ext cx="76200" cy="914400"/>
          </a:xfrm>
          <a:prstGeom prst="leftBrace">
            <a:avLst>
              <a:gd name="adj1" fmla="val 1000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56"/>
          <p:cNvSpPr txBox="1">
            <a:spLocks noChangeArrowheads="1"/>
          </p:cNvSpPr>
          <p:nvPr/>
        </p:nvSpPr>
        <p:spPr bwMode="auto">
          <a:xfrm>
            <a:off x="2227312" y="4930363"/>
            <a:ext cx="1944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AC = 8 cm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2448966" y="3420020"/>
            <a:ext cx="4067249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</a:rPr>
              <a:t>B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=  AH    +     HB</a:t>
            </a: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2275554" y="5436513"/>
            <a:ext cx="1648374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A  = 30</a:t>
            </a:r>
            <a:r>
              <a:rPr lang="en-US" sz="3200" baseline="30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7" name="Line 52"/>
          <p:cNvSpPr>
            <a:spLocks noChangeShapeType="1"/>
          </p:cNvSpPr>
          <p:nvPr/>
        </p:nvSpPr>
        <p:spPr bwMode="auto">
          <a:xfrm flipV="1">
            <a:off x="2267744" y="5413992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Line 53"/>
          <p:cNvSpPr>
            <a:spLocks noChangeShapeType="1"/>
          </p:cNvSpPr>
          <p:nvPr/>
        </p:nvSpPr>
        <p:spPr bwMode="auto">
          <a:xfrm>
            <a:off x="2523677" y="5413992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49"/>
          <p:cNvSpPr txBox="1">
            <a:spLocks noChangeArrowheads="1"/>
          </p:cNvSpPr>
          <p:nvPr/>
        </p:nvSpPr>
        <p:spPr bwMode="auto">
          <a:xfrm>
            <a:off x="4839815" y="4515767"/>
            <a:ext cx="335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∆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ABH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H</a:t>
            </a:r>
          </a:p>
        </p:txBody>
      </p:sp>
      <p:sp>
        <p:nvSpPr>
          <p:cNvPr id="31" name="Text Box 55"/>
          <p:cNvSpPr txBox="1">
            <a:spLocks noChangeArrowheads="1"/>
          </p:cNvSpPr>
          <p:nvPr/>
        </p:nvSpPr>
        <p:spPr bwMode="auto">
          <a:xfrm>
            <a:off x="5088632" y="5006554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AutoShape 57"/>
          <p:cNvSpPr>
            <a:spLocks/>
          </p:cNvSpPr>
          <p:nvPr/>
        </p:nvSpPr>
        <p:spPr bwMode="auto">
          <a:xfrm>
            <a:off x="5749032" y="5147122"/>
            <a:ext cx="76200" cy="914400"/>
          </a:xfrm>
          <a:prstGeom prst="leftBrace">
            <a:avLst>
              <a:gd name="adj1" fmla="val 1000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56"/>
          <p:cNvSpPr txBox="1">
            <a:spLocks noChangeArrowheads="1"/>
          </p:cNvSpPr>
          <p:nvPr/>
        </p:nvSpPr>
        <p:spPr bwMode="auto">
          <a:xfrm>
            <a:off x="5796136" y="5042605"/>
            <a:ext cx="1944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 = 4 cm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5844378" y="5548755"/>
            <a:ext cx="1648374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B  = 40</a:t>
            </a:r>
            <a:r>
              <a:rPr lang="en-US" sz="3200" baseline="30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35" name="Line 52"/>
          <p:cNvSpPr>
            <a:spLocks noChangeShapeType="1"/>
          </p:cNvSpPr>
          <p:nvPr/>
        </p:nvSpPr>
        <p:spPr bwMode="auto">
          <a:xfrm flipV="1">
            <a:off x="5836568" y="552623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Line 53"/>
          <p:cNvSpPr>
            <a:spLocks noChangeShapeType="1"/>
          </p:cNvSpPr>
          <p:nvPr/>
        </p:nvSpPr>
        <p:spPr bwMode="auto">
          <a:xfrm>
            <a:off x="6092501" y="552623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-2685907" y="3605391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1547664" y="1844824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1979712" y="2852936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2699792" y="2852936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3918800" y="3911695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5811037" y="3897778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7115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1" grpId="0"/>
      <p:bldP spid="22" grpId="0" animBg="1"/>
      <p:bldP spid="23" grpId="0"/>
      <p:bldP spid="25" grpId="0" animBg="1"/>
      <p:bldP spid="26" grpId="0"/>
      <p:bldP spid="27" grpId="0" animBg="1"/>
      <p:bldP spid="28" grpId="0" animBg="1"/>
      <p:bldP spid="30" grpId="0"/>
      <p:bldP spid="31" grpId="0"/>
      <p:bldP spid="32" grpId="0" animBg="1"/>
      <p:bldP spid="33" grpId="0"/>
      <p:bldP spid="34" grpId="0"/>
      <p:bldP spid="35" grpId="0" animBg="1"/>
      <p:bldP spid="36" grpId="0" animBg="1"/>
      <p:bldP spid="38" grpId="0"/>
      <p:bldP spid="38" grpId="1"/>
      <p:bldP spid="39" grpId="0"/>
      <p:bldP spid="39" grpId="1"/>
      <p:bldP spid="40" grpId="0"/>
      <p:bldP spid="41" grpId="0"/>
      <p:bldP spid="41" grpId="1"/>
      <p:bldP spid="42" grpId="0"/>
      <p:bldP spid="4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287" y="-99392"/>
            <a:ext cx="5542209" cy="2703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" y="1923975"/>
            <a:ext cx="363589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Xét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AHC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365272"/>
              </p:ext>
            </p:extLst>
          </p:nvPr>
        </p:nvGraphicFramePr>
        <p:xfrm>
          <a:off x="200025" y="2980010"/>
          <a:ext cx="2171700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1" name="Equation" r:id="rId4" imgW="749160" imgH="419040" progId="Equation.DSMT4">
                  <p:embed/>
                </p:oleObj>
              </mc:Choice>
              <mc:Fallback>
                <p:oleObj name="Equation" r:id="rId4" imgW="7491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" y="2980010"/>
                        <a:ext cx="2171700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0244124"/>
              </p:ext>
            </p:extLst>
          </p:nvPr>
        </p:nvGraphicFramePr>
        <p:xfrm>
          <a:off x="33338" y="4011885"/>
          <a:ext cx="2576512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2" name="Equation" r:id="rId6" imgW="888840" imgH="419040" progId="Equation.DSMT4">
                  <p:embed/>
                </p:oleObj>
              </mc:Choice>
              <mc:Fallback>
                <p:oleObj name="Equation" r:id="rId6" imgW="8888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8" y="4011885"/>
                        <a:ext cx="2576512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608431"/>
              </p:ext>
            </p:extLst>
          </p:nvPr>
        </p:nvGraphicFramePr>
        <p:xfrm>
          <a:off x="82128" y="5164335"/>
          <a:ext cx="2833688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3" name="Equation" r:id="rId8" imgW="977760" imgH="203040" progId="Equation.DSMT4">
                  <p:embed/>
                </p:oleObj>
              </mc:Choice>
              <mc:Fallback>
                <p:oleObj name="Equation" r:id="rId8" imgW="977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28" y="5164335"/>
                        <a:ext cx="2833688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388756"/>
              </p:ext>
            </p:extLst>
          </p:nvPr>
        </p:nvGraphicFramePr>
        <p:xfrm>
          <a:off x="179512" y="5972447"/>
          <a:ext cx="198755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4" name="Equation" r:id="rId10" imgW="685800" imgH="241200" progId="Equation.DSMT4">
                  <p:embed/>
                </p:oleObj>
              </mc:Choice>
              <mc:Fallback>
                <p:oleObj name="Equation" r:id="rId10" imgW="6858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5972447"/>
                        <a:ext cx="198755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07504" y="366998"/>
            <a:ext cx="2367704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</a:rPr>
              <a:t>b)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2608087"/>
              </p:ext>
            </p:extLst>
          </p:nvPr>
        </p:nvGraphicFramePr>
        <p:xfrm>
          <a:off x="1408408" y="332656"/>
          <a:ext cx="1066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5" name="Equation" r:id="rId12" imgW="1066680" imgH="695160" progId="Equation.DSMT4">
                  <p:embed/>
                </p:oleObj>
              </mc:Choice>
              <mc:Fallback>
                <p:oleObj name="Equation" r:id="rId12" imgW="1066680" imgH="695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08408" y="332656"/>
                        <a:ext cx="1066800" cy="695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56721" y="1231288"/>
            <a:ext cx="2367704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</a:rPr>
              <a:t>*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</a:rPr>
              <a:t> 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067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68061"/>
            <a:ext cx="5542209" cy="2703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0" y="980728"/>
            <a:ext cx="473911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Xét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BHC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107504" y="366998"/>
            <a:ext cx="2367704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</a:rPr>
              <a:t>*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</a:rPr>
              <a:t> HB? 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8541"/>
              </p:ext>
            </p:extLst>
          </p:nvPr>
        </p:nvGraphicFramePr>
        <p:xfrm>
          <a:off x="303213" y="2122488"/>
          <a:ext cx="2171700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9" name="Equation" r:id="rId4" imgW="749160" imgH="419040" progId="Equation.DSMT4">
                  <p:embed/>
                </p:oleObj>
              </mc:Choice>
              <mc:Fallback>
                <p:oleObj name="Equation" r:id="rId4" imgW="749160" imgH="4190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13" y="2122488"/>
                        <a:ext cx="2171700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645434"/>
              </p:ext>
            </p:extLst>
          </p:nvPr>
        </p:nvGraphicFramePr>
        <p:xfrm>
          <a:off x="158750" y="3225800"/>
          <a:ext cx="2503488" cy="121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70" name="Equation" r:id="rId6" imgW="863280" imgH="419040" progId="Equation.DSMT4">
                  <p:embed/>
                </p:oleObj>
              </mc:Choice>
              <mc:Fallback>
                <p:oleObj name="Equation" r:id="rId6" imgW="863280" imgH="419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" y="3225800"/>
                        <a:ext cx="2503488" cy="121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472418"/>
              </p:ext>
            </p:extLst>
          </p:nvPr>
        </p:nvGraphicFramePr>
        <p:xfrm>
          <a:off x="251520" y="4581128"/>
          <a:ext cx="2503488" cy="121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71" name="Equation" r:id="rId8" imgW="863280" imgH="419040" progId="Equation.DSMT4">
                  <p:embed/>
                </p:oleObj>
              </mc:Choice>
              <mc:Fallback>
                <p:oleObj name="Equation" r:id="rId8" imgW="86328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581128"/>
                        <a:ext cx="2503488" cy="121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114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68061"/>
            <a:ext cx="5542209" cy="2703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2583061"/>
              </p:ext>
            </p:extLst>
          </p:nvPr>
        </p:nvGraphicFramePr>
        <p:xfrm>
          <a:off x="395536" y="260648"/>
          <a:ext cx="28352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96" name="Equation" r:id="rId4" imgW="977760" imgH="164880" progId="Equation.DSMT4">
                  <p:embed/>
                </p:oleObj>
              </mc:Choice>
              <mc:Fallback>
                <p:oleObj name="Equation" r:id="rId4" imgW="9777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260648"/>
                        <a:ext cx="283527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345961"/>
              </p:ext>
            </p:extLst>
          </p:nvPr>
        </p:nvGraphicFramePr>
        <p:xfrm>
          <a:off x="251520" y="924769"/>
          <a:ext cx="3683000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97" name="Equation" r:id="rId6" imgW="1269720" imgH="419040" progId="Equation.DSMT4">
                  <p:embed/>
                </p:oleObj>
              </mc:Choice>
              <mc:Fallback>
                <p:oleObj name="Equation" r:id="rId6" imgW="1269720" imgH="419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924769"/>
                        <a:ext cx="3683000" cy="1208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890941"/>
              </p:ext>
            </p:extLst>
          </p:nvPr>
        </p:nvGraphicFramePr>
        <p:xfrm>
          <a:off x="323528" y="2924944"/>
          <a:ext cx="3203575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98" name="Equation" r:id="rId8" imgW="1104840" imgH="419040" progId="Equation.DSMT4">
                  <p:embed/>
                </p:oleObj>
              </mc:Choice>
              <mc:Fallback>
                <p:oleObj name="Equation" r:id="rId8" imgW="1104840" imgH="419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924944"/>
                        <a:ext cx="3203575" cy="120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7912221"/>
              </p:ext>
            </p:extLst>
          </p:nvPr>
        </p:nvGraphicFramePr>
        <p:xfrm>
          <a:off x="319012" y="4076700"/>
          <a:ext cx="5045076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99" name="Equation" r:id="rId10" imgW="1739880" imgH="419040" progId="Equation.DSMT4">
                  <p:embed/>
                </p:oleObj>
              </mc:Choice>
              <mc:Fallback>
                <p:oleObj name="Equation" r:id="rId10" imgW="173988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12" y="4076700"/>
                        <a:ext cx="5045076" cy="120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42971"/>
              </p:ext>
            </p:extLst>
          </p:nvPr>
        </p:nvGraphicFramePr>
        <p:xfrm>
          <a:off x="395536" y="5414963"/>
          <a:ext cx="2909887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00" name="Equation" r:id="rId12" imgW="1002960" imgH="241200" progId="Equation.DSMT4">
                  <p:embed/>
                </p:oleObj>
              </mc:Choice>
              <mc:Fallback>
                <p:oleObj name="Equation" r:id="rId12" imgW="1002960" imgH="241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5414963"/>
                        <a:ext cx="2909887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78144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6878" y="2852936"/>
            <a:ext cx="5426709" cy="26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32048" y="172958"/>
            <a:ext cx="8244408" cy="25545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BT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*: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Cho tam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ABC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AC = 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8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cm.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 Tính </a:t>
            </a:r>
          </a:p>
          <a:p>
            <a:pPr eaLnBrk="1" hangingPunct="1">
              <a:spcBef>
                <a:spcPct val="50000"/>
              </a:spcBef>
            </a:pP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(làm tròn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kết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quả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 đến chữ số thập phân thứ 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ấ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t)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046069"/>
              </p:ext>
            </p:extLst>
          </p:nvPr>
        </p:nvGraphicFramePr>
        <p:xfrm>
          <a:off x="3487452" y="836712"/>
          <a:ext cx="1066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9" name="Equation" r:id="rId4" imgW="368280" imgH="241200" progId="Equation.DSMT4">
                  <p:embed/>
                </p:oleObj>
              </mc:Choice>
              <mc:Fallback>
                <p:oleObj name="Equation" r:id="rId4" imgW="36828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452" y="836712"/>
                        <a:ext cx="10668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5289275"/>
              </p:ext>
            </p:extLst>
          </p:nvPr>
        </p:nvGraphicFramePr>
        <p:xfrm>
          <a:off x="1403648" y="2843855"/>
          <a:ext cx="1066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0" name="Equation" r:id="rId6" imgW="368300" imgH="241300" progId="Equation.DSMT4">
                  <p:embed/>
                </p:oleObj>
              </mc:Choice>
              <mc:Fallback>
                <p:oleObj name="Equation" r:id="rId6" imgW="368300" imgH="241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843855"/>
                        <a:ext cx="10668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Line 22"/>
          <p:cNvSpPr>
            <a:spLocks noChangeShapeType="1"/>
          </p:cNvSpPr>
          <p:nvPr/>
        </p:nvSpPr>
        <p:spPr bwMode="auto">
          <a:xfrm flipV="1">
            <a:off x="1691680" y="3536286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778589" y="3501008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74737" y="4085783"/>
            <a:ext cx="325214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Kẻ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thêm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cao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CH</a:t>
            </a:r>
          </a:p>
        </p:txBody>
      </p:sp>
      <p:pic>
        <p:nvPicPr>
          <p:cNvPr id="3175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6878" y="2852936"/>
            <a:ext cx="5357978" cy="2738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631670"/>
              </p:ext>
            </p:extLst>
          </p:nvPr>
        </p:nvGraphicFramePr>
        <p:xfrm>
          <a:off x="5796136" y="79574"/>
          <a:ext cx="12128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1" name="Equation" r:id="rId8" imgW="419040" imgH="228600" progId="Equation.DSMT4">
                  <p:embed/>
                </p:oleObj>
              </mc:Choice>
              <mc:Fallback>
                <p:oleObj name="Equation" r:id="rId8" imgW="4190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79574"/>
                        <a:ext cx="12128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5475047" y="179929"/>
            <a:ext cx="5217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A   </a:t>
            </a:r>
          </a:p>
        </p:txBody>
      </p:sp>
      <p:sp>
        <p:nvSpPr>
          <p:cNvPr id="23" name="Line 52"/>
          <p:cNvSpPr>
            <a:spLocks noChangeShapeType="1"/>
          </p:cNvSpPr>
          <p:nvPr/>
        </p:nvSpPr>
        <p:spPr bwMode="auto">
          <a:xfrm flipV="1">
            <a:off x="5445026" y="17788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Line 53"/>
          <p:cNvSpPr>
            <a:spLocks noChangeShapeType="1"/>
          </p:cNvSpPr>
          <p:nvPr/>
        </p:nvSpPr>
        <p:spPr bwMode="auto">
          <a:xfrm>
            <a:off x="5700959" y="17788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274486"/>
              </p:ext>
            </p:extLst>
          </p:nvPr>
        </p:nvGraphicFramePr>
        <p:xfrm>
          <a:off x="7393632" y="116632"/>
          <a:ext cx="1066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2" name="Equation" r:id="rId10" imgW="368280" imgH="203040" progId="Equation.DSMT4">
                  <p:embed/>
                </p:oleObj>
              </mc:Choice>
              <mc:Fallback>
                <p:oleObj name="Equation" r:id="rId10" imgW="368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3632" y="116632"/>
                        <a:ext cx="1066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6999845" y="179929"/>
            <a:ext cx="5217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B   </a:t>
            </a:r>
          </a:p>
        </p:txBody>
      </p:sp>
      <p:sp>
        <p:nvSpPr>
          <p:cNvPr id="27" name="Line 52"/>
          <p:cNvSpPr>
            <a:spLocks noChangeShapeType="1"/>
          </p:cNvSpPr>
          <p:nvPr/>
        </p:nvSpPr>
        <p:spPr bwMode="auto">
          <a:xfrm flipV="1">
            <a:off x="6969824" y="17788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Line 53"/>
          <p:cNvSpPr>
            <a:spLocks noChangeShapeType="1"/>
          </p:cNvSpPr>
          <p:nvPr/>
        </p:nvSpPr>
        <p:spPr bwMode="auto">
          <a:xfrm>
            <a:off x="7225757" y="17788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85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2" grpId="1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Line 26"/>
          <p:cNvSpPr>
            <a:spLocks noChangeShapeType="1"/>
          </p:cNvSpPr>
          <p:nvPr/>
        </p:nvSpPr>
        <p:spPr bwMode="auto">
          <a:xfrm>
            <a:off x="914400" y="-336550"/>
            <a:ext cx="7010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AutoShape 29"/>
          <p:cNvSpPr>
            <a:spLocks noChangeArrowheads="1"/>
          </p:cNvSpPr>
          <p:nvPr/>
        </p:nvSpPr>
        <p:spPr bwMode="auto">
          <a:xfrm>
            <a:off x="1317625" y="3951288"/>
            <a:ext cx="204788" cy="539750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vi-VN" sz="2800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34" name="WordArt 14"/>
          <p:cNvSpPr>
            <a:spLocks noChangeArrowheads="1" noChangeShapeType="1" noTextEdit="1"/>
          </p:cNvSpPr>
          <p:nvPr/>
        </p:nvSpPr>
        <p:spPr bwMode="auto">
          <a:xfrm>
            <a:off x="1317625" y="228600"/>
            <a:ext cx="6278711" cy="75212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 cap="sq">
                <a:solidFill>
                  <a:srgbClr val="EAEAEA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KIẾN THỨC, KĨ NĂNG CẦN ĐẠT ĐƯỢC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971600" y="2579420"/>
            <a:ext cx="671911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phân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tích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đề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phân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tích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kẻ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thêm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phụ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tạo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thêm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giả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thiết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toán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971600" y="1332056"/>
            <a:ext cx="70567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lồng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vào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thường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971600" y="4368006"/>
            <a:ext cx="671911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tạo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ra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đủ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điều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700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Line 26"/>
          <p:cNvSpPr>
            <a:spLocks noChangeShapeType="1"/>
          </p:cNvSpPr>
          <p:nvPr/>
        </p:nvSpPr>
        <p:spPr bwMode="auto">
          <a:xfrm>
            <a:off x="914400" y="-336550"/>
            <a:ext cx="7010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AutoShape 29"/>
          <p:cNvSpPr>
            <a:spLocks noChangeArrowheads="1"/>
          </p:cNvSpPr>
          <p:nvPr/>
        </p:nvSpPr>
        <p:spPr bwMode="auto">
          <a:xfrm>
            <a:off x="1317625" y="3951288"/>
            <a:ext cx="204788" cy="539750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vi-VN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8" name="WordArt 4"/>
          <p:cNvSpPr>
            <a:spLocks noChangeArrowheads="1" noChangeShapeType="1" noTextEdit="1"/>
          </p:cNvSpPr>
          <p:nvPr/>
        </p:nvSpPr>
        <p:spPr bwMode="auto">
          <a:xfrm>
            <a:off x="1752600" y="685800"/>
            <a:ext cx="5410200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 cap="sq">
                <a:solidFill>
                  <a:srgbClr val="EAEAEA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HƯỚNG DẪN VỀ NHÀ</a:t>
            </a:r>
            <a:endParaRPr lang="en-US" sz="3600" b="1" kern="10" dirty="0"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323528" y="2514962"/>
            <a:ext cx="871296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BT 29, 30 SGK 89; BT 57, 58 SBT 114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323528" y="1934308"/>
            <a:ext cx="8382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BT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304800" y="3061409"/>
            <a:ext cx="851567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390364" y="5653697"/>
            <a:ext cx="8382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23528" y="4111912"/>
            <a:ext cx="8515672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8849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36870" grpId="0"/>
      <p:bldP spid="36871" grpId="0"/>
      <p:bldP spid="36875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252827" y="188912"/>
            <a:ext cx="8639653" cy="120151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584"/>
              </a:avLst>
            </a:prstTxWarp>
          </a:bodyPr>
          <a:lstStyle/>
          <a:p>
            <a:pPr algn="ctr"/>
            <a:r>
              <a:rPr lang="en-US" sz="3600" b="1" kern="10" dirty="0" err="1">
                <a:gradFill rotWithShape="1">
                  <a:gsLst>
                    <a:gs pos="0">
                      <a:srgbClr val="0000FF"/>
                    </a:gs>
                    <a:gs pos="100000">
                      <a:srgbClr val="00008A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Tiết</a:t>
            </a:r>
            <a:r>
              <a:rPr lang="en-US" sz="3600" b="1" kern="10" dirty="0">
                <a:gradFill rotWithShape="1">
                  <a:gsLst>
                    <a:gs pos="0">
                      <a:srgbClr val="0000FF"/>
                    </a:gs>
                    <a:gs pos="100000">
                      <a:srgbClr val="00008A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9:LUYỆN TẬP GIẢI TAM GIÁC VUÔNG ( </a:t>
            </a:r>
            <a:r>
              <a:rPr lang="en-US" sz="3600" b="1" kern="10" dirty="0" err="1">
                <a:gradFill rotWithShape="1">
                  <a:gsLst>
                    <a:gs pos="0">
                      <a:srgbClr val="0000FF"/>
                    </a:gs>
                    <a:gs pos="100000">
                      <a:srgbClr val="00008A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tiết</a:t>
            </a:r>
            <a:r>
              <a:rPr lang="en-US" sz="3600" b="1" kern="10" dirty="0">
                <a:gradFill rotWithShape="1">
                  <a:gsLst>
                    <a:gs pos="0">
                      <a:srgbClr val="0000FF"/>
                    </a:gs>
                    <a:gs pos="100000">
                      <a:srgbClr val="00008A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1)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60965" y="1268760"/>
            <a:ext cx="845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itchFamily="18" charset="0"/>
              </a:rPr>
              <a:t>KIẾN THỨC CẦN NHỚ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60929" y="1844824"/>
            <a:ext cx="5131151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Giải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gì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25569" y="2348880"/>
            <a:ext cx="892899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tìm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độ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dài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cạnh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đo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góc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chưa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đó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0" y="3356992"/>
            <a:ext cx="9054561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Điều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để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giải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được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một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gì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07504" y="3933056"/>
            <a:ext cx="89289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cần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07504" y="5661248"/>
            <a:ext cx="8928992" cy="10772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3.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Các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hệ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thức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liên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hệ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giữa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cạnh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và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góc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trong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07504" y="4509120"/>
            <a:ext cx="89289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độ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dài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hai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cạnh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107504" y="5085184"/>
            <a:ext cx="89289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độ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dài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cạnh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đo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góc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nhọn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469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232"/>
    </mc:Choice>
    <mc:Fallback xmlns="">
      <p:transition spd="slow" advTm="462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2" grpId="0" animBg="1"/>
      <p:bldP spid="13" grpId="0"/>
      <p:bldP spid="10" grpId="0" animBg="1"/>
      <p:bldP spid="11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60965" y="627410"/>
            <a:ext cx="845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itchFamily="18" charset="0"/>
              </a:rPr>
              <a:t>CÁC DẠNG BÀI TẬP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043608" y="1988840"/>
            <a:ext cx="6624736" cy="10772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tập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toán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tìm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đo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về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cạnh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về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góc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043607" y="3933056"/>
            <a:ext cx="6624737" cy="10772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Ứng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dụng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toán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thực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tế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013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232"/>
    </mc:Choice>
    <mc:Fallback xmlns="">
      <p:transition spd="slow" advTm="462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5913"/>
            <a:ext cx="34918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BT1: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Cho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vẽ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844824"/>
            <a:ext cx="4599416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60040" y="2060848"/>
            <a:ext cx="2627784" cy="10772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Giải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PQR.</a:t>
            </a:r>
          </a:p>
        </p:txBody>
      </p:sp>
      <p:sp>
        <p:nvSpPr>
          <p:cNvPr id="7" name="Line 22"/>
          <p:cNvSpPr>
            <a:spLocks noChangeShapeType="1"/>
          </p:cNvSpPr>
          <p:nvPr/>
        </p:nvSpPr>
        <p:spPr bwMode="auto">
          <a:xfrm flipV="1">
            <a:off x="1619672" y="3201363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41632" y="3789040"/>
            <a:ext cx="1162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QR ?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942918"/>
              </p:ext>
            </p:extLst>
          </p:nvPr>
        </p:nvGraphicFramePr>
        <p:xfrm>
          <a:off x="2517775" y="2725738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6" name="Equation" r:id="rId4" imgW="126720" imgH="190440" progId="Equation.DSMT4">
                  <p:embed/>
                </p:oleObj>
              </mc:Choice>
              <mc:Fallback>
                <p:oleObj name="Equation" r:id="rId4" imgW="1267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17775" y="2725738"/>
                        <a:ext cx="1270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107504" y="548680"/>
            <a:ext cx="884788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Hãy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giải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PQR. (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góc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tròn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độ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độ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dài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tròn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chữ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thập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phân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thứ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2" name="Line 52"/>
          <p:cNvSpPr>
            <a:spLocks noChangeShapeType="1"/>
          </p:cNvSpPr>
          <p:nvPr/>
        </p:nvSpPr>
        <p:spPr bwMode="auto">
          <a:xfrm flipV="1">
            <a:off x="2043910" y="3789040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ine 53"/>
          <p:cNvSpPr>
            <a:spLocks noChangeShapeType="1"/>
          </p:cNvSpPr>
          <p:nvPr/>
        </p:nvSpPr>
        <p:spPr bwMode="auto">
          <a:xfrm>
            <a:off x="2299843" y="3789040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1249744" y="3789040"/>
            <a:ext cx="1162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Q ? 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2123728" y="3789040"/>
            <a:ext cx="1162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R ? </a:t>
            </a:r>
          </a:p>
        </p:txBody>
      </p:sp>
      <p:sp>
        <p:nvSpPr>
          <p:cNvPr id="19" name="Line 52"/>
          <p:cNvSpPr>
            <a:spLocks noChangeShapeType="1"/>
          </p:cNvSpPr>
          <p:nvPr/>
        </p:nvSpPr>
        <p:spPr bwMode="auto">
          <a:xfrm flipV="1">
            <a:off x="1251822" y="3780656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Line 53"/>
          <p:cNvSpPr>
            <a:spLocks noChangeShapeType="1"/>
          </p:cNvSpPr>
          <p:nvPr/>
        </p:nvSpPr>
        <p:spPr bwMode="auto">
          <a:xfrm>
            <a:off x="1507755" y="3780656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49"/>
          <p:cNvSpPr txBox="1">
            <a:spLocks noChangeArrowheads="1"/>
          </p:cNvSpPr>
          <p:nvPr/>
        </p:nvSpPr>
        <p:spPr bwMode="auto">
          <a:xfrm>
            <a:off x="251520" y="4725144"/>
            <a:ext cx="335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∆</a:t>
            </a:r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PQR </a:t>
            </a:r>
            <a:r>
              <a:rPr lang="en-US" sz="28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P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480120" y="5182344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</a:p>
        </p:txBody>
      </p:sp>
      <p:sp>
        <p:nvSpPr>
          <p:cNvPr id="25" name="AutoShape 57"/>
          <p:cNvSpPr>
            <a:spLocks/>
          </p:cNvSpPr>
          <p:nvPr/>
        </p:nvSpPr>
        <p:spPr bwMode="auto">
          <a:xfrm>
            <a:off x="1140520" y="5322912"/>
            <a:ext cx="76200" cy="914400"/>
          </a:xfrm>
          <a:prstGeom prst="leftBrace">
            <a:avLst>
              <a:gd name="adj1" fmla="val 1000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56"/>
          <p:cNvSpPr txBox="1">
            <a:spLocks noChangeArrowheads="1"/>
          </p:cNvSpPr>
          <p:nvPr/>
        </p:nvSpPr>
        <p:spPr bwMode="auto">
          <a:xfrm>
            <a:off x="1187624" y="5218395"/>
            <a:ext cx="1944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PQ = 10 cm</a:t>
            </a:r>
            <a:endParaRPr lang="en-US" sz="28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56"/>
          <p:cNvSpPr txBox="1">
            <a:spLocks noChangeArrowheads="1"/>
          </p:cNvSpPr>
          <p:nvPr/>
        </p:nvSpPr>
        <p:spPr bwMode="auto">
          <a:xfrm>
            <a:off x="1187624" y="5858108"/>
            <a:ext cx="1944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PR = 16 cm</a:t>
            </a:r>
            <a:endParaRPr lang="en-US" sz="28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Line 22"/>
          <p:cNvSpPr>
            <a:spLocks noChangeShapeType="1"/>
          </p:cNvSpPr>
          <p:nvPr/>
        </p:nvSpPr>
        <p:spPr bwMode="auto">
          <a:xfrm flipV="1">
            <a:off x="1619672" y="4365104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52"/>
          <p:cNvSpPr>
            <a:spLocks noChangeShapeType="1"/>
          </p:cNvSpPr>
          <p:nvPr/>
        </p:nvSpPr>
        <p:spPr bwMode="auto">
          <a:xfrm flipV="1">
            <a:off x="2043910" y="3789851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1619672" y="3120906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1691680" y="4284647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3690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/>
      <p:bldP spid="17" grpId="0"/>
      <p:bldP spid="12" grpId="0" animBg="1"/>
      <p:bldP spid="13" grpId="0" animBg="1"/>
      <p:bldP spid="15" grpId="0"/>
      <p:bldP spid="18" grpId="0"/>
      <p:bldP spid="19" grpId="0" animBg="1"/>
      <p:bldP spid="20" grpId="0" animBg="1"/>
      <p:bldP spid="21" grpId="0"/>
      <p:bldP spid="23" grpId="0"/>
      <p:bldP spid="25" grpId="0" animBg="1"/>
      <p:bldP spid="26" grpId="0"/>
      <p:bldP spid="27" grpId="0"/>
      <p:bldP spid="28" grpId="0" animBg="1"/>
      <p:bldP spid="22" grpId="0" animBg="1"/>
      <p:bldP spid="31" grpId="0"/>
      <p:bldP spid="31" grpId="1"/>
      <p:bldP spid="32" grpId="0"/>
      <p:bldP spid="3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-27384"/>
            <a:ext cx="11516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BT1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44624"/>
            <a:ext cx="4599416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344441"/>
              </p:ext>
            </p:extLst>
          </p:nvPr>
        </p:nvGraphicFramePr>
        <p:xfrm>
          <a:off x="2517775" y="2725738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83" name="Equation" r:id="rId4" imgW="126720" imgH="190440" progId="Equation.DSMT4">
                  <p:embed/>
                </p:oleObj>
              </mc:Choice>
              <mc:Fallback>
                <p:oleObj name="Equation" r:id="rId4" imgW="1267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17775" y="2725738"/>
                        <a:ext cx="1270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07504" y="692696"/>
            <a:ext cx="2088232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*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QR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-11625" y="1628800"/>
            <a:ext cx="451161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Xét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PQR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P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2065435"/>
              </p:ext>
            </p:extLst>
          </p:nvPr>
        </p:nvGraphicFramePr>
        <p:xfrm>
          <a:off x="109360" y="2947268"/>
          <a:ext cx="323850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84" name="Equation" r:id="rId6" imgW="1117440" imgH="241200" progId="Equation.DSMT4">
                  <p:embed/>
                </p:oleObj>
              </mc:Choice>
              <mc:Fallback>
                <p:oleObj name="Equation" r:id="rId6" imgW="11174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60" y="2947268"/>
                        <a:ext cx="323850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479382"/>
              </p:ext>
            </p:extLst>
          </p:nvPr>
        </p:nvGraphicFramePr>
        <p:xfrm>
          <a:off x="179512" y="3739356"/>
          <a:ext cx="2943225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85" name="Equation" r:id="rId8" imgW="1015920" imgH="241200" progId="Equation.DSMT4">
                  <p:embed/>
                </p:oleObj>
              </mc:Choice>
              <mc:Fallback>
                <p:oleObj name="Equation" r:id="rId8" imgW="10159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3739356"/>
                        <a:ext cx="2943225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969128"/>
              </p:ext>
            </p:extLst>
          </p:nvPr>
        </p:nvGraphicFramePr>
        <p:xfrm>
          <a:off x="251520" y="4459436"/>
          <a:ext cx="2060575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86" name="Equation" r:id="rId10" imgW="711000" imgH="241200" progId="Equation.DSMT4">
                  <p:embed/>
                </p:oleObj>
              </mc:Choice>
              <mc:Fallback>
                <p:oleObj name="Equation" r:id="rId10" imgW="7110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459436"/>
                        <a:ext cx="2060575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449054"/>
              </p:ext>
            </p:extLst>
          </p:nvPr>
        </p:nvGraphicFramePr>
        <p:xfrm>
          <a:off x="273794" y="5107335"/>
          <a:ext cx="5594350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87" name="Equation" r:id="rId12" imgW="1930320" imgH="266400" progId="Equation.DSMT4">
                  <p:embed/>
                </p:oleObj>
              </mc:Choice>
              <mc:Fallback>
                <p:oleObj name="Equation" r:id="rId12" imgW="193032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794" y="5107335"/>
                        <a:ext cx="5594350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3275856" y="3019276"/>
            <a:ext cx="30243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( định lí Pytago)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6300192" y="2979860"/>
            <a:ext cx="2232248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*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QR?</a:t>
            </a:r>
          </a:p>
        </p:txBody>
      </p:sp>
      <p:sp>
        <p:nvSpPr>
          <p:cNvPr id="18" name="Line 22"/>
          <p:cNvSpPr>
            <a:spLocks noChangeShapeType="1"/>
          </p:cNvSpPr>
          <p:nvPr/>
        </p:nvSpPr>
        <p:spPr bwMode="auto">
          <a:xfrm flipV="1">
            <a:off x="7524328" y="3625225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321022"/>
              </p:ext>
            </p:extLst>
          </p:nvPr>
        </p:nvGraphicFramePr>
        <p:xfrm>
          <a:off x="5797066" y="4057821"/>
          <a:ext cx="323850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88" name="Equation" r:id="rId14" imgW="1117440" imgH="241200" progId="Equation.DSMT4">
                  <p:embed/>
                </p:oleObj>
              </mc:Choice>
              <mc:Fallback>
                <p:oleObj name="Equation" r:id="rId14" imgW="1117440" imgH="241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7066" y="4057821"/>
                        <a:ext cx="323850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7553146" y="3544768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5904148" y="4725144"/>
            <a:ext cx="30243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( định lí Pytago)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46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6" grpId="0"/>
      <p:bldP spid="17" grpId="0" animBg="1"/>
      <p:bldP spid="17" grpId="1" animBg="1"/>
      <p:bldP spid="18" grpId="0" animBg="1"/>
      <p:bldP spid="18" grpId="1" animBg="1"/>
      <p:bldP spid="19" grpId="0"/>
      <p:bldP spid="19" grpId="1"/>
      <p:bldP spid="19" grpId="2"/>
      <p:bldP spid="20" grpId="0"/>
      <p:bldP spid="2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5383" y="0"/>
            <a:ext cx="11516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BT1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096" y="-27384"/>
            <a:ext cx="4599416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0559220"/>
              </p:ext>
            </p:extLst>
          </p:nvPr>
        </p:nvGraphicFramePr>
        <p:xfrm>
          <a:off x="2517775" y="2725738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5" name="Equation" r:id="rId4" imgW="126720" imgH="190440" progId="Equation.DSMT4">
                  <p:embed/>
                </p:oleObj>
              </mc:Choice>
              <mc:Fallback>
                <p:oleObj name="Equation" r:id="rId4" imgW="1267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17775" y="2725738"/>
                        <a:ext cx="1270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84411" y="692696"/>
            <a:ext cx="1972630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*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-11625" y="1277471"/>
            <a:ext cx="451161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Xét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PQR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P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370369"/>
              </p:ext>
            </p:extLst>
          </p:nvPr>
        </p:nvGraphicFramePr>
        <p:xfrm>
          <a:off x="642938" y="2216721"/>
          <a:ext cx="2171700" cy="1284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6" name="Equation" r:id="rId6" imgW="749160" imgH="444240" progId="Equation.DSMT4">
                  <p:embed/>
                </p:oleObj>
              </mc:Choice>
              <mc:Fallback>
                <p:oleObj name="Equation" r:id="rId6" imgW="7491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" y="2216721"/>
                        <a:ext cx="2171700" cy="1284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525039"/>
              </p:ext>
            </p:extLst>
          </p:nvPr>
        </p:nvGraphicFramePr>
        <p:xfrm>
          <a:off x="755576" y="3536950"/>
          <a:ext cx="2024063" cy="121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7" name="Equation" r:id="rId8" imgW="698400" imgH="419040" progId="Equation.DSMT4">
                  <p:embed/>
                </p:oleObj>
              </mc:Choice>
              <mc:Fallback>
                <p:oleObj name="Equation" r:id="rId8" imgW="698400" imgH="4190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536950"/>
                        <a:ext cx="2024063" cy="121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876586"/>
              </p:ext>
            </p:extLst>
          </p:nvPr>
        </p:nvGraphicFramePr>
        <p:xfrm>
          <a:off x="1727200" y="4911725"/>
          <a:ext cx="36830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8" name="Equation" r:id="rId10" imgW="126720" imgH="190440" progId="Equation.DSMT4">
                  <p:embed/>
                </p:oleObj>
              </mc:Choice>
              <mc:Fallback>
                <p:oleObj name="Equation" r:id="rId10" imgW="126720" imgH="1904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4911725"/>
                        <a:ext cx="36830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709875"/>
              </p:ext>
            </p:extLst>
          </p:nvPr>
        </p:nvGraphicFramePr>
        <p:xfrm>
          <a:off x="1707729" y="5013176"/>
          <a:ext cx="106838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9" name="Equation" r:id="rId12" imgW="368280" imgH="203040" progId="Equation.DSMT4">
                  <p:embed/>
                </p:oleObj>
              </mc:Choice>
              <mc:Fallback>
                <p:oleObj name="Equation" r:id="rId12" imgW="368280" imgH="2030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7729" y="5013176"/>
                        <a:ext cx="1068387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5595292" y="2856964"/>
            <a:ext cx="1972630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*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 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477610"/>
              </p:ext>
            </p:extLst>
          </p:nvPr>
        </p:nvGraphicFramePr>
        <p:xfrm>
          <a:off x="4645512" y="3858672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70" name="Equation" r:id="rId14" imgW="368280" imgH="215640" progId="Equation.DSMT4">
                  <p:embed/>
                </p:oleObj>
              </mc:Choice>
              <mc:Fallback>
                <p:oleObj name="Equation" r:id="rId14" imgW="368280" imgH="2156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5512" y="3858672"/>
                        <a:ext cx="106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542363"/>
              </p:ext>
            </p:extLst>
          </p:nvPr>
        </p:nvGraphicFramePr>
        <p:xfrm>
          <a:off x="5868144" y="4105220"/>
          <a:ext cx="700088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71" name="Equation" r:id="rId16" imgW="241200" imgH="203040" progId="Equation.DSMT4">
                  <p:embed/>
                </p:oleObj>
              </mc:Choice>
              <mc:Fallback>
                <p:oleObj name="Equation" r:id="rId16" imgW="241200" imgH="2030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4105220"/>
                        <a:ext cx="700088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6559768"/>
              </p:ext>
            </p:extLst>
          </p:nvPr>
        </p:nvGraphicFramePr>
        <p:xfrm>
          <a:off x="6972123" y="5249212"/>
          <a:ext cx="1066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72" name="Equation" r:id="rId18" imgW="368280" imgH="203040" progId="Equation.DSMT4">
                  <p:embed/>
                </p:oleObj>
              </mc:Choice>
              <mc:Fallback>
                <p:oleObj name="Equation" r:id="rId18" imgW="368280" imgH="2030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2123" y="5249212"/>
                        <a:ext cx="1066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107504" y="6153993"/>
            <a:ext cx="12241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Vậy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8652740"/>
              </p:ext>
            </p:extLst>
          </p:nvPr>
        </p:nvGraphicFramePr>
        <p:xfrm>
          <a:off x="1125538" y="6154738"/>
          <a:ext cx="28352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73" name="Equation" r:id="rId20" imgW="977760" imgH="203040" progId="Equation.DSMT4">
                  <p:embed/>
                </p:oleObj>
              </mc:Choice>
              <mc:Fallback>
                <p:oleObj name="Equation" r:id="rId20" imgW="97776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6154738"/>
                        <a:ext cx="283527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Line 52"/>
          <p:cNvSpPr>
            <a:spLocks noChangeShapeType="1"/>
          </p:cNvSpPr>
          <p:nvPr/>
        </p:nvSpPr>
        <p:spPr bwMode="auto">
          <a:xfrm flipV="1">
            <a:off x="6783540" y="281734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Line 53"/>
          <p:cNvSpPr>
            <a:spLocks noChangeShapeType="1"/>
          </p:cNvSpPr>
          <p:nvPr/>
        </p:nvSpPr>
        <p:spPr bwMode="auto">
          <a:xfrm>
            <a:off x="7039473" y="281734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1331640" y="701637"/>
            <a:ext cx="1162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Q  </a:t>
            </a:r>
          </a:p>
        </p:txBody>
      </p:sp>
      <p:sp>
        <p:nvSpPr>
          <p:cNvPr id="32" name="Line 52"/>
          <p:cNvSpPr>
            <a:spLocks noChangeShapeType="1"/>
          </p:cNvSpPr>
          <p:nvPr/>
        </p:nvSpPr>
        <p:spPr bwMode="auto">
          <a:xfrm flipV="1">
            <a:off x="1323830" y="679116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53"/>
          <p:cNvSpPr>
            <a:spLocks noChangeShapeType="1"/>
          </p:cNvSpPr>
          <p:nvPr/>
        </p:nvSpPr>
        <p:spPr bwMode="auto">
          <a:xfrm>
            <a:off x="1579763" y="679116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4"/>
          <p:cNvSpPr txBox="1">
            <a:spLocks noChangeArrowheads="1"/>
          </p:cNvSpPr>
          <p:nvPr/>
        </p:nvSpPr>
        <p:spPr bwMode="auto">
          <a:xfrm>
            <a:off x="6794360" y="2865675"/>
            <a:ext cx="1162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R  </a:t>
            </a:r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2401872" y="692696"/>
            <a:ext cx="10900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Q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35" name="Line 52"/>
          <p:cNvSpPr>
            <a:spLocks noChangeShapeType="1"/>
          </p:cNvSpPr>
          <p:nvPr/>
        </p:nvSpPr>
        <p:spPr bwMode="auto">
          <a:xfrm flipV="1">
            <a:off x="2371851" y="734515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Line 53"/>
          <p:cNvSpPr>
            <a:spLocks noChangeShapeType="1"/>
          </p:cNvSpPr>
          <p:nvPr/>
        </p:nvSpPr>
        <p:spPr bwMode="auto">
          <a:xfrm>
            <a:off x="2627784" y="734515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Line 22"/>
          <p:cNvSpPr>
            <a:spLocks noChangeShapeType="1"/>
          </p:cNvSpPr>
          <p:nvPr/>
        </p:nvSpPr>
        <p:spPr bwMode="auto">
          <a:xfrm flipV="1">
            <a:off x="2659883" y="1277471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107504" y="1816080"/>
            <a:ext cx="1136079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sin Q </a:t>
            </a:r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1331640" y="1844824"/>
            <a:ext cx="1272071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cos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Q </a:t>
            </a:r>
          </a:p>
        </p:txBody>
      </p:sp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2675932" y="1844824"/>
            <a:ext cx="1320004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tan Q </a:t>
            </a:r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4132142" y="1844824"/>
            <a:ext cx="1136079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cot Q </a:t>
            </a:r>
          </a:p>
        </p:txBody>
      </p:sp>
      <p:sp>
        <p:nvSpPr>
          <p:cNvPr id="42" name="Line 52"/>
          <p:cNvSpPr>
            <a:spLocks noChangeShapeType="1"/>
          </p:cNvSpPr>
          <p:nvPr/>
        </p:nvSpPr>
        <p:spPr bwMode="auto">
          <a:xfrm flipV="1">
            <a:off x="739527" y="1836440"/>
            <a:ext cx="255933" cy="1524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Line 53"/>
          <p:cNvSpPr>
            <a:spLocks noChangeShapeType="1"/>
          </p:cNvSpPr>
          <p:nvPr/>
        </p:nvSpPr>
        <p:spPr bwMode="auto">
          <a:xfrm>
            <a:off x="995460" y="1836440"/>
            <a:ext cx="255933" cy="1524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1249744" y="5076473"/>
            <a:ext cx="1162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Q  </a:t>
            </a:r>
          </a:p>
        </p:txBody>
      </p:sp>
      <p:sp>
        <p:nvSpPr>
          <p:cNvPr id="52" name="Line 52"/>
          <p:cNvSpPr>
            <a:spLocks noChangeShapeType="1"/>
          </p:cNvSpPr>
          <p:nvPr/>
        </p:nvSpPr>
        <p:spPr bwMode="auto">
          <a:xfrm flipV="1">
            <a:off x="1241934" y="5053952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Line 53"/>
          <p:cNvSpPr>
            <a:spLocks noChangeShapeType="1"/>
          </p:cNvSpPr>
          <p:nvPr/>
        </p:nvSpPr>
        <p:spPr bwMode="auto">
          <a:xfrm>
            <a:off x="1497867" y="5053952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Line 52"/>
          <p:cNvSpPr>
            <a:spLocks noChangeShapeType="1"/>
          </p:cNvSpPr>
          <p:nvPr/>
        </p:nvSpPr>
        <p:spPr bwMode="auto">
          <a:xfrm flipV="1">
            <a:off x="1955639" y="1845506"/>
            <a:ext cx="255933" cy="1524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Line 53"/>
          <p:cNvSpPr>
            <a:spLocks noChangeShapeType="1"/>
          </p:cNvSpPr>
          <p:nvPr/>
        </p:nvSpPr>
        <p:spPr bwMode="auto">
          <a:xfrm>
            <a:off x="2211572" y="1845506"/>
            <a:ext cx="255933" cy="1524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Line 52"/>
          <p:cNvSpPr>
            <a:spLocks noChangeShapeType="1"/>
          </p:cNvSpPr>
          <p:nvPr/>
        </p:nvSpPr>
        <p:spPr bwMode="auto">
          <a:xfrm flipV="1">
            <a:off x="3347864" y="1856800"/>
            <a:ext cx="255933" cy="1524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Line 53"/>
          <p:cNvSpPr>
            <a:spLocks noChangeShapeType="1"/>
          </p:cNvSpPr>
          <p:nvPr/>
        </p:nvSpPr>
        <p:spPr bwMode="auto">
          <a:xfrm>
            <a:off x="3603797" y="1856800"/>
            <a:ext cx="255933" cy="1524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Line 52"/>
          <p:cNvSpPr>
            <a:spLocks noChangeShapeType="1"/>
          </p:cNvSpPr>
          <p:nvPr/>
        </p:nvSpPr>
        <p:spPr bwMode="auto">
          <a:xfrm flipV="1">
            <a:off x="4780214" y="1895331"/>
            <a:ext cx="255933" cy="1524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Line 53"/>
          <p:cNvSpPr>
            <a:spLocks noChangeShapeType="1"/>
          </p:cNvSpPr>
          <p:nvPr/>
        </p:nvSpPr>
        <p:spPr bwMode="auto">
          <a:xfrm>
            <a:off x="5036147" y="1895331"/>
            <a:ext cx="255933" cy="1524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 Box 4"/>
          <p:cNvSpPr txBox="1">
            <a:spLocks noChangeArrowheads="1"/>
          </p:cNvSpPr>
          <p:nvPr/>
        </p:nvSpPr>
        <p:spPr bwMode="auto">
          <a:xfrm>
            <a:off x="958244" y="2564577"/>
            <a:ext cx="351060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(TSLG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góc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Q) </a:t>
            </a:r>
          </a:p>
        </p:txBody>
      </p:sp>
      <p:sp>
        <p:nvSpPr>
          <p:cNvPr id="61" name="Text Box 4"/>
          <p:cNvSpPr txBox="1">
            <a:spLocks noChangeArrowheads="1"/>
          </p:cNvSpPr>
          <p:nvPr/>
        </p:nvSpPr>
        <p:spPr bwMode="auto">
          <a:xfrm>
            <a:off x="5466117" y="2924944"/>
            <a:ext cx="10900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R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62" name="Line 52"/>
          <p:cNvSpPr>
            <a:spLocks noChangeShapeType="1"/>
          </p:cNvSpPr>
          <p:nvPr/>
        </p:nvSpPr>
        <p:spPr bwMode="auto">
          <a:xfrm flipV="1">
            <a:off x="5436096" y="2966763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Line 53"/>
          <p:cNvSpPr>
            <a:spLocks noChangeShapeType="1"/>
          </p:cNvSpPr>
          <p:nvPr/>
        </p:nvSpPr>
        <p:spPr bwMode="auto">
          <a:xfrm>
            <a:off x="5692029" y="2966763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Line 22"/>
          <p:cNvSpPr>
            <a:spLocks noChangeShapeType="1"/>
          </p:cNvSpPr>
          <p:nvPr/>
        </p:nvSpPr>
        <p:spPr bwMode="auto">
          <a:xfrm flipV="1">
            <a:off x="5692029" y="3365703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" name="Text Box 4"/>
          <p:cNvSpPr txBox="1">
            <a:spLocks noChangeArrowheads="1"/>
          </p:cNvSpPr>
          <p:nvPr/>
        </p:nvSpPr>
        <p:spPr bwMode="auto">
          <a:xfrm>
            <a:off x="3563888" y="3904908"/>
            <a:ext cx="59361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Q   </a:t>
            </a:r>
          </a:p>
        </p:txBody>
      </p:sp>
      <p:sp>
        <p:nvSpPr>
          <p:cNvPr id="66" name="Line 52"/>
          <p:cNvSpPr>
            <a:spLocks noChangeShapeType="1"/>
          </p:cNvSpPr>
          <p:nvPr/>
        </p:nvSpPr>
        <p:spPr bwMode="auto">
          <a:xfrm flipV="1">
            <a:off x="3565392" y="389652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Line 53"/>
          <p:cNvSpPr>
            <a:spLocks noChangeShapeType="1"/>
          </p:cNvSpPr>
          <p:nvPr/>
        </p:nvSpPr>
        <p:spPr bwMode="auto">
          <a:xfrm>
            <a:off x="3821325" y="389652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 Box 4"/>
          <p:cNvSpPr txBox="1">
            <a:spLocks noChangeArrowheads="1"/>
          </p:cNvSpPr>
          <p:nvPr/>
        </p:nvSpPr>
        <p:spPr bwMode="auto">
          <a:xfrm>
            <a:off x="3997440" y="3924345"/>
            <a:ext cx="8318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+R   </a:t>
            </a:r>
          </a:p>
        </p:txBody>
      </p:sp>
      <p:sp>
        <p:nvSpPr>
          <p:cNvPr id="69" name="Line 52"/>
          <p:cNvSpPr>
            <a:spLocks noChangeShapeType="1"/>
          </p:cNvSpPr>
          <p:nvPr/>
        </p:nvSpPr>
        <p:spPr bwMode="auto">
          <a:xfrm flipV="1">
            <a:off x="4207965" y="3832900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Line 53"/>
          <p:cNvSpPr>
            <a:spLocks noChangeShapeType="1"/>
          </p:cNvSpPr>
          <p:nvPr/>
        </p:nvSpPr>
        <p:spPr bwMode="auto">
          <a:xfrm>
            <a:off x="4463898" y="3832900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 Box 4"/>
          <p:cNvSpPr txBox="1">
            <a:spLocks noChangeArrowheads="1"/>
          </p:cNvSpPr>
          <p:nvPr/>
        </p:nvSpPr>
        <p:spPr bwMode="auto">
          <a:xfrm>
            <a:off x="5817808" y="3852337"/>
            <a:ext cx="3290232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TSLG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góc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Q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65291" y="3645024"/>
            <a:ext cx="2186829" cy="839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926889"/>
              </p:ext>
            </p:extLst>
          </p:nvPr>
        </p:nvGraphicFramePr>
        <p:xfrm>
          <a:off x="6942583" y="4706833"/>
          <a:ext cx="20939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74" name="Equation" r:id="rId22" imgW="723600" imgH="215640" progId="Equation.DSMT4">
                  <p:embed/>
                </p:oleObj>
              </mc:Choice>
              <mc:Fallback>
                <p:oleObj name="Equation" r:id="rId22" imgW="723600" imgH="2156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2583" y="4706833"/>
                        <a:ext cx="209391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Text Box 4"/>
          <p:cNvSpPr txBox="1">
            <a:spLocks noChangeArrowheads="1"/>
          </p:cNvSpPr>
          <p:nvPr/>
        </p:nvSpPr>
        <p:spPr bwMode="auto">
          <a:xfrm>
            <a:off x="6372200" y="4177228"/>
            <a:ext cx="9531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+R   </a:t>
            </a:r>
          </a:p>
        </p:txBody>
      </p:sp>
      <p:sp>
        <p:nvSpPr>
          <p:cNvPr id="84" name="Line 52"/>
          <p:cNvSpPr>
            <a:spLocks noChangeShapeType="1"/>
          </p:cNvSpPr>
          <p:nvPr/>
        </p:nvSpPr>
        <p:spPr bwMode="auto">
          <a:xfrm flipV="1">
            <a:off x="6588224" y="416884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Line 53"/>
          <p:cNvSpPr>
            <a:spLocks noChangeShapeType="1"/>
          </p:cNvSpPr>
          <p:nvPr/>
        </p:nvSpPr>
        <p:spPr bwMode="auto">
          <a:xfrm>
            <a:off x="6844157" y="416884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Text Box 4"/>
          <p:cNvSpPr txBox="1">
            <a:spLocks noChangeArrowheads="1"/>
          </p:cNvSpPr>
          <p:nvPr/>
        </p:nvSpPr>
        <p:spPr bwMode="auto">
          <a:xfrm>
            <a:off x="6578336" y="4744581"/>
            <a:ext cx="6579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R   </a:t>
            </a:r>
          </a:p>
        </p:txBody>
      </p:sp>
      <p:sp>
        <p:nvSpPr>
          <p:cNvPr id="90" name="Line 52"/>
          <p:cNvSpPr>
            <a:spLocks noChangeShapeType="1"/>
          </p:cNvSpPr>
          <p:nvPr/>
        </p:nvSpPr>
        <p:spPr bwMode="auto">
          <a:xfrm flipV="1">
            <a:off x="6548315" y="4786400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Line 53"/>
          <p:cNvSpPr>
            <a:spLocks noChangeShapeType="1"/>
          </p:cNvSpPr>
          <p:nvPr/>
        </p:nvSpPr>
        <p:spPr bwMode="auto">
          <a:xfrm>
            <a:off x="6804248" y="4786400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257898"/>
              </p:ext>
            </p:extLst>
          </p:nvPr>
        </p:nvGraphicFramePr>
        <p:xfrm>
          <a:off x="7020272" y="4105220"/>
          <a:ext cx="10652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75" name="Equation" r:id="rId24" imgW="1065240" imgH="622440" progId="Equation.DSMT4">
                  <p:embed/>
                </p:oleObj>
              </mc:Choice>
              <mc:Fallback>
                <p:oleObj name="Equation" r:id="rId24" imgW="1065240" imgH="622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020272" y="4105220"/>
                        <a:ext cx="1065213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6578336" y="5301208"/>
            <a:ext cx="5217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R   </a:t>
            </a:r>
          </a:p>
        </p:txBody>
      </p:sp>
      <p:sp>
        <p:nvSpPr>
          <p:cNvPr id="93" name="Line 52"/>
          <p:cNvSpPr>
            <a:spLocks noChangeShapeType="1"/>
          </p:cNvSpPr>
          <p:nvPr/>
        </p:nvSpPr>
        <p:spPr bwMode="auto">
          <a:xfrm flipV="1">
            <a:off x="6548315" y="536246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Line 53"/>
          <p:cNvSpPr>
            <a:spLocks noChangeShapeType="1"/>
          </p:cNvSpPr>
          <p:nvPr/>
        </p:nvSpPr>
        <p:spPr bwMode="auto">
          <a:xfrm>
            <a:off x="6804248" y="536246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Text Box 4"/>
          <p:cNvSpPr txBox="1">
            <a:spLocks noChangeArrowheads="1"/>
          </p:cNvSpPr>
          <p:nvPr/>
        </p:nvSpPr>
        <p:spPr bwMode="auto">
          <a:xfrm>
            <a:off x="5161384" y="6156593"/>
            <a:ext cx="9531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;R   </a:t>
            </a:r>
          </a:p>
        </p:txBody>
      </p:sp>
      <p:sp>
        <p:nvSpPr>
          <p:cNvPr id="96" name="Line 52"/>
          <p:cNvSpPr>
            <a:spLocks noChangeShapeType="1"/>
          </p:cNvSpPr>
          <p:nvPr/>
        </p:nvSpPr>
        <p:spPr bwMode="auto">
          <a:xfrm flipV="1">
            <a:off x="5377408" y="6148209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Line 53"/>
          <p:cNvSpPr>
            <a:spLocks noChangeShapeType="1"/>
          </p:cNvSpPr>
          <p:nvPr/>
        </p:nvSpPr>
        <p:spPr bwMode="auto">
          <a:xfrm>
            <a:off x="5633341" y="6148209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896318"/>
              </p:ext>
            </p:extLst>
          </p:nvPr>
        </p:nvGraphicFramePr>
        <p:xfrm>
          <a:off x="5737448" y="6085160"/>
          <a:ext cx="1066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76" name="Equation" r:id="rId26" imgW="1066680" imgH="584280" progId="Equation.DSMT4">
                  <p:embed/>
                </p:oleObj>
              </mc:Choice>
              <mc:Fallback>
                <p:oleObj name="Equation" r:id="rId26" imgW="1066680" imgH="584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737448" y="6085160"/>
                        <a:ext cx="106680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7787032"/>
              </p:ext>
            </p:extLst>
          </p:nvPr>
        </p:nvGraphicFramePr>
        <p:xfrm>
          <a:off x="4315172" y="5919837"/>
          <a:ext cx="36830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77" name="Equation" r:id="rId28" imgW="126720" imgH="190440" progId="Equation.DSMT4">
                  <p:embed/>
                </p:oleObj>
              </mc:Choice>
              <mc:Fallback>
                <p:oleObj name="Equation" r:id="rId28" imgW="12672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5172" y="5919837"/>
                        <a:ext cx="36830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874588"/>
              </p:ext>
            </p:extLst>
          </p:nvPr>
        </p:nvGraphicFramePr>
        <p:xfrm>
          <a:off x="4295701" y="6093296"/>
          <a:ext cx="106838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78" name="Equation" r:id="rId29" imgW="368280" imgH="203040" progId="Equation.DSMT4">
                  <p:embed/>
                </p:oleObj>
              </mc:Choice>
              <mc:Fallback>
                <p:oleObj name="Equation" r:id="rId29" imgW="368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01" y="6093296"/>
                        <a:ext cx="1068387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 Box 4"/>
          <p:cNvSpPr txBox="1">
            <a:spLocks noChangeArrowheads="1"/>
          </p:cNvSpPr>
          <p:nvPr/>
        </p:nvSpPr>
        <p:spPr bwMode="auto">
          <a:xfrm>
            <a:off x="3837716" y="6156593"/>
            <a:ext cx="1162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Q  </a:t>
            </a:r>
          </a:p>
        </p:txBody>
      </p:sp>
      <p:sp>
        <p:nvSpPr>
          <p:cNvPr id="75" name="Line 52"/>
          <p:cNvSpPr>
            <a:spLocks noChangeShapeType="1"/>
          </p:cNvSpPr>
          <p:nvPr/>
        </p:nvSpPr>
        <p:spPr bwMode="auto">
          <a:xfrm flipV="1">
            <a:off x="3829906" y="6134072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Line 53"/>
          <p:cNvSpPr>
            <a:spLocks noChangeShapeType="1"/>
          </p:cNvSpPr>
          <p:nvPr/>
        </p:nvSpPr>
        <p:spPr bwMode="auto">
          <a:xfrm>
            <a:off x="4085839" y="6134072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7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792821"/>
              </p:ext>
            </p:extLst>
          </p:nvPr>
        </p:nvGraphicFramePr>
        <p:xfrm>
          <a:off x="7033592" y="3454772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79" name="Equation" r:id="rId30" imgW="368280" imgH="215640" progId="Equation.DSMT4">
                  <p:embed/>
                </p:oleObj>
              </mc:Choice>
              <mc:Fallback>
                <p:oleObj name="Equation" r:id="rId30" imgW="3682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3592" y="3454772"/>
                        <a:ext cx="106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xt Box 4"/>
          <p:cNvSpPr txBox="1">
            <a:spLocks noChangeArrowheads="1"/>
          </p:cNvSpPr>
          <p:nvPr/>
        </p:nvSpPr>
        <p:spPr bwMode="auto">
          <a:xfrm>
            <a:off x="5951968" y="3501008"/>
            <a:ext cx="59361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Q   </a:t>
            </a:r>
          </a:p>
        </p:txBody>
      </p:sp>
      <p:sp>
        <p:nvSpPr>
          <p:cNvPr id="79" name="Line 52"/>
          <p:cNvSpPr>
            <a:spLocks noChangeShapeType="1"/>
          </p:cNvSpPr>
          <p:nvPr/>
        </p:nvSpPr>
        <p:spPr bwMode="auto">
          <a:xfrm flipV="1">
            <a:off x="5953472" y="349262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Line 53"/>
          <p:cNvSpPr>
            <a:spLocks noChangeShapeType="1"/>
          </p:cNvSpPr>
          <p:nvPr/>
        </p:nvSpPr>
        <p:spPr bwMode="auto">
          <a:xfrm>
            <a:off x="6209405" y="349262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 Box 4"/>
          <p:cNvSpPr txBox="1">
            <a:spLocks noChangeArrowheads="1"/>
          </p:cNvSpPr>
          <p:nvPr/>
        </p:nvSpPr>
        <p:spPr bwMode="auto">
          <a:xfrm>
            <a:off x="6385520" y="3520445"/>
            <a:ext cx="8318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+R   </a:t>
            </a:r>
          </a:p>
        </p:txBody>
      </p:sp>
      <p:sp>
        <p:nvSpPr>
          <p:cNvPr id="82" name="Line 52"/>
          <p:cNvSpPr>
            <a:spLocks noChangeShapeType="1"/>
          </p:cNvSpPr>
          <p:nvPr/>
        </p:nvSpPr>
        <p:spPr bwMode="auto">
          <a:xfrm flipV="1">
            <a:off x="6596045" y="3429000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Line 53"/>
          <p:cNvSpPr>
            <a:spLocks noChangeShapeType="1"/>
          </p:cNvSpPr>
          <p:nvPr/>
        </p:nvSpPr>
        <p:spPr bwMode="auto">
          <a:xfrm>
            <a:off x="6851978" y="3429000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5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7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1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5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9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7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1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5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9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3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7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5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20" grpId="0" animBg="1"/>
      <p:bldP spid="25" grpId="0"/>
      <p:bldP spid="29" grpId="0" animBg="1"/>
      <p:bldP spid="30" grpId="0" animBg="1"/>
      <p:bldP spid="31" grpId="0"/>
      <p:bldP spid="32" grpId="0" animBg="1"/>
      <p:bldP spid="33" grpId="0" animBg="1"/>
      <p:bldP spid="43" grpId="0"/>
      <p:bldP spid="34" grpId="0"/>
      <p:bldP spid="34" grpId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4" grpId="0" animBg="1"/>
      <p:bldP spid="44" grpId="1" animBg="1"/>
      <p:bldP spid="51" grpId="0"/>
      <p:bldP spid="52" grpId="0" animBg="1"/>
      <p:bldP spid="53" grpId="0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/>
      <p:bldP spid="60" grpId="1"/>
      <p:bldP spid="61" grpId="0"/>
      <p:bldP spid="61" grpId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/>
      <p:bldP spid="65" grpId="1"/>
      <p:bldP spid="66" grpId="0" animBg="1"/>
      <p:bldP spid="66" grpId="1" animBg="1"/>
      <p:bldP spid="67" grpId="0" animBg="1"/>
      <p:bldP spid="67" grpId="1" animBg="1"/>
      <p:bldP spid="68" grpId="0"/>
      <p:bldP spid="68" grpId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2" grpId="0" animBg="1"/>
      <p:bldP spid="2" grpId="1" animBg="1"/>
      <p:bldP spid="83" grpId="0"/>
      <p:bldP spid="84" grpId="0" animBg="1"/>
      <p:bldP spid="85" grpId="0" animBg="1"/>
      <p:bldP spid="89" grpId="0"/>
      <p:bldP spid="90" grpId="0" animBg="1"/>
      <p:bldP spid="91" grpId="0" animBg="1"/>
      <p:bldP spid="92" grpId="0"/>
      <p:bldP spid="93" grpId="0" animBg="1"/>
      <p:bldP spid="94" grpId="0" animBg="1"/>
      <p:bldP spid="95" grpId="0"/>
      <p:bldP spid="96" grpId="0" animBg="1"/>
      <p:bldP spid="97" grpId="0" animBg="1"/>
      <p:bldP spid="74" grpId="0"/>
      <p:bldP spid="75" grpId="0" animBg="1"/>
      <p:bldP spid="76" grpId="0" animBg="1"/>
      <p:bldP spid="78" grpId="0"/>
      <p:bldP spid="79" grpId="0" animBg="1"/>
      <p:bldP spid="80" grpId="0" animBg="1"/>
      <p:bldP spid="81" grpId="0"/>
      <p:bldP spid="82" grpId="0" animBg="1"/>
      <p:bldP spid="8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457" y="116632"/>
            <a:ext cx="4599416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23528" y="2484185"/>
            <a:ext cx="16561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Lưu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ý: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6198" y="3212976"/>
            <a:ext cx="884788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Nếu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đề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chưa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sẵn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vẽ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thì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ta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phải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vẽ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chú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ý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vẽ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đúng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tỉ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lệ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562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789178"/>
            <a:ext cx="3343376" cy="5024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51520" y="172958"/>
            <a:ext cx="8527952" cy="15696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BT 2: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đèn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bóng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mặt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dài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4m,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tia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mặt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trời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tạo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mặt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góc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      .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Hãy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chiều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cao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đèn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vi-VN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4221088"/>
            <a:ext cx="288032" cy="4495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748736" y="4373488"/>
            <a:ext cx="288032" cy="4495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20172" y="5389546"/>
            <a:ext cx="684076" cy="28029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7380312" y="3060367"/>
            <a:ext cx="0" cy="2672889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5940152" y="5709932"/>
            <a:ext cx="1440160" cy="23324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Arc 13"/>
          <p:cNvSpPr>
            <a:spLocks/>
          </p:cNvSpPr>
          <p:nvPr/>
        </p:nvSpPr>
        <p:spPr bwMode="auto">
          <a:xfrm>
            <a:off x="5940152" y="5389546"/>
            <a:ext cx="225425" cy="280294"/>
          </a:xfrm>
          <a:custGeom>
            <a:avLst/>
            <a:gdLst>
              <a:gd name="G0" fmla="+- 0 0 0"/>
              <a:gd name="G1" fmla="+- 17009 0 0"/>
              <a:gd name="G2" fmla="+- 21600 0 0"/>
              <a:gd name="T0" fmla="*/ 13314 w 21600"/>
              <a:gd name="T1" fmla="*/ 0 h 17009"/>
              <a:gd name="T2" fmla="*/ 21600 w 21600"/>
              <a:gd name="T3" fmla="*/ 17009 h 17009"/>
              <a:gd name="T4" fmla="*/ 0 w 21600"/>
              <a:gd name="T5" fmla="*/ 17009 h 17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7009" fill="none" extrusionOk="0">
                <a:moveTo>
                  <a:pt x="13313" y="0"/>
                </a:moveTo>
                <a:cubicBezTo>
                  <a:pt x="18544" y="4094"/>
                  <a:pt x="21600" y="10366"/>
                  <a:pt x="21600" y="17009"/>
                </a:cubicBezTo>
              </a:path>
              <a:path w="21600" h="17009" stroke="0" extrusionOk="0">
                <a:moveTo>
                  <a:pt x="13313" y="0"/>
                </a:moveTo>
                <a:cubicBezTo>
                  <a:pt x="18544" y="4094"/>
                  <a:pt x="21600" y="10366"/>
                  <a:pt x="21600" y="17009"/>
                </a:cubicBezTo>
                <a:lnTo>
                  <a:pt x="0" y="17009"/>
                </a:lnTo>
                <a:close/>
              </a:path>
            </a:pathLst>
          </a:custGeom>
          <a:solidFill>
            <a:srgbClr val="CC00FF"/>
          </a:solidFill>
          <a:ln w="38100" cmpd="dbl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V="1">
            <a:off x="5902022" y="3037042"/>
            <a:ext cx="1478290" cy="2672888"/>
          </a:xfrm>
          <a:prstGeom prst="line">
            <a:avLst/>
          </a:prstGeom>
          <a:noFill/>
          <a:ln w="57150">
            <a:solidFill>
              <a:srgbClr val="00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6372200" y="5724545"/>
            <a:ext cx="7920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4m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7514504" y="2654753"/>
            <a:ext cx="5760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7200292" y="5805264"/>
            <a:ext cx="5760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I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5364088" y="5220489"/>
            <a:ext cx="5760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K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985996" y="172958"/>
            <a:ext cx="13237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</a:rPr>
              <a:t>bóng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vi-VN" sz="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7208391" y="172956"/>
            <a:ext cx="14317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</a:rPr>
              <a:t>dài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 4m </a:t>
            </a:r>
            <a:endParaRPr lang="vi-VN" sz="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6732240" y="665400"/>
            <a:ext cx="13237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</a:rPr>
              <a:t>góc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vi-VN" sz="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251520" y="665399"/>
            <a:ext cx="59959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</a:rPr>
              <a:t>tia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</a:rPr>
              <a:t>sáng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</a:rPr>
              <a:t>mặt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</a:rPr>
              <a:t>trời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</a:rPr>
              <a:t>tạo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</a:rPr>
              <a:t>với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</a:rPr>
              <a:t>mặt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</a:rPr>
              <a:t>đất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  </a:t>
            </a:r>
            <a:endParaRPr lang="vi-VN" sz="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7520136" y="4216434"/>
            <a:ext cx="3960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10637" y="1876038"/>
            <a:ext cx="52094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Gọi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: HI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chiều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cao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đèn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990592" y="2626595"/>
            <a:ext cx="586689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IK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bóng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đèn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mặt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1547663" y="3368630"/>
            <a:ext cx="556012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góc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tia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mặt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trời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tạo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mặt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1033720" y="3368630"/>
            <a:ext cx="1162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K  </a:t>
            </a:r>
          </a:p>
        </p:txBody>
      </p:sp>
      <p:sp>
        <p:nvSpPr>
          <p:cNvPr id="31" name="Line 52"/>
          <p:cNvSpPr>
            <a:spLocks noChangeShapeType="1"/>
          </p:cNvSpPr>
          <p:nvPr/>
        </p:nvSpPr>
        <p:spPr bwMode="auto">
          <a:xfrm flipV="1">
            <a:off x="1025910" y="3346109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Line 53"/>
          <p:cNvSpPr>
            <a:spLocks noChangeShapeType="1"/>
          </p:cNvSpPr>
          <p:nvPr/>
        </p:nvSpPr>
        <p:spPr bwMode="auto">
          <a:xfrm>
            <a:off x="1281843" y="3346109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962911"/>
              </p:ext>
            </p:extLst>
          </p:nvPr>
        </p:nvGraphicFramePr>
        <p:xfrm>
          <a:off x="7452320" y="612552"/>
          <a:ext cx="7350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6" name="Equation" r:id="rId4" imgW="253800" imgH="203040" progId="Equation.DSMT4">
                  <p:embed/>
                </p:oleObj>
              </mc:Choice>
              <mc:Fallback>
                <p:oleObj name="Equation" r:id="rId4" imgW="253800" imgH="2030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320" y="612552"/>
                        <a:ext cx="73501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471315"/>
              </p:ext>
            </p:extLst>
          </p:nvPr>
        </p:nvGraphicFramePr>
        <p:xfrm>
          <a:off x="6141243" y="5149056"/>
          <a:ext cx="7350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7" name="Equation" r:id="rId6" imgW="735120" imgH="584280" progId="Equation.DSMT4">
                  <p:embed/>
                </p:oleObj>
              </mc:Choice>
              <mc:Fallback>
                <p:oleObj name="Equation" r:id="rId6" imgW="735120" imgH="584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41243" y="5149056"/>
                        <a:ext cx="735013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1872742" y="1148291"/>
            <a:ext cx="20581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</a:rPr>
              <a:t>chiều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</a:rPr>
              <a:t>cao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vi-VN" sz="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2267744" y="1937792"/>
            <a:ext cx="10081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HI?</a:t>
            </a:r>
          </a:p>
        </p:txBody>
      </p:sp>
      <p:sp>
        <p:nvSpPr>
          <p:cNvPr id="36" name="Line 22"/>
          <p:cNvSpPr>
            <a:spLocks noChangeShapeType="1"/>
          </p:cNvSpPr>
          <p:nvPr/>
        </p:nvSpPr>
        <p:spPr bwMode="auto">
          <a:xfrm flipV="1">
            <a:off x="2771800" y="2496185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1124660"/>
              </p:ext>
            </p:extLst>
          </p:nvPr>
        </p:nvGraphicFramePr>
        <p:xfrm>
          <a:off x="179512" y="2721794"/>
          <a:ext cx="2098675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8" name="Equation" r:id="rId8" imgW="723586" imgH="418918" progId="Equation.DSMT4">
                  <p:embed/>
                </p:oleObj>
              </mc:Choice>
              <mc:Fallback>
                <p:oleObj name="Equation" r:id="rId8" imgW="723586" imgH="41891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2721794"/>
                        <a:ext cx="2098675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272190"/>
              </p:ext>
            </p:extLst>
          </p:nvPr>
        </p:nvGraphicFramePr>
        <p:xfrm>
          <a:off x="3445942" y="2708379"/>
          <a:ext cx="2062162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9" name="Equation" r:id="rId10" imgW="711000" imgH="419040" progId="Equation.DSMT4">
                  <p:embed/>
                </p:oleObj>
              </mc:Choice>
              <mc:Fallback>
                <p:oleObj name="Equation" r:id="rId10" imgW="7110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5942" y="2708379"/>
                        <a:ext cx="2062162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2476911" y="3059708"/>
            <a:ext cx="115898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hoặc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686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1" grpId="1" animBg="1"/>
      <p:bldP spid="12" grpId="0" animBg="1"/>
      <p:bldP spid="13" grpId="0" animBg="1"/>
      <p:bldP spid="15" grpId="0"/>
      <p:bldP spid="16" grpId="0"/>
      <p:bldP spid="17" grpId="0"/>
      <p:bldP spid="18" grpId="0"/>
      <p:bldP spid="20" grpId="0"/>
      <p:bldP spid="21" grpId="0"/>
      <p:bldP spid="22" grpId="0"/>
      <p:bldP spid="23" grpId="0"/>
      <p:bldP spid="24" grpId="0"/>
      <p:bldP spid="26" grpId="0"/>
      <p:bldP spid="28" grpId="0"/>
      <p:bldP spid="29" grpId="0"/>
      <p:bldP spid="30" grpId="0"/>
      <p:bldP spid="31" grpId="0" animBg="1"/>
      <p:bldP spid="32" grpId="0" animBg="1"/>
      <p:bldP spid="33" grpId="0"/>
      <p:bldP spid="35" grpId="0"/>
      <p:bldP spid="35" grpId="1"/>
      <p:bldP spid="36" grpId="0" animBg="1"/>
      <p:bldP spid="36" grpId="1" animBg="1"/>
      <p:bldP spid="40" grpId="0"/>
      <p:bldP spid="4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16632"/>
            <a:ext cx="3343376" cy="5024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596336" y="2548542"/>
            <a:ext cx="288032" cy="4495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748736" y="2700942"/>
            <a:ext cx="288032" cy="4495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20172" y="3717000"/>
            <a:ext cx="684076" cy="28029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7380312" y="1387821"/>
            <a:ext cx="0" cy="2672889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5940152" y="4037386"/>
            <a:ext cx="1440160" cy="23324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Arc 13"/>
          <p:cNvSpPr>
            <a:spLocks/>
          </p:cNvSpPr>
          <p:nvPr/>
        </p:nvSpPr>
        <p:spPr bwMode="auto">
          <a:xfrm>
            <a:off x="5940152" y="3717000"/>
            <a:ext cx="225425" cy="280294"/>
          </a:xfrm>
          <a:custGeom>
            <a:avLst/>
            <a:gdLst>
              <a:gd name="G0" fmla="+- 0 0 0"/>
              <a:gd name="G1" fmla="+- 17009 0 0"/>
              <a:gd name="G2" fmla="+- 21600 0 0"/>
              <a:gd name="T0" fmla="*/ 13314 w 21600"/>
              <a:gd name="T1" fmla="*/ 0 h 17009"/>
              <a:gd name="T2" fmla="*/ 21600 w 21600"/>
              <a:gd name="T3" fmla="*/ 17009 h 17009"/>
              <a:gd name="T4" fmla="*/ 0 w 21600"/>
              <a:gd name="T5" fmla="*/ 17009 h 17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7009" fill="none" extrusionOk="0">
                <a:moveTo>
                  <a:pt x="13313" y="0"/>
                </a:moveTo>
                <a:cubicBezTo>
                  <a:pt x="18544" y="4094"/>
                  <a:pt x="21600" y="10366"/>
                  <a:pt x="21600" y="17009"/>
                </a:cubicBezTo>
              </a:path>
              <a:path w="21600" h="17009" stroke="0" extrusionOk="0">
                <a:moveTo>
                  <a:pt x="13313" y="0"/>
                </a:moveTo>
                <a:cubicBezTo>
                  <a:pt x="18544" y="4094"/>
                  <a:pt x="21600" y="10366"/>
                  <a:pt x="21600" y="17009"/>
                </a:cubicBezTo>
                <a:lnTo>
                  <a:pt x="0" y="17009"/>
                </a:lnTo>
                <a:close/>
              </a:path>
            </a:pathLst>
          </a:custGeom>
          <a:solidFill>
            <a:srgbClr val="CC00FF"/>
          </a:solidFill>
          <a:ln w="38100" cmpd="dbl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V="1">
            <a:off x="5902022" y="1364496"/>
            <a:ext cx="1478290" cy="2672888"/>
          </a:xfrm>
          <a:prstGeom prst="line">
            <a:avLst/>
          </a:prstGeom>
          <a:noFill/>
          <a:ln w="57150">
            <a:solidFill>
              <a:srgbClr val="00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6300192" y="4037384"/>
            <a:ext cx="7920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4m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7514504" y="982207"/>
            <a:ext cx="5760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7200292" y="4132718"/>
            <a:ext cx="5760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I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5364088" y="3547943"/>
            <a:ext cx="5760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K</a:t>
            </a:r>
          </a:p>
        </p:txBody>
      </p:sp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7520136" y="2543888"/>
            <a:ext cx="3960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?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174067"/>
              </p:ext>
            </p:extLst>
          </p:nvPr>
        </p:nvGraphicFramePr>
        <p:xfrm>
          <a:off x="6141243" y="3476510"/>
          <a:ext cx="7350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3" name="Equation" r:id="rId4" imgW="735120" imgH="584280" progId="Equation.DSMT4">
                  <p:embed/>
                </p:oleObj>
              </mc:Choice>
              <mc:Fallback>
                <p:oleObj name="Equation" r:id="rId4" imgW="735120" imgH="584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41243" y="3476510"/>
                        <a:ext cx="735013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323528" y="260648"/>
            <a:ext cx="59046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Xét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IHK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I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815893"/>
              </p:ext>
            </p:extLst>
          </p:nvPr>
        </p:nvGraphicFramePr>
        <p:xfrm>
          <a:off x="1105173" y="836712"/>
          <a:ext cx="2098675" cy="121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4" name="Equation" r:id="rId6" imgW="723600" imgH="419040" progId="Equation.DSMT4">
                  <p:embed/>
                </p:oleObj>
              </mc:Choice>
              <mc:Fallback>
                <p:oleObj name="Equation" r:id="rId6" imgW="723600" imgH="419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5173" y="836712"/>
                        <a:ext cx="2098675" cy="121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196218"/>
              </p:ext>
            </p:extLst>
          </p:nvPr>
        </p:nvGraphicFramePr>
        <p:xfrm>
          <a:off x="982663" y="2049463"/>
          <a:ext cx="2393950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5" name="Equation" r:id="rId8" imgW="825480" imgH="419040" progId="Equation.DSMT4">
                  <p:embed/>
                </p:oleObj>
              </mc:Choice>
              <mc:Fallback>
                <p:oleObj name="Equation" r:id="rId8" imgW="825480" imgH="419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2049463"/>
                        <a:ext cx="2393950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8252686"/>
              </p:ext>
            </p:extLst>
          </p:nvPr>
        </p:nvGraphicFramePr>
        <p:xfrm>
          <a:off x="984771" y="3429000"/>
          <a:ext cx="265112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6" name="Equation" r:id="rId10" imgW="914400" imgH="203040" progId="Equation.DSMT4">
                  <p:embed/>
                </p:oleObj>
              </mc:Choice>
              <mc:Fallback>
                <p:oleObj name="Equation" r:id="rId10" imgW="91440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771" y="3429000"/>
                        <a:ext cx="265112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332389"/>
              </p:ext>
            </p:extLst>
          </p:nvPr>
        </p:nvGraphicFramePr>
        <p:xfrm>
          <a:off x="971600" y="4384974"/>
          <a:ext cx="2039380" cy="556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7" name="Equation" r:id="rId12" imgW="698400" imgH="190440" progId="Equation.DSMT4">
                  <p:embed/>
                </p:oleObj>
              </mc:Choice>
              <mc:Fallback>
                <p:oleObj name="Equation" r:id="rId12" imgW="69840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71600" y="4384974"/>
                        <a:ext cx="2039380" cy="5561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291993" y="5148481"/>
            <a:ext cx="848747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Vậy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chiều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cao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đèn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khoảng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6,9m</a:t>
            </a:r>
          </a:p>
        </p:txBody>
      </p:sp>
    </p:spTree>
    <p:extLst>
      <p:ext uri="{BB962C8B-B14F-4D97-AF65-F5344CB8AC3E}">
        <p14:creationId xmlns:p14="http://schemas.microsoft.com/office/powerpoint/2010/main" val="105840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1" grpId="1" animBg="1"/>
      <p:bldP spid="12" grpId="0" animBg="1"/>
      <p:bldP spid="13" grpId="0" animBg="1"/>
      <p:bldP spid="15" grpId="0"/>
      <p:bldP spid="16" grpId="0"/>
      <p:bldP spid="17" grpId="0"/>
      <p:bldP spid="18" grpId="0"/>
      <p:bldP spid="24" grpId="0"/>
      <p:bldP spid="3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3|2.8|1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3|2.8|1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2825</TotalTime>
  <Words>803</Words>
  <Application>Microsoft Office PowerPoint</Application>
  <PresentationFormat>On-screen Show (4:3)</PresentationFormat>
  <Paragraphs>143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Admin</cp:lastModifiedBy>
  <cp:revision>212</cp:revision>
  <dcterms:created xsi:type="dcterms:W3CDTF">2020-04-01T01:02:57Z</dcterms:created>
  <dcterms:modified xsi:type="dcterms:W3CDTF">2022-08-01T13:24:29Z</dcterms:modified>
</cp:coreProperties>
</file>