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28" r:id="rId2"/>
    <p:sldId id="287" r:id="rId3"/>
    <p:sldId id="288" r:id="rId4"/>
    <p:sldId id="257" r:id="rId5"/>
    <p:sldId id="261" r:id="rId6"/>
    <p:sldId id="262" r:id="rId7"/>
    <p:sldId id="264" r:id="rId8"/>
    <p:sldId id="265" r:id="rId9"/>
    <p:sldId id="266" r:id="rId10"/>
    <p:sldId id="305" r:id="rId11"/>
    <p:sldId id="290" r:id="rId12"/>
    <p:sldId id="300" r:id="rId13"/>
    <p:sldId id="289" r:id="rId14"/>
    <p:sldId id="291" r:id="rId15"/>
    <p:sldId id="292" r:id="rId16"/>
    <p:sldId id="293" r:id="rId17"/>
    <p:sldId id="294" r:id="rId18"/>
    <p:sldId id="295" r:id="rId19"/>
    <p:sldId id="270" r:id="rId20"/>
    <p:sldId id="271" r:id="rId21"/>
    <p:sldId id="299" r:id="rId22"/>
    <p:sldId id="273" r:id="rId23"/>
    <p:sldId id="274" r:id="rId24"/>
    <p:sldId id="275" r:id="rId25"/>
    <p:sldId id="297" r:id="rId26"/>
    <p:sldId id="296" r:id="rId27"/>
    <p:sldId id="276" r:id="rId28"/>
    <p:sldId id="298" r:id="rId29"/>
    <p:sldId id="277" r:id="rId30"/>
    <p:sldId id="278" r:id="rId31"/>
    <p:sldId id="283" r:id="rId32"/>
    <p:sldId id="303" r:id="rId33"/>
    <p:sldId id="284" r:id="rId34"/>
    <p:sldId id="285" r:id="rId35"/>
    <p:sldId id="286" r:id="rId36"/>
    <p:sldId id="301" r:id="rId37"/>
    <p:sldId id="30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EDA72-0DC4-4C5B-8835-67DA14C6F507}" type="datetimeFigureOut">
              <a:rPr lang="en-US" smtClean="0"/>
              <a:pPr/>
              <a:t>7/26/2022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B8123-0019-44B7-9182-8B883E6EDEDC}" type="slidenum">
              <a:rPr lang="en-US" smtClean="0"/>
              <a:pPr/>
              <a:t>‹#›</a:t>
            </a:fld>
            <a:endParaRPr lang="en-US"/>
          </a:p>
        </p:txBody>
      </p:sp>
    </p:spTree>
    <p:extLst>
      <p:ext uri="{BB962C8B-B14F-4D97-AF65-F5344CB8AC3E}">
        <p14:creationId xmlns:p14="http://schemas.microsoft.com/office/powerpoint/2010/main" val="71640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B8123-0019-44B7-9182-8B883E6EDEDC}" type="slidenum">
              <a:rPr lang="en-US" smtClean="0"/>
              <a:pPr/>
              <a:t>29</a:t>
            </a:fld>
            <a:endParaRPr lang="en-US"/>
          </a:p>
        </p:txBody>
      </p:sp>
    </p:spTree>
    <p:extLst>
      <p:ext uri="{BB962C8B-B14F-4D97-AF65-F5344CB8AC3E}">
        <p14:creationId xmlns:p14="http://schemas.microsoft.com/office/powerpoint/2010/main" val="112482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B3C83A-3C66-438D-94FD-9BA9700EC437}"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303288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3C83A-3C66-438D-94FD-9BA9700EC437}"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287399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3C83A-3C66-438D-94FD-9BA9700EC437}"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204927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3C83A-3C66-438D-94FD-9BA9700EC437}"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353874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3C83A-3C66-438D-94FD-9BA9700EC437}"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42799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B3C83A-3C66-438D-94FD-9BA9700EC437}"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184034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B3C83A-3C66-438D-94FD-9BA9700EC437}" type="datetimeFigureOut">
              <a:rPr lang="en-US" smtClean="0"/>
              <a:pPr/>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171479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B3C83A-3C66-438D-94FD-9BA9700EC437}" type="datetimeFigureOut">
              <a:rPr lang="en-US" smtClean="0"/>
              <a:pPr/>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30078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3C83A-3C66-438D-94FD-9BA9700EC437}" type="datetimeFigureOut">
              <a:rPr lang="en-US" smtClean="0"/>
              <a:pPr/>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240775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B3C83A-3C66-438D-94FD-9BA9700EC437}"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190379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B3C83A-3C66-438D-94FD-9BA9700EC437}"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pPr/>
              <a:t>‹#›</a:t>
            </a:fld>
            <a:endParaRPr lang="en-US"/>
          </a:p>
        </p:txBody>
      </p:sp>
    </p:spTree>
    <p:extLst>
      <p:ext uri="{BB962C8B-B14F-4D97-AF65-F5344CB8AC3E}">
        <p14:creationId xmlns:p14="http://schemas.microsoft.com/office/powerpoint/2010/main" val="31178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3C83A-3C66-438D-94FD-9BA9700EC437}" type="datetimeFigureOut">
              <a:rPr lang="en-US" smtClean="0"/>
              <a:pPr/>
              <a:t>7/26/2022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7E65A-74D4-4F6B-949A-17243E798999}" type="slidenum">
              <a:rPr lang="en-US" smtClean="0"/>
              <a:pPr/>
              <a:t>‹#›</a:t>
            </a:fld>
            <a:endParaRPr lang="en-US"/>
          </a:p>
        </p:txBody>
      </p:sp>
    </p:spTree>
    <p:extLst>
      <p:ext uri="{BB962C8B-B14F-4D97-AF65-F5344CB8AC3E}">
        <p14:creationId xmlns:p14="http://schemas.microsoft.com/office/powerpoint/2010/main" val="2984503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FAD3BD-42AD-DFFC-A679-75FF4CEF5E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14425"/>
            <a:ext cx="68580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12">
            <a:extLst>
              <a:ext uri="{FF2B5EF4-FFF2-40B4-BE49-F238E27FC236}">
                <a16:creationId xmlns:a16="http://schemas.microsoft.com/office/drawing/2014/main" id="{49C7BE25-A293-1253-8109-5C463CDEC626}"/>
              </a:ext>
            </a:extLst>
          </p:cNvPr>
          <p:cNvSpPr>
            <a:spLocks noChangeArrowheads="1" noChangeShapeType="1" noTextEdit="1"/>
          </p:cNvSpPr>
          <p:nvPr/>
        </p:nvSpPr>
        <p:spPr bwMode="auto">
          <a:xfrm>
            <a:off x="3086100" y="1200150"/>
            <a:ext cx="3448050" cy="714375"/>
          </a:xfrm>
          <a:prstGeom prst="rect">
            <a:avLst/>
          </a:prstGeom>
        </p:spPr>
        <p:txBody>
          <a:bodyPr wrap="none" fromWordArt="1">
            <a:prstTxWarp prst="textPlain">
              <a:avLst>
                <a:gd name="adj" fmla="val 50000"/>
              </a:avLst>
            </a:prstTxWarp>
          </a:bodyPr>
          <a:lstStyle/>
          <a:p>
            <a:pPr algn="ctr"/>
            <a:r>
              <a:rPr lang="en-US" sz="40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Cooper" pitchFamily="2" charset="0"/>
              </a:rPr>
              <a:t>MÓ THUAÄT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nodeType="afterGroup">
                            <p:stCondLst>
                              <p:cond delay="500"/>
                            </p:stCondLst>
                            <p:childTnLst>
                              <p:par>
                                <p:cTn id="9" presetID="8" presetClass="emph" presetSubtype="0" fill="hold" nodeType="afterEffect">
                                  <p:stCondLst>
                                    <p:cond delay="0"/>
                                  </p:stCondLst>
                                  <p:childTnLst>
                                    <p:animRot by="21600000">
                                      <p:cBhvr>
                                        <p:cTn id="10" dur="2000" fill="hold"/>
                                        <p:tgtEl>
                                          <p:spTgt spid="4"/>
                                        </p:tgtEl>
                                        <p:attrNameLst>
                                          <p:attrName>r</p:attrName>
                                        </p:attrNameLst>
                                      </p:cBhvr>
                                    </p:animRot>
                                  </p:childTnLst>
                                </p:cTn>
                              </p:par>
                            </p:childTnLst>
                          </p:cTn>
                        </p:par>
                        <p:par>
                          <p:cTn id="11" fill="hold" nodeType="afterGroup">
                            <p:stCondLst>
                              <p:cond delay="2500"/>
                            </p:stCondLst>
                            <p:childTnLst>
                              <p:par>
                                <p:cTn id="12" presetID="3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F12BE-68A5-4185-AF1C-BD675314637D}"/>
              </a:ext>
            </a:extLst>
          </p:cNvPr>
          <p:cNvPicPr>
            <a:picLocks noChangeAspect="1"/>
          </p:cNvPicPr>
          <p:nvPr/>
        </p:nvPicPr>
        <p:blipFill>
          <a:blip r:embed="rId2"/>
          <a:stretch>
            <a:fillRect/>
          </a:stretch>
        </p:blipFill>
        <p:spPr>
          <a:xfrm>
            <a:off x="1065905" y="1752600"/>
            <a:ext cx="7012189" cy="4667488"/>
          </a:xfrm>
          <a:prstGeom prst="rect">
            <a:avLst/>
          </a:prstGeom>
        </p:spPr>
      </p:pic>
      <p:sp>
        <p:nvSpPr>
          <p:cNvPr id="4" name="TextBox 3">
            <a:extLst>
              <a:ext uri="{FF2B5EF4-FFF2-40B4-BE49-F238E27FC236}">
                <a16:creationId xmlns:a16="http://schemas.microsoft.com/office/drawing/2014/main" id="{6CD50ADF-4118-48DA-8490-D900EA4AB290}"/>
              </a:ext>
            </a:extLst>
          </p:cNvPr>
          <p:cNvSpPr txBox="1"/>
          <p:nvPr/>
        </p:nvSpPr>
        <p:spPr>
          <a:xfrm>
            <a:off x="2514600" y="914400"/>
            <a:ext cx="4572000" cy="646331"/>
          </a:xfrm>
          <a:prstGeom prst="rect">
            <a:avLst/>
          </a:prstGeom>
          <a:noFill/>
        </p:spPr>
        <p:txBody>
          <a:bodyPr wrap="square">
            <a:spAutoFit/>
          </a:bodyPr>
          <a:lstStyle/>
          <a:p>
            <a:r>
              <a:rPr lang="en-US" sz="3600" b="1" u="sng" dirty="0" err="1">
                <a:solidFill>
                  <a:srgbClr val="FF0000"/>
                </a:solidFill>
                <a:latin typeface="Times New Roman" pitchFamily="18" charset="0"/>
                <a:cs typeface="Times New Roman" pitchFamily="18" charset="0"/>
              </a:rPr>
              <a:t>Đàn</a:t>
            </a:r>
            <a:r>
              <a:rPr lang="en-US" sz="3600" b="1" u="sng" dirty="0">
                <a:solidFill>
                  <a:srgbClr val="FF0000"/>
                </a:solidFill>
                <a:latin typeface="Times New Roman" pitchFamily="18" charset="0"/>
                <a:cs typeface="Times New Roman" pitchFamily="18" charset="0"/>
              </a:rPr>
              <a:t> Nam Giao</a:t>
            </a:r>
            <a:endParaRPr lang="en-US" sz="3600" dirty="0"/>
          </a:p>
        </p:txBody>
      </p:sp>
    </p:spTree>
    <p:extLst>
      <p:ext uri="{BB962C8B-B14F-4D97-AF65-F5344CB8AC3E}">
        <p14:creationId xmlns:p14="http://schemas.microsoft.com/office/powerpoint/2010/main" val="145329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538296-0074-4CA1-9E4C-6C628D053314}"/>
              </a:ext>
            </a:extLst>
          </p:cNvPr>
          <p:cNvSpPr txBox="1"/>
          <p:nvPr/>
        </p:nvSpPr>
        <p:spPr>
          <a:xfrm>
            <a:off x="609600" y="381000"/>
            <a:ext cx="7772400" cy="1384995"/>
          </a:xfrm>
          <a:prstGeom prst="rect">
            <a:avLst/>
          </a:prstGeom>
          <a:noFill/>
        </p:spPr>
        <p:txBody>
          <a:bodyPr wrap="square">
            <a:spAutoFit/>
          </a:bodyPr>
          <a:lstStyle/>
          <a:p>
            <a:r>
              <a:rPr lang="en-US" sz="2800" dirty="0">
                <a:solidFill>
                  <a:srgbClr val="002060"/>
                </a:solidFill>
                <a:latin typeface="Times New Roman" pitchFamily="18" charset="0"/>
                <a:cs typeface="Times New Roman" pitchFamily="18" charset="0"/>
              </a:rPr>
              <a:t>-</a:t>
            </a:r>
            <a:r>
              <a:rPr lang="en-US" sz="2800" dirty="0" err="1">
                <a:solidFill>
                  <a:srgbClr val="002060"/>
                </a:solidFill>
                <a:latin typeface="Times New Roman" pitchFamily="18" charset="0"/>
                <a:cs typeface="Times New Roman" pitchFamily="18" charset="0"/>
              </a:rPr>
              <a:t>Nhà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Nguyễn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Đô</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Huế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xây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dưng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đô</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cung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Huế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tiêu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biểu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kiến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trúc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Nguyễn</a:t>
            </a:r>
            <a:r>
              <a:rPr lang="en-US" sz="2800" dirty="0">
                <a:solidFill>
                  <a:srgbClr val="002060"/>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6CE23FDC-DB21-462A-BAD8-B809D549922A}"/>
              </a:ext>
            </a:extLst>
          </p:cNvPr>
          <p:cNvPicPr>
            <a:picLocks noChangeAspect="1"/>
          </p:cNvPicPr>
          <p:nvPr/>
        </p:nvPicPr>
        <p:blipFill>
          <a:blip r:embed="rId2"/>
          <a:stretch>
            <a:fillRect/>
          </a:stretch>
        </p:blipFill>
        <p:spPr>
          <a:xfrm>
            <a:off x="990600" y="1981200"/>
            <a:ext cx="7010400" cy="4653153"/>
          </a:xfrm>
          <a:prstGeom prst="rect">
            <a:avLst/>
          </a:prstGeom>
        </p:spPr>
      </p:pic>
    </p:spTree>
    <p:extLst>
      <p:ext uri="{BB962C8B-B14F-4D97-AF65-F5344CB8AC3E}">
        <p14:creationId xmlns:p14="http://schemas.microsoft.com/office/powerpoint/2010/main" val="99600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5AC13-11E0-4E2D-BFB8-82E5F4734A76}"/>
              </a:ext>
            </a:extLst>
          </p:cNvPr>
          <p:cNvSpPr txBox="1"/>
          <p:nvPr/>
        </p:nvSpPr>
        <p:spPr>
          <a:xfrm>
            <a:off x="762000" y="1143000"/>
            <a:ext cx="8229600" cy="2185214"/>
          </a:xfrm>
          <a:prstGeom prst="rect">
            <a:avLst/>
          </a:prstGeom>
          <a:noFill/>
        </p:spPr>
        <p:txBody>
          <a:bodyPr wrap="square">
            <a:spAutoFit/>
          </a:bodyPr>
          <a:lstStyle/>
          <a:p>
            <a:pPr algn="ctr"/>
            <a:r>
              <a:rPr lang="en-US" sz="8000" b="1" dirty="0">
                <a:solidFill>
                  <a:srgbClr val="FF0000"/>
                </a:solidFill>
                <a:latin typeface="Times New Roman" pitchFamily="18" charset="0"/>
                <a:cs typeface="Times New Roman" pitchFamily="18" charset="0"/>
              </a:rPr>
              <a:t>?</a:t>
            </a: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dựng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thơ</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8998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FC381A-E155-4E17-8DEC-3356FEDD57A7}"/>
              </a:ext>
            </a:extLst>
          </p:cNvPr>
          <p:cNvPicPr>
            <a:picLocks noChangeAspect="1"/>
          </p:cNvPicPr>
          <p:nvPr/>
        </p:nvPicPr>
        <p:blipFill>
          <a:blip r:embed="rId2"/>
          <a:stretch>
            <a:fillRect/>
          </a:stretch>
        </p:blipFill>
        <p:spPr>
          <a:xfrm>
            <a:off x="4523873" y="1752600"/>
            <a:ext cx="4363453" cy="2667000"/>
          </a:xfrm>
          <a:prstGeom prst="rect">
            <a:avLst/>
          </a:prstGeom>
        </p:spPr>
      </p:pic>
      <p:sp>
        <p:nvSpPr>
          <p:cNvPr id="4" name="TextBox 3">
            <a:extLst>
              <a:ext uri="{FF2B5EF4-FFF2-40B4-BE49-F238E27FC236}">
                <a16:creationId xmlns:a16="http://schemas.microsoft.com/office/drawing/2014/main" id="{A78CF138-1B86-49C3-B31C-C7A6ED23C73F}"/>
              </a:ext>
            </a:extLst>
          </p:cNvPr>
          <p:cNvSpPr txBox="1"/>
          <p:nvPr/>
        </p:nvSpPr>
        <p:spPr>
          <a:xfrm>
            <a:off x="533400" y="304800"/>
            <a:ext cx="8229600" cy="954107"/>
          </a:xfrm>
          <a:prstGeom prst="rect">
            <a:avLst/>
          </a:prstGeom>
          <a:noFill/>
        </p:spPr>
        <p:txBody>
          <a:bodyPr wrap="square">
            <a:spAutoFit/>
          </a:bodyPr>
          <a:lstStyle/>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nằm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nước</a:t>
            </a:r>
            <a:r>
              <a:rPr lang="en-US" sz="2800" dirty="0">
                <a:solidFill>
                  <a:srgbClr val="FF0000"/>
                </a:solidFill>
                <a:latin typeface="Times New Roman" pitchFamily="18" charset="0"/>
                <a:cs typeface="Times New Roman" pitchFamily="18" charset="0"/>
              </a:rPr>
              <a:t> ta </a:t>
            </a:r>
            <a:r>
              <a:rPr lang="en-US" sz="2800" dirty="0" err="1">
                <a:solidFill>
                  <a:srgbClr val="FF0000"/>
                </a:solidFill>
                <a:latin typeface="Times New Roman" pitchFamily="18" charset="0"/>
                <a:cs typeface="Times New Roman" pitchFamily="18" charset="0"/>
              </a:rPr>
              <a:t>thời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1CA2EF66-6F34-4F18-B393-F9E3F2D88F47}"/>
              </a:ext>
            </a:extLst>
          </p:cNvPr>
          <p:cNvPicPr>
            <a:picLocks noChangeAspect="1"/>
          </p:cNvPicPr>
          <p:nvPr/>
        </p:nvPicPr>
        <p:blipFill>
          <a:blip r:embed="rId3"/>
          <a:stretch>
            <a:fillRect/>
          </a:stretch>
        </p:blipFill>
        <p:spPr>
          <a:xfrm>
            <a:off x="256674" y="1757362"/>
            <a:ext cx="4080932" cy="2662237"/>
          </a:xfrm>
          <a:prstGeom prst="rect">
            <a:avLst/>
          </a:prstGeom>
        </p:spPr>
      </p:pic>
    </p:spTree>
    <p:extLst>
      <p:ext uri="{BB962C8B-B14F-4D97-AF65-F5344CB8AC3E}">
        <p14:creationId xmlns:p14="http://schemas.microsoft.com/office/powerpoint/2010/main" val="4150457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BD0ECC-67B6-4A99-B8F5-889E88FCC1D5}"/>
              </a:ext>
            </a:extLst>
          </p:cNvPr>
          <p:cNvSpPr txBox="1"/>
          <p:nvPr/>
        </p:nvSpPr>
        <p:spPr>
          <a:xfrm>
            <a:off x="685800" y="228600"/>
            <a:ext cx="8077200" cy="830997"/>
          </a:xfrm>
          <a:prstGeom prst="rect">
            <a:avLst/>
          </a:prstGeom>
          <a:noFill/>
        </p:spPr>
        <p:txBody>
          <a:bodyPr wrap="square">
            <a:spAutoFit/>
          </a:bodyPr>
          <a:lstStyle/>
          <a:p>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10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ra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chim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phượng</a:t>
            </a:r>
            <a:r>
              <a:rPr lang="en-US" sz="2400" dirty="0">
                <a:solidFill>
                  <a:srgbClr val="FF0000"/>
                </a:solidFill>
                <a:latin typeface="Times New Roman" pitchFamily="18" charset="0"/>
                <a:cs typeface="Times New Roman" pitchFamily="18" charset="0"/>
              </a:rPr>
              <a:t> .</a:t>
            </a:r>
            <a:endParaRPr lang="en-US" sz="2400" dirty="0"/>
          </a:p>
        </p:txBody>
      </p:sp>
      <p:pic>
        <p:nvPicPr>
          <p:cNvPr id="4" name="Picture 3">
            <a:extLst>
              <a:ext uri="{FF2B5EF4-FFF2-40B4-BE49-F238E27FC236}">
                <a16:creationId xmlns:a16="http://schemas.microsoft.com/office/drawing/2014/main" id="{F346D3E4-8101-4F41-AA83-90628AB00B8B}"/>
              </a:ext>
            </a:extLst>
          </p:cNvPr>
          <p:cNvPicPr>
            <a:picLocks noChangeAspect="1"/>
          </p:cNvPicPr>
          <p:nvPr/>
        </p:nvPicPr>
        <p:blipFill>
          <a:blip r:embed="rId2"/>
          <a:stretch>
            <a:fillRect/>
          </a:stretch>
        </p:blipFill>
        <p:spPr>
          <a:xfrm>
            <a:off x="685800" y="1143000"/>
            <a:ext cx="2362200" cy="1574800"/>
          </a:xfrm>
          <a:prstGeom prst="rect">
            <a:avLst/>
          </a:prstGeom>
        </p:spPr>
      </p:pic>
      <p:sp>
        <p:nvSpPr>
          <p:cNvPr id="6" name="TextBox 5">
            <a:extLst>
              <a:ext uri="{FF2B5EF4-FFF2-40B4-BE49-F238E27FC236}">
                <a16:creationId xmlns:a16="http://schemas.microsoft.com/office/drawing/2014/main" id="{3D45B44C-511B-4F26-8CAC-DD4EC42BE40D}"/>
              </a:ext>
            </a:extLst>
          </p:cNvPr>
          <p:cNvSpPr txBox="1"/>
          <p:nvPr/>
        </p:nvSpPr>
        <p:spPr>
          <a:xfrm>
            <a:off x="468474" y="2858869"/>
            <a:ext cx="2263451" cy="646331"/>
          </a:xfrm>
          <a:prstGeom prst="rect">
            <a:avLst/>
          </a:prstGeom>
          <a:noFill/>
        </p:spPr>
        <p:txBody>
          <a:bodyPr wrap="square">
            <a:spAutoFit/>
          </a:bodyPr>
          <a:lstStyle/>
          <a:p>
            <a:r>
              <a:rPr lang="vi-VN" b="0" i="0" dirty="0">
                <a:solidFill>
                  <a:srgbClr val="555555"/>
                </a:solidFill>
                <a:effectLst/>
                <a:latin typeface="Roboto" panose="02000000000000000000" pitchFamily="2" charset="0"/>
              </a:rPr>
              <a:t>Cửa Đông Nam (cửa Thượng Tứ)</a:t>
            </a:r>
            <a:endParaRPr lang="en-US" dirty="0"/>
          </a:p>
        </p:txBody>
      </p:sp>
      <p:pic>
        <p:nvPicPr>
          <p:cNvPr id="7" name="Picture 6">
            <a:extLst>
              <a:ext uri="{FF2B5EF4-FFF2-40B4-BE49-F238E27FC236}">
                <a16:creationId xmlns:a16="http://schemas.microsoft.com/office/drawing/2014/main" id="{9D790CF0-27C9-450E-9B02-6F8650FC5DCD}"/>
              </a:ext>
            </a:extLst>
          </p:cNvPr>
          <p:cNvPicPr>
            <a:picLocks noChangeAspect="1"/>
          </p:cNvPicPr>
          <p:nvPr/>
        </p:nvPicPr>
        <p:blipFill>
          <a:blip r:embed="rId3"/>
          <a:stretch>
            <a:fillRect/>
          </a:stretch>
        </p:blipFill>
        <p:spPr>
          <a:xfrm>
            <a:off x="3276601" y="1136779"/>
            <a:ext cx="2362199" cy="1574799"/>
          </a:xfrm>
          <a:prstGeom prst="rect">
            <a:avLst/>
          </a:prstGeom>
        </p:spPr>
      </p:pic>
      <p:sp>
        <p:nvSpPr>
          <p:cNvPr id="9" name="TextBox 8">
            <a:extLst>
              <a:ext uri="{FF2B5EF4-FFF2-40B4-BE49-F238E27FC236}">
                <a16:creationId xmlns:a16="http://schemas.microsoft.com/office/drawing/2014/main" id="{19B4D4D9-CEFE-4314-A87B-4D0BAE8DB103}"/>
              </a:ext>
            </a:extLst>
          </p:cNvPr>
          <p:cNvSpPr txBox="1"/>
          <p:nvPr/>
        </p:nvSpPr>
        <p:spPr>
          <a:xfrm>
            <a:off x="3048000" y="2858869"/>
            <a:ext cx="4572000" cy="369332"/>
          </a:xfrm>
          <a:prstGeom prst="rect">
            <a:avLst/>
          </a:prstGeom>
          <a:noFill/>
        </p:spPr>
        <p:txBody>
          <a:bodyPr wrap="square">
            <a:spAutoFit/>
          </a:bodyPr>
          <a:lstStyle/>
          <a:p>
            <a:r>
              <a:rPr lang="vi-VN" dirty="0"/>
              <a:t>Cửa Thể Nhơn (cửa Ngăn)</a:t>
            </a:r>
            <a:endParaRPr lang="en-US" dirty="0"/>
          </a:p>
        </p:txBody>
      </p:sp>
      <p:pic>
        <p:nvPicPr>
          <p:cNvPr id="10" name="Picture 9">
            <a:extLst>
              <a:ext uri="{FF2B5EF4-FFF2-40B4-BE49-F238E27FC236}">
                <a16:creationId xmlns:a16="http://schemas.microsoft.com/office/drawing/2014/main" id="{CDA1A804-C01C-4A7A-8234-895A6A6B047F}"/>
              </a:ext>
            </a:extLst>
          </p:cNvPr>
          <p:cNvPicPr>
            <a:picLocks noChangeAspect="1"/>
          </p:cNvPicPr>
          <p:nvPr/>
        </p:nvPicPr>
        <p:blipFill>
          <a:blip r:embed="rId4"/>
          <a:stretch>
            <a:fillRect/>
          </a:stretch>
        </p:blipFill>
        <p:spPr>
          <a:xfrm flipH="1">
            <a:off x="5928051" y="1136779"/>
            <a:ext cx="2362198" cy="1574799"/>
          </a:xfrm>
          <a:prstGeom prst="rect">
            <a:avLst/>
          </a:prstGeom>
        </p:spPr>
      </p:pic>
      <p:sp>
        <p:nvSpPr>
          <p:cNvPr id="12" name="TextBox 11">
            <a:extLst>
              <a:ext uri="{FF2B5EF4-FFF2-40B4-BE49-F238E27FC236}">
                <a16:creationId xmlns:a16="http://schemas.microsoft.com/office/drawing/2014/main" id="{9A4001CF-4293-47CB-B578-8E3DAC363A76}"/>
              </a:ext>
            </a:extLst>
          </p:cNvPr>
          <p:cNvSpPr txBox="1"/>
          <p:nvPr/>
        </p:nvSpPr>
        <p:spPr>
          <a:xfrm>
            <a:off x="5991808" y="2858869"/>
            <a:ext cx="4572000" cy="369332"/>
          </a:xfrm>
          <a:prstGeom prst="rect">
            <a:avLst/>
          </a:prstGeom>
          <a:noFill/>
        </p:spPr>
        <p:txBody>
          <a:bodyPr wrap="square">
            <a:spAutoFit/>
          </a:bodyPr>
          <a:lstStyle/>
          <a:p>
            <a:r>
              <a:rPr lang="en-US" dirty="0" err="1"/>
              <a:t>Cửa</a:t>
            </a:r>
            <a:r>
              <a:rPr lang="en-US" dirty="0"/>
              <a:t> </a:t>
            </a:r>
            <a:r>
              <a:rPr lang="en-US" dirty="0" err="1"/>
              <a:t>Quảng</a:t>
            </a:r>
            <a:r>
              <a:rPr lang="en-US" dirty="0"/>
              <a:t> </a:t>
            </a:r>
            <a:r>
              <a:rPr lang="en-US" dirty="0" err="1"/>
              <a:t>Đức</a:t>
            </a:r>
            <a:r>
              <a:rPr lang="en-US" dirty="0"/>
              <a:t> (</a:t>
            </a:r>
            <a:r>
              <a:rPr lang="en-US" dirty="0" err="1"/>
              <a:t>cửa</a:t>
            </a:r>
            <a:r>
              <a:rPr lang="en-US" dirty="0"/>
              <a:t> </a:t>
            </a:r>
            <a:r>
              <a:rPr lang="en-US" dirty="0" err="1"/>
              <a:t>Sập</a:t>
            </a:r>
            <a:r>
              <a:rPr lang="en-US" dirty="0"/>
              <a:t>)</a:t>
            </a:r>
          </a:p>
        </p:txBody>
      </p:sp>
      <p:pic>
        <p:nvPicPr>
          <p:cNvPr id="13" name="Picture 12">
            <a:extLst>
              <a:ext uri="{FF2B5EF4-FFF2-40B4-BE49-F238E27FC236}">
                <a16:creationId xmlns:a16="http://schemas.microsoft.com/office/drawing/2014/main" id="{E6854D04-2416-45A6-931B-CA78DB9FACA1}"/>
              </a:ext>
            </a:extLst>
          </p:cNvPr>
          <p:cNvPicPr>
            <a:picLocks noChangeAspect="1"/>
          </p:cNvPicPr>
          <p:nvPr/>
        </p:nvPicPr>
        <p:blipFill>
          <a:blip r:embed="rId5"/>
          <a:stretch>
            <a:fillRect/>
          </a:stretch>
        </p:blipFill>
        <p:spPr>
          <a:xfrm>
            <a:off x="838200" y="3879980"/>
            <a:ext cx="3048000" cy="2032000"/>
          </a:xfrm>
          <a:prstGeom prst="rect">
            <a:avLst/>
          </a:prstGeom>
        </p:spPr>
      </p:pic>
      <p:sp>
        <p:nvSpPr>
          <p:cNvPr id="15" name="TextBox 14">
            <a:extLst>
              <a:ext uri="{FF2B5EF4-FFF2-40B4-BE49-F238E27FC236}">
                <a16:creationId xmlns:a16="http://schemas.microsoft.com/office/drawing/2014/main" id="{DEA857CB-16E2-4C29-9698-8930B16A607D}"/>
              </a:ext>
            </a:extLst>
          </p:cNvPr>
          <p:cNvSpPr txBox="1"/>
          <p:nvPr/>
        </p:nvSpPr>
        <p:spPr>
          <a:xfrm>
            <a:off x="685800" y="6031468"/>
            <a:ext cx="3349301" cy="369332"/>
          </a:xfrm>
          <a:prstGeom prst="rect">
            <a:avLst/>
          </a:prstGeom>
          <a:noFill/>
        </p:spPr>
        <p:txBody>
          <a:bodyPr wrap="square">
            <a:spAutoFit/>
          </a:bodyPr>
          <a:lstStyle/>
          <a:p>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Chánh</a:t>
            </a:r>
            <a:r>
              <a:rPr lang="en-US" b="0" i="0" dirty="0">
                <a:solidFill>
                  <a:srgbClr val="555555"/>
                </a:solidFill>
                <a:effectLst/>
                <a:latin typeface="Roboto" panose="02000000000000000000" pitchFamily="2" charset="0"/>
              </a:rPr>
              <a:t> Nam (</a:t>
            </a:r>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Nhà</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Đồ</a:t>
            </a:r>
            <a:r>
              <a:rPr lang="en-US" b="0" i="0" dirty="0">
                <a:solidFill>
                  <a:srgbClr val="555555"/>
                </a:solidFill>
                <a:effectLst/>
                <a:latin typeface="Roboto" panose="02000000000000000000" pitchFamily="2" charset="0"/>
              </a:rPr>
              <a:t>)</a:t>
            </a:r>
            <a:endParaRPr lang="en-US" dirty="0"/>
          </a:p>
        </p:txBody>
      </p:sp>
      <p:pic>
        <p:nvPicPr>
          <p:cNvPr id="1026" name="Picture 2" descr="Kinh thành Huế có bao nhiêu cửa thành? - ảnh 4">
            <a:extLst>
              <a:ext uri="{FF2B5EF4-FFF2-40B4-BE49-F238E27FC236}">
                <a16:creationId xmlns:a16="http://schemas.microsoft.com/office/drawing/2014/main" id="{A2E3DFFA-78EA-4274-AD8D-A86B14203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879980"/>
            <a:ext cx="2895600" cy="1930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6E0BA81-E461-4E8C-BFE6-B05DE406D226}"/>
              </a:ext>
            </a:extLst>
          </p:cNvPr>
          <p:cNvSpPr txBox="1"/>
          <p:nvPr/>
        </p:nvSpPr>
        <p:spPr>
          <a:xfrm>
            <a:off x="5105400" y="6039391"/>
            <a:ext cx="5458408" cy="369332"/>
          </a:xfrm>
          <a:prstGeom prst="rect">
            <a:avLst/>
          </a:prstGeom>
          <a:noFill/>
        </p:spPr>
        <p:txBody>
          <a:bodyPr wrap="square">
            <a:spAutoFit/>
          </a:bodyPr>
          <a:lstStyle/>
          <a:p>
            <a:r>
              <a:rPr lang="pl-PL" b="0" i="0" dirty="0">
                <a:solidFill>
                  <a:srgbClr val="555555"/>
                </a:solidFill>
                <a:effectLst/>
                <a:latin typeface="Roboto" panose="02000000000000000000" pitchFamily="2" charset="0"/>
              </a:rPr>
              <a:t>Cửa Tây Nam (cửa Hữu)</a:t>
            </a:r>
            <a:endParaRPr lang="en-US" dirty="0"/>
          </a:p>
        </p:txBody>
      </p:sp>
    </p:spTree>
    <p:extLst>
      <p:ext uri="{BB962C8B-B14F-4D97-AF65-F5344CB8AC3E}">
        <p14:creationId xmlns:p14="http://schemas.microsoft.com/office/powerpoint/2010/main" val="83182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thành Huế có bao nhiêu cửa thành? - ảnh 5">
            <a:extLst>
              <a:ext uri="{FF2B5EF4-FFF2-40B4-BE49-F238E27FC236}">
                <a16:creationId xmlns:a16="http://schemas.microsoft.com/office/drawing/2014/main" id="{FE214107-805D-4820-ADCE-909AA339A2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59468"/>
            <a:ext cx="2590800" cy="172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A2C005-7B17-4604-A3D9-051044F929A7}"/>
              </a:ext>
            </a:extLst>
          </p:cNvPr>
          <p:cNvSpPr txBox="1"/>
          <p:nvPr/>
        </p:nvSpPr>
        <p:spPr>
          <a:xfrm>
            <a:off x="762000" y="3304592"/>
            <a:ext cx="4572000" cy="369332"/>
          </a:xfrm>
          <a:prstGeom prst="rect">
            <a:avLst/>
          </a:prstGeom>
          <a:noFill/>
        </p:spPr>
        <p:txBody>
          <a:bodyPr wrap="square">
            <a:spAutoFit/>
          </a:bodyPr>
          <a:lstStyle/>
          <a:p>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Chánh</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Tây</a:t>
            </a:r>
            <a:endParaRPr lang="en-US" dirty="0"/>
          </a:p>
        </p:txBody>
      </p:sp>
      <p:pic>
        <p:nvPicPr>
          <p:cNvPr id="3" name="Picture 2">
            <a:extLst>
              <a:ext uri="{FF2B5EF4-FFF2-40B4-BE49-F238E27FC236}">
                <a16:creationId xmlns:a16="http://schemas.microsoft.com/office/drawing/2014/main" id="{84546AB8-0FB9-4EE7-8C7E-3D03923AAE11}"/>
              </a:ext>
            </a:extLst>
          </p:cNvPr>
          <p:cNvPicPr>
            <a:picLocks noChangeAspect="1"/>
          </p:cNvPicPr>
          <p:nvPr/>
        </p:nvPicPr>
        <p:blipFill>
          <a:blip r:embed="rId3"/>
          <a:stretch>
            <a:fillRect/>
          </a:stretch>
        </p:blipFill>
        <p:spPr>
          <a:xfrm>
            <a:off x="3334399" y="1485904"/>
            <a:ext cx="2533001" cy="1688667"/>
          </a:xfrm>
          <a:prstGeom prst="rect">
            <a:avLst/>
          </a:prstGeom>
        </p:spPr>
      </p:pic>
      <p:sp>
        <p:nvSpPr>
          <p:cNvPr id="7" name="TextBox 6">
            <a:extLst>
              <a:ext uri="{FF2B5EF4-FFF2-40B4-BE49-F238E27FC236}">
                <a16:creationId xmlns:a16="http://schemas.microsoft.com/office/drawing/2014/main" id="{4E0CCAE6-4C9F-4207-9726-D5DDB66C2E43}"/>
              </a:ext>
            </a:extLst>
          </p:cNvPr>
          <p:cNvSpPr txBox="1"/>
          <p:nvPr/>
        </p:nvSpPr>
        <p:spPr>
          <a:xfrm>
            <a:off x="3200400" y="3276600"/>
            <a:ext cx="4572000" cy="369332"/>
          </a:xfrm>
          <a:prstGeom prst="rect">
            <a:avLst/>
          </a:prstGeom>
          <a:noFill/>
        </p:spPr>
        <p:txBody>
          <a:bodyPr wrap="square">
            <a:spAutoFit/>
          </a:bodyPr>
          <a:lstStyle/>
          <a:p>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Tây</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Bắc</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An </a:t>
            </a:r>
            <a:r>
              <a:rPr lang="en-US" b="0" i="0" dirty="0" err="1">
                <a:solidFill>
                  <a:srgbClr val="555555"/>
                </a:solidFill>
                <a:effectLst/>
                <a:latin typeface="Roboto" panose="02000000000000000000" pitchFamily="2" charset="0"/>
              </a:rPr>
              <a:t>Hòa</a:t>
            </a:r>
            <a:r>
              <a:rPr lang="en-US" b="0" i="0" dirty="0">
                <a:solidFill>
                  <a:srgbClr val="555555"/>
                </a:solidFill>
                <a:effectLst/>
                <a:latin typeface="Roboto" panose="02000000000000000000" pitchFamily="2" charset="0"/>
              </a:rPr>
              <a:t>)</a:t>
            </a:r>
            <a:endParaRPr lang="en-US" dirty="0"/>
          </a:p>
        </p:txBody>
      </p:sp>
      <p:pic>
        <p:nvPicPr>
          <p:cNvPr id="6" name="Picture 5">
            <a:extLst>
              <a:ext uri="{FF2B5EF4-FFF2-40B4-BE49-F238E27FC236}">
                <a16:creationId xmlns:a16="http://schemas.microsoft.com/office/drawing/2014/main" id="{84EE54B9-16AF-47EE-B9E2-89146EE0F57B}"/>
              </a:ext>
            </a:extLst>
          </p:cNvPr>
          <p:cNvPicPr>
            <a:picLocks noChangeAspect="1"/>
          </p:cNvPicPr>
          <p:nvPr/>
        </p:nvPicPr>
        <p:blipFill>
          <a:blip r:embed="rId4"/>
          <a:stretch>
            <a:fillRect/>
          </a:stretch>
        </p:blipFill>
        <p:spPr>
          <a:xfrm>
            <a:off x="6054274" y="1485905"/>
            <a:ext cx="2532999" cy="1688666"/>
          </a:xfrm>
          <a:prstGeom prst="rect">
            <a:avLst/>
          </a:prstGeom>
        </p:spPr>
      </p:pic>
      <p:sp>
        <p:nvSpPr>
          <p:cNvPr id="10" name="TextBox 9">
            <a:extLst>
              <a:ext uri="{FF2B5EF4-FFF2-40B4-BE49-F238E27FC236}">
                <a16:creationId xmlns:a16="http://schemas.microsoft.com/office/drawing/2014/main" id="{BBBA08C3-E3BC-4529-B36C-59170C0D005E}"/>
              </a:ext>
            </a:extLst>
          </p:cNvPr>
          <p:cNvSpPr txBox="1"/>
          <p:nvPr/>
        </p:nvSpPr>
        <p:spPr>
          <a:xfrm>
            <a:off x="6172200" y="3290596"/>
            <a:ext cx="2856396" cy="369332"/>
          </a:xfrm>
          <a:prstGeom prst="rect">
            <a:avLst/>
          </a:prstGeom>
          <a:noFill/>
        </p:spPr>
        <p:txBody>
          <a:bodyPr wrap="square">
            <a:spAutoFit/>
          </a:bodyPr>
          <a:lstStyle/>
          <a:p>
            <a:r>
              <a:rPr lang="en-US" dirty="0" err="1"/>
              <a:t>Cửa</a:t>
            </a:r>
            <a:r>
              <a:rPr lang="en-US" dirty="0"/>
              <a:t> </a:t>
            </a:r>
            <a:r>
              <a:rPr lang="en-US" dirty="0" err="1"/>
              <a:t>Chánh</a:t>
            </a:r>
            <a:r>
              <a:rPr lang="en-US" dirty="0"/>
              <a:t> </a:t>
            </a:r>
            <a:r>
              <a:rPr lang="en-US" dirty="0" err="1"/>
              <a:t>Bắc</a:t>
            </a:r>
            <a:r>
              <a:rPr lang="en-US" dirty="0"/>
              <a:t> (</a:t>
            </a:r>
            <a:r>
              <a:rPr lang="en-US" dirty="0" err="1"/>
              <a:t>cửa</a:t>
            </a:r>
            <a:r>
              <a:rPr lang="en-US" dirty="0"/>
              <a:t> </a:t>
            </a:r>
            <a:r>
              <a:rPr lang="en-US" dirty="0" err="1"/>
              <a:t>Hậu</a:t>
            </a:r>
            <a:r>
              <a:rPr lang="en-US" dirty="0"/>
              <a:t>)</a:t>
            </a:r>
          </a:p>
        </p:txBody>
      </p:sp>
      <p:pic>
        <p:nvPicPr>
          <p:cNvPr id="9" name="Picture 8">
            <a:extLst>
              <a:ext uri="{FF2B5EF4-FFF2-40B4-BE49-F238E27FC236}">
                <a16:creationId xmlns:a16="http://schemas.microsoft.com/office/drawing/2014/main" id="{E97BF551-DF0D-450F-9068-001B176A1EDE}"/>
              </a:ext>
            </a:extLst>
          </p:cNvPr>
          <p:cNvPicPr>
            <a:picLocks noChangeAspect="1"/>
          </p:cNvPicPr>
          <p:nvPr/>
        </p:nvPicPr>
        <p:blipFill>
          <a:blip r:embed="rId5"/>
          <a:stretch>
            <a:fillRect/>
          </a:stretch>
        </p:blipFill>
        <p:spPr>
          <a:xfrm>
            <a:off x="762000" y="4020112"/>
            <a:ext cx="2819400" cy="1834960"/>
          </a:xfrm>
          <a:prstGeom prst="rect">
            <a:avLst/>
          </a:prstGeom>
        </p:spPr>
      </p:pic>
      <p:sp>
        <p:nvSpPr>
          <p:cNvPr id="13" name="TextBox 12">
            <a:extLst>
              <a:ext uri="{FF2B5EF4-FFF2-40B4-BE49-F238E27FC236}">
                <a16:creationId xmlns:a16="http://schemas.microsoft.com/office/drawing/2014/main" id="{F3430F4C-909F-4F0D-8CD8-C2EF4306085D}"/>
              </a:ext>
            </a:extLst>
          </p:cNvPr>
          <p:cNvSpPr txBox="1"/>
          <p:nvPr/>
        </p:nvSpPr>
        <p:spPr>
          <a:xfrm>
            <a:off x="609600" y="6069778"/>
            <a:ext cx="5486400" cy="369332"/>
          </a:xfrm>
          <a:prstGeom prst="rect">
            <a:avLst/>
          </a:prstGeom>
          <a:noFill/>
        </p:spPr>
        <p:txBody>
          <a:bodyPr wrap="square">
            <a:spAutoFit/>
          </a:bodyPr>
          <a:lstStyle/>
          <a:p>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Đông</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Bắc</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Kẻ</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Trài</a:t>
            </a:r>
            <a:r>
              <a:rPr lang="en-US" b="0" i="0" dirty="0">
                <a:solidFill>
                  <a:srgbClr val="555555"/>
                </a:solidFill>
                <a:effectLst/>
                <a:latin typeface="Roboto" panose="02000000000000000000" pitchFamily="2" charset="0"/>
              </a:rPr>
              <a:t>)</a:t>
            </a:r>
            <a:endParaRPr lang="en-US" dirty="0"/>
          </a:p>
        </p:txBody>
      </p:sp>
      <p:pic>
        <p:nvPicPr>
          <p:cNvPr id="2052" name="Picture 4" descr="Kinh thành Huế có bao nhiêu cửa thành? - ảnh 9">
            <a:extLst>
              <a:ext uri="{FF2B5EF4-FFF2-40B4-BE49-F238E27FC236}">
                <a16:creationId xmlns:a16="http://schemas.microsoft.com/office/drawing/2014/main" id="{CFB5454C-4187-4852-8DC0-3AD1DAFB97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30777" y="4020112"/>
            <a:ext cx="2856396" cy="19042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EC6F72-58A2-4032-A5E6-A2D76AC0389D}"/>
              </a:ext>
            </a:extLst>
          </p:cNvPr>
          <p:cNvSpPr txBox="1"/>
          <p:nvPr/>
        </p:nvSpPr>
        <p:spPr>
          <a:xfrm>
            <a:off x="4815373" y="6113126"/>
            <a:ext cx="5486400" cy="369332"/>
          </a:xfrm>
          <a:prstGeom prst="rect">
            <a:avLst/>
          </a:prstGeom>
          <a:noFill/>
        </p:spPr>
        <p:txBody>
          <a:bodyPr wrap="square">
            <a:spAutoFit/>
          </a:bodyPr>
          <a:lstStyle/>
          <a:p>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Chánh</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Đông</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cửa</a:t>
            </a:r>
            <a:r>
              <a:rPr lang="en-US" b="0" i="0" dirty="0">
                <a:solidFill>
                  <a:srgbClr val="555555"/>
                </a:solidFill>
                <a:effectLst/>
                <a:latin typeface="Roboto" panose="02000000000000000000" pitchFamily="2" charset="0"/>
              </a:rPr>
              <a:t> </a:t>
            </a:r>
            <a:r>
              <a:rPr lang="en-US" b="0" i="0" dirty="0" err="1">
                <a:solidFill>
                  <a:srgbClr val="555555"/>
                </a:solidFill>
                <a:effectLst/>
                <a:latin typeface="Roboto" panose="02000000000000000000" pitchFamily="2" charset="0"/>
              </a:rPr>
              <a:t>Đông</a:t>
            </a:r>
            <a:r>
              <a:rPr lang="en-US" b="0" i="0" dirty="0">
                <a:solidFill>
                  <a:srgbClr val="555555"/>
                </a:solidFill>
                <a:effectLst/>
                <a:latin typeface="Roboto" panose="02000000000000000000" pitchFamily="2" charset="0"/>
              </a:rPr>
              <a:t> Ba)</a:t>
            </a:r>
            <a:endParaRPr lang="en-US" dirty="0"/>
          </a:p>
        </p:txBody>
      </p:sp>
      <p:sp>
        <p:nvSpPr>
          <p:cNvPr id="14" name="TextBox 13">
            <a:extLst>
              <a:ext uri="{FF2B5EF4-FFF2-40B4-BE49-F238E27FC236}">
                <a16:creationId xmlns:a16="http://schemas.microsoft.com/office/drawing/2014/main" id="{EE5DC681-E678-44F5-883F-CE976E5C2F3A}"/>
              </a:ext>
            </a:extLst>
          </p:cNvPr>
          <p:cNvSpPr txBox="1"/>
          <p:nvPr/>
        </p:nvSpPr>
        <p:spPr>
          <a:xfrm>
            <a:off x="685800" y="228600"/>
            <a:ext cx="8077200" cy="830997"/>
          </a:xfrm>
          <a:prstGeom prst="rect">
            <a:avLst/>
          </a:prstGeom>
          <a:noFill/>
        </p:spPr>
        <p:txBody>
          <a:bodyPr wrap="square">
            <a:spAutoFit/>
          </a:bodyPr>
          <a:lstStyle/>
          <a:p>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10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ra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chim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phượng</a:t>
            </a:r>
            <a:r>
              <a:rPr lang="en-US" sz="2400" dirty="0">
                <a:solidFill>
                  <a:srgbClr val="FF0000"/>
                </a:solidFill>
                <a:latin typeface="Times New Roman" pitchFamily="18" charset="0"/>
                <a:cs typeface="Times New Roman" pitchFamily="18" charset="0"/>
              </a:rPr>
              <a:t> .</a:t>
            </a:r>
            <a:endParaRPr lang="en-US" sz="2400" dirty="0"/>
          </a:p>
        </p:txBody>
      </p:sp>
    </p:spTree>
    <p:extLst>
      <p:ext uri="{BB962C8B-B14F-4D97-AF65-F5344CB8AC3E}">
        <p14:creationId xmlns:p14="http://schemas.microsoft.com/office/powerpoint/2010/main" val="236463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184D57-5B01-4E38-B0DF-6BF696C7D0D8}"/>
              </a:ext>
            </a:extLst>
          </p:cNvPr>
          <p:cNvPicPr>
            <a:picLocks noChangeAspect="1"/>
          </p:cNvPicPr>
          <p:nvPr/>
        </p:nvPicPr>
        <p:blipFill>
          <a:blip r:embed="rId2"/>
          <a:stretch>
            <a:fillRect/>
          </a:stretch>
        </p:blipFill>
        <p:spPr>
          <a:xfrm>
            <a:off x="533400" y="3073401"/>
            <a:ext cx="3733800" cy="2489199"/>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AF66FD7D-398C-40C1-BC5B-3607068099D3}"/>
              </a:ext>
            </a:extLst>
          </p:cNvPr>
          <p:cNvSpPr txBox="1"/>
          <p:nvPr/>
        </p:nvSpPr>
        <p:spPr>
          <a:xfrm>
            <a:off x="533400" y="651808"/>
            <a:ext cx="8382000" cy="1938992"/>
          </a:xfrm>
          <a:prstGeom prst="rect">
            <a:avLst/>
          </a:prstGeom>
          <a:noFill/>
        </p:spPr>
        <p:txBody>
          <a:bodyPr wrap="square">
            <a:spAutoFit/>
          </a:bodyPr>
          <a:lstStyle/>
          <a:p>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Nằm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giữa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kinh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Huế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Hòang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Cổng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Ngọ</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Môn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hồ</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Dịch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Cầu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Đạo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bắc</a:t>
            </a:r>
            <a:r>
              <a:rPr lang="en-US" sz="2400" dirty="0">
                <a:solidFill>
                  <a:srgbClr val="FF0000"/>
                </a:solidFill>
                <a:latin typeface="Times New Roman" pitchFamily="18" charset="0"/>
                <a:cs typeface="Times New Roman" pitchFamily="18" charset="0"/>
              </a:rPr>
              <a:t> qua </a:t>
            </a:r>
            <a:r>
              <a:rPr lang="en-US" sz="2400" dirty="0" err="1">
                <a:solidFill>
                  <a:srgbClr val="FF0000"/>
                </a:solidFill>
                <a:latin typeface="Times New Roman" pitchFamily="18" charset="0"/>
                <a:cs typeface="Times New Roman" pitchFamily="18" charset="0"/>
              </a:rPr>
              <a:t>hồ</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Dịch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dẫn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Hòa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lệ</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cuộc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lễ</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hệ</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riêng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vua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tộc</a:t>
            </a:r>
            <a:r>
              <a:rPr lang="en-US" sz="2400" dirty="0">
                <a:solidFill>
                  <a:srgbClr val="FF0000"/>
                </a:solidFill>
                <a:latin typeface="Times New Roman" pitchFamily="18" charset="0"/>
                <a:cs typeface="Times New Roman" pitchFamily="18" charset="0"/>
              </a:rPr>
              <a:t>.</a:t>
            </a:r>
            <a:endParaRPr lang="en-US" sz="2400" dirty="0"/>
          </a:p>
        </p:txBody>
      </p:sp>
      <p:pic>
        <p:nvPicPr>
          <p:cNvPr id="14" name="Picture 13">
            <a:extLst>
              <a:ext uri="{FF2B5EF4-FFF2-40B4-BE49-F238E27FC236}">
                <a16:creationId xmlns:a16="http://schemas.microsoft.com/office/drawing/2014/main" id="{892E0D8F-0477-4973-97BE-AF9D5607303D}"/>
              </a:ext>
            </a:extLst>
          </p:cNvPr>
          <p:cNvPicPr>
            <a:picLocks noChangeAspect="1"/>
          </p:cNvPicPr>
          <p:nvPr/>
        </p:nvPicPr>
        <p:blipFill>
          <a:blip r:embed="rId3"/>
          <a:stretch>
            <a:fillRect/>
          </a:stretch>
        </p:blipFill>
        <p:spPr>
          <a:xfrm>
            <a:off x="4800600" y="3063148"/>
            <a:ext cx="3733800" cy="248732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046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5695E-2825-42C8-9E2D-9268EAEAE54A}"/>
              </a:ext>
            </a:extLst>
          </p:cNvPr>
          <p:cNvPicPr>
            <a:picLocks noChangeAspect="1"/>
          </p:cNvPicPr>
          <p:nvPr/>
        </p:nvPicPr>
        <p:blipFill>
          <a:blip r:embed="rId2"/>
          <a:stretch>
            <a:fillRect/>
          </a:stretch>
        </p:blipFill>
        <p:spPr>
          <a:xfrm>
            <a:off x="925287" y="1062711"/>
            <a:ext cx="2228170" cy="157508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4E6B734A-D98B-4C9A-B356-C2C0A2E89F2E}"/>
              </a:ext>
            </a:extLst>
          </p:cNvPr>
          <p:cNvPicPr>
            <a:picLocks noChangeAspect="1"/>
          </p:cNvPicPr>
          <p:nvPr/>
        </p:nvPicPr>
        <p:blipFill>
          <a:blip r:embed="rId3"/>
          <a:stretch>
            <a:fillRect/>
          </a:stretch>
        </p:blipFill>
        <p:spPr>
          <a:xfrm>
            <a:off x="5163375" y="1071379"/>
            <a:ext cx="3055338" cy="1415442"/>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B216E7E3-952B-4097-A1CB-28C7B72422FD}"/>
              </a:ext>
            </a:extLst>
          </p:cNvPr>
          <p:cNvSpPr txBox="1"/>
          <p:nvPr/>
        </p:nvSpPr>
        <p:spPr>
          <a:xfrm>
            <a:off x="2175367" y="0"/>
            <a:ext cx="4572000" cy="707886"/>
          </a:xfrm>
          <a:prstGeom prst="rect">
            <a:avLst/>
          </a:prstGeom>
          <a:noFill/>
        </p:spPr>
        <p:txBody>
          <a:bodyPr wrap="square">
            <a:spAutoFit/>
          </a:bodyPr>
          <a:lstStyle/>
          <a:p>
            <a:r>
              <a:rPr lang="en-US" sz="4000" dirty="0" err="1">
                <a:solidFill>
                  <a:srgbClr val="FF0000"/>
                </a:solidFill>
                <a:latin typeface="Times New Roman" pitchFamily="18" charset="0"/>
                <a:cs typeface="Times New Roman" pitchFamily="18" charset="0"/>
              </a:rPr>
              <a:t>Tử</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Cấm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Thành</a:t>
            </a:r>
            <a:endParaRPr lang="en-US" sz="4000" dirty="0"/>
          </a:p>
        </p:txBody>
      </p:sp>
      <p:pic>
        <p:nvPicPr>
          <p:cNvPr id="4" name="Picture 3">
            <a:extLst>
              <a:ext uri="{FF2B5EF4-FFF2-40B4-BE49-F238E27FC236}">
                <a16:creationId xmlns:a16="http://schemas.microsoft.com/office/drawing/2014/main" id="{90C939B3-4B21-4340-9DF0-CF2C3E767E5B}"/>
              </a:ext>
            </a:extLst>
          </p:cNvPr>
          <p:cNvPicPr>
            <a:picLocks noChangeAspect="1"/>
          </p:cNvPicPr>
          <p:nvPr/>
        </p:nvPicPr>
        <p:blipFill>
          <a:blip r:embed="rId4"/>
          <a:stretch>
            <a:fillRect/>
          </a:stretch>
        </p:blipFill>
        <p:spPr>
          <a:xfrm>
            <a:off x="850119" y="3919239"/>
            <a:ext cx="3645681" cy="1948161"/>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DD030D01-DCB8-4E74-93B2-8DE2ACEC66F5}"/>
              </a:ext>
            </a:extLst>
          </p:cNvPr>
          <p:cNvPicPr>
            <a:picLocks noChangeAspect="1"/>
          </p:cNvPicPr>
          <p:nvPr/>
        </p:nvPicPr>
        <p:blipFill>
          <a:blip r:embed="rId5"/>
          <a:stretch>
            <a:fillRect/>
          </a:stretch>
        </p:blipFill>
        <p:spPr>
          <a:xfrm>
            <a:off x="5638800" y="3883670"/>
            <a:ext cx="3055338" cy="1940140"/>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28C62072-79D0-4384-A7BF-988AC36CE1AE}"/>
              </a:ext>
            </a:extLst>
          </p:cNvPr>
          <p:cNvSpPr txBox="1"/>
          <p:nvPr/>
        </p:nvSpPr>
        <p:spPr>
          <a:xfrm>
            <a:off x="1407624" y="6096000"/>
            <a:ext cx="1745833" cy="461665"/>
          </a:xfrm>
          <a:prstGeom prst="rect">
            <a:avLst/>
          </a:prstGeom>
          <a:noFill/>
        </p:spPr>
        <p:txBody>
          <a:bodyPr wrap="square">
            <a:spAutoFit/>
          </a:bodyPr>
          <a:lstStyle/>
          <a:p>
            <a:r>
              <a:rPr lang="en-US" sz="2400" dirty="0" err="1">
                <a:solidFill>
                  <a:srgbClr val="FF0000"/>
                </a:solidFill>
                <a:latin typeface="Times New Roman" pitchFamily="18" charset="0"/>
                <a:cs typeface="Times New Roman" pitchFamily="18" charset="0"/>
              </a:rPr>
              <a:t>Tả</a:t>
            </a:r>
            <a:r>
              <a:rPr lang="en-US" sz="2400" dirty="0">
                <a:solidFill>
                  <a:srgbClr val="FF0000"/>
                </a:solidFill>
                <a:latin typeface="Times New Roman" pitchFamily="18" charset="0"/>
                <a:cs typeface="Times New Roman" pitchFamily="18" charset="0"/>
              </a:rPr>
              <a:t> Vu</a:t>
            </a:r>
            <a:endParaRPr lang="en-US" sz="2400" dirty="0"/>
          </a:p>
        </p:txBody>
      </p:sp>
      <p:sp>
        <p:nvSpPr>
          <p:cNvPr id="8" name="TextBox 7">
            <a:extLst>
              <a:ext uri="{FF2B5EF4-FFF2-40B4-BE49-F238E27FC236}">
                <a16:creationId xmlns:a16="http://schemas.microsoft.com/office/drawing/2014/main" id="{BB0887F7-61A9-49C0-9740-B9E72EF11037}"/>
              </a:ext>
            </a:extLst>
          </p:cNvPr>
          <p:cNvSpPr txBox="1"/>
          <p:nvPr/>
        </p:nvSpPr>
        <p:spPr>
          <a:xfrm>
            <a:off x="7345796" y="6096000"/>
            <a:ext cx="1745833" cy="461665"/>
          </a:xfrm>
          <a:prstGeom prst="rect">
            <a:avLst/>
          </a:prstGeom>
          <a:noFill/>
        </p:spPr>
        <p:txBody>
          <a:bodyPr wrap="square">
            <a:spAutoFit/>
          </a:bodyPr>
          <a:lstStyle/>
          <a:p>
            <a:r>
              <a:rPr lang="en-US" sz="2400" dirty="0" err="1">
                <a:solidFill>
                  <a:srgbClr val="FF0000"/>
                </a:solidFill>
                <a:latin typeface="Times New Roman" pitchFamily="18" charset="0"/>
                <a:cs typeface="Times New Roman" pitchFamily="18" charset="0"/>
              </a:rPr>
              <a:t>Hữu</a:t>
            </a:r>
            <a:r>
              <a:rPr lang="en-US" sz="2400" dirty="0">
                <a:solidFill>
                  <a:srgbClr val="FF0000"/>
                </a:solidFill>
                <a:latin typeface="Times New Roman" pitchFamily="18" charset="0"/>
                <a:cs typeface="Times New Roman" pitchFamily="18" charset="0"/>
              </a:rPr>
              <a:t> Vu</a:t>
            </a:r>
            <a:endParaRPr lang="en-US" sz="2400" dirty="0"/>
          </a:p>
        </p:txBody>
      </p:sp>
      <p:sp>
        <p:nvSpPr>
          <p:cNvPr id="9" name="TextBox 8">
            <a:extLst>
              <a:ext uri="{FF2B5EF4-FFF2-40B4-BE49-F238E27FC236}">
                <a16:creationId xmlns:a16="http://schemas.microsoft.com/office/drawing/2014/main" id="{616EFD6E-AE8C-4691-A304-9106D4938BC1}"/>
              </a:ext>
            </a:extLst>
          </p:cNvPr>
          <p:cNvSpPr txBox="1"/>
          <p:nvPr/>
        </p:nvSpPr>
        <p:spPr>
          <a:xfrm>
            <a:off x="5874450" y="2728309"/>
            <a:ext cx="2679827" cy="400110"/>
          </a:xfrm>
          <a:prstGeom prst="rect">
            <a:avLst/>
          </a:prstGeom>
          <a:noFill/>
        </p:spPr>
        <p:txBody>
          <a:bodyPr wrap="square">
            <a:spAutoFit/>
          </a:bodyPr>
          <a:lstStyle/>
          <a:p>
            <a:r>
              <a:rPr lang="en-US" sz="2000" dirty="0" err="1">
                <a:solidFill>
                  <a:srgbClr val="FF0000"/>
                </a:solidFill>
                <a:latin typeface="Times New Roman" pitchFamily="18" charset="0"/>
                <a:cs typeface="Times New Roman" pitchFamily="18" charset="0"/>
              </a:rPr>
              <a:t>Điện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Trung</a:t>
            </a:r>
            <a:endParaRPr lang="en-US" sz="2000" dirty="0"/>
          </a:p>
        </p:txBody>
      </p:sp>
      <p:sp>
        <p:nvSpPr>
          <p:cNvPr id="10" name="TextBox 9">
            <a:extLst>
              <a:ext uri="{FF2B5EF4-FFF2-40B4-BE49-F238E27FC236}">
                <a16:creationId xmlns:a16="http://schemas.microsoft.com/office/drawing/2014/main" id="{86CAAC6C-C97A-42B7-941C-A696E7C9387C}"/>
              </a:ext>
            </a:extLst>
          </p:cNvPr>
          <p:cNvSpPr txBox="1"/>
          <p:nvPr/>
        </p:nvSpPr>
        <p:spPr>
          <a:xfrm>
            <a:off x="638571" y="2852644"/>
            <a:ext cx="3283937" cy="707886"/>
          </a:xfrm>
          <a:prstGeom prst="rect">
            <a:avLst/>
          </a:prstGeom>
          <a:noFill/>
        </p:spPr>
        <p:txBody>
          <a:bodyPr wrap="square">
            <a:spAutoFit/>
          </a:bodyPr>
          <a:lstStyle/>
          <a:p>
            <a:r>
              <a:rPr lang="en-US" sz="2000" dirty="0" err="1">
                <a:solidFill>
                  <a:srgbClr val="FF0000"/>
                </a:solidFill>
                <a:latin typeface="Times New Roman" pitchFamily="18" charset="0"/>
                <a:cs typeface="Times New Roman" pitchFamily="18" charset="0"/>
              </a:rPr>
              <a:t>Tử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Cấm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trước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bị</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bom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đạn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tranh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hủy</a:t>
            </a:r>
            <a:endParaRPr lang="en-US" sz="2000" dirty="0"/>
          </a:p>
        </p:txBody>
      </p:sp>
    </p:spTree>
    <p:extLst>
      <p:ext uri="{BB962C8B-B14F-4D97-AF65-F5344CB8AC3E}">
        <p14:creationId xmlns:p14="http://schemas.microsoft.com/office/powerpoint/2010/main" val="142216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8B4DF4-C0BB-4071-BFC8-5AF0A39D902B}"/>
              </a:ext>
            </a:extLst>
          </p:cNvPr>
          <p:cNvSpPr txBox="1"/>
          <p:nvPr/>
        </p:nvSpPr>
        <p:spPr>
          <a:xfrm>
            <a:off x="762000" y="1524000"/>
            <a:ext cx="7772400" cy="2246769"/>
          </a:xfrm>
          <a:prstGeom prst="rect">
            <a:avLst/>
          </a:prstGeom>
          <a:noFill/>
        </p:spPr>
        <p:txBody>
          <a:bodyPr wrap="square">
            <a:spAutoFit/>
          </a:bodyPr>
          <a:lstStyle/>
          <a:p>
            <a:r>
              <a:rPr lang="en-US" sz="2800" b="0" i="0" dirty="0" err="1">
                <a:solidFill>
                  <a:srgbClr val="002060"/>
                </a:solidFill>
                <a:effectLst/>
                <a:latin typeface="Times New Roman" panose="02020603050405020304" pitchFamily="18" charset="0"/>
                <a:cs typeface="Times New Roman" panose="02020603050405020304" pitchFamily="18" charset="0"/>
              </a:rPr>
              <a:t>Nhìn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chung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tổng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thể</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kiến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trúc</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Hoàng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Thành</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và</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Tử</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Cấm</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Thành</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gọi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chung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là</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Đại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Nội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chẳng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những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có</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giá</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trị</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nghệ</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thuật</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về</a:t>
            </a:r>
            <a:r>
              <a:rPr lang="en-US" sz="2800" b="0" i="0" dirty="0">
                <a:solidFill>
                  <a:srgbClr val="002060"/>
                </a:solidFill>
                <a:effectLst/>
                <a:latin typeface="Times New Roman" panose="02020603050405020304" pitchFamily="18" charset="0"/>
                <a:cs typeface="Times New Roman" panose="02020603050405020304" pitchFamily="18" charset="0"/>
              </a:rPr>
              <a:t> qui </a:t>
            </a:r>
            <a:r>
              <a:rPr lang="en-US" sz="2800" b="0" i="0" dirty="0" err="1">
                <a:solidFill>
                  <a:srgbClr val="002060"/>
                </a:solidFill>
                <a:effectLst/>
                <a:latin typeface="Times New Roman" panose="02020603050405020304" pitchFamily="18" charset="0"/>
                <a:cs typeface="Times New Roman" panose="02020603050405020304" pitchFamily="18" charset="0"/>
              </a:rPr>
              <a:t>hoạch</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kiến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trúc</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và</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trang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trí</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mà</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đây</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còn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là</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hệ</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thống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Hoàng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cung</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còn</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lại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duy</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nhất</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tại</a:t>
            </a:r>
            <a:r>
              <a:rPr lang="en-US" sz="2800" b="0" i="0" dirty="0">
                <a:solidFill>
                  <a:srgbClr val="002060"/>
                </a:solidFill>
                <a:effectLst/>
                <a:latin typeface="Times New Roman" panose="02020603050405020304" pitchFamily="18" charset="0"/>
                <a:cs typeface="Times New Roman" panose="02020603050405020304" pitchFamily="18" charset="0"/>
              </a:rPr>
              <a:t> </a:t>
            </a:r>
            <a:r>
              <a:rPr lang="en-US" sz="2800" b="0" i="0" dirty="0" err="1">
                <a:solidFill>
                  <a:srgbClr val="002060"/>
                </a:solidFill>
                <a:effectLst/>
                <a:latin typeface="Times New Roman" panose="02020603050405020304" pitchFamily="18" charset="0"/>
                <a:cs typeface="Times New Roman" panose="02020603050405020304" pitchFamily="18" charset="0"/>
              </a:rPr>
              <a:t>Việt</a:t>
            </a:r>
            <a:r>
              <a:rPr lang="en-US" sz="2800" b="0" i="0" dirty="0">
                <a:solidFill>
                  <a:srgbClr val="002060"/>
                </a:solidFill>
                <a:effectLst/>
                <a:latin typeface="Times New Roman" panose="02020603050405020304" pitchFamily="18" charset="0"/>
                <a:cs typeface="Times New Roman" panose="02020603050405020304" pitchFamily="18" charset="0"/>
              </a:rPr>
              <a:t> Nam.</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717D12D4-B9E4-4B2C-A4DF-C742190EFFC4}"/>
              </a:ext>
            </a:extLst>
          </p:cNvPr>
          <p:cNvSpPr/>
          <p:nvPr/>
        </p:nvSpPr>
        <p:spPr>
          <a:xfrm flipV="1">
            <a:off x="381000" y="1676400"/>
            <a:ext cx="381000" cy="304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23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961" y="219270"/>
            <a:ext cx="8153400" cy="1477328"/>
          </a:xfrm>
          <a:prstGeom prst="rect">
            <a:avLst/>
          </a:prstGeom>
        </p:spPr>
        <p:txBody>
          <a:bodyPr wrap="square">
            <a:spAutoFit/>
          </a:bodyPr>
          <a:lstStyle/>
          <a:p>
            <a:pPr>
              <a:buFont typeface="Wingdings" pitchFamily="2" charset="2"/>
              <a:buChar char="Ø"/>
            </a:pPr>
            <a:r>
              <a:rPr lang="en-US" dirty="0">
                <a:solidFill>
                  <a:srgbClr val="002060"/>
                </a:solidFill>
                <a:latin typeface="Times New Roman" pitchFamily="18" charset="0"/>
              </a:rPr>
              <a:t> </a:t>
            </a:r>
            <a:r>
              <a:rPr lang="en-US" sz="2400" dirty="0" err="1">
                <a:solidFill>
                  <a:srgbClr val="002060"/>
                </a:solidFill>
                <a:latin typeface="Times New Roman" pitchFamily="18" charset="0"/>
              </a:rPr>
              <a:t>Bên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cạnh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Phòng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thành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Hoàng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thành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Tử</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Cấm</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Thành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đàn</a:t>
            </a:r>
            <a:r>
              <a:rPr lang="en-US" sz="2400" dirty="0">
                <a:solidFill>
                  <a:srgbClr val="002060"/>
                </a:solidFill>
                <a:latin typeface="Times New Roman" pitchFamily="18" charset="0"/>
              </a:rPr>
              <a:t> Nam Giao,… </a:t>
            </a:r>
            <a:r>
              <a:rPr lang="en-US" sz="2400" dirty="0" err="1">
                <a:solidFill>
                  <a:srgbClr val="002060"/>
                </a:solidFill>
                <a:latin typeface="Times New Roman" pitchFamily="18" charset="0"/>
              </a:rPr>
              <a:t>kinh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đô</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Huế</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còn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có</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những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lăng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tẩm</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nổi</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tiếng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cùng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những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công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trình</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đặc</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sắc</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mang</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đậm</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văn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hoá</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dân</a:t>
            </a:r>
            <a:r>
              <a:rPr lang="en-US" sz="2400" dirty="0">
                <a:solidFill>
                  <a:srgbClr val="002060"/>
                </a:solidFill>
                <a:latin typeface="Times New Roman" pitchFamily="18" charset="0"/>
              </a:rPr>
              <a:t> </a:t>
            </a:r>
            <a:r>
              <a:rPr lang="en-US" sz="2400" dirty="0" err="1">
                <a:solidFill>
                  <a:srgbClr val="002060"/>
                </a:solidFill>
                <a:latin typeface="Times New Roman" pitchFamily="18" charset="0"/>
              </a:rPr>
              <a:t>tộc</a:t>
            </a:r>
            <a:r>
              <a:rPr lang="en-US" sz="2400" dirty="0">
                <a:solidFill>
                  <a:srgbClr val="002060"/>
                </a:solidFill>
                <a:latin typeface="Times New Roman" pitchFamily="18" charset="0"/>
              </a:rPr>
              <a:t>.</a:t>
            </a:r>
          </a:p>
          <a:p>
            <a:endParaRPr lang="en-US" dirty="0">
              <a:solidFill>
                <a:srgbClr val="002060"/>
              </a:solidFill>
              <a:latin typeface="Times New Roman" pitchFamily="18" charset="0"/>
            </a:endParaRPr>
          </a:p>
        </p:txBody>
      </p:sp>
      <p:sp>
        <p:nvSpPr>
          <p:cNvPr id="9" name="Rectangle 8">
            <a:extLst>
              <a:ext uri="{FF2B5EF4-FFF2-40B4-BE49-F238E27FC236}">
                <a16:creationId xmlns:a16="http://schemas.microsoft.com/office/drawing/2014/main" id="{D7D97DB0-49AC-4989-ACF2-96F5185946C9}"/>
              </a:ext>
            </a:extLst>
          </p:cNvPr>
          <p:cNvSpPr/>
          <p:nvPr/>
        </p:nvSpPr>
        <p:spPr>
          <a:xfrm>
            <a:off x="277761" y="2569420"/>
            <a:ext cx="8229600" cy="3108543"/>
          </a:xfrm>
          <a:prstGeom prst="rect">
            <a:avLst/>
          </a:prstGeom>
        </p:spPr>
        <p:txBody>
          <a:bodyPr wrap="square">
            <a:spAutoFit/>
          </a:bodyPr>
          <a:lstStyle/>
          <a:p>
            <a:pPr algn="just"/>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tẩm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Đây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công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kiến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trúc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trị</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nghệ</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cao</a:t>
            </a:r>
            <a:r>
              <a:rPr lang="en-US" sz="2400" dirty="0">
                <a:solidFill>
                  <a:srgbClr val="002060"/>
                </a:solidFill>
                <a:latin typeface="Times New Roman" pitchFamily="18" charset="0"/>
                <a:cs typeface="Times New Roman" pitchFamily="18" charset="0"/>
              </a:rPr>
              <a:t> ,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xây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dưng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theo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sở</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vi </a:t>
            </a:r>
            <a:r>
              <a:rPr lang="en-US" sz="2400" dirty="0" err="1">
                <a:solidFill>
                  <a:srgbClr val="002060"/>
                </a:solidFill>
                <a:latin typeface="Times New Roman" pitchFamily="18" charset="0"/>
                <a:cs typeface="Times New Roman" pitchFamily="18" charset="0"/>
              </a:rPr>
              <a:t>vua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hợp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hài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hòa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giữa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kiến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trúc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nhiên</a:t>
            </a:r>
            <a:r>
              <a:rPr lang="en-US" sz="2400" dirty="0">
                <a:solidFill>
                  <a:srgbClr val="002060"/>
                </a:solidFill>
                <a:latin typeface="Times New Roman" pitchFamily="18" charset="0"/>
                <a:cs typeface="Times New Roman" pitchFamily="18" charset="0"/>
              </a:rPr>
              <a:t> . </a:t>
            </a:r>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tiêu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biểu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như</a:t>
            </a:r>
            <a:r>
              <a:rPr lang="en-US" sz="2400" dirty="0">
                <a:solidFill>
                  <a:srgbClr val="002060"/>
                </a:solidFill>
                <a:latin typeface="Times New Roman" pitchFamily="18" charset="0"/>
                <a:cs typeface="Times New Roman" pitchFamily="18" charset="0"/>
              </a:rPr>
              <a:t> Minh </a:t>
            </a:r>
            <a:r>
              <a:rPr lang="en-US" sz="2400" dirty="0" err="1">
                <a:solidFill>
                  <a:srgbClr val="002060"/>
                </a:solidFill>
                <a:latin typeface="Times New Roman" pitchFamily="18" charset="0"/>
                <a:cs typeface="Times New Roman" pitchFamily="18" charset="0"/>
              </a:rPr>
              <a:t>mạng</a:t>
            </a:r>
            <a:r>
              <a:rPr lang="en-US" sz="2400" dirty="0">
                <a:solidFill>
                  <a:srgbClr val="002060"/>
                </a:solidFill>
                <a:latin typeface="Times New Roman" pitchFamily="18" charset="0"/>
                <a:cs typeface="Times New Roman" pitchFamily="18" charset="0"/>
              </a:rPr>
              <a:t>, Gia Long, </a:t>
            </a:r>
            <a:r>
              <a:rPr lang="en-US" sz="2400" dirty="0" err="1">
                <a:solidFill>
                  <a:srgbClr val="002060"/>
                </a:solidFill>
                <a:latin typeface="Times New Roman" pitchFamily="18" charset="0"/>
                <a:cs typeface="Times New Roman" pitchFamily="18" charset="0"/>
              </a:rPr>
              <a:t>Tự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Đức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Định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đẹp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vĩ</a:t>
            </a:r>
            <a:r>
              <a:rPr lang="en-US" sz="2400" dirty="0">
                <a:solidFill>
                  <a:srgbClr val="002060"/>
                </a:solidFill>
                <a:latin typeface="Times New Roman" pitchFamily="18" charset="0"/>
                <a:cs typeface="Times New Roman" pitchFamily="18" charset="0"/>
              </a:rPr>
              <a:t> , </a:t>
            </a:r>
            <a:r>
              <a:rPr lang="en-US" sz="2400" dirty="0" err="1">
                <a:solidFill>
                  <a:srgbClr val="002060"/>
                </a:solidFill>
                <a:latin typeface="Times New Roman" pitchFamily="18" charset="0"/>
                <a:cs typeface="Times New Roman" pitchFamily="18" charset="0"/>
              </a:rPr>
              <a:t>nên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mang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phong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truyền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thống</a:t>
            </a:r>
            <a:r>
              <a:rPr lang="en-US" sz="2400" dirty="0">
                <a:solidFill>
                  <a:srgbClr val="002060"/>
                </a:solidFill>
                <a:latin typeface="Times New Roman" pitchFamily="18" charset="0"/>
                <a:cs typeface="Times New Roman" pitchFamily="18" charset="0"/>
              </a:rPr>
              <a:t>. </a:t>
            </a:r>
          </a:p>
          <a:p>
            <a:pPr algn="just"/>
            <a:endParaRPr lang="en-US" sz="2400" dirty="0">
              <a:solidFill>
                <a:srgbClr val="002060"/>
              </a:solidFill>
              <a:latin typeface="Times New Roman" pitchFamily="18" charset="0"/>
              <a:cs typeface="Times New Roman" pitchFamily="18" charset="0"/>
            </a:endParaRPr>
          </a:p>
          <a:p>
            <a:pPr algn="just"/>
            <a:endParaRPr lang="en-US" sz="2800" dirty="0">
              <a:solidFill>
                <a:srgbClr val="002060"/>
              </a:solidFill>
              <a:latin typeface="Times New Roman" pitchFamily="18" charset="0"/>
              <a:cs typeface="Times New Roman" pitchFamily="18" charset="0"/>
            </a:endParaRPr>
          </a:p>
          <a:p>
            <a:pPr algn="just"/>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UNESCO </a:t>
            </a:r>
            <a:r>
              <a:rPr lang="en-US" sz="2400" dirty="0" err="1">
                <a:solidFill>
                  <a:srgbClr val="002060"/>
                </a:solidFill>
                <a:latin typeface="Times New Roman" pitchFamily="18" charset="0"/>
                <a:cs typeface="Times New Roman" pitchFamily="18" charset="0"/>
              </a:rPr>
              <a:t>công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di </a:t>
            </a:r>
            <a:r>
              <a:rPr lang="en-US" sz="2400" dirty="0" err="1">
                <a:solidFill>
                  <a:srgbClr val="002060"/>
                </a:solidFill>
                <a:latin typeface="Times New Roman" pitchFamily="18" charset="0"/>
                <a:cs typeface="Times New Roman" pitchFamily="18" charset="0"/>
              </a:rPr>
              <a:t>sản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hóa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năm</a:t>
            </a:r>
            <a:r>
              <a:rPr lang="en-US" sz="2400" dirty="0">
                <a:solidFill>
                  <a:srgbClr val="002060"/>
                </a:solidFill>
                <a:latin typeface="Times New Roman" pitchFamily="18" charset="0"/>
                <a:cs typeface="Times New Roman" pitchFamily="18" charset="0"/>
              </a:rPr>
              <a:t> 1993</a:t>
            </a:r>
          </a:p>
        </p:txBody>
      </p:sp>
      <p:sp>
        <p:nvSpPr>
          <p:cNvPr id="5" name="TextBox 4">
            <a:extLst>
              <a:ext uri="{FF2B5EF4-FFF2-40B4-BE49-F238E27FC236}">
                <a16:creationId xmlns:a16="http://schemas.microsoft.com/office/drawing/2014/main" id="{4DADE421-6AA5-4021-9C6C-3E028DAFE01A}"/>
              </a:ext>
            </a:extLst>
          </p:cNvPr>
          <p:cNvSpPr txBox="1"/>
          <p:nvPr/>
        </p:nvSpPr>
        <p:spPr>
          <a:xfrm>
            <a:off x="560439" y="1447800"/>
            <a:ext cx="8229599" cy="584775"/>
          </a:xfrm>
          <a:prstGeom prst="rect">
            <a:avLst/>
          </a:prstGeom>
          <a:noFill/>
        </p:spPr>
        <p:txBody>
          <a:bodyPr wrap="square">
            <a:spAutoFit/>
          </a:bodyPr>
          <a:lstStyle/>
          <a:p>
            <a:r>
              <a:rPr lang="en-US" sz="3200" dirty="0" err="1">
                <a:solidFill>
                  <a:srgbClr val="FF0000"/>
                </a:solidFill>
                <a:latin typeface="Times New Roman" pitchFamily="18" charset="0"/>
                <a:cs typeface="Times New Roman" pitchFamily="18" charset="0"/>
              </a:rPr>
              <a:t>Kể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lăng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tẩm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Nguyễn</a:t>
            </a:r>
            <a:r>
              <a:rPr lang="en-US" sz="3200" dirty="0">
                <a:solidFill>
                  <a:srgbClr val="FF0000"/>
                </a:solidFill>
                <a:latin typeface="Times New Roman" pitchFamily="18" charset="0"/>
                <a:cs typeface="Times New Roman" pitchFamily="18" charset="0"/>
              </a:rPr>
              <a:t>?</a:t>
            </a:r>
            <a:endParaRPr lang="en-US" sz="3200" dirty="0"/>
          </a:p>
        </p:txBody>
      </p:sp>
      <p:sp>
        <p:nvSpPr>
          <p:cNvPr id="6" name="TextBox 5">
            <a:extLst>
              <a:ext uri="{FF2B5EF4-FFF2-40B4-BE49-F238E27FC236}">
                <a16:creationId xmlns:a16="http://schemas.microsoft.com/office/drawing/2014/main" id="{E8FDF336-A10B-46C9-8E41-1E30855A6E6E}"/>
              </a:ext>
            </a:extLst>
          </p:cNvPr>
          <p:cNvSpPr txBox="1"/>
          <p:nvPr/>
        </p:nvSpPr>
        <p:spPr>
          <a:xfrm>
            <a:off x="357071" y="4419600"/>
            <a:ext cx="8229599" cy="830997"/>
          </a:xfrm>
          <a:prstGeom prst="rect">
            <a:avLst/>
          </a:prstGeom>
          <a:noFill/>
        </p:spPr>
        <p:txBody>
          <a:bodyPr wrap="square">
            <a:spAutoFit/>
          </a:bodyPr>
          <a:lstStyle/>
          <a:p>
            <a:r>
              <a:rPr lang="en-US" sz="2400" dirty="0" err="1">
                <a:solidFill>
                  <a:srgbClr val="FF0000"/>
                </a:solidFill>
                <a:latin typeface="Times New Roman" pitchFamily="18" charset="0"/>
                <a:cs typeface="Times New Roman" pitchFamily="18" charset="0"/>
              </a:rPr>
              <a:t>Cố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đô</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Huế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UNESCO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nhận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di </a:t>
            </a:r>
            <a:r>
              <a:rPr lang="en-US" sz="2400" dirty="0" err="1">
                <a:solidFill>
                  <a:srgbClr val="FF0000"/>
                </a:solidFill>
                <a:latin typeface="Times New Roman" pitchFamily="18" charset="0"/>
                <a:cs typeface="Times New Roman" pitchFamily="18" charset="0"/>
              </a:rPr>
              <a:t>sản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hóa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a:t>
            </a:r>
            <a:endParaRPr lang="en-US" sz="2400" dirty="0">
              <a:solidFill>
                <a:srgbClr val="FF0000"/>
              </a:solidFill>
            </a:endParaRPr>
          </a:p>
        </p:txBody>
      </p:sp>
    </p:spTree>
    <p:extLst>
      <p:ext uri="{BB962C8B-B14F-4D97-AF65-F5344CB8AC3E}">
        <p14:creationId xmlns:p14="http://schemas.microsoft.com/office/powerpoint/2010/main" val="38708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8209A748-C9EB-4120-A8C7-210A892760D0}"/>
              </a:ext>
            </a:extLst>
          </p:cNvPr>
          <p:cNvSpPr/>
          <p:nvPr/>
        </p:nvSpPr>
        <p:spPr>
          <a:xfrm>
            <a:off x="7620000" y="4876800"/>
            <a:ext cx="1219200" cy="7164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45" name="Rectangle: Rounded Corners 44">
            <a:extLst>
              <a:ext uri="{FF2B5EF4-FFF2-40B4-BE49-F238E27FC236}">
                <a16:creationId xmlns:a16="http://schemas.microsoft.com/office/drawing/2014/main" id="{FC3A3727-9EC4-40C7-BC39-BC19895BF559}"/>
              </a:ext>
            </a:extLst>
          </p:cNvPr>
          <p:cNvSpPr/>
          <p:nvPr/>
        </p:nvSpPr>
        <p:spPr>
          <a:xfrm>
            <a:off x="6172200" y="4876800"/>
            <a:ext cx="1219200" cy="533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44" name="Rectangle: Rounded Corners 43">
            <a:extLst>
              <a:ext uri="{FF2B5EF4-FFF2-40B4-BE49-F238E27FC236}">
                <a16:creationId xmlns:a16="http://schemas.microsoft.com/office/drawing/2014/main" id="{DD520AC3-4F40-4BF3-BD99-8173D24BF0FE}"/>
              </a:ext>
            </a:extLst>
          </p:cNvPr>
          <p:cNvSpPr/>
          <p:nvPr/>
        </p:nvSpPr>
        <p:spPr>
          <a:xfrm>
            <a:off x="4800600" y="4876800"/>
            <a:ext cx="1219200" cy="533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43" name="Rectangle: Rounded Corners 42">
            <a:extLst>
              <a:ext uri="{FF2B5EF4-FFF2-40B4-BE49-F238E27FC236}">
                <a16:creationId xmlns:a16="http://schemas.microsoft.com/office/drawing/2014/main" id="{5633898D-F73D-4901-9D77-FF29560C1CBA}"/>
              </a:ext>
            </a:extLst>
          </p:cNvPr>
          <p:cNvSpPr/>
          <p:nvPr/>
        </p:nvSpPr>
        <p:spPr>
          <a:xfrm>
            <a:off x="3352800" y="4876800"/>
            <a:ext cx="1219200" cy="533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42" name="Rectangle: Rounded Corners 41">
            <a:extLst>
              <a:ext uri="{FF2B5EF4-FFF2-40B4-BE49-F238E27FC236}">
                <a16:creationId xmlns:a16="http://schemas.microsoft.com/office/drawing/2014/main" id="{A763D0BC-9FED-4889-A66B-75170567DCAF}"/>
              </a:ext>
            </a:extLst>
          </p:cNvPr>
          <p:cNvSpPr/>
          <p:nvPr/>
        </p:nvSpPr>
        <p:spPr>
          <a:xfrm>
            <a:off x="1828800" y="4876800"/>
            <a:ext cx="1219200" cy="533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41" name="Rectangle: Rounded Corners 40">
            <a:extLst>
              <a:ext uri="{FF2B5EF4-FFF2-40B4-BE49-F238E27FC236}">
                <a16:creationId xmlns:a16="http://schemas.microsoft.com/office/drawing/2014/main" id="{A0AF084F-D697-4AD2-8F8C-9E463F7D2948}"/>
              </a:ext>
            </a:extLst>
          </p:cNvPr>
          <p:cNvSpPr/>
          <p:nvPr/>
        </p:nvSpPr>
        <p:spPr>
          <a:xfrm>
            <a:off x="399243" y="4876800"/>
            <a:ext cx="1219200" cy="533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002060"/>
              </a:solidFill>
            </a:endParaRPr>
          </a:p>
        </p:txBody>
      </p:sp>
      <p:sp>
        <p:nvSpPr>
          <p:cNvPr id="36" name="Rectangle: Rounded Corners 35">
            <a:extLst>
              <a:ext uri="{FF2B5EF4-FFF2-40B4-BE49-F238E27FC236}">
                <a16:creationId xmlns:a16="http://schemas.microsoft.com/office/drawing/2014/main" id="{B21847A4-279F-49F8-9EE0-EB79C0DE57BC}"/>
              </a:ext>
            </a:extLst>
          </p:cNvPr>
          <p:cNvSpPr/>
          <p:nvPr/>
        </p:nvSpPr>
        <p:spPr>
          <a:xfrm>
            <a:off x="2971800" y="160744"/>
            <a:ext cx="2743200" cy="4488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4B2DA87-B63C-4FB4-B433-16F7E578D90B}"/>
              </a:ext>
            </a:extLst>
          </p:cNvPr>
          <p:cNvSpPr/>
          <p:nvPr/>
        </p:nvSpPr>
        <p:spPr>
          <a:xfrm>
            <a:off x="5584949" y="2751103"/>
            <a:ext cx="2644650" cy="1011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A6F870E-5304-466D-AA31-5EF878076904}"/>
              </a:ext>
            </a:extLst>
          </p:cNvPr>
          <p:cNvSpPr/>
          <p:nvPr/>
        </p:nvSpPr>
        <p:spPr>
          <a:xfrm>
            <a:off x="2887893" y="2803253"/>
            <a:ext cx="2270443" cy="1011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DB58322-222D-4FDA-9F2C-2909BAACAACF}"/>
              </a:ext>
            </a:extLst>
          </p:cNvPr>
          <p:cNvSpPr/>
          <p:nvPr/>
        </p:nvSpPr>
        <p:spPr>
          <a:xfrm>
            <a:off x="5896770" y="1264708"/>
            <a:ext cx="2847986"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A1B3A32-527A-47E5-AD3B-75727910A21B}"/>
              </a:ext>
            </a:extLst>
          </p:cNvPr>
          <p:cNvSpPr/>
          <p:nvPr/>
        </p:nvSpPr>
        <p:spPr>
          <a:xfrm>
            <a:off x="3134507" y="1214268"/>
            <a:ext cx="2088901"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37821CC-69F0-4F64-B347-BD904FD45DC0}"/>
              </a:ext>
            </a:extLst>
          </p:cNvPr>
          <p:cNvSpPr/>
          <p:nvPr/>
        </p:nvSpPr>
        <p:spPr>
          <a:xfrm>
            <a:off x="399244" y="1258669"/>
            <a:ext cx="2223058" cy="79658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Trải</a:t>
            </a:r>
            <a:r>
              <a:rPr lang="en-US" sz="24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qua </a:t>
            </a:r>
            <a:r>
              <a:rPr lang="en-US" sz="24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US" sz="24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sóng</a:t>
            </a:r>
            <a:r>
              <a:rPr lang="en-US" sz="24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endParaRPr lang="en-US" sz="24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8F4D5DF-FCCC-434D-A4D1-9B7057B52D74}"/>
              </a:ext>
            </a:extLst>
          </p:cNvPr>
          <p:cNvSpPr txBox="1"/>
          <p:nvPr/>
        </p:nvSpPr>
        <p:spPr>
          <a:xfrm>
            <a:off x="2971800" y="152400"/>
            <a:ext cx="2743200"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a:t>
            </a:r>
          </a:p>
        </p:txBody>
      </p:sp>
      <p:sp>
        <p:nvSpPr>
          <p:cNvPr id="6" name="TextBox 5">
            <a:extLst>
              <a:ext uri="{FF2B5EF4-FFF2-40B4-BE49-F238E27FC236}">
                <a16:creationId xmlns:a16="http://schemas.microsoft.com/office/drawing/2014/main" id="{BBB60BFF-8833-4FC7-AFFD-ADBA9E0DCA6F}"/>
              </a:ext>
            </a:extLst>
          </p:cNvPr>
          <p:cNvSpPr txBox="1"/>
          <p:nvPr/>
        </p:nvSpPr>
        <p:spPr>
          <a:xfrm>
            <a:off x="3295662" y="1258669"/>
            <a:ext cx="1777081" cy="461665"/>
          </a:xfrm>
          <a:prstGeom prst="rect">
            <a:avLst/>
          </a:prstGeom>
          <a:noFill/>
        </p:spPr>
        <p:txBody>
          <a:bodyPr wrap="square" rtlCol="0">
            <a:spAutoFit/>
          </a:bodyPr>
          <a:lstStyle/>
          <a:p>
            <a:r>
              <a:rPr lang="en-US" sz="2400" dirty="0" err="1">
                <a:solidFill>
                  <a:srgbClr val="002060"/>
                </a:solidFill>
                <a:latin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338F6F2-48E8-42C8-9EC8-791266426C43}"/>
              </a:ext>
            </a:extLst>
          </p:cNvPr>
          <p:cNvSpPr txBox="1"/>
          <p:nvPr/>
        </p:nvSpPr>
        <p:spPr>
          <a:xfrm>
            <a:off x="5943600" y="1241563"/>
            <a:ext cx="2715432" cy="461665"/>
          </a:xfrm>
          <a:prstGeom prst="rect">
            <a:avLst/>
          </a:prstGeom>
          <a:noFill/>
        </p:spPr>
        <p:txBody>
          <a:bodyPr wrap="square" rtlCol="0">
            <a:spAutoFit/>
          </a:bodyPr>
          <a:lstStyle/>
          <a:p>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4A11DC9-1BD9-434E-A1FF-6FB5A7C750FF}"/>
              </a:ext>
            </a:extLst>
          </p:cNvPr>
          <p:cNvSpPr txBox="1"/>
          <p:nvPr/>
        </p:nvSpPr>
        <p:spPr>
          <a:xfrm>
            <a:off x="2962408" y="2810470"/>
            <a:ext cx="2261000" cy="923330"/>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sách</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323C25-B91B-4C92-9812-78610F1275AC}"/>
              </a:ext>
            </a:extLst>
          </p:cNvPr>
          <p:cNvSpPr txBox="1"/>
          <p:nvPr/>
        </p:nvSpPr>
        <p:spPr>
          <a:xfrm>
            <a:off x="5638801" y="2734270"/>
            <a:ext cx="2590798" cy="923330"/>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ngày</a:t>
            </a:r>
            <a:r>
              <a:rPr lang="en-US" dirty="0">
                <a:solidFill>
                  <a:srgbClr val="002060"/>
                </a:solidFill>
                <a:latin typeface="Times New Roman" panose="02020603050405020304" pitchFamily="18" charset="0"/>
                <a:cs typeface="Times New Roman" panose="02020603050405020304" pitchFamily="18" charset="0"/>
              </a:rPr>
              <a:t> nay</a:t>
            </a:r>
          </a:p>
        </p:txBody>
      </p:sp>
      <p:sp>
        <p:nvSpPr>
          <p:cNvPr id="10" name="TextBox 9">
            <a:extLst>
              <a:ext uri="{FF2B5EF4-FFF2-40B4-BE49-F238E27FC236}">
                <a16:creationId xmlns:a16="http://schemas.microsoft.com/office/drawing/2014/main" id="{FF77534C-402C-45BE-9F89-D0BBE9704346}"/>
              </a:ext>
            </a:extLst>
          </p:cNvPr>
          <p:cNvSpPr txBox="1"/>
          <p:nvPr/>
        </p:nvSpPr>
        <p:spPr>
          <a:xfrm>
            <a:off x="533400" y="4916269"/>
            <a:ext cx="121920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Kiến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trúc</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10363CC-D866-4566-B2B4-C077FB4C8E10}"/>
              </a:ext>
            </a:extLst>
          </p:cNvPr>
          <p:cNvSpPr txBox="1"/>
          <p:nvPr/>
        </p:nvSpPr>
        <p:spPr>
          <a:xfrm>
            <a:off x="1905000" y="4916269"/>
            <a:ext cx="121920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Điêu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khắc</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0A5C19-78D2-4154-B542-DD1F9F117C68}"/>
              </a:ext>
            </a:extLst>
          </p:cNvPr>
          <p:cNvSpPr txBox="1"/>
          <p:nvPr/>
        </p:nvSpPr>
        <p:spPr>
          <a:xfrm>
            <a:off x="3619500" y="4934148"/>
            <a:ext cx="121920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Đồ</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họa</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5BDC9E-A5C8-4E82-BAE8-E7515333C80C}"/>
              </a:ext>
            </a:extLst>
          </p:cNvPr>
          <p:cNvSpPr txBox="1"/>
          <p:nvPr/>
        </p:nvSpPr>
        <p:spPr>
          <a:xfrm>
            <a:off x="4991100" y="4916269"/>
            <a:ext cx="121920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họa</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C860DBA-4A67-4171-947F-F6AE962604D4}"/>
              </a:ext>
            </a:extLst>
          </p:cNvPr>
          <p:cNvSpPr txBox="1"/>
          <p:nvPr/>
        </p:nvSpPr>
        <p:spPr>
          <a:xfrm>
            <a:off x="6172200" y="4916269"/>
            <a:ext cx="121920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Đồ</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gốm</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F7486B2-5C83-4F93-88C1-950B59D77ACD}"/>
              </a:ext>
            </a:extLst>
          </p:cNvPr>
          <p:cNvSpPr txBox="1"/>
          <p:nvPr/>
        </p:nvSpPr>
        <p:spPr>
          <a:xfrm>
            <a:off x="7620000" y="4916269"/>
            <a:ext cx="1219200" cy="646331"/>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Chạm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6" name="Arrow: Down 15">
            <a:extLst>
              <a:ext uri="{FF2B5EF4-FFF2-40B4-BE49-F238E27FC236}">
                <a16:creationId xmlns:a16="http://schemas.microsoft.com/office/drawing/2014/main" id="{378D4531-8B57-45FB-AE0A-1B96A873BF47}"/>
              </a:ext>
            </a:extLst>
          </p:cNvPr>
          <p:cNvSpPr/>
          <p:nvPr/>
        </p:nvSpPr>
        <p:spPr>
          <a:xfrm rot="3927138">
            <a:off x="3193291" y="289097"/>
            <a:ext cx="45719" cy="1284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C48750F2-D483-4F0C-8466-6AA92DEEEBFA}"/>
              </a:ext>
            </a:extLst>
          </p:cNvPr>
          <p:cNvSpPr/>
          <p:nvPr/>
        </p:nvSpPr>
        <p:spPr>
          <a:xfrm>
            <a:off x="4183892" y="635890"/>
            <a:ext cx="83308" cy="5098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6443DAD5-86CB-464A-8515-60E2C0B61B64}"/>
              </a:ext>
            </a:extLst>
          </p:cNvPr>
          <p:cNvSpPr/>
          <p:nvPr/>
        </p:nvSpPr>
        <p:spPr>
          <a:xfrm rot="17701130">
            <a:off x="5264130" y="251611"/>
            <a:ext cx="45719" cy="1420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27AD1A4-7C6B-4490-B4C4-C11B78FE973D}"/>
              </a:ext>
            </a:extLst>
          </p:cNvPr>
          <p:cNvSpPr/>
          <p:nvPr/>
        </p:nvSpPr>
        <p:spPr>
          <a:xfrm>
            <a:off x="4191000" y="1991121"/>
            <a:ext cx="76200" cy="599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D7A65BF2-CA23-415C-99DB-972BE23A6E62}"/>
              </a:ext>
            </a:extLst>
          </p:cNvPr>
          <p:cNvSpPr/>
          <p:nvPr/>
        </p:nvSpPr>
        <p:spPr>
          <a:xfrm>
            <a:off x="6629400" y="1991121"/>
            <a:ext cx="76200" cy="599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D50140B4-6277-432C-9CA5-946F4D82869F}"/>
              </a:ext>
            </a:extLst>
          </p:cNvPr>
          <p:cNvSpPr/>
          <p:nvPr/>
        </p:nvSpPr>
        <p:spPr>
          <a:xfrm rot="4869063" flipH="1">
            <a:off x="4214042" y="1488856"/>
            <a:ext cx="45719" cy="5479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33BA9B7C-CAC9-4D11-BE39-3B9C7FC0E30A}"/>
              </a:ext>
            </a:extLst>
          </p:cNvPr>
          <p:cNvSpPr/>
          <p:nvPr/>
        </p:nvSpPr>
        <p:spPr>
          <a:xfrm rot="4688733">
            <a:off x="4896878" y="2227235"/>
            <a:ext cx="45719" cy="39903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77C4E111-9591-41B3-8317-2D838345D9FB}"/>
              </a:ext>
            </a:extLst>
          </p:cNvPr>
          <p:cNvSpPr/>
          <p:nvPr/>
        </p:nvSpPr>
        <p:spPr>
          <a:xfrm rot="4240928">
            <a:off x="5604428" y="2983529"/>
            <a:ext cx="67028" cy="2593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B2EC75F7-6BED-4B86-9332-426B071B94B5}"/>
              </a:ext>
            </a:extLst>
          </p:cNvPr>
          <p:cNvSpPr/>
          <p:nvPr/>
        </p:nvSpPr>
        <p:spPr>
          <a:xfrm rot="3002599" flipH="1">
            <a:off x="6415460" y="3601518"/>
            <a:ext cx="45719" cy="1317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8A380EA5-0CC3-4B99-A863-B10C4D6F8869}"/>
              </a:ext>
            </a:extLst>
          </p:cNvPr>
          <p:cNvSpPr/>
          <p:nvPr/>
        </p:nvSpPr>
        <p:spPr>
          <a:xfrm rot="258798">
            <a:off x="6860422" y="3815237"/>
            <a:ext cx="47623" cy="93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E4865503-5307-4DF9-B14E-44B79269A2CF}"/>
              </a:ext>
            </a:extLst>
          </p:cNvPr>
          <p:cNvSpPr/>
          <p:nvPr/>
        </p:nvSpPr>
        <p:spPr>
          <a:xfrm rot="18216675" flipH="1">
            <a:off x="7601817" y="3481442"/>
            <a:ext cx="45719" cy="1671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4A540434-5660-47EB-926B-B54EC36D9549}"/>
              </a:ext>
            </a:extLst>
          </p:cNvPr>
          <p:cNvSpPr/>
          <p:nvPr/>
        </p:nvSpPr>
        <p:spPr>
          <a:xfrm>
            <a:off x="533400" y="5937766"/>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F83AE0B-EB64-4F7A-BB61-E3D0D324EE1E}"/>
              </a:ext>
            </a:extLst>
          </p:cNvPr>
          <p:cNvSpPr txBox="1"/>
          <p:nvPr/>
        </p:nvSpPr>
        <p:spPr>
          <a:xfrm>
            <a:off x="1295400" y="5867400"/>
            <a:ext cx="6934199" cy="830997"/>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túy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932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randombar(horizontal)">
                                      <p:cBhvr>
                                        <p:cTn id="61" dur="500"/>
                                        <p:tgtEl>
                                          <p:spTgt spid="3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randombar(horizontal)">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randombar(horizontal)">
                                      <p:cBhvr>
                                        <p:cTn id="74" dur="500"/>
                                        <p:tgtEl>
                                          <p:spTgt spid="41"/>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randombar(horizont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randombar(horizontal)">
                                      <p:cBhvr>
                                        <p:cTn id="87" dur="500"/>
                                        <p:tgtEl>
                                          <p:spTgt spid="42"/>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randombar(horizontal)">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barn(inVertical)">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randombar(horizontal)">
                                      <p:cBhvr>
                                        <p:cTn id="100" dur="500"/>
                                        <p:tgtEl>
                                          <p:spTgt spid="43"/>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randombar(horizontal)">
                                      <p:cBhvr>
                                        <p:cTn id="103" dur="500"/>
                                        <p:tgtEl>
                                          <p:spTgt spid="1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barn(inVertical)">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randombar(horizontal)">
                                      <p:cBhvr>
                                        <p:cTn id="113" dur="500"/>
                                        <p:tgtEl>
                                          <p:spTgt spid="44"/>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13"/>
                                        </p:tgtEl>
                                        <p:attrNameLst>
                                          <p:attrName>style.visibility</p:attrName>
                                        </p:attrNameLst>
                                      </p:cBhvr>
                                      <p:to>
                                        <p:strVal val="visible"/>
                                      </p:to>
                                    </p:set>
                                    <p:animEffect transition="in" filter="randombar(horizontal)">
                                      <p:cBhvr>
                                        <p:cTn id="116" dur="500"/>
                                        <p:tgtEl>
                                          <p:spTgt spid="13"/>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barn(inVertical)">
                                      <p:cBhvr>
                                        <p:cTn id="121" dur="5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randombar(horizontal)">
                                      <p:cBhvr>
                                        <p:cTn id="126" dur="500"/>
                                        <p:tgtEl>
                                          <p:spTgt spid="45"/>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randombar(horizontal)">
                                      <p:cBhvr>
                                        <p:cTn id="129" dur="500"/>
                                        <p:tgtEl>
                                          <p:spTgt spid="14"/>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barn(inVertical)">
                                      <p:cBhvr>
                                        <p:cTn id="134" dur="500"/>
                                        <p:tgtEl>
                                          <p:spTgt spid="29"/>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grpId="0" nodeType="click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randombar(horizontal)">
                                      <p:cBhvr>
                                        <p:cTn id="139" dur="500"/>
                                        <p:tgtEl>
                                          <p:spTgt spid="4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randombar(horizontal)">
                                      <p:cBhvr>
                                        <p:cTn id="142" dur="500"/>
                                        <p:tgtEl>
                                          <p:spTgt spid="15"/>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barn(inVertical)">
                                      <p:cBhvr>
                                        <p:cTn id="147" dur="500"/>
                                        <p:tgtEl>
                                          <p:spTgt spid="49"/>
                                        </p:tgtEl>
                                      </p:cBhvr>
                                    </p:animEffect>
                                  </p:childTnLst>
                                </p:cTn>
                              </p:par>
                            </p:childTnLst>
                          </p:cTn>
                        </p:par>
                      </p:childTnLst>
                    </p:cTn>
                  </p:par>
                  <p:par>
                    <p:cTn id="148" fill="hold">
                      <p:stCondLst>
                        <p:cond delay="indefinite"/>
                      </p:stCondLst>
                      <p:childTnLst>
                        <p:par>
                          <p:cTn id="149" fill="hold">
                            <p:stCondLst>
                              <p:cond delay="0"/>
                            </p:stCondLst>
                            <p:childTnLst>
                              <p:par>
                                <p:cTn id="150" presetID="14" presetClass="entr" presetSubtype="10" fill="hold" grpId="0" nodeType="clickEffect">
                                  <p:stCondLst>
                                    <p:cond delay="0"/>
                                  </p:stCondLst>
                                  <p:childTnLst>
                                    <p:set>
                                      <p:cBhvr>
                                        <p:cTn id="151" dur="1" fill="hold">
                                          <p:stCondLst>
                                            <p:cond delay="0"/>
                                          </p:stCondLst>
                                        </p:cTn>
                                        <p:tgtEl>
                                          <p:spTgt spid="50"/>
                                        </p:tgtEl>
                                        <p:attrNameLst>
                                          <p:attrName>style.visibility</p:attrName>
                                        </p:attrNameLst>
                                      </p:cBhvr>
                                      <p:to>
                                        <p:strVal val="visible"/>
                                      </p:to>
                                    </p:set>
                                    <p:animEffect transition="in" filter="randombar(horizontal)">
                                      <p:cBhvr>
                                        <p:cTn id="1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P spid="44" grpId="0" animBg="1"/>
      <p:bldP spid="43" grpId="0" animBg="1"/>
      <p:bldP spid="42" grpId="0" animBg="1"/>
      <p:bldP spid="41" grpId="0" animBg="1"/>
      <p:bldP spid="35" grpId="0" animBg="1"/>
      <p:bldP spid="34" grpId="0" animBg="1"/>
      <p:bldP spid="33" grpId="0" animBg="1"/>
      <p:bldP spid="32" grpId="0" animBg="1"/>
      <p:bldP spid="30" grpId="0" animBg="1"/>
      <p:bldP spid="6" grpId="0"/>
      <p:bldP spid="7" grpId="0"/>
      <p:bldP spid="8" grpId="0"/>
      <p:bldP spid="9" grpId="0"/>
      <p:bldP spid="10" grpId="0"/>
      <p:bldP spid="11" grpId="0"/>
      <p:bldP spid="12" grpId="0"/>
      <p:bldP spid="13" grpId="0"/>
      <p:bldP spid="14" grpId="0"/>
      <p:bldP spid="15" grpId="0"/>
      <p:bldP spid="16"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49" grpId="0" animBg="1"/>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ackup\hình nền pp\hues-lang-minh-mang-20-4428-13972107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52" y="381000"/>
            <a:ext cx="371044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5777" y="5715000"/>
            <a:ext cx="2898550" cy="523220"/>
          </a:xfrm>
          <a:prstGeom prst="rect">
            <a:avLst/>
          </a:prstGeom>
          <a:noFill/>
        </p:spPr>
        <p:txBody>
          <a:bodyPr wrap="none" lIns="91440" tIns="45720" rIns="91440" bIns="45720">
            <a:spAutoFit/>
          </a:bodyPr>
          <a:lstStyle/>
          <a:p>
            <a:pPr algn="ctr"/>
            <a:r>
              <a:rPr lang="en-US" sz="2800" b="1" cap="none" spc="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a:t>
            </a:r>
            <a:r>
              <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Minh </a:t>
            </a:r>
            <a:r>
              <a:rPr lang="en-US" sz="2800" b="1" cap="none" spc="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Mạng</a:t>
            </a:r>
            <a:endPar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027" name="Picture 3" descr="D:\backup\hình nền pp\LangGiaLong04-6607-1397210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
            <a:ext cx="4348206" cy="51053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57800" y="5661630"/>
            <a:ext cx="2518639" cy="523220"/>
          </a:xfrm>
          <a:prstGeom prst="rect">
            <a:avLst/>
          </a:prstGeom>
          <a:noFill/>
        </p:spPr>
        <p:txBody>
          <a:bodyPr wrap="square" lIns="91440" tIns="45720" rIns="91440" bIns="45720">
            <a:spAutoFit/>
          </a:bodyPr>
          <a:lstStyle/>
          <a:p>
            <a:pPr algn="ctr"/>
            <a:r>
              <a:rPr lang="en-US" sz="2800" b="1" cap="none" spc="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a:t>
            </a:r>
            <a:r>
              <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800" b="1" cap="none" spc="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Gia</a:t>
            </a:r>
            <a:r>
              <a:rPr lang="en-US"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Long</a:t>
            </a:r>
          </a:p>
        </p:txBody>
      </p:sp>
    </p:spTree>
    <p:extLst>
      <p:ext uri="{BB962C8B-B14F-4D97-AF65-F5344CB8AC3E}">
        <p14:creationId xmlns:p14="http://schemas.microsoft.com/office/powerpoint/2010/main" val="14184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heel(1)">
                                      <p:cBhvr>
                                        <p:cTn id="15" dur="2000"/>
                                        <p:tgtEl>
                                          <p:spTgt spid="102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Lăng Khải Định 1">
            <a:extLst>
              <a:ext uri="{FF2B5EF4-FFF2-40B4-BE49-F238E27FC236}">
                <a16:creationId xmlns:a16="http://schemas.microsoft.com/office/drawing/2014/main" id="{968F0624-B59C-457E-9CD2-762A1657E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52" y="2654587"/>
            <a:ext cx="4636477" cy="3200400"/>
          </a:xfrm>
          <a:prstGeom prst="rect">
            <a:avLst/>
          </a:prstGeom>
          <a:noFill/>
          <a:ln w="76200" cmpd="tri">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B0BA9C5-7A31-4659-B889-5E227428C0B0}"/>
              </a:ext>
            </a:extLst>
          </p:cNvPr>
          <p:cNvSpPr/>
          <p:nvPr/>
        </p:nvSpPr>
        <p:spPr>
          <a:xfrm>
            <a:off x="990600" y="6019800"/>
            <a:ext cx="3033203" cy="584775"/>
          </a:xfrm>
          <a:prstGeom prst="rect">
            <a:avLst/>
          </a:prstGeom>
          <a:noFill/>
        </p:spPr>
        <p:txBody>
          <a:bodyPr wrap="none" lIns="91440" tIns="45720" rIns="91440" bIns="45720">
            <a:spAutoFit/>
          </a:bodyPr>
          <a:lstStyle/>
          <a:p>
            <a:pPr algn="ctr"/>
            <a:r>
              <a:rPr lang="en-US" sz="32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Khải Định</a:t>
            </a:r>
          </a:p>
        </p:txBody>
      </p:sp>
      <p:pic>
        <p:nvPicPr>
          <p:cNvPr id="4" name="Picture 4" descr="Grave_tu_duc">
            <a:extLst>
              <a:ext uri="{FF2B5EF4-FFF2-40B4-BE49-F238E27FC236}">
                <a16:creationId xmlns:a16="http://schemas.microsoft.com/office/drawing/2014/main" id="{304BF226-42E5-4EBB-A17A-B004A6C45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561" y="1981200"/>
            <a:ext cx="2998839" cy="3935976"/>
          </a:xfrm>
          <a:prstGeom prst="rect">
            <a:avLst/>
          </a:prstGeom>
          <a:noFill/>
          <a:ln w="76200" cmpd="tri">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AB098BC-A9E0-4870-A98F-1D41176B2029}"/>
              </a:ext>
            </a:extLst>
          </p:cNvPr>
          <p:cNvSpPr/>
          <p:nvPr/>
        </p:nvSpPr>
        <p:spPr>
          <a:xfrm>
            <a:off x="5402839" y="6194323"/>
            <a:ext cx="2541658" cy="584775"/>
          </a:xfrm>
          <a:prstGeom prst="rect">
            <a:avLst/>
          </a:prstGeom>
          <a:noFill/>
        </p:spPr>
        <p:txBody>
          <a:bodyPr wrap="none" lIns="91440" tIns="45720" rIns="91440" bIns="45720">
            <a:spAutoFit/>
          </a:bodyPr>
          <a:lstStyle/>
          <a:p>
            <a:pPr algn="ctr"/>
            <a:r>
              <a:rPr lang="en-US" sz="32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Tự Đức</a:t>
            </a:r>
          </a:p>
        </p:txBody>
      </p:sp>
    </p:spTree>
    <p:extLst>
      <p:ext uri="{BB962C8B-B14F-4D97-AF65-F5344CB8AC3E}">
        <p14:creationId xmlns:p14="http://schemas.microsoft.com/office/powerpoint/2010/main" val="403934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23" y="0"/>
            <a:ext cx="9756423" cy="6858000"/>
          </a:xfrm>
          <a:prstGeom prst="rect">
            <a:avLst/>
          </a:prstGeom>
        </p:spPr>
      </p:pic>
      <p:sp>
        <p:nvSpPr>
          <p:cNvPr id="5" name="Rectangle 4"/>
          <p:cNvSpPr/>
          <p:nvPr/>
        </p:nvSpPr>
        <p:spPr>
          <a:xfrm>
            <a:off x="-14748" y="8675"/>
            <a:ext cx="8853948" cy="1323439"/>
          </a:xfrm>
          <a:prstGeom prst="rect">
            <a:avLst/>
          </a:prstGeom>
        </p:spPr>
        <p:txBody>
          <a:bodyPr wrap="square">
            <a:spAutoFit/>
          </a:bodyPr>
          <a:lstStyle/>
          <a:p>
            <a:r>
              <a:rPr lang="en-US" sz="4000" b="1" u="sng">
                <a:solidFill>
                  <a:srgbClr val="FF0000"/>
                </a:solidFill>
                <a:latin typeface="Times New Roman" pitchFamily="18" charset="0"/>
                <a:cs typeface="Times New Roman" pitchFamily="18" charset="0"/>
              </a:rPr>
              <a:t>II Một số thành tựu về mỹ thuật</a:t>
            </a:r>
            <a:endParaRPr lang="en-US" sz="4000">
              <a:solidFill>
                <a:srgbClr val="FF0000"/>
              </a:solidFill>
              <a:latin typeface="Times New Roman" pitchFamily="18" charset="0"/>
              <a:cs typeface="Times New Roman" pitchFamily="18" charset="0"/>
            </a:endParaRPr>
          </a:p>
          <a:p>
            <a:r>
              <a:rPr lang="en-US" sz="4000" b="1" i="1">
                <a:latin typeface="Times New Roman" pitchFamily="18" charset="0"/>
                <a:cs typeface="Times New Roman" pitchFamily="18" charset="0"/>
              </a:rPr>
              <a:t>1 Kiến trúc kinh đô Huế</a:t>
            </a:r>
            <a:r>
              <a:rPr lang="en-US" sz="4000" b="1">
                <a:solidFill>
                  <a:srgbClr val="FF0000"/>
                </a:solidFill>
                <a:latin typeface="Times New Roman" pitchFamily="18" charset="0"/>
                <a:cs typeface="Times New Roman" pitchFamily="18" charset="0"/>
              </a:rPr>
              <a:t> ( ghi bài)</a:t>
            </a:r>
            <a:endParaRPr lang="en-US" sz="4000">
              <a:latin typeface="Times New Roman" pitchFamily="18" charset="0"/>
              <a:cs typeface="Times New Roman" pitchFamily="18" charset="0"/>
            </a:endParaRPr>
          </a:p>
        </p:txBody>
      </p:sp>
      <p:sp>
        <p:nvSpPr>
          <p:cNvPr id="6" name="Rectangle 5"/>
          <p:cNvSpPr/>
          <p:nvPr/>
        </p:nvSpPr>
        <p:spPr>
          <a:xfrm>
            <a:off x="381000" y="1447801"/>
            <a:ext cx="8305800" cy="4832092"/>
          </a:xfrm>
          <a:prstGeom prst="rect">
            <a:avLst/>
          </a:prstGeom>
        </p:spPr>
        <p:txBody>
          <a:bodyPr wrap="square">
            <a:spAutoFit/>
          </a:bodyPr>
          <a:lstStyle/>
          <a:p>
            <a:pPr marL="0" marR="0">
              <a:spcBef>
                <a:spcPts val="0"/>
              </a:spcBef>
              <a:spcAft>
                <a:spcPts val="0"/>
              </a:spcAft>
            </a:pPr>
            <a:r>
              <a:rPr lang="it-IT"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tẩm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Bao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vòng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effectLst/>
                <a:latin typeface="Times New Roman" panose="02020603050405020304" pitchFamily="18" charset="0"/>
                <a:ea typeface="Times New Roman" panose="02020603050405020304" pitchFamily="18" charset="0"/>
              </a:rPr>
              <a:t> Gia Long,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effectLst/>
                <a:latin typeface="Times New Roman" panose="02020603050405020304" pitchFamily="18" charset="0"/>
                <a:ea typeface="Times New Roman" panose="02020603050405020304" pitchFamily="18" charset="0"/>
              </a:rPr>
              <a:t> Minh </a:t>
            </a:r>
            <a:r>
              <a:rPr lang="en-US" sz="2800" dirty="0" err="1">
                <a:solidFill>
                  <a:srgbClr val="000000"/>
                </a:solidFill>
                <a:effectLst/>
                <a:latin typeface="Times New Roman" panose="02020603050405020304" pitchFamily="18" charset="0"/>
                <a:ea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riêng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rPr>
              <a:t> 1993, </a:t>
            </a:r>
            <a:r>
              <a:rPr lang="en-US" sz="2800" dirty="0" err="1">
                <a:solidFill>
                  <a:srgbClr val="000000"/>
                </a:solidFill>
                <a:effectLst/>
                <a:latin typeface="Times New Roman" panose="02020603050405020304" pitchFamily="18" charset="0"/>
                <a:ea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Unesco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di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3290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75" y="0"/>
            <a:ext cx="9756423" cy="6858000"/>
          </a:xfrm>
          <a:prstGeom prst="rect">
            <a:avLst/>
          </a:prstGeom>
        </p:spPr>
      </p:pic>
      <p:sp>
        <p:nvSpPr>
          <p:cNvPr id="5" name="Rectangle 4"/>
          <p:cNvSpPr/>
          <p:nvPr/>
        </p:nvSpPr>
        <p:spPr>
          <a:xfrm>
            <a:off x="-46703" y="1015040"/>
            <a:ext cx="7566495" cy="707886"/>
          </a:xfrm>
          <a:prstGeom prst="rect">
            <a:avLst/>
          </a:prstGeom>
        </p:spPr>
        <p:txBody>
          <a:bodyPr wrap="none">
            <a:spAutoFit/>
          </a:bodyPr>
          <a:lstStyle/>
          <a:p>
            <a:r>
              <a:rPr lang="en-US" sz="4000" b="1" i="1" dirty="0">
                <a:latin typeface="Times New Roman" pitchFamily="18" charset="0"/>
                <a:cs typeface="Times New Roman" pitchFamily="18" charset="0"/>
              </a:rPr>
              <a:t>    2.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endParaRPr lang="en-US" sz="4000" dirty="0">
              <a:solidFill>
                <a:srgbClr val="FF0000"/>
              </a:solidFill>
              <a:latin typeface="Times New Roman" pitchFamily="18" charset="0"/>
              <a:cs typeface="Times New Roman" pitchFamily="18" charset="0"/>
            </a:endParaRPr>
          </a:p>
        </p:txBody>
      </p:sp>
      <p:sp>
        <p:nvSpPr>
          <p:cNvPr id="6" name="Rectangle 5"/>
          <p:cNvSpPr/>
          <p:nvPr/>
        </p:nvSpPr>
        <p:spPr>
          <a:xfrm>
            <a:off x="152069" y="380999"/>
            <a:ext cx="6527749" cy="646331"/>
          </a:xfrm>
          <a:prstGeom prst="rect">
            <a:avLst/>
          </a:prstGeom>
        </p:spPr>
        <p:txBody>
          <a:bodyPr wrap="none">
            <a:spAutoFit/>
          </a:bodyPr>
          <a:lstStyle/>
          <a:p>
            <a:r>
              <a:rPr lang="en-US" sz="3600" b="1" u="sng" dirty="0">
                <a:solidFill>
                  <a:srgbClr val="FF0000"/>
                </a:solidFill>
                <a:latin typeface="Times New Roman" pitchFamily="18" charset="0"/>
                <a:cs typeface="Times New Roman" pitchFamily="18" charset="0"/>
              </a:rPr>
              <a:t>II </a:t>
            </a:r>
            <a:r>
              <a:rPr lang="en-US" sz="3600" b="1" u="sng" dirty="0" err="1">
                <a:solidFill>
                  <a:srgbClr val="FF0000"/>
                </a:solidFill>
                <a:latin typeface="Times New Roman" pitchFamily="18" charset="0"/>
                <a:cs typeface="Times New Roman" pitchFamily="18" charset="0"/>
              </a:rPr>
              <a:t>Một</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số</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thành</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tựu</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về</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mỹ</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thuật</a:t>
            </a:r>
            <a:endParaRPr lang="en-US" sz="3600" dirty="0">
              <a:solidFill>
                <a:srgbClr val="FF0000"/>
              </a:solidFill>
              <a:latin typeface="Times New Roman" pitchFamily="18" charset="0"/>
              <a:cs typeface="Times New Roman" pitchFamily="18" charset="0"/>
            </a:endParaRPr>
          </a:p>
        </p:txBody>
      </p:sp>
      <p:sp>
        <p:nvSpPr>
          <p:cNvPr id="8" name="Rectangle 7"/>
          <p:cNvSpPr/>
          <p:nvPr/>
        </p:nvSpPr>
        <p:spPr>
          <a:xfrm>
            <a:off x="685800" y="1737674"/>
            <a:ext cx="2169184" cy="584775"/>
          </a:xfrm>
          <a:prstGeom prst="rect">
            <a:avLst/>
          </a:prstGeom>
        </p:spPr>
        <p:txBody>
          <a:bodyPr wrap="none">
            <a:spAutoFit/>
          </a:bodyPr>
          <a:lstStyle/>
          <a:p>
            <a:pPr lvl="0"/>
            <a:r>
              <a:rPr lang="en-US" sz="3200" i="1" u="sng" dirty="0" err="1">
                <a:solidFill>
                  <a:schemeClr val="accent2">
                    <a:lumMod val="75000"/>
                  </a:schemeClr>
                </a:solidFill>
                <a:latin typeface="Times New Roman" pitchFamily="18" charset="0"/>
                <a:cs typeface="Times New Roman" pitchFamily="18" charset="0"/>
              </a:rPr>
              <a:t>a.Điêu</a:t>
            </a:r>
            <a:r>
              <a:rPr lang="en-US" sz="3200" i="1" u="sng" dirty="0">
                <a:solidFill>
                  <a:schemeClr val="accent2">
                    <a:lumMod val="75000"/>
                  </a:schemeClr>
                </a:solidFill>
                <a:latin typeface="Times New Roman" pitchFamily="18" charset="0"/>
                <a:cs typeface="Times New Roman" pitchFamily="18" charset="0"/>
              </a:rPr>
              <a:t> </a:t>
            </a:r>
            <a:r>
              <a:rPr lang="en-US" sz="3200" i="1" u="sng" dirty="0" err="1">
                <a:solidFill>
                  <a:schemeClr val="accent2">
                    <a:lumMod val="75000"/>
                  </a:schemeClr>
                </a:solidFill>
                <a:latin typeface="Times New Roman" pitchFamily="18" charset="0"/>
                <a:cs typeface="Times New Roman" pitchFamily="18" charset="0"/>
              </a:rPr>
              <a:t>khắc</a:t>
            </a:r>
            <a:endParaRPr lang="en-US" sz="3200" dirty="0">
              <a:solidFill>
                <a:schemeClr val="accent2">
                  <a:lumMod val="75000"/>
                </a:schemeClr>
              </a:solidFill>
              <a:latin typeface="Times New Roman" pitchFamily="18" charset="0"/>
              <a:cs typeface="Times New Roman" pitchFamily="18" charset="0"/>
            </a:endParaRPr>
          </a:p>
        </p:txBody>
      </p:sp>
      <p:sp>
        <p:nvSpPr>
          <p:cNvPr id="9" name="Rectangle 8"/>
          <p:cNvSpPr/>
          <p:nvPr/>
        </p:nvSpPr>
        <p:spPr>
          <a:xfrm>
            <a:off x="304800" y="2337198"/>
            <a:ext cx="7696200" cy="1077218"/>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khắc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Nguyễn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gòm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6076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4" y="59360"/>
            <a:ext cx="9756423" cy="6858000"/>
          </a:xfrm>
          <a:prstGeom prst="rect">
            <a:avLst/>
          </a:prstGeom>
        </p:spPr>
      </p:pic>
      <p:sp>
        <p:nvSpPr>
          <p:cNvPr id="5" name="Rectangle 4"/>
          <p:cNvSpPr/>
          <p:nvPr/>
        </p:nvSpPr>
        <p:spPr>
          <a:xfrm>
            <a:off x="457200" y="59360"/>
            <a:ext cx="8534400" cy="1938992"/>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a:t>
            </a:r>
            <a:r>
              <a:rPr lang="en-US" sz="2400" dirty="0" err="1">
                <a:solidFill>
                  <a:srgbClr val="FF0000"/>
                </a:solidFill>
                <a:latin typeface="Times New Roman" pitchFamily="18" charset="0"/>
                <a:cs typeface="Times New Roman" pitchFamily="18" charset="0"/>
              </a:rPr>
              <a:t>Mang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cao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Nghê</a:t>
            </a:r>
            <a:r>
              <a:rPr lang="en-US" sz="2400" dirty="0">
                <a:solidFill>
                  <a:srgbClr val="FF0000"/>
                </a:solidFill>
                <a:latin typeface="Times New Roman" pitchFamily="18" charset="0"/>
                <a:cs typeface="Times New Roman" pitchFamily="18" charset="0"/>
              </a:rPr>
              <a:t> , </a:t>
            </a:r>
            <a:r>
              <a:rPr lang="en-US" sz="2400" dirty="0" err="1">
                <a:solidFill>
                  <a:srgbClr val="FF0000"/>
                </a:solidFill>
                <a:latin typeface="Times New Roman" pitchFamily="18" charset="0"/>
                <a:cs typeface="Times New Roman" pitchFamily="18" charset="0"/>
              </a:rPr>
              <a:t>Cửu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đỉnh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đúc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dấp</a:t>
            </a:r>
            <a:r>
              <a:rPr lang="en-US" sz="2400" dirty="0">
                <a:solidFill>
                  <a:srgbClr val="FF0000"/>
                </a:solidFill>
                <a:latin typeface="Times New Roman" pitchFamily="18" charset="0"/>
                <a:cs typeface="Times New Roman" pitchFamily="18" charset="0"/>
              </a:rPr>
              <a:t> qui </a:t>
            </a:r>
            <a:r>
              <a:rPr lang="en-US" sz="2400" dirty="0" err="1">
                <a:solidFill>
                  <a:srgbClr val="FF0000"/>
                </a:solidFill>
                <a:latin typeface="Times New Roman" pitchFamily="18" charset="0"/>
                <a:cs typeface="Times New Roman" pitchFamily="18" charset="0"/>
              </a:rPr>
              <a:t>mô</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mang</a:t>
            </a:r>
            <a:r>
              <a:rPr lang="en-US" sz="2400" dirty="0">
                <a:solidFill>
                  <a:srgbClr val="FF0000"/>
                </a:solidFill>
                <a:latin typeface="Times New Roman" pitchFamily="18" charset="0"/>
                <a:cs typeface="Times New Roman" pitchFamily="18" charset="0"/>
              </a:rPr>
              <a:t> ý </a:t>
            </a:r>
            <a:r>
              <a:rPr lang="en-US" sz="2400" dirty="0" err="1">
                <a:solidFill>
                  <a:srgbClr val="FF0000"/>
                </a:solidFill>
                <a:latin typeface="Times New Roman" pitchFamily="18" charset="0"/>
                <a:cs typeface="Times New Roman" pitchFamily="18" charset="0"/>
              </a:rPr>
              <a:t>nghĩa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ước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trường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tồn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đại</a:t>
            </a:r>
            <a:r>
              <a:rPr lang="en-US" sz="2400" dirty="0">
                <a:solidFill>
                  <a:srgbClr val="FF0000"/>
                </a:solidFill>
                <a:latin typeface="Times New Roman" pitchFamily="18" charset="0"/>
                <a:cs typeface="Times New Roman" pitchFamily="18" charset="0"/>
              </a:rPr>
              <a:t>).</a:t>
            </a:r>
          </a:p>
          <a:p>
            <a:r>
              <a:rPr lang="en-US" sz="2400" dirty="0">
                <a:solidFill>
                  <a:srgbClr val="FF0000"/>
                </a:solidFill>
                <a:latin typeface="Times New Roman" pitchFamily="18" charset="0"/>
                <a:cs typeface="Times New Roman" pitchFamily="18" charset="0"/>
              </a:rPr>
              <a:t>-</a:t>
            </a:r>
            <a:r>
              <a:rPr lang="en-US" sz="2400" dirty="0" err="1">
                <a:solidFill>
                  <a:srgbClr val="FF0000"/>
                </a:solidFill>
                <a:latin typeface="Times New Roman" pitchFamily="18" charset="0"/>
                <a:cs typeface="Times New Roman" pitchFamily="18" charset="0"/>
              </a:rPr>
              <a:t>Ngoài</a:t>
            </a:r>
            <a:r>
              <a:rPr lang="en-US" sz="2400" dirty="0">
                <a:solidFill>
                  <a:srgbClr val="FF0000"/>
                </a:solidFill>
                <a:latin typeface="Times New Roman" pitchFamily="18" charset="0"/>
                <a:cs typeface="Times New Roman" pitchFamily="18" charset="0"/>
              </a:rPr>
              <a:t> ra </a:t>
            </a:r>
            <a:r>
              <a:rPr lang="en-US" sz="2400" dirty="0" err="1">
                <a:solidFill>
                  <a:srgbClr val="FF0000"/>
                </a:solidFill>
                <a:latin typeface="Times New Roman" pitchFamily="18" charset="0"/>
                <a:cs typeface="Times New Roman" pitchFamily="18" charset="0"/>
              </a:rPr>
              <a:t>còn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hầu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voi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ngựa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đá</a:t>
            </a:r>
            <a:r>
              <a:rPr lang="en-US" sz="2400" dirty="0">
                <a:solidFill>
                  <a:srgbClr val="FF0000"/>
                </a:solidFill>
                <a:latin typeface="Times New Roman" pitchFamily="18" charset="0"/>
                <a:cs typeface="Times New Roman" pitchFamily="18" charset="0"/>
              </a:rPr>
              <a:t> hay xi </a:t>
            </a:r>
            <a:r>
              <a:rPr lang="en-US" sz="2400" dirty="0" err="1">
                <a:solidFill>
                  <a:srgbClr val="FF0000"/>
                </a:solidFill>
                <a:latin typeface="Times New Roman" pitchFamily="18" charset="0"/>
                <a:cs typeface="Times New Roman" pitchFamily="18" charset="0"/>
              </a:rPr>
              <a:t>măng</a:t>
            </a:r>
            <a:r>
              <a:rPr lang="en-US" sz="2400" dirty="0">
                <a:solidFill>
                  <a:srgbClr val="FF0000"/>
                </a:solidFill>
                <a:latin typeface="Times New Roman" pitchFamily="18" charset="0"/>
                <a:cs typeface="Times New Roman" pitchFamily="18" charset="0"/>
              </a:rPr>
              <a:t>.</a:t>
            </a:r>
          </a:p>
        </p:txBody>
      </p:sp>
      <p:sp>
        <p:nvSpPr>
          <p:cNvPr id="7" name="Rectangle 6"/>
          <p:cNvSpPr/>
          <p:nvPr/>
        </p:nvSpPr>
        <p:spPr>
          <a:xfrm>
            <a:off x="457201" y="6172200"/>
            <a:ext cx="3810000" cy="400110"/>
          </a:xfrm>
          <a:prstGeom prst="rect">
            <a:avLst/>
          </a:prstGeom>
          <a:noFill/>
        </p:spPr>
        <p:txBody>
          <a:bodyPr wrap="square" lIns="91440" tIns="45720" rIns="91440" bIns="45720">
            <a:spAutoFit/>
          </a:bodyPr>
          <a:lstStyle/>
          <a:p>
            <a:pPr algn="ctr"/>
            <a:r>
              <a:rPr lang="en-US" sz="20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Tượng</a:t>
            </a: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20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Nghê</a:t>
            </a:r>
            <a:endParaRPr lang="en-US" sz="20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A43312B1-FAEE-44F3-B2F3-2EAEB2AD3F84}"/>
              </a:ext>
            </a:extLst>
          </p:cNvPr>
          <p:cNvPicPr>
            <a:picLocks noChangeAspect="1"/>
          </p:cNvPicPr>
          <p:nvPr/>
        </p:nvPicPr>
        <p:blipFill>
          <a:blip r:embed="rId3"/>
          <a:stretch>
            <a:fillRect/>
          </a:stretch>
        </p:blipFill>
        <p:spPr>
          <a:xfrm>
            <a:off x="838200" y="2213200"/>
            <a:ext cx="3429000" cy="3825478"/>
          </a:xfrm>
          <a:prstGeom prst="rect">
            <a:avLst/>
          </a:prstGeom>
        </p:spPr>
      </p:pic>
      <p:pic>
        <p:nvPicPr>
          <p:cNvPr id="3" name="Picture 2">
            <a:extLst>
              <a:ext uri="{FF2B5EF4-FFF2-40B4-BE49-F238E27FC236}">
                <a16:creationId xmlns:a16="http://schemas.microsoft.com/office/drawing/2014/main" id="{DBB70774-0EBD-48B5-ADB7-0A42EE1F6F01}"/>
              </a:ext>
            </a:extLst>
          </p:cNvPr>
          <p:cNvPicPr>
            <a:picLocks noChangeAspect="1"/>
          </p:cNvPicPr>
          <p:nvPr/>
        </p:nvPicPr>
        <p:blipFill>
          <a:blip r:embed="rId4"/>
          <a:stretch>
            <a:fillRect/>
          </a:stretch>
        </p:blipFill>
        <p:spPr>
          <a:xfrm>
            <a:off x="4678625" y="3048000"/>
            <a:ext cx="4312975" cy="2877931"/>
          </a:xfrm>
          <a:prstGeom prst="rect">
            <a:avLst/>
          </a:prstGeom>
        </p:spPr>
      </p:pic>
      <p:sp>
        <p:nvSpPr>
          <p:cNvPr id="9" name="Rectangle 8">
            <a:extLst>
              <a:ext uri="{FF2B5EF4-FFF2-40B4-BE49-F238E27FC236}">
                <a16:creationId xmlns:a16="http://schemas.microsoft.com/office/drawing/2014/main" id="{8553EECA-76CA-4558-93F9-BCE7C2064E08}"/>
              </a:ext>
            </a:extLst>
          </p:cNvPr>
          <p:cNvSpPr/>
          <p:nvPr/>
        </p:nvSpPr>
        <p:spPr>
          <a:xfrm>
            <a:off x="3881497" y="6153090"/>
            <a:ext cx="4576703" cy="400110"/>
          </a:xfrm>
          <a:prstGeom prst="rect">
            <a:avLst/>
          </a:prstGeom>
          <a:noFill/>
        </p:spPr>
        <p:txBody>
          <a:bodyPr wrap="square" lIns="91440" tIns="45720" rIns="91440" bIns="45720">
            <a:spAutoFit/>
          </a:bodyPr>
          <a:lstStyle/>
          <a:p>
            <a:pPr algn="ctr"/>
            <a:r>
              <a:rPr lang="en-US" sz="20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Cửu</a:t>
            </a: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0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đỉnh</a:t>
            </a:r>
            <a:endParaRPr lang="en-US" sz="20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49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E578E-15F4-420C-85DF-EA86614EAF58}"/>
              </a:ext>
            </a:extLst>
          </p:cNvPr>
          <p:cNvSpPr txBox="1"/>
          <p:nvPr/>
        </p:nvSpPr>
        <p:spPr>
          <a:xfrm>
            <a:off x="457200" y="2794337"/>
            <a:ext cx="8293359" cy="1323439"/>
          </a:xfrm>
          <a:prstGeom prst="rect">
            <a:avLst/>
          </a:prstGeom>
          <a:noFill/>
        </p:spPr>
        <p:txBody>
          <a:bodyPr wrap="square">
            <a:spAutoFit/>
          </a:bodyPr>
          <a:lstStyle/>
          <a:p>
            <a:r>
              <a:rPr lang="en-US" sz="2000" b="0" i="0" dirty="0">
                <a:solidFill>
                  <a:srgbClr val="002060"/>
                </a:solidFill>
                <a:effectLst/>
                <a:latin typeface="Times New Roman" panose="02020603050405020304" pitchFamily="18" charset="0"/>
                <a:cs typeface="Times New Roman" panose="02020603050405020304" pitchFamily="18" charset="0"/>
              </a:rPr>
              <a:t>- </a:t>
            </a:r>
            <a:r>
              <a:rPr lang="vi-VN" sz="2000" b="0" i="0" dirty="0">
                <a:solidFill>
                  <a:srgbClr val="002060"/>
                </a:solidFill>
                <a:effectLst/>
                <a:latin typeface="Times New Roman" panose="02020603050405020304" pitchFamily="18" charset="0"/>
                <a:cs typeface="Times New Roman" panose="02020603050405020304" pitchFamily="18" charset="0"/>
              </a:rPr>
              <a:t>Cửu Đỉnh gắn liền với con số 9, một con số thiêng liêng theo quan niệm phương Đông, tượng trưng cho Trời, cho sự hoàn thiện tuyệt đối, cho quyền uy và sức mạnh của người đứng đầu thiên </a:t>
            </a:r>
            <a:r>
              <a:rPr lang="en-US" sz="2000" b="0" i="0" dirty="0" err="1">
                <a:solidFill>
                  <a:srgbClr val="002060"/>
                </a:solidFill>
                <a:effectLst/>
                <a:latin typeface="Times New Roman" panose="02020603050405020304" pitchFamily="18" charset="0"/>
                <a:cs typeface="Times New Roman" panose="02020603050405020304" pitchFamily="18" charset="0"/>
              </a:rPr>
              <a:t>hạ</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vi-VN" sz="2000" b="0" i="0" dirty="0">
                <a:solidFill>
                  <a:srgbClr val="002060"/>
                </a:solidFill>
                <a:effectLst/>
                <a:latin typeface="Times New Roman" panose="02020603050405020304" pitchFamily="18" charset="0"/>
                <a:cs typeface="Times New Roman" panose="02020603050405020304" pitchFamily="18" charset="0"/>
              </a:rPr>
              <a:t>là biểu tượng cho sự giàu đẹp, thống nhất của đất nước </a:t>
            </a:r>
            <a:r>
              <a:rPr lang="en-US" sz="2000" b="0" i="0" dirty="0" err="1">
                <a:solidFill>
                  <a:srgbClr val="002060"/>
                </a:solidFill>
                <a:effectLst/>
                <a:latin typeface="Times New Roman" panose="02020603050405020304" pitchFamily="18" charset="0"/>
                <a:cs typeface="Times New Roman" panose="02020603050405020304" pitchFamily="18" charset="0"/>
              </a:rPr>
              <a:t>Đại</a:t>
            </a:r>
            <a:r>
              <a:rPr lang="en-US" sz="2000" b="0" i="0" dirty="0">
                <a:solidFill>
                  <a:srgbClr val="002060"/>
                </a:solidFill>
                <a:effectLst/>
                <a:latin typeface="Times New Roman" panose="02020603050405020304" pitchFamily="18" charset="0"/>
                <a:cs typeface="Times New Roman" panose="02020603050405020304" pitchFamily="18" charset="0"/>
              </a:rPr>
              <a:t> Nam </a:t>
            </a:r>
            <a:r>
              <a:rPr lang="vi-VN" sz="2000" b="0" i="0" dirty="0">
                <a:solidFill>
                  <a:srgbClr val="002060"/>
                </a:solidFill>
                <a:effectLst/>
                <a:latin typeface="Times New Roman" panose="02020603050405020304" pitchFamily="18" charset="0"/>
                <a:cs typeface="Times New Roman" panose="02020603050405020304" pitchFamily="18" charset="0"/>
              </a:rPr>
              <a:t>và ước mơ </a:t>
            </a:r>
            <a:r>
              <a:rPr lang="en-US" sz="2000" b="0" i="0" strike="noStrike" dirty="0" err="1">
                <a:solidFill>
                  <a:srgbClr val="002060"/>
                </a:solidFill>
                <a:effectLst/>
                <a:latin typeface="Times New Roman" panose="02020603050405020304" pitchFamily="18" charset="0"/>
                <a:cs typeface="Times New Roman" panose="02020603050405020304" pitchFamily="18" charset="0"/>
              </a:rPr>
              <a:t>triều</a:t>
            </a:r>
            <a:r>
              <a:rPr lang="en-US" sz="2000" b="0" i="0" strike="noStrike" dirty="0">
                <a:solidFill>
                  <a:srgbClr val="002060"/>
                </a:solidFill>
                <a:effectLst/>
                <a:latin typeface="Times New Roman" panose="02020603050405020304" pitchFamily="18" charset="0"/>
                <a:cs typeface="Times New Roman" panose="02020603050405020304" pitchFamily="18" charset="0"/>
              </a:rPr>
              <a:t> </a:t>
            </a:r>
            <a:r>
              <a:rPr lang="en-US" sz="2000" b="0" i="0" strike="noStrike" dirty="0" err="1">
                <a:solidFill>
                  <a:srgbClr val="002060"/>
                </a:solidFill>
                <a:effectLst/>
                <a:latin typeface="Times New Roman" panose="02020603050405020304" pitchFamily="18" charset="0"/>
                <a:cs typeface="Times New Roman" panose="02020603050405020304" pitchFamily="18" charset="0"/>
              </a:rPr>
              <a:t>đại</a:t>
            </a:r>
            <a:r>
              <a:rPr lang="en-US" sz="2000" b="0" i="0" strike="noStrike" dirty="0">
                <a:solidFill>
                  <a:srgbClr val="002060"/>
                </a:solidFill>
                <a:effectLst/>
                <a:latin typeface="Times New Roman" panose="02020603050405020304" pitchFamily="18" charset="0"/>
                <a:cs typeface="Times New Roman" panose="02020603050405020304" pitchFamily="18" charset="0"/>
              </a:rPr>
              <a:t> </a:t>
            </a:r>
            <a:r>
              <a:rPr lang="vi-VN" sz="2000" b="0" i="0" dirty="0">
                <a:solidFill>
                  <a:srgbClr val="002060"/>
                </a:solidFill>
                <a:effectLst/>
                <a:latin typeface="Times New Roman" panose="02020603050405020304" pitchFamily="18" charset="0"/>
                <a:cs typeface="Times New Roman" panose="02020603050405020304" pitchFamily="18" charset="0"/>
              </a:rPr>
              <a:t>mãi vững bền, hùng mạnh. </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ACF676A-DFDA-47DB-9989-20A400BC1F22}"/>
              </a:ext>
            </a:extLst>
          </p:cNvPr>
          <p:cNvSpPr txBox="1"/>
          <p:nvPr/>
        </p:nvSpPr>
        <p:spPr>
          <a:xfrm>
            <a:off x="457200" y="3998655"/>
            <a:ext cx="8458200" cy="707886"/>
          </a:xfrm>
          <a:prstGeom prst="rect">
            <a:avLst/>
          </a:prstGeom>
          <a:noFill/>
        </p:spPr>
        <p:txBody>
          <a:bodyPr wrap="square">
            <a:spAutoFit/>
          </a:bodyPr>
          <a:lstStyle/>
          <a:p>
            <a:pPr algn="l"/>
            <a:r>
              <a:rPr lang="en-US" sz="2000" b="0" i="0" dirty="0">
                <a:solidFill>
                  <a:srgbClr val="002060"/>
                </a:solidFill>
                <a:effectLst/>
                <a:latin typeface="Times New Roman" panose="02020603050405020304" pitchFamily="18" charset="0"/>
                <a:cs typeface="Times New Roman" panose="02020603050405020304" pitchFamily="18" charset="0"/>
              </a:rPr>
              <a:t>- </a:t>
            </a:r>
            <a:r>
              <a:rPr lang="vi-VN" sz="2000" b="0" i="0" dirty="0">
                <a:solidFill>
                  <a:srgbClr val="002060"/>
                </a:solidFill>
                <a:effectLst/>
                <a:latin typeface="Times New Roman" panose="02020603050405020304" pitchFamily="18" charset="0"/>
                <a:cs typeface="Times New Roman" panose="02020603050405020304" pitchFamily="18" charset="0"/>
              </a:rPr>
              <a:t>Cửu Đỉnh là di sản văn hóa quý hiếm, có giá trị nhiều mặt của văn</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vi-VN" sz="2000" b="0" i="0" dirty="0">
                <a:solidFill>
                  <a:srgbClr val="002060"/>
                </a:solidFill>
                <a:effectLst/>
                <a:latin typeface="Times New Roman" panose="02020603050405020304" pitchFamily="18" charset="0"/>
                <a:cs typeface="Times New Roman" panose="02020603050405020304" pitchFamily="18" charset="0"/>
              </a:rPr>
              <a:t>hóa </a:t>
            </a:r>
            <a:r>
              <a:rPr lang="en-US" sz="2000" b="0" i="0" strike="noStrike" dirty="0" err="1">
                <a:solidFill>
                  <a:srgbClr val="002060"/>
                </a:solidFill>
                <a:effectLst/>
                <a:latin typeface="Times New Roman" panose="02020603050405020304" pitchFamily="18" charset="0"/>
                <a:cs typeface="Times New Roman" panose="02020603050405020304" pitchFamily="18" charset="0"/>
              </a:rPr>
              <a:t>Huế</a:t>
            </a:r>
            <a:r>
              <a:rPr lang="vi-VN" sz="2000" b="0" i="0" dirty="0">
                <a:solidFill>
                  <a:srgbClr val="002060"/>
                </a:solidFill>
                <a:effectLst/>
                <a:latin typeface="Times New Roman" panose="02020603050405020304" pitchFamily="18" charset="0"/>
                <a:cs typeface="Times New Roman" panose="02020603050405020304" pitchFamily="18" charset="0"/>
              </a:rPr>
              <a:t> nói riêng, </a:t>
            </a:r>
            <a:r>
              <a:rPr lang="en-US" sz="2000" b="0" i="0" strike="noStrike" dirty="0" err="1">
                <a:solidFill>
                  <a:srgbClr val="002060"/>
                </a:solidFill>
                <a:effectLst/>
                <a:latin typeface="Times New Roman" panose="02020603050405020304" pitchFamily="18" charset="0"/>
                <a:cs typeface="Times New Roman" panose="02020603050405020304" pitchFamily="18" charset="0"/>
              </a:rPr>
              <a:t>Việt</a:t>
            </a:r>
            <a:r>
              <a:rPr lang="en-US" sz="2000" b="0" i="0" strike="noStrike" dirty="0">
                <a:solidFill>
                  <a:srgbClr val="002060"/>
                </a:solidFill>
                <a:effectLst/>
                <a:latin typeface="Times New Roman" panose="02020603050405020304" pitchFamily="18" charset="0"/>
                <a:cs typeface="Times New Roman" panose="02020603050405020304" pitchFamily="18" charset="0"/>
              </a:rPr>
              <a:t> Nam </a:t>
            </a:r>
            <a:r>
              <a:rPr lang="vi-VN" sz="2000" b="0" i="0" dirty="0">
                <a:solidFill>
                  <a:srgbClr val="002060"/>
                </a:solidFill>
                <a:effectLst/>
                <a:latin typeface="Times New Roman" panose="02020603050405020304" pitchFamily="18" charset="0"/>
                <a:cs typeface="Times New Roman" panose="02020603050405020304" pitchFamily="18" charset="0"/>
              </a:rPr>
              <a:t>nói chung.</a:t>
            </a:r>
          </a:p>
        </p:txBody>
      </p:sp>
      <p:sp>
        <p:nvSpPr>
          <p:cNvPr id="6" name="Rectangle 5">
            <a:extLst>
              <a:ext uri="{FF2B5EF4-FFF2-40B4-BE49-F238E27FC236}">
                <a16:creationId xmlns:a16="http://schemas.microsoft.com/office/drawing/2014/main" id="{A84E7CF3-1306-469E-B655-515309B1BC79}"/>
              </a:ext>
            </a:extLst>
          </p:cNvPr>
          <p:cNvSpPr/>
          <p:nvPr/>
        </p:nvSpPr>
        <p:spPr>
          <a:xfrm>
            <a:off x="1524000" y="228600"/>
            <a:ext cx="4576703"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CỬU ĐỈNH</a:t>
            </a:r>
            <a:endParaRPr 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2CD7DCF-C84A-4E6C-934C-E4DEEA794777}"/>
              </a:ext>
            </a:extLst>
          </p:cNvPr>
          <p:cNvPicPr>
            <a:picLocks noChangeAspect="1"/>
          </p:cNvPicPr>
          <p:nvPr/>
        </p:nvPicPr>
        <p:blipFill>
          <a:blip r:embed="rId2"/>
          <a:stretch>
            <a:fillRect/>
          </a:stretch>
        </p:blipFill>
        <p:spPr>
          <a:xfrm>
            <a:off x="5181600" y="457200"/>
            <a:ext cx="3361159" cy="2242809"/>
          </a:xfrm>
          <a:prstGeom prst="rect">
            <a:avLst/>
          </a:prstGeom>
        </p:spPr>
      </p:pic>
    </p:spTree>
    <p:extLst>
      <p:ext uri="{BB962C8B-B14F-4D97-AF65-F5344CB8AC3E}">
        <p14:creationId xmlns:p14="http://schemas.microsoft.com/office/powerpoint/2010/main" val="41431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7F617-957D-4155-A1F9-5CB34651B25E}"/>
              </a:ext>
            </a:extLst>
          </p:cNvPr>
          <p:cNvSpPr txBox="1"/>
          <p:nvPr/>
        </p:nvSpPr>
        <p:spPr>
          <a:xfrm>
            <a:off x="575389" y="770571"/>
            <a:ext cx="7736484" cy="1323439"/>
          </a:xfrm>
          <a:prstGeom prst="rect">
            <a:avLst/>
          </a:prstGeom>
          <a:noFill/>
        </p:spPr>
        <p:txBody>
          <a:bodyPr wrap="square">
            <a:spAutoFit/>
          </a:bodyPr>
          <a:lstStyle/>
          <a:p>
            <a:r>
              <a:rPr lang="en-US" sz="2000" dirty="0" err="1">
                <a:solidFill>
                  <a:srgbClr val="002060"/>
                </a:solidFill>
                <a:latin typeface="Times New Roman" panose="02020603050405020304" pitchFamily="18" charset="0"/>
                <a:cs typeface="Times New Roman" panose="02020603050405020304" pitchFamily="18" charset="0"/>
              </a:rPr>
              <a:t>Gồm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162 </a:t>
            </a:r>
            <a:r>
              <a:rPr lang="en-US" sz="2000" dirty="0" err="1">
                <a:solidFill>
                  <a:srgbClr val="002060"/>
                </a:solidFill>
                <a:latin typeface="Times New Roman" panose="02020603050405020304" pitchFamily="18" charset="0"/>
                <a:cs typeface="Times New Roman" panose="02020603050405020304" pitchFamily="18" charset="0"/>
              </a:rPr>
              <a:t>bức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chạm</a:t>
            </a:r>
            <a:r>
              <a:rPr lang="en-US" sz="2000" dirty="0">
                <a:solidFill>
                  <a:srgbClr val="002060"/>
                </a:solidFill>
                <a:latin typeface="Times New Roman" panose="02020603050405020304" pitchFamily="18" charset="0"/>
                <a:cs typeface="Times New Roman" panose="02020603050405020304" pitchFamily="18" charset="0"/>
              </a:rPr>
              <a:t>: h</a:t>
            </a:r>
            <a:r>
              <a:rPr lang="vi-VN" sz="2000" b="0" i="0" dirty="0">
                <a:solidFill>
                  <a:srgbClr val="002060"/>
                </a:solidFill>
                <a:effectLst/>
                <a:latin typeface="Times New Roman" panose="02020603050405020304" pitchFamily="18" charset="0"/>
                <a:cs typeface="Times New Roman" panose="02020603050405020304" pitchFamily="18" charset="0"/>
              </a:rPr>
              <a:t>ình tượng mặt trời, mặt trăng, gió, mưa, sấm, chớp, sông, núi, cửa biển, cửa quan, cây gỗ, loài hoa, chim chóc, loài cá, ngũ cốc, linh vật, rau, đậu, củ, quả, xe, thuyền, vũ khí… của đất nước được tinh chọn, phân ra từng nhóm, mỗi nhóm lại chọn ra chín loại</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20F4220F-1A02-46F4-A42A-DD6B5B3F29BE}"/>
              </a:ext>
            </a:extLst>
          </p:cNvPr>
          <p:cNvPicPr>
            <a:picLocks noChangeAspect="1"/>
          </p:cNvPicPr>
          <p:nvPr/>
        </p:nvPicPr>
        <p:blipFill>
          <a:blip r:embed="rId2"/>
          <a:stretch>
            <a:fillRect/>
          </a:stretch>
        </p:blipFill>
        <p:spPr>
          <a:xfrm>
            <a:off x="381000" y="2709563"/>
            <a:ext cx="2224327" cy="1481437"/>
          </a:xfrm>
          <a:prstGeom prst="rect">
            <a:avLst/>
          </a:prstGeom>
        </p:spPr>
      </p:pic>
      <p:pic>
        <p:nvPicPr>
          <p:cNvPr id="5" name="Picture 4">
            <a:extLst>
              <a:ext uri="{FF2B5EF4-FFF2-40B4-BE49-F238E27FC236}">
                <a16:creationId xmlns:a16="http://schemas.microsoft.com/office/drawing/2014/main" id="{1F7BE7B6-0689-4398-8883-F19B50AAE51C}"/>
              </a:ext>
            </a:extLst>
          </p:cNvPr>
          <p:cNvPicPr>
            <a:picLocks noChangeAspect="1"/>
          </p:cNvPicPr>
          <p:nvPr/>
        </p:nvPicPr>
        <p:blipFill>
          <a:blip r:embed="rId3"/>
          <a:stretch>
            <a:fillRect/>
          </a:stretch>
        </p:blipFill>
        <p:spPr>
          <a:xfrm>
            <a:off x="2980928" y="2744689"/>
            <a:ext cx="2353072" cy="1466074"/>
          </a:xfrm>
          <a:prstGeom prst="rect">
            <a:avLst/>
          </a:prstGeom>
        </p:spPr>
      </p:pic>
      <p:pic>
        <p:nvPicPr>
          <p:cNvPr id="7" name="Picture 6">
            <a:extLst>
              <a:ext uri="{FF2B5EF4-FFF2-40B4-BE49-F238E27FC236}">
                <a16:creationId xmlns:a16="http://schemas.microsoft.com/office/drawing/2014/main" id="{E271BBBC-1FFB-4128-AB18-C90A5E8EC14F}"/>
              </a:ext>
            </a:extLst>
          </p:cNvPr>
          <p:cNvPicPr>
            <a:picLocks noChangeAspect="1"/>
          </p:cNvPicPr>
          <p:nvPr/>
        </p:nvPicPr>
        <p:blipFill>
          <a:blip r:embed="rId4"/>
          <a:stretch>
            <a:fillRect/>
          </a:stretch>
        </p:blipFill>
        <p:spPr>
          <a:xfrm>
            <a:off x="407146" y="4646712"/>
            <a:ext cx="2287115" cy="1525488"/>
          </a:xfrm>
          <a:prstGeom prst="rect">
            <a:avLst/>
          </a:prstGeom>
        </p:spPr>
      </p:pic>
      <p:pic>
        <p:nvPicPr>
          <p:cNvPr id="1026" name="Picture 2">
            <a:extLst>
              <a:ext uri="{FF2B5EF4-FFF2-40B4-BE49-F238E27FC236}">
                <a16:creationId xmlns:a16="http://schemas.microsoft.com/office/drawing/2014/main" id="{C6C83756-A693-4313-86BC-49BBECFE2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646712"/>
            <a:ext cx="2287115" cy="1523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1D325D-BF7F-4774-89C2-287435FE670D}"/>
              </a:ext>
            </a:extLst>
          </p:cNvPr>
          <p:cNvPicPr>
            <a:picLocks noChangeAspect="1"/>
          </p:cNvPicPr>
          <p:nvPr/>
        </p:nvPicPr>
        <p:blipFill>
          <a:blip r:embed="rId6"/>
          <a:stretch>
            <a:fillRect/>
          </a:stretch>
        </p:blipFill>
        <p:spPr>
          <a:xfrm>
            <a:off x="3124200" y="4679279"/>
            <a:ext cx="2196661" cy="1466075"/>
          </a:xfrm>
          <a:prstGeom prst="rect">
            <a:avLst/>
          </a:prstGeom>
        </p:spPr>
      </p:pic>
      <p:pic>
        <p:nvPicPr>
          <p:cNvPr id="10" name="Picture 9">
            <a:extLst>
              <a:ext uri="{FF2B5EF4-FFF2-40B4-BE49-F238E27FC236}">
                <a16:creationId xmlns:a16="http://schemas.microsoft.com/office/drawing/2014/main" id="{9819B469-F043-4237-9CD0-07780C6403C8}"/>
              </a:ext>
            </a:extLst>
          </p:cNvPr>
          <p:cNvPicPr>
            <a:picLocks noChangeAspect="1"/>
          </p:cNvPicPr>
          <p:nvPr/>
        </p:nvPicPr>
        <p:blipFill>
          <a:blip r:embed="rId7"/>
          <a:stretch>
            <a:fillRect/>
          </a:stretch>
        </p:blipFill>
        <p:spPr>
          <a:xfrm>
            <a:off x="5935685" y="2758884"/>
            <a:ext cx="2091170" cy="1394794"/>
          </a:xfrm>
          <a:prstGeom prst="rect">
            <a:avLst/>
          </a:prstGeom>
        </p:spPr>
      </p:pic>
      <p:sp>
        <p:nvSpPr>
          <p:cNvPr id="13" name="TextBox 12">
            <a:extLst>
              <a:ext uri="{FF2B5EF4-FFF2-40B4-BE49-F238E27FC236}">
                <a16:creationId xmlns:a16="http://schemas.microsoft.com/office/drawing/2014/main" id="{369BA3C9-C497-4076-A05D-687EB99C691B}"/>
              </a:ext>
            </a:extLst>
          </p:cNvPr>
          <p:cNvSpPr txBox="1"/>
          <p:nvPr/>
        </p:nvSpPr>
        <p:spPr>
          <a:xfrm>
            <a:off x="1981200" y="186152"/>
            <a:ext cx="4572000" cy="584775"/>
          </a:xfrm>
          <a:prstGeom prst="rect">
            <a:avLst/>
          </a:prstGeom>
          <a:noFill/>
        </p:spPr>
        <p:txBody>
          <a:bodyPr wrap="square">
            <a:spAutoFit/>
          </a:bodyPr>
          <a:lstStyle/>
          <a:p>
            <a:r>
              <a:rPr lang="en-US" sz="3200" b="1" dirty="0" err="1">
                <a:solidFill>
                  <a:srgbClr val="FF0000"/>
                </a:solidFill>
                <a:latin typeface="Times New Roman" pitchFamily="18" charset="0"/>
                <a:cs typeface="Times New Roman" pitchFamily="18" charset="0"/>
              </a:rPr>
              <a:t>Họa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Cửu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đỉnh</a:t>
            </a:r>
            <a:endParaRPr lang="en-US" sz="3200" dirty="0"/>
          </a:p>
        </p:txBody>
      </p:sp>
    </p:spTree>
    <p:extLst>
      <p:ext uri="{BB962C8B-B14F-4D97-AF65-F5344CB8AC3E}">
        <p14:creationId xmlns:p14="http://schemas.microsoft.com/office/powerpoint/2010/main" val="2429367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GK%20My%20thuat%209%20-%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42" y="3226965"/>
            <a:ext cx="4419600" cy="335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p:nvSpPr>
        <p:spPr>
          <a:xfrm>
            <a:off x="299232" y="990600"/>
            <a:ext cx="4038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a:effectLst>
                  <a:outerShdw blurRad="38100" dist="38100" dir="2700000" algn="tl">
                    <a:srgbClr val="C0C0C0"/>
                  </a:outerShdw>
                </a:effectLst>
                <a:latin typeface="VNI-Times" pitchFamily="2" charset="0"/>
              </a:rPr>
              <a:t>Töôïng</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quan</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haàu</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ôû</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laêng</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Khaûi</a:t>
            </a:r>
            <a:r>
              <a:rPr lang="en-US" sz="3600" b="1" dirty="0">
                <a:effectLst>
                  <a:outerShdw blurRad="38100" dist="38100" dir="2700000" algn="tl">
                    <a:srgbClr val="C0C0C0"/>
                  </a:outerShdw>
                </a:effectLst>
                <a:latin typeface="VNI-Times" pitchFamily="2" charset="0"/>
              </a:rPr>
              <a:t> </a:t>
            </a:r>
            <a:r>
              <a:rPr lang="en-US" sz="3600" b="1" dirty="0" err="1">
                <a:effectLst>
                  <a:outerShdw blurRad="38100" dist="38100" dir="2700000" algn="tl">
                    <a:srgbClr val="C0C0C0"/>
                  </a:outerShdw>
                </a:effectLst>
                <a:latin typeface="VNI-Times" pitchFamily="2" charset="0"/>
              </a:rPr>
              <a:t>Ñònh</a:t>
            </a:r>
            <a:r>
              <a:rPr lang="en-US" sz="3600" b="1" dirty="0">
                <a:effectLst>
                  <a:outerShdw blurRad="38100" dist="38100" dir="2700000" algn="tl">
                    <a:srgbClr val="C0C0C0"/>
                  </a:outerShdw>
                </a:effectLst>
                <a:latin typeface="VNI-Murray" pitchFamily="2" charset="0"/>
              </a:rPr>
              <a:t>.</a:t>
            </a:r>
          </a:p>
        </p:txBody>
      </p:sp>
      <p:pic>
        <p:nvPicPr>
          <p:cNvPr id="2050" name="Picture 2" descr="Lăng Khải Định | Mytour.vn">
            <a:extLst>
              <a:ext uri="{FF2B5EF4-FFF2-40B4-BE49-F238E27FC236}">
                <a16:creationId xmlns:a16="http://schemas.microsoft.com/office/drawing/2014/main" id="{D57EB638-326E-465A-8C50-D86B34952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252" y="408986"/>
            <a:ext cx="3600450" cy="25491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1CD8C5-8063-44F8-928D-1394E70500CE}"/>
              </a:ext>
            </a:extLst>
          </p:cNvPr>
          <p:cNvPicPr>
            <a:picLocks noChangeAspect="1"/>
          </p:cNvPicPr>
          <p:nvPr/>
        </p:nvPicPr>
        <p:blipFill>
          <a:blip r:embed="rId4"/>
          <a:stretch>
            <a:fillRect/>
          </a:stretch>
        </p:blipFill>
        <p:spPr>
          <a:xfrm>
            <a:off x="4957032" y="3764784"/>
            <a:ext cx="3821767" cy="2549119"/>
          </a:xfrm>
          <a:prstGeom prst="rect">
            <a:avLst/>
          </a:prstGeom>
        </p:spPr>
      </p:pic>
    </p:spTree>
    <p:extLst>
      <p:ext uri="{BB962C8B-B14F-4D97-AF65-F5344CB8AC3E}">
        <p14:creationId xmlns:p14="http://schemas.microsoft.com/office/powerpoint/2010/main" val="192518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1753F8A-95CA-41EF-B2B3-C938988F9D47}"/>
              </a:ext>
            </a:extLst>
          </p:cNvPr>
          <p:cNvSpPr txBox="1">
            <a:spLocks noChangeArrowheads="1"/>
          </p:cNvSpPr>
          <p:nvPr/>
        </p:nvSpPr>
        <p:spPr>
          <a:xfrm>
            <a:off x="609600" y="9622"/>
            <a:ext cx="7848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a:solidFill>
                  <a:srgbClr val="FF0000"/>
                </a:solidFill>
                <a:effectLst>
                  <a:outerShdw blurRad="38100" dist="38100" dir="2700000" algn="tl">
                    <a:srgbClr val="C0C0C0"/>
                  </a:outerShdw>
                </a:effectLst>
                <a:latin typeface="VNI-Times" pitchFamily="2" charset="0"/>
              </a:rPr>
              <a:t>Töôïng</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voi</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ngựa</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ôû</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laêng</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Khaûi</a:t>
            </a:r>
            <a:r>
              <a:rPr lang="en-US" sz="3600" b="1" dirty="0">
                <a:solidFill>
                  <a:srgbClr val="FF0000"/>
                </a:solidFill>
                <a:effectLst>
                  <a:outerShdw blurRad="38100" dist="38100" dir="2700000" algn="tl">
                    <a:srgbClr val="C0C0C0"/>
                  </a:outerShdw>
                </a:effectLst>
                <a:latin typeface="VNI-Times" pitchFamily="2" charset="0"/>
              </a:rPr>
              <a:t> </a:t>
            </a:r>
            <a:r>
              <a:rPr lang="en-US" sz="3600" b="1" dirty="0" err="1">
                <a:solidFill>
                  <a:srgbClr val="FF0000"/>
                </a:solidFill>
                <a:effectLst>
                  <a:outerShdw blurRad="38100" dist="38100" dir="2700000" algn="tl">
                    <a:srgbClr val="C0C0C0"/>
                  </a:outerShdw>
                </a:effectLst>
                <a:latin typeface="VNI-Times" pitchFamily="2" charset="0"/>
              </a:rPr>
              <a:t>Ñònh</a:t>
            </a:r>
            <a:r>
              <a:rPr lang="en-US" sz="3600" b="1" dirty="0">
                <a:solidFill>
                  <a:srgbClr val="FF0000"/>
                </a:solidFill>
                <a:effectLst>
                  <a:outerShdw blurRad="38100" dist="38100" dir="2700000" algn="tl">
                    <a:srgbClr val="C0C0C0"/>
                  </a:outerShdw>
                </a:effectLst>
                <a:latin typeface="VNI-Murray" pitchFamily="2" charset="0"/>
              </a:rPr>
              <a:t>.</a:t>
            </a:r>
          </a:p>
        </p:txBody>
      </p:sp>
      <p:pic>
        <p:nvPicPr>
          <p:cNvPr id="3" name="Picture 2">
            <a:extLst>
              <a:ext uri="{FF2B5EF4-FFF2-40B4-BE49-F238E27FC236}">
                <a16:creationId xmlns:a16="http://schemas.microsoft.com/office/drawing/2014/main" id="{CF36D03B-5050-4BC8-899D-D660E196F185}"/>
              </a:ext>
            </a:extLst>
          </p:cNvPr>
          <p:cNvPicPr>
            <a:picLocks noChangeAspect="1"/>
          </p:cNvPicPr>
          <p:nvPr/>
        </p:nvPicPr>
        <p:blipFill>
          <a:blip r:embed="rId2"/>
          <a:stretch>
            <a:fillRect/>
          </a:stretch>
        </p:blipFill>
        <p:spPr>
          <a:xfrm>
            <a:off x="609600" y="923925"/>
            <a:ext cx="4462482" cy="2505075"/>
          </a:xfrm>
          <a:prstGeom prst="rect">
            <a:avLst/>
          </a:prstGeom>
        </p:spPr>
      </p:pic>
      <p:pic>
        <p:nvPicPr>
          <p:cNvPr id="4" name="Picture 3">
            <a:extLst>
              <a:ext uri="{FF2B5EF4-FFF2-40B4-BE49-F238E27FC236}">
                <a16:creationId xmlns:a16="http://schemas.microsoft.com/office/drawing/2014/main" id="{9D85837B-B440-4E16-A3D0-CAF2A4AF8B0F}"/>
              </a:ext>
            </a:extLst>
          </p:cNvPr>
          <p:cNvPicPr>
            <a:picLocks noChangeAspect="1"/>
          </p:cNvPicPr>
          <p:nvPr/>
        </p:nvPicPr>
        <p:blipFill>
          <a:blip r:embed="rId3"/>
          <a:stretch>
            <a:fillRect/>
          </a:stretch>
        </p:blipFill>
        <p:spPr>
          <a:xfrm>
            <a:off x="4267200" y="3519168"/>
            <a:ext cx="4267200" cy="3020602"/>
          </a:xfrm>
          <a:prstGeom prst="rect">
            <a:avLst/>
          </a:prstGeom>
        </p:spPr>
      </p:pic>
    </p:spTree>
    <p:extLst>
      <p:ext uri="{BB962C8B-B14F-4D97-AF65-F5344CB8AC3E}">
        <p14:creationId xmlns:p14="http://schemas.microsoft.com/office/powerpoint/2010/main" val="6756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3.33333E-6 -4.44444E-6 C 0.00695 -0.01342 0.01407 -0.028 0.02101 -0.04675 C 0.03993 -0.1 0.04497 -0.15208 0.03108 -0.15995 C 0.01702 -0.16944 -0.01007 -0.13194 -0.02899 -0.0787 C -0.03906 -0.05069 -0.04496 -0.02407 -0.04705 -0.00393 C -0.05 0.01204 -0.05104 0.02755 -0.05104 0.0463 C -0.05104 0.10672 -0.03802 0.15602 -0.02291 0.15602 C -0.00798 0.15602 0.00504 0.10672 0.00504 0.0463 C 0.00504 0.01852 0.00209 -0.0081 -0.00295 -0.02662 C -0.00503 -0.04259 -0.01007 -0.06018 -0.01597 -0.07731 C -0.03593 -0.13194 -0.06302 -0.16944 -0.07708 -0.15995 C -0.09097 -0.15069 -0.08593 -0.1 -0.06597 -0.0456 C -0.05798 -0.0199 -0.04705 0.00139 -0.03593 0.01598 C -0.02795 0.02917 -0.01892 0.04144 -0.00694 0.05301 C 0.029 0.0919 0.06493 0.10926 0.075 0.09329 C 0.08403 0.07732 0.06407 0.03311 0.02795 -0.00393 C 0.01302 -0.0199 -0.00295 -0.03194 -0.01597 -0.04004 C -0.02795 -0.04814 -0.04305 -0.05463 -0.05902 -0.05856 C -0.10295 -0.07222 -0.14097 -0.06782 -0.14392 -0.04675 C -0.14791 -0.02662 -0.11493 -4.44444E-6 -0.071 0.0132 C -0.05104 0.01852 -0.03194 0.0213 -0.01701 0.01991 C -0.00399 0.01991 0.01007 0.01737 0.025 0.0132 C 0.06893 -4.44444E-6 0.10209 -0.028 0.09792 -0.04814 C 0.09497 -0.06782 0.05695 -0.07338 0.01302 -0.06018 C -0.00798 -0.05324 -0.02708 -0.04398 -0.03993 -0.03333 C -0.05104 -0.02523 -0.06198 -0.01597 -0.07395 -0.00393 C -0.10902 0.03473 -0.13003 0.07732 -0.11996 0.09329 C -0.11093 0.10926 -0.07395 0.0919 -0.03906 0.05463 C -0.02205 0.03612 -0.00798 0.01737 -3.33333E-6 -4.44444E-6 Z " pathEditMode="relative" rAng="0" ptsTypes="AAAAAAAAAAAAAAAAAAAAAAAAAAAAA">
                                      <p:cBhvr>
                                        <p:cTn id="6" dur="2000" fill="hold"/>
                                        <p:tgtEl>
                                          <p:spTgt spid="2"/>
                                        </p:tgtEl>
                                        <p:attrNameLst>
                                          <p:attrName>ppt_x</p:attrName>
                                          <p:attrName>ppt_y</p:attrName>
                                        </p:attrNameLst>
                                      </p:cBhvr>
                                      <p:rCtr x="-2309"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052" y="130314"/>
            <a:ext cx="8853948" cy="707886"/>
          </a:xfrm>
          <a:prstGeom prst="rect">
            <a:avLst/>
          </a:prstGeom>
        </p:spPr>
        <p:txBody>
          <a:bodyPr wrap="square">
            <a:spAutoFit/>
          </a:bodyPr>
          <a:lstStyle/>
          <a:p>
            <a:r>
              <a:rPr lang="en-US" sz="4000" b="1" u="sng" dirty="0">
                <a:solidFill>
                  <a:srgbClr val="FF0000"/>
                </a:solidFill>
                <a:latin typeface="Times New Roman" pitchFamily="18" charset="0"/>
                <a:cs typeface="Times New Roman" pitchFamily="18" charset="0"/>
              </a:rPr>
              <a:t>II </a:t>
            </a:r>
            <a:r>
              <a:rPr lang="en-US" sz="4000" b="1" u="sng" dirty="0" err="1">
                <a:solidFill>
                  <a:srgbClr val="FF0000"/>
                </a:solidFill>
                <a:latin typeface="Times New Roman" pitchFamily="18" charset="0"/>
                <a:cs typeface="Times New Roman" pitchFamily="18" charset="0"/>
              </a:rPr>
              <a:t>Một</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số</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thành</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tựu</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về</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mỹ</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thuật</a:t>
            </a:r>
            <a:endParaRPr lang="en-US" sz="4000" b="1" u="sng" dirty="0">
              <a:solidFill>
                <a:srgbClr val="FF0000"/>
              </a:solidFill>
              <a:latin typeface="Times New Roman" pitchFamily="18" charset="0"/>
              <a:cs typeface="Times New Roman" pitchFamily="18" charset="0"/>
            </a:endParaRPr>
          </a:p>
        </p:txBody>
      </p:sp>
      <p:sp>
        <p:nvSpPr>
          <p:cNvPr id="6" name="Rectangle 5"/>
          <p:cNvSpPr/>
          <p:nvPr/>
        </p:nvSpPr>
        <p:spPr>
          <a:xfrm>
            <a:off x="618506" y="914400"/>
            <a:ext cx="6925294" cy="707886"/>
          </a:xfrm>
          <a:prstGeom prst="rect">
            <a:avLst/>
          </a:prstGeom>
        </p:spPr>
        <p:txBody>
          <a:bodyPr wrap="none">
            <a:spAutoFit/>
          </a:bodyPr>
          <a:lstStyle/>
          <a:p>
            <a:r>
              <a:rPr lang="en-US" sz="4000" b="1" i="1" dirty="0">
                <a:latin typeface="Times New Roman" pitchFamily="18" charset="0"/>
                <a:cs typeface="Times New Roman" pitchFamily="18" charset="0"/>
              </a:rPr>
              <a:t>2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endParaRPr lang="en-US" sz="4000" dirty="0">
              <a:latin typeface="Times New Roman" pitchFamily="18" charset="0"/>
              <a:cs typeface="Times New Roman" pitchFamily="18" charset="0"/>
            </a:endParaRPr>
          </a:p>
        </p:txBody>
      </p:sp>
      <p:sp>
        <p:nvSpPr>
          <p:cNvPr id="7" name="Rectangle 6"/>
          <p:cNvSpPr/>
          <p:nvPr/>
        </p:nvSpPr>
        <p:spPr>
          <a:xfrm>
            <a:off x="1066800" y="1524000"/>
            <a:ext cx="6096000" cy="707886"/>
          </a:xfrm>
          <a:prstGeom prst="rect">
            <a:avLst/>
          </a:prstGeom>
        </p:spPr>
        <p:txBody>
          <a:bodyPr wrap="square">
            <a:spAutoFit/>
          </a:bodyPr>
          <a:lstStyle/>
          <a:p>
            <a:pPr lvl="0"/>
            <a:r>
              <a:rPr lang="en-US" sz="4000" i="1" u="sng" dirty="0" err="1">
                <a:solidFill>
                  <a:schemeClr val="accent2">
                    <a:lumMod val="75000"/>
                  </a:schemeClr>
                </a:solidFill>
                <a:latin typeface="Times New Roman" pitchFamily="18" charset="0"/>
                <a:cs typeface="Times New Roman" pitchFamily="18" charset="0"/>
              </a:rPr>
              <a:t>a.Điêu</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khắc</a:t>
            </a:r>
            <a:r>
              <a:rPr lang="en-US" sz="4000" i="1" u="sng" dirty="0">
                <a:solidFill>
                  <a:schemeClr val="accent2">
                    <a:lumMod val="75000"/>
                  </a:schemeClr>
                </a:solidFill>
                <a:latin typeface="Times New Roman" pitchFamily="18" charset="0"/>
                <a:cs typeface="Times New Roman" pitchFamily="18" charset="0"/>
              </a:rPr>
              <a:t> </a:t>
            </a:r>
            <a:r>
              <a:rPr lang="en-US" sz="4000" i="1" dirty="0">
                <a:solidFill>
                  <a:srgbClr val="FF0000"/>
                </a:solidFill>
                <a:latin typeface="Times New Roman" pitchFamily="18" charset="0"/>
                <a:cs typeface="Times New Roman" pitchFamily="18" charset="0"/>
              </a:rPr>
              <a:t>.(</a:t>
            </a:r>
            <a:r>
              <a:rPr lang="en-US" sz="4000" i="1" dirty="0" err="1">
                <a:solidFill>
                  <a:srgbClr val="FF0000"/>
                </a:solidFill>
                <a:latin typeface="Times New Roman" pitchFamily="18" charset="0"/>
                <a:cs typeface="Times New Roman" pitchFamily="18" charset="0"/>
              </a:rPr>
              <a:t>ghi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bài</a:t>
            </a:r>
            <a:r>
              <a:rPr lang="en-US" sz="4000" i="1"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
        <p:nvSpPr>
          <p:cNvPr id="8" name="Rectangle 7"/>
          <p:cNvSpPr/>
          <p:nvPr/>
        </p:nvSpPr>
        <p:spPr>
          <a:xfrm>
            <a:off x="305602" y="2438400"/>
            <a:ext cx="8457397" cy="2246769"/>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pPr>
            <a:r>
              <a:rPr lang="en-US" sz="2800" dirty="0" err="1">
                <a:solidFill>
                  <a:srgbClr val="000000"/>
                </a:solidFill>
                <a:effectLst/>
                <a:latin typeface="Times New Roman" panose="02020603050405020304" pitchFamily="18" charset="0"/>
                <a:ea typeface="Times New Roman" panose="02020603050405020304" pitchFamily="18" charset="0"/>
              </a:rPr>
              <a:t>Điêu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Cửu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a:solidFill>
                  <a:srgbClr val="000000"/>
                </a:solidFill>
                <a:effectLst/>
                <a:latin typeface="Times New Roman" panose="02020603050405020304" pitchFamily="18" charset="0"/>
                <a:ea typeface="Times New Roman" panose="02020603050405020304" pitchFamily="18" charset="0"/>
              </a:rPr>
              <a:t>ghê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voi</a:t>
            </a:r>
            <a:r>
              <a:rPr lang="en-US" sz="2800" dirty="0">
                <a:solidFill>
                  <a:srgbClr val="000000"/>
                </a:solidFill>
                <a:effectLst/>
                <a:latin typeface="Times New Roman" panose="02020603050405020304" pitchFamily="18" charset="0"/>
                <a:ea typeface="Times New Roman" panose="02020603050405020304" pitchFamily="18" charset="0"/>
              </a:rPr>
              <a:t> … ở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a:t>
            </a:r>
            <a:r>
              <a:rPr lang="en-US" sz="2800" dirty="0">
                <a:solidFill>
                  <a:srgbClr val="000000"/>
                </a:solidFill>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pP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Kim </a:t>
            </a:r>
            <a:r>
              <a:rPr lang="en-US" sz="2800" dirty="0" err="1">
                <a:solidFill>
                  <a:srgbClr val="000000"/>
                </a:solidFill>
                <a:effectLst/>
                <a:latin typeface="Times New Roman" panose="02020603050405020304" pitchFamily="18" charset="0"/>
                <a:ea typeface="Times New Roman" panose="02020603050405020304" pitchFamily="18" charset="0"/>
              </a:rPr>
              <a:t>cương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La </a:t>
            </a:r>
            <a:r>
              <a:rPr lang="en-US" sz="2800" dirty="0" err="1">
                <a:solidFill>
                  <a:srgbClr val="000000"/>
                </a:solidFill>
                <a:effectLst/>
                <a:latin typeface="Times New Roman" panose="02020603050405020304" pitchFamily="18" charset="0"/>
                <a:ea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mẫu</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446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F0503-3A08-43B4-9C12-BBA38292048B}"/>
              </a:ext>
            </a:extLst>
          </p:cNvPr>
          <p:cNvSpPr txBox="1"/>
          <p:nvPr/>
        </p:nvSpPr>
        <p:spPr>
          <a:xfrm>
            <a:off x="533400" y="457200"/>
            <a:ext cx="8153399" cy="433965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CHỦ ĐỀ 3</a:t>
            </a:r>
          </a:p>
          <a:p>
            <a:pPr algn="ctr"/>
            <a:r>
              <a:rPr lang="en-US" sz="2800" b="1" dirty="0">
                <a:solidFill>
                  <a:srgbClr val="C00000"/>
                </a:solidFill>
                <a:latin typeface="Times New Roman" panose="02020603050405020304" pitchFamily="18" charset="0"/>
                <a:cs typeface="Times New Roman" panose="02020603050405020304" pitchFamily="18" charset="0"/>
              </a:rPr>
              <a:t>TINH HOA MĨ THUẬT NGƯỜI VIỆT</a:t>
            </a:r>
          </a:p>
          <a:p>
            <a:pPr algn="ctr"/>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tiết</a:t>
            </a:r>
            <a:r>
              <a:rPr lang="en-US" sz="2800" b="1" dirty="0">
                <a:solidFill>
                  <a:srgbClr val="C00000"/>
                </a:solidFill>
                <a:latin typeface="Times New Roman" panose="02020603050405020304" pitchFamily="18" charset="0"/>
                <a:cs typeface="Times New Roman" panose="02020603050405020304" pitchFamily="18" charset="0"/>
              </a:rPr>
              <a:t>)</a:t>
            </a:r>
          </a:p>
          <a:p>
            <a:pPr algn="ctr"/>
            <a:endParaRPr lang="en-US" sz="2400" dirty="0">
              <a:latin typeface="Times New Roman" panose="02020603050405020304" pitchFamily="18" charset="0"/>
              <a:cs typeface="Times New Roman" panose="02020603050405020304" pitchFamily="18" charset="0"/>
            </a:endParaRPr>
          </a:p>
          <a:p>
            <a:r>
              <a:rPr lang="en-US" sz="2400" b="1" dirty="0">
                <a:solidFill>
                  <a:srgbClr val="0070C0"/>
                </a:solidFill>
                <a:latin typeface="Times New Roman" panose="02020603050405020304" pitchFamily="18" charset="0"/>
                <a:cs typeface="Times New Roman" panose="02020603050405020304" pitchFamily="18" charset="0"/>
              </a:rPr>
              <a:t>TIẾT 1:</a:t>
            </a:r>
          </a:p>
          <a:p>
            <a:pPr algn="ctr"/>
            <a:r>
              <a:rPr lang="en-US" sz="2400" b="1" dirty="0">
                <a:solidFill>
                  <a:schemeClr val="tx2">
                    <a:lumMod val="75000"/>
                  </a:schemeClr>
                </a:solidFill>
                <a:latin typeface="Times New Roman" panose="02020603050405020304" pitchFamily="18" charset="0"/>
                <a:cs typeface="Times New Roman" panose="02020603050405020304" pitchFamily="18" charset="0"/>
              </a:rPr>
              <a:t>SƠ LƯỢC VỀ MĨ THUẬT THỜI NGUYỄN (1802-1945)</a:t>
            </a:r>
          </a:p>
          <a:p>
            <a:r>
              <a:rPr lang="en-US" sz="2400" b="1" dirty="0">
                <a:solidFill>
                  <a:srgbClr val="0070C0"/>
                </a:solidFill>
                <a:latin typeface="Times New Roman" panose="02020603050405020304" pitchFamily="18" charset="0"/>
                <a:cs typeface="Times New Roman" panose="02020603050405020304" pitchFamily="18" charset="0"/>
              </a:rPr>
              <a:t>TIẾT 2:</a:t>
            </a:r>
          </a:p>
          <a:p>
            <a:r>
              <a:rPr lang="en-US" sz="2400" b="1" dirty="0">
                <a:solidFill>
                  <a:schemeClr val="tx2">
                    <a:lumMod val="75000"/>
                  </a:schemeClr>
                </a:solidFill>
                <a:latin typeface="Times New Roman" panose="02020603050405020304" pitchFamily="18" charset="0"/>
                <a:cs typeface="Times New Roman" panose="02020603050405020304" pitchFamily="18" charset="0"/>
              </a:rPr>
              <a:t>SƠ LƯỢC VỀ MĨ THUẬT CÁC DÂN TỘC ÍT NGƯỜI Ở VIỆT NAM</a:t>
            </a:r>
          </a:p>
          <a:p>
            <a:r>
              <a:rPr lang="en-US" sz="2400" b="1" dirty="0">
                <a:solidFill>
                  <a:srgbClr val="0070C0"/>
                </a:solidFill>
                <a:latin typeface="Times New Roman" panose="02020603050405020304" pitchFamily="18" charset="0"/>
                <a:cs typeface="Times New Roman" panose="02020603050405020304" pitchFamily="18" charset="0"/>
              </a:rPr>
              <a:t>TIẾT 3:</a:t>
            </a:r>
          </a:p>
          <a:p>
            <a:pPr algn="ctr"/>
            <a:r>
              <a:rPr lang="en-US" sz="2400" b="1" dirty="0">
                <a:solidFill>
                  <a:schemeClr val="tx2">
                    <a:lumMod val="75000"/>
                  </a:schemeClr>
                </a:solidFill>
                <a:latin typeface="Times New Roman" panose="02020603050405020304" pitchFamily="18" charset="0"/>
                <a:cs typeface="Times New Roman" panose="02020603050405020304" pitchFamily="18" charset="0"/>
              </a:rPr>
              <a:t>VẼ HỌA TIẾT DÂN TỘC, CHIA SẺ NỘI DUNG ĐÃ HỌC</a:t>
            </a:r>
          </a:p>
        </p:txBody>
      </p:sp>
    </p:spTree>
    <p:extLst>
      <p:ext uri="{BB962C8B-B14F-4D97-AF65-F5344CB8AC3E}">
        <p14:creationId xmlns:p14="http://schemas.microsoft.com/office/powerpoint/2010/main" val="388929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heel(1)">
                                      <p:cBhvr>
                                        <p:cTn id="7" dur="2000"/>
                                        <p:tgtEl>
                                          <p:spTgt spid="2">
                                            <p:txEl>
                                              <p:pRg st="4" end="4"/>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wheel(1)">
                                      <p:cBhvr>
                                        <p:cTn id="10" dur="20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5" dur="500"/>
                                        <p:tgtEl>
                                          <p:spTgt spid="2">
                                            <p:txEl>
                                              <p:pRg st="6" end="6"/>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randombar(horizontal)">
                                      <p:cBhvr>
                                        <p:cTn id="18" dur="500"/>
                                        <p:tgtEl>
                                          <p:spTgt spid="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wheel(1)">
                                      <p:cBhvr>
                                        <p:cTn id="23" dur="2000"/>
                                        <p:tgtEl>
                                          <p:spTgt spid="2">
                                            <p:txEl>
                                              <p:pRg st="8" end="8"/>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wheel(1)">
                                      <p:cBhvr>
                                        <p:cTn id="26"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48" y="8675"/>
            <a:ext cx="8853948" cy="1323439"/>
          </a:xfrm>
          <a:prstGeom prst="rect">
            <a:avLst/>
          </a:prstGeom>
        </p:spPr>
        <p:txBody>
          <a:bodyPr wrap="square">
            <a:spAutoFit/>
          </a:bodyPr>
          <a:lstStyle/>
          <a:p>
            <a:r>
              <a:rPr lang="en-US" sz="4000" b="1" u="sng">
                <a:solidFill>
                  <a:srgbClr val="FF0000"/>
                </a:solidFill>
                <a:latin typeface="Times New Roman" pitchFamily="18" charset="0"/>
                <a:cs typeface="Times New Roman" pitchFamily="18" charset="0"/>
              </a:rPr>
              <a:t>II Một số thành tựu về mỹ thuật</a:t>
            </a:r>
            <a:endParaRPr lang="en-US" sz="4000">
              <a:solidFill>
                <a:srgbClr val="FF0000"/>
              </a:solidFill>
              <a:latin typeface="Times New Roman" pitchFamily="18" charset="0"/>
              <a:cs typeface="Times New Roman" pitchFamily="18" charset="0"/>
            </a:endParaRPr>
          </a:p>
          <a:p>
            <a:endParaRPr lang="en-US" sz="4000">
              <a:latin typeface="Times New Roman" pitchFamily="18" charset="0"/>
              <a:cs typeface="Times New Roman" pitchFamily="18" charset="0"/>
            </a:endParaRPr>
          </a:p>
        </p:txBody>
      </p:sp>
      <p:sp>
        <p:nvSpPr>
          <p:cNvPr id="6" name="Rectangle 5"/>
          <p:cNvSpPr/>
          <p:nvPr/>
        </p:nvSpPr>
        <p:spPr>
          <a:xfrm>
            <a:off x="319548" y="742372"/>
            <a:ext cx="6925294" cy="707886"/>
          </a:xfrm>
          <a:prstGeom prst="rect">
            <a:avLst/>
          </a:prstGeom>
        </p:spPr>
        <p:txBody>
          <a:bodyPr wrap="none">
            <a:spAutoFit/>
          </a:bodyPr>
          <a:lstStyle/>
          <a:p>
            <a:r>
              <a:rPr lang="en-US" sz="4000" b="1" i="1">
                <a:latin typeface="Times New Roman" pitchFamily="18" charset="0"/>
                <a:cs typeface="Times New Roman" pitchFamily="18" charset="0"/>
              </a:rPr>
              <a:t>2 Điêu khắc , đồ họa và hội họa</a:t>
            </a:r>
            <a:endParaRPr lang="en-US" sz="4000">
              <a:latin typeface="Times New Roman" pitchFamily="18" charset="0"/>
              <a:cs typeface="Times New Roman" pitchFamily="18" charset="0"/>
            </a:endParaRPr>
          </a:p>
        </p:txBody>
      </p:sp>
      <p:sp>
        <p:nvSpPr>
          <p:cNvPr id="7" name="Rectangle 6"/>
          <p:cNvSpPr/>
          <p:nvPr/>
        </p:nvSpPr>
        <p:spPr>
          <a:xfrm>
            <a:off x="270386" y="1882914"/>
            <a:ext cx="5673214" cy="707886"/>
          </a:xfrm>
          <a:prstGeom prst="rect">
            <a:avLst/>
          </a:prstGeom>
        </p:spPr>
        <p:txBody>
          <a:bodyPr wrap="square">
            <a:spAutoFit/>
          </a:bodyPr>
          <a:lstStyle/>
          <a:p>
            <a:pPr lvl="0"/>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b.Đồ</a:t>
            </a:r>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họa</a:t>
            </a:r>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và</a:t>
            </a:r>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hội</a:t>
            </a:r>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họa</a:t>
            </a:r>
            <a:r>
              <a:rPr lang="en-US" sz="4000" i="1" dirty="0">
                <a:solidFill>
                  <a:schemeClr val="accent2">
                    <a:lumMod val="75000"/>
                  </a:schemeClr>
                </a:solidFill>
                <a:latin typeface="Times New Roman" pitchFamily="18" charset="0"/>
                <a:cs typeface="Times New Roman" pitchFamily="18" charset="0"/>
              </a:rPr>
              <a:t>:</a:t>
            </a:r>
          </a:p>
        </p:txBody>
      </p:sp>
      <p:sp>
        <p:nvSpPr>
          <p:cNvPr id="8" name="Rectangle 7"/>
          <p:cNvSpPr/>
          <p:nvPr/>
        </p:nvSpPr>
        <p:spPr>
          <a:xfrm>
            <a:off x="0" y="3219033"/>
            <a:ext cx="8458200" cy="2800767"/>
          </a:xfrm>
          <a:prstGeom prst="rect">
            <a:avLst/>
          </a:prstGeom>
        </p:spPr>
        <p:txBody>
          <a:bodyPr wrap="square">
            <a:spAutoFit/>
          </a:bodyPr>
          <a:lstStyle/>
          <a:p>
            <a:pPr marL="514350" marR="0">
              <a:spcBef>
                <a:spcPts val="0"/>
              </a:spcBef>
              <a:spcAft>
                <a:spcPts val="0"/>
              </a:spcAft>
            </a:pPr>
            <a:r>
              <a:rPr lang="en-US" sz="2800" b="0" dirty="0" err="1">
                <a:solidFill>
                  <a:srgbClr val="FF0000"/>
                </a:solidFill>
                <a:effectLst/>
                <a:latin typeface="Times New Roman" panose="02020603050405020304" pitchFamily="18" charset="0"/>
                <a:ea typeface="Times New Roman" panose="02020603050405020304" pitchFamily="18" charset="0"/>
              </a:rPr>
              <a:t>Các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em</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tự</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học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phần</a:t>
            </a:r>
            <a:r>
              <a:rPr lang="en-US" sz="2800" b="0" dirty="0">
                <a:solidFill>
                  <a:srgbClr val="FF0000"/>
                </a:solidFill>
                <a:effectLst/>
                <a:latin typeface="Times New Roman" panose="02020603050405020304" pitchFamily="18" charset="0"/>
                <a:ea typeface="Times New Roman" panose="02020603050405020304" pitchFamily="18" charset="0"/>
              </a:rPr>
              <a:t> b </a:t>
            </a:r>
            <a:r>
              <a:rPr lang="en-US" sz="2800" b="0" dirty="0" err="1">
                <a:solidFill>
                  <a:srgbClr val="FF0000"/>
                </a:solidFill>
                <a:effectLst/>
                <a:latin typeface="Times New Roman" panose="02020603050405020304" pitchFamily="18" charset="0"/>
                <a:ea typeface="Times New Roman" panose="02020603050405020304" pitchFamily="18" charset="0"/>
              </a:rPr>
              <a:t>với</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các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hướng</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dẫn</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sau</a:t>
            </a:r>
            <a:r>
              <a:rPr lang="en-US" sz="2800" b="0"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a:p>
            <a:pPr marL="514350" marR="0">
              <a:spcBef>
                <a:spcPts val="0"/>
              </a:spcBef>
              <a:spcAft>
                <a:spcPts val="0"/>
              </a:spcAft>
            </a:pPr>
            <a:r>
              <a:rPr lang="en-US" sz="2400" b="0" dirty="0">
                <a:solidFill>
                  <a:srgbClr val="222222"/>
                </a:solidFill>
                <a:effectLst/>
                <a:latin typeface="Times New Roman" panose="02020603050405020304" pitchFamily="18" charset="0"/>
                <a:ea typeface="Times New Roman" panose="02020603050405020304" pitchFamily="18" charset="0"/>
              </a:rPr>
              <a:t>-</a:t>
            </a:r>
            <a:r>
              <a:rPr lang="en-US" sz="2400" b="0" dirty="0" err="1">
                <a:solidFill>
                  <a:srgbClr val="222222"/>
                </a:solidFill>
                <a:effectLst/>
                <a:latin typeface="Times New Roman" panose="02020603050405020304" pitchFamily="18" charset="0"/>
                <a:ea typeface="Times New Roman" panose="02020603050405020304" pitchFamily="18" charset="0"/>
              </a:rPr>
              <a:t>Nêu</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các</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dòng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tranh</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dân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gian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xuất</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hiện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trong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giai</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đoạn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này</a:t>
            </a:r>
            <a:r>
              <a:rPr lang="en-US" sz="2400" b="0" dirty="0">
                <a:solidFill>
                  <a:srgbClr val="222222"/>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514350" marR="0">
              <a:spcBef>
                <a:spcPts val="0"/>
              </a:spcBef>
              <a:spcAft>
                <a:spcPts val="0"/>
              </a:spcAft>
            </a:pPr>
            <a:r>
              <a:rPr lang="en-US" sz="2400" b="0" dirty="0">
                <a:solidFill>
                  <a:srgbClr val="222222"/>
                </a:solidFill>
                <a:effectLst/>
                <a:latin typeface="Times New Roman" panose="02020603050405020304" pitchFamily="18" charset="0"/>
                <a:ea typeface="Times New Roman" panose="02020603050405020304" pitchFamily="18" charset="0"/>
              </a:rPr>
              <a:t>-</a:t>
            </a:r>
            <a:r>
              <a:rPr lang="en-US" sz="2400" b="0" dirty="0" err="1">
                <a:solidFill>
                  <a:srgbClr val="222222"/>
                </a:solidFill>
                <a:effectLst/>
                <a:latin typeface="Times New Roman" panose="02020603050405020304" pitchFamily="18" charset="0"/>
                <a:ea typeface="Times New Roman" panose="02020603050405020304" pitchFamily="18" charset="0"/>
              </a:rPr>
              <a:t>Đầu</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thế</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kỷ</a:t>
            </a:r>
            <a:r>
              <a:rPr lang="en-US" sz="2400" b="0" dirty="0">
                <a:solidFill>
                  <a:srgbClr val="222222"/>
                </a:solidFill>
                <a:effectLst/>
                <a:latin typeface="Times New Roman" panose="02020603050405020304" pitchFamily="18" charset="0"/>
                <a:ea typeface="Times New Roman" panose="02020603050405020304" pitchFamily="18" charset="0"/>
              </a:rPr>
              <a:t> XX, ra </a:t>
            </a:r>
            <a:r>
              <a:rPr lang="en-US" sz="2400" b="0" dirty="0" err="1">
                <a:solidFill>
                  <a:srgbClr val="222222"/>
                </a:solidFill>
                <a:effectLst/>
                <a:latin typeface="Times New Roman" panose="02020603050405020304" pitchFamily="18" charset="0"/>
                <a:ea typeface="Times New Roman" panose="02020603050405020304" pitchFamily="18" charset="0"/>
              </a:rPr>
              <a:t>đời</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bộ</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tranh</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khắc</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có</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tên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là</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gì</a:t>
            </a:r>
            <a:r>
              <a:rPr lang="en-US" sz="2400" b="0" dirty="0">
                <a:solidFill>
                  <a:srgbClr val="222222"/>
                </a:solidFill>
                <a:effectLst/>
                <a:latin typeface="Times New Roman" panose="02020603050405020304" pitchFamily="18" charset="0"/>
                <a:ea typeface="Times New Roman" panose="02020603050405020304" pitchFamily="18" charset="0"/>
              </a:rPr>
              <a:t>? Do ai </a:t>
            </a:r>
            <a:r>
              <a:rPr lang="en-US" sz="2400" b="0" dirty="0" err="1">
                <a:solidFill>
                  <a:srgbClr val="222222"/>
                </a:solidFill>
                <a:effectLst/>
                <a:latin typeface="Times New Roman" panose="02020603050405020304" pitchFamily="18" charset="0"/>
                <a:ea typeface="Times New Roman" panose="02020603050405020304" pitchFamily="18" charset="0"/>
              </a:rPr>
              <a:t>thực</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hiện</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Nội</a:t>
            </a:r>
            <a:r>
              <a:rPr lang="en-US" sz="2400" b="0" dirty="0">
                <a:solidFill>
                  <a:srgbClr val="222222"/>
                </a:solidFill>
                <a:effectLst/>
                <a:latin typeface="Times New Roman" panose="02020603050405020304" pitchFamily="18" charset="0"/>
                <a:ea typeface="Times New Roman" panose="02020603050405020304" pitchFamily="18" charset="0"/>
              </a:rPr>
              <a:t> dung </a:t>
            </a:r>
            <a:r>
              <a:rPr lang="en-US" sz="2400" b="0" dirty="0" err="1">
                <a:solidFill>
                  <a:srgbClr val="222222"/>
                </a:solidFill>
                <a:effectLst/>
                <a:latin typeface="Times New Roman" panose="02020603050405020304" pitchFamily="18" charset="0"/>
                <a:ea typeface="Times New Roman" panose="02020603050405020304" pitchFamily="18" charset="0"/>
              </a:rPr>
              <a:t>miêu</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tả</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những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gì</a:t>
            </a:r>
            <a:r>
              <a:rPr lang="en-US" sz="2400" b="0" dirty="0">
                <a:solidFill>
                  <a:srgbClr val="222222"/>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514350" marR="0">
              <a:spcBef>
                <a:spcPts val="0"/>
              </a:spcBef>
              <a:spcAft>
                <a:spcPts val="0"/>
              </a:spcAft>
            </a:pPr>
            <a:r>
              <a:rPr lang="en-US" sz="2400" b="0" dirty="0">
                <a:solidFill>
                  <a:srgbClr val="222222"/>
                </a:solidFill>
                <a:effectLst/>
                <a:latin typeface="Times New Roman" panose="02020603050405020304" pitchFamily="18" charset="0"/>
                <a:ea typeface="Times New Roman" panose="02020603050405020304" pitchFamily="18" charset="0"/>
              </a:rPr>
              <a:t>-</a:t>
            </a:r>
            <a:r>
              <a:rPr lang="en-US" sz="2400" b="0" dirty="0" err="1">
                <a:solidFill>
                  <a:srgbClr val="222222"/>
                </a:solidFill>
                <a:effectLst/>
                <a:latin typeface="Times New Roman" panose="02020603050405020304" pitchFamily="18" charset="0"/>
                <a:ea typeface="Times New Roman" panose="02020603050405020304" pitchFamily="18" charset="0"/>
              </a:rPr>
              <a:t>Tác</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phẩm</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hội</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họa</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gồm</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những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gì</a:t>
            </a:r>
            <a:r>
              <a:rPr lang="en-US" sz="2400" b="0" dirty="0">
                <a:solidFill>
                  <a:srgbClr val="222222"/>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514350" marR="0">
              <a:spcBef>
                <a:spcPts val="0"/>
              </a:spcBef>
              <a:spcAft>
                <a:spcPts val="0"/>
              </a:spcAft>
            </a:pPr>
            <a:r>
              <a:rPr lang="en-US" sz="2400" b="0" dirty="0">
                <a:solidFill>
                  <a:srgbClr val="222222"/>
                </a:solidFill>
                <a:effectLst/>
                <a:latin typeface="Times New Roman" panose="02020603050405020304" pitchFamily="18" charset="0"/>
                <a:ea typeface="Times New Roman" panose="02020603050405020304" pitchFamily="18" charset="0"/>
              </a:rPr>
              <a:t>-</a:t>
            </a:r>
            <a:r>
              <a:rPr lang="en-US" sz="2400" b="0" dirty="0" err="1">
                <a:solidFill>
                  <a:srgbClr val="222222"/>
                </a:solidFill>
                <a:effectLst/>
                <a:latin typeface="Times New Roman" panose="02020603050405020304" pitchFamily="18" charset="0"/>
                <a:ea typeface="Times New Roman" panose="02020603050405020304" pitchFamily="18" charset="0"/>
              </a:rPr>
              <a:t>Trường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Mĩ</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thuật</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Đông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Dương</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được</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thành</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lập</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vào</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năm</a:t>
            </a:r>
            <a:r>
              <a:rPr lang="en-US" sz="2400" b="0" dirty="0">
                <a:solidFill>
                  <a:srgbClr val="222222"/>
                </a:solidFill>
                <a:effectLst/>
                <a:latin typeface="Times New Roman" panose="02020603050405020304" pitchFamily="18" charset="0"/>
                <a:ea typeface="Times New Roman" panose="02020603050405020304" pitchFamily="18" charset="0"/>
              </a:rPr>
              <a:t> </a:t>
            </a:r>
            <a:r>
              <a:rPr lang="en-US" sz="2400" b="0" dirty="0" err="1">
                <a:solidFill>
                  <a:srgbClr val="222222"/>
                </a:solidFill>
                <a:effectLst/>
                <a:latin typeface="Times New Roman" panose="02020603050405020304" pitchFamily="18" charset="0"/>
                <a:ea typeface="Times New Roman" panose="02020603050405020304" pitchFamily="18" charset="0"/>
              </a:rPr>
              <a:t>nào</a:t>
            </a:r>
            <a:r>
              <a:rPr lang="en-US" sz="2400" b="0" dirty="0">
                <a:solidFill>
                  <a:srgbClr val="222222"/>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514350" marR="0">
              <a:spcBef>
                <a:spcPts val="0"/>
              </a:spcBef>
              <a:spcAft>
                <a:spcPts val="0"/>
              </a:spcAft>
            </a:pPr>
            <a:r>
              <a:rPr lang="en-US" sz="2800" b="0" dirty="0">
                <a:solidFill>
                  <a:srgbClr val="FF0000"/>
                </a:solidFill>
                <a:effectLst/>
                <a:latin typeface="Times New Roman" panose="02020603050405020304" pitchFamily="18" charset="0"/>
                <a:ea typeface="Times New Roman" panose="02020603050405020304" pitchFamily="18" charset="0"/>
              </a:rPr>
              <a:t>(</a:t>
            </a:r>
            <a:r>
              <a:rPr lang="en-US" sz="2800" b="0" dirty="0" err="1">
                <a:solidFill>
                  <a:srgbClr val="FF0000"/>
                </a:solidFill>
                <a:effectLst/>
                <a:latin typeface="Times New Roman" panose="02020603050405020304" pitchFamily="18" charset="0"/>
                <a:ea typeface="Times New Roman" panose="02020603050405020304" pitchFamily="18" charset="0"/>
              </a:rPr>
              <a:t>các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em</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đọc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Sách</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giáo</a:t>
            </a:r>
            <a:r>
              <a:rPr lang="en-US" sz="2800" b="0" dirty="0">
                <a:solidFill>
                  <a:srgbClr val="FF0000"/>
                </a:solidFill>
                <a:effectLst/>
                <a:latin typeface="Times New Roman" panose="02020603050405020304" pitchFamily="18" charset="0"/>
                <a:ea typeface="Times New Roman" panose="02020603050405020304" pitchFamily="18" charset="0"/>
              </a:rPr>
              <a:t> khoa </a:t>
            </a:r>
            <a:r>
              <a:rPr lang="en-US" sz="2800" b="0" dirty="0" err="1">
                <a:solidFill>
                  <a:srgbClr val="FF0000"/>
                </a:solidFill>
                <a:effectLst/>
                <a:latin typeface="Times New Roman" panose="02020603050405020304" pitchFamily="18" charset="0"/>
                <a:ea typeface="Times New Roman" panose="02020603050405020304" pitchFamily="18" charset="0"/>
              </a:rPr>
              <a:t>để</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tìm</a:t>
            </a:r>
            <a:r>
              <a:rPr lang="en-US" sz="2800" b="0" dirty="0">
                <a:solidFill>
                  <a:srgbClr val="FF0000"/>
                </a:solidFill>
                <a:effectLst/>
                <a:latin typeface="Times New Roman" panose="02020603050405020304" pitchFamily="18" charset="0"/>
                <a:ea typeface="Times New Roman" panose="02020603050405020304" pitchFamily="18" charset="0"/>
              </a:rPr>
              <a:t> ra </a:t>
            </a:r>
            <a:r>
              <a:rPr lang="en-US" sz="2800" b="0" dirty="0" err="1">
                <a:solidFill>
                  <a:srgbClr val="FF0000"/>
                </a:solidFill>
                <a:effectLst/>
                <a:latin typeface="Times New Roman" panose="02020603050405020304" pitchFamily="18" charset="0"/>
                <a:ea typeface="Times New Roman" panose="02020603050405020304" pitchFamily="18" charset="0"/>
              </a:rPr>
              <a:t>các</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câu</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trả</a:t>
            </a:r>
            <a:r>
              <a:rPr lang="en-US" sz="2800" b="0" dirty="0">
                <a:solidFill>
                  <a:srgbClr val="FF0000"/>
                </a:solidFill>
                <a:effectLst/>
                <a:latin typeface="Times New Roman" panose="02020603050405020304" pitchFamily="18" charset="0"/>
                <a:ea typeface="Times New Roman" panose="02020603050405020304" pitchFamily="18" charset="0"/>
              </a:rPr>
              <a:t> </a:t>
            </a:r>
            <a:r>
              <a:rPr lang="en-US" sz="2800" b="0" dirty="0" err="1">
                <a:solidFill>
                  <a:srgbClr val="FF0000"/>
                </a:solidFill>
                <a:effectLst/>
                <a:latin typeface="Times New Roman" panose="02020603050405020304" pitchFamily="18" charset="0"/>
                <a:ea typeface="Times New Roman" panose="02020603050405020304" pitchFamily="18" charset="0"/>
              </a:rPr>
              <a:t>lời</a:t>
            </a:r>
            <a:r>
              <a:rPr lang="en-US" sz="2800" b="0"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AE8F793E-1387-434B-BA56-1A5EDBECA24A}"/>
              </a:ext>
            </a:extLst>
          </p:cNvPr>
          <p:cNvSpPr/>
          <p:nvPr/>
        </p:nvSpPr>
        <p:spPr>
          <a:xfrm>
            <a:off x="304800" y="1273314"/>
            <a:ext cx="5673214" cy="707886"/>
          </a:xfrm>
          <a:prstGeom prst="rect">
            <a:avLst/>
          </a:prstGeom>
        </p:spPr>
        <p:txBody>
          <a:bodyPr wrap="square">
            <a:spAutoFit/>
          </a:bodyPr>
          <a:lstStyle/>
          <a:p>
            <a:pPr lvl="0"/>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a.Điêu</a:t>
            </a:r>
            <a:r>
              <a:rPr lang="en-US" sz="4000" i="1" dirty="0">
                <a:solidFill>
                  <a:schemeClr val="accent2">
                    <a:lumMod val="75000"/>
                  </a:schemeClr>
                </a:solidFill>
                <a:latin typeface="Times New Roman" pitchFamily="18" charset="0"/>
                <a:cs typeface="Times New Roman" pitchFamily="18" charset="0"/>
              </a:rPr>
              <a:t> </a:t>
            </a:r>
            <a:r>
              <a:rPr lang="en-US" sz="4000" i="1" dirty="0" err="1">
                <a:solidFill>
                  <a:schemeClr val="accent2">
                    <a:lumMod val="75000"/>
                  </a:schemeClr>
                </a:solidFill>
                <a:latin typeface="Times New Roman" pitchFamily="18" charset="0"/>
                <a:cs typeface="Times New Roman" pitchFamily="18" charset="0"/>
              </a:rPr>
              <a:t>khắc</a:t>
            </a:r>
            <a:r>
              <a:rPr lang="en-US" sz="4000" i="1" dirty="0">
                <a:solidFill>
                  <a:schemeClr val="accent2">
                    <a:lumMod val="75000"/>
                  </a:schemeClr>
                </a:solidFill>
                <a:latin typeface="Times New Roman" pitchFamily="18" charset="0"/>
                <a:cs typeface="Times New Roman" pitchFamily="18" charset="0"/>
              </a:rPr>
              <a:t>.</a:t>
            </a:r>
          </a:p>
        </p:txBody>
      </p:sp>
      <p:pic>
        <p:nvPicPr>
          <p:cNvPr id="10" name="Picture 2" descr="Để đạt hiệu quả cao trong tự học | Tự Học Marketing">
            <a:extLst>
              <a:ext uri="{FF2B5EF4-FFF2-40B4-BE49-F238E27FC236}">
                <a16:creationId xmlns:a16="http://schemas.microsoft.com/office/drawing/2014/main" id="{9526971E-5C0B-4432-85A2-53CB14D875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6844" y="1734874"/>
            <a:ext cx="2322613" cy="129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9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53650"/>
            <a:ext cx="8382000" cy="1446550"/>
          </a:xfrm>
          <a:prstGeom prst="rect">
            <a:avLst/>
          </a:prstGeom>
        </p:spPr>
        <p:txBody>
          <a:bodyPr wrap="square">
            <a:spAutoFit/>
          </a:bodyPr>
          <a:lstStyle/>
          <a:p>
            <a:r>
              <a:rPr lang="en-US" sz="4400" b="1" dirty="0">
                <a:solidFill>
                  <a:srgbClr val="FF0000"/>
                </a:solidFill>
                <a:latin typeface="Times New Roman" pitchFamily="18" charset="0"/>
                <a:cs typeface="Times New Roman" pitchFamily="18" charset="0"/>
              </a:rPr>
              <a:t>III .</a:t>
            </a:r>
            <a:r>
              <a:rPr lang="en-US" sz="4400" b="1" dirty="0" err="1">
                <a:solidFill>
                  <a:srgbClr val="FF0000"/>
                </a:solidFill>
                <a:latin typeface="Times New Roman" pitchFamily="18" charset="0"/>
                <a:cs typeface="Times New Roman" pitchFamily="18" charset="0"/>
              </a:rPr>
              <a:t>Một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vài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đặc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điểm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Mỹ</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thời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Nguyễn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bài</a:t>
            </a:r>
            <a:r>
              <a:rPr lang="en-US" sz="4400" b="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p:txBody>
      </p:sp>
      <p:sp>
        <p:nvSpPr>
          <p:cNvPr id="6" name="Rectangle 5"/>
          <p:cNvSpPr/>
          <p:nvPr/>
        </p:nvSpPr>
        <p:spPr>
          <a:xfrm>
            <a:off x="990600" y="1828800"/>
            <a:ext cx="7696200" cy="4678204"/>
          </a:xfrm>
          <a:prstGeom prst="rect">
            <a:avLst/>
          </a:prstGeom>
        </p:spPr>
        <p:txBody>
          <a:bodyPr wrap="square">
            <a:spAutoFit/>
          </a:bodyPr>
          <a:lstStyle/>
          <a:p>
            <a:pPr lvl="0"/>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hòa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luôn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chẽ</a:t>
            </a:r>
            <a:r>
              <a:rPr lang="en-US" sz="4000" dirty="0">
                <a:latin typeface="Times New Roman" pitchFamily="18" charset="0"/>
                <a:cs typeface="Times New Roman" pitchFamily="18" charset="0"/>
              </a:rPr>
              <a:t> </a:t>
            </a:r>
          </a:p>
          <a:p>
            <a:pPr lvl="0"/>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truyền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Âu</a:t>
            </a:r>
            <a:r>
              <a:rPr lang="en-US" sz="4000" dirty="0">
                <a:latin typeface="Times New Roman" pitchFamily="18" charset="0"/>
                <a:cs typeface="Times New Roman" pitchFamily="18" charset="0"/>
              </a:rPr>
              <a:t>.</a:t>
            </a:r>
          </a:p>
          <a:p>
            <a:r>
              <a:rPr lang="en-US" dirty="0"/>
              <a:t> </a:t>
            </a:r>
          </a:p>
        </p:txBody>
      </p:sp>
    </p:spTree>
    <p:extLst>
      <p:ext uri="{BB962C8B-B14F-4D97-AF65-F5344CB8AC3E}">
        <p14:creationId xmlns:p14="http://schemas.microsoft.com/office/powerpoint/2010/main" val="9997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4E49B-7451-4D2D-B468-16F60D62678D}"/>
              </a:ext>
            </a:extLst>
          </p:cNvPr>
          <p:cNvSpPr/>
          <p:nvPr/>
        </p:nvSpPr>
        <p:spPr>
          <a:xfrm>
            <a:off x="838200" y="1475125"/>
            <a:ext cx="8382000" cy="3477875"/>
          </a:xfrm>
          <a:prstGeom prst="rect">
            <a:avLst/>
          </a:prstGeom>
        </p:spPr>
        <p:txBody>
          <a:bodyPr wrap="square">
            <a:spAutoFit/>
          </a:bodyPr>
          <a:lstStyle/>
          <a:p>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Kể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công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trình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kiến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trúc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thời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Nguyễn</a:t>
            </a:r>
            <a:r>
              <a:rPr lang="en-US" sz="4400" b="1" dirty="0">
                <a:solidFill>
                  <a:srgbClr val="FF0000"/>
                </a:solidFill>
                <a:latin typeface="Times New Roman" pitchFamily="18" charset="0"/>
                <a:cs typeface="Times New Roman" pitchFamily="18" charset="0"/>
              </a:rPr>
              <a:t>?</a:t>
            </a:r>
          </a:p>
          <a:p>
            <a:endParaRPr lang="en-US" sz="4400" b="1" dirty="0">
              <a:solidFill>
                <a:srgbClr val="FF0000"/>
              </a:solidFill>
              <a:latin typeface="Times New Roman" pitchFamily="18" charset="0"/>
              <a:cs typeface="Times New Roman" pitchFamily="18" charset="0"/>
            </a:endParaRPr>
          </a:p>
          <a:p>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Kể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công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trình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điêu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khắc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thời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Nguyễn</a:t>
            </a:r>
            <a:r>
              <a:rPr lang="en-US" sz="4400" b="1" dirty="0">
                <a:solidFill>
                  <a:srgbClr val="FF0000"/>
                </a:solidFill>
                <a:latin typeface="Times New Roman" pitchFamily="18" charset="0"/>
                <a:cs typeface="Times New Roman" pitchFamily="18" charset="0"/>
              </a:rPr>
              <a:t>?</a:t>
            </a: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18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96" y="0"/>
            <a:ext cx="9604896" cy="6858000"/>
          </a:xfrm>
          <a:prstGeom prst="rect">
            <a:avLst/>
          </a:prstGeom>
        </p:spPr>
      </p:pic>
      <p:sp>
        <p:nvSpPr>
          <p:cNvPr id="5" name="Rectangle 4"/>
          <p:cNvSpPr/>
          <p:nvPr/>
        </p:nvSpPr>
        <p:spPr>
          <a:xfrm>
            <a:off x="1088270" y="762000"/>
            <a:ext cx="2319866" cy="923330"/>
          </a:xfrm>
          <a:prstGeom prst="rect">
            <a:avLst/>
          </a:prstGeom>
          <a:noFill/>
        </p:spPr>
        <p:txBody>
          <a:bodyPr wrap="none" lIns="91440" tIns="45720" rIns="91440" bIns="45720">
            <a:spAutoFit/>
          </a:bodyPr>
          <a:lstStyle/>
          <a:p>
            <a:pPr algn="ctr"/>
            <a:r>
              <a:rPr lang="en-US" sz="54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Bài</a:t>
            </a:r>
            <a:r>
              <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tập</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7" name="Rectangle 7"/>
          <p:cNvSpPr>
            <a:spLocks noChangeArrowheads="1"/>
          </p:cNvSpPr>
          <p:nvPr/>
        </p:nvSpPr>
        <p:spPr bwMode="auto">
          <a:xfrm>
            <a:off x="0" y="1695162"/>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altLang="en-US" sz="3200">
              <a:latin typeface="VNI-Times" pitchFamily="2" charset="0"/>
            </a:endParaRPr>
          </a:p>
        </p:txBody>
      </p:sp>
      <p:sp>
        <p:nvSpPr>
          <p:cNvPr id="8" name="Rectangle 8"/>
          <p:cNvSpPr>
            <a:spLocks noChangeArrowheads="1"/>
          </p:cNvSpPr>
          <p:nvPr/>
        </p:nvSpPr>
        <p:spPr bwMode="auto">
          <a:xfrm>
            <a:off x="565355" y="2571462"/>
            <a:ext cx="7425813" cy="24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3200" dirty="0">
                <a:latin typeface="Time new roman"/>
              </a:rPr>
              <a:t>-</a:t>
            </a:r>
            <a:r>
              <a:rPr lang="en-US" altLang="en-US" sz="3200" dirty="0" err="1">
                <a:latin typeface="Time new roman"/>
              </a:rPr>
              <a:t>Em</a:t>
            </a:r>
            <a:r>
              <a:rPr lang="en-US" altLang="en-US" sz="3200" dirty="0">
                <a:latin typeface="Time new roman"/>
              </a:rPr>
              <a:t> </a:t>
            </a:r>
            <a:r>
              <a:rPr lang="en-US" altLang="en-US" sz="3200" dirty="0" err="1">
                <a:latin typeface="Time new roman"/>
              </a:rPr>
              <a:t>hãy</a:t>
            </a:r>
            <a:r>
              <a:rPr lang="en-US" altLang="en-US" sz="3200" dirty="0">
                <a:latin typeface="Time new roman"/>
              </a:rPr>
              <a:t> </a:t>
            </a:r>
            <a:r>
              <a:rPr lang="en-US" altLang="en-US" sz="3200" dirty="0" err="1">
                <a:latin typeface="Time new roman"/>
              </a:rPr>
              <a:t>mô</a:t>
            </a:r>
            <a:r>
              <a:rPr lang="en-US" altLang="en-US" sz="3200" dirty="0">
                <a:latin typeface="Time new roman"/>
              </a:rPr>
              <a:t> </a:t>
            </a:r>
            <a:r>
              <a:rPr lang="en-US" altLang="en-US" sz="3200" dirty="0" err="1">
                <a:latin typeface="Time new roman"/>
              </a:rPr>
              <a:t>phỏng</a:t>
            </a:r>
            <a:r>
              <a:rPr lang="en-US" altLang="en-US" sz="3200" dirty="0">
                <a:latin typeface="Time new roman"/>
              </a:rPr>
              <a:t> </a:t>
            </a:r>
            <a:r>
              <a:rPr lang="en-US" altLang="en-US" sz="3200" dirty="0" err="1">
                <a:latin typeface="Time new roman"/>
              </a:rPr>
              <a:t>lại</a:t>
            </a:r>
            <a:r>
              <a:rPr lang="en-US" altLang="en-US" sz="3200" dirty="0">
                <a:latin typeface="Time new roman"/>
              </a:rPr>
              <a:t> </a:t>
            </a:r>
            <a:r>
              <a:rPr lang="en-US" altLang="en-US" sz="3200" dirty="0" err="1">
                <a:latin typeface="Time new roman"/>
              </a:rPr>
              <a:t>các</a:t>
            </a:r>
            <a:r>
              <a:rPr lang="en-US" altLang="en-US" sz="3200" dirty="0">
                <a:latin typeface="Time new roman"/>
              </a:rPr>
              <a:t> </a:t>
            </a:r>
            <a:r>
              <a:rPr lang="en-US" altLang="en-US" sz="3200" dirty="0" err="1">
                <a:latin typeface="Time new roman"/>
              </a:rPr>
              <a:t>họa</a:t>
            </a:r>
            <a:r>
              <a:rPr lang="en-US" altLang="en-US" sz="3200" dirty="0">
                <a:latin typeface="Time new roman"/>
              </a:rPr>
              <a:t> </a:t>
            </a:r>
            <a:r>
              <a:rPr lang="en-US" altLang="en-US" sz="3200" dirty="0" err="1">
                <a:latin typeface="Time new roman"/>
              </a:rPr>
              <a:t>tiết</a:t>
            </a:r>
            <a:r>
              <a:rPr lang="en-US" altLang="en-US" sz="3200" dirty="0">
                <a:latin typeface="Time new roman"/>
              </a:rPr>
              <a:t> </a:t>
            </a:r>
            <a:r>
              <a:rPr lang="en-US" altLang="en-US" sz="3200" dirty="0" err="1">
                <a:latin typeface="Time new roman"/>
              </a:rPr>
              <a:t>trên</a:t>
            </a:r>
            <a:r>
              <a:rPr lang="en-US" altLang="en-US" sz="3200" dirty="0">
                <a:latin typeface="Time new roman"/>
              </a:rPr>
              <a:t> </a:t>
            </a:r>
            <a:r>
              <a:rPr lang="en-US" altLang="en-US" sz="3200" dirty="0" err="1">
                <a:latin typeface="Time new roman"/>
              </a:rPr>
              <a:t>Cửu</a:t>
            </a:r>
            <a:r>
              <a:rPr lang="en-US" altLang="en-US" sz="3200" dirty="0">
                <a:latin typeface="Time new roman"/>
              </a:rPr>
              <a:t> </a:t>
            </a:r>
            <a:r>
              <a:rPr lang="en-US" altLang="en-US" sz="3200" dirty="0" err="1">
                <a:latin typeface="Time new roman"/>
              </a:rPr>
              <a:t>đỉnh</a:t>
            </a:r>
            <a:r>
              <a:rPr lang="en-US" altLang="en-US" sz="3200" dirty="0">
                <a:latin typeface="Time new roman"/>
              </a:rPr>
              <a:t>, </a:t>
            </a:r>
            <a:r>
              <a:rPr lang="en-US" altLang="en-US" sz="3200" dirty="0" err="1">
                <a:latin typeface="Time new roman"/>
              </a:rPr>
              <a:t>hình</a:t>
            </a:r>
            <a:r>
              <a:rPr lang="en-US" altLang="en-US" sz="3200" dirty="0">
                <a:latin typeface="Time new roman"/>
              </a:rPr>
              <a:t> </a:t>
            </a:r>
            <a:r>
              <a:rPr lang="en-US" altLang="en-US" sz="3200" dirty="0" err="1">
                <a:latin typeface="Time new roman"/>
              </a:rPr>
              <a:t>dáng</a:t>
            </a:r>
            <a:r>
              <a:rPr lang="en-US" altLang="en-US" sz="3200" dirty="0">
                <a:latin typeface="Time new roman"/>
              </a:rPr>
              <a:t> con </a:t>
            </a:r>
            <a:r>
              <a:rPr lang="en-US" altLang="en-US" sz="3200" dirty="0" err="1">
                <a:latin typeface="Time new roman"/>
              </a:rPr>
              <a:t>nghê</a:t>
            </a:r>
            <a:r>
              <a:rPr lang="en-US" altLang="en-US" sz="3200" dirty="0">
                <a:latin typeface="Time new roman"/>
              </a:rPr>
              <a:t>, </a:t>
            </a:r>
            <a:r>
              <a:rPr lang="en-US" altLang="en-US" sz="3200" dirty="0" err="1">
                <a:latin typeface="Time new roman"/>
              </a:rPr>
              <a:t>voi</a:t>
            </a:r>
            <a:r>
              <a:rPr lang="en-US" altLang="en-US" sz="3200" dirty="0">
                <a:latin typeface="Time new roman"/>
              </a:rPr>
              <a:t>, </a:t>
            </a:r>
            <a:r>
              <a:rPr lang="en-US" altLang="en-US" sz="3200" dirty="0" err="1">
                <a:latin typeface="Time new roman"/>
              </a:rPr>
              <a:t>ngựa</a:t>
            </a:r>
            <a:r>
              <a:rPr lang="en-US" altLang="en-US" sz="3200" dirty="0">
                <a:latin typeface="Time new roman"/>
              </a:rPr>
              <a:t>, </a:t>
            </a:r>
            <a:r>
              <a:rPr lang="en-US" altLang="en-US" sz="3200" dirty="0" err="1">
                <a:latin typeface="Time new roman"/>
              </a:rPr>
              <a:t>các</a:t>
            </a:r>
            <a:r>
              <a:rPr lang="en-US" altLang="en-US" sz="3200" dirty="0">
                <a:latin typeface="Time new roman"/>
              </a:rPr>
              <a:t> </a:t>
            </a:r>
            <a:r>
              <a:rPr lang="en-US" altLang="en-US" sz="3200" dirty="0" err="1">
                <a:latin typeface="Time new roman"/>
              </a:rPr>
              <a:t>công</a:t>
            </a:r>
            <a:r>
              <a:rPr lang="en-US" altLang="en-US" sz="3200" dirty="0">
                <a:latin typeface="Time new roman"/>
              </a:rPr>
              <a:t> </a:t>
            </a:r>
            <a:r>
              <a:rPr lang="en-US" altLang="en-US" sz="3200" dirty="0" err="1">
                <a:latin typeface="Time new roman"/>
              </a:rPr>
              <a:t>trình</a:t>
            </a:r>
            <a:r>
              <a:rPr lang="en-US" altLang="en-US" sz="3200" dirty="0">
                <a:latin typeface="Time new roman"/>
              </a:rPr>
              <a:t> </a:t>
            </a:r>
            <a:r>
              <a:rPr lang="en-US" altLang="en-US" sz="3200" dirty="0" err="1">
                <a:latin typeface="Time new roman"/>
              </a:rPr>
              <a:t>kiến</a:t>
            </a:r>
            <a:r>
              <a:rPr lang="en-US" altLang="en-US" sz="3200" dirty="0">
                <a:latin typeface="Time new roman"/>
              </a:rPr>
              <a:t> </a:t>
            </a:r>
            <a:r>
              <a:rPr lang="en-US" altLang="en-US" sz="3200" dirty="0" err="1">
                <a:latin typeface="Time new roman"/>
              </a:rPr>
              <a:t>trúc</a:t>
            </a:r>
            <a:r>
              <a:rPr lang="en-US" altLang="en-US" sz="3200" dirty="0">
                <a:latin typeface="Time new roman"/>
              </a:rPr>
              <a:t> </a:t>
            </a:r>
            <a:r>
              <a:rPr lang="en-US" altLang="en-US" sz="3200" dirty="0" err="1">
                <a:latin typeface="Time new roman"/>
              </a:rPr>
              <a:t>thời</a:t>
            </a:r>
            <a:r>
              <a:rPr lang="en-US" altLang="en-US" sz="3200" dirty="0">
                <a:latin typeface="Time new roman"/>
              </a:rPr>
              <a:t> </a:t>
            </a:r>
            <a:r>
              <a:rPr lang="en-US" altLang="en-US" sz="3200" dirty="0" err="1">
                <a:latin typeface="Time new roman"/>
              </a:rPr>
              <a:t>Nguyễn</a:t>
            </a:r>
            <a:r>
              <a:rPr lang="en-US" altLang="en-US" sz="3200" dirty="0">
                <a:latin typeface="Time new roman"/>
              </a:rPr>
              <a:t>.</a:t>
            </a:r>
          </a:p>
          <a:p>
            <a:pPr marL="342900" indent="-342900" eaLnBrk="1" hangingPunct="1">
              <a:spcBef>
                <a:spcPct val="20000"/>
              </a:spcBef>
              <a:buFontTx/>
              <a:buChar char="•"/>
            </a:pPr>
            <a:endParaRPr lang="en-US" altLang="en-US" sz="3200" dirty="0"/>
          </a:p>
        </p:txBody>
      </p:sp>
    </p:spTree>
    <p:extLst>
      <p:ext uri="{BB962C8B-B14F-4D97-AF65-F5344CB8AC3E}">
        <p14:creationId xmlns:p14="http://schemas.microsoft.com/office/powerpoint/2010/main" val="71570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nodePh="1">
                                  <p:stCondLst>
                                    <p:cond delay="0"/>
                                  </p:stCondLst>
                                  <p:endCondLst>
                                    <p:cond evt="begin" delay="0">
                                      <p:tn val="5"/>
                                    </p:cond>
                                  </p:end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96" y="0"/>
            <a:ext cx="9604896" cy="6858000"/>
          </a:xfrm>
          <a:prstGeom prst="rect">
            <a:avLst/>
          </a:prstGeom>
        </p:spPr>
      </p:pic>
      <p:sp>
        <p:nvSpPr>
          <p:cNvPr id="5" name="Rectangle 4"/>
          <p:cNvSpPr/>
          <p:nvPr/>
        </p:nvSpPr>
        <p:spPr>
          <a:xfrm>
            <a:off x="762000" y="1686232"/>
            <a:ext cx="6336991" cy="2154436"/>
          </a:xfrm>
          <a:prstGeom prst="rect">
            <a:avLst/>
          </a:prstGeom>
          <a:noFill/>
        </p:spPr>
        <p:txBody>
          <a:bodyPr wrap="none" lIns="91440" tIns="45720" rIns="91440" bIns="45720">
            <a:spAutoFit/>
          </a:bodyPr>
          <a:lstStyle/>
          <a:p>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Dặn</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Dò</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pPr marL="685800" indent="-685800">
              <a:buFontTx/>
              <a:buChar char="-"/>
            </a:pPr>
            <a:r>
              <a:rPr lang="en-US" sz="40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Xem</a:t>
            </a:r>
            <a:r>
              <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lại</a:t>
            </a:r>
            <a:r>
              <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nội</a:t>
            </a:r>
            <a:r>
              <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dung </a:t>
            </a:r>
            <a:r>
              <a:rPr lang="en-US" sz="40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bài</a:t>
            </a:r>
            <a:r>
              <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học</a:t>
            </a:r>
            <a:endPar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marL="685800" indent="-685800">
              <a:buFontTx/>
              <a:buChar char="-"/>
            </a:pP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Chuẩn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bị</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mới</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152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96" y="0"/>
            <a:ext cx="9604896" cy="6858000"/>
          </a:xfrm>
          <a:prstGeom prst="rect">
            <a:avLst/>
          </a:prstGeom>
        </p:spPr>
      </p:pic>
      <p:sp>
        <p:nvSpPr>
          <p:cNvPr id="5" name="Rectangle 4"/>
          <p:cNvSpPr/>
          <p:nvPr/>
        </p:nvSpPr>
        <p:spPr>
          <a:xfrm>
            <a:off x="1329130" y="1397675"/>
            <a:ext cx="5775940" cy="1938992"/>
          </a:xfrm>
          <a:prstGeom prst="rect">
            <a:avLst/>
          </a:prstGeom>
          <a:noFill/>
        </p:spPr>
        <p:txBody>
          <a:bodyPr wrap="none" lIns="91440" tIns="45720" rIns="91440" bIns="45720">
            <a:spAutoFit/>
          </a:bodyPr>
          <a:lstStyle/>
          <a:p>
            <a:pPr algn="ct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Chào</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tạm</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biệt</a:t>
            </a:r>
            <a:endPar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Chúc</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học</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tốt</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700752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710B2-C77D-4A1F-BD84-3EA8D1C7339A}"/>
              </a:ext>
            </a:extLst>
          </p:cNvPr>
          <p:cNvPicPr>
            <a:picLocks noChangeAspect="1"/>
          </p:cNvPicPr>
          <p:nvPr/>
        </p:nvPicPr>
        <p:blipFill>
          <a:blip r:embed="rId2"/>
          <a:stretch>
            <a:fillRect/>
          </a:stretch>
        </p:blipFill>
        <p:spPr>
          <a:xfrm>
            <a:off x="429246" y="651173"/>
            <a:ext cx="2893570" cy="2777827"/>
          </a:xfrm>
          <a:prstGeom prst="rect">
            <a:avLst/>
          </a:prstGeom>
        </p:spPr>
      </p:pic>
      <p:pic>
        <p:nvPicPr>
          <p:cNvPr id="4" name="Picture 3">
            <a:extLst>
              <a:ext uri="{FF2B5EF4-FFF2-40B4-BE49-F238E27FC236}">
                <a16:creationId xmlns:a16="http://schemas.microsoft.com/office/drawing/2014/main" id="{CB820539-6C47-42E1-B660-2FE973D63869}"/>
              </a:ext>
            </a:extLst>
          </p:cNvPr>
          <p:cNvPicPr>
            <a:picLocks noChangeAspect="1"/>
          </p:cNvPicPr>
          <p:nvPr/>
        </p:nvPicPr>
        <p:blipFill>
          <a:blip r:embed="rId3"/>
          <a:stretch>
            <a:fillRect/>
          </a:stretch>
        </p:blipFill>
        <p:spPr>
          <a:xfrm>
            <a:off x="3392930" y="761999"/>
            <a:ext cx="2288027" cy="4479102"/>
          </a:xfrm>
          <a:prstGeom prst="rect">
            <a:avLst/>
          </a:prstGeom>
        </p:spPr>
      </p:pic>
      <p:pic>
        <p:nvPicPr>
          <p:cNvPr id="1026" name="Picture 2">
            <a:extLst>
              <a:ext uri="{FF2B5EF4-FFF2-40B4-BE49-F238E27FC236}">
                <a16:creationId xmlns:a16="http://schemas.microsoft.com/office/drawing/2014/main" id="{E7C15EC3-C3E8-4062-8182-C0700F263B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1071" y="609600"/>
            <a:ext cx="206145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511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63A5-DB7E-491E-AE6E-7662802EC60A}"/>
              </a:ext>
            </a:extLst>
          </p:cNvPr>
          <p:cNvPicPr>
            <a:picLocks noChangeAspect="1"/>
          </p:cNvPicPr>
          <p:nvPr/>
        </p:nvPicPr>
        <p:blipFill>
          <a:blip r:embed="rId2"/>
          <a:stretch>
            <a:fillRect/>
          </a:stretch>
        </p:blipFill>
        <p:spPr>
          <a:xfrm>
            <a:off x="469540" y="457200"/>
            <a:ext cx="3392906" cy="5943600"/>
          </a:xfrm>
          <a:prstGeom prst="rect">
            <a:avLst/>
          </a:prstGeom>
        </p:spPr>
      </p:pic>
    </p:spTree>
    <p:extLst>
      <p:ext uri="{BB962C8B-B14F-4D97-AF65-F5344CB8AC3E}">
        <p14:creationId xmlns:p14="http://schemas.microsoft.com/office/powerpoint/2010/main" val="330852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73626" y="74106"/>
            <a:ext cx="8541774" cy="1815882"/>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MĨ THUẬT 9</a:t>
            </a:r>
            <a:endParaRPr lang="en-US" sz="2800" b="1" dirty="0">
              <a:solidFill>
                <a:schemeClr val="tx2"/>
              </a:solidFill>
              <a:latin typeface="Times New Roman" pitchFamily="18" charset="0"/>
              <a:cs typeface="Times New Roman" pitchFamily="18" charset="0"/>
            </a:endParaRPr>
          </a:p>
          <a:p>
            <a:pPr algn="ctr"/>
            <a:r>
              <a:rPr lang="en-US" sz="2800" b="1" dirty="0" err="1">
                <a:solidFill>
                  <a:schemeClr val="tx2"/>
                </a:solidFill>
                <a:latin typeface="Times New Roman" pitchFamily="18" charset="0"/>
                <a:cs typeface="Times New Roman" pitchFamily="18" charset="0"/>
              </a:rPr>
              <a:t>Chủ</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đề</a:t>
            </a:r>
            <a:r>
              <a:rPr lang="en-US" sz="2800" b="1" dirty="0">
                <a:solidFill>
                  <a:schemeClr val="tx2"/>
                </a:solidFill>
                <a:latin typeface="Times New Roman" pitchFamily="18" charset="0"/>
                <a:cs typeface="Times New Roman" pitchFamily="18" charset="0"/>
              </a:rPr>
              <a:t> 3: </a:t>
            </a:r>
            <a:r>
              <a:rPr lang="en-US" sz="2800" b="1" dirty="0" err="1">
                <a:solidFill>
                  <a:schemeClr val="tx2"/>
                </a:solidFill>
                <a:latin typeface="Times New Roman" pitchFamily="18" charset="0"/>
                <a:cs typeface="Times New Roman" pitchFamily="18" charset="0"/>
              </a:rPr>
              <a:t>Tinh</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hoa</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mĩ</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thuật</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người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Việt</a:t>
            </a:r>
            <a:endParaRPr lang="en-US" sz="2800" b="1" dirty="0">
              <a:solidFill>
                <a:schemeClr val="tx2"/>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TIẾT 1:SƠ LƯỢC MĨ THUẬT THỜI NGUYỄN</a:t>
            </a:r>
            <a:endParaRPr lang="en-US" sz="2800" dirty="0">
              <a:solidFill>
                <a:srgbClr val="FF0000"/>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(1802-1945)</a:t>
            </a:r>
            <a:endParaRPr lang="en-US" sz="2800" dirty="0">
              <a:solidFill>
                <a:srgbClr val="FF0000"/>
              </a:solidFill>
              <a:latin typeface="Times New Roman" pitchFamily="18" charset="0"/>
              <a:cs typeface="Times New Roman" pitchFamily="18" charset="0"/>
            </a:endParaRPr>
          </a:p>
        </p:txBody>
      </p:sp>
      <p:pic>
        <p:nvPicPr>
          <p:cNvPr id="6" name="Picture 28" descr="SGK%20My%20thuat%209%20-%2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14600" y="2057400"/>
            <a:ext cx="4393858" cy="3200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38200" y="39329"/>
            <a:ext cx="53340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I-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Vài</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nét</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vê</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bối</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cảnh</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lịch</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 </a:t>
            </a:r>
            <a:r>
              <a:rPr lang="en-US" sz="3200" b="1" u="sng" dirty="0" err="1">
                <a:solidFill>
                  <a:srgbClr val="FF5050"/>
                </a:solidFill>
                <a:effectLst>
                  <a:outerShdw blurRad="38100" dist="38100" dir="2700000" algn="tl">
                    <a:srgbClr val="C0C0C0"/>
                  </a:outerShdw>
                </a:effectLst>
                <a:latin typeface="Times New Roman" pitchFamily="18" charset="0"/>
                <a:cs typeface="Times New Roman" pitchFamily="18" charset="0"/>
              </a:rPr>
              <a:t>sư</a:t>
            </a:r>
            <a:r>
              <a:rPr lang="en-US" sz="3200" b="1" u="sng" dirty="0">
                <a:solidFill>
                  <a:srgbClr val="FF5050"/>
                </a:solidFill>
                <a:effectLst>
                  <a:outerShdw blurRad="38100" dist="38100" dir="2700000" algn="tl">
                    <a:srgbClr val="C0C0C0"/>
                  </a:outerShdw>
                </a:effectLst>
                <a:latin typeface="Times New Roman" pitchFamily="18" charset="0"/>
                <a:cs typeface="Times New Roman" pitchFamily="18" charset="0"/>
              </a:rPr>
              <a:t>̉.</a:t>
            </a:r>
          </a:p>
        </p:txBody>
      </p:sp>
      <p:sp>
        <p:nvSpPr>
          <p:cNvPr id="6" name="Rectangle 5"/>
          <p:cNvSpPr/>
          <p:nvPr/>
        </p:nvSpPr>
        <p:spPr>
          <a:xfrm>
            <a:off x="685800" y="737369"/>
            <a:ext cx="8001000" cy="1938992"/>
          </a:xfrm>
          <a:prstGeom prst="rect">
            <a:avLst/>
          </a:prstGeom>
        </p:spPr>
        <p:txBody>
          <a:bodyPr wrap="square">
            <a:spAutoFit/>
          </a:bodyP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I (</a:t>
            </a:r>
            <a:r>
              <a:rPr lang="en-US" sz="2400" dirty="0" err="1">
                <a:solidFill>
                  <a:srgbClr val="002060"/>
                </a:solidFill>
                <a:latin typeface="Times New Roman" panose="02020603050405020304" pitchFamily="18" charset="0"/>
                <a:cs typeface="Times New Roman" panose="02020603050405020304" pitchFamily="18" charset="0"/>
              </a:rPr>
              <a:t>nghiên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cứu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khoa, </a:t>
            </a:r>
            <a:r>
              <a:rPr lang="en-US" sz="2400" dirty="0" err="1">
                <a:solidFill>
                  <a:srgbClr val="002060"/>
                </a:solidFill>
                <a:latin typeface="Times New Roman" panose="02020603050405020304" pitchFamily="18" charset="0"/>
                <a:cs typeface="Times New Roman" panose="02020603050405020304" pitchFamily="18" charset="0"/>
              </a:rPr>
              <a:t>tài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báo</a:t>
            </a:r>
            <a:r>
              <a:rPr lang="en-US" sz="2400" dirty="0">
                <a:solidFill>
                  <a:srgbClr val="002060"/>
                </a:solidFill>
                <a:latin typeface="Times New Roman" panose="02020603050405020304" pitchFamily="18" charset="0"/>
                <a:cs typeface="Times New Roman" panose="02020603050405020304" pitchFamily="18" charset="0"/>
              </a:rPr>
              <a:t>, Internet…</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nội</a:t>
            </a:r>
            <a:r>
              <a:rPr lang="en-US" sz="2400" dirty="0">
                <a:solidFill>
                  <a:srgbClr val="002060"/>
                </a:solidFill>
                <a:latin typeface="Times New Roman" panose="02020603050405020304" pitchFamily="18" charset="0"/>
                <a:cs typeface="Times New Roman" panose="02020603050405020304" pitchFamily="18" charset="0"/>
              </a:rPr>
              <a:t> dung </a:t>
            </a:r>
            <a:r>
              <a:rPr lang="en-US" sz="2400" dirty="0" err="1">
                <a:solidFill>
                  <a:srgbClr val="002060"/>
                </a:solidFill>
                <a:latin typeface="Times New Roman" panose="02020603050405020304" pitchFamily="18" charset="0"/>
                <a:cs typeface="Times New Roman" panose="02020603050405020304" pitchFamily="18" charset="0"/>
              </a:rPr>
              <a:t>liên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lịch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Nguyễn</a:t>
            </a:r>
            <a:r>
              <a:rPr lang="en-US" sz="2400" dirty="0">
                <a:solidFill>
                  <a:srgbClr val="002060"/>
                </a:solidFill>
                <a:latin typeface="Times New Roman" panose="02020603050405020304" pitchFamily="18" charset="0"/>
                <a:cs typeface="Times New Roman" panose="02020603050405020304" pitchFamily="18" charset="0"/>
              </a:rPr>
              <a:t> (1802-1945).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gợi</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tìm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hiểu</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BB6BC21-B4F9-47D0-8D1B-3C2622E4335F}"/>
              </a:ext>
            </a:extLst>
          </p:cNvPr>
          <p:cNvSpPr txBox="1"/>
          <p:nvPr/>
        </p:nvSpPr>
        <p:spPr>
          <a:xfrm>
            <a:off x="533400" y="2590800"/>
            <a:ext cx="8077199" cy="2246769"/>
          </a:xfrm>
          <a:prstGeom prst="rect">
            <a:avLst/>
          </a:prstGeom>
          <a:no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 Thời nhà Nguyễn (1802-1945) có bao nhiêu đời vua?</a:t>
            </a:r>
          </a:p>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Sau khi thống nhất đất nước, nhà Nguyễn chọn nơi đâu để làm kinh đô?</a:t>
            </a:r>
          </a:p>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Nguy cơ mất nước là do đâu? Ai đã đánh chiếm nước ta trong giai đoạn này?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Để đạt hiệu quả cao trong tự học | Tự Học Marketing">
            <a:extLst>
              <a:ext uri="{FF2B5EF4-FFF2-40B4-BE49-F238E27FC236}">
                <a16:creationId xmlns:a16="http://schemas.microsoft.com/office/drawing/2014/main" id="{F0159EF3-7BE2-453B-B909-9B9921A667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4572000"/>
            <a:ext cx="328875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296400" cy="6972300"/>
          </a:xfrm>
          <a:prstGeom prst="rect">
            <a:avLst/>
          </a:prstGeom>
        </p:spPr>
      </p:pic>
      <p:sp>
        <p:nvSpPr>
          <p:cNvPr id="5" name="Rectangle 4"/>
          <p:cNvSpPr/>
          <p:nvPr/>
        </p:nvSpPr>
        <p:spPr>
          <a:xfrm>
            <a:off x="2590800" y="832991"/>
            <a:ext cx="6553200" cy="1077218"/>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vua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đầu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cuối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cùng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Nguyễn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ai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gì</a:t>
            </a:r>
            <a:r>
              <a:rPr lang="en-US" sz="3200" dirty="0">
                <a:solidFill>
                  <a:srgbClr val="FF0000"/>
                </a:solidFill>
                <a:latin typeface="Times New Roman" pitchFamily="18" charset="0"/>
                <a:cs typeface="Times New Roman" pitchFamily="18" charset="0"/>
              </a:rPr>
              <a:t> ?</a:t>
            </a:r>
          </a:p>
        </p:txBody>
      </p:sp>
      <p:sp>
        <p:nvSpPr>
          <p:cNvPr id="7" name="Rectangle 6"/>
          <p:cNvSpPr/>
          <p:nvPr/>
        </p:nvSpPr>
        <p:spPr>
          <a:xfrm>
            <a:off x="464573" y="1975332"/>
            <a:ext cx="8512277" cy="1569660"/>
          </a:xfrm>
          <a:prstGeom prst="rect">
            <a:avLst/>
          </a:prstGeom>
        </p:spPr>
        <p:txBody>
          <a:bodyPr wrap="square">
            <a:spAutoFit/>
          </a:bodyPr>
          <a:lstStyle/>
          <a:p>
            <a:r>
              <a:rPr lang="en-US" sz="2400" b="1" dirty="0">
                <a:solidFill>
                  <a:srgbClr val="00B050"/>
                </a:solidFill>
                <a:latin typeface="Times New Roman" pitchFamily="18" charset="0"/>
                <a:cs typeface="Times New Roman" pitchFamily="18" charset="0"/>
              </a:rPr>
              <a:t>-</a:t>
            </a:r>
            <a:r>
              <a:rPr lang="en-US" sz="2400" b="1" dirty="0" err="1">
                <a:solidFill>
                  <a:srgbClr val="00B050"/>
                </a:solidFill>
                <a:latin typeface="Times New Roman" pitchFamily="18" charset="0"/>
                <a:cs typeface="Times New Roman" pitchFamily="18" charset="0"/>
              </a:rPr>
              <a:t>Vua</a:t>
            </a:r>
            <a:r>
              <a:rPr lang="en-US" sz="2400" b="1" dirty="0">
                <a:solidFill>
                  <a:srgbClr val="00B050"/>
                </a:solidFill>
                <a:latin typeface="Times New Roman" pitchFamily="18" charset="0"/>
                <a:cs typeface="Times New Roman" pitchFamily="18" charset="0"/>
              </a:rPr>
              <a:t> Gia Long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tại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vị</a:t>
            </a:r>
            <a:r>
              <a:rPr lang="en-US" sz="2400" dirty="0">
                <a:solidFill>
                  <a:srgbClr val="00B050"/>
                </a:solidFill>
                <a:latin typeface="Times New Roman" pitchFamily="18" charset="0"/>
                <a:cs typeface="Times New Roman" pitchFamily="18" charset="0"/>
              </a:rPr>
              <a:t> 1802-1819 ) </a:t>
            </a:r>
            <a:r>
              <a:rPr lang="en-US" sz="2400" dirty="0" err="1">
                <a:solidFill>
                  <a:srgbClr val="00B050"/>
                </a:solidFill>
                <a:latin typeface="Times New Roman" pitchFamily="18" charset="0"/>
                <a:cs typeface="Times New Roman" pitchFamily="18" charset="0"/>
              </a:rPr>
              <a:t>tên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thật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là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Nguyễn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Phúc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Ánh</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Nguyễn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Ánh</a:t>
            </a:r>
            <a:r>
              <a:rPr lang="en-US" sz="2400" dirty="0">
                <a:solidFill>
                  <a:srgbClr val="00B050"/>
                </a:solidFill>
                <a:latin typeface="Times New Roman" pitchFamily="18" charset="0"/>
                <a:cs typeface="Times New Roman" pitchFamily="18" charset="0"/>
              </a:rPr>
              <a:t>) </a:t>
            </a:r>
          </a:p>
          <a:p>
            <a:r>
              <a:rPr lang="en-US" sz="2400"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Vua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Bảo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Đại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tại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vị</a:t>
            </a:r>
            <a:r>
              <a:rPr lang="en-US" sz="2400" dirty="0">
                <a:solidFill>
                  <a:srgbClr val="00B050"/>
                </a:solidFill>
                <a:latin typeface="Times New Roman" pitchFamily="18" charset="0"/>
                <a:cs typeface="Times New Roman" pitchFamily="18" charset="0"/>
              </a:rPr>
              <a:t> 1926 -1945 ) </a:t>
            </a:r>
            <a:r>
              <a:rPr lang="en-US" sz="2400" dirty="0" err="1">
                <a:solidFill>
                  <a:srgbClr val="00B050"/>
                </a:solidFill>
                <a:latin typeface="Times New Roman" pitchFamily="18" charset="0"/>
                <a:cs typeface="Times New Roman" pitchFamily="18" charset="0"/>
              </a:rPr>
              <a:t>tên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thật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là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Nguyễn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Phúc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Vĩnh</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Thụy</a:t>
            </a:r>
            <a:r>
              <a:rPr lang="en-US" sz="2400" dirty="0">
                <a:solidFill>
                  <a:srgbClr val="00B050"/>
                </a:solidFill>
                <a:latin typeface="Times New Roman" pitchFamily="18" charset="0"/>
                <a:cs typeface="Times New Roman" pitchFamily="18" charset="0"/>
              </a:rPr>
              <a:t> , </a:t>
            </a:r>
            <a:r>
              <a:rPr lang="en-US" sz="2400" dirty="0" err="1">
                <a:solidFill>
                  <a:srgbClr val="00B050"/>
                </a:solidFill>
                <a:latin typeface="Times New Roman" pitchFamily="18" charset="0"/>
                <a:cs typeface="Times New Roman" pitchFamily="18" charset="0"/>
              </a:rPr>
              <a:t>Mất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tại</a:t>
            </a:r>
            <a:r>
              <a:rPr lang="en-US" sz="2400" dirty="0">
                <a:solidFill>
                  <a:srgbClr val="00B050"/>
                </a:solidFill>
                <a:latin typeface="Times New Roman" pitchFamily="18" charset="0"/>
                <a:cs typeface="Times New Roman" pitchFamily="18" charset="0"/>
              </a:rPr>
              <a:t> Pari</a:t>
            </a:r>
          </a:p>
        </p:txBody>
      </p:sp>
      <p:sp>
        <p:nvSpPr>
          <p:cNvPr id="10" name="Rectangle 9"/>
          <p:cNvSpPr/>
          <p:nvPr/>
        </p:nvSpPr>
        <p:spPr>
          <a:xfrm>
            <a:off x="1828800" y="6336268"/>
            <a:ext cx="2852063" cy="369332"/>
          </a:xfrm>
          <a:prstGeom prst="rect">
            <a:avLst/>
          </a:prstGeom>
        </p:spPr>
        <p:txBody>
          <a:bodyPr wrap="none">
            <a:spAutoFit/>
          </a:bodyPr>
          <a:lstStyle/>
          <a:p>
            <a:r>
              <a:rPr lang="en-US" b="1" dirty="0" err="1">
                <a:latin typeface="Times New Roman" pitchFamily="18" charset="0"/>
                <a:cs typeface="Times New Roman" pitchFamily="18" charset="0"/>
              </a:rPr>
              <a:t>Vua</a:t>
            </a:r>
            <a:r>
              <a:rPr lang="en-US" b="1" dirty="0">
                <a:latin typeface="Times New Roman" pitchFamily="18" charset="0"/>
                <a:cs typeface="Times New Roman" pitchFamily="18" charset="0"/>
              </a:rPr>
              <a:t> Gia Long (1762-1820)</a:t>
            </a:r>
            <a:r>
              <a:rPr lang="en-US" dirty="0">
                <a:latin typeface="Times New Roman" pitchFamily="18" charset="0"/>
                <a:cs typeface="Times New Roman" pitchFamily="18" charset="0"/>
              </a:rPr>
              <a:t> </a:t>
            </a:r>
            <a:endParaRPr lang="en-US" dirty="0"/>
          </a:p>
        </p:txBody>
      </p:sp>
      <p:sp>
        <p:nvSpPr>
          <p:cNvPr id="11" name="Rectangle 10"/>
          <p:cNvSpPr/>
          <p:nvPr/>
        </p:nvSpPr>
        <p:spPr>
          <a:xfrm>
            <a:off x="4837775" y="6237243"/>
            <a:ext cx="2653290" cy="369332"/>
          </a:xfrm>
          <a:prstGeom prst="rect">
            <a:avLst/>
          </a:prstGeom>
        </p:spPr>
        <p:txBody>
          <a:bodyPr wrap="none">
            <a:spAutoFit/>
          </a:bodyPr>
          <a:lstStyle/>
          <a:p>
            <a:r>
              <a:rPr lang="en-US" b="1" dirty="0" err="1">
                <a:latin typeface="Times New Roman" pitchFamily="18" charset="0"/>
                <a:cs typeface="Times New Roman" pitchFamily="18" charset="0"/>
              </a:rPr>
              <a:t>Vua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Đại</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(1913-1997)</a:t>
            </a:r>
            <a:endParaRPr lang="en-US" b="1" dirty="0"/>
          </a:p>
        </p:txBody>
      </p:sp>
      <p:pic>
        <p:nvPicPr>
          <p:cNvPr id="1026" name="Picture 2">
            <a:extLst>
              <a:ext uri="{FF2B5EF4-FFF2-40B4-BE49-F238E27FC236}">
                <a16:creationId xmlns:a16="http://schemas.microsoft.com/office/drawing/2014/main" id="{ABBEE2DD-601C-496A-B03A-179FB9284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03926"/>
            <a:ext cx="2125527" cy="27206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2E06DD-999E-44FC-ABB4-3B43DA9F2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477" y="3428817"/>
            <a:ext cx="2037923" cy="273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randombar(horizontal)">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12" y="-144378"/>
            <a:ext cx="9328212" cy="7002378"/>
          </a:xfrm>
          <a:prstGeom prst="rect">
            <a:avLst/>
          </a:prstGeom>
        </p:spPr>
      </p:pic>
      <p:sp>
        <p:nvSpPr>
          <p:cNvPr id="3" name="Rectangle 2"/>
          <p:cNvSpPr/>
          <p:nvPr/>
        </p:nvSpPr>
        <p:spPr>
          <a:xfrm>
            <a:off x="-14748" y="8675"/>
            <a:ext cx="8853948" cy="1323439"/>
          </a:xfrm>
          <a:prstGeom prst="rect">
            <a:avLst/>
          </a:prstGeom>
        </p:spPr>
        <p:txBody>
          <a:bodyPr wrap="square">
            <a:spAutoFit/>
          </a:bodyPr>
          <a:lstStyle/>
          <a:p>
            <a:r>
              <a:rPr lang="en-US" sz="4000" b="1" u="sng" dirty="0">
                <a:solidFill>
                  <a:srgbClr val="FF0000"/>
                </a:solidFill>
                <a:latin typeface="Times New Roman" pitchFamily="18" charset="0"/>
                <a:cs typeface="Times New Roman" pitchFamily="18" charset="0"/>
              </a:rPr>
              <a:t>II - </a:t>
            </a:r>
            <a:r>
              <a:rPr lang="en-US" sz="4000" b="1" u="sng" dirty="0" err="1">
                <a:solidFill>
                  <a:srgbClr val="FF0000"/>
                </a:solidFill>
                <a:latin typeface="Times New Roman" pitchFamily="18" charset="0"/>
                <a:cs typeface="Times New Roman" pitchFamily="18" charset="0"/>
              </a:rPr>
              <a:t>Một</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số</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thành</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tựu</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về</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mỹ</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thuật</a:t>
            </a:r>
            <a:endParaRPr lang="en-US" sz="4000" dirty="0">
              <a:solidFill>
                <a:srgbClr val="FF0000"/>
              </a:solidFill>
              <a:latin typeface="Times New Roman" pitchFamily="18" charset="0"/>
              <a:cs typeface="Times New Roman" pitchFamily="18" charset="0"/>
            </a:endParaRPr>
          </a:p>
          <a:p>
            <a:r>
              <a:rPr lang="en-US" sz="4000" b="1" i="1" dirty="0">
                <a:latin typeface="Times New Roman" pitchFamily="18" charset="0"/>
                <a:cs typeface="Times New Roman" pitchFamily="18" charset="0"/>
              </a:rPr>
              <a:t>1 </a:t>
            </a:r>
            <a:r>
              <a:rPr lang="en-US" sz="4000" b="1" i="1" dirty="0" err="1">
                <a:latin typeface="Times New Roman" pitchFamily="18" charset="0"/>
                <a:cs typeface="Times New Roman" pitchFamily="18" charset="0"/>
              </a:rPr>
              <a:t>Kiến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trúc</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kinh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đô</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Huế</a:t>
            </a:r>
            <a:endParaRPr lang="en-US" sz="4000" dirty="0">
              <a:latin typeface="Times New Roman" pitchFamily="18" charset="0"/>
              <a:cs typeface="Times New Roman" pitchFamily="18" charset="0"/>
            </a:endParaRPr>
          </a:p>
        </p:txBody>
      </p:sp>
      <p:sp>
        <p:nvSpPr>
          <p:cNvPr id="4" name="Rectangle 3"/>
          <p:cNvSpPr/>
          <p:nvPr/>
        </p:nvSpPr>
        <p:spPr>
          <a:xfrm>
            <a:off x="-46703" y="1447800"/>
            <a:ext cx="6925294" cy="707886"/>
          </a:xfrm>
          <a:prstGeom prst="rect">
            <a:avLst/>
          </a:prstGeom>
        </p:spPr>
        <p:txBody>
          <a:bodyPr wrap="none">
            <a:spAutoFit/>
          </a:bodyPr>
          <a:lstStyle/>
          <a:p>
            <a:r>
              <a:rPr lang="en-US" sz="4000" b="1" i="1" dirty="0">
                <a:latin typeface="Times New Roman" pitchFamily="18" charset="0"/>
                <a:cs typeface="Times New Roman" pitchFamily="18" charset="0"/>
              </a:rPr>
              <a:t>2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endParaRPr lang="en-US" sz="4000" dirty="0">
              <a:latin typeface="Times New Roman" pitchFamily="18" charset="0"/>
              <a:cs typeface="Times New Roman" pitchFamily="18" charset="0"/>
            </a:endParaRPr>
          </a:p>
        </p:txBody>
      </p:sp>
      <p:sp>
        <p:nvSpPr>
          <p:cNvPr id="6" name="Rectangle 5"/>
          <p:cNvSpPr/>
          <p:nvPr/>
        </p:nvSpPr>
        <p:spPr>
          <a:xfrm>
            <a:off x="319548" y="2155686"/>
            <a:ext cx="4572000" cy="1323439"/>
          </a:xfrm>
          <a:prstGeom prst="rect">
            <a:avLst/>
          </a:prstGeom>
        </p:spPr>
        <p:txBody>
          <a:bodyPr>
            <a:spAutoFit/>
          </a:bodyPr>
          <a:lstStyle/>
          <a:p>
            <a:pPr lvl="0"/>
            <a:r>
              <a:rPr lang="en-US" sz="4000" i="1" u="sng" dirty="0" err="1">
                <a:solidFill>
                  <a:schemeClr val="accent2">
                    <a:lumMod val="75000"/>
                  </a:schemeClr>
                </a:solidFill>
                <a:latin typeface="Times New Roman" pitchFamily="18" charset="0"/>
                <a:cs typeface="Times New Roman" pitchFamily="18" charset="0"/>
              </a:rPr>
              <a:t>a.Điêu</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khắc</a:t>
            </a:r>
            <a:endParaRPr lang="en-US" sz="4000" dirty="0">
              <a:solidFill>
                <a:schemeClr val="accent2">
                  <a:lumMod val="75000"/>
                </a:schemeClr>
              </a:solidFill>
              <a:latin typeface="Times New Roman" pitchFamily="18" charset="0"/>
              <a:cs typeface="Times New Roman" pitchFamily="18" charset="0"/>
            </a:endParaRPr>
          </a:p>
          <a:p>
            <a:pPr lvl="0"/>
            <a:r>
              <a:rPr lang="en-US" sz="4000" i="1" u="sng" dirty="0" err="1">
                <a:solidFill>
                  <a:schemeClr val="accent2">
                    <a:lumMod val="75000"/>
                  </a:schemeClr>
                </a:solidFill>
                <a:latin typeface="Times New Roman" pitchFamily="18" charset="0"/>
                <a:cs typeface="Times New Roman" pitchFamily="18" charset="0"/>
              </a:rPr>
              <a:t>b.Đồ</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họa</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và</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hội</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họa</a:t>
            </a:r>
            <a:endParaRPr lang="en-US" sz="4000"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3686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48" y="8675"/>
            <a:ext cx="8853948" cy="1323439"/>
          </a:xfrm>
          <a:prstGeom prst="rect">
            <a:avLst/>
          </a:prstGeom>
        </p:spPr>
        <p:txBody>
          <a:bodyPr wrap="square">
            <a:spAutoFit/>
          </a:bodyPr>
          <a:lstStyle/>
          <a:p>
            <a:r>
              <a:rPr lang="en-US" sz="4000" b="1" u="sng" dirty="0">
                <a:solidFill>
                  <a:srgbClr val="FF0000"/>
                </a:solidFill>
                <a:latin typeface="Times New Roman" pitchFamily="18" charset="0"/>
                <a:cs typeface="Times New Roman" pitchFamily="18" charset="0"/>
              </a:rPr>
              <a:t>II </a:t>
            </a:r>
            <a:r>
              <a:rPr lang="en-US" sz="4000" b="1" u="sng" dirty="0" err="1">
                <a:solidFill>
                  <a:srgbClr val="FF0000"/>
                </a:solidFill>
                <a:latin typeface="Times New Roman" pitchFamily="18" charset="0"/>
                <a:cs typeface="Times New Roman" pitchFamily="18" charset="0"/>
              </a:rPr>
              <a:t>Một</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số</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thành</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tựu</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về</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mỹ</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thuật</a:t>
            </a:r>
            <a:endParaRPr lang="en-US" sz="4000" dirty="0">
              <a:solidFill>
                <a:srgbClr val="FF0000"/>
              </a:solidFill>
              <a:latin typeface="Times New Roman" pitchFamily="18" charset="0"/>
              <a:cs typeface="Times New Roman" pitchFamily="18" charset="0"/>
            </a:endParaRPr>
          </a:p>
          <a:p>
            <a:r>
              <a:rPr lang="en-US" sz="4000" b="1" i="1" dirty="0">
                <a:latin typeface="Times New Roman" pitchFamily="18" charset="0"/>
                <a:cs typeface="Times New Roman" pitchFamily="18" charset="0"/>
              </a:rPr>
              <a:t>1 </a:t>
            </a:r>
            <a:r>
              <a:rPr lang="en-US" sz="4000" b="1" i="1" dirty="0" err="1">
                <a:latin typeface="Times New Roman" pitchFamily="18" charset="0"/>
                <a:cs typeface="Times New Roman" pitchFamily="18" charset="0"/>
              </a:rPr>
              <a:t>Kiến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trúc</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kinh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đô</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Huế</a:t>
            </a:r>
            <a:endParaRPr lang="en-US" sz="4000" dirty="0">
              <a:latin typeface="Times New Roman" pitchFamily="18" charset="0"/>
              <a:cs typeface="Times New Roman" pitchFamily="18" charset="0"/>
            </a:endParaRPr>
          </a:p>
        </p:txBody>
      </p:sp>
      <p:pic>
        <p:nvPicPr>
          <p:cNvPr id="6" name="Picture 28" descr="SGK%20My%20thuat%209%20-%2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 y="1519270"/>
            <a:ext cx="4373826" cy="3185809"/>
          </a:xfrm>
          <a:prstGeom prst="rect">
            <a:avLst/>
          </a:prstGeom>
          <a:noFill/>
          <a:ln w="317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914400" y="4876800"/>
            <a:ext cx="2310184" cy="523220"/>
          </a:xfrm>
          <a:prstGeom prst="rect">
            <a:avLst/>
          </a:prstGeom>
        </p:spPr>
        <p:txBody>
          <a:bodyPr wrap="none">
            <a:spAutoFit/>
          </a:bodyPr>
          <a:lstStyle/>
          <a:p>
            <a:pPr algn="ctr">
              <a:defRPr/>
            </a:pP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endParaRPr lang="en-US" sz="2800" dirty="0">
              <a:latin typeface="Times New Roman" pitchFamily="18" charset="0"/>
              <a:cs typeface="Times New Roman" pitchFamily="18" charset="0"/>
            </a:endParaRPr>
          </a:p>
        </p:txBody>
      </p:sp>
      <p:pic>
        <p:nvPicPr>
          <p:cNvPr id="8" name="Picture 20" descr="Kinh thành Huế về đê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69" y="1309991"/>
            <a:ext cx="4095231" cy="3395088"/>
          </a:xfrm>
          <a:prstGeom prst="rect">
            <a:avLst/>
          </a:prstGeom>
          <a:noFill/>
          <a:ln w="3175" cap="rnd">
            <a:solidFill>
              <a:srgbClr val="FFFF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153576" y="4953000"/>
            <a:ext cx="3621504" cy="523220"/>
          </a:xfrm>
          <a:prstGeom prst="rect">
            <a:avLst/>
          </a:prstGeom>
        </p:spPr>
        <p:txBody>
          <a:bodyPr wrap="non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đêm</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203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7842" y="5065370"/>
            <a:ext cx="1572866" cy="523220"/>
          </a:xfrm>
          <a:prstGeom prst="rect">
            <a:avLst/>
          </a:prstGeom>
          <a:noFill/>
        </p:spPr>
        <p:txBody>
          <a:bodyPr wrap="none" lIns="91440" tIns="45720" rIns="91440" bIns="45720">
            <a:spAutoFit/>
          </a:bodyPr>
          <a:lstStyle/>
          <a:p>
            <a:pPr algn="ctr"/>
            <a:r>
              <a:rPr lang="en-US" sz="2800" b="1" cap="none" spc="0"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Ngọ</a:t>
            </a:r>
            <a:r>
              <a:rPr lang="en-US" sz="28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800" b="1" cap="none" spc="0"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môn</a:t>
            </a:r>
            <a:endParaRPr lang="en-US" sz="28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8" name="Rectangle 7"/>
          <p:cNvSpPr/>
          <p:nvPr/>
        </p:nvSpPr>
        <p:spPr>
          <a:xfrm>
            <a:off x="5357714" y="5065370"/>
            <a:ext cx="1351652" cy="523220"/>
          </a:xfrm>
          <a:prstGeom prst="rect">
            <a:avLst/>
          </a:prstGeom>
          <a:noFill/>
        </p:spPr>
        <p:txBody>
          <a:bodyPr wrap="none" lIns="91440" tIns="45720" rIns="91440" bIns="45720">
            <a:spAutoFit/>
          </a:bodyPr>
          <a:lstStyle/>
          <a:p>
            <a:pPr algn="ctr"/>
            <a:r>
              <a:rPr lang="en-US" sz="28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Đại</a:t>
            </a:r>
            <a:r>
              <a:rPr lang="en-US" sz="28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800" b="1" dirty="0" err="1">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Nội</a:t>
            </a:r>
            <a:endParaRPr lang="en-US" sz="2800" b="1" cap="none" spc="0"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9" name="Rectangle 8"/>
          <p:cNvSpPr/>
          <p:nvPr/>
        </p:nvSpPr>
        <p:spPr>
          <a:xfrm>
            <a:off x="285136" y="277581"/>
            <a:ext cx="8853948" cy="1323439"/>
          </a:xfrm>
          <a:prstGeom prst="rect">
            <a:avLst/>
          </a:prstGeom>
        </p:spPr>
        <p:txBody>
          <a:bodyPr wrap="square">
            <a:spAutoFit/>
          </a:bodyPr>
          <a:lstStyle/>
          <a:p>
            <a:r>
              <a:rPr lang="en-US" sz="4000" b="1" u="sng" dirty="0">
                <a:solidFill>
                  <a:srgbClr val="FF0000"/>
                </a:solidFill>
                <a:latin typeface="Times New Roman" pitchFamily="18" charset="0"/>
                <a:cs typeface="Times New Roman" pitchFamily="18" charset="0"/>
              </a:rPr>
              <a:t>II </a:t>
            </a:r>
            <a:r>
              <a:rPr lang="en-US" sz="4000" b="1" u="sng" dirty="0" err="1">
                <a:solidFill>
                  <a:srgbClr val="FF0000"/>
                </a:solidFill>
                <a:latin typeface="Times New Roman" pitchFamily="18" charset="0"/>
                <a:cs typeface="Times New Roman" pitchFamily="18" charset="0"/>
              </a:rPr>
              <a:t>Một</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số</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thành</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tựu</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về</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mỹ</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thuật</a:t>
            </a:r>
            <a:endParaRPr lang="en-US" sz="4000" dirty="0">
              <a:solidFill>
                <a:srgbClr val="FF0000"/>
              </a:solidFill>
              <a:latin typeface="Times New Roman" pitchFamily="18" charset="0"/>
              <a:cs typeface="Times New Roman" pitchFamily="18" charset="0"/>
            </a:endParaRPr>
          </a:p>
          <a:p>
            <a:r>
              <a:rPr lang="en-US" sz="4000" b="1" i="1" dirty="0">
                <a:latin typeface="Times New Roman" pitchFamily="18" charset="0"/>
                <a:cs typeface="Times New Roman" pitchFamily="18" charset="0"/>
              </a:rPr>
              <a:t>1 </a:t>
            </a:r>
            <a:r>
              <a:rPr lang="en-US" sz="4000" b="1" i="1" dirty="0" err="1">
                <a:latin typeface="Times New Roman" pitchFamily="18" charset="0"/>
                <a:cs typeface="Times New Roman" pitchFamily="18" charset="0"/>
              </a:rPr>
              <a:t>Kiến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trúc</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kinh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đô</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Huế</a:t>
            </a:r>
            <a:endParaRPr lang="en-US" sz="4000" dirty="0">
              <a:latin typeface="Times New Roman" pitchFamily="18" charset="0"/>
              <a:cs typeface="Times New Roman"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12" y="2129194"/>
            <a:ext cx="4229101" cy="256698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904" y="2219552"/>
            <a:ext cx="4090750" cy="2386271"/>
          </a:xfrm>
          <a:prstGeom prst="rect">
            <a:avLst/>
          </a:prstGeom>
        </p:spPr>
      </p:pic>
    </p:spTree>
    <p:extLst>
      <p:ext uri="{BB962C8B-B14F-4D97-AF65-F5344CB8AC3E}">
        <p14:creationId xmlns:p14="http://schemas.microsoft.com/office/powerpoint/2010/main" val="18083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TotalTime>
  <Words>1725</Words>
  <Application>Microsoft Office PowerPoint</Application>
  <PresentationFormat>On-screen Show (4:3)</PresentationFormat>
  <Paragraphs>138</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Roboto</vt:lpstr>
      <vt:lpstr>Time new roman</vt:lpstr>
      <vt:lpstr>Times New Roman</vt:lpstr>
      <vt:lpstr>VNI-Cooper</vt:lpstr>
      <vt:lpstr>VNI-Murray</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saocodon</dc:creator>
  <cp:lastModifiedBy>Quốc Phạm</cp:lastModifiedBy>
  <cp:revision>92</cp:revision>
  <dcterms:created xsi:type="dcterms:W3CDTF">2020-04-14T12:21:53Z</dcterms:created>
  <dcterms:modified xsi:type="dcterms:W3CDTF">2022-07-26T02:41:57Z</dcterms:modified>
</cp:coreProperties>
</file>