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6" r:id="rId2"/>
    <p:sldId id="258" r:id="rId3"/>
    <p:sldId id="259" r:id="rId4"/>
    <p:sldId id="260" r:id="rId5"/>
    <p:sldId id="256" r:id="rId6"/>
    <p:sldId id="261" r:id="rId7"/>
    <p:sldId id="257" r:id="rId8"/>
    <p:sldId id="283" r:id="rId9"/>
    <p:sldId id="266" r:id="rId10"/>
    <p:sldId id="267" r:id="rId11"/>
    <p:sldId id="268" r:id="rId12"/>
    <p:sldId id="285" r:id="rId13"/>
    <p:sldId id="269" r:id="rId14"/>
    <p:sldId id="270" r:id="rId15"/>
    <p:sldId id="271" r:id="rId16"/>
    <p:sldId id="272" r:id="rId17"/>
    <p:sldId id="273" r:id="rId18"/>
    <p:sldId id="274" r:id="rId19"/>
    <p:sldId id="275" r:id="rId20"/>
    <p:sldId id="276" r:id="rId21"/>
    <p:sldId id="280"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942A69C-6E12-428D-9604-DADCFCCBA7CA}" type="doc">
      <dgm:prSet loTypeId="urn:microsoft.com/office/officeart/2005/8/layout/chevron2" loCatId="list" qsTypeId="urn:microsoft.com/office/officeart/2005/8/quickstyle/simple1#1" qsCatId="simple" csTypeId="urn:microsoft.com/office/officeart/2005/8/colors/colorful1#1" csCatId="colorful" phldr="1"/>
      <dgm:spPr/>
      <dgm:t>
        <a:bodyPr/>
        <a:lstStyle/>
        <a:p>
          <a:endParaRPr lang="en-US"/>
        </a:p>
      </dgm:t>
    </dgm:pt>
    <dgm:pt modelId="{AF5F92CF-4012-4993-AEB7-1DFE3DC37BD2}">
      <dgm:prSet phldrT="[Text]" custT="1"/>
      <dgm:spPr/>
      <dgm:t>
        <a:bodyPr/>
        <a:lstStyle/>
        <a:p>
          <a:r>
            <a:rPr lang="en-US" sz="2800" b="1" dirty="0" err="1" smtClean="0">
              <a:latin typeface="Arial" panose="020B0604020202020204" pitchFamily="34" charset="0"/>
              <a:cs typeface="Arial" panose="020B0604020202020204" pitchFamily="34" charset="0"/>
            </a:rPr>
            <a:t>Đặc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điểm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VK</a:t>
          </a:r>
          <a:endParaRPr lang="en-US" sz="2800" b="1" dirty="0">
            <a:latin typeface="Arial" panose="020B0604020202020204" pitchFamily="34" charset="0"/>
            <a:cs typeface="Arial" panose="020B0604020202020204" pitchFamily="34" charset="0"/>
          </a:endParaRPr>
        </a:p>
      </dgm:t>
    </dgm:pt>
    <dgm:pt modelId="{4A247E50-C628-4F8D-9B54-C5263EE44778}" type="parTrans" cxnId="{92DB7DB8-67D9-46E7-A9DF-D3AD31B94733}">
      <dgm:prSet/>
      <dgm:spPr/>
      <dgm:t>
        <a:bodyPr/>
        <a:lstStyle/>
        <a:p>
          <a:endParaRPr lang="en-US"/>
        </a:p>
      </dgm:t>
    </dgm:pt>
    <dgm:pt modelId="{9EA1FBDD-0C07-47F6-8503-CF1730AD1C19}" type="sibTrans" cxnId="{92DB7DB8-67D9-46E7-A9DF-D3AD31B94733}">
      <dgm:prSet/>
      <dgm:spPr/>
      <dgm:t>
        <a:bodyPr/>
        <a:lstStyle/>
        <a:p>
          <a:endParaRPr lang="en-US"/>
        </a:p>
      </dgm:t>
    </dgm:pt>
    <dgm:pt modelId="{9F1E51B9-2418-458E-A23E-5FFF38A3C223}">
      <dgm:prSet phldrT="[Text]"/>
      <dgm:spPr>
        <a:solidFill>
          <a:schemeClr val="accent2">
            <a:lumMod val="20000"/>
            <a:lumOff val="80000"/>
            <a:alpha val="90000"/>
          </a:schemeClr>
        </a:solidFill>
      </dgm:spPr>
      <dgm:t>
        <a:bodyPr/>
        <a:lstStyle/>
        <a:p>
          <a:r>
            <a:rPr lang="en-US" dirty="0" err="1" smtClean="0"/>
            <a:t>Sự</a:t>
          </a:r>
          <a:r>
            <a:rPr lang="en-US" dirty="0" smtClean="0"/>
            <a:t> </a:t>
          </a:r>
          <a:r>
            <a:rPr lang="en-US" dirty="0" err="1" smtClean="0"/>
            <a:t>phân</a:t>
          </a:r>
          <a:r>
            <a:rPr lang="en-US" dirty="0" smtClean="0"/>
            <a:t> </a:t>
          </a:r>
          <a:r>
            <a:rPr lang="en-US" dirty="0" err="1" smtClean="0"/>
            <a:t>bố</a:t>
          </a:r>
          <a:r>
            <a:rPr lang="en-US" dirty="0" smtClean="0"/>
            <a:t> </a:t>
          </a:r>
          <a:r>
            <a:rPr lang="en-US" dirty="0" err="1" smtClean="0"/>
            <a:t>và</a:t>
          </a:r>
          <a:r>
            <a:rPr lang="en-US" dirty="0" smtClean="0"/>
            <a:t> </a:t>
          </a:r>
          <a:r>
            <a:rPr lang="en-US" dirty="0" err="1" smtClean="0"/>
            <a:t>sự</a:t>
          </a:r>
          <a:r>
            <a:rPr lang="en-US" dirty="0" smtClean="0"/>
            <a:t> </a:t>
          </a:r>
          <a:r>
            <a:rPr lang="en-US" dirty="0" err="1" smtClean="0"/>
            <a:t>đa</a:t>
          </a:r>
          <a:r>
            <a:rPr lang="en-US" dirty="0" smtClean="0"/>
            <a:t> </a:t>
          </a:r>
          <a:r>
            <a:rPr lang="en-US" dirty="0" err="1" smtClean="0"/>
            <a:t>dạng</a:t>
          </a:r>
          <a:endParaRPr lang="en-US" dirty="0"/>
        </a:p>
      </dgm:t>
    </dgm:pt>
    <dgm:pt modelId="{F8E81F40-9C0F-4470-8DC2-EA04C2C0D2AF}" type="parTrans" cxnId="{E927639D-8457-46AA-BDF6-BDA7E9899285}">
      <dgm:prSet/>
      <dgm:spPr/>
      <dgm:t>
        <a:bodyPr/>
        <a:lstStyle/>
        <a:p>
          <a:endParaRPr lang="en-US"/>
        </a:p>
      </dgm:t>
    </dgm:pt>
    <dgm:pt modelId="{9533A4A8-D1B1-4AE7-9514-63CA69408F66}" type="sibTrans" cxnId="{E927639D-8457-46AA-BDF6-BDA7E9899285}">
      <dgm:prSet/>
      <dgm:spPr/>
      <dgm:t>
        <a:bodyPr/>
        <a:lstStyle/>
        <a:p>
          <a:endParaRPr lang="en-US"/>
        </a:p>
      </dgm:t>
    </dgm:pt>
    <dgm:pt modelId="{8B5E0D31-3ADF-4826-AAEE-6233EA5ECCB4}">
      <dgm:prSet phldrT="[Text]" custT="1"/>
      <dgm:spPr/>
      <dgm:t>
        <a:bodyPr/>
        <a:lstStyle/>
        <a:p>
          <a:r>
            <a:rPr lang="en-US" sz="2800" b="1" dirty="0" err="1" smtClean="0">
              <a:latin typeface="Arial" panose="020B0604020202020204" pitchFamily="34" charset="0"/>
              <a:cs typeface="Arial" panose="020B0604020202020204" pitchFamily="34" charset="0"/>
            </a:rPr>
            <a:t>Vai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trò</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VK</a:t>
          </a:r>
          <a:endParaRPr lang="en-US" sz="2800" b="1" dirty="0">
            <a:latin typeface="Arial" panose="020B0604020202020204" pitchFamily="34" charset="0"/>
            <a:cs typeface="Arial" panose="020B0604020202020204" pitchFamily="34" charset="0"/>
          </a:endParaRPr>
        </a:p>
      </dgm:t>
    </dgm:pt>
    <dgm:pt modelId="{33C8577F-B7DD-45CA-8A4F-D3195013762F}" type="parTrans" cxnId="{BE6434F9-05FA-480E-8F7B-85254572A958}">
      <dgm:prSet/>
      <dgm:spPr/>
      <dgm:t>
        <a:bodyPr/>
        <a:lstStyle/>
        <a:p>
          <a:endParaRPr lang="en-US"/>
        </a:p>
      </dgm:t>
    </dgm:pt>
    <dgm:pt modelId="{32D161D7-5660-4C10-935E-F302F58A22C1}" type="sibTrans" cxnId="{BE6434F9-05FA-480E-8F7B-85254572A958}">
      <dgm:prSet/>
      <dgm:spPr/>
      <dgm:t>
        <a:bodyPr/>
        <a:lstStyle/>
        <a:p>
          <a:endParaRPr lang="en-US"/>
        </a:p>
      </dgm:t>
    </dgm:pt>
    <dgm:pt modelId="{58936A56-88D8-4939-A8DE-40358334F703}">
      <dgm:prSet phldrT="[Text]"/>
      <dgm:spPr>
        <a:solidFill>
          <a:schemeClr val="bg1">
            <a:lumMod val="95000"/>
            <a:alpha val="90000"/>
          </a:schemeClr>
        </a:solidFill>
      </dgm:spPr>
      <dgm:t>
        <a:bodyPr/>
        <a:lstStyle/>
        <a:p>
          <a:r>
            <a:rPr lang="en-US" dirty="0" err="1" smtClean="0"/>
            <a:t>Lợi</a:t>
          </a:r>
          <a:r>
            <a:rPr lang="en-US" dirty="0" smtClean="0"/>
            <a:t> </a:t>
          </a:r>
          <a:r>
            <a:rPr lang="en-US" dirty="0" err="1" smtClean="0"/>
            <a:t>ích</a:t>
          </a:r>
          <a:r>
            <a:rPr lang="en-US" dirty="0" smtClean="0"/>
            <a:t> </a:t>
          </a:r>
          <a:r>
            <a:rPr lang="en-US" dirty="0" err="1" smtClean="0"/>
            <a:t>của</a:t>
          </a:r>
          <a:r>
            <a:rPr lang="en-US" dirty="0" smtClean="0"/>
            <a:t> vi </a:t>
          </a:r>
          <a:r>
            <a:rPr lang="en-US" dirty="0" err="1" smtClean="0"/>
            <a:t>khuẩn</a:t>
          </a:r>
          <a:r>
            <a:rPr lang="en-US" dirty="0" smtClean="0"/>
            <a:t> </a:t>
          </a:r>
          <a:r>
            <a:rPr lang="en-US" dirty="0" err="1" smtClean="0"/>
            <a:t>với</a:t>
          </a:r>
          <a:r>
            <a:rPr lang="en-US" dirty="0" smtClean="0"/>
            <a:t> </a:t>
          </a:r>
          <a:r>
            <a:rPr lang="en-US" dirty="0" err="1" smtClean="0"/>
            <a:t>tự</a:t>
          </a:r>
          <a:r>
            <a:rPr lang="en-US" dirty="0" smtClean="0"/>
            <a:t> </a:t>
          </a:r>
          <a:r>
            <a:rPr lang="en-US" dirty="0" err="1" smtClean="0"/>
            <a:t>nhiên</a:t>
          </a:r>
          <a:r>
            <a:rPr lang="en-US" dirty="0" smtClean="0"/>
            <a:t> </a:t>
          </a:r>
          <a:r>
            <a:rPr lang="en-US" dirty="0" err="1" smtClean="0"/>
            <a:t>và</a:t>
          </a:r>
          <a:r>
            <a:rPr lang="en-US" dirty="0" smtClean="0"/>
            <a:t> con </a:t>
          </a:r>
          <a:r>
            <a:rPr lang="en-US" dirty="0" err="1" smtClean="0"/>
            <a:t>người</a:t>
          </a:r>
          <a:endParaRPr lang="en-US" dirty="0"/>
        </a:p>
      </dgm:t>
    </dgm:pt>
    <dgm:pt modelId="{4164597D-4CC7-4203-8E5D-24502821EBE2}" type="parTrans" cxnId="{DA0A3AC5-9B97-474B-A0CB-EA50192E1E4F}">
      <dgm:prSet/>
      <dgm:spPr/>
      <dgm:t>
        <a:bodyPr/>
        <a:lstStyle/>
        <a:p>
          <a:endParaRPr lang="en-US"/>
        </a:p>
      </dgm:t>
    </dgm:pt>
    <dgm:pt modelId="{C79B3B49-681E-4173-BBE1-3162FC49886E}" type="sibTrans" cxnId="{DA0A3AC5-9B97-474B-A0CB-EA50192E1E4F}">
      <dgm:prSet/>
      <dgm:spPr/>
      <dgm:t>
        <a:bodyPr/>
        <a:lstStyle/>
        <a:p>
          <a:endParaRPr lang="en-US"/>
        </a:p>
      </dgm:t>
    </dgm:pt>
    <dgm:pt modelId="{B5ADBB48-B2C5-4E5A-B34C-AB069F110506}">
      <dgm:prSet phldrT="[Text]"/>
      <dgm:spPr>
        <a:solidFill>
          <a:schemeClr val="bg1">
            <a:lumMod val="95000"/>
            <a:alpha val="90000"/>
          </a:schemeClr>
        </a:solidFill>
      </dgm:spPr>
      <dgm:t>
        <a:bodyPr/>
        <a:lstStyle/>
        <a:p>
          <a:r>
            <a:rPr lang="en-US" dirty="0" err="1" smtClean="0"/>
            <a:t>Tác</a:t>
          </a:r>
          <a:r>
            <a:rPr lang="en-US" dirty="0" smtClean="0"/>
            <a:t> </a:t>
          </a:r>
          <a:r>
            <a:rPr lang="en-US" dirty="0" err="1" smtClean="0"/>
            <a:t>hại</a:t>
          </a:r>
          <a:r>
            <a:rPr lang="en-US" dirty="0" smtClean="0"/>
            <a:t> </a:t>
          </a:r>
          <a:r>
            <a:rPr lang="en-US" dirty="0" err="1" smtClean="0"/>
            <a:t>của</a:t>
          </a:r>
          <a:r>
            <a:rPr lang="en-US" dirty="0" smtClean="0"/>
            <a:t> vi </a:t>
          </a:r>
          <a:r>
            <a:rPr lang="en-US" dirty="0" err="1" smtClean="0"/>
            <a:t>khuẩn</a:t>
          </a:r>
          <a:r>
            <a:rPr lang="en-US" dirty="0" smtClean="0"/>
            <a:t>; </a:t>
          </a:r>
          <a:r>
            <a:rPr lang="en-US" dirty="0" err="1" smtClean="0"/>
            <a:t>các</a:t>
          </a:r>
          <a:r>
            <a:rPr lang="en-US" dirty="0" smtClean="0"/>
            <a:t> </a:t>
          </a:r>
          <a:r>
            <a:rPr lang="en-US" dirty="0" err="1" smtClean="0"/>
            <a:t>bệnh</a:t>
          </a:r>
          <a:r>
            <a:rPr lang="en-US" dirty="0" smtClean="0"/>
            <a:t> do vi </a:t>
          </a:r>
          <a:r>
            <a:rPr lang="en-US" dirty="0" err="1" smtClean="0"/>
            <a:t>khuẩn</a:t>
          </a:r>
          <a:r>
            <a:rPr lang="en-US" dirty="0" smtClean="0"/>
            <a:t> </a:t>
          </a:r>
          <a:r>
            <a:rPr lang="en-US" dirty="0" err="1" smtClean="0"/>
            <a:t>gây</a:t>
          </a:r>
          <a:r>
            <a:rPr lang="en-US" dirty="0" smtClean="0"/>
            <a:t> </a:t>
          </a:r>
          <a:r>
            <a:rPr lang="en-US" dirty="0" err="1" smtClean="0"/>
            <a:t>ra</a:t>
          </a:r>
          <a:r>
            <a:rPr lang="en-US" dirty="0" smtClean="0"/>
            <a:t> </a:t>
          </a:r>
          <a:r>
            <a:rPr lang="en-US" dirty="0" err="1" smtClean="0"/>
            <a:t>và</a:t>
          </a:r>
          <a:r>
            <a:rPr lang="en-US" dirty="0" smtClean="0"/>
            <a:t> </a:t>
          </a:r>
          <a:r>
            <a:rPr lang="en-US" dirty="0" err="1" smtClean="0"/>
            <a:t>cách</a:t>
          </a:r>
          <a:r>
            <a:rPr lang="en-US" dirty="0" smtClean="0"/>
            <a:t> </a:t>
          </a:r>
          <a:r>
            <a:rPr lang="en-US" dirty="0" err="1" smtClean="0"/>
            <a:t>phòng</a:t>
          </a:r>
          <a:r>
            <a:rPr lang="en-US" dirty="0" smtClean="0"/>
            <a:t> </a:t>
          </a:r>
          <a:r>
            <a:rPr lang="en-US" dirty="0" err="1" smtClean="0"/>
            <a:t>chống</a:t>
          </a:r>
          <a:endParaRPr lang="en-US" dirty="0"/>
        </a:p>
      </dgm:t>
    </dgm:pt>
    <dgm:pt modelId="{24EF8A44-312C-4451-820B-B77EA4CF8362}" type="parTrans" cxnId="{58CDD122-54EB-471C-BC5E-C67031A7D3BA}">
      <dgm:prSet/>
      <dgm:spPr/>
      <dgm:t>
        <a:bodyPr/>
        <a:lstStyle/>
        <a:p>
          <a:endParaRPr lang="en-US"/>
        </a:p>
      </dgm:t>
    </dgm:pt>
    <dgm:pt modelId="{7BD74725-7828-4379-9A47-0BE01A1151CE}" type="sibTrans" cxnId="{58CDD122-54EB-471C-BC5E-C67031A7D3BA}">
      <dgm:prSet/>
      <dgm:spPr/>
      <dgm:t>
        <a:bodyPr/>
        <a:lstStyle/>
        <a:p>
          <a:endParaRPr lang="en-US"/>
        </a:p>
      </dgm:t>
    </dgm:pt>
    <dgm:pt modelId="{66C4CE72-0C1A-4B61-A952-41476DE64365}">
      <dgm:prSet phldrT="[Text]"/>
      <dgm:spPr>
        <a:solidFill>
          <a:schemeClr val="accent2">
            <a:lumMod val="20000"/>
            <a:lumOff val="80000"/>
            <a:alpha val="90000"/>
          </a:schemeClr>
        </a:solidFill>
      </dgm:spPr>
      <dgm:t>
        <a:bodyPr/>
        <a:lstStyle/>
        <a:p>
          <a:r>
            <a:rPr lang="en-US" dirty="0" err="1" smtClean="0"/>
            <a:t>Hình</a:t>
          </a:r>
          <a:r>
            <a:rPr lang="en-US" dirty="0" smtClean="0"/>
            <a:t> </a:t>
          </a:r>
          <a:r>
            <a:rPr lang="en-US" dirty="0" err="1" smtClean="0"/>
            <a:t>dạng</a:t>
          </a:r>
          <a:r>
            <a:rPr lang="en-US" dirty="0" smtClean="0"/>
            <a:t> </a:t>
          </a:r>
          <a:r>
            <a:rPr lang="en-US" dirty="0" err="1" smtClean="0"/>
            <a:t>và</a:t>
          </a:r>
          <a:r>
            <a:rPr lang="en-US" dirty="0" smtClean="0"/>
            <a:t> </a:t>
          </a:r>
          <a:r>
            <a:rPr lang="en-US" dirty="0" err="1" smtClean="0"/>
            <a:t>cấu</a:t>
          </a:r>
          <a:r>
            <a:rPr lang="en-US" dirty="0" smtClean="0"/>
            <a:t> </a:t>
          </a:r>
          <a:r>
            <a:rPr lang="en-US" dirty="0" err="1" smtClean="0"/>
            <a:t>tạo</a:t>
          </a:r>
          <a:r>
            <a:rPr lang="en-US" dirty="0" smtClean="0"/>
            <a:t> </a:t>
          </a:r>
          <a:endParaRPr lang="en-US" dirty="0"/>
        </a:p>
      </dgm:t>
    </dgm:pt>
    <dgm:pt modelId="{1B73BABD-A766-40D1-B910-B396B42D5FA1}" type="parTrans" cxnId="{9E931BB3-E622-4911-88E2-BA8CA4E44692}">
      <dgm:prSet/>
      <dgm:spPr/>
      <dgm:t>
        <a:bodyPr/>
        <a:lstStyle/>
        <a:p>
          <a:endParaRPr lang="en-US"/>
        </a:p>
      </dgm:t>
    </dgm:pt>
    <dgm:pt modelId="{29A97F91-D774-4F7E-B68F-3EAC2B6F9613}" type="sibTrans" cxnId="{9E931BB3-E622-4911-88E2-BA8CA4E44692}">
      <dgm:prSet/>
      <dgm:spPr/>
      <dgm:t>
        <a:bodyPr/>
        <a:lstStyle/>
        <a:p>
          <a:endParaRPr lang="en-US"/>
        </a:p>
      </dgm:t>
    </dgm:pt>
    <dgm:pt modelId="{D789E64B-97B7-4917-9595-B432ADAFD907}" type="pres">
      <dgm:prSet presAssocID="{8942A69C-6E12-428D-9604-DADCFCCBA7CA}" presName="linearFlow" presStyleCnt="0">
        <dgm:presLayoutVars>
          <dgm:dir/>
          <dgm:animLvl val="lvl"/>
          <dgm:resizeHandles val="exact"/>
        </dgm:presLayoutVars>
      </dgm:prSet>
      <dgm:spPr/>
      <dgm:t>
        <a:bodyPr/>
        <a:lstStyle/>
        <a:p>
          <a:endParaRPr lang="en-US"/>
        </a:p>
      </dgm:t>
    </dgm:pt>
    <dgm:pt modelId="{4ABC2151-D863-4DCF-B971-4E38E734E58D}" type="pres">
      <dgm:prSet presAssocID="{AF5F92CF-4012-4993-AEB7-1DFE3DC37BD2}" presName="composite" presStyleCnt="0"/>
      <dgm:spPr/>
    </dgm:pt>
    <dgm:pt modelId="{CE952D61-5131-4E59-99B3-F5F1DC05469B}" type="pres">
      <dgm:prSet presAssocID="{AF5F92CF-4012-4993-AEB7-1DFE3DC37BD2}" presName="parentText" presStyleLbl="alignNode1" presStyleIdx="0" presStyleCnt="2" custScaleX="106016">
        <dgm:presLayoutVars>
          <dgm:chMax val="1"/>
          <dgm:bulletEnabled val="1"/>
        </dgm:presLayoutVars>
      </dgm:prSet>
      <dgm:spPr/>
      <dgm:t>
        <a:bodyPr/>
        <a:lstStyle/>
        <a:p>
          <a:endParaRPr lang="en-US"/>
        </a:p>
      </dgm:t>
    </dgm:pt>
    <dgm:pt modelId="{DE84BBD1-983F-4A83-86A3-F1EDEA5E6B1F}" type="pres">
      <dgm:prSet presAssocID="{AF5F92CF-4012-4993-AEB7-1DFE3DC37BD2}" presName="descendantText" presStyleLbl="alignAcc1" presStyleIdx="0" presStyleCnt="2" custLinFactNeighborX="0">
        <dgm:presLayoutVars>
          <dgm:bulletEnabled val="1"/>
        </dgm:presLayoutVars>
      </dgm:prSet>
      <dgm:spPr/>
      <dgm:t>
        <a:bodyPr/>
        <a:lstStyle/>
        <a:p>
          <a:endParaRPr lang="en-US"/>
        </a:p>
      </dgm:t>
    </dgm:pt>
    <dgm:pt modelId="{B728F381-6265-4E49-9E66-5D324F5E804B}" type="pres">
      <dgm:prSet presAssocID="{9EA1FBDD-0C07-47F6-8503-CF1730AD1C19}" presName="sp" presStyleCnt="0"/>
      <dgm:spPr/>
    </dgm:pt>
    <dgm:pt modelId="{3AD0D551-DDF8-4E4F-AE4C-1D0A4E1DE01D}" type="pres">
      <dgm:prSet presAssocID="{8B5E0D31-3ADF-4826-AAEE-6233EA5ECCB4}" presName="composite" presStyleCnt="0"/>
      <dgm:spPr/>
    </dgm:pt>
    <dgm:pt modelId="{2B6D0CE7-52FD-4B7A-9E76-EDD9F37C2EC6}" type="pres">
      <dgm:prSet presAssocID="{8B5E0D31-3ADF-4826-AAEE-6233EA5ECCB4}" presName="parentText" presStyleLbl="alignNode1" presStyleIdx="1" presStyleCnt="2">
        <dgm:presLayoutVars>
          <dgm:chMax val="1"/>
          <dgm:bulletEnabled val="1"/>
        </dgm:presLayoutVars>
      </dgm:prSet>
      <dgm:spPr/>
      <dgm:t>
        <a:bodyPr/>
        <a:lstStyle/>
        <a:p>
          <a:endParaRPr lang="en-US"/>
        </a:p>
      </dgm:t>
    </dgm:pt>
    <dgm:pt modelId="{ABE36CC4-7214-4432-B723-B0D7B634AC62}" type="pres">
      <dgm:prSet presAssocID="{8B5E0D31-3ADF-4826-AAEE-6233EA5ECCB4}" presName="descendantText" presStyleLbl="alignAcc1" presStyleIdx="1" presStyleCnt="2">
        <dgm:presLayoutVars>
          <dgm:bulletEnabled val="1"/>
        </dgm:presLayoutVars>
      </dgm:prSet>
      <dgm:spPr/>
      <dgm:t>
        <a:bodyPr/>
        <a:lstStyle/>
        <a:p>
          <a:endParaRPr lang="en-US"/>
        </a:p>
      </dgm:t>
    </dgm:pt>
  </dgm:ptLst>
  <dgm:cxnLst>
    <dgm:cxn modelId="{480028B7-19DF-4C90-9F80-5B1E531889A3}" type="presOf" srcId="{8942A69C-6E12-428D-9604-DADCFCCBA7CA}" destId="{D789E64B-97B7-4917-9595-B432ADAFD907}" srcOrd="0" destOrd="0" presId="urn:microsoft.com/office/officeart/2005/8/layout/chevron2"/>
    <dgm:cxn modelId="{933BC762-6748-445C-B001-923C2464A721}" type="presOf" srcId="{58936A56-88D8-4939-A8DE-40358334F703}" destId="{ABE36CC4-7214-4432-B723-B0D7B634AC62}" srcOrd="0" destOrd="0" presId="urn:microsoft.com/office/officeart/2005/8/layout/chevron2"/>
    <dgm:cxn modelId="{9E931BB3-E622-4911-88E2-BA8CA4E44692}" srcId="{AF5F92CF-4012-4993-AEB7-1DFE3DC37BD2}" destId="{66C4CE72-0C1A-4B61-A952-41476DE64365}" srcOrd="1" destOrd="0" parTransId="{1B73BABD-A766-40D1-B910-B396B42D5FA1}" sibTransId="{29A97F91-D774-4F7E-B68F-3EAC2B6F9613}"/>
    <dgm:cxn modelId="{DA0A3AC5-9B97-474B-A0CB-EA50192E1E4F}" srcId="{8B5E0D31-3ADF-4826-AAEE-6233EA5ECCB4}" destId="{58936A56-88D8-4939-A8DE-40358334F703}" srcOrd="0" destOrd="0" parTransId="{4164597D-4CC7-4203-8E5D-24502821EBE2}" sibTransId="{C79B3B49-681E-4173-BBE1-3162FC49886E}"/>
    <dgm:cxn modelId="{E927639D-8457-46AA-BDF6-BDA7E9899285}" srcId="{AF5F92CF-4012-4993-AEB7-1DFE3DC37BD2}" destId="{9F1E51B9-2418-458E-A23E-5FFF38A3C223}" srcOrd="0" destOrd="0" parTransId="{F8E81F40-9C0F-4470-8DC2-EA04C2C0D2AF}" sibTransId="{9533A4A8-D1B1-4AE7-9514-63CA69408F66}"/>
    <dgm:cxn modelId="{BE6434F9-05FA-480E-8F7B-85254572A958}" srcId="{8942A69C-6E12-428D-9604-DADCFCCBA7CA}" destId="{8B5E0D31-3ADF-4826-AAEE-6233EA5ECCB4}" srcOrd="1" destOrd="0" parTransId="{33C8577F-B7DD-45CA-8A4F-D3195013762F}" sibTransId="{32D161D7-5660-4C10-935E-F302F58A22C1}"/>
    <dgm:cxn modelId="{AA16F69C-51B6-482D-8921-208AD3A5FF0F}" type="presOf" srcId="{8B5E0D31-3ADF-4826-AAEE-6233EA5ECCB4}" destId="{2B6D0CE7-52FD-4B7A-9E76-EDD9F37C2EC6}" srcOrd="0" destOrd="0" presId="urn:microsoft.com/office/officeart/2005/8/layout/chevron2"/>
    <dgm:cxn modelId="{92DB7DB8-67D9-46E7-A9DF-D3AD31B94733}" srcId="{8942A69C-6E12-428D-9604-DADCFCCBA7CA}" destId="{AF5F92CF-4012-4993-AEB7-1DFE3DC37BD2}" srcOrd="0" destOrd="0" parTransId="{4A247E50-C628-4F8D-9B54-C5263EE44778}" sibTransId="{9EA1FBDD-0C07-47F6-8503-CF1730AD1C19}"/>
    <dgm:cxn modelId="{FC1C8D99-5918-4574-A7A1-FC4B338B8D98}" type="presOf" srcId="{66C4CE72-0C1A-4B61-A952-41476DE64365}" destId="{DE84BBD1-983F-4A83-86A3-F1EDEA5E6B1F}" srcOrd="0" destOrd="1" presId="urn:microsoft.com/office/officeart/2005/8/layout/chevron2"/>
    <dgm:cxn modelId="{58CDD122-54EB-471C-BC5E-C67031A7D3BA}" srcId="{8B5E0D31-3ADF-4826-AAEE-6233EA5ECCB4}" destId="{B5ADBB48-B2C5-4E5A-B34C-AB069F110506}" srcOrd="1" destOrd="0" parTransId="{24EF8A44-312C-4451-820B-B77EA4CF8362}" sibTransId="{7BD74725-7828-4379-9A47-0BE01A1151CE}"/>
    <dgm:cxn modelId="{411781A3-F2C9-4F80-8B66-54FE1100EFBF}" type="presOf" srcId="{AF5F92CF-4012-4993-AEB7-1DFE3DC37BD2}" destId="{CE952D61-5131-4E59-99B3-F5F1DC05469B}" srcOrd="0" destOrd="0" presId="urn:microsoft.com/office/officeart/2005/8/layout/chevron2"/>
    <dgm:cxn modelId="{6472C401-FD8D-4EDD-A8BF-0F44C1537101}" type="presOf" srcId="{9F1E51B9-2418-458E-A23E-5FFF38A3C223}" destId="{DE84BBD1-983F-4A83-86A3-F1EDEA5E6B1F}" srcOrd="0" destOrd="0" presId="urn:microsoft.com/office/officeart/2005/8/layout/chevron2"/>
    <dgm:cxn modelId="{523F4166-93B6-49E9-A567-6B5D7E2ED415}" type="presOf" srcId="{B5ADBB48-B2C5-4E5A-B34C-AB069F110506}" destId="{ABE36CC4-7214-4432-B723-B0D7B634AC62}" srcOrd="0" destOrd="1" presId="urn:microsoft.com/office/officeart/2005/8/layout/chevron2"/>
    <dgm:cxn modelId="{2B3C9424-184C-4730-A656-0E01D3131DAA}" type="presParOf" srcId="{D789E64B-97B7-4917-9595-B432ADAFD907}" destId="{4ABC2151-D863-4DCF-B971-4E38E734E58D}" srcOrd="0" destOrd="0" presId="urn:microsoft.com/office/officeart/2005/8/layout/chevron2"/>
    <dgm:cxn modelId="{DF72400E-48C0-4A75-8186-1135AD707674}" type="presParOf" srcId="{4ABC2151-D863-4DCF-B971-4E38E734E58D}" destId="{CE952D61-5131-4E59-99B3-F5F1DC05469B}" srcOrd="0" destOrd="0" presId="urn:microsoft.com/office/officeart/2005/8/layout/chevron2"/>
    <dgm:cxn modelId="{7729AE35-9635-41E2-8DC5-66566D736DF9}" type="presParOf" srcId="{4ABC2151-D863-4DCF-B971-4E38E734E58D}" destId="{DE84BBD1-983F-4A83-86A3-F1EDEA5E6B1F}" srcOrd="1" destOrd="0" presId="urn:microsoft.com/office/officeart/2005/8/layout/chevron2"/>
    <dgm:cxn modelId="{6580D8E0-5F6E-4735-8D28-66F1D14612E2}" type="presParOf" srcId="{D789E64B-97B7-4917-9595-B432ADAFD907}" destId="{B728F381-6265-4E49-9E66-5D324F5E804B}" srcOrd="1" destOrd="0" presId="urn:microsoft.com/office/officeart/2005/8/layout/chevron2"/>
    <dgm:cxn modelId="{8558CAA8-C4FE-4236-B193-6AE72A23CBE9}" type="presParOf" srcId="{D789E64B-97B7-4917-9595-B432ADAFD907}" destId="{3AD0D551-DDF8-4E4F-AE4C-1D0A4E1DE01D}" srcOrd="2" destOrd="0" presId="urn:microsoft.com/office/officeart/2005/8/layout/chevron2"/>
    <dgm:cxn modelId="{C0CE94C1-8A3F-4B79-9DE1-2989A893C0F0}" type="presParOf" srcId="{3AD0D551-DDF8-4E4F-AE4C-1D0A4E1DE01D}" destId="{2B6D0CE7-52FD-4B7A-9E76-EDD9F37C2EC6}" srcOrd="0" destOrd="0" presId="urn:microsoft.com/office/officeart/2005/8/layout/chevron2"/>
    <dgm:cxn modelId="{FA039E3E-FBA4-4647-AE88-BAB891827FCB}" type="presParOf" srcId="{3AD0D551-DDF8-4E4F-AE4C-1D0A4E1DE01D}" destId="{ABE36CC4-7214-4432-B723-B0D7B634AC6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52D61-5131-4E59-99B3-F5F1DC05469B}">
      <dsp:nvSpPr>
        <dsp:cNvPr id="0" name=""/>
        <dsp:cNvSpPr/>
      </dsp:nvSpPr>
      <dsp:spPr>
        <a:xfrm rot="5400000">
          <a:off x="-392933" y="370325"/>
          <a:ext cx="2817294" cy="2090748"/>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Arial" panose="020B0604020202020204" pitchFamily="34" charset="0"/>
              <a:cs typeface="Arial" panose="020B0604020202020204" pitchFamily="34" charset="0"/>
            </a:rPr>
            <a:t>Đặc</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điểm</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của</a:t>
          </a:r>
          <a:r>
            <a:rPr lang="en-US" sz="2800" b="1" kern="1200" dirty="0" smtClean="0">
              <a:latin typeface="Arial" panose="020B0604020202020204" pitchFamily="34" charset="0"/>
              <a:cs typeface="Arial" panose="020B0604020202020204" pitchFamily="34" charset="0"/>
            </a:rPr>
            <a:t> VK</a:t>
          </a:r>
          <a:endParaRPr lang="en-US" sz="2800" b="1" kern="1200" dirty="0">
            <a:latin typeface="Arial" panose="020B0604020202020204" pitchFamily="34" charset="0"/>
            <a:cs typeface="Arial" panose="020B0604020202020204" pitchFamily="34" charset="0"/>
          </a:endParaRPr>
        </a:p>
      </dsp:txBody>
      <dsp:txXfrm rot="-5400000">
        <a:off x="-29660" y="1052426"/>
        <a:ext cx="2090748" cy="726546"/>
      </dsp:txXfrm>
    </dsp:sp>
    <dsp:sp modelId="{DE84BBD1-983F-4A83-86A3-F1EDEA5E6B1F}">
      <dsp:nvSpPr>
        <dsp:cNvPr id="0" name=""/>
        <dsp:cNvSpPr/>
      </dsp:nvSpPr>
      <dsp:spPr>
        <a:xfrm rot="5400000">
          <a:off x="5746031" y="-3737212"/>
          <a:ext cx="1832204" cy="9320733"/>
        </a:xfrm>
        <a:prstGeom prst="round2Same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Sự</a:t>
          </a:r>
          <a:r>
            <a:rPr lang="en-US" sz="3600" kern="1200" dirty="0" smtClean="0"/>
            <a:t> </a:t>
          </a:r>
          <a:r>
            <a:rPr lang="en-US" sz="3600" kern="1200" dirty="0" err="1" smtClean="0"/>
            <a:t>phân</a:t>
          </a:r>
          <a:r>
            <a:rPr lang="en-US" sz="3600" kern="1200" dirty="0" smtClean="0"/>
            <a:t> </a:t>
          </a:r>
          <a:r>
            <a:rPr lang="en-US" sz="3600" kern="1200" dirty="0" err="1" smtClean="0"/>
            <a:t>bố</a:t>
          </a:r>
          <a:r>
            <a:rPr lang="en-US" sz="3600" kern="1200" dirty="0" smtClean="0"/>
            <a:t> </a:t>
          </a:r>
          <a:r>
            <a:rPr lang="en-US" sz="3600" kern="1200" dirty="0" err="1" smtClean="0"/>
            <a:t>và</a:t>
          </a:r>
          <a:r>
            <a:rPr lang="en-US" sz="3600" kern="1200" dirty="0" smtClean="0"/>
            <a:t> </a:t>
          </a:r>
          <a:r>
            <a:rPr lang="en-US" sz="3600" kern="1200" dirty="0" err="1" smtClean="0"/>
            <a:t>sự</a:t>
          </a:r>
          <a:r>
            <a:rPr lang="en-US" sz="3600" kern="1200" dirty="0" smtClean="0"/>
            <a:t> </a:t>
          </a:r>
          <a:r>
            <a:rPr lang="en-US" sz="3600" kern="1200" dirty="0" err="1" smtClean="0"/>
            <a:t>đa</a:t>
          </a:r>
          <a:r>
            <a:rPr lang="en-US" sz="3600" kern="1200" dirty="0" smtClean="0"/>
            <a:t> </a:t>
          </a:r>
          <a:r>
            <a:rPr lang="en-US" sz="3600" kern="1200" dirty="0" err="1" smtClean="0"/>
            <a:t>dạng</a:t>
          </a:r>
          <a:endParaRPr lang="en-US" sz="3600" kern="1200" dirty="0"/>
        </a:p>
        <a:p>
          <a:pPr marL="285750" lvl="1" indent="-285750" algn="l" defTabSz="1600200">
            <a:lnSpc>
              <a:spcPct val="90000"/>
            </a:lnSpc>
            <a:spcBef>
              <a:spcPct val="0"/>
            </a:spcBef>
            <a:spcAft>
              <a:spcPct val="15000"/>
            </a:spcAft>
            <a:buChar char="••"/>
          </a:pPr>
          <a:r>
            <a:rPr lang="en-US" sz="3600" kern="1200" dirty="0" err="1" smtClean="0"/>
            <a:t>Hình</a:t>
          </a:r>
          <a:r>
            <a:rPr lang="en-US" sz="3600" kern="1200" dirty="0" smtClean="0"/>
            <a:t> </a:t>
          </a:r>
          <a:r>
            <a:rPr lang="en-US" sz="3600" kern="1200" dirty="0" err="1" smtClean="0"/>
            <a:t>dạng</a:t>
          </a:r>
          <a:r>
            <a:rPr lang="en-US" sz="3600" kern="1200" dirty="0" smtClean="0"/>
            <a:t> </a:t>
          </a:r>
          <a:r>
            <a:rPr lang="en-US" sz="3600" kern="1200" dirty="0" err="1" smtClean="0"/>
            <a:t>và</a:t>
          </a:r>
          <a:r>
            <a:rPr lang="en-US" sz="3600" kern="1200" dirty="0" smtClean="0"/>
            <a:t> </a:t>
          </a:r>
          <a:r>
            <a:rPr lang="en-US" sz="3600" kern="1200" dirty="0" err="1" smtClean="0"/>
            <a:t>cấu</a:t>
          </a:r>
          <a:r>
            <a:rPr lang="en-US" sz="3600" kern="1200" dirty="0" smtClean="0"/>
            <a:t> </a:t>
          </a:r>
          <a:r>
            <a:rPr lang="en-US" sz="3600" kern="1200" dirty="0" err="1" smtClean="0"/>
            <a:t>tạo</a:t>
          </a:r>
          <a:r>
            <a:rPr lang="en-US" sz="3600" kern="1200" dirty="0" smtClean="0"/>
            <a:t> </a:t>
          </a:r>
          <a:endParaRPr lang="en-US" sz="3600" kern="1200" dirty="0"/>
        </a:p>
      </dsp:txBody>
      <dsp:txXfrm rot="-5400000">
        <a:off x="2001767" y="96493"/>
        <a:ext cx="9231292" cy="1653322"/>
      </dsp:txXfrm>
    </dsp:sp>
    <dsp:sp modelId="{2B6D0CE7-52FD-4B7A-9E76-EDD9F37C2EC6}">
      <dsp:nvSpPr>
        <dsp:cNvPr id="0" name=""/>
        <dsp:cNvSpPr/>
      </dsp:nvSpPr>
      <dsp:spPr>
        <a:xfrm rot="5400000">
          <a:off x="-452254" y="2965775"/>
          <a:ext cx="2817294" cy="1972106"/>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Arial" panose="020B0604020202020204" pitchFamily="34" charset="0"/>
              <a:cs typeface="Arial" panose="020B0604020202020204" pitchFamily="34" charset="0"/>
            </a:rPr>
            <a:t>Vai</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trò</a:t>
          </a:r>
          <a:r>
            <a:rPr lang="en-US" sz="2800" b="1" kern="1200" dirty="0" smtClean="0">
              <a:latin typeface="Arial" panose="020B0604020202020204" pitchFamily="34" charset="0"/>
              <a:cs typeface="Arial" panose="020B0604020202020204" pitchFamily="34" charset="0"/>
            </a:rPr>
            <a:t> </a:t>
          </a:r>
          <a:r>
            <a:rPr lang="en-US" sz="2800" b="1" kern="1200" dirty="0" err="1" smtClean="0">
              <a:latin typeface="Arial" panose="020B0604020202020204" pitchFamily="34" charset="0"/>
              <a:cs typeface="Arial" panose="020B0604020202020204" pitchFamily="34" charset="0"/>
            </a:rPr>
            <a:t>của</a:t>
          </a:r>
          <a:r>
            <a:rPr lang="en-US" sz="2800" b="1" kern="1200" dirty="0" smtClean="0">
              <a:latin typeface="Arial" panose="020B0604020202020204" pitchFamily="34" charset="0"/>
              <a:cs typeface="Arial" panose="020B0604020202020204" pitchFamily="34" charset="0"/>
            </a:rPr>
            <a:t> VK</a:t>
          </a:r>
          <a:endParaRPr lang="en-US" sz="2800" b="1" kern="1200" dirty="0">
            <a:latin typeface="Arial" panose="020B0604020202020204" pitchFamily="34" charset="0"/>
            <a:cs typeface="Arial" panose="020B0604020202020204" pitchFamily="34" charset="0"/>
          </a:endParaRPr>
        </a:p>
      </dsp:txBody>
      <dsp:txXfrm rot="-5400000">
        <a:off x="-29660" y="3529234"/>
        <a:ext cx="1972106" cy="845188"/>
      </dsp:txXfrm>
    </dsp:sp>
    <dsp:sp modelId="{ABE36CC4-7214-4432-B723-B0D7B634AC62}">
      <dsp:nvSpPr>
        <dsp:cNvPr id="0" name=""/>
        <dsp:cNvSpPr/>
      </dsp:nvSpPr>
      <dsp:spPr>
        <a:xfrm rot="5400000">
          <a:off x="5687191" y="-1201565"/>
          <a:ext cx="1831241" cy="9320733"/>
        </a:xfrm>
        <a:prstGeom prst="round2SameRect">
          <a:avLst/>
        </a:prstGeom>
        <a:solidFill>
          <a:schemeClr val="bg1">
            <a:lumMod val="95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err="1" smtClean="0"/>
            <a:t>Lợi</a:t>
          </a:r>
          <a:r>
            <a:rPr lang="en-US" sz="3600" kern="1200" dirty="0" smtClean="0"/>
            <a:t> </a:t>
          </a:r>
          <a:r>
            <a:rPr lang="en-US" sz="3600" kern="1200" dirty="0" err="1" smtClean="0"/>
            <a:t>ích</a:t>
          </a:r>
          <a:r>
            <a:rPr lang="en-US" sz="3600" kern="1200" dirty="0" smtClean="0"/>
            <a:t> </a:t>
          </a:r>
          <a:r>
            <a:rPr lang="en-US" sz="3600" kern="1200" dirty="0" err="1" smtClean="0"/>
            <a:t>của</a:t>
          </a:r>
          <a:r>
            <a:rPr lang="en-US" sz="3600" kern="1200" dirty="0" smtClean="0"/>
            <a:t> vi </a:t>
          </a:r>
          <a:r>
            <a:rPr lang="en-US" sz="3600" kern="1200" dirty="0" err="1" smtClean="0"/>
            <a:t>khuẩn</a:t>
          </a:r>
          <a:r>
            <a:rPr lang="en-US" sz="3600" kern="1200" dirty="0" smtClean="0"/>
            <a:t> </a:t>
          </a:r>
          <a:r>
            <a:rPr lang="en-US" sz="3600" kern="1200" dirty="0" err="1" smtClean="0"/>
            <a:t>với</a:t>
          </a:r>
          <a:r>
            <a:rPr lang="en-US" sz="3600" kern="1200" dirty="0" smtClean="0"/>
            <a:t> </a:t>
          </a:r>
          <a:r>
            <a:rPr lang="en-US" sz="3600" kern="1200" dirty="0" err="1" smtClean="0"/>
            <a:t>tự</a:t>
          </a:r>
          <a:r>
            <a:rPr lang="en-US" sz="3600" kern="1200" dirty="0" smtClean="0"/>
            <a:t> </a:t>
          </a:r>
          <a:r>
            <a:rPr lang="en-US" sz="3600" kern="1200" dirty="0" err="1" smtClean="0"/>
            <a:t>nhiên</a:t>
          </a:r>
          <a:r>
            <a:rPr lang="en-US" sz="3600" kern="1200" dirty="0" smtClean="0"/>
            <a:t> </a:t>
          </a:r>
          <a:r>
            <a:rPr lang="en-US" sz="3600" kern="1200" dirty="0" err="1" smtClean="0"/>
            <a:t>và</a:t>
          </a:r>
          <a:r>
            <a:rPr lang="en-US" sz="3600" kern="1200" dirty="0" smtClean="0"/>
            <a:t> con </a:t>
          </a:r>
          <a:r>
            <a:rPr lang="en-US" sz="3600" kern="1200" dirty="0" err="1" smtClean="0"/>
            <a:t>người</a:t>
          </a:r>
          <a:endParaRPr lang="en-US" sz="3600" kern="1200" dirty="0"/>
        </a:p>
        <a:p>
          <a:pPr marL="285750" lvl="1" indent="-285750" algn="l" defTabSz="1600200">
            <a:lnSpc>
              <a:spcPct val="90000"/>
            </a:lnSpc>
            <a:spcBef>
              <a:spcPct val="0"/>
            </a:spcBef>
            <a:spcAft>
              <a:spcPct val="15000"/>
            </a:spcAft>
            <a:buChar char="••"/>
          </a:pPr>
          <a:r>
            <a:rPr lang="en-US" sz="3600" kern="1200" dirty="0" err="1" smtClean="0"/>
            <a:t>Tác</a:t>
          </a:r>
          <a:r>
            <a:rPr lang="en-US" sz="3600" kern="1200" dirty="0" smtClean="0"/>
            <a:t> </a:t>
          </a:r>
          <a:r>
            <a:rPr lang="en-US" sz="3600" kern="1200" dirty="0" err="1" smtClean="0"/>
            <a:t>hại</a:t>
          </a:r>
          <a:r>
            <a:rPr lang="en-US" sz="3600" kern="1200" dirty="0" smtClean="0"/>
            <a:t> </a:t>
          </a:r>
          <a:r>
            <a:rPr lang="en-US" sz="3600" kern="1200" dirty="0" err="1" smtClean="0"/>
            <a:t>của</a:t>
          </a:r>
          <a:r>
            <a:rPr lang="en-US" sz="3600" kern="1200" dirty="0" smtClean="0"/>
            <a:t> vi </a:t>
          </a:r>
          <a:r>
            <a:rPr lang="en-US" sz="3600" kern="1200" dirty="0" err="1" smtClean="0"/>
            <a:t>khuẩn</a:t>
          </a:r>
          <a:r>
            <a:rPr lang="en-US" sz="3600" kern="1200" dirty="0" smtClean="0"/>
            <a:t>; </a:t>
          </a:r>
          <a:r>
            <a:rPr lang="en-US" sz="3600" kern="1200" dirty="0" err="1" smtClean="0"/>
            <a:t>các</a:t>
          </a:r>
          <a:r>
            <a:rPr lang="en-US" sz="3600" kern="1200" dirty="0" smtClean="0"/>
            <a:t> </a:t>
          </a:r>
          <a:r>
            <a:rPr lang="en-US" sz="3600" kern="1200" dirty="0" err="1" smtClean="0"/>
            <a:t>bệnh</a:t>
          </a:r>
          <a:r>
            <a:rPr lang="en-US" sz="3600" kern="1200" dirty="0" smtClean="0"/>
            <a:t> do vi </a:t>
          </a:r>
          <a:r>
            <a:rPr lang="en-US" sz="3600" kern="1200" dirty="0" err="1" smtClean="0"/>
            <a:t>khuẩn</a:t>
          </a:r>
          <a:r>
            <a:rPr lang="en-US" sz="3600" kern="1200" dirty="0" smtClean="0"/>
            <a:t> </a:t>
          </a:r>
          <a:r>
            <a:rPr lang="en-US" sz="3600" kern="1200" dirty="0" err="1" smtClean="0"/>
            <a:t>gây</a:t>
          </a:r>
          <a:r>
            <a:rPr lang="en-US" sz="3600" kern="1200" dirty="0" smtClean="0"/>
            <a:t> </a:t>
          </a:r>
          <a:r>
            <a:rPr lang="en-US" sz="3600" kern="1200" dirty="0" err="1" smtClean="0"/>
            <a:t>ra</a:t>
          </a:r>
          <a:r>
            <a:rPr lang="en-US" sz="3600" kern="1200" dirty="0" smtClean="0"/>
            <a:t> </a:t>
          </a:r>
          <a:r>
            <a:rPr lang="en-US" sz="3600" kern="1200" dirty="0" err="1" smtClean="0"/>
            <a:t>và</a:t>
          </a:r>
          <a:r>
            <a:rPr lang="en-US" sz="3600" kern="1200" dirty="0" smtClean="0"/>
            <a:t> </a:t>
          </a:r>
          <a:r>
            <a:rPr lang="en-US" sz="3600" kern="1200" dirty="0" err="1" smtClean="0"/>
            <a:t>cách</a:t>
          </a:r>
          <a:r>
            <a:rPr lang="en-US" sz="3600" kern="1200" dirty="0" smtClean="0"/>
            <a:t> </a:t>
          </a:r>
          <a:r>
            <a:rPr lang="en-US" sz="3600" kern="1200" dirty="0" err="1" smtClean="0"/>
            <a:t>phòng</a:t>
          </a:r>
          <a:r>
            <a:rPr lang="en-US" sz="3600" kern="1200" dirty="0" smtClean="0"/>
            <a:t> </a:t>
          </a:r>
          <a:r>
            <a:rPr lang="en-US" sz="3600" kern="1200" dirty="0" err="1" smtClean="0"/>
            <a:t>chống</a:t>
          </a:r>
          <a:endParaRPr lang="en-US" sz="3600" kern="1200" dirty="0"/>
        </a:p>
      </dsp:txBody>
      <dsp:txXfrm rot="-5400000">
        <a:off x="1942445" y="2632575"/>
        <a:ext cx="9231339" cy="16524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a:fillRect/>
          </a:stretch>
        </p:blipFill>
        <p:spPr>
          <a:xfrm>
            <a:off x="5323658" y="1624993"/>
            <a:ext cx="6868342" cy="509273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86FB22-08BD-4907-BDE2-259664C05C50}"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86FB22-08BD-4907-BDE2-259664C05C50}"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86FB22-08BD-4907-BDE2-259664C05C50}"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86FB22-08BD-4907-BDE2-259664C05C50}" type="datetimeFigureOut">
              <a:rPr lang="en-US" smtClean="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86FB22-08BD-4907-BDE2-259664C05C50}" type="datetimeFigureOut">
              <a:rPr lang="en-US" smtClean="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86FB22-08BD-4907-BDE2-259664C05C50}" type="datetimeFigureOut">
              <a:rPr lang="en-US" smtClean="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6FB22-08BD-4907-BDE2-259664C05C50}"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86FB22-08BD-4907-BDE2-259664C05C50}"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EFA39-7E5D-4B40-9858-C6CBA6E2BA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6FB22-08BD-4907-BDE2-259664C05C50}" type="datetimeFigureOut">
              <a:rPr lang="en-US" smtClean="0"/>
              <a:t>8/3/2022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EFA39-7E5D-4B40-9858-C6CBA6E2BA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7.xml"/><Relationship Id="rId7" Type="http://schemas.openxmlformats.org/officeDocument/2006/relationships/slide" Target="slide1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image" Target="../media/image16.png"/><Relationship Id="rId10" Type="http://schemas.openxmlformats.org/officeDocument/2006/relationships/slide" Target="slide19.xml"/><Relationship Id="rId4" Type="http://schemas.openxmlformats.org/officeDocument/2006/relationships/image" Target="../media/image15.png"/><Relationship Id="rId9"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JPUNcSR19Mk&amp;t=158s" TargetMode="External"/><Relationship Id="rId2" Type="http://schemas.openxmlformats.org/officeDocument/2006/relationships/hyperlink" Target="https://www.youtube.com/watch?v=fbvz7fcBfzM"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27922-B228-4DDA-BD24-FB1DE626BDF5}"/>
              </a:ext>
            </a:extLst>
          </p:cNvPr>
          <p:cNvPicPr>
            <a:picLocks noChangeAspect="1"/>
          </p:cNvPicPr>
          <p:nvPr/>
        </p:nvPicPr>
        <p:blipFill>
          <a:blip r:embed="rId2"/>
          <a:stretch>
            <a:fillRect/>
          </a:stretch>
        </p:blipFill>
        <p:spPr>
          <a:xfrm>
            <a:off x="1524000" y="10990"/>
            <a:ext cx="9144000" cy="6847011"/>
          </a:xfrm>
          <a:prstGeom prst="rect">
            <a:avLst/>
          </a:prstGeom>
        </p:spPr>
      </p:pic>
      <p:sp>
        <p:nvSpPr>
          <p:cNvPr id="2" name="Title 1">
            <a:extLst>
              <a:ext uri="{FF2B5EF4-FFF2-40B4-BE49-F238E27FC236}">
                <a16:creationId xmlns:a16="http://schemas.microsoft.com/office/drawing/2014/main" id="{A8626C88-FA63-43A4-AB39-3D3179E9159A}"/>
              </a:ext>
            </a:extLst>
          </p:cNvPr>
          <p:cNvSpPr>
            <a:spLocks noGrp="1"/>
          </p:cNvSpPr>
          <p:nvPr>
            <p:ph type="ctrTitle"/>
          </p:nvPr>
        </p:nvSpPr>
        <p:spPr>
          <a:xfrm>
            <a:off x="1752600" y="4013204"/>
            <a:ext cx="8639176" cy="939797"/>
          </a:xfrm>
          <a:solidFill>
            <a:srgbClr val="FFFF00"/>
          </a:solidFill>
        </p:spPr>
        <p:txBody>
          <a:bodyPr>
            <a:normAutofit/>
          </a:bodyPr>
          <a:lstStyle/>
          <a:p>
            <a:pPr algn="l"/>
            <a:r>
              <a:rPr lang="en-SG" dirty="0">
                <a:solidFill>
                  <a:srgbClr val="FF0000"/>
                </a:solidFill>
                <a:latin typeface="Times New Roman" panose="02020603050405020304" pitchFamily="18" charset="0"/>
                <a:cs typeface="Times New Roman" panose="02020603050405020304" pitchFamily="18" charset="0"/>
              </a:rPr>
              <a:t>KHOA HỌC TỰ NHIÊN 6</a:t>
            </a:r>
            <a:endParaRPr lang="en-S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4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24" y="43827"/>
            <a:ext cx="11934825" cy="6809740"/>
          </a:xfrm>
          <a:prstGeom prst="rect">
            <a:avLst/>
          </a:prstGeom>
        </p:spPr>
        <p:txBody>
          <a:bodyPr wrap="square">
            <a:spAutoFit/>
          </a:bodyPr>
          <a:lstStyle/>
          <a:p>
            <a:pPr algn="ctr">
              <a:lnSpc>
                <a:spcPct val="120000"/>
              </a:lnSpc>
            </a:pP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PHT  3 – TÁC HẠI CỦA VI KHUẨN</a:t>
            </a:r>
            <a:endParaRPr lang="en-US" sz="2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1.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Quan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sát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bảo</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quản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tủ</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lạnh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để</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ở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độ</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thường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Cả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đều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thời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gian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bảo</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quản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3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ngày</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Mô</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hiện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tượng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marL="44450" marR="0">
              <a:lnSpc>
                <a:spcPct val="120000"/>
              </a:lnSpc>
              <a:spcBef>
                <a:spcPts val="0"/>
              </a:spcBef>
              <a:spcAft>
                <a:spcPts val="0"/>
              </a:spcAft>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2. </a:t>
            </a:r>
            <a:r>
              <a:rPr lang="en-US" sz="2800" dirty="0" err="1" smtClean="0">
                <a:latin typeface="Arial" panose="020B0604020202020204" pitchFamily="34" charset="0"/>
                <a:ea typeface="Times New Roman" panose="02020603050405020304" pitchFamily="18" charset="0"/>
                <a:cs typeface="Arial" panose="020B0604020202020204" pitchFamily="34" charset="0"/>
              </a:rPr>
              <a:t>Quan</a:t>
            </a:r>
            <a:r>
              <a:rPr lang="en-US" sz="2800" dirty="0" smtClean="0">
                <a:latin typeface="Arial" panose="020B0604020202020204" pitchFamily="34" charset="0"/>
                <a:ea typeface="Times New Roman" panose="02020603050405020304" pitchFamily="18" charset="0"/>
                <a:cs typeface="Arial" panose="020B0604020202020204" pitchFamily="34" charset="0"/>
              </a:rPr>
              <a:t> </a:t>
            </a:r>
            <a:r>
              <a:rPr lang="en-US" sz="2800" dirty="0" err="1" smtClean="0">
                <a:latin typeface="Arial" panose="020B0604020202020204" pitchFamily="34" charset="0"/>
                <a:ea typeface="Times New Roman" panose="02020603050405020304" pitchFamily="18" charset="0"/>
                <a:cs typeface="Arial" panose="020B0604020202020204" pitchFamily="34" charset="0"/>
              </a:rPr>
              <a:t>sát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2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lọ</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đựng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thiu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mẫu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vật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ô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latin typeface="Arial" panose="020B0604020202020204" pitchFamily="34" charset="0"/>
                <a:ea typeface="Times New Roman" panose="02020603050405020304" pitchFamily="18" charset="0"/>
                <a:cs typeface="Arial" panose="020B0604020202020204" pitchFamily="34" charset="0"/>
              </a:rPr>
              <a:t>M</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tả</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màu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sắc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mùi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hiện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tượng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p>
          <a:p>
            <a:pPr marL="44450" marR="0">
              <a:lnSpc>
                <a:spcPct val="120000"/>
              </a:lnSpc>
              <a:spcBef>
                <a:spcPts val="0"/>
              </a:spcBef>
              <a:spcAft>
                <a:spcPts val="0"/>
              </a:spcAft>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smtClean="0">
                <a:effectLst/>
                <a:latin typeface="Arial" panose="020B0604020202020204" pitchFamily="34" charset="0"/>
                <a:ea typeface="Times New Roman" panose="02020603050405020304" pitchFamily="18" charset="0"/>
                <a:cs typeface="Arial" panose="020B0604020202020204" pitchFamily="34" charset="0"/>
              </a:rPr>
              <a:t>3</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Điều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xảy</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ra</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nếu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bạn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ăn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ôi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thiu</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hoặc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sử</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dụng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bị</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ô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nhiễm</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để</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rửa</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vệ</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sinh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Giải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20000"/>
              </a:lnSpc>
            </a:pP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tác</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hại</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vi </a:t>
            </a:r>
            <a:r>
              <a:rPr lang="en-US" sz="2800" b="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khuẩn</a:t>
            </a:r>
            <a:r>
              <a:rPr lang="en-US" sz="2800" b="1" dirty="0">
                <a:solidFill>
                  <a:srgbClr val="0000FF"/>
                </a:solidFill>
                <a:latin typeface="Arial" panose="020B0604020202020204" pitchFamily="34" charset="0"/>
                <a:ea typeface="Times New Roman" panose="02020603050405020304" pitchFamily="18" charset="0"/>
                <a:cs typeface="Arial" panose="020B0604020202020204" pitchFamily="34" charset="0"/>
              </a:rPr>
              <a:t>?</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descr="Tại Sao Thức Ăn Bị Ôi Thiu? | Thiết Bị Bếp Inox Công Nghiệp"/>
          <p:cNvPicPr/>
          <p:nvPr/>
        </p:nvPicPr>
        <p:blipFill rotWithShape="1">
          <a:blip r:embed="rId2" cstate="print">
            <a:extLst>
              <a:ext uri="{28A0092B-C50C-407E-A947-70E740481C1C}">
                <a14:useLocalDpi xmlns:a14="http://schemas.microsoft.com/office/drawing/2010/main" val="0"/>
              </a:ext>
            </a:extLst>
          </a:blip>
          <a:srcRect t="15475" b="21914"/>
          <a:stretch>
            <a:fillRect/>
          </a:stretch>
        </p:blipFill>
        <p:spPr bwMode="auto">
          <a:xfrm>
            <a:off x="4200524" y="2219325"/>
            <a:ext cx="3071813" cy="158115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068175" cy="6809740"/>
          </a:xfrm>
          <a:prstGeom prst="rect">
            <a:avLst/>
          </a:prstGeom>
        </p:spPr>
        <p:txBody>
          <a:bodyPr wrap="square">
            <a:spAutoFit/>
          </a:bodyPr>
          <a:lstStyle/>
          <a:p>
            <a:pPr algn="ctr">
              <a:lnSpc>
                <a:spcPct val="120000"/>
              </a:lnSpc>
            </a:pPr>
            <a:r>
              <a:rPr lang="en-US" sz="28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PHT </a:t>
            </a: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4 – CÁC BỆNH DO VK GÂY RA VÀ CÁCH PHÒNG CHỐNG</a:t>
            </a:r>
            <a:endParaRPr lang="en-US" sz="28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Nghiên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SGK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25.5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25.6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hợp</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tra</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mạng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internet,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hoàn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bảng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sau</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a:latin typeface="Arial" panose="020B0604020202020204" pitchFamily="34" charset="0"/>
              <a:ea typeface="Times New Roman" panose="02020603050405020304" pitchFamily="18" charset="0"/>
              <a:cs typeface="Arial" panose="020B0604020202020204" pitchFamily="34" charset="0"/>
            </a:endParaRPr>
          </a:p>
          <a:p>
            <a:pPr>
              <a:lnSpc>
                <a:spcPct val="120000"/>
              </a:lnSpc>
            </a:pP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marL="44450" marR="0">
              <a:lnSpc>
                <a:spcPct val="120000"/>
              </a:lnSpc>
              <a:spcBef>
                <a:spcPts val="0"/>
              </a:spcBef>
              <a:spcAft>
                <a:spcPts val="0"/>
              </a:spcAft>
            </a:pP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trên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hãy</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đề</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xuất</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biện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pháp</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phòng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chống</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do vi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khuẩn</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gây</a:t>
            </a:r>
            <a:r>
              <a:rPr lang="en-US" sz="28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ra.</a:t>
            </a:r>
            <a:endParaRPr lang="en-US" sz="2800"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5" name="Table 4"/>
          <p:cNvGraphicFramePr>
            <a:graphicFrameLocks noGrp="1"/>
          </p:cNvGraphicFramePr>
          <p:nvPr/>
        </p:nvGraphicFramePr>
        <p:xfrm>
          <a:off x="352424" y="1655098"/>
          <a:ext cx="11610975" cy="4150031"/>
        </p:xfrm>
        <a:graphic>
          <a:graphicData uri="http://schemas.openxmlformats.org/drawingml/2006/table">
            <a:tbl>
              <a:tblPr firstRow="1" firstCol="1" bandRow="1">
                <a:tableStyleId>{5DA37D80-6434-44D0-A028-1B22A696006F}</a:tableStyleId>
              </a:tblPr>
              <a:tblGrid>
                <a:gridCol w="2029234">
                  <a:extLst>
                    <a:ext uri="{9D8B030D-6E8A-4147-A177-3AD203B41FA5}">
                      <a16:colId xmlns:a16="http://schemas.microsoft.com/office/drawing/2014/main" val="20000"/>
                    </a:ext>
                  </a:extLst>
                </a:gridCol>
                <a:gridCol w="2870527">
                  <a:extLst>
                    <a:ext uri="{9D8B030D-6E8A-4147-A177-3AD203B41FA5}">
                      <a16:colId xmlns:a16="http://schemas.microsoft.com/office/drawing/2014/main" val="20001"/>
                    </a:ext>
                  </a:extLst>
                </a:gridCol>
                <a:gridCol w="3849147">
                  <a:extLst>
                    <a:ext uri="{9D8B030D-6E8A-4147-A177-3AD203B41FA5}">
                      <a16:colId xmlns:a16="http://schemas.microsoft.com/office/drawing/2014/main" val="20002"/>
                    </a:ext>
                  </a:extLst>
                </a:gridCol>
                <a:gridCol w="2862067">
                  <a:extLst>
                    <a:ext uri="{9D8B030D-6E8A-4147-A177-3AD203B41FA5}">
                      <a16:colId xmlns:a16="http://schemas.microsoft.com/office/drawing/2014/main" val="20003"/>
                    </a:ext>
                  </a:extLst>
                </a:gridCol>
              </a:tblGrid>
              <a:tr h="282792">
                <a:tc>
                  <a:txBody>
                    <a:bodyPr/>
                    <a:lstStyle/>
                    <a:p>
                      <a:pPr marL="0" marR="0" algn="ctr">
                        <a:lnSpc>
                          <a:spcPct val="120000"/>
                        </a:lnSpc>
                        <a:spcBef>
                          <a:spcPts val="0"/>
                        </a:spcBef>
                        <a:spcAft>
                          <a:spcPts val="0"/>
                        </a:spcAft>
                      </a:pPr>
                      <a:r>
                        <a:rPr lang="en-US" sz="2000" dirty="0" err="1">
                          <a:effectLst/>
                        </a:rPr>
                        <a:t>Tên</a:t>
                      </a:r>
                      <a:r>
                        <a:rPr lang="en-US" sz="2000" dirty="0">
                          <a:effectLst/>
                        </a:rPr>
                        <a:t> </a:t>
                      </a:r>
                      <a:r>
                        <a:rPr lang="en-US" sz="2000" dirty="0" err="1">
                          <a:effectLst/>
                        </a:rPr>
                        <a:t>bệnh</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a:effectLst/>
                        </a:rPr>
                        <a:t>Tên vi khuẩn gây bệnh</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a:effectLst/>
                        </a:rPr>
                        <a:t>Biểu hiện</a:t>
                      </a:r>
                      <a:endPar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tc>
                  <a:txBody>
                    <a:bodyPr/>
                    <a:lstStyle/>
                    <a:p>
                      <a:pPr marL="0" marR="0" algn="ctr">
                        <a:lnSpc>
                          <a:spcPct val="120000"/>
                        </a:lnSpc>
                        <a:spcBef>
                          <a:spcPts val="0"/>
                        </a:spcBef>
                        <a:spcAft>
                          <a:spcPts val="0"/>
                        </a:spcAft>
                      </a:pPr>
                      <a:r>
                        <a:rPr lang="en-US" sz="2000" dirty="0">
                          <a:effectLst/>
                        </a:rPr>
                        <a:t>Con </a:t>
                      </a:r>
                      <a:r>
                        <a:rPr lang="en-US" sz="2000" dirty="0" err="1">
                          <a:effectLst/>
                        </a:rPr>
                        <a:t>đường</a:t>
                      </a:r>
                      <a:r>
                        <a:rPr lang="en-US" sz="2000" dirty="0">
                          <a:effectLst/>
                        </a:rPr>
                        <a:t> </a:t>
                      </a:r>
                      <a:r>
                        <a:rPr lang="en-US" sz="2000" dirty="0" err="1">
                          <a:effectLst/>
                        </a:rPr>
                        <a:t>lây</a:t>
                      </a:r>
                      <a:r>
                        <a:rPr lang="en-US" sz="2000" dirty="0">
                          <a:effectLst/>
                        </a:rPr>
                        <a:t> </a:t>
                      </a:r>
                      <a:r>
                        <a:rPr lang="en-US" sz="2000" dirty="0" err="1">
                          <a:effectLst/>
                        </a:rPr>
                        <a:t>truyền</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57054" marR="57054" marT="0" marB="0"/>
                </a:tc>
                <a:extLst>
                  <a:ext uri="{0D108BD9-81ED-4DB2-BD59-A6C34878D82A}">
                    <a16:rowId xmlns:a16="http://schemas.microsoft.com/office/drawing/2014/main" val="10000"/>
                  </a:ext>
                </a:extLst>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extLst>
                  <a:ext uri="{0D108BD9-81ED-4DB2-BD59-A6C34878D82A}">
                    <a16:rowId xmlns:a16="http://schemas.microsoft.com/office/drawing/2014/main" val="10001"/>
                  </a:ext>
                </a:extLst>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extLst>
                  <a:ext uri="{0D108BD9-81ED-4DB2-BD59-A6C34878D82A}">
                    <a16:rowId xmlns:a16="http://schemas.microsoft.com/office/drawing/2014/main" val="10002"/>
                  </a:ext>
                </a:extLst>
              </a:tr>
              <a:tr h="724301">
                <a:tc>
                  <a:txBody>
                    <a:bodyPr/>
                    <a:lstStyle/>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effectLst/>
                      </a:endParaRPr>
                    </a:p>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extLst>
                  <a:ext uri="{0D108BD9-81ED-4DB2-BD59-A6C34878D82A}">
                    <a16:rowId xmlns:a16="http://schemas.microsoft.com/office/drawing/2014/main" val="10003"/>
                  </a:ext>
                </a:extLst>
              </a:tr>
              <a:tr h="724301">
                <a:tc>
                  <a:txBody>
                    <a:bodyPr/>
                    <a:lstStyle/>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effectLst/>
                      </a:endParaRPr>
                    </a:p>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a:effectLst/>
                        </a:rPr>
                        <a:t> </a:t>
                      </a:r>
                      <a:endParaRPr lang="en-US" sz="1200">
                        <a:solidFill>
                          <a:srgbClr val="000000"/>
                        </a:solidFill>
                        <a:effectLst/>
                        <a:latin typeface="Times New Roman" panose="02020603050405020304" pitchFamily="18" charset="0"/>
                        <a:ea typeface="Times New Roman" panose="02020603050405020304" pitchFamily="18" charset="0"/>
                      </a:endParaRPr>
                    </a:p>
                  </a:txBody>
                  <a:tcPr marL="57054" marR="57054" marT="0" marB="0"/>
                </a:tc>
                <a:extLst>
                  <a:ext uri="{0D108BD9-81ED-4DB2-BD59-A6C34878D82A}">
                    <a16:rowId xmlns:a16="http://schemas.microsoft.com/office/drawing/2014/main" val="10004"/>
                  </a:ext>
                </a:extLst>
              </a:tr>
              <a:tr h="565583">
                <a:tc>
                  <a:txBody>
                    <a:bodyPr/>
                    <a:lstStyle/>
                    <a:p>
                      <a:pPr marL="0" marR="0">
                        <a:lnSpc>
                          <a:spcPct val="120000"/>
                        </a:lnSpc>
                        <a:spcBef>
                          <a:spcPts val="0"/>
                        </a:spcBef>
                        <a:spcAft>
                          <a:spcPts val="0"/>
                        </a:spcAft>
                      </a:pPr>
                      <a:endParaRPr lang="en-US" sz="1200" dirty="0">
                        <a:effectLst/>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tc>
                  <a:txBody>
                    <a:bodyPr/>
                    <a:lstStyle/>
                    <a:p>
                      <a:pPr marL="0" marR="0">
                        <a:lnSpc>
                          <a:spcPct val="120000"/>
                        </a:lnSpc>
                        <a:spcBef>
                          <a:spcPts val="0"/>
                        </a:spcBef>
                        <a:spcAft>
                          <a:spcPts val="0"/>
                        </a:spcAft>
                      </a:pPr>
                      <a:r>
                        <a:rPr lang="en-US" sz="1100" dirty="0">
                          <a:effectLst/>
                        </a:rPr>
                        <a:t> </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57054" marR="57054" marT="0" marB="0"/>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66570" y="177165"/>
            <a:ext cx="4734560" cy="607695"/>
          </a:xfrm>
          <a:prstGeom prst="rect">
            <a:avLst/>
          </a:prstGeom>
          <a:noFill/>
        </p:spPr>
        <p:txBody>
          <a:bodyPr wrap="none" rtlCol="0" anchor="t">
            <a:spAutoFit/>
          </a:bodyPr>
          <a:lstStyle/>
          <a:p>
            <a:pPr algn="ctr">
              <a:lnSpc>
                <a:spcPct val="120000"/>
              </a:lnSpc>
            </a:pPr>
            <a:r>
              <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II.VAI TRÒ CỦA VI KHUẨN</a:t>
            </a:r>
          </a:p>
        </p:txBody>
      </p:sp>
      <p:sp>
        <p:nvSpPr>
          <p:cNvPr id="3" name="Text Box 2"/>
          <p:cNvSpPr txBox="1"/>
          <p:nvPr/>
        </p:nvSpPr>
        <p:spPr>
          <a:xfrm>
            <a:off x="712470" y="951230"/>
            <a:ext cx="10591800" cy="3709035"/>
          </a:xfrm>
          <a:prstGeom prst="rect">
            <a:avLst/>
          </a:prstGeom>
          <a:noFill/>
        </p:spPr>
        <p:txBody>
          <a:bodyPr wrap="square" rtlCol="0" anchor="t">
            <a:spAutoFit/>
          </a:bodyPr>
          <a:lstStyle/>
          <a:p>
            <a:pPr algn="l">
              <a:lnSpc>
                <a:spcPct val="120000"/>
              </a:lnSpc>
            </a:pPr>
            <a:r>
              <a:rPr lang="vi-VN" altLang="en-US" sz="2800">
                <a:latin typeface="Times New Roman" panose="02020603050405020304" pitchFamily="18" charset="0"/>
                <a:cs typeface="Times New Roman" panose="02020603050405020304" pitchFamily="18" charset="0"/>
              </a:rPr>
              <a:t>- Trong tự nhiên vi khuẩn tham gia vào quá trình phân hủy xác sinh vật và vật chất hữu cơ làm sách môi trường. trong thực tiễn vi khuẩn có vai trò trong chế biến thực phẩm</a:t>
            </a:r>
          </a:p>
          <a:p>
            <a:pPr algn="l">
              <a:lnSpc>
                <a:spcPct val="120000"/>
              </a:lnSpc>
            </a:pPr>
            <a:r>
              <a:rPr lang="vi-VN" altLang="en-US" sz="2800">
                <a:latin typeface="Times New Roman" panose="02020603050405020304" pitchFamily="18" charset="0"/>
                <a:cs typeface="Times New Roman" panose="02020603050405020304" pitchFamily="18" charset="0"/>
              </a:rPr>
              <a:t>- Một số vi khuẩn gây bệnh cho người, động,  thực vật, một số vi khuẩn làm hư hỏng thực  phẩm, làm thức ăn bị oi thiu</a:t>
            </a:r>
          </a:p>
          <a:p>
            <a:pPr algn="l">
              <a:lnSpc>
                <a:spcPct val="120000"/>
              </a:lnSpc>
            </a:pPr>
            <a:r>
              <a:rPr lang="vi-VN" altLang="en-US" sz="2800">
                <a:latin typeface="Times New Roman" panose="02020603050405020304" pitchFamily="18" charset="0"/>
                <a:cs typeface="Times New Roman" panose="02020603050405020304" pitchFamily="18" charset="0"/>
              </a:rPr>
              <a:t> -Biện pháp phòng chống bệnh do vi khuẩn là: vệ sinh cá nhân, vệ sinh môi trường và bảo quản thực phẩm đúng cách.</a:t>
            </a:r>
          </a:p>
        </p:txBody>
      </p:sp>
      <p:pic>
        <p:nvPicPr>
          <p:cNvPr id="4099" name="Picture 3" descr="C:\Users\USER\Desktop\download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60" y="0"/>
            <a:ext cx="766445" cy="965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31762"/>
            <a:ext cx="10515600" cy="1325563"/>
          </a:xfrm>
        </p:spPr>
        <p:txBody>
          <a:bodyPr/>
          <a:lstStyle/>
          <a:p>
            <a:pPr algn="ctr"/>
            <a:r>
              <a:rPr lang="en-US" dirty="0" smtClean="0">
                <a:solidFill>
                  <a:srgbClr val="FF0000"/>
                </a:solidFill>
                <a:latin typeface="Arial" panose="020B0604020202020204" pitchFamily="34" charset="0"/>
                <a:cs typeface="Arial" panose="020B0604020202020204" pitchFamily="34" charset="0"/>
              </a:rPr>
              <a:t>TRÒ CHƠI: </a:t>
            </a:r>
            <a:r>
              <a:rPr lang="en-US" b="1" dirty="0" smtClean="0">
                <a:solidFill>
                  <a:srgbClr val="0000FF"/>
                </a:solidFill>
                <a:latin typeface="Arial" panose="020B0604020202020204" pitchFamily="34" charset="0"/>
                <a:cs typeface="Arial" panose="020B0604020202020204" pitchFamily="34" charset="0"/>
              </a:rPr>
              <a:t>CHUYỀN BÓNG</a:t>
            </a:r>
            <a:endParaRPr lang="en-US" b="1" dirty="0">
              <a:solidFill>
                <a:srgbClr val="0000FF"/>
              </a:solidFill>
              <a:latin typeface="Arial" panose="020B0604020202020204" pitchFamily="34" charset="0"/>
              <a:cs typeface="Arial" panose="020B0604020202020204" pitchFamily="34" charset="0"/>
            </a:endParaRPr>
          </a:p>
        </p:txBody>
      </p:sp>
      <p:sp>
        <p:nvSpPr>
          <p:cNvPr id="4" name="AutoShape 4" descr="Trò chơi học tập cho trẻ 4-5 tuổi: Toán qua trò chơi dân gia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1457325"/>
            <a:ext cx="7035800" cy="5276850"/>
          </a:xfrm>
          <a:prstGeom prst="rect">
            <a:avLst/>
          </a:prstGeom>
        </p:spPr>
      </p:pic>
      <p:sp>
        <p:nvSpPr>
          <p:cNvPr id="7" name="Rectangle 6"/>
          <p:cNvSpPr/>
          <p:nvPr/>
        </p:nvSpPr>
        <p:spPr>
          <a:xfrm>
            <a:off x="7281861" y="1884144"/>
            <a:ext cx="4729163" cy="3539430"/>
          </a:xfrm>
          <a:prstGeom prst="rect">
            <a:avLst/>
          </a:prstGeom>
        </p:spPr>
        <p:txBody>
          <a:bodyPr wrap="square">
            <a:spAutoFit/>
          </a:bodyPr>
          <a:lstStyle/>
          <a:p>
            <a:pPr marL="457200" indent="-457200">
              <a:buFontTx/>
              <a:buChar char="-"/>
            </a:pPr>
            <a:r>
              <a:rPr lang="en-US" sz="3200" dirty="0" smtClean="0">
                <a:effectLst/>
                <a:latin typeface="Arial" panose="020B0604020202020204" pitchFamily="34" charset="0"/>
                <a:ea typeface="Calibri" panose="020F0502020204030204" pitchFamily="34" charset="0"/>
                <a:cs typeface="Arial" panose="020B0604020202020204" pitchFamily="34" charset="0"/>
              </a:rPr>
              <a:t>GV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bật</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một</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bài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hát</a:t>
            </a:r>
            <a:r>
              <a:rPr lang="en-US" sz="3200" dirty="0" smtClean="0">
                <a:effectLst/>
                <a:latin typeface="Arial" panose="020B0604020202020204" pitchFamily="34" charset="0"/>
                <a:ea typeface="Calibri" panose="020F0502020204030204" pitchFamily="34" charset="0"/>
                <a:cs typeface="Arial" panose="020B0604020202020204" pitchFamily="34" charset="0"/>
              </a:rPr>
              <a:t>, HS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chuyền</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bóng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cho</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nhau</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p>
          <a:p>
            <a:pPr marL="457200" indent="-457200">
              <a:buFontTx/>
              <a:buChar char="-"/>
            </a:pPr>
            <a:r>
              <a:rPr lang="en-US" sz="3200" dirty="0" err="1" smtClean="0">
                <a:effectLst/>
                <a:latin typeface="Arial" panose="020B0604020202020204" pitchFamily="34" charset="0"/>
                <a:ea typeface="Calibri" panose="020F0502020204030204" pitchFamily="34" charset="0"/>
                <a:cs typeface="Arial" panose="020B0604020202020204" pitchFamily="34" charset="0"/>
              </a:rPr>
              <a:t>Khi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nhạc</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dừng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lại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bóng</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trong</a:t>
            </a:r>
            <a:r>
              <a:rPr lang="en-US" sz="3200" dirty="0" smtClean="0">
                <a:effectLst/>
                <a:latin typeface="Arial" panose="020B0604020202020204" pitchFamily="34" charset="0"/>
                <a:ea typeface="Calibri" panose="020F0502020204030204" pitchFamily="34" charset="0"/>
                <a:cs typeface="Arial" panose="020B0604020202020204" pitchFamily="34" charset="0"/>
              </a:rPr>
              <a:t> tai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ai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người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đó</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phải</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trả</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lời</a:t>
            </a:r>
            <a:r>
              <a:rPr lang="en-US" sz="3200" dirty="0" smtClean="0">
                <a:effectLst/>
                <a:latin typeface="Arial" panose="020B0604020202020204" pitchFamily="34" charset="0"/>
                <a:ea typeface="Calibri" panose="020F0502020204030204" pitchFamily="34" charset="0"/>
                <a:cs typeface="Arial" panose="020B0604020202020204" pitchFamily="34" charset="0"/>
              </a:rPr>
              <a:t> 1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câu</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hỏi</a:t>
            </a:r>
            <a:r>
              <a:rPr lang="en-US" sz="3200" dirty="0" smtClean="0">
                <a:effectLst/>
                <a:latin typeface="Arial" panose="020B0604020202020204" pitchFamily="34" charset="0"/>
                <a:ea typeface="Calibri" panose="020F0502020204030204" pitchFamily="34" charset="0"/>
                <a:cs typeface="Arial" panose="020B0604020202020204" pitchFamily="34" charset="0"/>
              </a:rPr>
              <a:t> GV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đưa</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r>
              <a:rPr lang="en-US" sz="3200" dirty="0" err="1" smtClean="0">
                <a:effectLst/>
                <a:latin typeface="Arial" panose="020B0604020202020204" pitchFamily="34" charset="0"/>
                <a:ea typeface="Calibri" panose="020F0502020204030204" pitchFamily="34" charset="0"/>
                <a:cs typeface="Arial" panose="020B0604020202020204" pitchFamily="34" charset="0"/>
              </a:rPr>
              <a:t>ra</a:t>
            </a:r>
            <a:r>
              <a:rPr lang="en-US" sz="3200" dirty="0" smtClean="0">
                <a:effectLst/>
                <a:latin typeface="Arial" panose="020B0604020202020204" pitchFamily="34" charset="0"/>
                <a:ea typeface="Calibri" panose="020F050202020403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Dat-Nay-La-Cua-Chung-Minh-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04925" y="323850"/>
            <a:ext cx="1670050" cy="1670050"/>
          </a:xfrm>
          <a:prstGeom prst="rect">
            <a:avLst/>
          </a:prstGeom>
        </p:spPr>
      </p:pic>
      <p:pic>
        <p:nvPicPr>
          <p:cNvPr id="3" name="Picture 2"/>
          <p:cNvPicPr>
            <a:picLocks noChangeAspect="1"/>
          </p:cNvPicPr>
          <p:nvPr/>
        </p:nvPicPr>
        <p:blipFill>
          <a:blip r:embed="rId5"/>
          <a:stretch>
            <a:fillRect/>
          </a:stretch>
        </p:blipFill>
        <p:spPr>
          <a:xfrm>
            <a:off x="4311108" y="0"/>
            <a:ext cx="8074364" cy="6059272"/>
          </a:xfrm>
          <a:prstGeom prst="rect">
            <a:avLst/>
          </a:prstGeom>
        </p:spPr>
      </p:pic>
      <p:sp>
        <p:nvSpPr>
          <p:cNvPr id="4" name="Right Arrow 3">
            <a:hlinkClick r:id="rId6" action="ppaction://hlinksldjump"/>
          </p:cNvPr>
          <p:cNvSpPr/>
          <p:nvPr/>
        </p:nvSpPr>
        <p:spPr>
          <a:xfrm>
            <a:off x="190500" y="3190875"/>
            <a:ext cx="91440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1</a:t>
            </a:r>
            <a:endParaRPr lang="en-US" dirty="0"/>
          </a:p>
        </p:txBody>
      </p:sp>
      <p:sp>
        <p:nvSpPr>
          <p:cNvPr id="5" name="Right Arrow 4">
            <a:hlinkClick r:id="rId7" action="ppaction://hlinksldjump"/>
          </p:cNvPr>
          <p:cNvSpPr/>
          <p:nvPr/>
        </p:nvSpPr>
        <p:spPr>
          <a:xfrm>
            <a:off x="190499" y="4229099"/>
            <a:ext cx="914401" cy="8096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2</a:t>
            </a:r>
            <a:endParaRPr lang="en-US" dirty="0"/>
          </a:p>
        </p:txBody>
      </p:sp>
      <p:sp>
        <p:nvSpPr>
          <p:cNvPr id="6" name="Right Arrow 5">
            <a:hlinkClick r:id="rId8" action="ppaction://hlinksldjump"/>
          </p:cNvPr>
          <p:cNvSpPr/>
          <p:nvPr/>
        </p:nvSpPr>
        <p:spPr>
          <a:xfrm>
            <a:off x="190498" y="5411570"/>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3</a:t>
            </a:r>
            <a:endParaRPr lang="en-US" dirty="0"/>
          </a:p>
        </p:txBody>
      </p:sp>
      <p:sp>
        <p:nvSpPr>
          <p:cNvPr id="8" name="Right Arrow 7">
            <a:hlinkClick r:id="rId9" action="ppaction://hlinksldjump"/>
          </p:cNvPr>
          <p:cNvSpPr/>
          <p:nvPr/>
        </p:nvSpPr>
        <p:spPr>
          <a:xfrm>
            <a:off x="2828923" y="3250767"/>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4</a:t>
            </a:r>
            <a:endParaRPr lang="en-US" dirty="0"/>
          </a:p>
        </p:txBody>
      </p:sp>
      <p:sp>
        <p:nvSpPr>
          <p:cNvPr id="9" name="Right Arrow 8">
            <a:hlinkClick r:id="rId10" action="ppaction://hlinksldjump"/>
          </p:cNvPr>
          <p:cNvSpPr/>
          <p:nvPr/>
        </p:nvSpPr>
        <p:spPr>
          <a:xfrm>
            <a:off x="2828923" y="4230470"/>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5</a:t>
            </a:r>
            <a:endParaRPr lang="en-US" dirty="0"/>
          </a:p>
        </p:txBody>
      </p:sp>
      <p:sp>
        <p:nvSpPr>
          <p:cNvPr id="10" name="Right Arrow 9">
            <a:hlinkClick r:id="rId11" action="ppaction://hlinksldjump"/>
          </p:cNvPr>
          <p:cNvSpPr/>
          <p:nvPr/>
        </p:nvSpPr>
        <p:spPr>
          <a:xfrm>
            <a:off x="2828923" y="5470092"/>
            <a:ext cx="914402" cy="808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Câu</a:t>
            </a:r>
            <a:r>
              <a:rPr lang="en-US" dirty="0" smtClean="0"/>
              <a:t> 6</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12077700" cy="4702174"/>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CH1:</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Xác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định</a:t>
            </a:r>
            <a:r>
              <a:rPr lang="en-US" dirty="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loại</a:t>
            </a:r>
            <a:r>
              <a:rPr lang="en-US" dirty="0" smtClean="0">
                <a:solidFill>
                  <a:srgbClr val="FF0000"/>
                </a:solidFill>
                <a:latin typeface="Arial" panose="020B0604020202020204" pitchFamily="34" charset="0"/>
                <a:cs typeface="Arial" panose="020B0604020202020204" pitchFamily="34" charset="0"/>
              </a:rPr>
              <a:t> vi </a:t>
            </a:r>
            <a:r>
              <a:rPr lang="en-US" dirty="0" err="1" smtClean="0">
                <a:solidFill>
                  <a:srgbClr val="FF0000"/>
                </a:solidFill>
                <a:latin typeface="Arial" panose="020B0604020202020204" pitchFamily="34" charset="0"/>
                <a:cs typeface="Arial" panose="020B0604020202020204" pitchFamily="34" charset="0"/>
              </a:rPr>
              <a:t>khuẩn</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dựa</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vào</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hình</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dạng</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 B, C, D, E, F </a:t>
            </a:r>
            <a:r>
              <a:rPr lang="en-US" dirty="0" err="1">
                <a:solidFill>
                  <a:srgbClr val="FF0000"/>
                </a:solidFill>
                <a:latin typeface="Arial" panose="020B0604020202020204" pitchFamily="34" charset="0"/>
                <a:cs typeface="Arial" panose="020B0604020202020204" pitchFamily="34" charset="0"/>
              </a:rPr>
              <a:t>trong</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hình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ảnh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smtClean="0">
                <a:solidFill>
                  <a:srgbClr val="FF0000"/>
                </a:solidFill>
                <a:latin typeface="Arial" panose="020B0604020202020204" pitchFamily="34" charset="0"/>
                <a:cs typeface="Arial" panose="020B0604020202020204" pitchFamily="34" charset="0"/>
              </a:rPr>
              <a:t>:</a:t>
            </a:r>
            <a:br>
              <a:rPr lang="en-US" dirty="0" smtClean="0">
                <a:solidFill>
                  <a:srgbClr val="FF0000"/>
                </a:solidFill>
                <a:latin typeface="Arial" panose="020B0604020202020204" pitchFamily="34" charset="0"/>
                <a:cs typeface="Arial" panose="020B0604020202020204" pitchFamily="34" charset="0"/>
              </a:rPr>
            </a:br>
            <a:r>
              <a:rPr lang="en-US" dirty="0">
                <a:solidFill>
                  <a:srgbClr val="FF0000"/>
                </a:solidFill>
                <a:latin typeface="Arial" panose="020B0604020202020204" pitchFamily="34" charset="0"/>
                <a:cs typeface="Arial" panose="020B0604020202020204" pitchFamily="34" charset="0"/>
              </a:rPr>
              <a:t/>
            </a:r>
            <a:br>
              <a:rPr lang="en-US" dirty="0">
                <a:solidFill>
                  <a:srgbClr val="FF0000"/>
                </a:solidFill>
                <a:latin typeface="Arial" panose="020B0604020202020204" pitchFamily="34" charset="0"/>
                <a:cs typeface="Arial" panose="020B0604020202020204" pitchFamily="34" charset="0"/>
              </a:rPr>
            </a:br>
            <a:r>
              <a:rPr lang="en-US" dirty="0" smtClean="0">
                <a:solidFill>
                  <a:srgbClr val="FF0000"/>
                </a:solidFill>
                <a:latin typeface="Arial" panose="020B0604020202020204" pitchFamily="34" charset="0"/>
                <a:cs typeface="Arial" panose="020B0604020202020204" pitchFamily="34" charset="0"/>
              </a:rPr>
              <a:t/>
            </a:r>
            <a:br>
              <a:rPr lang="en-US" dirty="0" smtClean="0">
                <a:solidFill>
                  <a:srgbClr val="FF0000"/>
                </a:solidFill>
                <a:latin typeface="Arial" panose="020B0604020202020204" pitchFamily="34" charset="0"/>
                <a:cs typeface="Arial" panose="020B0604020202020204" pitchFamily="34" charset="0"/>
              </a:rPr>
            </a:br>
            <a:r>
              <a:rPr lang="en-US" dirty="0" smtClean="0">
                <a:solidFill>
                  <a:srgbClr val="FF0000"/>
                </a:solidFill>
                <a:latin typeface="Arial" panose="020B0604020202020204" pitchFamily="34" charset="0"/>
                <a:cs typeface="Arial" panose="020B0604020202020204" pitchFamily="34" charset="0"/>
              </a:rPr>
              <a:t/>
            </a:r>
            <a:br>
              <a:rPr lang="en-US" dirty="0" smtClean="0">
                <a:solidFill>
                  <a:srgbClr val="FF0000"/>
                </a:solidFill>
                <a:latin typeface="Arial" panose="020B0604020202020204" pitchFamily="34" charset="0"/>
                <a:cs typeface="Arial" panose="020B0604020202020204" pitchFamily="34" charset="0"/>
              </a:rPr>
            </a:br>
            <a:r>
              <a:rPr lang="en-US" dirty="0"/>
              <a:t/>
            </a:r>
            <a:br>
              <a:rPr lang="en-US" dirty="0"/>
            </a:br>
            <a:endParaRPr lang="en-US" dirty="0"/>
          </a:p>
        </p:txBody>
      </p:sp>
      <p:pic>
        <p:nvPicPr>
          <p:cNvPr id="3" name="Picture 2" descr="Vi khuẩn – Wikipedia tiếng Việt"/>
          <p:cNvPicPr/>
          <p:nvPr/>
        </p:nvPicPr>
        <p:blipFill>
          <a:blip r:embed="rId2">
            <a:extLst>
              <a:ext uri="{28A0092B-C50C-407E-A947-70E740481C1C}">
                <a14:useLocalDpi xmlns:a14="http://schemas.microsoft.com/office/drawing/2010/main" val="0"/>
              </a:ext>
            </a:extLst>
          </a:blip>
          <a:srcRect/>
          <a:stretch>
            <a:fillRect/>
          </a:stretch>
        </p:blipFill>
        <p:spPr bwMode="auto">
          <a:xfrm>
            <a:off x="352425" y="1885950"/>
            <a:ext cx="7505700" cy="4857750"/>
          </a:xfrm>
          <a:prstGeom prst="rect">
            <a:avLst/>
          </a:prstGeom>
          <a:noFill/>
          <a:ln>
            <a:noFill/>
          </a:ln>
        </p:spPr>
      </p:pic>
      <p:sp>
        <p:nvSpPr>
          <p:cNvPr id="4" name="TextBox 3"/>
          <p:cNvSpPr txBox="1"/>
          <p:nvPr/>
        </p:nvSpPr>
        <p:spPr>
          <a:xfrm>
            <a:off x="8210550" y="2119312"/>
            <a:ext cx="3724275" cy="3539430"/>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p>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Trực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Liên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C: </a:t>
            </a:r>
            <a:r>
              <a:rPr lang="en-US" sz="2800" dirty="0" err="1" smtClean="0">
                <a:latin typeface="Arial" panose="020B0604020202020204" pitchFamily="34" charset="0"/>
                <a:cs typeface="Arial" panose="020B0604020202020204" pitchFamily="34" charset="0"/>
              </a:rPr>
              <a:t>Tụ</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D: Song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E: </a:t>
            </a:r>
            <a:r>
              <a:rPr lang="en-US" sz="2800" dirty="0" err="1" smtClean="0">
                <a:latin typeface="Arial" panose="020B0604020202020204" pitchFamily="34" charset="0"/>
                <a:cs typeface="Arial" panose="020B0604020202020204" pitchFamily="34" charset="0"/>
              </a:rPr>
              <a:t>Xoắn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F: </a:t>
            </a:r>
            <a:r>
              <a:rPr lang="en-US" sz="2800" dirty="0" err="1" smtClean="0">
                <a:latin typeface="Arial" panose="020B0604020202020204" pitchFamily="34" charset="0"/>
                <a:cs typeface="Arial" panose="020B0604020202020204" pitchFamily="34" charset="0"/>
              </a:rPr>
              <a:t>Phẩy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khuẩn</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
        <p:nvSpPr>
          <p:cNvPr id="5" name="Right Arrow 4">
            <a:hlinkClick r:id="rId3" action="ppaction://hlinksldjump"/>
          </p:cNvPr>
          <p:cNvSpPr/>
          <p:nvPr/>
        </p:nvSpPr>
        <p:spPr>
          <a:xfrm>
            <a:off x="10296525" y="6038850"/>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29975"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CH2:</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Điền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chú</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thích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bộ</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phận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còn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thiếu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tế</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bào</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dưới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đây</a:t>
            </a:r>
            <a:r>
              <a:rPr lang="en-US" dirty="0">
                <a:solidFill>
                  <a:srgbClr val="FF0000"/>
                </a:solidFill>
                <a:latin typeface="Arial" panose="020B0604020202020204" pitchFamily="34" charset="0"/>
                <a:cs typeface="Arial" panose="020B0604020202020204" pitchFamily="34" charset="0"/>
              </a:rPr>
              <a:t>:</a:t>
            </a:r>
            <a:r>
              <a:rPr lang="en-US" dirty="0"/>
              <a:t/>
            </a:r>
            <a:br>
              <a:rPr lang="en-US" dirty="0"/>
            </a:br>
            <a:endParaRPr lang="en-US" dirty="0"/>
          </a:p>
        </p:txBody>
      </p:sp>
      <p:pic>
        <p:nvPicPr>
          <p:cNvPr id="3" name="Picture 2" descr="Quan sát hình 3.2, trình bày cấu tạo của tế bào vi khuẩn - Tech12h"/>
          <p:cNvPicPr/>
          <p:nvPr/>
        </p:nvPicPr>
        <p:blipFill rotWithShape="1">
          <a:blip r:embed="rId2">
            <a:extLst>
              <a:ext uri="{28A0092B-C50C-407E-A947-70E740481C1C}">
                <a14:useLocalDpi xmlns:a14="http://schemas.microsoft.com/office/drawing/2010/main" val="0"/>
              </a:ext>
            </a:extLst>
          </a:blip>
          <a:srcRect b="9108"/>
          <a:stretch>
            <a:fillRect/>
          </a:stretch>
        </p:blipFill>
        <p:spPr bwMode="auto">
          <a:xfrm>
            <a:off x="5505450" y="1409700"/>
            <a:ext cx="6362700" cy="5276850"/>
          </a:xfrm>
          <a:prstGeom prst="rect">
            <a:avLst/>
          </a:prstGeom>
          <a:noFill/>
          <a:ln>
            <a:noFill/>
          </a:ln>
        </p:spPr>
      </p:pic>
      <p:sp>
        <p:nvSpPr>
          <p:cNvPr id="4" name="TextBox 3"/>
          <p:cNvSpPr txBox="1"/>
          <p:nvPr/>
        </p:nvSpPr>
        <p:spPr>
          <a:xfrm>
            <a:off x="6981825" y="1690688"/>
            <a:ext cx="1981200" cy="646331"/>
          </a:xfrm>
          <a:prstGeom prst="rect">
            <a:avLst/>
          </a:prstGeom>
          <a:solidFill>
            <a:schemeClr val="accent6">
              <a:lumMod val="20000"/>
              <a:lumOff val="80000"/>
            </a:schemeClr>
          </a:solidFill>
        </p:spPr>
        <p:txBody>
          <a:bodyPr wrap="square" rtlCol="0">
            <a:spAutoFit/>
          </a:bodyPr>
          <a:lstStyle/>
          <a:p>
            <a:r>
              <a:rPr lang="en-US" dirty="0" smtClean="0"/>
              <a:t>1…………………………..</a:t>
            </a:r>
            <a:endParaRPr lang="en-US" dirty="0"/>
          </a:p>
        </p:txBody>
      </p:sp>
      <p:sp>
        <p:nvSpPr>
          <p:cNvPr id="5" name="TextBox 4"/>
          <p:cNvSpPr txBox="1"/>
          <p:nvPr/>
        </p:nvSpPr>
        <p:spPr>
          <a:xfrm>
            <a:off x="4924425" y="4343400"/>
            <a:ext cx="2057400" cy="369332"/>
          </a:xfrm>
          <a:prstGeom prst="rect">
            <a:avLst/>
          </a:prstGeom>
          <a:solidFill>
            <a:schemeClr val="accent6">
              <a:lumMod val="20000"/>
              <a:lumOff val="80000"/>
            </a:schemeClr>
          </a:solidFill>
        </p:spPr>
        <p:txBody>
          <a:bodyPr wrap="square" rtlCol="0">
            <a:spAutoFit/>
          </a:bodyPr>
          <a:lstStyle/>
          <a:p>
            <a:r>
              <a:rPr lang="en-US" dirty="0" smtClean="0"/>
              <a:t>2…………………………..</a:t>
            </a:r>
            <a:endParaRPr lang="en-US" dirty="0"/>
          </a:p>
        </p:txBody>
      </p:sp>
      <p:sp>
        <p:nvSpPr>
          <p:cNvPr id="6" name="TextBox 5"/>
          <p:cNvSpPr txBox="1"/>
          <p:nvPr/>
        </p:nvSpPr>
        <p:spPr>
          <a:xfrm>
            <a:off x="657225" y="2060020"/>
            <a:ext cx="3724275"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p>
          <a:p>
            <a:r>
              <a:rPr lang="en-US" sz="2800" dirty="0" smtClean="0">
                <a:latin typeface="Arial" panose="020B0604020202020204" pitchFamily="34" charset="0"/>
                <a:cs typeface="Arial" panose="020B0604020202020204" pitchFamily="34" charset="0"/>
              </a:rPr>
              <a:t>1. </a:t>
            </a:r>
            <a:r>
              <a:rPr lang="en-US" sz="2800" dirty="0" err="1" smtClean="0">
                <a:latin typeface="Arial" panose="020B0604020202020204" pitchFamily="34" charset="0"/>
                <a:cs typeface="Arial" panose="020B0604020202020204" pitchFamily="34" charset="0"/>
              </a:rPr>
              <a:t>Vùng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nhân</a:t>
            </a: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2. </a:t>
            </a:r>
            <a:r>
              <a:rPr lang="en-US" sz="2800" dirty="0" err="1" smtClean="0">
                <a:latin typeface="Arial" panose="020B0604020202020204" pitchFamily="34" charset="0"/>
                <a:cs typeface="Arial" panose="020B0604020202020204" pitchFamily="34" charset="0"/>
              </a:rPr>
              <a:t>Thành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bào</a:t>
            </a:r>
            <a:endParaRPr lang="en-US" sz="2800" dirty="0">
              <a:latin typeface="Arial" panose="020B0604020202020204" pitchFamily="34" charset="0"/>
              <a:cs typeface="Arial" panose="020B0604020202020204" pitchFamily="34" charset="0"/>
            </a:endParaRPr>
          </a:p>
        </p:txBody>
      </p:sp>
      <p:sp>
        <p:nvSpPr>
          <p:cNvPr id="7" name="Right Arrow 6">
            <a:hlinkClick r:id="rId3" action="ppaction://hlinksldjump"/>
          </p:cNvPr>
          <p:cNvSpPr/>
          <p:nvPr/>
        </p:nvSpPr>
        <p:spPr>
          <a:xfrm>
            <a:off x="657225" y="5972175"/>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68075" cy="4016375"/>
          </a:xfrm>
        </p:spPr>
        <p:txBody>
          <a:bodyPr>
            <a:normAutofit/>
          </a:bodyPr>
          <a:lstStyle/>
          <a:p>
            <a:r>
              <a:rPr lang="en-US" b="1" dirty="0">
                <a:solidFill>
                  <a:srgbClr val="FF0000"/>
                </a:solidFill>
                <a:latin typeface="Arial" panose="020B0604020202020204" pitchFamily="34" charset="0"/>
                <a:cs typeface="Arial" panose="020B0604020202020204" pitchFamily="34" charset="0"/>
              </a:rPr>
              <a:t>CH3:</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nào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đây</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lợi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khuẩn</a:t>
            </a:r>
            <a:r>
              <a:rPr lang="en-US" dirty="0" smtClean="0">
                <a:solidFill>
                  <a:srgbClr val="FF0000"/>
                </a:solidFill>
                <a:latin typeface="Arial" panose="020B0604020202020204" pitchFamily="34" charset="0"/>
                <a:cs typeface="Arial" panose="020B0604020202020204" pitchFamily="34" charset="0"/>
              </a:rPr>
              <a:t>?</a:t>
            </a:r>
            <a:br>
              <a:rPr lang="en-US" dirty="0" smtClean="0">
                <a:solidFill>
                  <a:srgbClr val="FF0000"/>
                </a:solidFill>
                <a:latin typeface="Arial" panose="020B0604020202020204" pitchFamily="34" charset="0"/>
                <a:cs typeface="Arial" panose="020B0604020202020204" pitchFamily="34" charset="0"/>
              </a:rPr>
            </a:br>
            <a:r>
              <a:rPr lang="en-US" dirty="0"/>
              <a:t/>
            </a:r>
            <a:br>
              <a:rPr lang="en-US" dirty="0"/>
            </a:br>
            <a:r>
              <a:rPr lang="en-US" dirty="0" smtClean="0"/>
              <a:t>A. Vi </a:t>
            </a:r>
            <a:r>
              <a:rPr lang="en-US" dirty="0" err="1"/>
              <a:t>khuẩn</a:t>
            </a:r>
            <a:r>
              <a:rPr lang="en-US" dirty="0"/>
              <a:t> </a:t>
            </a:r>
            <a:r>
              <a:rPr lang="en-US" dirty="0" err="1"/>
              <a:t>lao</a:t>
            </a:r>
            <a:r>
              <a:rPr lang="en-US" dirty="0"/>
              <a:t>.                        C. </a:t>
            </a:r>
            <a:r>
              <a:rPr lang="en-US" dirty="0" err="1"/>
              <a:t>Trực</a:t>
            </a:r>
            <a:r>
              <a:rPr lang="en-US" dirty="0"/>
              <a:t> </a:t>
            </a:r>
            <a:r>
              <a:rPr lang="en-US" dirty="0" err="1"/>
              <a:t>khuẩn</a:t>
            </a:r>
            <a:r>
              <a:rPr lang="en-US" dirty="0"/>
              <a:t> </a:t>
            </a:r>
            <a:r>
              <a:rPr lang="en-US" dirty="0" err="1"/>
              <a:t>lị</a:t>
            </a:r>
            <a:r>
              <a:rPr lang="en-US" dirty="0"/>
              <a:t>.  </a:t>
            </a:r>
            <a:r>
              <a:rPr lang="en-US" dirty="0" smtClean="0"/>
              <a:t/>
            </a:r>
            <a:br>
              <a:rPr lang="en-US" dirty="0" smtClean="0"/>
            </a:br>
            <a:r>
              <a:rPr lang="en-US" dirty="0" smtClean="0"/>
              <a:t>    </a:t>
            </a:r>
            <a:r>
              <a:rPr lang="en-US" dirty="0"/>
              <a:t/>
            </a:r>
            <a:br>
              <a:rPr lang="en-US" dirty="0"/>
            </a:br>
            <a:r>
              <a:rPr lang="en-US" dirty="0" smtClean="0"/>
              <a:t>B. </a:t>
            </a:r>
            <a:r>
              <a:rPr lang="en-US" dirty="0" err="1" smtClean="0"/>
              <a:t>Trực</a:t>
            </a:r>
            <a:r>
              <a:rPr lang="en-US" dirty="0" smtClean="0"/>
              <a:t> </a:t>
            </a:r>
            <a:r>
              <a:rPr lang="en-US" dirty="0" err="1"/>
              <a:t>khuẩn</a:t>
            </a:r>
            <a:r>
              <a:rPr lang="en-US" dirty="0"/>
              <a:t> lactic.                D.  </a:t>
            </a:r>
            <a:r>
              <a:rPr lang="en-US" dirty="0" err="1"/>
              <a:t>Phẩy</a:t>
            </a:r>
            <a:r>
              <a:rPr lang="en-US" dirty="0"/>
              <a:t> </a:t>
            </a:r>
            <a:r>
              <a:rPr lang="en-US" dirty="0" err="1"/>
              <a:t>khuẩn</a:t>
            </a:r>
            <a:r>
              <a:rPr lang="en-US" dirty="0"/>
              <a:t> </a:t>
            </a:r>
            <a:r>
              <a:rPr lang="en-US" dirty="0" err="1"/>
              <a:t>tả</a:t>
            </a:r>
            <a:r>
              <a:rPr lang="en-US" dirty="0"/>
              <a:t>.</a:t>
            </a:r>
            <a:br>
              <a:rPr lang="en-US" dirty="0"/>
            </a:br>
            <a:endParaRPr lang="en-US" dirty="0"/>
          </a:p>
        </p:txBody>
      </p:sp>
      <p:sp>
        <p:nvSpPr>
          <p:cNvPr id="4" name="Oval 3"/>
          <p:cNvSpPr/>
          <p:nvPr/>
        </p:nvSpPr>
        <p:spPr>
          <a:xfrm>
            <a:off x="781050" y="3009900"/>
            <a:ext cx="619125" cy="5619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hlinkClick r:id="rId2" action="ppaction://hlinksldjump"/>
          </p:cNvPr>
          <p:cNvSpPr/>
          <p:nvPr/>
        </p:nvSpPr>
        <p:spPr>
          <a:xfrm>
            <a:off x="10467975" y="5753100"/>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78557"/>
            <a:ext cx="11372850"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CH4:</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Vì</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thức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ăn</a:t>
            </a:r>
            <a:r>
              <a:rPr lang="en-US" dirty="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không</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bảo</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quản</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đúng</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cách</a:t>
            </a:r>
            <a:r>
              <a:rPr lang="en-US" dirty="0" smtClean="0">
                <a:solidFill>
                  <a:srgbClr val="FF0000"/>
                </a:solidFill>
                <a:latin typeface="Arial" panose="020B0604020202020204" pitchFamily="34" charset="0"/>
                <a:cs typeface="Arial" panose="020B0604020202020204" pitchFamily="34" charset="0"/>
              </a:rPr>
              <a:t> </a:t>
            </a:r>
            <a:r>
              <a:rPr lang="en-US" dirty="0" err="1" smtClean="0">
                <a:solidFill>
                  <a:srgbClr val="FF0000"/>
                </a:solidFill>
                <a:latin typeface="Arial" panose="020B0604020202020204" pitchFamily="34" charset="0"/>
                <a:cs typeface="Arial" panose="020B0604020202020204" pitchFamily="34" charset="0"/>
              </a:rPr>
              <a:t>lại</a:t>
            </a:r>
            <a:r>
              <a:rPr lang="en-US" dirty="0" smtClean="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bị</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ôi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thiu</a:t>
            </a:r>
            <a:r>
              <a:rPr lang="en-US" dirty="0">
                <a:solidFill>
                  <a:srgbClr val="FF0000"/>
                </a:solidFill>
                <a:latin typeface="Arial" panose="020B0604020202020204" pitchFamily="34" charset="0"/>
                <a:cs typeface="Arial" panose="020B0604020202020204" pitchFamily="34" charset="0"/>
              </a:rPr>
              <a:t>?</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2343150" y="1313656"/>
            <a:ext cx="7896226" cy="3948113"/>
          </a:xfrm>
          <a:prstGeom prst="rect">
            <a:avLst/>
          </a:prstGeom>
        </p:spPr>
      </p:pic>
      <p:sp>
        <p:nvSpPr>
          <p:cNvPr id="4" name="TextBox 3"/>
          <p:cNvSpPr txBox="1"/>
          <p:nvPr/>
        </p:nvSpPr>
        <p:spPr>
          <a:xfrm>
            <a:off x="266701" y="5349180"/>
            <a:ext cx="11830050" cy="1384995"/>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p>
          <a:p>
            <a:r>
              <a:rPr lang="en-US" sz="2800" dirty="0" smtClean="0">
                <a:latin typeface="Arial" panose="020B0604020202020204" pitchFamily="34" charset="0"/>
                <a:cs typeface="Arial" panose="020B0604020202020204" pitchFamily="34" charset="0"/>
              </a:rPr>
              <a:t>Do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VSV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vi </a:t>
            </a:r>
            <a:r>
              <a:rPr lang="en-US" sz="2800" dirty="0" err="1" smtClean="0">
                <a:latin typeface="Arial" panose="020B0604020202020204" pitchFamily="34" charset="0"/>
                <a:cs typeface="Arial" panose="020B0604020202020204" pitchFamily="34" charset="0"/>
              </a:rPr>
              <a:t>khuẩn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nhập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lấy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dưỡng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hỏng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thức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endParaRPr lang="en-US" sz="2800" dirty="0">
              <a:latin typeface="Arial" panose="020B0604020202020204" pitchFamily="34" charset="0"/>
              <a:cs typeface="Arial" panose="020B0604020202020204" pitchFamily="34" charset="0"/>
            </a:endParaRPr>
          </a:p>
        </p:txBody>
      </p:sp>
      <p:sp>
        <p:nvSpPr>
          <p:cNvPr id="5" name="Right Arrow 4">
            <a:hlinkClick r:id="rId3" action="ppaction://hlinksldjump"/>
          </p:cNvPr>
          <p:cNvSpPr/>
          <p:nvPr/>
        </p:nvSpPr>
        <p:spPr>
          <a:xfrm>
            <a:off x="10858500" y="4442619"/>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365125"/>
            <a:ext cx="11953875" cy="1325563"/>
          </a:xfrm>
        </p:spPr>
        <p:txBody>
          <a:bodyPr>
            <a:normAutofit fontScale="90000"/>
          </a:bodyPr>
          <a:lstStyle/>
          <a:p>
            <a:r>
              <a:rPr lang="en-US" b="1" dirty="0">
                <a:solidFill>
                  <a:srgbClr val="FF0000"/>
                </a:solidFill>
                <a:latin typeface="Arial" panose="020B0604020202020204" pitchFamily="34" charset="0"/>
                <a:cs typeface="Arial" panose="020B0604020202020204" pitchFamily="34" charset="0"/>
              </a:rPr>
              <a:t>CH5:</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Quan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sát</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hình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ảnh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và</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cho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biết</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Đâu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là</a:t>
            </a:r>
            <a:r>
              <a:rPr lang="en-US" dirty="0">
                <a:solidFill>
                  <a:srgbClr val="FF0000"/>
                </a:solidFill>
                <a:latin typeface="Arial" panose="020B0604020202020204" pitchFamily="34" charset="0"/>
                <a:cs typeface="Arial" panose="020B0604020202020204" pitchFamily="34" charset="0"/>
              </a:rPr>
              <a:t> virus? </a:t>
            </a:r>
            <a:r>
              <a:rPr lang="en-US" dirty="0" err="1">
                <a:solidFill>
                  <a:srgbClr val="FF0000"/>
                </a:solidFill>
                <a:latin typeface="Arial" panose="020B0604020202020204" pitchFamily="34" charset="0"/>
                <a:cs typeface="Arial" panose="020B0604020202020204" pitchFamily="34" charset="0"/>
              </a:rPr>
              <a:t>Vì</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sao</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em</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biết</a:t>
            </a:r>
            <a:r>
              <a:rPr lang="en-US" dirty="0">
                <a:solidFill>
                  <a:srgbClr val="FF0000"/>
                </a:solidFill>
                <a:latin typeface="Arial" panose="020B0604020202020204" pitchFamily="34" charset="0"/>
                <a:cs typeface="Arial" panose="020B0604020202020204" pitchFamily="34" charset="0"/>
              </a:rPr>
              <a:t>?</a:t>
            </a:r>
            <a:r>
              <a:rPr lang="en-US" dirty="0"/>
              <a:t/>
            </a:r>
            <a:br>
              <a:rPr lang="en-US" dirty="0"/>
            </a:br>
            <a:endParaRPr lang="en-US" dirty="0"/>
          </a:p>
        </p:txBody>
      </p:sp>
      <p:pic>
        <p:nvPicPr>
          <p:cNvPr id="3" name="Picture 2" descr="PHÂN BIỆT NHIỄM TRÙNG DO VI KHUẨN VÀ VI - RÚ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025" y="1376362"/>
            <a:ext cx="7562850" cy="5076825"/>
          </a:xfrm>
          <a:prstGeom prst="rect">
            <a:avLst/>
          </a:prstGeom>
          <a:noFill/>
          <a:ln>
            <a:noFill/>
          </a:ln>
        </p:spPr>
      </p:pic>
      <p:sp>
        <p:nvSpPr>
          <p:cNvPr id="4" name="Rectangle 3"/>
          <p:cNvSpPr/>
          <p:nvPr/>
        </p:nvSpPr>
        <p:spPr>
          <a:xfrm>
            <a:off x="6696075" y="3429000"/>
            <a:ext cx="1047750" cy="485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829300" y="4916487"/>
            <a:ext cx="1200150" cy="5413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5825" y="1447801"/>
            <a:ext cx="1876425" cy="838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3900" y="4829967"/>
            <a:ext cx="1238249" cy="8564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76375" y="5806856"/>
            <a:ext cx="1981200" cy="646331"/>
          </a:xfrm>
          <a:prstGeom prst="rect">
            <a:avLst/>
          </a:prstGeom>
          <a:solidFill>
            <a:schemeClr val="accent6">
              <a:lumMod val="20000"/>
              <a:lumOff val="80000"/>
            </a:schemeClr>
          </a:solidFill>
        </p:spPr>
        <p:txBody>
          <a:bodyPr wrap="square" rtlCol="0">
            <a:spAutoFit/>
          </a:bodyPr>
          <a:lstStyle/>
          <a:p>
            <a:pPr algn="ctr"/>
            <a:r>
              <a:rPr lang="en-US" sz="3600" dirty="0" smtClean="0"/>
              <a:t>A</a:t>
            </a:r>
            <a:endParaRPr lang="en-US" sz="3600" dirty="0"/>
          </a:p>
        </p:txBody>
      </p:sp>
      <p:sp>
        <p:nvSpPr>
          <p:cNvPr id="9" name="TextBox 8"/>
          <p:cNvSpPr txBox="1"/>
          <p:nvPr/>
        </p:nvSpPr>
        <p:spPr>
          <a:xfrm>
            <a:off x="4233861" y="5834419"/>
            <a:ext cx="2462213" cy="646331"/>
          </a:xfrm>
          <a:prstGeom prst="rect">
            <a:avLst/>
          </a:prstGeom>
          <a:solidFill>
            <a:schemeClr val="accent6">
              <a:lumMod val="20000"/>
              <a:lumOff val="80000"/>
            </a:schemeClr>
          </a:solidFill>
        </p:spPr>
        <p:txBody>
          <a:bodyPr wrap="square" rtlCol="0">
            <a:spAutoFit/>
          </a:bodyPr>
          <a:lstStyle/>
          <a:p>
            <a:pPr algn="ctr"/>
            <a:r>
              <a:rPr lang="en-US" sz="3600" dirty="0" smtClean="0"/>
              <a:t>B</a:t>
            </a:r>
            <a:endParaRPr lang="en-US" sz="3600" dirty="0"/>
          </a:p>
        </p:txBody>
      </p:sp>
      <p:sp>
        <p:nvSpPr>
          <p:cNvPr id="11" name="TextBox 10"/>
          <p:cNvSpPr txBox="1"/>
          <p:nvPr/>
        </p:nvSpPr>
        <p:spPr>
          <a:xfrm>
            <a:off x="8448675" y="1918592"/>
            <a:ext cx="3724275" cy="2246769"/>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p>
          <a:p>
            <a:r>
              <a:rPr lang="en-US" sz="2800" dirty="0">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Virus </a:t>
            </a:r>
            <a:r>
              <a:rPr lang="en-US" sz="2800" dirty="0" smtClean="0">
                <a:solidFill>
                  <a:srgbClr val="FF0000"/>
                </a:solidFill>
                <a:latin typeface="Arial" panose="020B0604020202020204" pitchFamily="34" charset="0"/>
                <a:cs typeface="Arial" panose="020B0604020202020204" pitchFamily="34" charset="0"/>
              </a:rPr>
              <a:t>(</a:t>
            </a:r>
            <a:r>
              <a:rPr lang="en-US" sz="2800" dirty="0" err="1" smtClean="0">
                <a:solidFill>
                  <a:srgbClr val="FF0000"/>
                </a:solidFill>
                <a:latin typeface="Arial" panose="020B0604020202020204" pitchFamily="34" charset="0"/>
                <a:cs typeface="Arial" panose="020B0604020202020204" pitchFamily="34" charset="0"/>
              </a:rPr>
              <a:t>chưa</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cấu</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tạo</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tế</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bào</a:t>
            </a:r>
            <a:r>
              <a:rPr lang="en-US" sz="2800" dirty="0" smtClean="0">
                <a:solidFill>
                  <a:srgbClr val="FF0000"/>
                </a:solidFill>
                <a:latin typeface="Arial" panose="020B0604020202020204" pitchFamily="34" charset="0"/>
                <a:cs typeface="Arial" panose="020B0604020202020204" pitchFamily="34" charset="0"/>
              </a:rPr>
              <a:t>)</a:t>
            </a:r>
          </a:p>
          <a:p>
            <a:r>
              <a:rPr lang="en-US" sz="2800" dirty="0" smtClean="0">
                <a:latin typeface="Arial" panose="020B0604020202020204" pitchFamily="34" charset="0"/>
                <a:cs typeface="Arial" panose="020B0604020202020204" pitchFamily="34" charset="0"/>
              </a:rPr>
              <a:t>B. Vi </a:t>
            </a:r>
            <a:r>
              <a:rPr lang="en-US" sz="2800" dirty="0" err="1" smtClean="0">
                <a:latin typeface="Arial" panose="020B0604020202020204" pitchFamily="34" charset="0"/>
                <a:cs typeface="Arial" panose="020B0604020202020204" pitchFamily="34" charset="0"/>
              </a:rPr>
              <a:t>khuẩn</a:t>
            </a: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a:t>
            </a:r>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cấu</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tạo</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tế</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bào</a:t>
            </a:r>
            <a:r>
              <a:rPr lang="en-US" sz="2800" dirty="0" smtClean="0">
                <a:solidFill>
                  <a:srgbClr val="FF0000"/>
                </a:solidFill>
                <a:latin typeface="Arial" panose="020B0604020202020204" pitchFamily="34" charset="0"/>
                <a:cs typeface="Arial" panose="020B0604020202020204" pitchFamily="34" charset="0"/>
              </a:rPr>
              <a:t>)</a:t>
            </a:r>
            <a:endParaRPr lang="en-US" sz="2800" dirty="0">
              <a:solidFill>
                <a:srgbClr val="FF0000"/>
              </a:solidFill>
              <a:latin typeface="Arial" panose="020B0604020202020204" pitchFamily="34" charset="0"/>
              <a:cs typeface="Arial" panose="020B0604020202020204" pitchFamily="34" charset="0"/>
            </a:endParaRPr>
          </a:p>
        </p:txBody>
      </p:sp>
      <p:sp>
        <p:nvSpPr>
          <p:cNvPr id="12" name="Right Arrow 11">
            <a:hlinkClick r:id="rId3" action="ppaction://hlinksldjump"/>
          </p:cNvPr>
          <p:cNvSpPr/>
          <p:nvPr/>
        </p:nvSpPr>
        <p:spPr>
          <a:xfrm>
            <a:off x="11034711" y="5720446"/>
            <a:ext cx="762000" cy="819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730885"/>
            <a:ext cx="11661648" cy="1325563"/>
          </a:xfrm>
        </p:spPr>
        <p:txBody>
          <a:bodyPr>
            <a:normAutofit fontScale="90000"/>
          </a:bodyPr>
          <a:lstStyle/>
          <a:p>
            <a:r>
              <a:rPr lang="en-US" b="1" dirty="0"/>
              <a:t>HS </a:t>
            </a:r>
            <a:r>
              <a:rPr lang="en-US" b="1" dirty="0" err="1"/>
              <a:t>quan</a:t>
            </a:r>
            <a:r>
              <a:rPr lang="en-US" b="1" dirty="0"/>
              <a:t> </a:t>
            </a:r>
            <a:r>
              <a:rPr lang="en-US" b="1" dirty="0" err="1"/>
              <a:t>sát</a:t>
            </a:r>
            <a:r>
              <a:rPr lang="en-US" b="1" dirty="0"/>
              <a:t> </a:t>
            </a:r>
            <a:r>
              <a:rPr lang="en-US" b="1" dirty="0" err="1"/>
              <a:t>bức</a:t>
            </a:r>
            <a:r>
              <a:rPr lang="en-US" b="1" dirty="0"/>
              <a:t> </a:t>
            </a:r>
            <a:r>
              <a:rPr lang="en-US" b="1" dirty="0" err="1"/>
              <a:t>ảnh</a:t>
            </a:r>
            <a:r>
              <a:rPr lang="en-US" b="1" dirty="0"/>
              <a:t> </a:t>
            </a:r>
            <a:r>
              <a:rPr lang="en-US" b="1" dirty="0" err="1" smtClean="0"/>
              <a:t>dưới</a:t>
            </a:r>
            <a:r>
              <a:rPr lang="en-US" b="1" dirty="0" smtClean="0"/>
              <a:t> </a:t>
            </a:r>
            <a:r>
              <a:rPr lang="en-US" b="1" dirty="0" err="1" smtClean="0"/>
              <a:t>đây</a:t>
            </a:r>
            <a:r>
              <a:rPr lang="en-US" b="1" dirty="0" smtClean="0"/>
              <a:t> </a:t>
            </a:r>
            <a:r>
              <a:rPr lang="en-US" b="1" dirty="0" err="1" smtClean="0"/>
              <a:t>và</a:t>
            </a:r>
            <a:r>
              <a:rPr lang="en-US" b="1" dirty="0" smtClean="0"/>
              <a:t> </a:t>
            </a:r>
            <a:r>
              <a:rPr lang="en-US" b="1" dirty="0" err="1" smtClean="0"/>
              <a:t>cho</a:t>
            </a:r>
            <a:r>
              <a:rPr lang="en-US" b="1" dirty="0" smtClean="0"/>
              <a:t> </a:t>
            </a:r>
            <a:r>
              <a:rPr lang="en-US" b="1" dirty="0" err="1" smtClean="0"/>
              <a:t>biết</a:t>
            </a:r>
            <a:r>
              <a:rPr lang="en-US" b="1" dirty="0" smtClean="0"/>
              <a:t>:</a:t>
            </a:r>
            <a:br>
              <a:rPr lang="en-US" b="1" dirty="0" smtClean="0"/>
            </a:br>
            <a:r>
              <a:rPr lang="en-US" b="1" dirty="0" err="1" smtClean="0">
                <a:solidFill>
                  <a:srgbClr val="FF0000"/>
                </a:solidFill>
              </a:rPr>
              <a:t>Tác</a:t>
            </a:r>
            <a:r>
              <a:rPr lang="en-US" b="1" dirty="0" smtClean="0">
                <a:solidFill>
                  <a:srgbClr val="FF0000"/>
                </a:solidFill>
              </a:rPr>
              <a:t> </a:t>
            </a:r>
            <a:r>
              <a:rPr lang="en-US" b="1" dirty="0" err="1">
                <a:solidFill>
                  <a:srgbClr val="FF0000"/>
                </a:solidFill>
              </a:rPr>
              <a:t>giả</a:t>
            </a:r>
            <a:r>
              <a:rPr lang="en-US" b="1" dirty="0">
                <a:solidFill>
                  <a:srgbClr val="FF0000"/>
                </a:solidFill>
              </a:rPr>
              <a:t> </a:t>
            </a:r>
            <a:r>
              <a:rPr lang="en-US" b="1" dirty="0" err="1">
                <a:solidFill>
                  <a:srgbClr val="FF0000"/>
                </a:solidFill>
              </a:rPr>
              <a:t>đã</a:t>
            </a:r>
            <a:r>
              <a:rPr lang="en-US" b="1" dirty="0">
                <a:solidFill>
                  <a:srgbClr val="FF0000"/>
                </a:solidFill>
              </a:rPr>
              <a:t> </a:t>
            </a:r>
            <a:r>
              <a:rPr lang="en-US" b="1" dirty="0" err="1">
                <a:solidFill>
                  <a:srgbClr val="FF0000"/>
                </a:solidFill>
              </a:rPr>
              <a:t>dùng</a:t>
            </a:r>
            <a:r>
              <a:rPr lang="en-US" b="1" dirty="0">
                <a:solidFill>
                  <a:srgbClr val="FF0000"/>
                </a:solidFill>
              </a:rPr>
              <a:t> </a:t>
            </a:r>
            <a:r>
              <a:rPr lang="en-US" b="1" dirty="0" err="1">
                <a:solidFill>
                  <a:srgbClr val="FF0000"/>
                </a:solidFill>
              </a:rPr>
              <a:t>nguyên</a:t>
            </a:r>
            <a:r>
              <a:rPr lang="en-US" b="1" dirty="0">
                <a:solidFill>
                  <a:srgbClr val="FF0000"/>
                </a:solidFill>
              </a:rPr>
              <a:t> </a:t>
            </a:r>
            <a:r>
              <a:rPr lang="en-US" b="1" dirty="0" err="1">
                <a:solidFill>
                  <a:srgbClr val="FF0000"/>
                </a:solidFill>
              </a:rPr>
              <a:t>liệu</a:t>
            </a:r>
            <a:r>
              <a:rPr lang="en-US" b="1" dirty="0">
                <a:solidFill>
                  <a:srgbClr val="FF0000"/>
                </a:solidFill>
              </a:rPr>
              <a:t> </a:t>
            </a:r>
            <a:r>
              <a:rPr lang="en-US" b="1" dirty="0" err="1">
                <a:solidFill>
                  <a:srgbClr val="FF0000"/>
                </a:solidFill>
              </a:rPr>
              <a:t>nào</a:t>
            </a:r>
            <a:r>
              <a:rPr lang="en-US" b="1" dirty="0">
                <a:solidFill>
                  <a:srgbClr val="FF0000"/>
                </a:solidFill>
              </a:rPr>
              <a:t> </a:t>
            </a:r>
            <a:r>
              <a:rPr lang="en-US" b="1" dirty="0" err="1">
                <a:solidFill>
                  <a:srgbClr val="FF0000"/>
                </a:solidFill>
              </a:rPr>
              <a:t>để</a:t>
            </a:r>
            <a:r>
              <a:rPr lang="en-US" b="1" dirty="0">
                <a:solidFill>
                  <a:srgbClr val="FF0000"/>
                </a:solidFill>
              </a:rPr>
              <a:t> </a:t>
            </a:r>
            <a:r>
              <a:rPr lang="en-US" b="1" dirty="0" err="1">
                <a:solidFill>
                  <a:srgbClr val="FF0000"/>
                </a:solidFill>
              </a:rPr>
              <a:t>tạo</a:t>
            </a:r>
            <a:r>
              <a:rPr lang="en-US" b="1" dirty="0">
                <a:solidFill>
                  <a:srgbClr val="FF0000"/>
                </a:solidFill>
              </a:rPr>
              <a:t> </a:t>
            </a:r>
            <a:r>
              <a:rPr lang="en-US" b="1" dirty="0" err="1">
                <a:solidFill>
                  <a:srgbClr val="FF0000"/>
                </a:solidFill>
              </a:rPr>
              <a:t>nên</a:t>
            </a:r>
            <a:r>
              <a:rPr lang="en-US" b="1" dirty="0">
                <a:solidFill>
                  <a:srgbClr val="FF0000"/>
                </a:solidFill>
              </a:rPr>
              <a:t> </a:t>
            </a:r>
            <a:r>
              <a:rPr lang="en-US" b="1" dirty="0" err="1">
                <a:solidFill>
                  <a:srgbClr val="FF0000"/>
                </a:solidFill>
              </a:rPr>
              <a:t>hình</a:t>
            </a:r>
            <a:r>
              <a:rPr lang="en-US" b="1" dirty="0">
                <a:solidFill>
                  <a:srgbClr val="FF0000"/>
                </a:solidFill>
              </a:rPr>
              <a:t> </a:t>
            </a:r>
            <a:r>
              <a:rPr lang="en-US" b="1" dirty="0" err="1">
                <a:solidFill>
                  <a:srgbClr val="FF0000"/>
                </a:solidFill>
              </a:rPr>
              <a:t>ảnh</a:t>
            </a:r>
            <a:r>
              <a:rPr lang="en-US" b="1" dirty="0">
                <a:solidFill>
                  <a:srgbClr val="FF0000"/>
                </a:solidFill>
              </a:rPr>
              <a:t> </a:t>
            </a:r>
            <a:r>
              <a:rPr lang="en-US" b="1" dirty="0" err="1">
                <a:solidFill>
                  <a:srgbClr val="FF0000"/>
                </a:solidFill>
              </a:rPr>
              <a:t>của</a:t>
            </a:r>
            <a:r>
              <a:rPr lang="en-US" b="1" dirty="0">
                <a:solidFill>
                  <a:srgbClr val="FF0000"/>
                </a:solidFill>
              </a:rPr>
              <a:t> </a:t>
            </a:r>
            <a:r>
              <a:rPr lang="en-US" b="1" dirty="0" smtClean="0">
                <a:solidFill>
                  <a:srgbClr val="FF0000"/>
                </a:solidFill>
              </a:rPr>
              <a:t>Einstein?</a:t>
            </a:r>
            <a:r>
              <a:rPr lang="en-US" dirty="0">
                <a:solidFill>
                  <a:srgbClr val="FF0000"/>
                </a:solidFill>
              </a:rPr>
              <a:t/>
            </a:r>
            <a:br>
              <a:rPr lang="en-US" dirty="0">
                <a:solidFill>
                  <a:srgbClr val="FF0000"/>
                </a:solidFill>
              </a:rPr>
            </a:br>
            <a:endParaRPr lang="en-US" dirty="0">
              <a:solidFill>
                <a:srgbClr val="FF0000"/>
              </a:solidFill>
              <a:latin typeface="Arial" panose="020B0604020202020204" pitchFamily="34" charset="0"/>
              <a:cs typeface="Arial" panose="020B0604020202020204" pitchFamily="34" charset="0"/>
            </a:endParaRPr>
          </a:p>
        </p:txBody>
      </p:sp>
      <p:pic>
        <p:nvPicPr>
          <p:cNvPr id="3" name="Picture 2" descr="Độc đáo tranh vẽ từ... vi khuẩn - Báo Người Lao Độ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3592" y="2179002"/>
            <a:ext cx="4462272" cy="4587558"/>
          </a:xfrm>
          <a:prstGeom prst="rect">
            <a:avLst/>
          </a:prstGeom>
          <a:noFill/>
          <a:ln>
            <a:noFill/>
          </a:ln>
        </p:spPr>
      </p:pic>
      <p:sp>
        <p:nvSpPr>
          <p:cNvPr id="4" name="TextBox 3"/>
          <p:cNvSpPr txBox="1"/>
          <p:nvPr/>
        </p:nvSpPr>
        <p:spPr>
          <a:xfrm>
            <a:off x="8220456" y="3200400"/>
            <a:ext cx="3739896" cy="461665"/>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ĐÁP ÁN: </a:t>
            </a:r>
            <a:r>
              <a:rPr lang="en-US" sz="2400" b="1" dirty="0" smtClean="0">
                <a:solidFill>
                  <a:schemeClr val="accent5"/>
                </a:solidFill>
                <a:latin typeface="Arial" panose="020B0604020202020204" pitchFamily="34" charset="0"/>
                <a:cs typeface="Arial" panose="020B0604020202020204" pitchFamily="34" charset="0"/>
              </a:rPr>
              <a:t>VI KHUẨN</a:t>
            </a:r>
            <a:endParaRPr lang="en-US" sz="2400" b="1" dirty="0">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155575"/>
            <a:ext cx="11039475" cy="1325563"/>
          </a:xfrm>
        </p:spPr>
        <p:txBody>
          <a:bodyPr/>
          <a:lstStyle/>
          <a:p>
            <a:r>
              <a:rPr lang="en-US" b="1" dirty="0">
                <a:solidFill>
                  <a:srgbClr val="FF0000"/>
                </a:solidFill>
                <a:latin typeface="Arial" panose="020B0604020202020204" pitchFamily="34" charset="0"/>
                <a:cs typeface="Arial" panose="020B0604020202020204" pitchFamily="34" charset="0"/>
              </a:rPr>
              <a:t>CH6: </a:t>
            </a:r>
            <a:r>
              <a:rPr lang="en-US" dirty="0" err="1">
                <a:solidFill>
                  <a:srgbClr val="FF0000"/>
                </a:solidFill>
                <a:latin typeface="Arial" panose="020B0604020202020204" pitchFamily="34" charset="0"/>
                <a:cs typeface="Arial" panose="020B0604020202020204" pitchFamily="34" charset="0"/>
              </a:rPr>
              <a:t>Nêu</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các</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vai</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trò</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của</a:t>
            </a:r>
            <a:r>
              <a:rPr lang="en-US" dirty="0">
                <a:solidFill>
                  <a:srgbClr val="FF0000"/>
                </a:solidFill>
                <a:latin typeface="Arial" panose="020B0604020202020204" pitchFamily="34" charset="0"/>
                <a:cs typeface="Arial" panose="020B0604020202020204" pitchFamily="34" charset="0"/>
              </a:rPr>
              <a:t> vi </a:t>
            </a:r>
            <a:r>
              <a:rPr lang="en-US" dirty="0" err="1">
                <a:solidFill>
                  <a:srgbClr val="FF0000"/>
                </a:solidFill>
                <a:latin typeface="Arial" panose="020B0604020202020204" pitchFamily="34" charset="0"/>
                <a:cs typeface="Arial" panose="020B0604020202020204" pitchFamily="34" charset="0"/>
              </a:rPr>
              <a:t>khuẩn</a:t>
            </a:r>
            <a:r>
              <a:rPr lang="en-US" dirty="0">
                <a:solidFill>
                  <a:srgbClr val="FF0000"/>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5122" name="Picture 2" descr="Nhiễm trùng với vi khuẩn thực phẩm trở nên khó điều trị h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1138"/>
            <a:ext cx="6470766" cy="4847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85092" y="1481138"/>
            <a:ext cx="5149734" cy="4832092"/>
          </a:xfrm>
          <a:prstGeom prst="rect">
            <a:avLst/>
          </a:prstGeom>
          <a:solidFill>
            <a:schemeClr val="accent6">
              <a:lumMod val="20000"/>
              <a:lumOff val="80000"/>
            </a:schemeClr>
          </a:solidFill>
        </p:spPr>
        <p:txBody>
          <a:bodyPr wrap="square" rtlCol="0">
            <a:spAutoFit/>
          </a:bodyPr>
          <a:lstStyle/>
          <a:p>
            <a:pPr algn="ctr"/>
            <a:r>
              <a:rPr lang="en-US" sz="2800" dirty="0" smtClean="0">
                <a:solidFill>
                  <a:srgbClr val="0000FF"/>
                </a:solidFill>
                <a:latin typeface="Arial" panose="020B0604020202020204" pitchFamily="34" charset="0"/>
                <a:cs typeface="Arial" panose="020B0604020202020204" pitchFamily="34" charset="0"/>
              </a:rPr>
              <a:t>ĐÁP ÁN:</a:t>
            </a:r>
          </a:p>
          <a:p>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lợi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phân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hủy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động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bổ</a:t>
            </a:r>
            <a:r>
              <a:rPr lang="en-US" sz="2800" dirty="0" smtClean="0">
                <a:latin typeface="Arial" panose="020B0604020202020204" pitchFamily="34" charset="0"/>
                <a:cs typeface="Arial" panose="020B0604020202020204" pitchFamily="34" charset="0"/>
              </a:rPr>
              <a:t> sung </a:t>
            </a:r>
            <a:r>
              <a:rPr lang="en-US" sz="2800" dirty="0" err="1" smtClean="0">
                <a:latin typeface="Arial" panose="020B0604020202020204" pitchFamily="34" charset="0"/>
                <a:cs typeface="Arial" panose="020B0604020202020204" pitchFamily="34" charset="0"/>
              </a:rPr>
              <a:t>dinh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dưỡng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giúp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chế</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quản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phẩm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dùng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nghệ</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học</a:t>
            </a:r>
            <a:r>
              <a:rPr lang="en-US" sz="2800" dirty="0" smtClean="0">
                <a:latin typeface="Arial" panose="020B0604020202020204" pitchFamily="34" charset="0"/>
                <a:cs typeface="Arial" panose="020B0604020202020204" pitchFamily="34" charset="0"/>
              </a:rPr>
              <a:t>…</a:t>
            </a:r>
          </a:p>
          <a:p>
            <a:r>
              <a:rPr lang="en-US" sz="2800" dirty="0" err="1" smtClean="0">
                <a:solidFill>
                  <a:srgbClr val="FF0000"/>
                </a:solidFill>
                <a:latin typeface="Arial" panose="020B0604020202020204" pitchFamily="34" charset="0"/>
                <a:cs typeface="Arial" panose="020B0604020202020204" pitchFamily="34" charset="0"/>
              </a:rPr>
              <a:t>Có</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hại</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gây</a:t>
            </a:r>
            <a:r>
              <a:rPr lang="en-US" sz="2800" dirty="0" smtClean="0">
                <a:latin typeface="Arial" panose="020B0604020202020204" pitchFamily="34" charset="0"/>
                <a:cs typeface="Arial" panose="020B0604020202020204" pitchFamily="34" charset="0"/>
              </a:rPr>
              <a:t> ô </a:t>
            </a:r>
            <a:r>
              <a:rPr lang="en-US" sz="2800" dirty="0" err="1" smtClean="0">
                <a:latin typeface="Arial" panose="020B0604020202020204" pitchFamily="34" charset="0"/>
                <a:cs typeface="Arial" panose="020B0604020202020204" pitchFamily="34" charset="0"/>
              </a:rPr>
              <a:t>nhiễm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môi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trường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hỏng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thức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ăn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bệnh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vật</a:t>
            </a:r>
            <a:r>
              <a:rPr lang="en-US" sz="2800" dirty="0" smtClean="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0" y="88900"/>
            <a:ext cx="10515600" cy="1325563"/>
          </a:xfrm>
        </p:spPr>
        <p:txBody>
          <a:bodyPr/>
          <a:lstStyle/>
          <a:p>
            <a:pPr algn="ctr"/>
            <a:r>
              <a:rPr lang="en-US" b="1" dirty="0" smtClean="0">
                <a:solidFill>
                  <a:srgbClr val="FF0000"/>
                </a:solidFill>
                <a:latin typeface="Arial" panose="020B0604020202020204" pitchFamily="34" charset="0"/>
                <a:cs typeface="Arial" panose="020B0604020202020204" pitchFamily="34" charset="0"/>
              </a:rPr>
              <a:t>VIDEO CỦNG CỐ KIẾN THỨC</a:t>
            </a:r>
            <a:endParaRPr lang="en-US" b="1" dirty="0">
              <a:solidFill>
                <a:srgbClr val="FF0000"/>
              </a:solidFill>
              <a:latin typeface="Arial" panose="020B0604020202020204" pitchFamily="34" charset="0"/>
              <a:cs typeface="Arial" panose="020B0604020202020204" pitchFamily="34" charset="0"/>
            </a:endParaRPr>
          </a:p>
        </p:txBody>
      </p:sp>
      <p:sp>
        <p:nvSpPr>
          <p:cNvPr id="3" name="Rectangle 2"/>
          <p:cNvSpPr/>
          <p:nvPr/>
        </p:nvSpPr>
        <p:spPr>
          <a:xfrm>
            <a:off x="1133474" y="2214562"/>
            <a:ext cx="10572751" cy="2160591"/>
          </a:xfrm>
          <a:prstGeom prst="rect">
            <a:avLst/>
          </a:prstGeom>
        </p:spPr>
        <p:txBody>
          <a:bodyPr wrap="square">
            <a:spAutoFit/>
          </a:bodyPr>
          <a:lstStyle/>
          <a:p>
            <a:pPr>
              <a:lnSpc>
                <a:spcPct val="120000"/>
              </a:lnSpc>
            </a:pP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Phân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biệt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với</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rút</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p>
          <a:p>
            <a:pPr>
              <a:lnSpc>
                <a:spcPct val="120000"/>
              </a:lnSpc>
            </a:pPr>
            <a:r>
              <a:rPr lang="en-US" sz="2800" u="sng"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https://www.youtube.com/watch?v=fbvz7fcBfzM</a:t>
            </a:r>
            <a:endParaRPr lang="en-US" sz="2800" dirty="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Mở</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rộng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kiến</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thức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về</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thuốc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kháng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sinh</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kháng</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smtClean="0">
                <a:effectLst/>
                <a:latin typeface="Arial" panose="020B0604020202020204" pitchFamily="34" charset="0"/>
                <a:ea typeface="Times New Roman" panose="02020603050405020304" pitchFamily="18" charset="0"/>
                <a:cs typeface="Arial" panose="020B0604020202020204" pitchFamily="34" charset="0"/>
              </a:rPr>
              <a:t>thuốc</a:t>
            </a:r>
            <a:r>
              <a:rPr lang="en-US" sz="2800" dirty="0" smtClean="0">
                <a:effectLst/>
                <a:latin typeface="Arial" panose="020B0604020202020204" pitchFamily="34" charset="0"/>
                <a:ea typeface="Times New Roman" panose="02020603050405020304" pitchFamily="18" charset="0"/>
                <a:cs typeface="Arial" panose="020B0604020202020204" pitchFamily="34" charset="0"/>
              </a:rPr>
              <a:t>:</a:t>
            </a:r>
          </a:p>
          <a:p>
            <a:pPr>
              <a:lnSpc>
                <a:spcPct val="120000"/>
              </a:lnSpc>
            </a:pPr>
            <a:r>
              <a:rPr lang="en-US" sz="2800" u="sng"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https://www.youtube.com/watch?v=JPUNcSR19Mk&amp;t=158s</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0" y="1187450"/>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250" y="180423"/>
            <a:ext cx="11715749" cy="523220"/>
          </a:xfrm>
          <a:prstGeom prst="rect">
            <a:avLst/>
          </a:prstGeom>
          <a:noFill/>
        </p:spPr>
        <p:txBody>
          <a:bodyPr wrap="square" rtlCol="0">
            <a:spAutoFit/>
          </a:bodyPr>
          <a:lstStyle/>
          <a:p>
            <a:pPr algn="ctr"/>
            <a:r>
              <a:rPr lang="vi-VN" sz="2800" b="1" dirty="0">
                <a:solidFill>
                  <a:srgbClr val="FF0000"/>
                </a:solidFill>
              </a:rPr>
              <a:t>NHIỆM VỤ HỌC TẬP TẠI NHÀ</a:t>
            </a:r>
          </a:p>
        </p:txBody>
      </p:sp>
      <p:sp>
        <p:nvSpPr>
          <p:cNvPr id="7" name="Rectangle 6"/>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4" name="Picture 23"/>
          <p:cNvPicPr>
            <a:picLocks noChangeAspect="1"/>
          </p:cNvPicPr>
          <p:nvPr/>
        </p:nvPicPr>
        <p:blipFill>
          <a:blip r:embed="rId2"/>
          <a:stretch>
            <a:fillRect/>
          </a:stretch>
        </p:blipFill>
        <p:spPr>
          <a:xfrm>
            <a:off x="155496" y="956944"/>
            <a:ext cx="1022508" cy="1022508"/>
          </a:xfrm>
          <a:prstGeom prst="rect">
            <a:avLst/>
          </a:prstGeom>
        </p:spPr>
      </p:pic>
      <p:sp>
        <p:nvSpPr>
          <p:cNvPr id="3" name="Rectangle 2"/>
          <p:cNvSpPr/>
          <p:nvPr/>
        </p:nvSpPr>
        <p:spPr>
          <a:xfrm>
            <a:off x="1178003" y="1164525"/>
            <a:ext cx="10680621" cy="4745915"/>
          </a:xfrm>
          <a:prstGeom prst="rect">
            <a:avLst/>
          </a:prstGeom>
        </p:spPr>
        <p:txBody>
          <a:bodyPr wrap="square">
            <a:spAutoFit/>
          </a:bodyPr>
          <a:lstStyle/>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HS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kiếm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thông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tin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trên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mạng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về</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cơ</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sở</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khoa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Tìm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hiểu</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bảo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thực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đình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đang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đánh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20000"/>
              </a:lnSpc>
            </a:pP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chỉnh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đã</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dùng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hơn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bổ</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sung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biện</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pháp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mới</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457200" indent="-457200" algn="just">
              <a:lnSpc>
                <a:spcPct val="120000"/>
              </a:lnSpc>
              <a:buFontTx/>
              <a:buChar char="-"/>
            </a:pP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Chụp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minh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chứng</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làm</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cáo</a:t>
            </a: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dưới</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dạng</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poster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hoặc</a:t>
            </a:r>
            <a:r>
              <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ppt</a:t>
            </a:r>
            <a:endParaRPr lang="en-US" sz="2800"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20000"/>
              </a:lnSpc>
              <a:buFontTx/>
              <a:buChar char="-"/>
            </a:pP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Nộp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vào</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endParaRPr lang="en-US" sz="28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6250" y="180423"/>
            <a:ext cx="11715749" cy="646331"/>
          </a:xfrm>
          <a:prstGeom prst="rect">
            <a:avLst/>
          </a:prstGeom>
          <a:noFill/>
        </p:spPr>
        <p:txBody>
          <a:bodyPr wrap="square" rtlCol="0">
            <a:spAutoFit/>
          </a:bodyPr>
          <a:lstStyle/>
          <a:p>
            <a:pPr algn="ctr"/>
            <a:r>
              <a:rPr lang="en-US" sz="3600" b="1" dirty="0" smtClean="0">
                <a:solidFill>
                  <a:srgbClr val="FF0000"/>
                </a:solidFill>
                <a:latin typeface="Arial" panose="020B0604020202020204" pitchFamily="34" charset="0"/>
                <a:cs typeface="Arial" panose="020B0604020202020204" pitchFamily="34" charset="0"/>
              </a:rPr>
              <a:t>CHUẨN BỊ BÀI 26</a:t>
            </a:r>
            <a:endParaRPr lang="vi-VN" sz="3600" b="1" dirty="0">
              <a:solidFill>
                <a:srgbClr val="FF0000"/>
              </a:solidFill>
              <a:latin typeface="Arial" panose="020B0604020202020204" pitchFamily="34" charset="0"/>
              <a:cs typeface="Arial" panose="020B0604020202020204" pitchFamily="34" charset="0"/>
            </a:endParaRPr>
          </a:p>
        </p:txBody>
      </p:sp>
      <p:sp>
        <p:nvSpPr>
          <p:cNvPr id="7" name="Rectangle 6"/>
          <p:cNvSpPr/>
          <p:nvPr/>
        </p:nvSpPr>
        <p:spPr>
          <a:xfrm>
            <a:off x="0" y="911225"/>
            <a:ext cx="12192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231813" y="1063625"/>
            <a:ext cx="10680621" cy="3970318"/>
          </a:xfrm>
          <a:prstGeom prst="rect">
            <a:avLst/>
          </a:prstGeom>
        </p:spPr>
        <p:txBody>
          <a:bodyPr wrap="square">
            <a:spAutoFit/>
          </a:bodyPr>
          <a:lstStyle/>
          <a:p>
            <a:pPr>
              <a:lnSpc>
                <a:spcPct val="150000"/>
              </a:lnSpc>
            </a:pP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Chia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8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Mỗi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nhóm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chuẩn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sau</a:t>
            </a:r>
            <a:r>
              <a:rPr lang="en-US" sz="2800" dirty="0">
                <a:latin typeface="Arial" panose="020B0604020202020204" pitchFamily="34" charset="0"/>
                <a:cs typeface="Arial" panose="020B0604020202020204" pitchFamily="34" charset="0"/>
              </a:rPr>
              <a:t>:</a:t>
            </a:r>
          </a:p>
          <a:p>
            <a:pPr>
              <a:lnSpc>
                <a:spcPct val="150000"/>
              </a:lnSpc>
            </a:pP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lọ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nhỏ</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100ml </a:t>
            </a:r>
            <a:r>
              <a:rPr lang="en-US" sz="2800" dirty="0" err="1" smtClean="0">
                <a:latin typeface="Arial" panose="020B0604020202020204" pitchFamily="34" charset="0"/>
                <a:cs typeface="Arial" panose="020B0604020202020204" pitchFamily="34" charset="0"/>
              </a:rPr>
              <a:t>chứa</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mẫu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dưa</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cà</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muối</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1-2 </a:t>
            </a:r>
            <a:r>
              <a:rPr lang="en-US" sz="2800" dirty="0" err="1">
                <a:latin typeface="Arial" panose="020B0604020202020204" pitchFamily="34" charset="0"/>
                <a:cs typeface="Arial" panose="020B0604020202020204" pitchFamily="34" charset="0"/>
              </a:rPr>
              <a:t>hộp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chua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100g</a:t>
            </a:r>
          </a:p>
          <a:p>
            <a:pPr>
              <a:lnSpc>
                <a:spcPct val="150000"/>
              </a:lnSpc>
            </a:pPr>
            <a:r>
              <a:rPr lang="en-US" sz="2800" dirty="0">
                <a:latin typeface="Arial" panose="020B0604020202020204" pitchFamily="34" charset="0"/>
                <a:cs typeface="Arial" panose="020B0604020202020204" pitchFamily="34" charset="0"/>
              </a:rPr>
              <a:t>+ 1 </a:t>
            </a:r>
            <a:r>
              <a:rPr lang="en-US" sz="2800" dirty="0" err="1">
                <a:latin typeface="Arial" panose="020B0604020202020204" pitchFamily="34" charset="0"/>
                <a:cs typeface="Arial" panose="020B0604020202020204" pitchFamily="34" charset="0"/>
              </a:rPr>
              <a:t>hộp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sữa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380g</a:t>
            </a:r>
          </a:p>
          <a:p>
            <a:pPr>
              <a:lnSpc>
                <a:spcPct val="150000"/>
              </a:lnSpc>
            </a:pPr>
            <a:r>
              <a:rPr lang="en-US" sz="2800" dirty="0">
                <a:latin typeface="Arial" panose="020B0604020202020204" pitchFamily="34" charset="0"/>
                <a:cs typeface="Arial" panose="020B0604020202020204" pitchFamily="34" charset="0"/>
              </a:rPr>
              <a:t>+ 5 </a:t>
            </a:r>
            <a:r>
              <a:rPr lang="en-US" sz="2800" dirty="0" err="1">
                <a:latin typeface="Arial" panose="020B0604020202020204" pitchFamily="34" charset="0"/>
                <a:cs typeface="Arial" panose="020B0604020202020204" pitchFamily="34" charset="0"/>
              </a:rPr>
              <a:t>hũ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100ml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nắp</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đậy</a:t>
            </a:r>
            <a:endParaRPr lang="en-US" sz="2800" dirty="0">
              <a:latin typeface="Arial" panose="020B0604020202020204" pitchFamily="34" charset="0"/>
              <a:cs typeface="Arial" panose="020B0604020202020204" pitchFamily="34" charset="0"/>
            </a:endParaRPr>
          </a:p>
          <a:p>
            <a:pPr>
              <a:lnSpc>
                <a:spcPct val="15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cứu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bài</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26</a:t>
            </a:r>
            <a:endParaRPr lang="en-US" sz="2800" dirty="0">
              <a:latin typeface="Arial" panose="020B0604020202020204" pitchFamily="34" charset="0"/>
              <a:cs typeface="Arial" panose="020B0604020202020204" pitchFamily="34" charset="0"/>
            </a:endParaRPr>
          </a:p>
        </p:txBody>
      </p:sp>
      <p:pic>
        <p:nvPicPr>
          <p:cNvPr id="6148" name="Picture 4" descr="Sữa đặc có đường Ông Thọ đỏ lon 380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625" y="4505324"/>
            <a:ext cx="298450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ữa Chua Không Đường Vinamilk 4 hộp x 100g - Cung cấp thực phẩm Csf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000" y="4851765"/>
            <a:ext cx="2006235" cy="200623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Sét 12 hũ thủy tinh làm sữa chua có nắp đậy - Lọ thủy tinh làm sữa chua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10" descr="Sét 12 hũ thủy tinh làm sữa chua có nắp đậy - Lọ thủy tinh làm sữa chua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6158" name="Picture 14" descr="Hũ thủy tinh làm sữa chua có nắp LOẠI 1 - tại Hà Nộ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8213" y="4313738"/>
            <a:ext cx="2468442" cy="24684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srcRect t="7422" b="8990"/>
          <a:stretch>
            <a:fillRect/>
          </a:stretch>
        </p:blipFill>
        <p:spPr>
          <a:xfrm>
            <a:off x="8138710" y="1776393"/>
            <a:ext cx="3481789" cy="2038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5"/>
                </a:solidFill>
                <a:latin typeface="Arial" panose="020B0604020202020204" pitchFamily="34" charset="0"/>
                <a:cs typeface="Arial" panose="020B0604020202020204" pitchFamily="34" charset="0"/>
              </a:rPr>
              <a:t>MỘT SỐ TRANH VẼ TỪ VI KHUẨN</a:t>
            </a:r>
            <a:endParaRPr lang="en-US" b="1" dirty="0">
              <a:solidFill>
                <a:schemeClr val="accent5"/>
              </a:solidFill>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stretch>
            <a:fillRect/>
          </a:stretch>
        </p:blipFill>
        <p:spPr>
          <a:xfrm>
            <a:off x="104582" y="1825626"/>
            <a:ext cx="5915218" cy="4081398"/>
          </a:xfrm>
          <a:prstGeom prst="rect">
            <a:avLst/>
          </a:prstGeom>
        </p:spPr>
      </p:pic>
      <p:pic>
        <p:nvPicPr>
          <p:cNvPr id="6" name="Content Placeholder 5"/>
          <p:cNvPicPr>
            <a:picLocks noGrp="1" noChangeAspect="1"/>
          </p:cNvPicPr>
          <p:nvPr>
            <p:ph sz="half" idx="2"/>
          </p:nvPr>
        </p:nvPicPr>
        <p:blipFill>
          <a:blip r:embed="rId3"/>
          <a:stretch>
            <a:fillRect/>
          </a:stretch>
        </p:blipFill>
        <p:spPr>
          <a:xfrm>
            <a:off x="6656832" y="1825625"/>
            <a:ext cx="4696968" cy="4079534"/>
          </a:xfrm>
          <a:prstGeom prst="rect">
            <a:avLst/>
          </a:prstGeom>
        </p:spPr>
      </p:pic>
      <p:pic>
        <p:nvPicPr>
          <p:cNvPr id="7" name="Picture 6"/>
          <p:cNvPicPr>
            <a:picLocks noChangeAspect="1"/>
          </p:cNvPicPr>
          <p:nvPr/>
        </p:nvPicPr>
        <p:blipFill>
          <a:blip r:embed="rId4"/>
          <a:stretch>
            <a:fillRect/>
          </a:stretch>
        </p:blipFill>
        <p:spPr>
          <a:xfrm>
            <a:off x="0" y="1825625"/>
            <a:ext cx="6208776" cy="4079534"/>
          </a:xfrm>
          <a:prstGeom prst="rect">
            <a:avLst/>
          </a:prstGeom>
        </p:spPr>
      </p:pic>
      <p:pic>
        <p:nvPicPr>
          <p:cNvPr id="8" name="Picture 7"/>
          <p:cNvPicPr>
            <a:picLocks noChangeAspect="1"/>
          </p:cNvPicPr>
          <p:nvPr/>
        </p:nvPicPr>
        <p:blipFill>
          <a:blip r:embed="rId5"/>
          <a:stretch>
            <a:fillRect/>
          </a:stretch>
        </p:blipFill>
        <p:spPr>
          <a:xfrm>
            <a:off x="6772560" y="1825625"/>
            <a:ext cx="4465512" cy="40752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28" y="365125"/>
            <a:ext cx="11015472" cy="1325563"/>
          </a:xfrm>
        </p:spPr>
        <p:txBody>
          <a:bodyPr/>
          <a:lstStyle/>
          <a:p>
            <a:r>
              <a:rPr lang="en-US" b="1" dirty="0" smtClean="0">
                <a:solidFill>
                  <a:srgbClr val="FF0000"/>
                </a:solidFill>
                <a:latin typeface="Arial" panose="020B0604020202020204" pitchFamily="34" charset="0"/>
                <a:cs typeface="Arial" panose="020B0604020202020204" pitchFamily="34" charset="0"/>
              </a:rPr>
              <a:t>CÁCH TẠO RA TRANH VẼ TỪ VI KHUẨN</a:t>
            </a:r>
            <a:endParaRPr lang="en-US"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585216" y="1984248"/>
            <a:ext cx="10835640" cy="3539430"/>
          </a:xfrm>
          <a:prstGeom prst="rect">
            <a:avLst/>
          </a:prstGeom>
          <a:noFill/>
        </p:spPr>
        <p:txBody>
          <a:bodyPr wrap="square" rtlCol="0">
            <a:spAutoFit/>
          </a:bodyPr>
          <a:lstStyle/>
          <a:p>
            <a:r>
              <a:rPr lang="en-US" sz="2800" b="1" dirty="0" err="1" smtClean="0">
                <a:latin typeface="Arial" panose="020B0604020202020204" pitchFamily="34" charset="0"/>
                <a:cs typeface="Arial" panose="020B0604020202020204" pitchFamily="34" charset="0"/>
              </a:rPr>
              <a:t>Nuôi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cấy</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các</a:t>
            </a:r>
            <a:r>
              <a:rPr lang="en-US" sz="2800" b="1" dirty="0" smtClean="0">
                <a:latin typeface="Arial" panose="020B0604020202020204" pitchFamily="34" charset="0"/>
                <a:cs typeface="Arial" panose="020B0604020202020204" pitchFamily="34" charset="0"/>
              </a:rPr>
              <a:t> vi </a:t>
            </a:r>
            <a:r>
              <a:rPr lang="en-US" sz="2800" b="1" dirty="0" err="1" smtClean="0">
                <a:latin typeface="Arial" panose="020B0604020202020204" pitchFamily="34" charset="0"/>
                <a:cs typeface="Arial" panose="020B0604020202020204" pitchFamily="34" charset="0"/>
              </a:rPr>
              <a:t>khuẩn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khác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nhau</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trên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đĩa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thạch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trắng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môi</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trường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dinh</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dưỡng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vi </a:t>
            </a:r>
            <a:r>
              <a:rPr lang="en-US" sz="2800" b="1" dirty="0" err="1" smtClean="0">
                <a:latin typeface="Arial" panose="020B0604020202020204" pitchFamily="34" charset="0"/>
                <a:cs typeface="Arial" panose="020B0604020202020204" pitchFamily="34" charset="0"/>
              </a:rPr>
              <a:t>khuẩn</a:t>
            </a:r>
            <a:r>
              <a:rPr lang="en-US" sz="2800" b="1" dirty="0" smtClean="0">
                <a:latin typeface="Arial" panose="020B0604020202020204" pitchFamily="34" charset="0"/>
                <a:cs typeface="Arial" panose="020B0604020202020204" pitchFamily="34" charset="0"/>
              </a:rPr>
              <a:t>):</a:t>
            </a:r>
          </a:p>
          <a:p>
            <a:endParaRPr lang="en-US" sz="2800" dirty="0" smtClean="0"/>
          </a:p>
          <a:p>
            <a:r>
              <a:rPr lang="en-US" sz="2800" dirty="0" smtClean="0">
                <a:solidFill>
                  <a:schemeClr val="accent5"/>
                </a:solidFill>
              </a:rPr>
              <a:t>- S</a:t>
            </a:r>
            <a:r>
              <a:rPr lang="vi-VN" sz="2800" dirty="0" smtClean="0">
                <a:solidFill>
                  <a:schemeClr val="accent5"/>
                </a:solidFill>
              </a:rPr>
              <a:t>ử </a:t>
            </a:r>
            <a:r>
              <a:rPr lang="vi-VN" sz="2800" dirty="0">
                <a:solidFill>
                  <a:schemeClr val="accent5"/>
                </a:solidFill>
              </a:rPr>
              <a:t>dụng một cây cọ nhỏ nhúng vào vi khuẩn, rồi tỉ mỉ vẽ lên những đĩa Petri đường kính vài centimet. </a:t>
            </a:r>
            <a:endParaRPr lang="en-US" sz="2800" dirty="0" smtClean="0">
              <a:solidFill>
                <a:schemeClr val="accent5"/>
              </a:solidFill>
            </a:endParaRPr>
          </a:p>
          <a:p>
            <a:r>
              <a:rPr lang="en-US" sz="2800" dirty="0" smtClean="0">
                <a:solidFill>
                  <a:schemeClr val="accent5"/>
                </a:solidFill>
              </a:rPr>
              <a:t>- </a:t>
            </a:r>
            <a:r>
              <a:rPr lang="vi-VN" sz="2800" dirty="0" smtClean="0">
                <a:solidFill>
                  <a:schemeClr val="accent5"/>
                </a:solidFill>
              </a:rPr>
              <a:t>Sau </a:t>
            </a:r>
            <a:r>
              <a:rPr lang="vi-VN" sz="2800" dirty="0">
                <a:solidFill>
                  <a:schemeClr val="accent5"/>
                </a:solidFill>
              </a:rPr>
              <a:t>đó chúng được đưa vào lồng ấp để vi khuẩn sinh sôi tạo ra những tác phẩm nghệ thuật đầy màu sắc.</a:t>
            </a:r>
            <a:endParaRPr lang="en-US" sz="2800" b="1" dirty="0" smtClean="0">
              <a:solidFill>
                <a:schemeClr val="accent5"/>
              </a:solidFill>
              <a:latin typeface="Arial" panose="020B0604020202020204" pitchFamily="34" charset="0"/>
              <a:cs typeface="Arial" panose="020B0604020202020204" pitchFamily="34" charset="0"/>
            </a:endParaRPr>
          </a:p>
          <a:p>
            <a:endParaRPr lang="en-US" sz="2800" b="1" dirty="0">
              <a:solidFill>
                <a:schemeClr val="accent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3310128" y="2386585"/>
            <a:ext cx="5830824" cy="2423160"/>
          </a:xfrm>
          <a:solidFill>
            <a:schemeClr val="bg1"/>
          </a:solidFill>
        </p:spPr>
        <p:txBody>
          <a:bodyPr>
            <a:normAutofit fontScale="90000"/>
          </a:bodyPr>
          <a:lstStyle/>
          <a:p>
            <a:r>
              <a:rPr lang="en-US" dirty="0" smtClean="0">
                <a:solidFill>
                  <a:srgbClr val="0070C0"/>
                </a:solidFill>
                <a:latin typeface="Algerian" panose="04020705040A02060702" pitchFamily="82" charset="0"/>
              </a:rPr>
              <a:t/>
            </a:r>
            <a:br>
              <a:rPr lang="en-US" dirty="0" smtClean="0">
                <a:solidFill>
                  <a:srgbClr val="0070C0"/>
                </a:solidFill>
                <a:latin typeface="Algerian" panose="04020705040A02060702" pitchFamily="82" charset="0"/>
              </a:rPr>
            </a:br>
            <a:r>
              <a:rPr lang="en-US" dirty="0">
                <a:solidFill>
                  <a:srgbClr val="0070C0"/>
                </a:solidFill>
                <a:latin typeface="Algerian" panose="04020705040A02060702" pitchFamily="82" charset="0"/>
              </a:rPr>
              <a:t/>
            </a:r>
            <a:br>
              <a:rPr lang="en-US" dirty="0">
                <a:solidFill>
                  <a:srgbClr val="0070C0"/>
                </a:solidFill>
                <a:latin typeface="Algerian" panose="04020705040A02060702" pitchFamily="82" charset="0"/>
              </a:rPr>
            </a:br>
            <a:r>
              <a:rPr lang="en-US" dirty="0" err="1" smtClean="0">
                <a:solidFill>
                  <a:srgbClr val="0070C0"/>
                </a:solidFill>
                <a:latin typeface="Algerian" panose="04020705040A02060702" pitchFamily="82" charset="0"/>
              </a:rPr>
              <a:t>Bài</a:t>
            </a:r>
            <a:r>
              <a:rPr lang="en-US" dirty="0" smtClean="0">
                <a:solidFill>
                  <a:srgbClr val="0070C0"/>
                </a:solidFill>
                <a:latin typeface="Algerian" panose="04020705040A02060702" pitchFamily="82" charset="0"/>
              </a:rPr>
              <a:t> 25</a:t>
            </a:r>
            <a:br>
              <a:rPr lang="en-US" dirty="0" smtClean="0">
                <a:solidFill>
                  <a:srgbClr val="0070C0"/>
                </a:solidFill>
                <a:latin typeface="Algerian" panose="04020705040A02060702" pitchFamily="82" charset="0"/>
              </a:rPr>
            </a:br>
            <a:r>
              <a:rPr lang="en-US"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 KHUẨN</a:t>
            </a:r>
            <a:r>
              <a:rPr lang="en-US" dirty="0" smtClean="0">
                <a:solidFill>
                  <a:srgbClr val="0070C0"/>
                </a:solidFill>
                <a:latin typeface="Algerian" panose="04020705040A02060702" pitchFamily="82" charset="0"/>
              </a:rPr>
              <a:t/>
            </a:r>
            <a:br>
              <a:rPr lang="en-US" dirty="0" smtClean="0">
                <a:solidFill>
                  <a:srgbClr val="0070C0"/>
                </a:solidFill>
                <a:latin typeface="Algerian" panose="04020705040A02060702" pitchFamily="82" charset="0"/>
              </a:rPr>
            </a:br>
            <a:endParaRPr lang="en-US" dirty="0">
              <a:solidFill>
                <a:srgbClr val="0070C0"/>
              </a:solidFill>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FF0000"/>
                </a:solidFill>
                <a:latin typeface="Arial" panose="020B0604020202020204" pitchFamily="34" charset="0"/>
                <a:cs typeface="Arial" panose="020B0604020202020204" pitchFamily="34" charset="0"/>
              </a:rPr>
              <a:t>NỘI DUNG BÀI HỌC</a:t>
            </a:r>
            <a:endParaRPr lang="en-US" sz="4000" b="1" dirty="0">
              <a:solidFill>
                <a:srgbClr val="FF0000"/>
              </a:solidFill>
              <a:latin typeface="Arial" panose="020B0604020202020204" pitchFamily="34" charset="0"/>
              <a:cs typeface="Arial" panose="020B0604020202020204" pitchFamily="34" charset="0"/>
            </a:endParaRPr>
          </a:p>
        </p:txBody>
      </p:sp>
      <p:graphicFrame>
        <p:nvGraphicFramePr>
          <p:cNvPr id="3" name="Diagram 2"/>
          <p:cNvGraphicFramePr/>
          <p:nvPr/>
        </p:nvGraphicFramePr>
        <p:xfrm>
          <a:off x="475488" y="1380744"/>
          <a:ext cx="11292840" cy="5367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dgm id="{CE952D61-5131-4E59-99B3-F5F1DC05469B}"/>
                                            </p:graphicEl>
                                          </p:spTgt>
                                        </p:tgtEl>
                                        <p:attrNameLst>
                                          <p:attrName>style.visibility</p:attrName>
                                        </p:attrNameLst>
                                      </p:cBhvr>
                                      <p:to>
                                        <p:strVal val="visible"/>
                                      </p:to>
                                    </p:set>
                                    <p:animEffect transition="in" filter="fade">
                                      <p:cBhvr>
                                        <p:cTn id="7" dur="1000"/>
                                        <p:tgtEl>
                                          <p:spTgt spid="3">
                                            <p:graphicEl>
                                              <a:dgm id="{CE952D61-5131-4E59-99B3-F5F1DC05469B}"/>
                                            </p:graphicEl>
                                          </p:spTgt>
                                        </p:tgtEl>
                                      </p:cBhvr>
                                    </p:animEffect>
                                    <p:anim calcmode="lin" valueType="num">
                                      <p:cBhvr>
                                        <p:cTn id="8" dur="1000" fill="hold"/>
                                        <p:tgtEl>
                                          <p:spTgt spid="3">
                                            <p:graphicEl>
                                              <a:dgm id="{CE952D61-5131-4E59-99B3-F5F1DC05469B}"/>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CE952D61-5131-4E59-99B3-F5F1DC05469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DE84BBD1-983F-4A83-86A3-F1EDEA5E6B1F}"/>
                                            </p:graphicEl>
                                          </p:spTgt>
                                        </p:tgtEl>
                                        <p:attrNameLst>
                                          <p:attrName>style.visibility</p:attrName>
                                        </p:attrNameLst>
                                      </p:cBhvr>
                                      <p:to>
                                        <p:strVal val="visible"/>
                                      </p:to>
                                    </p:set>
                                    <p:animEffect transition="in" filter="fade">
                                      <p:cBhvr>
                                        <p:cTn id="14" dur="1000"/>
                                        <p:tgtEl>
                                          <p:spTgt spid="3">
                                            <p:graphicEl>
                                              <a:dgm id="{DE84BBD1-983F-4A83-86A3-F1EDEA5E6B1F}"/>
                                            </p:graphicEl>
                                          </p:spTgt>
                                        </p:tgtEl>
                                      </p:cBhvr>
                                    </p:animEffect>
                                    <p:anim calcmode="lin" valueType="num">
                                      <p:cBhvr>
                                        <p:cTn id="15" dur="1000" fill="hold"/>
                                        <p:tgtEl>
                                          <p:spTgt spid="3">
                                            <p:graphicEl>
                                              <a:dgm id="{DE84BBD1-983F-4A83-86A3-F1EDEA5E6B1F}"/>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DE84BBD1-983F-4A83-86A3-F1EDEA5E6B1F}"/>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graphicEl>
                                              <a:dgm id="{2B6D0CE7-52FD-4B7A-9E76-EDD9F37C2EC6}"/>
                                            </p:graphicEl>
                                          </p:spTgt>
                                        </p:tgtEl>
                                        <p:attrNameLst>
                                          <p:attrName>style.visibility</p:attrName>
                                        </p:attrNameLst>
                                      </p:cBhvr>
                                      <p:to>
                                        <p:strVal val="visible"/>
                                      </p:to>
                                    </p:set>
                                    <p:animEffect transition="in" filter="fade">
                                      <p:cBhvr>
                                        <p:cTn id="21" dur="1000"/>
                                        <p:tgtEl>
                                          <p:spTgt spid="3">
                                            <p:graphicEl>
                                              <a:dgm id="{2B6D0CE7-52FD-4B7A-9E76-EDD9F37C2EC6}"/>
                                            </p:graphicEl>
                                          </p:spTgt>
                                        </p:tgtEl>
                                      </p:cBhvr>
                                    </p:animEffect>
                                    <p:anim calcmode="lin" valueType="num">
                                      <p:cBhvr>
                                        <p:cTn id="22" dur="1000" fill="hold"/>
                                        <p:tgtEl>
                                          <p:spTgt spid="3">
                                            <p:graphicEl>
                                              <a:dgm id="{2B6D0CE7-52FD-4B7A-9E76-EDD9F37C2EC6}"/>
                                            </p:graphicEl>
                                          </p:spTgt>
                                        </p:tgtEl>
                                        <p:attrNameLst>
                                          <p:attrName>ppt_x</p:attrName>
                                        </p:attrNameLst>
                                      </p:cBhvr>
                                      <p:tavLst>
                                        <p:tav tm="0">
                                          <p:val>
                                            <p:strVal val="#ppt_x"/>
                                          </p:val>
                                        </p:tav>
                                        <p:tav tm="100000">
                                          <p:val>
                                            <p:strVal val="#ppt_x"/>
                                          </p:val>
                                        </p:tav>
                                      </p:tavLst>
                                    </p:anim>
                                    <p:anim calcmode="lin" valueType="num">
                                      <p:cBhvr>
                                        <p:cTn id="23" dur="1000" fill="hold"/>
                                        <p:tgtEl>
                                          <p:spTgt spid="3">
                                            <p:graphicEl>
                                              <a:dgm id="{2B6D0CE7-52FD-4B7A-9E76-EDD9F37C2EC6}"/>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graphicEl>
                                              <a:dgm id="{ABE36CC4-7214-4432-B723-B0D7B634AC62}"/>
                                            </p:graphicEl>
                                          </p:spTgt>
                                        </p:tgtEl>
                                        <p:attrNameLst>
                                          <p:attrName>style.visibility</p:attrName>
                                        </p:attrNameLst>
                                      </p:cBhvr>
                                      <p:to>
                                        <p:strVal val="visible"/>
                                      </p:to>
                                    </p:set>
                                    <p:animEffect transition="in" filter="fade">
                                      <p:cBhvr>
                                        <p:cTn id="28" dur="1000"/>
                                        <p:tgtEl>
                                          <p:spTgt spid="3">
                                            <p:graphicEl>
                                              <a:dgm id="{ABE36CC4-7214-4432-B723-B0D7B634AC62}"/>
                                            </p:graphicEl>
                                          </p:spTgt>
                                        </p:tgtEl>
                                      </p:cBhvr>
                                    </p:animEffect>
                                    <p:anim calcmode="lin" valueType="num">
                                      <p:cBhvr>
                                        <p:cTn id="29" dur="1000" fill="hold"/>
                                        <p:tgtEl>
                                          <p:spTgt spid="3">
                                            <p:graphicEl>
                                              <a:dgm id="{ABE36CC4-7214-4432-B723-B0D7B634AC62}"/>
                                            </p:graphicEl>
                                          </p:spTgt>
                                        </p:tgtEl>
                                        <p:attrNameLst>
                                          <p:attrName>ppt_x</p:attrName>
                                        </p:attrNameLst>
                                      </p:cBhvr>
                                      <p:tavLst>
                                        <p:tav tm="0">
                                          <p:val>
                                            <p:strVal val="#ppt_x"/>
                                          </p:val>
                                        </p:tav>
                                        <p:tav tm="100000">
                                          <p:val>
                                            <p:strVal val="#ppt_x"/>
                                          </p:val>
                                        </p:tav>
                                      </p:tavLst>
                                    </p:anim>
                                    <p:anim calcmode="lin" valueType="num">
                                      <p:cBhvr>
                                        <p:cTn id="30" dur="1000" fill="hold"/>
                                        <p:tgtEl>
                                          <p:spTgt spid="3">
                                            <p:graphicEl>
                                              <a:dgm id="{ABE36CC4-7214-4432-B723-B0D7B634AC6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699" y="304800"/>
            <a:ext cx="11858625" cy="6294120"/>
          </a:xfrm>
          <a:prstGeom prst="rect">
            <a:avLst/>
          </a:prstGeom>
        </p:spPr>
        <p:txBody>
          <a:bodyPr wrap="square">
            <a:spAutoFit/>
          </a:bodyPr>
          <a:lstStyle/>
          <a:p>
            <a:pPr algn="ctr">
              <a:lnSpc>
                <a:spcPct val="120000"/>
              </a:lnSpc>
            </a:pPr>
            <a:r>
              <a:rPr lang="en-US"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PHT</a:t>
            </a:r>
            <a:r>
              <a:rPr lang="en-US" sz="24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ĐẶC ĐIỂM CỦA VI KHUẨN</a:t>
            </a:r>
            <a:endParaRPr lang="en-US" sz="2400"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20000"/>
              </a:lnSpc>
            </a:pP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Nghiên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cứu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bộ</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tài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mà</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giáo</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viên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cung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cấp</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kết</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hợp</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thông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tin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SGK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mục</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1,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thảo</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luận</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nhóm</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để</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trả</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lời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hỏi</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i="1" dirty="0" err="1"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sau</a:t>
            </a:r>
            <a:r>
              <a:rPr lang="en-US" sz="2400" b="1" i="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nSpc>
                <a:spcPct val="120000"/>
              </a:lnSpc>
              <a:spcBef>
                <a:spcPts val="0"/>
              </a:spcBef>
              <a:spcAft>
                <a:spcPts val="0"/>
              </a:spcAft>
              <a:buFont typeface="+mj-lt"/>
              <a:buAutoNum type="arabicPeriod"/>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sống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ở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môi</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trường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nào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Em</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nhận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xét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về</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sự</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phân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bố</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chúng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ct val="120000"/>
              </a:lnSpc>
              <a:spcBef>
                <a:spcPts val="0"/>
              </a:spcBef>
              <a:spcAft>
                <a:spcPts val="0"/>
              </a:spcAft>
              <a:buFont typeface="+mj-lt"/>
              <a:buAutoNum type="arabicPeriod"/>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thường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có</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dạng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gì</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Lấy</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ví</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dụ</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p>
          <a:p>
            <a:pPr marL="342900" marR="0" lvl="0" indent="-342900">
              <a:lnSpc>
                <a:spcPct val="120000"/>
              </a:lnSpc>
              <a:spcBef>
                <a:spcPts val="0"/>
              </a:spcBef>
              <a:spcAft>
                <a:spcPts val="0"/>
              </a:spcAft>
              <a:buFont typeface="+mj-lt"/>
              <a:buAutoNum type="arabicPeriod"/>
            </a:pP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Quan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sát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sau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xác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thành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phần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tạo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bằng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chú</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thích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phần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được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đánh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dấu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từ</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(1) -&gt; (4)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hình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a:t>
            </a: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endParaRPr lang="en-US" sz="2400" dirty="0" smtClean="0">
              <a:effectLst/>
              <a:latin typeface="Arial" panose="020B0604020202020204" pitchFamily="34" charset="0"/>
              <a:ea typeface="Times New Roman" panose="02020603050405020304" pitchFamily="18" charset="0"/>
              <a:cs typeface="Arial" panose="020B0604020202020204" pitchFamily="34" charset="0"/>
            </a:endParaRPr>
          </a:p>
          <a:p>
            <a:pPr marR="0" lvl="0">
              <a:lnSpc>
                <a:spcPct val="120000"/>
              </a:lnSpc>
              <a:spcBef>
                <a:spcPts val="0"/>
              </a:spcBef>
              <a:spcAft>
                <a:spcPts val="0"/>
              </a:spcAft>
            </a:pPr>
            <a:r>
              <a:rPr lang="en-US" sz="2400" dirty="0" smtClean="0">
                <a:effectLst/>
                <a:latin typeface="Arial" panose="020B0604020202020204" pitchFamily="34" charset="0"/>
                <a:ea typeface="Times New Roman" panose="02020603050405020304" pitchFamily="18" charset="0"/>
                <a:cs typeface="Arial" panose="020B0604020202020204" pitchFamily="34" charset="0"/>
              </a:rPr>
              <a:t>4. So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sánh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kích</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thước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và</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chỉ</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ra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điểm</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khác</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biệt</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trong</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cấu</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tạo</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khuẩn</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so </a:t>
            </a:r>
            <a:r>
              <a:rPr lang="en-US" sz="2400" dirty="0" err="1" smtClean="0">
                <a:effectLst/>
                <a:latin typeface="Arial" panose="020B0604020202020204" pitchFamily="34" charset="0"/>
                <a:ea typeface="Times New Roman" panose="02020603050405020304" pitchFamily="18" charset="0"/>
                <a:cs typeface="Arial" panose="020B0604020202020204" pitchFamily="34" charset="0"/>
              </a:rPr>
              <a:t>với</a:t>
            </a:r>
            <a:r>
              <a:rPr lang="en-US" sz="2400" dirty="0" smtClean="0">
                <a:effectLst/>
                <a:latin typeface="Arial" panose="020B0604020202020204" pitchFamily="34" charset="0"/>
                <a:ea typeface="Times New Roman" panose="02020603050405020304" pitchFamily="18" charset="0"/>
                <a:cs typeface="Arial" panose="020B0604020202020204" pitchFamily="34" charset="0"/>
              </a:rPr>
              <a:t> virus.</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Quan sát hình 25.1, em có nhận xét gì về hình dạng của các loại vi khuẩn.  Lấy ví dụ - Giải sách chân trời sáng tạo khoa học tự nhiên 6 - Tech12h"/>
          <p:cNvPicPr>
            <a:picLocks noChangeAspect="1" noChangeArrowheads="1"/>
          </p:cNvPicPr>
          <p:nvPr/>
        </p:nvPicPr>
        <p:blipFill>
          <a:blip r:embed="rId2">
            <a:extLst>
              <a:ext uri="{28A0092B-C50C-407E-A947-70E740481C1C}">
                <a14:useLocalDpi xmlns:a14="http://schemas.microsoft.com/office/drawing/2010/main" val="0"/>
              </a:ext>
            </a:extLst>
          </a:blip>
          <a:srcRect b="10913"/>
          <a:stretch>
            <a:fillRect/>
          </a:stretch>
        </p:blipFill>
        <p:spPr bwMode="auto">
          <a:xfrm>
            <a:off x="3360557" y="3453354"/>
            <a:ext cx="5380726" cy="26331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06868" y="177165"/>
            <a:ext cx="5053965" cy="607695"/>
          </a:xfrm>
          <a:prstGeom prst="rect">
            <a:avLst/>
          </a:prstGeom>
          <a:noFill/>
        </p:spPr>
        <p:txBody>
          <a:bodyPr wrap="none" rtlCol="0" anchor="t">
            <a:spAutoFit/>
          </a:bodyPr>
          <a:lstStyle/>
          <a:p>
            <a:pPr algn="ctr">
              <a:lnSpc>
                <a:spcPct val="120000"/>
              </a:lnSpc>
            </a:pPr>
            <a:r>
              <a:rPr lang="vi-VN" alt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I.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mn-ea"/>
              </a:rPr>
              <a:t>ĐẶC ĐIỂM CỦA VI KHUẨN</a:t>
            </a:r>
            <a:endParaRPr lang="en-US" sz="2800">
              <a:latin typeface="Times New Roman" panose="02020603050405020304" pitchFamily="18" charset="0"/>
              <a:cs typeface="Times New Roman" panose="02020603050405020304" pitchFamily="18" charset="0"/>
            </a:endParaRPr>
          </a:p>
        </p:txBody>
      </p:sp>
      <p:sp>
        <p:nvSpPr>
          <p:cNvPr id="3" name="Text Box 2"/>
          <p:cNvSpPr txBox="1"/>
          <p:nvPr/>
        </p:nvSpPr>
        <p:spPr>
          <a:xfrm>
            <a:off x="712470" y="951230"/>
            <a:ext cx="10591800" cy="3192145"/>
          </a:xfrm>
          <a:prstGeom prst="rect">
            <a:avLst/>
          </a:prstGeom>
          <a:noFill/>
        </p:spPr>
        <p:txBody>
          <a:bodyPr wrap="square" rtlCol="0" anchor="t">
            <a:spAutoFit/>
          </a:bodyPr>
          <a:lstStyle/>
          <a:p>
            <a:pPr algn="l">
              <a:lnSpc>
                <a:spcPct val="120000"/>
              </a:lnSpc>
            </a:pPr>
            <a:r>
              <a:rPr lang="vi-VN" altLang="en-US" sz="2800">
                <a:latin typeface="Times New Roman" panose="02020603050405020304" pitchFamily="18" charset="0"/>
                <a:cs typeface="Times New Roman" panose="02020603050405020304" pitchFamily="18" charset="0"/>
              </a:rPr>
              <a:t>- Hình dạng vi khuẩn: Đa số có hình que (trực khuẩn lị), hình cầu (tụ khuẩn cầu), hình xoắn ( xoẳn khuẩn giang mai), hình dấu phẩy( phẩy khuẩn tả)</a:t>
            </a:r>
          </a:p>
          <a:p>
            <a:pPr algn="l">
              <a:lnSpc>
                <a:spcPct val="120000"/>
              </a:lnSpc>
            </a:pPr>
            <a:r>
              <a:rPr lang="vi-VN" altLang="en-US" sz="2800">
                <a:latin typeface="Times New Roman" panose="02020603050405020304" pitchFamily="18" charset="0"/>
                <a:cs typeface="Times New Roman" panose="02020603050405020304" pitchFamily="18" charset="0"/>
              </a:rPr>
              <a:t>-Cấu tạo của vi khuẩn gồm các thành phần: thành tế bào, màng tế bào , chất tế bào vfa vùng nhân. Một số vi khuẩn ló lông bơi, hay roi bơi di chuyển</a:t>
            </a:r>
          </a:p>
        </p:txBody>
      </p:sp>
      <p:pic>
        <p:nvPicPr>
          <p:cNvPr id="4099" name="Picture 3" descr="C:\Users\USER\Desktop\download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860" y="0"/>
            <a:ext cx="766445" cy="965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circle(in)">
                                      <p:cBhvr>
                                        <p:cTn id="7" dur="20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649" y="171449"/>
            <a:ext cx="11325225" cy="6292850"/>
          </a:xfrm>
          <a:prstGeom prst="rect">
            <a:avLst/>
          </a:prstGeom>
        </p:spPr>
        <p:txBody>
          <a:bodyPr wrap="square">
            <a:spAutoFit/>
          </a:bodyPr>
          <a:lstStyle/>
          <a:p>
            <a:pPr algn="ctr">
              <a:lnSpc>
                <a:spcPct val="120000"/>
              </a:lnSpc>
            </a:pPr>
            <a:r>
              <a:rPr lang="en-US" sz="2800" b="1" dirty="0" smtClean="0">
                <a:solidFill>
                  <a:srgbClr val="FF0000"/>
                </a:solidFill>
                <a:effectLst/>
                <a:latin typeface="Times New Roman" panose="02020603050405020304" pitchFamily="18" charset="0"/>
                <a:ea typeface="Times New Roman" panose="02020603050405020304" pitchFamily="18" charset="0"/>
              </a:rPr>
              <a:t>PHT  2 – LỢI ÍCH CỦA VI KHUẨN</a:t>
            </a:r>
            <a:endParaRPr lang="en-US" sz="2800" dirty="0" smtClean="0">
              <a:effectLst/>
              <a:latin typeface="Times New Roman" panose="02020603050405020304" pitchFamily="18" charset="0"/>
              <a:ea typeface="Times New Roman" panose="02020603050405020304" pitchFamily="18" charset="0"/>
            </a:endParaRPr>
          </a:p>
          <a:p>
            <a:pPr>
              <a:lnSpc>
                <a:spcPct val="120000"/>
              </a:lnSpc>
            </a:pPr>
            <a:r>
              <a:rPr lang="en-US" sz="2800" b="1" i="1" dirty="0" err="1" smtClean="0">
                <a:solidFill>
                  <a:srgbClr val="0000FF"/>
                </a:solidFill>
                <a:effectLst/>
                <a:latin typeface="Times New Roman" panose="02020603050405020304" pitchFamily="18" charset="0"/>
                <a:ea typeface="Times New Roman" panose="02020603050405020304" pitchFamily="18" charset="0"/>
              </a:rPr>
              <a:t>Quan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sát</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Hình</a:t>
            </a:r>
            <a:r>
              <a:rPr lang="en-US" sz="2800" b="1" i="1" dirty="0" smtClean="0">
                <a:solidFill>
                  <a:srgbClr val="0000FF"/>
                </a:solidFill>
                <a:effectLst/>
                <a:latin typeface="Times New Roman" panose="02020603050405020304" pitchFamily="18" charset="0"/>
                <a:ea typeface="Times New Roman" panose="02020603050405020304" pitchFamily="18" charset="0"/>
              </a:rPr>
              <a:t> 25.3, 25.4 </a:t>
            </a:r>
            <a:r>
              <a:rPr lang="en-US" sz="2800" b="1" i="1" dirty="0" err="1" smtClean="0">
                <a:solidFill>
                  <a:srgbClr val="0000FF"/>
                </a:solidFill>
                <a:effectLst/>
                <a:latin typeface="Times New Roman" panose="02020603050405020304" pitchFamily="18" charset="0"/>
                <a:ea typeface="Times New Roman" panose="02020603050405020304" pitchFamily="18" charset="0"/>
              </a:rPr>
              <a:t>trong</a:t>
            </a:r>
            <a:r>
              <a:rPr lang="en-US" sz="2800" b="1" i="1" dirty="0" smtClean="0">
                <a:solidFill>
                  <a:srgbClr val="0000FF"/>
                </a:solidFill>
                <a:effectLst/>
                <a:latin typeface="Times New Roman" panose="02020603050405020304" pitchFamily="18" charset="0"/>
                <a:ea typeface="Times New Roman" panose="02020603050405020304" pitchFamily="18" charset="0"/>
              </a:rPr>
              <a:t> SGK, </a:t>
            </a:r>
            <a:r>
              <a:rPr lang="en-US" sz="2800" b="1" i="1" dirty="0" err="1" smtClean="0">
                <a:solidFill>
                  <a:srgbClr val="0000FF"/>
                </a:solidFill>
                <a:effectLst/>
                <a:latin typeface="Times New Roman" panose="02020603050405020304" pitchFamily="18" charset="0"/>
                <a:ea typeface="Times New Roman" panose="02020603050405020304" pitchFamily="18" charset="0"/>
              </a:rPr>
              <a:t>dùng</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máy</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tính</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được</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cung</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cấp</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để</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tra</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cứu</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thông</a:t>
            </a:r>
            <a:r>
              <a:rPr lang="en-US" sz="2800" b="1" i="1" dirty="0" smtClean="0">
                <a:solidFill>
                  <a:srgbClr val="0000FF"/>
                </a:solidFill>
                <a:effectLst/>
                <a:latin typeface="Times New Roman" panose="02020603050405020304" pitchFamily="18" charset="0"/>
                <a:ea typeface="Times New Roman" panose="02020603050405020304" pitchFamily="18" charset="0"/>
              </a:rPr>
              <a:t> tin </a:t>
            </a:r>
            <a:r>
              <a:rPr lang="en-US" sz="2800" b="1" i="1" dirty="0" err="1" smtClean="0">
                <a:solidFill>
                  <a:srgbClr val="0000FF"/>
                </a:solidFill>
                <a:effectLst/>
                <a:latin typeface="Times New Roman" panose="02020603050405020304" pitchFamily="18" charset="0"/>
                <a:ea typeface="Times New Roman" panose="02020603050405020304" pitchFamily="18" charset="0"/>
              </a:rPr>
              <a:t>trên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mạng</a:t>
            </a:r>
            <a:r>
              <a:rPr lang="en-US" sz="2800" b="1" i="1" dirty="0" smtClean="0">
                <a:solidFill>
                  <a:srgbClr val="0000FF"/>
                </a:solidFill>
                <a:effectLst/>
                <a:latin typeface="Times New Roman" panose="02020603050405020304" pitchFamily="18" charset="0"/>
                <a:ea typeface="Times New Roman" panose="02020603050405020304" pitchFamily="18" charset="0"/>
              </a:rPr>
              <a:t> internet </a:t>
            </a:r>
            <a:r>
              <a:rPr lang="en-US" sz="2800" b="1" i="1" dirty="0" err="1" smtClean="0">
                <a:solidFill>
                  <a:srgbClr val="0000FF"/>
                </a:solidFill>
                <a:effectLst/>
                <a:latin typeface="Times New Roman" panose="02020603050405020304" pitchFamily="18" charset="0"/>
                <a:ea typeface="Times New Roman" panose="02020603050405020304" pitchFamily="18" charset="0"/>
              </a:rPr>
              <a:t>hoàn</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thành</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các</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câu</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hỏi</a:t>
            </a:r>
            <a:r>
              <a:rPr lang="en-US" sz="2800" b="1" i="1" dirty="0" smtClean="0">
                <a:solidFill>
                  <a:srgbClr val="0000FF"/>
                </a:solidFill>
                <a:effectLst/>
                <a:latin typeface="Times New Roman" panose="02020603050405020304" pitchFamily="18" charset="0"/>
                <a:ea typeface="Times New Roman" panose="02020603050405020304" pitchFamily="18" charset="0"/>
              </a:rPr>
              <a:t> </a:t>
            </a:r>
            <a:r>
              <a:rPr lang="en-US" sz="2800" b="1" i="1" dirty="0" err="1" smtClean="0">
                <a:solidFill>
                  <a:srgbClr val="0000FF"/>
                </a:solidFill>
                <a:effectLst/>
                <a:latin typeface="Times New Roman" panose="02020603050405020304" pitchFamily="18" charset="0"/>
                <a:ea typeface="Times New Roman" panose="02020603050405020304" pitchFamily="18" charset="0"/>
              </a:rPr>
              <a:t>sau</a:t>
            </a:r>
            <a:r>
              <a:rPr lang="en-US" sz="2800" b="1" i="1" dirty="0" smtClean="0">
                <a:solidFill>
                  <a:srgbClr val="0000FF"/>
                </a:solidFill>
                <a:effectLst/>
                <a:latin typeface="Times New Roman" panose="02020603050405020304" pitchFamily="18" charset="0"/>
                <a:ea typeface="Times New Roman" panose="02020603050405020304" pitchFamily="18" charset="0"/>
              </a:rPr>
              <a:t>:</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pPr marL="342900" marR="0" lvl="0" indent="-342900">
              <a:lnSpc>
                <a:spcPct val="120000"/>
              </a:lnSpc>
              <a:spcBef>
                <a:spcPts val="0"/>
              </a:spcBef>
              <a:spcAft>
                <a:spcPts val="0"/>
              </a:spcAft>
              <a:buFont typeface="+mj-lt"/>
              <a:buAutoNum type="arabicPeriod"/>
            </a:pPr>
            <a:r>
              <a:rPr lang="en-US" sz="2800" dirty="0" smtClean="0">
                <a:effectLst/>
                <a:latin typeface="Times New Roman" panose="02020603050405020304" pitchFamily="18" charset="0"/>
                <a:ea typeface="Times New Roman" panose="02020603050405020304" pitchFamily="18" charset="0"/>
              </a:rPr>
              <a:t>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mang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lại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lợi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ích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tự</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nhiên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Lấy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ví</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dụ</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Điều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xảy</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nếu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đất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a:t>
            </a:r>
          </a:p>
          <a:p>
            <a:pPr marL="342900" marR="0" lvl="0" indent="-342900">
              <a:lnSpc>
                <a:spcPct val="120000"/>
              </a:lnSpc>
              <a:spcBef>
                <a:spcPts val="0"/>
              </a:spcBef>
              <a:spcAft>
                <a:spcPts val="0"/>
              </a:spcAft>
              <a:buFont typeface="+mj-lt"/>
              <a:buAutoNum type="arabicPeriod"/>
            </a:pP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sữa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chua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dưa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muối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vai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trò</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quá</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trình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chế</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dưa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muối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sữa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chua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vai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trò</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gì</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với</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rPr>
              <a:t>?</a:t>
            </a: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endParaRPr>
          </a:p>
          <a:p>
            <a:pPr marR="0" lvl="0">
              <a:lnSpc>
                <a:spcPct val="120000"/>
              </a:lnSpc>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3. </a:t>
            </a:r>
            <a:r>
              <a:rPr lang="en-US" sz="2800" dirty="0" err="1" smtClean="0">
                <a:effectLst/>
                <a:latin typeface="Times New Roman" panose="02020603050405020304" pitchFamily="18" charset="0"/>
                <a:ea typeface="Times New Roman" panose="02020603050405020304" pitchFamily="18" charset="0"/>
              </a:rPr>
              <a:t>Kể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ứng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dụng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rPr>
              <a:t> vi </a:t>
            </a:r>
            <a:r>
              <a:rPr lang="en-US" sz="2800" dirty="0" err="1" smtClean="0">
                <a:effectLst/>
                <a:latin typeface="Times New Roman" panose="02020603050405020304" pitchFamily="18" charset="0"/>
                <a:ea typeface="Times New Roman" panose="02020603050405020304" pitchFamily="18" charset="0"/>
              </a:rPr>
              <a:t>khuẩn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con </a:t>
            </a:r>
            <a:r>
              <a:rPr lang="en-US" sz="2800" dirty="0" err="1" smtClean="0">
                <a:effectLst/>
                <a:latin typeface="Times New Roman" panose="02020603050405020304" pitchFamily="18" charset="0"/>
                <a:ea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7" name="Picture 6" descr="Dưa muối - How to make Vietnamese Pickled Vegetables | Helen's Recipes -  YouTub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1909" y="3876357"/>
            <a:ext cx="3523615" cy="1962468"/>
          </a:xfrm>
          <a:prstGeom prst="rect">
            <a:avLst/>
          </a:prstGeom>
          <a:noFill/>
          <a:ln>
            <a:noFill/>
          </a:ln>
        </p:spPr>
      </p:pic>
      <p:pic>
        <p:nvPicPr>
          <p:cNvPr id="8" name="Picture 7" descr="Cách làm yaourt bằng sữa tươi ngon và đơn giản ngay tại nhà"/>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599" y="3876357"/>
            <a:ext cx="3457575" cy="196246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1334</Words>
  <Application>Microsoft Office PowerPoint</Application>
  <PresentationFormat>Widescreen</PresentationFormat>
  <Paragraphs>155</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Algerian</vt:lpstr>
      <vt:lpstr>Arial</vt:lpstr>
      <vt:lpstr>Calibri</vt:lpstr>
      <vt:lpstr>Calibri Light</vt:lpstr>
      <vt:lpstr>Times New Roman</vt:lpstr>
      <vt:lpstr>Office Theme</vt:lpstr>
      <vt:lpstr>KHOA HỌC TỰ NHIÊN 6</vt:lpstr>
      <vt:lpstr>HS quan sát bức ảnh dưới đây và cho biết: Tác giả đã dùng nguyên liệu nào để tạo nên hình ảnh của Einstein? </vt:lpstr>
      <vt:lpstr>MỘT SỐ TRANH VẼ TỪ VI KHUẨN</vt:lpstr>
      <vt:lpstr>CÁCH TẠO RA TRANH VẼ TỪ VI KHUẨN</vt:lpstr>
      <vt:lpstr>  Bài 25 VI KHUẨN </vt:lpstr>
      <vt:lpstr>NỘI DUNG BÀI HỌC</vt:lpstr>
      <vt:lpstr>PowerPoint Presentation</vt:lpstr>
      <vt:lpstr>PowerPoint Presentation</vt:lpstr>
      <vt:lpstr>PowerPoint Presentation</vt:lpstr>
      <vt:lpstr>PowerPoint Presentation</vt:lpstr>
      <vt:lpstr>PowerPoint Presentation</vt:lpstr>
      <vt:lpstr>PowerPoint Presentation</vt:lpstr>
      <vt:lpstr>TRÒ CHƠI: CHUYỀN BÓNG</vt:lpstr>
      <vt:lpstr>PowerPoint Presentation</vt:lpstr>
      <vt:lpstr>CH1: Xác định loại vi khuẩn dựa vào hình dạng của các vi khuẩn A, B, C, D, E, F trong hình ảnh sau:     </vt:lpstr>
      <vt:lpstr>CH2: Điền chú thích các bộ phận còn thiếu của tế bào vi khuẩn dưới đây: </vt:lpstr>
      <vt:lpstr>CH3: Vi khuẩn nào sau đây là lợi khuẩn?  A. Vi khuẩn lao.                        C. Trực khuẩn lị.        B. Trực khuẩn lactic.                D.  Phẩy khuẩn tả. </vt:lpstr>
      <vt:lpstr>CH4: Vì sao thức ăn không bảo quản đúng cách lại bị ôi thiu? </vt:lpstr>
      <vt:lpstr>CH5: Quan sát hình ảnh sau và cho biết đâu là vi khuẩn? Đâu là virus? Vì sao em biết? </vt:lpstr>
      <vt:lpstr>CH6: Nêu các vai trò của vi khuẩn. </vt:lpstr>
      <vt:lpstr>VIDEO CỦNG CỐ KIẾN THỨC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 quan sát bức ảnh dưới đây và cho biết: Tác giả đã dùng nguyên liệu nào để tạo nên hình ảnh của Einstein?</dc:title>
  <dc:creator>HP</dc:creator>
  <cp:lastModifiedBy>Home</cp:lastModifiedBy>
  <cp:revision>21</cp:revision>
  <dcterms:created xsi:type="dcterms:W3CDTF">2021-05-26T20:26:00Z</dcterms:created>
  <dcterms:modified xsi:type="dcterms:W3CDTF">2022-08-03T00:47:05Z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82AA155C873E40E4AFAEB3B0FFCA07E6</vt:lpwstr>
  </property>
  <property fmtid="{D5CDD505-2E9C-101B-9397-08002B2CF9AE}" pid="3" name="KSOProductBuildVer">
    <vt:lpwstr>1033-11.2.0.10382</vt:lpwstr>
  </property>
</Properties>
</file>